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4"/>
  </p:notesMasterIdLst>
  <p:sldIdLst>
    <p:sldId id="623" r:id="rId2"/>
    <p:sldId id="624" r:id="rId3"/>
    <p:sldId id="627" r:id="rId4"/>
    <p:sldId id="802" r:id="rId5"/>
    <p:sldId id="686" r:id="rId6"/>
    <p:sldId id="771" r:id="rId7"/>
    <p:sldId id="789" r:id="rId8"/>
    <p:sldId id="788" r:id="rId9"/>
    <p:sldId id="703" r:id="rId10"/>
    <p:sldId id="772" r:id="rId11"/>
    <p:sldId id="773" r:id="rId12"/>
    <p:sldId id="774" r:id="rId13"/>
    <p:sldId id="775" r:id="rId14"/>
    <p:sldId id="776" r:id="rId15"/>
    <p:sldId id="777" r:id="rId16"/>
    <p:sldId id="778" r:id="rId17"/>
    <p:sldId id="779" r:id="rId18"/>
    <p:sldId id="780" r:id="rId19"/>
    <p:sldId id="782" r:id="rId20"/>
    <p:sldId id="781" r:id="rId21"/>
    <p:sldId id="733" r:id="rId22"/>
    <p:sldId id="785" r:id="rId23"/>
    <p:sldId id="784" r:id="rId24"/>
    <p:sldId id="744" r:id="rId25"/>
    <p:sldId id="787" r:id="rId26"/>
    <p:sldId id="783" r:id="rId27"/>
    <p:sldId id="790" r:id="rId28"/>
    <p:sldId id="699" r:id="rId29"/>
    <p:sldId id="793" r:id="rId30"/>
    <p:sldId id="791" r:id="rId31"/>
    <p:sldId id="792" r:id="rId32"/>
    <p:sldId id="794" r:id="rId33"/>
    <p:sldId id="796" r:id="rId34"/>
    <p:sldId id="798" r:id="rId35"/>
    <p:sldId id="797" r:id="rId36"/>
    <p:sldId id="795" r:id="rId37"/>
    <p:sldId id="799" r:id="rId38"/>
    <p:sldId id="800" r:id="rId39"/>
    <p:sldId id="801" r:id="rId40"/>
    <p:sldId id="638" r:id="rId41"/>
    <p:sldId id="639" r:id="rId42"/>
    <p:sldId id="625" r:id="rId43"/>
  </p:sldIdLst>
  <p:sldSz cx="12192000" cy="6858000"/>
  <p:notesSz cx="6858000" cy="9144000"/>
  <p:embeddedFontLst>
    <p:embeddedFont>
      <p:font typeface="Alexandria SemiBold" pitchFamily="2" charset="-78"/>
      <p:bold r:id="rId45"/>
    </p:embeddedFont>
    <p:embeddedFont>
      <p:font typeface="Calibri" panose="020F0502020204030204" pitchFamily="34" charset="0"/>
      <p:regular r:id="rId46"/>
      <p:bold r:id="rId47"/>
      <p:italic r:id="rId48"/>
      <p:boldItalic r:id="rId49"/>
    </p:embeddedFont>
    <p:embeddedFont>
      <p:font typeface="Alexandria" pitchFamily="2" charset="-78"/>
      <p:regular r:id="rId50"/>
      <p:bold r:id="rId51"/>
    </p:embeddedFont>
    <p:embeddedFont>
      <p:font typeface="Calibri Light" panose="020F0302020204030204" pitchFamily="34" charset="0"/>
      <p:regular r:id="rId52"/>
      <p:italic r:id="rId53"/>
    </p:embeddedFont>
    <p:embeddedFont>
      <p:font typeface="Alexandria ExtraBold" pitchFamily="2" charset="-78"/>
      <p:bold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802"/>
            <p14:sldId id="686"/>
            <p14:sldId id="771"/>
            <p14:sldId id="789"/>
            <p14:sldId id="788"/>
            <p14:sldId id="703"/>
            <p14:sldId id="772"/>
            <p14:sldId id="773"/>
            <p14:sldId id="774"/>
            <p14:sldId id="775"/>
            <p14:sldId id="776"/>
            <p14:sldId id="777"/>
            <p14:sldId id="778"/>
            <p14:sldId id="779"/>
            <p14:sldId id="780"/>
            <p14:sldId id="782"/>
            <p14:sldId id="781"/>
            <p14:sldId id="733"/>
            <p14:sldId id="785"/>
            <p14:sldId id="784"/>
            <p14:sldId id="744"/>
            <p14:sldId id="787"/>
            <p14:sldId id="783"/>
            <p14:sldId id="790"/>
            <p14:sldId id="699"/>
            <p14:sldId id="793"/>
            <p14:sldId id="791"/>
            <p14:sldId id="792"/>
            <p14:sldId id="794"/>
            <p14:sldId id="796"/>
            <p14:sldId id="798"/>
            <p14:sldId id="797"/>
            <p14:sldId id="795"/>
            <p14:sldId id="799"/>
            <p14:sldId id="800"/>
            <p14:sldId id="801"/>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1DD"/>
    <a:srgbClr val="880002"/>
    <a:srgbClr val="FBF5EA"/>
    <a:srgbClr val="E6DED1"/>
    <a:srgbClr val="E14D1F"/>
    <a:srgbClr val="ED7900"/>
    <a:srgbClr val="98481C"/>
    <a:srgbClr val="EA368A"/>
    <a:srgbClr val="F5F3F3"/>
    <a:srgbClr val="E9EB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234" autoAdjust="0"/>
  </p:normalViewPr>
  <p:slideViewPr>
    <p:cSldViewPr snapToGrid="0">
      <p:cViewPr varScale="1">
        <p:scale>
          <a:sx n="62" d="100"/>
          <a:sy n="62" d="100"/>
        </p:scale>
        <p:origin x="95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2025-04-08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81699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858613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6306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42945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2102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578762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95910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63511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3613274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65565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54412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 أي الرقم الذي يأتي في أقصى اليسار من السعر- </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455434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032386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852740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 يتخيل العقل أن السعر </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819087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792080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81653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9245692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097470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563663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تغيير</a:t>
            </a:r>
            <a:r>
              <a:rPr lang="ar-SA" sz="1200" baseline="0" dirty="0" smtClean="0">
                <a:latin typeface="Alexandria" pitchFamily="2" charset="-78"/>
                <a:cs typeface="Alexandria" pitchFamily="2" charset="-78"/>
              </a:rPr>
              <a:t> طفيف في سعر ا</a:t>
            </a:r>
            <a:r>
              <a:rPr lang="ar-SA" sz="1200" dirty="0" smtClean="0">
                <a:latin typeface="Alexandria" pitchFamily="2" charset="-78"/>
                <a:cs typeface="Alexandria" pitchFamily="2" charset="-78"/>
              </a:rPr>
              <a:t>لمنتجات المتشابهة، مما يعزز من قدرة المستهلك على الاختيار.</a:t>
            </a:r>
          </a:p>
          <a:p>
            <a:r>
              <a:rPr lang="en-US" sz="1200" dirty="0" smtClean="0">
                <a:latin typeface="Alexandria" pitchFamily="2" charset="-78"/>
                <a:cs typeface="Alexandria" pitchFamily="2" charset="-78"/>
              </a:rPr>
              <a:t>&gt; </a:t>
            </a:r>
            <a:r>
              <a:rPr lang="ar-SA" sz="1200" dirty="0" smtClean="0">
                <a:latin typeface="Alexandria" pitchFamily="2" charset="-78"/>
                <a:cs typeface="Alexandria" pitchFamily="2" charset="-78"/>
              </a:rPr>
              <a:t>تأثير</a:t>
            </a:r>
            <a:r>
              <a:rPr lang="ar-SA" sz="1200" baseline="0" dirty="0" smtClean="0">
                <a:latin typeface="Alexandria" pitchFamily="2" charset="-78"/>
                <a:cs typeface="Alexandria" pitchFamily="2" charset="-78"/>
              </a:rPr>
              <a:t> الفخ</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46599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592553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946524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310956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13967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إذا كان لديك برنامج ولاء يقدم نقاطًا لكل عملية شراء، يمكن للعملاء استبدال هذه النقاط بخصومات أو منتجات مجانية، مما يشجعهم على العودة للشراء مرة أخرى.</a:t>
            </a: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360937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278143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897074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منصة إلكترونية تستخدم التعليقات والتقييمات لتحسين تجربتها وتقديم محتوى مخصص لكل مستخدم، مما يعزز شعور المستخدم بالثقة والارتباط بالمنصة.</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377511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b="1" dirty="0" smtClean="0"/>
              <a:t>في الاعياد في شهر رمضان</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389008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مثال: شركة طيران تقدم أميالًا إضافية لكل رحلة، لكن يتم منح هذه الأميال على دفعات صغيرة بعد كل رحلة، مما يدفع العملاء للعودة للطيران أكثر. </a:t>
            </a:r>
          </a:p>
          <a:p>
            <a:r>
              <a:rPr lang="ar-SA" dirty="0" smtClean="0"/>
              <a:t>مج ولاء لطيران يقدم مكافآت على كل رحلة، مع تقديم نقاط إضافية بعد كل خمس رحلات</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682640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375320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هذا التكتيك يعتمد على علم النفس السلوكي حيث يشعر العملاء بأنهم بحاجة إلى استعادة رصيدهم أو الاستفادة من العروض المتاحة.</a:t>
            </a: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263985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b="1" dirty="0" smtClean="0"/>
              <a:t>مثال</a:t>
            </a:r>
            <a:r>
              <a:rPr lang="ar-SA" b="1" baseline="0" dirty="0" smtClean="0"/>
              <a:t> لاعطاء الاولوية: </a:t>
            </a:r>
            <a:r>
              <a:rPr lang="ar-SA" sz="1200" dirty="0" smtClean="0">
                <a:latin typeface="Alexandria" pitchFamily="2" charset="-78"/>
                <a:cs typeface="Alexandria" pitchFamily="2" charset="-78"/>
              </a:rPr>
              <a:t>إذا كانت هناك عروض خاصة في يوم الجمعة على 100 غرفة، يمكن للفندق إرسال رسائل خاصة للعملاء المسجلين في برنامج الولاء يوم الأربعاء. هذه الرسائل تخبرهم عن العرض وتتيح لهم الفرصة للحجز قبل أن يتاح العرض للجمهور.</a:t>
            </a: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304349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r" rtl="1">
              <a:lnSpc>
                <a:spcPct val="150000"/>
              </a:lnSpc>
              <a:buFont typeface="+mj-lt"/>
              <a:buAutoNum type="arabicPeriod" startAt="3"/>
            </a:pPr>
            <a:endParaRPr lang="ar-SA" sz="1200" dirty="0" smtClean="0">
              <a:latin typeface="Alexandria" pitchFamily="2" charset="-78"/>
              <a:cs typeface="Alexandria" pitchFamily="2" charset="-78"/>
            </a:endParaRPr>
          </a:p>
          <a:p>
            <a:pPr algn="r" rtl="1">
              <a:lnSpc>
                <a:spcPct val="150000"/>
              </a:lnSpc>
            </a:pPr>
            <a:r>
              <a:rPr lang="ar-SA" sz="1200" dirty="0" smtClean="0">
                <a:latin typeface="Alexandria" pitchFamily="2" charset="-78"/>
                <a:cs typeface="Alexandria" pitchFamily="2" charset="-78"/>
              </a:rPr>
              <a:t>على سبيل المثال، يمكن أن يحصل العميل الذي يسافر بشكل متكرر على بطاقة بلاتينية، مما يمنحه مزايا إضافية مثل أولوية الصعود إلى الطائرة أو دخول صالات الانتظار.</a:t>
            </a: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45513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lnSpc>
                <a:spcPct val="150000"/>
              </a:lnSpc>
              <a:buFont typeface="+mj-lt"/>
              <a:buNone/>
            </a:pPr>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365303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50000"/>
              </a:lnSpc>
              <a:spcBef>
                <a:spcPts val="0"/>
              </a:spcBef>
              <a:spcAft>
                <a:spcPts val="0"/>
              </a:spcAft>
              <a:buClrTx/>
              <a:buSzTx/>
              <a:buFont typeface="+mj-lt"/>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046795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482477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59628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2025-04-08</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2025-04-08</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3" Type="http://schemas.openxmlformats.org/officeDocument/2006/relationships/image" Target="NULL"/><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png"/><Relationship Id="rId14" Type="http://schemas.openxmlformats.org/officeDocument/2006/relationships/image" Target="../media/image18.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0.sv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png"/><Relationship Id="rId7" Type="http://schemas.openxmlformats.org/officeDocument/2006/relationships/image" Target="../media/image22.sv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7.jpe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31.jpe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33.jpg"/><Relationship Id="rId4" Type="http://schemas.openxmlformats.org/officeDocument/2006/relationships/image" Target="../media/image32.jp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7.jpg"/><Relationship Id="rId5" Type="http://schemas.microsoft.com/office/2007/relationships/hdphoto" Target="../media/hdphoto1.wdp"/><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40.jpeg"/><Relationship Id="rId5" Type="http://schemas.openxmlformats.org/officeDocument/2006/relationships/image" Target="../media/image39.jp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42.jpe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jp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microsoft.com/office/2007/relationships/hdphoto" Target="../media/hdphoto2.wdp"/><Relationship Id="rId5" Type="http://schemas.openxmlformats.org/officeDocument/2006/relationships/image" Target="../media/image45.png"/><Relationship Id="rId4" Type="http://schemas.openxmlformats.org/officeDocument/2006/relationships/image" Target="../media/image43.jpg"/></Relationships>
</file>

<file path=ppt/slides/_rels/slide2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7.png"/><Relationship Id="rId7"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image" Target="../media/image10.png"/><Relationship Id="rId4" Type="http://schemas.microsoft.com/office/2007/relationships/hdphoto" Target="../media/hdphoto3.wdp"/></Relationships>
</file>

<file path=ppt/slides/_rels/slide2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7.xml"/><Relationship Id="rId1" Type="http://schemas.openxmlformats.org/officeDocument/2006/relationships/slideLayout" Target="../slideLayouts/slideLayout15.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52.svg"/><Relationship Id="rId5" Type="http://schemas.openxmlformats.org/officeDocument/2006/relationships/image" Target="../media/image52.pn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1.sv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54.png"/><Relationship Id="rId4" Type="http://schemas.openxmlformats.org/officeDocument/2006/relationships/image" Target="../media/image53.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24" Type="http://schemas.openxmlformats.org/officeDocument/2006/relationships/image" Target="../media/image53.png"/><Relationship Id="rId23" Type="http://schemas.openxmlformats.org/officeDocument/2006/relationships/image" Target="../media/image72.svg"/><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5.xml"/><Relationship Id="rId5" Type="http://schemas.openxmlformats.org/officeDocument/2006/relationships/image" Target="../media/image53.png"/><Relationship Id="rId4" Type="http://schemas.openxmlformats.org/officeDocument/2006/relationships/image" Target="../media/image56.jp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57.png"/><Relationship Id="rId4" Type="http://schemas.openxmlformats.org/officeDocument/2006/relationships/image" Target="../media/image53.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58.png"/><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59.png"/><Relationship Id="rId4" Type="http://schemas.openxmlformats.org/officeDocument/2006/relationships/image" Target="../media/image53.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60.png"/><Relationship Id="rId4" Type="http://schemas.openxmlformats.org/officeDocument/2006/relationships/image" Target="../media/image53.png"/><Relationship Id="rId14" Type="http://schemas.openxmlformats.org/officeDocument/2006/relationships/image" Target="../media/image48.sv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15.xml"/><Relationship Id="rId5" Type="http://schemas.openxmlformats.org/officeDocument/2006/relationships/image" Target="../media/image61.png"/><Relationship Id="rId10" Type="http://schemas.openxmlformats.org/officeDocument/2006/relationships/image" Target="../media/image44.svg"/><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 Id="rId5" Type="http://schemas.openxmlformats.org/officeDocument/2006/relationships/image" Target="../media/image62.jpg"/><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15.xml"/><Relationship Id="rId6" Type="http://schemas.openxmlformats.org/officeDocument/2006/relationships/image" Target="../media/image54.svg"/><Relationship Id="rId5" Type="http://schemas.openxmlformats.org/officeDocument/2006/relationships/image" Target="../media/image63.png"/><Relationship Id="rId4" Type="http://schemas.openxmlformats.org/officeDocument/2006/relationships/image" Target="../media/image53.pn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1" Type="http://schemas.openxmlformats.org/officeDocument/2006/relationships/image" Target="../media/image70.svg"/><Relationship Id="rId2" Type="http://schemas.openxmlformats.org/officeDocument/2006/relationships/notesSlide" Target="../notesSlides/notesSlide39.xml"/><Relationship Id="rId20" Type="http://schemas.openxmlformats.org/officeDocument/2006/relationships/image" Target="../media/image66.png"/><Relationship Id="rId1" Type="http://schemas.openxmlformats.org/officeDocument/2006/relationships/slideLayout" Target="../slideLayouts/slideLayout15.xml"/><Relationship Id="rId5" Type="http://schemas.openxmlformats.org/officeDocument/2006/relationships/image" Target="../media/image65.png"/><Relationship Id="rId19" Type="http://schemas.openxmlformats.org/officeDocument/2006/relationships/image" Target="../media/image68.svg"/><Relationship Id="rId4" Type="http://schemas.openxmlformats.org/officeDocument/2006/relationships/image" Target="../media/image64.png"/></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16.xml"/><Relationship Id="rId5" Type="http://schemas.openxmlformats.org/officeDocument/2006/relationships/image" Target="../media/image7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84738" y="2696875"/>
            <a:ext cx="4727547" cy="1394036"/>
          </a:xfrm>
          <a:prstGeom prst="rect">
            <a:avLst/>
          </a:prstGeom>
          <a:noFill/>
        </p:spPr>
        <p:txBody>
          <a:bodyPr wrap="square" rtlCol="0">
            <a:spAutoFit/>
          </a:bodyPr>
          <a:lstStyle/>
          <a:p>
            <a:pPr marL="742950" indent="-169863" algn="ctr" rtl="1">
              <a:lnSpc>
                <a:spcPct val="150000"/>
              </a:lnSpc>
              <a:buFont typeface="+mj-lt"/>
              <a:buAutoNum type="arabicPeriod"/>
            </a:pPr>
            <a:r>
              <a:rPr lang="ar-SA" sz="2800" b="1" dirty="0" smtClean="0">
                <a:solidFill>
                  <a:srgbClr val="00B0F0"/>
                </a:solidFill>
                <a:latin typeface="Alexandria" charset="0"/>
                <a:cs typeface="Alexandria" charset="0"/>
              </a:rPr>
              <a:t>  التسعير السيكولوجي</a:t>
            </a:r>
          </a:p>
          <a:p>
            <a:pPr marL="742950" indent="-511175" algn="ctr" rtl="1">
              <a:lnSpc>
                <a:spcPct val="150000"/>
              </a:lnSpc>
              <a:buFont typeface="+mj-lt"/>
              <a:buAutoNum type="arabicPeriod"/>
            </a:pPr>
            <a:r>
              <a:rPr lang="ar-SA" sz="2800" b="1" dirty="0" smtClean="0">
                <a:solidFill>
                  <a:srgbClr val="00B0F0"/>
                </a:solidFill>
                <a:latin typeface="Alexandria" charset="0"/>
                <a:cs typeface="Alexandria" charset="0"/>
              </a:rPr>
              <a:t>الولاء السيكولوجي</a:t>
            </a:r>
            <a:r>
              <a:rPr lang="ar-SA" sz="3200" b="1" dirty="0" smtClean="0">
                <a:solidFill>
                  <a:srgbClr val="00B0F0"/>
                </a:solidFill>
                <a:latin typeface="Alexandria" charset="0"/>
                <a:cs typeface="Alexandria" charset="0"/>
              </a:rPr>
              <a: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0" y="968960"/>
            <a:ext cx="11478986" cy="5285846"/>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1" y="3151418"/>
            <a:ext cx="5910944" cy="375268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0759" y="3181061"/>
            <a:ext cx="5563657" cy="3647152"/>
          </a:xfrm>
          <a:prstGeom prst="rect">
            <a:avLst/>
          </a:prstGeom>
        </p:spPr>
        <p:txBody>
          <a:bodyPr wrap="square">
            <a:spAutoFit/>
          </a:bodyPr>
          <a:lstStyle/>
          <a:p>
            <a:pPr marL="407988" lvl="0" indent="-293688"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744538" indent="-288925"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cs typeface="Alexandria ExtraBold" pitchFamily="2" charset="-78"/>
              </a:rPr>
              <a:t>التسعير السيكولوجي</a:t>
            </a:r>
            <a:r>
              <a:rPr lang="ar-SA" dirty="0" smtClean="0">
                <a:latin typeface="Alexandria" pitchFamily="2" charset="-78"/>
                <a:cs typeface="Alexandria" pitchFamily="2" charset="-78"/>
              </a:rPr>
              <a:t>.</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200" b="1" dirty="0">
                <a:solidFill>
                  <a:srgbClr val="C00000"/>
                </a:solidFill>
                <a:latin typeface="Alexandria ExtraBold" pitchFamily="2" charset="-78"/>
                <a:ea typeface="Calibri" panose="020F0502020204030204" pitchFamily="34" charset="0"/>
                <a:cs typeface="Alexandria ExtraBold" pitchFamily="2" charset="-78"/>
              </a:rPr>
              <a:t>تأثير المنتجات على استراتيجيات التسعير السيكولوجي</a:t>
            </a: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دور الاختصارات العقلية في التسعير السيكولوجي</a:t>
            </a: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استراتيجيات التسعير السيكولوجي</a:t>
            </a:r>
          </a:p>
          <a:p>
            <a:pPr marL="862013" indent="-234950"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cs typeface="Alexandria ExtraBold" pitchFamily="2" charset="-78"/>
              </a:rPr>
              <a:t>الولاء السيكولوجي:</a:t>
            </a: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أنواع الولاء </a:t>
            </a:r>
            <a:endParaRPr lang="ar-SA" sz="1200" b="1" dirty="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مبادئ التسويق بالولاء</a:t>
            </a: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استراتيجيات الولاء السيكولوجي</a:t>
            </a:r>
            <a:endParaRPr lang="ar-SA" sz="1200" b="1" dirty="0">
              <a:solidFill>
                <a:srgbClr val="C00000"/>
              </a:solidFill>
              <a:latin typeface="Alexandria ExtraBold" pitchFamily="2" charset="-78"/>
              <a:ea typeface="Calibri" panose="020F0502020204030204" pitchFamily="34" charset="0"/>
              <a:cs typeface="Alexandria ExtraBold" pitchFamily="2" charset="-78"/>
            </a:endParaRPr>
          </a:p>
          <a:p>
            <a:pPr marL="407988" indent="-293688" algn="r" rtl="1">
              <a:lnSpc>
                <a:spcPct val="150000"/>
              </a:lnSpc>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407988" indent="-293688" algn="r" rtl="1">
              <a:spcAft>
                <a:spcPts val="800"/>
              </a:spcAft>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3630" y="1650209"/>
            <a:ext cx="9715500" cy="4591463"/>
          </a:xfrm>
          <a:prstGeom prst="roundRect">
            <a:avLst>
              <a:gd name="adj" fmla="val 6140"/>
            </a:avLst>
          </a:prstGeom>
          <a:solidFill>
            <a:srgbClr val="FFF1DD"/>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3941" t="9490" r="7077" b="4633"/>
          <a:stretch/>
        </p:blipFill>
        <p:spPr>
          <a:xfrm>
            <a:off x="1549831" y="1807975"/>
            <a:ext cx="9051009" cy="439374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6" name="Freeform 8"/>
          <p:cNvSpPr/>
          <p:nvPr/>
        </p:nvSpPr>
        <p:spPr>
          <a:xfrm>
            <a:off x="5654" y="5393409"/>
            <a:ext cx="1544177" cy="1526583"/>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5">
              <a:extLst>
                <a:ext uri="{96DAC541-7B7A-43D3-8B79-37D633B846F1}">
                  <asvg:svgBlip xmlns="" xmlns:asvg="http://schemas.microsoft.com/office/drawing/2016/SVG/main" r:embed="rId13"/>
                </a:ext>
              </a:extLst>
            </a:blip>
            <a:stretch>
              <a:fillRect/>
            </a:stretch>
          </a:blipFill>
        </p:spPr>
      </p:sp>
    </p:spTree>
    <p:extLst>
      <p:ext uri="{BB962C8B-B14F-4D97-AF65-F5344CB8AC3E}">
        <p14:creationId xmlns:p14="http://schemas.microsoft.com/office/powerpoint/2010/main" val="23736492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67951" y="1936810"/>
            <a:ext cx="8933273" cy="433502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031812" y="1938399"/>
            <a:ext cx="8779092" cy="4408899"/>
          </a:xfrm>
          <a:prstGeom prst="rect">
            <a:avLst/>
          </a:prstGeom>
          <a:noFill/>
        </p:spPr>
        <p:txBody>
          <a:bodyPr wrap="square">
            <a:spAutoFit/>
          </a:bodyPr>
          <a:lstStyle/>
          <a:p>
            <a:pPr algn="r" rtl="1">
              <a:lnSpc>
                <a:spcPct val="150000"/>
              </a:lnSpc>
            </a:pPr>
            <a:r>
              <a:rPr lang="ar-SA" sz="1900" dirty="0" smtClean="0">
                <a:latin typeface="Alexandria SemiBold" pitchFamily="2" charset="-78"/>
                <a:cs typeface="Alexandria SemiBold" pitchFamily="2" charset="-78"/>
              </a:rPr>
              <a:t> </a:t>
            </a:r>
            <a:r>
              <a:rPr lang="ar-SA" sz="1700" b="1" dirty="0" smtClean="0">
                <a:solidFill>
                  <a:srgbClr val="C00000"/>
                </a:solidFill>
                <a:latin typeface="Alexandria" pitchFamily="2" charset="-78"/>
                <a:cs typeface="Alexandria" pitchFamily="2" charset="-78"/>
              </a:rPr>
              <a:t>التسعير </a:t>
            </a:r>
            <a:r>
              <a:rPr lang="ar-SA" sz="1700" b="1" dirty="0">
                <a:solidFill>
                  <a:srgbClr val="C00000"/>
                </a:solidFill>
                <a:latin typeface="Alexandria" pitchFamily="2" charset="-78"/>
                <a:cs typeface="Alexandria" pitchFamily="2" charset="-78"/>
              </a:rPr>
              <a:t>السيكولوجي </a:t>
            </a:r>
            <a:r>
              <a:rPr lang="en-US" sz="1700" dirty="0" smtClean="0">
                <a:latin typeface="Alexandria" pitchFamily="2" charset="-78"/>
                <a:cs typeface="Alexandria" pitchFamily="2" charset="-78"/>
              </a:rPr>
              <a:t>Psychological Pricing</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هو استراتيجية </a:t>
            </a:r>
            <a:r>
              <a:rPr lang="ar-SA" sz="1700" dirty="0">
                <a:latin typeface="Alexandria" pitchFamily="2" charset="-78"/>
                <a:cs typeface="Alexandria" pitchFamily="2" charset="-78"/>
              </a:rPr>
              <a:t>تسويقية تعتمد </a:t>
            </a:r>
            <a:r>
              <a:rPr lang="ar-SA" sz="1700" dirty="0" smtClean="0">
                <a:latin typeface="Alexandria" pitchFamily="2" charset="-78"/>
                <a:cs typeface="Alexandria" pitchFamily="2" charset="-78"/>
              </a:rPr>
              <a:t>على    </a:t>
            </a:r>
            <a:r>
              <a:rPr lang="ar-SA" sz="1700" dirty="0">
                <a:latin typeface="Alexandria" pitchFamily="2" charset="-78"/>
                <a:cs typeface="Alexandria" pitchFamily="2" charset="-78"/>
              </a:rPr>
              <a:t>فهم سلوك المستهلكين وكيفية تأثير الأرقام على قراراتهم الشرائية. من خلال هذه الاستراتيجية، يتم تحديد الأسعار بطريقة تثير الانتباه وتؤثر في عقلية العميل، مثل استخدام الأرقام التي تبدو أقل من الواقع، مثل 9.99 بدلاً من </a:t>
            </a:r>
            <a:r>
              <a:rPr lang="ar-SA" sz="1700" dirty="0" smtClean="0">
                <a:latin typeface="Alexandria" pitchFamily="2" charset="-78"/>
                <a:cs typeface="Alexandria" pitchFamily="2" charset="-78"/>
              </a:rPr>
              <a:t>10.00.</a:t>
            </a:r>
          </a:p>
          <a:p>
            <a:pPr marL="285750" indent="-285750" algn="r" rtl="1">
              <a:lnSpc>
                <a:spcPct val="150000"/>
              </a:lnSpc>
              <a:buFont typeface="Wingdings" panose="05000000000000000000" pitchFamily="2" charset="2"/>
              <a:buChar char="v"/>
            </a:pPr>
            <a:r>
              <a:rPr lang="ar-SA" sz="1700" dirty="0">
                <a:solidFill>
                  <a:srgbClr val="002060"/>
                </a:solidFill>
                <a:latin typeface="Alexandria" pitchFamily="2" charset="-78"/>
                <a:cs typeface="Alexandria" pitchFamily="2" charset="-78"/>
              </a:rPr>
              <a:t>أهمية التسعير السيكولوجي</a:t>
            </a:r>
            <a:r>
              <a:rPr lang="ar-SA" sz="1700" dirty="0">
                <a:solidFill>
                  <a:srgbClr val="C00000"/>
                </a:solidFill>
                <a:latin typeface="Alexandria" pitchFamily="2" charset="-78"/>
                <a:cs typeface="Alexandria" pitchFamily="2" charset="-78"/>
              </a:rPr>
              <a:t>:</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زيادة المبيعات: </a:t>
            </a:r>
            <a:r>
              <a:rPr lang="ar-SA" sz="1600" dirty="0">
                <a:latin typeface="Alexandria" pitchFamily="2" charset="-78"/>
                <a:cs typeface="Alexandria" pitchFamily="2" charset="-78"/>
              </a:rPr>
              <a:t>التسعير </a:t>
            </a:r>
            <a:r>
              <a:rPr lang="ar-SA" sz="1600" dirty="0" smtClean="0">
                <a:latin typeface="Alexandria" pitchFamily="2" charset="-78"/>
                <a:cs typeface="Alexandria" pitchFamily="2" charset="-78"/>
              </a:rPr>
              <a:t>السيكولوجي يُحفز </a:t>
            </a:r>
            <a:r>
              <a:rPr lang="ar-SA" sz="1600" dirty="0">
                <a:latin typeface="Alexandria" pitchFamily="2" charset="-78"/>
                <a:cs typeface="Alexandria" pitchFamily="2" charset="-78"/>
              </a:rPr>
              <a:t>العملاء على اتخاذ قرارات شراء أسرع، مما يؤدي إلى زيادة حجم المبيعات.</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تحسين تصور القيمة</a:t>
            </a:r>
            <a:r>
              <a:rPr lang="ar-SA" sz="1700" dirty="0">
                <a:latin typeface="Alexandria" pitchFamily="2" charset="-78"/>
                <a:cs typeface="Alexandria" pitchFamily="2" charset="-78"/>
              </a:rPr>
              <a:t>: </a:t>
            </a:r>
            <a:r>
              <a:rPr lang="ar-SA" sz="1600" dirty="0" smtClean="0">
                <a:latin typeface="Alexandria" pitchFamily="2" charset="-78"/>
                <a:cs typeface="Alexandria" pitchFamily="2" charset="-78"/>
              </a:rPr>
              <a:t>يساعد </a:t>
            </a:r>
            <a:r>
              <a:rPr lang="ar-SA" sz="1600" dirty="0">
                <a:latin typeface="Alexandria" pitchFamily="2" charset="-78"/>
                <a:cs typeface="Alexandria" pitchFamily="2" charset="-78"/>
              </a:rPr>
              <a:t>التسعير </a:t>
            </a:r>
            <a:r>
              <a:rPr lang="ar-SA" sz="1600" dirty="0" smtClean="0">
                <a:latin typeface="Alexandria" pitchFamily="2" charset="-78"/>
                <a:cs typeface="Alexandria" pitchFamily="2" charset="-78"/>
              </a:rPr>
              <a:t>السيكولوجي في </a:t>
            </a:r>
            <a:r>
              <a:rPr lang="ar-SA" sz="1600" dirty="0">
                <a:latin typeface="Alexandria" pitchFamily="2" charset="-78"/>
                <a:cs typeface="Alexandria" pitchFamily="2" charset="-78"/>
              </a:rPr>
              <a:t>تعزيز تصور العملاء لجودة المنتج أو الخدمة، حيث يشعرون أنهم يحصلون على صفقة جيدة.</a:t>
            </a: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تسهيل عملية اتخاذ القرار:</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من خلال استراتيجيات </a:t>
            </a:r>
            <a:r>
              <a:rPr lang="ar-SA" sz="1600" dirty="0" smtClean="0">
                <a:latin typeface="Alexandria" pitchFamily="2" charset="-78"/>
                <a:cs typeface="Alexandria" pitchFamily="2" charset="-78"/>
              </a:rPr>
              <a:t>التسعير السيكولوجي، مثل </a:t>
            </a:r>
            <a:r>
              <a:rPr lang="ar-SA" sz="1600" dirty="0">
                <a:latin typeface="Alexandria" pitchFamily="2" charset="-78"/>
                <a:cs typeface="Alexandria" pitchFamily="2" charset="-78"/>
              </a:rPr>
              <a:t>تقديم خيارات متعددة أو خصومات محدودة الوقت، يصبح اتخاذ </a:t>
            </a:r>
            <a:r>
              <a:rPr lang="ar-SA" sz="1600" dirty="0" smtClean="0">
                <a:latin typeface="Alexandria" pitchFamily="2" charset="-78"/>
                <a:cs typeface="Alexandria" pitchFamily="2" charset="-78"/>
              </a:rPr>
              <a:t>قرار الشراء </a:t>
            </a:r>
            <a:r>
              <a:rPr lang="ar-SA" sz="1600" dirty="0">
                <a:latin typeface="Alexandria" pitchFamily="2" charset="-78"/>
                <a:cs typeface="Alexandria" pitchFamily="2" charset="-78"/>
              </a:rPr>
              <a:t>أسهل بالنسبة للعملاء</a:t>
            </a:r>
            <a:r>
              <a:rPr lang="ar-SA" sz="1600" dirty="0" smtClean="0">
                <a:latin typeface="Alexandria" pitchFamily="2" charset="-78"/>
                <a:cs typeface="Alexandria" pitchFamily="2" charset="-78"/>
              </a:rPr>
              <a:t>.</a:t>
            </a: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32571" y="1636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83467" y="16309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1612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24971" y="6063915"/>
            <a:ext cx="4399929" cy="1025613"/>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pic>
        <p:nvPicPr>
          <p:cNvPr id="1026" name="Picture 2" descr="Image result for JCPenn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248" y="2823877"/>
            <a:ext cx="1895500" cy="4680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a:picLocks noChangeAspect="1"/>
          </p:cNvPicPr>
          <p:nvPr/>
        </p:nvPicPr>
        <p:blipFill rotWithShape="1">
          <a:blip r:embed="rId6"/>
          <a:srcRect l="18871" t="12447" r="49802" b="42002"/>
          <a:stretch/>
        </p:blipFill>
        <p:spPr>
          <a:xfrm>
            <a:off x="-19706" y="3305885"/>
            <a:ext cx="2129407" cy="1740770"/>
          </a:xfrm>
          <a:prstGeom prst="rect">
            <a:avLst/>
          </a:prstGeom>
        </p:spPr>
      </p:pic>
    </p:spTree>
    <p:extLst>
      <p:ext uri="{BB962C8B-B14F-4D97-AF65-F5344CB8AC3E}">
        <p14:creationId xmlns:p14="http://schemas.microsoft.com/office/powerpoint/2010/main" val="3427978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5781290"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تأثير المنتجات على استراتيجيات التسعير السيكولوجي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43925" y="1852461"/>
            <a:ext cx="9519558" cy="4521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073725" y="1813191"/>
            <a:ext cx="9388927" cy="4593565"/>
          </a:xfrm>
          <a:prstGeom prst="rect">
            <a:avLst/>
          </a:prstGeom>
          <a:noFill/>
        </p:spPr>
        <p:txBody>
          <a:bodyPr wrap="square">
            <a:spAutoFit/>
          </a:bodyPr>
          <a:lstStyle/>
          <a:p>
            <a:pPr marL="293688" indent="-293688"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منتجات المتعة </a:t>
            </a:r>
            <a:r>
              <a:rPr lang="en-US" sz="1700" dirty="0" smtClean="0">
                <a:solidFill>
                  <a:srgbClr val="0070C0"/>
                </a:solidFill>
                <a:latin typeface="Alexandria" pitchFamily="2" charset="-78"/>
                <a:cs typeface="Alexandria" pitchFamily="2" charset="-78"/>
              </a:rPr>
              <a:t>Hedonic</a:t>
            </a:r>
            <a:r>
              <a:rPr lang="ar-SA" dirty="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هي منتجات </a:t>
            </a:r>
            <a:r>
              <a:rPr lang="ar-SA" sz="1600" dirty="0">
                <a:latin typeface="Alexandria" pitchFamily="2" charset="-78"/>
                <a:cs typeface="Alexandria" pitchFamily="2" charset="-78"/>
              </a:rPr>
              <a:t>تُعتبر رفاهية وتُستخدم لتلبية </a:t>
            </a:r>
            <a:r>
              <a:rPr lang="ar-SA" sz="1600" dirty="0" smtClean="0">
                <a:latin typeface="Alexandria" pitchFamily="2" charset="-78"/>
                <a:cs typeface="Alexandria" pitchFamily="2" charset="-78"/>
              </a:rPr>
              <a:t>رغبات </a:t>
            </a:r>
            <a:r>
              <a:rPr lang="ar-SA" sz="1600" dirty="0">
                <a:latin typeface="Alexandria" pitchFamily="2" charset="-78"/>
                <a:cs typeface="Alexandria" pitchFamily="2" charset="-78"/>
              </a:rPr>
              <a:t>المستهلكين. </a:t>
            </a:r>
            <a:r>
              <a:rPr lang="ar-SA" sz="1600" dirty="0" smtClean="0">
                <a:latin typeface="Alexandria" pitchFamily="2" charset="-78"/>
                <a:cs typeface="Alexandria" pitchFamily="2" charset="-78"/>
              </a:rPr>
              <a:t>               مثال </a:t>
            </a:r>
            <a:r>
              <a:rPr lang="ar-SA" sz="1600" dirty="0">
                <a:latin typeface="Alexandria" pitchFamily="2" charset="-78"/>
                <a:cs typeface="Alexandria" pitchFamily="2" charset="-78"/>
              </a:rPr>
              <a:t>على ذلك: الملابس الفاخرة، </a:t>
            </a:r>
            <a:r>
              <a:rPr lang="ar-SA" sz="1600" dirty="0" smtClean="0">
                <a:latin typeface="Alexandria" pitchFamily="2" charset="-78"/>
                <a:cs typeface="Alexandria" pitchFamily="2" charset="-78"/>
              </a:rPr>
              <a:t>العطلات، المواد الغذائية. </a:t>
            </a:r>
          </a:p>
          <a:p>
            <a:pPr marL="293688" indent="-293688" algn="r" rtl="1">
              <a:lnSpc>
                <a:spcPct val="150000"/>
              </a:lnSpc>
              <a:buFont typeface="Wingdings" panose="05000000000000000000" pitchFamily="2" charset="2"/>
              <a:buChar char="§"/>
            </a:pPr>
            <a:r>
              <a:rPr lang="ar-SA" sz="1600" dirty="0">
                <a:solidFill>
                  <a:schemeClr val="accent2">
                    <a:lumMod val="75000"/>
                  </a:schemeClr>
                </a:solidFill>
                <a:latin typeface="Alexandria" pitchFamily="2" charset="-78"/>
                <a:cs typeface="Alexandria" pitchFamily="2" charset="-78"/>
              </a:rPr>
              <a:t>قرارات الاختيار: </a:t>
            </a:r>
            <a:r>
              <a:rPr lang="ar-SA" sz="1600" dirty="0" smtClean="0">
                <a:latin typeface="Alexandria" pitchFamily="2" charset="-78"/>
                <a:cs typeface="Alexandria" pitchFamily="2" charset="-78"/>
              </a:rPr>
              <a:t>في منتجات المتعة يُستخدم </a:t>
            </a:r>
            <a:r>
              <a:rPr lang="ar-SA" sz="1600" dirty="0">
                <a:latin typeface="Alexandria" pitchFamily="2" charset="-78"/>
                <a:cs typeface="Alexandria" pitchFamily="2" charset="-78"/>
              </a:rPr>
              <a:t>ما يُعرف بـ </a:t>
            </a:r>
            <a:r>
              <a:rPr lang="ar-SA" sz="1600" dirty="0">
                <a:solidFill>
                  <a:schemeClr val="accent2">
                    <a:lumMod val="75000"/>
                  </a:schemeClr>
                </a:solidFill>
                <a:latin typeface="Alexandria" pitchFamily="2" charset="-78"/>
                <a:cs typeface="Alexandria" pitchFamily="2" charset="-78"/>
              </a:rPr>
              <a:t>خيار </a:t>
            </a:r>
            <a:r>
              <a:rPr lang="ar-SA" sz="1600" dirty="0" smtClean="0">
                <a:solidFill>
                  <a:schemeClr val="accent2">
                    <a:lumMod val="75000"/>
                  </a:schemeClr>
                </a:solidFill>
                <a:latin typeface="Alexandria" pitchFamily="2" charset="-78"/>
                <a:cs typeface="Alexandria" pitchFamily="2" charset="-78"/>
              </a:rPr>
              <a:t>التفريط أو التخلي </a:t>
            </a:r>
            <a:r>
              <a:rPr lang="en-US" sz="1600" dirty="0" smtClean="0">
                <a:latin typeface="Alexandria" pitchFamily="2" charset="-78"/>
                <a:cs typeface="Alexandria" pitchFamily="2" charset="-78"/>
              </a:rPr>
              <a:t>Forfeiture Choice، </a:t>
            </a:r>
            <a:r>
              <a:rPr lang="ar-SA" sz="1600" dirty="0">
                <a:latin typeface="Alexandria" pitchFamily="2" charset="-78"/>
                <a:cs typeface="Alexandria" pitchFamily="2" charset="-78"/>
              </a:rPr>
              <a:t>حيث يفكر المستهلك فيما سيتخلى عنه عند اتخاذ القرار. على سبيل المثال، إذا قرر شراء حقيبة فاخرة، قد يفكر في المبلغ الذي سيتعين عليه التخلي عنه من ميزانيته.</a:t>
            </a:r>
          </a:p>
          <a:p>
            <a:pPr marL="293688" indent="-293688" algn="r" rtl="1">
              <a:lnSpc>
                <a:spcPct val="150000"/>
              </a:lnSpc>
              <a:buFont typeface="+mj-lt"/>
              <a:buAutoNum type="arabicPeriod" startAt="2"/>
            </a:pPr>
            <a:r>
              <a:rPr lang="ar-SA" sz="1700" dirty="0">
                <a:solidFill>
                  <a:srgbClr val="0070C0"/>
                </a:solidFill>
                <a:latin typeface="Alexandria" pitchFamily="2" charset="-78"/>
                <a:cs typeface="Alexandria" pitchFamily="2" charset="-78"/>
              </a:rPr>
              <a:t>منتجات النفعية </a:t>
            </a:r>
            <a:r>
              <a:rPr lang="en-US" sz="1700" dirty="0">
                <a:solidFill>
                  <a:srgbClr val="0070C0"/>
                </a:solidFill>
                <a:latin typeface="Alexandria" pitchFamily="2" charset="-78"/>
                <a:cs typeface="Alexandria" pitchFamily="2" charset="-78"/>
              </a:rPr>
              <a:t>Utilitarian</a:t>
            </a:r>
            <a:r>
              <a:rPr lang="ar-SA" sz="1700" dirty="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هي </a:t>
            </a:r>
            <a:r>
              <a:rPr lang="ar-SA" sz="1600" dirty="0">
                <a:latin typeface="Alexandria" pitchFamily="2" charset="-78"/>
                <a:cs typeface="Alexandria" pitchFamily="2" charset="-78"/>
              </a:rPr>
              <a:t>المنتجات تُعتبر ضرورية وتُستخدم لتلبية </a:t>
            </a:r>
            <a:r>
              <a:rPr lang="ar-SA" sz="1600" dirty="0" smtClean="0">
                <a:latin typeface="Alexandria" pitchFamily="2" charset="-78"/>
                <a:cs typeface="Alexandria" pitchFamily="2" charset="-78"/>
              </a:rPr>
              <a:t>الاحتياجات الأساسية</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  مثال </a:t>
            </a:r>
            <a:r>
              <a:rPr lang="ar-SA" sz="1600" dirty="0">
                <a:latin typeface="Alexandria" pitchFamily="2" charset="-78"/>
                <a:cs typeface="Alexandria" pitchFamily="2" charset="-78"/>
              </a:rPr>
              <a:t>على ذلك</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الأجهزة المنزلية. </a:t>
            </a:r>
            <a:endParaRPr lang="ar-SA" sz="16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600" dirty="0" smtClean="0">
                <a:solidFill>
                  <a:schemeClr val="accent2">
                    <a:lumMod val="75000"/>
                  </a:schemeClr>
                </a:solidFill>
                <a:latin typeface="Alexandria" pitchFamily="2" charset="-78"/>
                <a:cs typeface="Alexandria" pitchFamily="2" charset="-78"/>
              </a:rPr>
              <a:t>قرارات </a:t>
            </a:r>
            <a:r>
              <a:rPr lang="ar-SA" sz="1600" dirty="0">
                <a:solidFill>
                  <a:schemeClr val="accent2">
                    <a:lumMod val="75000"/>
                  </a:schemeClr>
                </a:solidFill>
                <a:latin typeface="Alexandria" pitchFamily="2" charset="-78"/>
                <a:cs typeface="Alexandria" pitchFamily="2" charset="-78"/>
              </a:rPr>
              <a:t>الاختيار: </a:t>
            </a:r>
            <a:r>
              <a:rPr lang="ar-SA" sz="1600" dirty="0">
                <a:latin typeface="Alexandria" pitchFamily="2" charset="-78"/>
                <a:cs typeface="Alexandria" pitchFamily="2" charset="-78"/>
              </a:rPr>
              <a:t>هنا، يُستخدم ما يُعرف بـ </a:t>
            </a:r>
            <a:r>
              <a:rPr lang="ar-SA" sz="1600" dirty="0">
                <a:solidFill>
                  <a:schemeClr val="accent2">
                    <a:lumMod val="75000"/>
                  </a:schemeClr>
                </a:solidFill>
                <a:latin typeface="Alexandria" pitchFamily="2" charset="-78"/>
                <a:cs typeface="Alexandria" pitchFamily="2" charset="-78"/>
              </a:rPr>
              <a:t>خيار الاستحواذ </a:t>
            </a:r>
            <a:r>
              <a:rPr lang="en-US" sz="1600" dirty="0">
                <a:latin typeface="Alexandria" pitchFamily="2" charset="-78"/>
                <a:cs typeface="Alexandria" pitchFamily="2" charset="-78"/>
              </a:rPr>
              <a:t>Acquisition Choice، </a:t>
            </a:r>
            <a:r>
              <a:rPr lang="ar-SA" sz="1600" dirty="0">
                <a:latin typeface="Alexandria" pitchFamily="2" charset="-78"/>
                <a:cs typeface="Alexandria" pitchFamily="2" charset="-78"/>
              </a:rPr>
              <a:t>حيث يفكر المستهلك في ما سيحصل عليه. على سبيل المثال، عند شراء جهاز كهربائي، يركز المستهلك على وظائفه وفائدته. </a:t>
            </a:r>
            <a:endParaRPr lang="ar-SA" sz="1600" dirty="0" smtClean="0">
              <a:latin typeface="Alexandria" pitchFamily="2" charset="-78"/>
              <a:cs typeface="Alexandria" pitchFamily="2" charset="-78"/>
            </a:endParaRPr>
          </a:p>
          <a:p>
            <a:pPr algn="r" rtl="1">
              <a:lnSpc>
                <a:spcPct val="150000"/>
              </a:lnSpc>
            </a:pPr>
            <a:r>
              <a:rPr lang="ar-SA" sz="1600" dirty="0" smtClean="0">
                <a:latin typeface="Alexandria" pitchFamily="2" charset="-78"/>
                <a:cs typeface="Alexandria" pitchFamily="2" charset="-78"/>
              </a:rPr>
              <a:t>   تؤثر </a:t>
            </a:r>
            <a:r>
              <a:rPr lang="ar-SA" sz="1600" dirty="0">
                <a:latin typeface="Alexandria" pitchFamily="2" charset="-78"/>
                <a:cs typeface="Alexandria" pitchFamily="2" charset="-78"/>
              </a:rPr>
              <a:t>طبيعة المنتجات (متعة أو نفعية) على استراتيجيات التسعير وقرارات الشراء. تحتاج منتجات المتعة إلى استراتيجيات تسعير تركز على القيمة العاطفية والتجربة. بينما المنتجات النفعية تحتاج إلى استراتيجيات تسعير تركز على القيمة العملية والكفاءة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14" name="Freeform 8"/>
          <p:cNvSpPr/>
          <p:nvPr/>
        </p:nvSpPr>
        <p:spPr>
          <a:xfrm>
            <a:off x="130308" y="3013075"/>
            <a:ext cx="2193471" cy="2175431"/>
          </a:xfrm>
          <a:custGeom>
            <a:avLst/>
            <a:gdLst/>
            <a:ahLst/>
            <a:cxnLst/>
            <a:rect l="l" t="t" r="r" b="b"/>
            <a:pathLst>
              <a:path w="4325677" h="4114800">
                <a:moveTo>
                  <a:pt x="0" y="0"/>
                </a:moveTo>
                <a:lnTo>
                  <a:pt x="4325677" y="0"/>
                </a:lnTo>
                <a:lnTo>
                  <a:pt x="4325677" y="4114800"/>
                </a:lnTo>
                <a:lnTo>
                  <a:pt x="0" y="4114800"/>
                </a:lnTo>
                <a:lnTo>
                  <a:pt x="0" y="0"/>
                </a:lnTo>
                <a:close/>
              </a:path>
            </a:pathLst>
          </a:custGeom>
          <a:blipFill>
            <a:blip r:embed="rId5">
              <a:extLst>
                <a:ext uri="{96DAC541-7B7A-43D3-8B79-37D633B846F1}">
                  <asvg:svgBlip xmlns="" xmlns:asvg="http://schemas.microsoft.com/office/drawing/2016/SVG/main" r:embed="rId14"/>
                </a:ext>
              </a:extLst>
            </a:blip>
            <a:stretch>
              <a:fillRect/>
            </a:stretch>
          </a:blipFill>
        </p:spPr>
      </p:sp>
    </p:spTree>
    <p:extLst>
      <p:ext uri="{BB962C8B-B14F-4D97-AF65-F5344CB8AC3E}">
        <p14:creationId xmlns:p14="http://schemas.microsoft.com/office/powerpoint/2010/main" val="40523336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800404" y="1347804"/>
            <a:ext cx="534755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دور الاختصارات العقلية في التسعير السيكولوجي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22716" y="1852461"/>
            <a:ext cx="9716326" cy="4521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0" name="Freeform 3"/>
          <p:cNvSpPr/>
          <p:nvPr/>
        </p:nvSpPr>
        <p:spPr>
          <a:xfrm>
            <a:off x="620486" y="5519057"/>
            <a:ext cx="1611458" cy="1345074"/>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222716" y="1861915"/>
            <a:ext cx="9673586" cy="4408899"/>
          </a:xfrm>
          <a:prstGeom prst="rect">
            <a:avLst/>
          </a:prstGeom>
          <a:noFill/>
        </p:spPr>
        <p:txBody>
          <a:bodyPr wrap="square">
            <a:spAutoFit/>
          </a:bodyPr>
          <a:lstStyle/>
          <a:p>
            <a:pPr algn="r" rtl="1">
              <a:lnSpc>
                <a:spcPct val="150000"/>
              </a:lnSpc>
            </a:pPr>
            <a:r>
              <a:rPr lang="ar-SA" sz="1700" dirty="0" smtClean="0">
                <a:solidFill>
                  <a:srgbClr val="0070C0"/>
                </a:solidFill>
                <a:latin typeface="Alexandria" pitchFamily="2" charset="-78"/>
                <a:cs typeface="Alexandria" pitchFamily="2" charset="-78"/>
              </a:rPr>
              <a:t>الاختصارات العقلية </a:t>
            </a:r>
            <a:r>
              <a:rPr lang="en-US" sz="1700" dirty="0" smtClean="0">
                <a:solidFill>
                  <a:srgbClr val="0070C0"/>
                </a:solidFill>
                <a:latin typeface="Alexandria" pitchFamily="2" charset="-78"/>
                <a:cs typeface="Alexandria" pitchFamily="2" charset="-78"/>
              </a:rPr>
              <a:t>Mental Shortcuts</a:t>
            </a:r>
            <a:r>
              <a:rPr lang="ar-SA" sz="1700" dirty="0" smtClean="0">
                <a:solidFill>
                  <a:srgbClr val="0070C0"/>
                </a:solidFill>
                <a:latin typeface="Alexandria" pitchFamily="2" charset="-78"/>
                <a:cs typeface="Alexandria" pitchFamily="2" charset="-78"/>
              </a:rPr>
              <a:t> </a:t>
            </a:r>
          </a:p>
          <a:p>
            <a:pPr algn="r" rtl="1">
              <a:lnSpc>
                <a:spcPct val="150000"/>
              </a:lnSpc>
            </a:pP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استراتيجيات ذهنية يستخدمها </a:t>
            </a:r>
            <a:r>
              <a:rPr lang="ar-SA" sz="1700" dirty="0" smtClean="0">
                <a:latin typeface="Alexandria" pitchFamily="2" charset="-78"/>
                <a:cs typeface="Alexandria" pitchFamily="2" charset="-78"/>
              </a:rPr>
              <a:t>الأفراد لتبسيط </a:t>
            </a:r>
            <a:r>
              <a:rPr lang="ar-SA" sz="1700" dirty="0">
                <a:latin typeface="Alexandria" pitchFamily="2" charset="-78"/>
                <a:cs typeface="Alexandria" pitchFamily="2" charset="-78"/>
              </a:rPr>
              <a:t>عملية </a:t>
            </a:r>
            <a:r>
              <a:rPr lang="ar-SA" sz="1700" dirty="0" smtClean="0">
                <a:latin typeface="Alexandria" pitchFamily="2" charset="-78"/>
                <a:cs typeface="Alexandria" pitchFamily="2" charset="-78"/>
              </a:rPr>
              <a:t>اتخاذ القرارات</a:t>
            </a:r>
            <a:r>
              <a:rPr lang="ar-SA" sz="1700" dirty="0">
                <a:latin typeface="Alexandria" pitchFamily="2" charset="-78"/>
                <a:cs typeface="Alexandria" pitchFamily="2" charset="-78"/>
              </a:rPr>
              <a:t>. هذه الاستراتيجيات تساعد في تقليل الجهد العقلي المطلوب لاتخاذ قرار معين، مما يجعلها مفيدة في المواقف التي تتطلب اتخاذ قرارات سريعة أو عندما تكون المعلومات غير كاملة. </a:t>
            </a:r>
            <a:endParaRPr lang="ar-SA" sz="1700" dirty="0" smtClean="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العقل </a:t>
            </a:r>
            <a:r>
              <a:rPr lang="ar-SA" sz="1700" dirty="0">
                <a:latin typeface="Alexandria" pitchFamily="2" charset="-78"/>
                <a:cs typeface="Alexandria" pitchFamily="2" charset="-78"/>
              </a:rPr>
              <a:t>البشري يحتاج إلى توفير الطاقة، حيث يستهلك حوالي 25% من السعرات الحرارية داخل الجسم. نتيجة لذلك، يسعى الأفراد إلى تقليل الجهد العقلي المبذول في التفكير واتخاذ القرارات. هذا يؤدي إلى الاعتماد على الاختصارات العقلية، والتي قد تؤدي أحيانًا إلى انحرافات فكرية أو قرارات غير منطقية. </a:t>
            </a:r>
          </a:p>
          <a:p>
            <a:pPr marL="285750" indent="-285750" algn="r" rtl="1">
              <a:lnSpc>
                <a:spcPct val="150000"/>
              </a:lnSpc>
              <a:buFont typeface="Wingdings" panose="05000000000000000000" pitchFamily="2" charset="2"/>
              <a:buChar char="§"/>
            </a:pPr>
            <a:r>
              <a:rPr lang="ar-SA" sz="1700" dirty="0">
                <a:latin typeface="Alexandria" pitchFamily="2" charset="-78"/>
                <a:cs typeface="Alexandria" pitchFamily="2" charset="-78"/>
              </a:rPr>
              <a:t>من خلال استخدام الاختصارات العقلية، يمكن للمسوقين تعزيز القيمة المدركة للمنتجات. على سبيل المثال، قد يتم تسعير منتج بسعر 9.99 دولار بدلاً من 10 دولارات لجعل السعر يبدو أقل بكثير مما هو عليه بالفعل. هذا النوع من التسعير يستفيد من كيفية معالجة الدماغ للأرقام ويستخدم الاختصارات العقلية لجعل المنتج أكثر جاذبية</a:t>
            </a:r>
            <a:r>
              <a:rPr lang="ar-SA" sz="17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14" name="Freeform 2"/>
          <p:cNvSpPr/>
          <p:nvPr/>
        </p:nvSpPr>
        <p:spPr>
          <a:xfrm>
            <a:off x="2" y="2854660"/>
            <a:ext cx="2179974" cy="2117163"/>
          </a:xfrm>
          <a:custGeom>
            <a:avLst/>
            <a:gdLst/>
            <a:ahLst/>
            <a:cxnLst/>
            <a:rect l="l" t="t" r="r" b="b"/>
            <a:pathLst>
              <a:path w="3334115" h="2117163">
                <a:moveTo>
                  <a:pt x="0" y="0"/>
                </a:moveTo>
                <a:lnTo>
                  <a:pt x="3334115" y="0"/>
                </a:lnTo>
                <a:lnTo>
                  <a:pt x="3334115" y="2117163"/>
                </a:lnTo>
                <a:lnTo>
                  <a:pt x="0" y="2117163"/>
                </a:lnTo>
                <a:lnTo>
                  <a:pt x="0" y="0"/>
                </a:lnTo>
                <a:close/>
              </a:path>
            </a:pathLst>
          </a:custGeom>
          <a:blipFill>
            <a:blip r:embed="rId5"/>
            <a:stretch>
              <a:fillRect/>
            </a:stretch>
          </a:blipFill>
        </p:spPr>
      </p:sp>
    </p:spTree>
    <p:extLst>
      <p:ext uri="{BB962C8B-B14F-4D97-AF65-F5344CB8AC3E}">
        <p14:creationId xmlns:p14="http://schemas.microsoft.com/office/powerpoint/2010/main" val="33882399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7" y="1429313"/>
            <a:ext cx="364224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استراتيجيات التسعير السيكولوجي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14497" y="1927494"/>
            <a:ext cx="9824729"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0" name="Freeform 3"/>
          <p:cNvSpPr/>
          <p:nvPr/>
        </p:nvSpPr>
        <p:spPr>
          <a:xfrm>
            <a:off x="587829" y="5715000"/>
            <a:ext cx="1406281" cy="114544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847154" y="1992810"/>
            <a:ext cx="9664489" cy="4224233"/>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  استراتيجيات التسعير السيكولوجي تهدف إلى التأثير على سلوك المستهلك من خلال إدراك           السعر. وتعتمد على فهم كيفية تفكير المستهلكين واتخاذهم قرارت الشراء، وذلك في ضوء نظامين رئيسيين هما: المحاسبة العقلية</a:t>
            </a:r>
            <a:r>
              <a:rPr lang="en-US" sz="1700" dirty="0" smtClean="0">
                <a:latin typeface="Alexandria" pitchFamily="2" charset="-78"/>
                <a:cs typeface="Alexandria" pitchFamily="2" charset="-78"/>
              </a:rPr>
              <a:t>Mental Accounting</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 وسهولة المعالجة </a:t>
            </a:r>
            <a:r>
              <a:rPr lang="en-US" sz="1700" dirty="0" smtClean="0">
                <a:latin typeface="Alexandria" pitchFamily="2" charset="-78"/>
                <a:cs typeface="Alexandria" pitchFamily="2" charset="-78"/>
              </a:rPr>
              <a:t>Processing Fluency</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algn="r" rtl="1">
              <a:lnSpc>
                <a:spcPct val="150000"/>
              </a:lnSpc>
            </a:pPr>
            <a:r>
              <a:rPr lang="ar-SA" sz="1600" dirty="0" smtClean="0">
                <a:solidFill>
                  <a:srgbClr val="0070C0"/>
                </a:solidFill>
                <a:latin typeface="Alexandria" pitchFamily="2" charset="-78"/>
                <a:cs typeface="Alexandria" pitchFamily="2" charset="-78"/>
              </a:rPr>
              <a:t>المحاسبة العقلية</a:t>
            </a:r>
            <a:r>
              <a:rPr lang="ar-SA" sz="16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تُشير إلى الطريقة التي يقوم بها الأفراد بتقسيم وإدارة مواردهم المالية </a:t>
            </a:r>
            <a:r>
              <a:rPr lang="ar-SA" sz="1600" dirty="0" smtClean="0">
                <a:latin typeface="Alexandria" pitchFamily="2" charset="-78"/>
                <a:cs typeface="Alexandria" pitchFamily="2" charset="-78"/>
              </a:rPr>
              <a:t>في </a:t>
            </a:r>
            <a:r>
              <a:rPr lang="ar-SA" sz="1600" dirty="0">
                <a:latin typeface="Alexandria" pitchFamily="2" charset="-78"/>
                <a:cs typeface="Alexandria" pitchFamily="2" charset="-78"/>
              </a:rPr>
              <a:t>عقولهم. أي الطريقة التي </a:t>
            </a:r>
            <a:r>
              <a:rPr lang="ar-SA" sz="1600" dirty="0" smtClean="0">
                <a:latin typeface="Alexandria" pitchFamily="2" charset="-78"/>
                <a:cs typeface="Alexandria" pitchFamily="2" charset="-78"/>
              </a:rPr>
              <a:t>يقسم </a:t>
            </a:r>
            <a:r>
              <a:rPr lang="ar-SA" sz="1600" dirty="0">
                <a:latin typeface="Alexandria" pitchFamily="2" charset="-78"/>
                <a:cs typeface="Alexandria" pitchFamily="2" charset="-78"/>
              </a:rPr>
              <a:t>بها الأفراد أموالهم </a:t>
            </a:r>
            <a:r>
              <a:rPr lang="ar-SA" sz="1600" dirty="0" smtClean="0">
                <a:latin typeface="Alexandria" pitchFamily="2" charset="-78"/>
                <a:cs typeface="Alexandria" pitchFamily="2" charset="-78"/>
              </a:rPr>
              <a:t>إلى فئات </a:t>
            </a:r>
            <a:r>
              <a:rPr lang="ar-SA" sz="1600" dirty="0">
                <a:latin typeface="Alexandria" pitchFamily="2" charset="-78"/>
                <a:cs typeface="Alexandria" pitchFamily="2" charset="-78"/>
              </a:rPr>
              <a:t>مختلفة بناءً على مصدرها واستخدامها، مما يؤثر  على قراراتهم المالية وسلوكياتهم الشرائية</a:t>
            </a:r>
            <a:r>
              <a:rPr lang="ar-SA" sz="1600" dirty="0" smtClean="0">
                <a:latin typeface="Alexandria" pitchFamily="2" charset="-78"/>
                <a:cs typeface="Alexandria" pitchFamily="2" charset="-78"/>
              </a:rPr>
              <a:t>. </a:t>
            </a:r>
            <a:r>
              <a:rPr lang="ar-SA" sz="1600" dirty="0" smtClean="0">
                <a:solidFill>
                  <a:srgbClr val="0070C0"/>
                </a:solidFill>
                <a:latin typeface="Alexandria" pitchFamily="2" charset="-78"/>
                <a:cs typeface="Alexandria" pitchFamily="2" charset="-78"/>
              </a:rPr>
              <a:t>وتتكون </a:t>
            </a:r>
            <a:r>
              <a:rPr lang="ar-SA" sz="1600" dirty="0">
                <a:solidFill>
                  <a:srgbClr val="0070C0"/>
                </a:solidFill>
                <a:latin typeface="Alexandria" pitchFamily="2" charset="-78"/>
                <a:cs typeface="Alexandria" pitchFamily="2" charset="-78"/>
              </a:rPr>
              <a:t>المحاسبة العقلية من</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600" dirty="0">
                <a:latin typeface="Alexandria" pitchFamily="2" charset="-78"/>
                <a:cs typeface="Alexandria" pitchFamily="2" charset="-78"/>
              </a:rPr>
              <a:t>المدخلات: تشمل الأموال المتاحة للإنفاق، والتي قد تأتي من مصادر مختلفة مثل الراتب أو </a:t>
            </a:r>
            <a:r>
              <a:rPr lang="ar-SA" sz="1600" dirty="0" smtClean="0">
                <a:latin typeface="Alexandria" pitchFamily="2" charset="-78"/>
                <a:cs typeface="Alexandria" pitchFamily="2" charset="-78"/>
              </a:rPr>
              <a:t>الهدايا.</a:t>
            </a:r>
          </a:p>
          <a:p>
            <a:pPr marL="285750" indent="-28575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المخرجات</a:t>
            </a:r>
            <a:r>
              <a:rPr lang="ar-SA" sz="1600" dirty="0">
                <a:latin typeface="Alexandria" pitchFamily="2" charset="-78"/>
                <a:cs typeface="Alexandria" pitchFamily="2" charset="-78"/>
              </a:rPr>
              <a:t>: تتعلق بالمنتجات التي يشتريها </a:t>
            </a:r>
            <a:r>
              <a:rPr lang="ar-SA" sz="1600" dirty="0" smtClean="0">
                <a:latin typeface="Alexandria" pitchFamily="2" charset="-78"/>
                <a:cs typeface="Alexandria" pitchFamily="2" charset="-78"/>
              </a:rPr>
              <a:t>الناس.</a:t>
            </a:r>
          </a:p>
          <a:p>
            <a:pPr marL="285750" indent="-28575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الأفكار والمعتقدات: تحدث بين المدخلات والمخرجات، وتتناول كيفية تقييم الأفراد للمال والمنتجات. </a:t>
            </a:r>
            <a:r>
              <a:rPr lang="ar-SA" sz="1600" dirty="0">
                <a:latin typeface="Alexandria" pitchFamily="2" charset="-78"/>
                <a:cs typeface="Alexandria" pitchFamily="2" charset="-78"/>
              </a:rPr>
              <a:t>ف</a:t>
            </a:r>
            <a:r>
              <a:rPr lang="ar-SA" sz="1600" dirty="0" smtClean="0">
                <a:latin typeface="Alexandria" pitchFamily="2" charset="-78"/>
                <a:cs typeface="Alexandria" pitchFamily="2" charset="-78"/>
              </a:rPr>
              <a:t>إذا </a:t>
            </a:r>
            <a:r>
              <a:rPr lang="ar-SA" sz="1600" dirty="0">
                <a:latin typeface="Alexandria" pitchFamily="2" charset="-78"/>
                <a:cs typeface="Alexandria" pitchFamily="2" charset="-78"/>
              </a:rPr>
              <a:t>كان المال يأتي من راتب شهري، </a:t>
            </a:r>
            <a:r>
              <a:rPr lang="ar-SA" sz="1600" dirty="0" smtClean="0">
                <a:latin typeface="Alexandria" pitchFamily="2" charset="-78"/>
                <a:cs typeface="Alexandria" pitchFamily="2" charset="-78"/>
              </a:rPr>
              <a:t>قد يميل الفرد إلى إنفاقه </a:t>
            </a:r>
            <a:r>
              <a:rPr lang="ar-SA" sz="1600" dirty="0">
                <a:latin typeface="Alexandria" pitchFamily="2" charset="-78"/>
                <a:cs typeface="Alexandria" pitchFamily="2" charset="-78"/>
              </a:rPr>
              <a:t>بحذر </a:t>
            </a:r>
            <a:r>
              <a:rPr lang="ar-SA" sz="1600" dirty="0" smtClean="0">
                <a:latin typeface="Alexandria" pitchFamily="2" charset="-78"/>
                <a:cs typeface="Alexandria" pitchFamily="2" charset="-78"/>
              </a:rPr>
              <a:t>أكبر مقارنة </a:t>
            </a:r>
            <a:r>
              <a:rPr lang="ar-SA" sz="1600" dirty="0">
                <a:latin typeface="Alexandria" pitchFamily="2" charset="-78"/>
                <a:cs typeface="Alexandria" pitchFamily="2" charset="-78"/>
              </a:rPr>
              <a:t>بالمال الذي يأتي </a:t>
            </a:r>
            <a:r>
              <a:rPr lang="ar-SA" sz="1600" dirty="0" smtClean="0">
                <a:latin typeface="Alexandria" pitchFamily="2" charset="-78"/>
                <a:cs typeface="Alexandria" pitchFamily="2" charset="-78"/>
              </a:rPr>
              <a:t>كهدية. كما أن المنتجات </a:t>
            </a:r>
            <a:r>
              <a:rPr lang="ar-SA" sz="1600" dirty="0">
                <a:latin typeface="Alexandria" pitchFamily="2" charset="-78"/>
                <a:cs typeface="Alexandria" pitchFamily="2" charset="-78"/>
              </a:rPr>
              <a:t>التي تُشترى بشكل مفاجئ </a:t>
            </a:r>
            <a:r>
              <a:rPr lang="ar-SA" sz="1600" dirty="0" smtClean="0">
                <a:latin typeface="Alexandria" pitchFamily="2" charset="-78"/>
                <a:cs typeface="Alexandria" pitchFamily="2" charset="-78"/>
              </a:rPr>
              <a:t>تُقيّم </a:t>
            </a:r>
            <a:r>
              <a:rPr lang="ar-SA" sz="1600" dirty="0">
                <a:latin typeface="Alexandria" pitchFamily="2" charset="-78"/>
                <a:cs typeface="Alexandria" pitchFamily="2" charset="-78"/>
              </a:rPr>
              <a:t>بشكل مختلف عن تلك التي تُشترى بشكل روتيني</a:t>
            </a:r>
            <a:r>
              <a:rPr lang="ar-SA" sz="1600" dirty="0" smtClean="0">
                <a:latin typeface="Alexandria" pitchFamily="2" charset="-78"/>
                <a:cs typeface="Alexandria" pitchFamily="2" charset="-78"/>
              </a:rPr>
              <a:t>.</a:t>
            </a:r>
          </a:p>
        </p:txBody>
      </p:sp>
      <p:pic>
        <p:nvPicPr>
          <p:cNvPr id="16" name="Picture 15"/>
          <p:cNvPicPr>
            <a:picLocks noChangeAspect="1"/>
          </p:cNvPicPr>
          <p:nvPr/>
        </p:nvPicPr>
        <p:blipFill rotWithShape="1">
          <a:blip r:embed="rId5"/>
          <a:srcRect l="17323" t="24929" r="47419" b="39910"/>
          <a:stretch/>
        </p:blipFill>
        <p:spPr>
          <a:xfrm>
            <a:off x="0" y="3020474"/>
            <a:ext cx="1994110" cy="1888519"/>
          </a:xfrm>
          <a:prstGeom prst="rect">
            <a:avLst/>
          </a:prstGeom>
        </p:spPr>
      </p:pic>
    </p:spTree>
    <p:extLst>
      <p:ext uri="{BB962C8B-B14F-4D97-AF65-F5344CB8AC3E}">
        <p14:creationId xmlns:p14="http://schemas.microsoft.com/office/powerpoint/2010/main" val="39360655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448337" y="1433938"/>
            <a:ext cx="364224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استراتيجيات التسعير السيكولوجي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07446" y="1946782"/>
            <a:ext cx="9509790" cy="4394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1963" y="12936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59429" y="2006934"/>
            <a:ext cx="9388928" cy="4408899"/>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التسعير السيكولوجي يعمل على إبقاء نظام التفكير السريع مُفعل، وهنا يجب أن تكون الاستراتيجية التي نستخدمها تراعي شكل الحسابات العقلية الذي يتخذه العميل أثناء تفحص </a:t>
            </a:r>
            <a:r>
              <a:rPr lang="ar-SA" sz="1700" dirty="0">
                <a:latin typeface="Alexandria" pitchFamily="2" charset="-78"/>
                <a:cs typeface="Alexandria" pitchFamily="2" charset="-78"/>
              </a:rPr>
              <a:t>السعر والسياق، بحيث نوجه الحسابات العقلية في صالح شراء المنتج وليس العكس.</a:t>
            </a:r>
          </a:p>
          <a:p>
            <a:pPr marL="285750" indent="-285750" algn="r" rtl="1">
              <a:lnSpc>
                <a:spcPct val="150000"/>
              </a:lnSpc>
              <a:buFont typeface="Wingdings" panose="05000000000000000000" pitchFamily="2" charset="2"/>
              <a:buChar char="§"/>
            </a:pPr>
            <a:r>
              <a:rPr lang="ar-SA" sz="1700" dirty="0">
                <a:latin typeface="Alexandria" pitchFamily="2" charset="-78"/>
                <a:cs typeface="Alexandria" pitchFamily="2" charset="-78"/>
              </a:rPr>
              <a:t>ومن أبرز استراتيجيات </a:t>
            </a:r>
            <a:r>
              <a:rPr lang="ar-SA" sz="1700" dirty="0" smtClean="0">
                <a:latin typeface="Alexandria" pitchFamily="2" charset="-78"/>
                <a:cs typeface="Alexandria" pitchFamily="2" charset="-78"/>
              </a:rPr>
              <a:t>المحاسبة العقلية التي تعكس الانحرافات </a:t>
            </a:r>
            <a:r>
              <a:rPr lang="ar-SA" sz="1700" dirty="0">
                <a:latin typeface="Alexandria" pitchFamily="2" charset="-78"/>
                <a:cs typeface="Alexandria" pitchFamily="2" charset="-78"/>
              </a:rPr>
              <a:t>في </a:t>
            </a:r>
            <a:r>
              <a:rPr lang="ar-SA" sz="1700" dirty="0" smtClean="0">
                <a:latin typeface="Alexandria" pitchFamily="2" charset="-78"/>
                <a:cs typeface="Alexandria" pitchFamily="2" charset="-78"/>
              </a:rPr>
              <a:t>التفكير؛ لأنها </a:t>
            </a:r>
            <a:r>
              <a:rPr lang="ar-SA" sz="1700" dirty="0">
                <a:latin typeface="Alexandria" pitchFamily="2" charset="-78"/>
                <a:cs typeface="Alexandria" pitchFamily="2" charset="-78"/>
              </a:rPr>
              <a:t>تعتمد على كيفية تأثير الإدراك والتصورات النفسية على اتخاذ </a:t>
            </a:r>
            <a:r>
              <a:rPr lang="ar-SA" sz="1700" dirty="0" smtClean="0">
                <a:latin typeface="Alexandria" pitchFamily="2" charset="-78"/>
                <a:cs typeface="Alexandria" pitchFamily="2" charset="-78"/>
              </a:rPr>
              <a:t>القرار، وتشمل: </a:t>
            </a:r>
          </a:p>
          <a:p>
            <a:pPr marL="1322388" indent="-342900" algn="r" rtl="1">
              <a:lnSpc>
                <a:spcPct val="150000"/>
              </a:lnSpc>
              <a:buFont typeface="+mj-lt"/>
              <a:buAutoNum type="arabicPeriod"/>
            </a:pPr>
            <a:r>
              <a:rPr lang="ar-SA" sz="1600" dirty="0" smtClean="0">
                <a:solidFill>
                  <a:srgbClr val="002060"/>
                </a:solidFill>
                <a:latin typeface="Alexandria" pitchFamily="2" charset="-78"/>
                <a:cs typeface="Alexandria" pitchFamily="2" charset="-78"/>
              </a:rPr>
              <a:t>تثبيت </a:t>
            </a:r>
            <a:r>
              <a:rPr lang="ar-SA" sz="1600" dirty="0">
                <a:solidFill>
                  <a:srgbClr val="002060"/>
                </a:solidFill>
                <a:latin typeface="Alexandria" pitchFamily="2" charset="-78"/>
                <a:cs typeface="Alexandria" pitchFamily="2" charset="-78"/>
              </a:rPr>
              <a:t>سعر </a:t>
            </a:r>
            <a:r>
              <a:rPr lang="ar-SA" sz="1600" dirty="0" smtClean="0">
                <a:solidFill>
                  <a:srgbClr val="002060"/>
                </a:solidFill>
                <a:latin typeface="Alexandria" pitchFamily="2" charset="-78"/>
                <a:cs typeface="Alexandria" pitchFamily="2" charset="-78"/>
              </a:rPr>
              <a:t>مرتفع</a:t>
            </a:r>
          </a:p>
          <a:p>
            <a:pPr marL="1322388" indent="-342900" algn="r" rtl="1">
              <a:lnSpc>
                <a:spcPct val="150000"/>
              </a:lnSpc>
              <a:buFont typeface="+mj-lt"/>
              <a:buAutoNum type="arabicPeriod"/>
            </a:pPr>
            <a:r>
              <a:rPr lang="ar-SA" sz="1600" dirty="0" smtClean="0">
                <a:solidFill>
                  <a:srgbClr val="002060"/>
                </a:solidFill>
                <a:latin typeface="Alexandria" pitchFamily="2" charset="-78"/>
                <a:cs typeface="Alexandria" pitchFamily="2" charset="-78"/>
              </a:rPr>
              <a:t>تثبيت </a:t>
            </a:r>
            <a:r>
              <a:rPr lang="ar-SA" sz="1600" dirty="0">
                <a:solidFill>
                  <a:srgbClr val="002060"/>
                </a:solidFill>
                <a:latin typeface="Alexandria" pitchFamily="2" charset="-78"/>
                <a:cs typeface="Alexandria" pitchFamily="2" charset="-78"/>
              </a:rPr>
              <a:t>سعر </a:t>
            </a:r>
            <a:r>
              <a:rPr lang="ar-SA" sz="1600" dirty="0" smtClean="0">
                <a:solidFill>
                  <a:srgbClr val="002060"/>
                </a:solidFill>
                <a:latin typeface="Alexandria" pitchFamily="2" charset="-78"/>
                <a:cs typeface="Alexandria" pitchFamily="2" charset="-78"/>
              </a:rPr>
              <a:t>منخفض</a:t>
            </a:r>
          </a:p>
          <a:p>
            <a:pPr marL="1322388" indent="-342900" algn="r" rtl="1">
              <a:lnSpc>
                <a:spcPct val="150000"/>
              </a:lnSpc>
              <a:buFont typeface="+mj-lt"/>
              <a:buAutoNum type="arabicPeriod"/>
            </a:pPr>
            <a:r>
              <a:rPr lang="ar-SA" sz="1600" dirty="0" smtClean="0">
                <a:solidFill>
                  <a:srgbClr val="002060"/>
                </a:solidFill>
                <a:latin typeface="Alexandria" pitchFamily="2" charset="-78"/>
                <a:cs typeface="Alexandria" pitchFamily="2" charset="-78"/>
              </a:rPr>
              <a:t>تجنب الخسارة</a:t>
            </a:r>
          </a:p>
          <a:p>
            <a:pPr marL="1322388" indent="-342900" algn="r" rtl="1">
              <a:lnSpc>
                <a:spcPct val="150000"/>
              </a:lnSpc>
              <a:buFont typeface="+mj-lt"/>
              <a:buAutoNum type="arabicPeriod"/>
            </a:pPr>
            <a:r>
              <a:rPr lang="ar-SA" sz="1600" dirty="0" smtClean="0">
                <a:solidFill>
                  <a:srgbClr val="002060"/>
                </a:solidFill>
                <a:latin typeface="Alexandria" pitchFamily="2" charset="-78"/>
                <a:cs typeface="Alexandria" pitchFamily="2" charset="-78"/>
              </a:rPr>
              <a:t>الفصل والدمج</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استراتيجيات سهولة المعالجة أو طلاقة التحليل </a:t>
            </a:r>
            <a:r>
              <a:rPr lang="en-US" sz="1700" dirty="0" smtClean="0">
                <a:latin typeface="Alexandria" pitchFamily="2" charset="-78"/>
                <a:cs typeface="Alexandria" pitchFamily="2" charset="-78"/>
              </a:rPr>
              <a:t>Processing Fluency</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تشمل استدارة الرقم واللون. هذه الاستراتيجيات تساهم في تحسين تجربة العميل وتسهيل اتخاذ </a:t>
            </a:r>
            <a:r>
              <a:rPr lang="ar-SA" sz="1700" dirty="0" smtClean="0">
                <a:latin typeface="Alexandria" pitchFamily="2" charset="-78"/>
                <a:cs typeface="Alexandria" pitchFamily="2" charset="-78"/>
              </a:rPr>
              <a:t>قرار الشراء.</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78686" y="140495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47566" y="168322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9" name="Freeform 4"/>
          <p:cNvSpPr/>
          <p:nvPr/>
        </p:nvSpPr>
        <p:spPr>
          <a:xfrm>
            <a:off x="0" y="5127171"/>
            <a:ext cx="1838567" cy="1779816"/>
          </a:xfrm>
          <a:custGeom>
            <a:avLst/>
            <a:gdLst/>
            <a:ahLst/>
            <a:cxnLst/>
            <a:rect l="l" t="t" r="r" b="b"/>
            <a:pathLst>
              <a:path w="5250144" h="4114800">
                <a:moveTo>
                  <a:pt x="0" y="0"/>
                </a:moveTo>
                <a:lnTo>
                  <a:pt x="5250144" y="0"/>
                </a:lnTo>
                <a:lnTo>
                  <a:pt x="5250144" y="4114800"/>
                </a:lnTo>
                <a:lnTo>
                  <a:pt x="0" y="4114800"/>
                </a:lnTo>
                <a:lnTo>
                  <a:pt x="0" y="0"/>
                </a:lnTo>
                <a:close/>
              </a:path>
            </a:pathLst>
          </a:custGeom>
          <a:blipFill>
            <a:blip r:embed="rId4">
              <a:extLst>
                <a:ext uri="{96DAC541-7B7A-43D3-8B79-37D633B846F1}">
                  <asvg:svgBlip xmlns="" xmlns:asvg="http://schemas.microsoft.com/office/drawing/2016/SVG/main" r:embed="rId6"/>
                </a:ext>
              </a:extLst>
            </a:blip>
            <a:stretch>
              <a:fillRect/>
            </a:stretch>
          </a:blipFill>
        </p:spPr>
      </p:sp>
      <p:sp>
        <p:nvSpPr>
          <p:cNvPr id="11" name="Rectangle 10"/>
          <p:cNvSpPr/>
          <p:nvPr/>
        </p:nvSpPr>
        <p:spPr>
          <a:xfrm>
            <a:off x="4686299" y="3960674"/>
            <a:ext cx="2619507" cy="1569660"/>
          </a:xfrm>
          <a:prstGeom prst="rect">
            <a:avLst/>
          </a:prstGeom>
        </p:spPr>
        <p:txBody>
          <a:bodyPr wrap="square">
            <a:spAutoFit/>
          </a:bodyPr>
          <a:lstStyle/>
          <a:p>
            <a:pPr marL="342900" indent="-342900" algn="r" rtl="1">
              <a:lnSpc>
                <a:spcPct val="150000"/>
              </a:lnSpc>
              <a:buFont typeface="+mj-lt"/>
              <a:buAutoNum type="arabicPeriod" startAt="5"/>
            </a:pPr>
            <a:r>
              <a:rPr lang="ar-SA" sz="1600" dirty="0">
                <a:solidFill>
                  <a:srgbClr val="002060"/>
                </a:solidFill>
                <a:latin typeface="Alexandria" pitchFamily="2" charset="-78"/>
                <a:cs typeface="Alexandria" pitchFamily="2" charset="-78"/>
              </a:rPr>
              <a:t>تأثير الصدارة</a:t>
            </a:r>
          </a:p>
          <a:p>
            <a:pPr marL="342900" indent="-342900" algn="r" rtl="1">
              <a:lnSpc>
                <a:spcPct val="150000"/>
              </a:lnSpc>
              <a:buFont typeface="+mj-lt"/>
              <a:buAutoNum type="arabicPeriod" startAt="5"/>
            </a:pPr>
            <a:r>
              <a:rPr lang="ar-SA" sz="1600" dirty="0">
                <a:solidFill>
                  <a:srgbClr val="002060"/>
                </a:solidFill>
                <a:latin typeface="Alexandria" pitchFamily="2" charset="-78"/>
                <a:cs typeface="Alexandria" pitchFamily="2" charset="-78"/>
              </a:rPr>
              <a:t>تكلفة المنتج الأساسية</a:t>
            </a:r>
          </a:p>
          <a:p>
            <a:pPr marL="342900" indent="-342900" algn="r" rtl="1">
              <a:lnSpc>
                <a:spcPct val="150000"/>
              </a:lnSpc>
              <a:buFont typeface="+mj-lt"/>
              <a:buAutoNum type="arabicPeriod" startAt="5"/>
            </a:pPr>
            <a:r>
              <a:rPr lang="ar-SA" sz="1600" dirty="0">
                <a:solidFill>
                  <a:srgbClr val="002060"/>
                </a:solidFill>
                <a:latin typeface="Alexandria" pitchFamily="2" charset="-78"/>
                <a:cs typeface="Alexandria" pitchFamily="2" charset="-78"/>
              </a:rPr>
              <a:t>قائمة الخيارات</a:t>
            </a:r>
          </a:p>
          <a:p>
            <a:pPr marL="342900" indent="-342900" algn="r" rtl="1">
              <a:lnSpc>
                <a:spcPct val="150000"/>
              </a:lnSpc>
              <a:buFont typeface="+mj-lt"/>
              <a:buAutoNum type="arabicPeriod" startAt="5"/>
            </a:pPr>
            <a:r>
              <a:rPr lang="ar-SA" sz="1600" dirty="0">
                <a:solidFill>
                  <a:srgbClr val="002060"/>
                </a:solidFill>
                <a:latin typeface="Alexandria" pitchFamily="2" charset="-78"/>
                <a:cs typeface="Alexandria" pitchFamily="2" charset="-78"/>
              </a:rPr>
              <a:t>الخصم الذكي.</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567" y="2992590"/>
            <a:ext cx="2482904" cy="19328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54407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468699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smtClean="0">
                <a:latin typeface="Alexandria" pitchFamily="2" charset="-78"/>
                <a:cs typeface="Alexandria" pitchFamily="2" charset="-78"/>
              </a:rPr>
              <a:t>تثبيت سعر مرتفع </a:t>
            </a:r>
            <a:r>
              <a:rPr lang="en-US" dirty="0" smtClean="0">
                <a:latin typeface="Alexandria" pitchFamily="2" charset="-78"/>
                <a:cs typeface="Alexandria" pitchFamily="2" charset="-78"/>
              </a:rPr>
              <a:t>High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02328" y="1927494"/>
            <a:ext cx="8785849"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84579" y="1883830"/>
            <a:ext cx="8741804" cy="4455066"/>
          </a:xfrm>
          <a:prstGeom prst="rect">
            <a:avLst/>
          </a:prstGeom>
          <a:noFill/>
        </p:spPr>
        <p:txBody>
          <a:bodyPr wrap="square">
            <a:spAutoFit/>
          </a:bodyPr>
          <a:lstStyle/>
          <a:p>
            <a:pPr algn="r" rtl="1">
              <a:lnSpc>
                <a:spcPct val="150000"/>
              </a:lnSpc>
            </a:pPr>
            <a:r>
              <a:rPr lang="ar-SA" sz="1700" dirty="0" smtClean="0">
                <a:solidFill>
                  <a:srgbClr val="C00000"/>
                </a:solidFill>
                <a:latin typeface="Alexandria" pitchFamily="2" charset="-78"/>
                <a:cs typeface="Alexandria" pitchFamily="2" charset="-78"/>
              </a:rPr>
              <a:t>تثبيت سعر مرتفع </a:t>
            </a:r>
            <a:r>
              <a:rPr lang="en-US" sz="1700" dirty="0" smtClean="0">
                <a:solidFill>
                  <a:srgbClr val="C00000"/>
                </a:solidFill>
                <a:latin typeface="Alexandria" pitchFamily="2" charset="-78"/>
                <a:cs typeface="Alexandria" pitchFamily="2" charset="-78"/>
              </a:rPr>
              <a:t>High </a:t>
            </a:r>
            <a:r>
              <a:rPr lang="en-US" sz="1700" dirty="0">
                <a:solidFill>
                  <a:srgbClr val="C00000"/>
                </a:solidFill>
                <a:latin typeface="Alexandria" pitchFamily="2" charset="-78"/>
                <a:cs typeface="Alexandria" pitchFamily="2" charset="-78"/>
              </a:rPr>
              <a:t>Anchoring of </a:t>
            </a:r>
            <a:r>
              <a:rPr lang="en-US" sz="1700" dirty="0" smtClean="0">
                <a:solidFill>
                  <a:srgbClr val="C00000"/>
                </a:solidFill>
                <a:latin typeface="Alexandria" pitchFamily="2" charset="-78"/>
                <a:cs typeface="Alexandria" pitchFamily="2" charset="-78"/>
              </a:rPr>
              <a:t>Price</a:t>
            </a:r>
            <a:r>
              <a:rPr lang="ar-SA" sz="1700" dirty="0" smtClean="0">
                <a:solidFill>
                  <a:srgbClr val="C00000"/>
                </a:solidFill>
                <a:latin typeface="Alexandria" pitchFamily="2" charset="-78"/>
                <a:cs typeface="Alexandria" pitchFamily="2" charset="-78"/>
              </a:rPr>
              <a:t> </a:t>
            </a:r>
          </a:p>
          <a:p>
            <a:pPr algn="r" rtl="1">
              <a:lnSpc>
                <a:spcPct val="150000"/>
              </a:lnSpc>
            </a:pPr>
            <a:r>
              <a:rPr lang="ar-SA" sz="1700" dirty="0" smtClean="0">
                <a:latin typeface="Alexandria" pitchFamily="2" charset="-78"/>
                <a:cs typeface="Alexandria" pitchFamily="2" charset="-78"/>
              </a:rPr>
              <a:t>هو استراتيجية </a:t>
            </a:r>
            <a:r>
              <a:rPr lang="ar-SA" sz="1700" dirty="0">
                <a:latin typeface="Alexandria" pitchFamily="2" charset="-78"/>
                <a:cs typeface="Alexandria" pitchFamily="2" charset="-78"/>
              </a:rPr>
              <a:t>تسعير تستخدمها الشركات لتحديد أسعار منتجاتها أو خدماتها بطريقة تؤثر على إدراك العملاء لقيمة هذه المنتجات. تعتمد هذه الاستراتيجية على </a:t>
            </a:r>
            <a:r>
              <a:rPr lang="ar-SA" sz="1700" dirty="0" smtClean="0">
                <a:latin typeface="Alexandria" pitchFamily="2" charset="-78"/>
                <a:cs typeface="Alexandria" pitchFamily="2" charset="-78"/>
              </a:rPr>
              <a:t>تقديم سعر مرتفع كمرجع، مما </a:t>
            </a:r>
            <a:r>
              <a:rPr lang="ar-SA" sz="1700" dirty="0">
                <a:latin typeface="Alexandria" pitchFamily="2" charset="-78"/>
                <a:cs typeface="Alexandria" pitchFamily="2" charset="-78"/>
              </a:rPr>
              <a:t>يجعل </a:t>
            </a:r>
            <a:r>
              <a:rPr lang="ar-SA" sz="1700" dirty="0" smtClean="0">
                <a:latin typeface="Alexandria" pitchFamily="2" charset="-78"/>
                <a:cs typeface="Alexandria" pitchFamily="2" charset="-78"/>
              </a:rPr>
              <a:t>الأسعار اللاحقة تبدو </a:t>
            </a:r>
            <a:r>
              <a:rPr lang="ar-SA" sz="1700" dirty="0">
                <a:latin typeface="Alexandria" pitchFamily="2" charset="-78"/>
                <a:cs typeface="Alexandria" pitchFamily="2" charset="-78"/>
              </a:rPr>
              <a:t>أكثر جاذبية مقارنة بالسعر </a:t>
            </a:r>
            <a:r>
              <a:rPr lang="ar-SA" sz="1700" dirty="0" smtClean="0">
                <a:latin typeface="Alexandria" pitchFamily="2" charset="-78"/>
                <a:cs typeface="Alexandria" pitchFamily="2" charset="-78"/>
              </a:rPr>
              <a:t>المرتفع، وبالتالي </a:t>
            </a:r>
            <a:r>
              <a:rPr lang="ar-SA" sz="1700" dirty="0">
                <a:latin typeface="Alexandria" pitchFamily="2" charset="-78"/>
                <a:cs typeface="Alexandria" pitchFamily="2" charset="-78"/>
              </a:rPr>
              <a:t>يسهل عملية اتخاذ </a:t>
            </a:r>
            <a:r>
              <a:rPr lang="ar-SA" sz="1700" dirty="0" smtClean="0">
                <a:latin typeface="Alexandria" pitchFamily="2" charset="-78"/>
                <a:cs typeface="Alexandria" pitchFamily="2" charset="-78"/>
              </a:rPr>
              <a:t>القرار. هذه الاستراتيجية </a:t>
            </a:r>
            <a:r>
              <a:rPr lang="ar-SA" sz="1700" dirty="0">
                <a:latin typeface="Alexandria" pitchFamily="2" charset="-78"/>
                <a:cs typeface="Alexandria" pitchFamily="2" charset="-78"/>
              </a:rPr>
              <a:t>ت</a:t>
            </a:r>
            <a:r>
              <a:rPr lang="ar-SA" sz="1700" dirty="0" smtClean="0">
                <a:latin typeface="Alexandria" pitchFamily="2" charset="-78"/>
                <a:cs typeface="Alexandria" pitchFamily="2" charset="-78"/>
              </a:rPr>
              <a:t>ساعد في توجيه </a:t>
            </a:r>
            <a:r>
              <a:rPr lang="ar-SA" sz="1700" dirty="0">
                <a:latin typeface="Alexandria" pitchFamily="2" charset="-78"/>
                <a:cs typeface="Alexandria" pitchFamily="2" charset="-78"/>
              </a:rPr>
              <a:t>تفكير العميل نحو قيمة معينة </a:t>
            </a:r>
            <a:r>
              <a:rPr lang="ar-SA" sz="1700" dirty="0" smtClean="0">
                <a:latin typeface="Alexandria" pitchFamily="2" charset="-78"/>
                <a:cs typeface="Alexandria" pitchFamily="2" charset="-78"/>
              </a:rPr>
              <a:t>للمنتج، مما يؤثر بشكل كبير على قرارات الشراء. لذا يعد أحد </a:t>
            </a:r>
            <a:r>
              <a:rPr lang="ar-SA" sz="1700" dirty="0">
                <a:latin typeface="Alexandria" pitchFamily="2" charset="-78"/>
                <a:cs typeface="Alexandria" pitchFamily="2" charset="-78"/>
              </a:rPr>
              <a:t>أنواع الانحراف </a:t>
            </a:r>
            <a:r>
              <a:rPr lang="ar-SA" sz="1700" dirty="0" smtClean="0">
                <a:latin typeface="Alexandria" pitchFamily="2" charset="-78"/>
                <a:cs typeface="Alexandria" pitchFamily="2" charset="-78"/>
              </a:rPr>
              <a:t>الفكري.</a:t>
            </a:r>
            <a:endParaRPr lang="ar-SA" sz="1700" dirty="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يوجد نوعان من تثبيت </a:t>
            </a:r>
            <a:r>
              <a:rPr lang="ar-SA" sz="1700" dirty="0" smtClean="0">
                <a:latin typeface="Alexandria" pitchFamily="2" charset="-78"/>
                <a:cs typeface="Alexandria" pitchFamily="2" charset="-78"/>
              </a:rPr>
              <a:t>سعر مرتفع </a:t>
            </a:r>
            <a:r>
              <a:rPr lang="ar-SA" sz="1700" dirty="0" smtClean="0">
                <a:latin typeface="Alexandria" pitchFamily="2" charset="-78"/>
                <a:cs typeface="Alexandria" pitchFamily="2" charset="-78"/>
              </a:rPr>
              <a:t>هما:</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القيمة المرجعية</a:t>
            </a:r>
            <a:r>
              <a:rPr lang="ar-SA" sz="1700" dirty="0">
                <a:latin typeface="Alexandria" pitchFamily="2" charset="-78"/>
                <a:cs typeface="Alexandria" pitchFamily="2" charset="-78"/>
              </a:rPr>
              <a:t> </a:t>
            </a:r>
            <a:r>
              <a:rPr lang="en-US" sz="1700" dirty="0" smtClean="0">
                <a:latin typeface="Alexandria" pitchFamily="2" charset="-78"/>
                <a:cs typeface="Alexandria" pitchFamily="2" charset="-78"/>
              </a:rPr>
              <a:t>Reference Value</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هي السعر الذي يُستخدم كمعيار للمقارنة، مما يؤثر على كيفية إدراك العملاء </a:t>
            </a:r>
            <a:r>
              <a:rPr lang="ar-SA" sz="1700" dirty="0" smtClean="0">
                <a:latin typeface="Alexandria" pitchFamily="2" charset="-78"/>
                <a:cs typeface="Alexandria" pitchFamily="2" charset="-78"/>
              </a:rPr>
              <a:t>لقيمة المنتج.</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السعر العرضي</a:t>
            </a:r>
            <a:r>
              <a:rPr lang="ar-SA" sz="1700" dirty="0" smtClean="0">
                <a:latin typeface="Alexandria" pitchFamily="2" charset="-78"/>
                <a:cs typeface="Alexandria" pitchFamily="2" charset="-78"/>
              </a:rPr>
              <a:t> </a:t>
            </a:r>
            <a:r>
              <a:rPr lang="en-US" sz="1700" dirty="0">
                <a:latin typeface="Alexandria" pitchFamily="2" charset="-78"/>
                <a:cs typeface="Alexandria" pitchFamily="2" charset="-78"/>
              </a:rPr>
              <a:t>Incidental Price</a:t>
            </a:r>
            <a:r>
              <a:rPr lang="ar-SA" sz="1700" dirty="0">
                <a:latin typeface="Alexandria" pitchFamily="2" charset="-78"/>
                <a:cs typeface="Alexandria" pitchFamily="2" charset="-78"/>
              </a:rPr>
              <a:t>: هو السعر الذي يتم تقديمه </a:t>
            </a:r>
            <a:r>
              <a:rPr lang="ar-SA" sz="1700" u="sng" dirty="0">
                <a:latin typeface="Alexandria" pitchFamily="2" charset="-78"/>
                <a:cs typeface="Alexandria" pitchFamily="2" charset="-78"/>
              </a:rPr>
              <a:t>بشكل غير </a:t>
            </a:r>
            <a:r>
              <a:rPr lang="ar-SA" sz="1700" u="sng" dirty="0" smtClean="0">
                <a:latin typeface="Alexandria" pitchFamily="2" charset="-78"/>
                <a:cs typeface="Alexandria" pitchFamily="2" charset="-78"/>
              </a:rPr>
              <a:t>مباشر لمنتج آخر</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مما يؤثر على تصور العميل </a:t>
            </a:r>
            <a:r>
              <a:rPr lang="ar-SA" sz="1700" dirty="0" smtClean="0">
                <a:latin typeface="Alexandria" pitchFamily="2" charset="-78"/>
                <a:cs typeface="Alexandria" pitchFamily="2" charset="-78"/>
              </a:rPr>
              <a:t>لقيمة المنتج الأساسي دون </a:t>
            </a:r>
            <a:r>
              <a:rPr lang="ar-SA" sz="1700" dirty="0">
                <a:latin typeface="Alexandria" pitchFamily="2" charset="-78"/>
                <a:cs typeface="Alexandria" pitchFamily="2" charset="-78"/>
              </a:rPr>
              <a:t>التركيز المباشر عليه.</a:t>
            </a:r>
          </a:p>
        </p:txBody>
      </p:sp>
      <p:sp>
        <p:nvSpPr>
          <p:cNvPr id="15" name="Freeform 4"/>
          <p:cNvSpPr/>
          <p:nvPr/>
        </p:nvSpPr>
        <p:spPr>
          <a:xfrm>
            <a:off x="145009" y="6008913"/>
            <a:ext cx="932678" cy="683827"/>
          </a:xfrm>
          <a:custGeom>
            <a:avLst/>
            <a:gdLst/>
            <a:ahLst/>
            <a:cxnLst/>
            <a:rect l="l" t="t" r="r" b="b"/>
            <a:pathLst>
              <a:path w="5192177" h="4114800">
                <a:moveTo>
                  <a:pt x="0" y="0"/>
                </a:moveTo>
                <a:lnTo>
                  <a:pt x="5192177" y="0"/>
                </a:lnTo>
                <a:lnTo>
                  <a:pt x="5192177" y="4114800"/>
                </a:lnTo>
                <a:lnTo>
                  <a:pt x="0" y="4114800"/>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17" name="Freeform 2"/>
          <p:cNvSpPr/>
          <p:nvPr/>
        </p:nvSpPr>
        <p:spPr>
          <a:xfrm>
            <a:off x="-32658" y="2863051"/>
            <a:ext cx="2334986" cy="2721320"/>
          </a:xfrm>
          <a:custGeom>
            <a:avLst/>
            <a:gdLst/>
            <a:ahLst/>
            <a:cxnLst/>
            <a:rect l="l" t="t" r="r" b="b"/>
            <a:pathLst>
              <a:path w="3334115" h="2117163">
                <a:moveTo>
                  <a:pt x="0" y="0"/>
                </a:moveTo>
                <a:lnTo>
                  <a:pt x="3334115" y="0"/>
                </a:lnTo>
                <a:lnTo>
                  <a:pt x="3334115" y="2117163"/>
                </a:lnTo>
                <a:lnTo>
                  <a:pt x="0" y="2117163"/>
                </a:lnTo>
                <a:lnTo>
                  <a:pt x="0" y="0"/>
                </a:lnTo>
                <a:close/>
              </a:path>
            </a:pathLst>
          </a:custGeom>
          <a:blipFill>
            <a:blip r:embed="rId8"/>
            <a:stretch>
              <a:fillRect/>
            </a:stretch>
          </a:blipFill>
        </p:spPr>
      </p:sp>
    </p:spTree>
    <p:extLst>
      <p:ext uri="{BB962C8B-B14F-4D97-AF65-F5344CB8AC3E}">
        <p14:creationId xmlns:p14="http://schemas.microsoft.com/office/powerpoint/2010/main" val="902740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468699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smtClean="0">
                <a:latin typeface="Alexandria" pitchFamily="2" charset="-78"/>
                <a:cs typeface="Alexandria" pitchFamily="2" charset="-78"/>
              </a:rPr>
              <a:t>تثبيت سعر مرتفع </a:t>
            </a:r>
            <a:r>
              <a:rPr lang="en-US" dirty="0" smtClean="0">
                <a:latin typeface="Alexandria" pitchFamily="2" charset="-78"/>
                <a:cs typeface="Alexandria" pitchFamily="2" charset="-78"/>
              </a:rPr>
              <a:t>High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92263" y="1927494"/>
            <a:ext cx="9156552"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1720307" y="1919690"/>
            <a:ext cx="9066508" cy="4408899"/>
          </a:xfrm>
          <a:prstGeom prst="rect">
            <a:avLst/>
          </a:prstGeom>
          <a:noFill/>
        </p:spPr>
        <p:txBody>
          <a:bodyPr wrap="square">
            <a:spAutoFit/>
          </a:bodyPr>
          <a:lstStyle/>
          <a:p>
            <a:pPr marL="342900" indent="-342900" algn="r" rtl="1">
              <a:lnSpc>
                <a:spcPct val="150000"/>
              </a:lnSpc>
              <a:buFont typeface="+mj-lt"/>
              <a:buAutoNum type="arabicPeriod"/>
            </a:pPr>
            <a:r>
              <a:rPr lang="ar-SA" sz="1700" b="1" dirty="0" smtClean="0">
                <a:solidFill>
                  <a:srgbClr val="C00000"/>
                </a:solidFill>
                <a:latin typeface="Alexandria" pitchFamily="2" charset="-78"/>
                <a:cs typeface="Alexandria" pitchFamily="2" charset="-78"/>
              </a:rPr>
              <a:t>القيمة </a:t>
            </a:r>
            <a:r>
              <a:rPr lang="ar-SA" sz="1700" b="1" dirty="0">
                <a:solidFill>
                  <a:srgbClr val="C00000"/>
                </a:solidFill>
                <a:latin typeface="Alexandria" pitchFamily="2" charset="-78"/>
                <a:cs typeface="Alexandria" pitchFamily="2" charset="-78"/>
              </a:rPr>
              <a:t>المرجعية: </a:t>
            </a:r>
            <a:r>
              <a:rPr lang="en-US" sz="1700" b="1" dirty="0">
                <a:solidFill>
                  <a:srgbClr val="C00000"/>
                </a:solidFill>
                <a:latin typeface="Alexandria" pitchFamily="2" charset="-78"/>
                <a:cs typeface="Alexandria" pitchFamily="2" charset="-78"/>
              </a:rPr>
              <a:t>Reference Value</a:t>
            </a:r>
            <a:endParaRPr lang="ar-SA" sz="1700" b="1" dirty="0">
              <a:solidFill>
                <a:srgbClr val="C00000"/>
              </a:solidFill>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استراتيجية تسعير تعتمد على تقديم سعر مرتفع كمرجع للمستهلكين، مما يؤثر على كيفية تقييمهم للأسعار الأخرى. </a:t>
            </a:r>
            <a:r>
              <a:rPr lang="ar-SA" sz="1700" dirty="0" smtClean="0">
                <a:latin typeface="Alexandria" pitchFamily="2" charset="-78"/>
                <a:cs typeface="Alexandria" pitchFamily="2" charset="-78"/>
              </a:rPr>
              <a:t>تُستخدام هذه الاستراتيجية </a:t>
            </a:r>
            <a:r>
              <a:rPr lang="ar-SA" sz="1700" dirty="0">
                <a:latin typeface="Alexandria" pitchFamily="2" charset="-78"/>
                <a:cs typeface="Alexandria" pitchFamily="2" charset="-78"/>
              </a:rPr>
              <a:t>لتوجيه المستهلكين نحو خيارات </a:t>
            </a:r>
            <a:r>
              <a:rPr lang="ar-SA" sz="1700" dirty="0" smtClean="0">
                <a:latin typeface="Alexandria" pitchFamily="2" charset="-78"/>
                <a:cs typeface="Alexandria" pitchFamily="2" charset="-78"/>
              </a:rPr>
              <a:t>معينة، حيث تجعل الأسعار </a:t>
            </a:r>
            <a:r>
              <a:rPr lang="ar-SA" sz="1700" dirty="0">
                <a:latin typeface="Alexandria" pitchFamily="2" charset="-78"/>
                <a:cs typeface="Alexandria" pitchFamily="2" charset="-78"/>
              </a:rPr>
              <a:t>الأقل تبدو أكثر جاذبية مقارنة بالسعر المرتفع</a:t>
            </a:r>
            <a:r>
              <a:rPr lang="ar-SA" sz="1700" dirty="0" smtClean="0">
                <a:latin typeface="Alexandria" pitchFamily="2" charset="-78"/>
                <a:cs typeface="Alexandria" pitchFamily="2" charset="-78"/>
              </a:rPr>
              <a:t>.</a:t>
            </a:r>
          </a:p>
          <a:p>
            <a:pPr algn="r" rtl="1">
              <a:lnSpc>
                <a:spcPct val="150000"/>
              </a:lnSpc>
            </a:pPr>
            <a:r>
              <a:rPr lang="ar-SA" sz="1700" dirty="0" smtClean="0">
                <a:latin typeface="Alexandria" pitchFamily="2" charset="-78"/>
                <a:cs typeface="Alexandria" pitchFamily="2" charset="-78"/>
              </a:rPr>
              <a:t>تُنقسم </a:t>
            </a:r>
            <a:r>
              <a:rPr lang="ar-SA" sz="1700" dirty="0">
                <a:latin typeface="Alexandria" pitchFamily="2" charset="-78"/>
                <a:cs typeface="Alexandria" pitchFamily="2" charset="-78"/>
              </a:rPr>
              <a:t>القيمة المرجعية إلى </a:t>
            </a:r>
            <a:r>
              <a:rPr lang="ar-SA" sz="1700" dirty="0" smtClean="0">
                <a:latin typeface="Alexandria" pitchFamily="2" charset="-78"/>
                <a:cs typeface="Alexandria" pitchFamily="2" charset="-78"/>
              </a:rPr>
              <a:t>نوعين </a:t>
            </a:r>
            <a:r>
              <a:rPr lang="ar-SA" sz="1700" dirty="0">
                <a:latin typeface="Alexandria" pitchFamily="2" charset="-78"/>
                <a:cs typeface="Alexandria" pitchFamily="2" charset="-78"/>
              </a:rPr>
              <a:t>وفقًا لدانيال </a:t>
            </a:r>
            <a:r>
              <a:rPr lang="ar-SA" sz="1700" dirty="0" smtClean="0">
                <a:latin typeface="Alexandria" pitchFamily="2" charset="-78"/>
                <a:cs typeface="Alexandria" pitchFamily="2" charset="-78"/>
              </a:rPr>
              <a:t>كانيمان:</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القيمة </a:t>
            </a:r>
            <a:r>
              <a:rPr lang="ar-SA" sz="1700" dirty="0">
                <a:solidFill>
                  <a:srgbClr val="0070C0"/>
                </a:solidFill>
                <a:latin typeface="Alexandria" pitchFamily="2" charset="-78"/>
                <a:cs typeface="Alexandria" pitchFamily="2" charset="-78"/>
              </a:rPr>
              <a:t>المرجعية </a:t>
            </a:r>
            <a:r>
              <a:rPr lang="ar-SA" sz="1700" dirty="0" smtClean="0">
                <a:solidFill>
                  <a:srgbClr val="0070C0"/>
                </a:solidFill>
                <a:latin typeface="Alexandria" pitchFamily="2" charset="-78"/>
                <a:cs typeface="Alexandria" pitchFamily="2" charset="-78"/>
              </a:rPr>
              <a:t>الداخلية </a:t>
            </a:r>
            <a:r>
              <a:rPr lang="en-US" sz="1700" dirty="0">
                <a:latin typeface="Alexandria" pitchFamily="2" charset="-78"/>
                <a:cs typeface="Alexandria" pitchFamily="2" charset="-78"/>
              </a:rPr>
              <a:t>Internal Reference </a:t>
            </a:r>
            <a:r>
              <a:rPr lang="en-US" sz="1700" dirty="0" smtClean="0">
                <a:latin typeface="Alexandria" pitchFamily="2" charset="-78"/>
                <a:cs typeface="Alexandria" pitchFamily="2" charset="-78"/>
              </a:rPr>
              <a:t>Value</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وهي القيم التي يحددها الفرد بناءً على تجاربه السابقة أو معرفته </a:t>
            </a:r>
            <a:r>
              <a:rPr lang="ar-SA" sz="1700" dirty="0" smtClean="0">
                <a:latin typeface="Alexandria" pitchFamily="2" charset="-78"/>
                <a:cs typeface="Alexandria" pitchFamily="2" charset="-78"/>
              </a:rPr>
              <a:t>الشخصية، وتعكس</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توقعات </a:t>
            </a:r>
            <a:r>
              <a:rPr lang="ar-SA" sz="1700" dirty="0">
                <a:latin typeface="Alexandria" pitchFamily="2" charset="-78"/>
                <a:cs typeface="Alexandria" pitchFamily="2" charset="-78"/>
              </a:rPr>
              <a:t>العميل حول سعر </a:t>
            </a:r>
            <a:r>
              <a:rPr lang="ar-SA" sz="1700" dirty="0" smtClean="0">
                <a:latin typeface="Alexandria" pitchFamily="2" charset="-78"/>
                <a:cs typeface="Alexandria" pitchFamily="2" charset="-78"/>
              </a:rPr>
              <a:t>المنتج.</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القيمة </a:t>
            </a:r>
            <a:r>
              <a:rPr lang="ar-SA" sz="1700" dirty="0">
                <a:solidFill>
                  <a:srgbClr val="0070C0"/>
                </a:solidFill>
                <a:latin typeface="Alexandria" pitchFamily="2" charset="-78"/>
                <a:cs typeface="Alexandria" pitchFamily="2" charset="-78"/>
              </a:rPr>
              <a:t>المرجعية </a:t>
            </a:r>
            <a:r>
              <a:rPr lang="ar-SA" sz="1700" dirty="0" smtClean="0">
                <a:solidFill>
                  <a:srgbClr val="0070C0"/>
                </a:solidFill>
                <a:latin typeface="Alexandria" pitchFamily="2" charset="-78"/>
                <a:cs typeface="Alexandria" pitchFamily="2" charset="-78"/>
              </a:rPr>
              <a:t>الخارجية </a:t>
            </a:r>
            <a:r>
              <a:rPr lang="en-US" sz="1700" dirty="0">
                <a:latin typeface="Alexandria" pitchFamily="2" charset="-78"/>
                <a:cs typeface="Alexandria" pitchFamily="2" charset="-78"/>
              </a:rPr>
              <a:t>External Reference </a:t>
            </a:r>
            <a:r>
              <a:rPr lang="en-US" sz="1700" dirty="0" smtClean="0">
                <a:latin typeface="Alexandria" pitchFamily="2" charset="-78"/>
                <a:cs typeface="Alexandria" pitchFamily="2" charset="-78"/>
              </a:rPr>
              <a:t>Value</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وهي القيم </a:t>
            </a:r>
            <a:r>
              <a:rPr lang="ar-SA" sz="1700" dirty="0" smtClean="0">
                <a:latin typeface="Alexandria" pitchFamily="2" charset="-78"/>
                <a:cs typeface="Alexandria" pitchFamily="2" charset="-78"/>
              </a:rPr>
              <a:t>المستمدة من </a:t>
            </a:r>
            <a:r>
              <a:rPr lang="ar-SA" sz="1700" dirty="0">
                <a:latin typeface="Alexandria" pitchFamily="2" charset="-78"/>
                <a:cs typeface="Alexandria" pitchFamily="2" charset="-78"/>
              </a:rPr>
              <a:t>البيئة المحيطة، مثل الأسعار المعروضة في السوق </a:t>
            </a:r>
            <a:r>
              <a:rPr lang="ar-SA" sz="1700" dirty="0" smtClean="0">
                <a:latin typeface="Alexandria" pitchFamily="2" charset="-78"/>
                <a:cs typeface="Alexandria" pitchFamily="2" charset="-78"/>
              </a:rPr>
              <a:t>أو المتاجر الإلكترونية. تشير </a:t>
            </a:r>
            <a:r>
              <a:rPr lang="ar-SA" sz="1700" dirty="0">
                <a:latin typeface="Alexandria" pitchFamily="2" charset="-78"/>
                <a:cs typeface="Alexandria" pitchFamily="2" charset="-78"/>
              </a:rPr>
              <a:t>الدراسات إلى أن حوالي 90% من القيم المرجعية الخارجية تأتي من المتجر أو الموقع </a:t>
            </a:r>
            <a:r>
              <a:rPr lang="ar-SA" sz="1700" dirty="0" smtClean="0">
                <a:latin typeface="Alexandria" pitchFamily="2" charset="-78"/>
                <a:cs typeface="Alexandria" pitchFamily="2" charset="-78"/>
              </a:rPr>
              <a:t> الإلكتروني الذي   </a:t>
            </a:r>
            <a:r>
              <a:rPr lang="ar-SA" sz="1700" dirty="0">
                <a:latin typeface="Alexandria" pitchFamily="2" charset="-78"/>
                <a:cs typeface="Alexandria" pitchFamily="2" charset="-78"/>
              </a:rPr>
              <a:t>يتواجد فيه العميل، مما </a:t>
            </a:r>
            <a:r>
              <a:rPr lang="ar-SA" sz="1700" dirty="0" smtClean="0">
                <a:latin typeface="Alexandria" pitchFamily="2" charset="-78"/>
                <a:cs typeface="Alexandria" pitchFamily="2" charset="-78"/>
              </a:rPr>
              <a:t>يمنح البائع القدرة </a:t>
            </a:r>
            <a:r>
              <a:rPr lang="ar-SA" sz="1700" dirty="0">
                <a:latin typeface="Alexandria" pitchFamily="2" charset="-78"/>
                <a:cs typeface="Alexandria" pitchFamily="2" charset="-78"/>
              </a:rPr>
              <a:t>على توجيه هذه </a:t>
            </a:r>
            <a:r>
              <a:rPr lang="ar-SA" sz="1700" dirty="0" smtClean="0">
                <a:latin typeface="Alexandria" pitchFamily="2" charset="-78"/>
                <a:cs typeface="Alexandria" pitchFamily="2" charset="-78"/>
              </a:rPr>
              <a:t>القيم.</a:t>
            </a:r>
            <a:endParaRPr lang="ar-SA" sz="1700" dirty="0">
              <a:latin typeface="Alexandria" pitchFamily="2" charset="-78"/>
              <a:cs typeface="Alexandria" pitchFamily="2" charset="-78"/>
            </a:endParaRPr>
          </a:p>
        </p:txBody>
      </p:sp>
      <p:pic>
        <p:nvPicPr>
          <p:cNvPr id="14" name="Picture 13"/>
          <p:cNvPicPr>
            <a:picLocks noChangeAspect="1"/>
          </p:cNvPicPr>
          <p:nvPr/>
        </p:nvPicPr>
        <p:blipFill rotWithShape="1">
          <a:blip r:embed="rId4"/>
          <a:srcRect l="21849" t="10540" r="53018" b="39460"/>
          <a:stretch/>
        </p:blipFill>
        <p:spPr>
          <a:xfrm>
            <a:off x="-147817" y="2379559"/>
            <a:ext cx="1994974" cy="4129729"/>
          </a:xfrm>
          <a:prstGeom prst="rect">
            <a:avLst/>
          </a:prstGeom>
        </p:spPr>
      </p:pic>
    </p:spTree>
    <p:extLst>
      <p:ext uri="{BB962C8B-B14F-4D97-AF65-F5344CB8AC3E}">
        <p14:creationId xmlns:p14="http://schemas.microsoft.com/office/powerpoint/2010/main" val="36552001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468699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smtClean="0">
                <a:latin typeface="Alexandria" pitchFamily="2" charset="-78"/>
                <a:cs typeface="Alexandria" pitchFamily="2" charset="-78"/>
              </a:rPr>
              <a:t>تثبيت سعر مرتفع </a:t>
            </a:r>
            <a:r>
              <a:rPr lang="en-US" dirty="0" smtClean="0">
                <a:latin typeface="Alexandria" pitchFamily="2" charset="-78"/>
                <a:cs typeface="Alexandria" pitchFamily="2" charset="-78"/>
              </a:rPr>
              <a:t>High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342622" y="1927494"/>
            <a:ext cx="7219113"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4665459" y="1919690"/>
            <a:ext cx="6772290" cy="4408899"/>
          </a:xfrm>
          <a:prstGeom prst="rect">
            <a:avLst/>
          </a:prstGeom>
          <a:noFill/>
        </p:spPr>
        <p:txBody>
          <a:bodyPr wrap="square">
            <a:spAutoFit/>
          </a:bodyPr>
          <a:lstStyle/>
          <a:p>
            <a:pPr marL="342900" indent="-342900" algn="r" rtl="1">
              <a:lnSpc>
                <a:spcPct val="150000"/>
              </a:lnSpc>
              <a:buFont typeface="+mj-lt"/>
              <a:buAutoNum type="arabicPeriod"/>
            </a:pPr>
            <a:r>
              <a:rPr lang="ar-SA" sz="1700" b="1" dirty="0" smtClean="0">
                <a:solidFill>
                  <a:srgbClr val="C00000"/>
                </a:solidFill>
                <a:latin typeface="Alexandria" pitchFamily="2" charset="-78"/>
                <a:cs typeface="Alexandria" pitchFamily="2" charset="-78"/>
              </a:rPr>
              <a:t>القيمة </a:t>
            </a:r>
            <a:r>
              <a:rPr lang="ar-SA" sz="1700" b="1" dirty="0">
                <a:solidFill>
                  <a:srgbClr val="C00000"/>
                </a:solidFill>
                <a:latin typeface="Alexandria" pitchFamily="2" charset="-78"/>
                <a:cs typeface="Alexandria" pitchFamily="2" charset="-78"/>
              </a:rPr>
              <a:t>المرجعية: </a:t>
            </a:r>
            <a:r>
              <a:rPr lang="en-US" sz="1700" b="1" dirty="0">
                <a:solidFill>
                  <a:srgbClr val="C00000"/>
                </a:solidFill>
                <a:latin typeface="Alexandria" pitchFamily="2" charset="-78"/>
                <a:cs typeface="Alexandria" pitchFamily="2" charset="-78"/>
              </a:rPr>
              <a:t>Reference Value</a:t>
            </a:r>
            <a:endParaRPr lang="ar-SA" sz="1700" b="1" dirty="0">
              <a:solidFill>
                <a:srgbClr val="C00000"/>
              </a:solidFill>
              <a:latin typeface="Alexandria" pitchFamily="2" charset="-78"/>
              <a:cs typeface="Alexandria" pitchFamily="2" charset="-78"/>
            </a:endParaRPr>
          </a:p>
          <a:p>
            <a:pPr algn="r" rtl="1">
              <a:lnSpc>
                <a:spcPct val="150000"/>
              </a:lnSpc>
            </a:pPr>
            <a:r>
              <a:rPr lang="ar-SA" sz="1700" dirty="0" smtClean="0">
                <a:solidFill>
                  <a:schemeClr val="accent2">
                    <a:lumMod val="75000"/>
                  </a:schemeClr>
                </a:solidFill>
                <a:latin typeface="Alexandria" pitchFamily="2" charset="-78"/>
                <a:cs typeface="Alexandria" pitchFamily="2" charset="-78"/>
              </a:rPr>
              <a:t>كيف </a:t>
            </a:r>
            <a:r>
              <a:rPr lang="ar-SA" sz="1700" dirty="0">
                <a:solidFill>
                  <a:schemeClr val="accent2">
                    <a:lumMod val="75000"/>
                  </a:schemeClr>
                </a:solidFill>
                <a:latin typeface="Alexandria" pitchFamily="2" charset="-78"/>
                <a:cs typeface="Alexandria" pitchFamily="2" charset="-78"/>
              </a:rPr>
              <a:t>يعمل السعر المرتفع كمرجع؟</a:t>
            </a:r>
          </a:p>
          <a:p>
            <a:pPr algn="r" rtl="1">
              <a:lnSpc>
                <a:spcPct val="150000"/>
              </a:lnSpc>
            </a:pPr>
            <a:r>
              <a:rPr lang="ar-SA" sz="1700" dirty="0" smtClean="0">
                <a:latin typeface="Alexandria" pitchFamily="2" charset="-78"/>
                <a:cs typeface="Alexandria" pitchFamily="2" charset="-78"/>
              </a:rPr>
              <a:t>عند عرض </a:t>
            </a:r>
            <a:r>
              <a:rPr lang="ar-SA" sz="1700" dirty="0">
                <a:latin typeface="Alexandria" pitchFamily="2" charset="-78"/>
                <a:cs typeface="Alexandria" pitchFamily="2" charset="-78"/>
              </a:rPr>
              <a:t>سعر مرتفع أولاً، </a:t>
            </a:r>
            <a:r>
              <a:rPr lang="ar-SA" sz="1700" dirty="0" smtClean="0">
                <a:latin typeface="Alexandria" pitchFamily="2" charset="-78"/>
                <a:cs typeface="Alexandria" pitchFamily="2" charset="-78"/>
              </a:rPr>
              <a:t>يُصبح هذا السعر نقطة </a:t>
            </a:r>
            <a:r>
              <a:rPr lang="ar-SA" sz="1700" dirty="0">
                <a:latin typeface="Alexandria" pitchFamily="2" charset="-78"/>
                <a:cs typeface="Alexandria" pitchFamily="2" charset="-78"/>
              </a:rPr>
              <a:t>مرجعية أو </a:t>
            </a:r>
            <a:r>
              <a:rPr lang="ar-SA" sz="1700" dirty="0" smtClean="0">
                <a:latin typeface="Alexandria" pitchFamily="2" charset="-78"/>
                <a:cs typeface="Alexandria" pitchFamily="2" charset="-78"/>
              </a:rPr>
              <a:t>"مرساة</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للمستهلكين. </a:t>
            </a:r>
            <a:r>
              <a:rPr lang="ar-SA" sz="1700" dirty="0" smtClean="0">
                <a:latin typeface="Alexandria" pitchFamily="2" charset="-78"/>
                <a:cs typeface="Alexandria" pitchFamily="2" charset="-78"/>
              </a:rPr>
              <a:t>وبالتالي، </a:t>
            </a:r>
            <a:r>
              <a:rPr lang="ar-SA" sz="1700" dirty="0">
                <a:latin typeface="Alexandria" pitchFamily="2" charset="-78"/>
                <a:cs typeface="Alexandria" pitchFamily="2" charset="-78"/>
              </a:rPr>
              <a:t>عند تقديم أسعار أقل، </a:t>
            </a:r>
            <a:r>
              <a:rPr lang="ar-SA" sz="1700" dirty="0" smtClean="0">
                <a:latin typeface="Alexandria" pitchFamily="2" charset="-78"/>
                <a:cs typeface="Alexandria" pitchFamily="2" charset="-78"/>
              </a:rPr>
              <a:t>تبدو </a:t>
            </a:r>
            <a:r>
              <a:rPr lang="ar-SA" sz="1700" dirty="0">
                <a:latin typeface="Alexandria" pitchFamily="2" charset="-78"/>
                <a:cs typeface="Alexandria" pitchFamily="2" charset="-78"/>
              </a:rPr>
              <a:t>هذه الأسعار </a:t>
            </a:r>
            <a:r>
              <a:rPr lang="ar-SA" sz="1700" dirty="0" smtClean="0">
                <a:latin typeface="Alexandria" pitchFamily="2" charset="-78"/>
                <a:cs typeface="Alexandria" pitchFamily="2" charset="-78"/>
              </a:rPr>
              <a:t>وكأنها </a:t>
            </a:r>
            <a:r>
              <a:rPr lang="ar-SA" sz="1700" dirty="0">
                <a:latin typeface="Alexandria" pitchFamily="2" charset="-78"/>
                <a:cs typeface="Alexandria" pitchFamily="2" charset="-78"/>
              </a:rPr>
              <a:t>صفقة جيدة </a:t>
            </a:r>
            <a:r>
              <a:rPr lang="ar-SA" sz="1700" dirty="0" smtClean="0">
                <a:latin typeface="Alexandria" pitchFamily="2" charset="-78"/>
                <a:cs typeface="Alexandria" pitchFamily="2" charset="-78"/>
              </a:rPr>
              <a:t>مُقارنة بالسعر </a:t>
            </a:r>
            <a:r>
              <a:rPr lang="ar-SA" sz="1700" dirty="0">
                <a:latin typeface="Alexandria" pitchFamily="2" charset="-78"/>
                <a:cs typeface="Alexandria" pitchFamily="2" charset="-78"/>
              </a:rPr>
              <a:t>المرتفع. </a:t>
            </a:r>
            <a:r>
              <a:rPr lang="ar-SA" sz="1700" dirty="0" smtClean="0">
                <a:latin typeface="Alexandria" pitchFamily="2" charset="-78"/>
                <a:cs typeface="Alexandria" pitchFamily="2" charset="-78"/>
              </a:rPr>
              <a:t>يعتمد هذا التأثير على </a:t>
            </a:r>
            <a:r>
              <a:rPr lang="ar-SA" sz="1700" dirty="0">
                <a:latin typeface="Alexandria" pitchFamily="2" charset="-78"/>
                <a:cs typeface="Alexandria" pitchFamily="2" charset="-78"/>
              </a:rPr>
              <a:t>ما </a:t>
            </a:r>
            <a:r>
              <a:rPr lang="ar-SA" sz="1700" dirty="0" smtClean="0">
                <a:latin typeface="Alexandria" pitchFamily="2" charset="-78"/>
                <a:cs typeface="Alexandria" pitchFamily="2" charset="-78"/>
              </a:rPr>
              <a:t>يُعرف  “</a:t>
            </a:r>
            <a:r>
              <a:rPr lang="ar-SA" sz="1700" u="sng" dirty="0" smtClean="0">
                <a:solidFill>
                  <a:srgbClr val="0070C0"/>
                </a:solidFill>
                <a:latin typeface="Alexandria" pitchFamily="2" charset="-78"/>
                <a:cs typeface="Alexandria" pitchFamily="2" charset="-78"/>
              </a:rPr>
              <a:t>بانحراف التثبيت </a:t>
            </a:r>
            <a:r>
              <a:rPr lang="en-US" sz="1700" u="sng" dirty="0" smtClean="0">
                <a:solidFill>
                  <a:srgbClr val="0070C0"/>
                </a:solidFill>
                <a:latin typeface="Alexandria" pitchFamily="2" charset="-78"/>
                <a:cs typeface="Alexandria" pitchFamily="2" charset="-78"/>
              </a:rPr>
              <a:t>Anchoring Bias</a:t>
            </a:r>
            <a:r>
              <a:rPr lang="en-US" sz="1700" dirty="0" smtClean="0">
                <a:latin typeface="Alexandria" pitchFamily="2" charset="-78"/>
                <a:cs typeface="Alexandria" pitchFamily="2" charset="-78"/>
              </a:rPr>
              <a:t>، </a:t>
            </a:r>
            <a:r>
              <a:rPr lang="ar-SA" sz="1700" dirty="0">
                <a:latin typeface="Alexandria" pitchFamily="2" charset="-78"/>
                <a:cs typeface="Alexandria" pitchFamily="2" charset="-78"/>
              </a:rPr>
              <a:t>حيث يميل الأفراد إلى الاعتماد بشكل كبير على المعلومات الأولية </a:t>
            </a:r>
            <a:r>
              <a:rPr lang="ar-SA" sz="1700" dirty="0" smtClean="0">
                <a:latin typeface="Alexandria" pitchFamily="2" charset="-78"/>
                <a:cs typeface="Alexandria" pitchFamily="2" charset="-78"/>
              </a:rPr>
              <a:t>عند </a:t>
            </a:r>
            <a:r>
              <a:rPr lang="ar-SA" sz="1700" dirty="0">
                <a:latin typeface="Alexandria" pitchFamily="2" charset="-78"/>
                <a:cs typeface="Alexandria" pitchFamily="2" charset="-78"/>
              </a:rPr>
              <a:t>اتخاذ </a:t>
            </a:r>
            <a:r>
              <a:rPr lang="ar-SA" sz="1700" dirty="0" smtClean="0">
                <a:latin typeface="Alexandria" pitchFamily="2" charset="-78"/>
                <a:cs typeface="Alexandria" pitchFamily="2" charset="-78"/>
              </a:rPr>
              <a:t>قرارات الشراء. على سبيل المثال، </a:t>
            </a:r>
            <a:r>
              <a:rPr lang="ar-SA" sz="1700" dirty="0">
                <a:latin typeface="Alexandria" pitchFamily="2" charset="-78"/>
                <a:cs typeface="Alexandria" pitchFamily="2" charset="-78"/>
              </a:rPr>
              <a:t>إذا كان </a:t>
            </a:r>
            <a:r>
              <a:rPr lang="ar-SA" sz="1700" dirty="0" smtClean="0">
                <a:latin typeface="Alexandria" pitchFamily="2" charset="-78"/>
                <a:cs typeface="Alexandria" pitchFamily="2" charset="-78"/>
              </a:rPr>
              <a:t>سعر </a:t>
            </a:r>
            <a:r>
              <a:rPr lang="ar-SA" sz="1700" dirty="0">
                <a:latin typeface="Alexandria" pitchFamily="2" charset="-78"/>
                <a:cs typeface="Alexandria" pitchFamily="2" charset="-78"/>
              </a:rPr>
              <a:t>منتج </a:t>
            </a:r>
            <a:r>
              <a:rPr lang="ar-SA" sz="1700" dirty="0" smtClean="0">
                <a:latin typeface="Alexandria" pitchFamily="2" charset="-78"/>
                <a:cs typeface="Alexandria" pitchFamily="2" charset="-78"/>
              </a:rPr>
              <a:t>1000 </a:t>
            </a:r>
            <a:r>
              <a:rPr lang="ar-SA" sz="1700" dirty="0">
                <a:latin typeface="Alexandria" pitchFamily="2" charset="-78"/>
                <a:cs typeface="Alexandria" pitchFamily="2" charset="-78"/>
              </a:rPr>
              <a:t>دولار ثم تم تخفيضه إلى 700 دولار، فإن السعر الأصلي (1000 دولار) يعمل </a:t>
            </a:r>
            <a:r>
              <a:rPr lang="ar-SA" sz="1700" dirty="0" smtClean="0">
                <a:latin typeface="Alexandria" pitchFamily="2" charset="-78"/>
                <a:cs typeface="Alexandria" pitchFamily="2" charset="-78"/>
              </a:rPr>
              <a:t>كمرجع؛ مما يجعل المستهلكون يشعرون </a:t>
            </a:r>
            <a:r>
              <a:rPr lang="ar-SA" sz="1700" dirty="0">
                <a:latin typeface="Alexandria" pitchFamily="2" charset="-78"/>
                <a:cs typeface="Alexandria" pitchFamily="2" charset="-78"/>
              </a:rPr>
              <a:t>أن 700 دولار هو سعر جيد </a:t>
            </a:r>
            <a:r>
              <a:rPr lang="ar-SA" sz="1700" dirty="0" smtClean="0">
                <a:latin typeface="Alexandria" pitchFamily="2" charset="-78"/>
                <a:cs typeface="Alexandria" pitchFamily="2" charset="-78"/>
              </a:rPr>
              <a:t>جدًا بالمقارنة </a:t>
            </a:r>
            <a:r>
              <a:rPr lang="ar-SA" sz="1700" dirty="0">
                <a:latin typeface="Alexandria" pitchFamily="2" charset="-78"/>
                <a:cs typeface="Alexandria" pitchFamily="2" charset="-78"/>
              </a:rPr>
              <a:t>مع السعر </a:t>
            </a:r>
            <a:r>
              <a:rPr lang="ar-SA" sz="1700" dirty="0" smtClean="0">
                <a:latin typeface="Alexandria" pitchFamily="2" charset="-78"/>
                <a:cs typeface="Alexandria" pitchFamily="2" charset="-78"/>
              </a:rPr>
              <a:t>السابق.</a:t>
            </a:r>
            <a:endParaRPr lang="ar-SA" sz="1700" dirty="0">
              <a:latin typeface="Alexandria" pitchFamily="2" charset="-78"/>
              <a:cs typeface="Alexandria" pitchFamily="2" charset="-78"/>
            </a:endParaRPr>
          </a:p>
        </p:txBody>
      </p:sp>
      <p:pic>
        <p:nvPicPr>
          <p:cNvPr id="14" name="Picture 13"/>
          <p:cNvPicPr>
            <a:picLocks noChangeAspect="1"/>
          </p:cNvPicPr>
          <p:nvPr/>
        </p:nvPicPr>
        <p:blipFill rotWithShape="1">
          <a:blip r:embed="rId4"/>
          <a:srcRect l="15298" t="19227" r="47537" b="47934"/>
          <a:stretch/>
        </p:blipFill>
        <p:spPr>
          <a:xfrm>
            <a:off x="1" y="4633993"/>
            <a:ext cx="4510564" cy="2240826"/>
          </a:xfrm>
          <a:prstGeom prst="rect">
            <a:avLst/>
          </a:prstGeom>
        </p:spPr>
      </p:pic>
      <p:pic>
        <p:nvPicPr>
          <p:cNvPr id="15" name="Picture 14"/>
          <p:cNvPicPr>
            <a:picLocks noChangeAspect="1"/>
          </p:cNvPicPr>
          <p:nvPr/>
        </p:nvPicPr>
        <p:blipFill rotWithShape="1">
          <a:blip r:embed="rId5"/>
          <a:srcRect l="14702" t="17744" r="46347" b="46027"/>
          <a:stretch/>
        </p:blipFill>
        <p:spPr>
          <a:xfrm>
            <a:off x="0" y="2353572"/>
            <a:ext cx="4342621" cy="2442244"/>
          </a:xfrm>
          <a:prstGeom prst="rect">
            <a:avLst/>
          </a:prstGeom>
        </p:spPr>
      </p:pic>
    </p:spTree>
    <p:extLst>
      <p:ext uri="{BB962C8B-B14F-4D97-AF65-F5344CB8AC3E}">
        <p14:creationId xmlns:p14="http://schemas.microsoft.com/office/powerpoint/2010/main" val="24752099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468699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smtClean="0">
                <a:latin typeface="Alexandria" pitchFamily="2" charset="-78"/>
                <a:cs typeface="Alexandria" pitchFamily="2" charset="-78"/>
              </a:rPr>
              <a:t>تثبيت سعر مرتفع </a:t>
            </a:r>
            <a:r>
              <a:rPr lang="en-US" dirty="0" smtClean="0">
                <a:latin typeface="Alexandria" pitchFamily="2" charset="-78"/>
                <a:cs typeface="Alexandria" pitchFamily="2" charset="-78"/>
              </a:rPr>
              <a:t>High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448831" y="1890338"/>
            <a:ext cx="7431993" cy="4402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4404615" y="1876694"/>
            <a:ext cx="7389795" cy="4408899"/>
          </a:xfrm>
          <a:prstGeom prst="rect">
            <a:avLst/>
          </a:prstGeom>
          <a:noFill/>
        </p:spPr>
        <p:txBody>
          <a:bodyPr wrap="square">
            <a:spAutoFit/>
          </a:bodyPr>
          <a:lstStyle/>
          <a:p>
            <a:pPr marL="342900" indent="-342900" algn="r" rtl="1">
              <a:lnSpc>
                <a:spcPct val="150000"/>
              </a:lnSpc>
              <a:buFont typeface="+mj-lt"/>
              <a:buAutoNum type="arabicPeriod" startAt="2"/>
            </a:pPr>
            <a:r>
              <a:rPr lang="ar-SA" sz="1700" b="1" dirty="0" smtClean="0">
                <a:solidFill>
                  <a:srgbClr val="C00000"/>
                </a:solidFill>
                <a:latin typeface="Alexandria" pitchFamily="2" charset="-78"/>
                <a:cs typeface="Alexandria" pitchFamily="2" charset="-78"/>
              </a:rPr>
              <a:t>السعر العرضي: </a:t>
            </a:r>
            <a:r>
              <a:rPr lang="en-US" sz="1700" b="1" dirty="0">
                <a:solidFill>
                  <a:srgbClr val="C00000"/>
                </a:solidFill>
                <a:latin typeface="Alexandria" pitchFamily="2" charset="-78"/>
                <a:cs typeface="Alexandria" pitchFamily="2" charset="-78"/>
              </a:rPr>
              <a:t>Incidental Price</a:t>
            </a:r>
            <a:endParaRPr lang="ar-SA" sz="1700" b="1" dirty="0">
              <a:solidFill>
                <a:srgbClr val="C00000"/>
              </a:solidFill>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أ</a:t>
            </a:r>
            <a:r>
              <a:rPr lang="ar-SA" sz="1700" dirty="0" smtClean="0">
                <a:latin typeface="Alexandria" pitchFamily="2" charset="-78"/>
                <a:cs typeface="Alexandria" pitchFamily="2" charset="-78"/>
              </a:rPr>
              <a:t>و السعر </a:t>
            </a:r>
            <a:r>
              <a:rPr lang="ar-SA" sz="1700" dirty="0">
                <a:latin typeface="Alexandria" pitchFamily="2" charset="-78"/>
                <a:cs typeface="Alexandria" pitchFamily="2" charset="-78"/>
              </a:rPr>
              <a:t>المصادفة: هو السعر الذي يتم تقديمه </a:t>
            </a:r>
            <a:r>
              <a:rPr lang="ar-SA" sz="1700" u="sng" dirty="0">
                <a:latin typeface="Alexandria" pitchFamily="2" charset="-78"/>
                <a:cs typeface="Alexandria" pitchFamily="2" charset="-78"/>
              </a:rPr>
              <a:t>بشكل غير مباشر </a:t>
            </a:r>
            <a:r>
              <a:rPr lang="ar-SA" sz="1700" dirty="0">
                <a:latin typeface="Alexandria" pitchFamily="2" charset="-78"/>
                <a:cs typeface="Alexandria" pitchFamily="2" charset="-78"/>
              </a:rPr>
              <a:t>أو في سياق معين قد يؤثر على قرار الشراء. </a:t>
            </a:r>
            <a:r>
              <a:rPr lang="ar-SA" sz="1700" dirty="0" smtClean="0">
                <a:latin typeface="Alexandria" pitchFamily="2" charset="-78"/>
                <a:cs typeface="Alexandria" pitchFamily="2" charset="-78"/>
              </a:rPr>
              <a:t>وقد </a:t>
            </a:r>
            <a:r>
              <a:rPr lang="ar-SA" sz="1700" dirty="0">
                <a:latin typeface="Alexandria" pitchFamily="2" charset="-78"/>
                <a:cs typeface="Alexandria" pitchFamily="2" charset="-78"/>
              </a:rPr>
              <a:t>يكون هذا السعر مرتبطًا </a:t>
            </a:r>
            <a:r>
              <a:rPr lang="ar-SA" sz="1700" dirty="0" smtClean="0">
                <a:latin typeface="Alexandria" pitchFamily="2" charset="-78"/>
                <a:cs typeface="Alexandria" pitchFamily="2" charset="-78"/>
              </a:rPr>
              <a:t>بمنتجات أخرى </a:t>
            </a:r>
            <a:r>
              <a:rPr lang="ar-SA" sz="1700" dirty="0">
                <a:latin typeface="Alexandria" pitchFamily="2" charset="-78"/>
                <a:cs typeface="Alexandria" pitchFamily="2" charset="-78"/>
              </a:rPr>
              <a:t>أو خدمات إضافية، مما يجعل </a:t>
            </a:r>
            <a:r>
              <a:rPr lang="ar-SA" sz="1700" dirty="0" smtClean="0">
                <a:latin typeface="Alexandria" pitchFamily="2" charset="-78"/>
                <a:cs typeface="Alexandria" pitchFamily="2" charset="-78"/>
              </a:rPr>
              <a:t>سعر المنتج </a:t>
            </a:r>
            <a:r>
              <a:rPr lang="ar-SA" sz="1700" dirty="0">
                <a:latin typeface="Alexandria" pitchFamily="2" charset="-78"/>
                <a:cs typeface="Alexandria" pitchFamily="2" charset="-78"/>
              </a:rPr>
              <a:t>الأساسي يبدو أكثر </a:t>
            </a:r>
            <a:r>
              <a:rPr lang="ar-SA" sz="1700" dirty="0" smtClean="0">
                <a:latin typeface="Alexandria" pitchFamily="2" charset="-78"/>
                <a:cs typeface="Alexandria" pitchFamily="2" charset="-78"/>
              </a:rPr>
              <a:t>جاذبية.</a:t>
            </a: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عندما </a:t>
            </a:r>
            <a:r>
              <a:rPr lang="ar-SA" sz="1700" dirty="0">
                <a:latin typeface="Alexandria" pitchFamily="2" charset="-78"/>
                <a:cs typeface="Alexandria" pitchFamily="2" charset="-78"/>
              </a:rPr>
              <a:t>تُعرض سلعة معينة بسعر </a:t>
            </a:r>
            <a:r>
              <a:rPr lang="ar-SA" sz="1700" dirty="0" smtClean="0">
                <a:latin typeface="Alexandria" pitchFamily="2" charset="-78"/>
                <a:cs typeface="Alexandria" pitchFamily="2" charset="-78"/>
              </a:rPr>
              <a:t>70 $ </a:t>
            </a:r>
            <a:r>
              <a:rPr lang="ar-SA" sz="1700" dirty="0">
                <a:latin typeface="Alexandria" pitchFamily="2" charset="-78"/>
                <a:cs typeface="Alexandria" pitchFamily="2" charset="-78"/>
              </a:rPr>
              <a:t>بجانب سلعة </a:t>
            </a:r>
            <a:r>
              <a:rPr lang="ar-SA" sz="1700" dirty="0" smtClean="0">
                <a:latin typeface="Alexandria" pitchFamily="2" charset="-78"/>
                <a:cs typeface="Alexandria" pitchFamily="2" charset="-78"/>
              </a:rPr>
              <a:t>أخرى بسعر 50 $، </a:t>
            </a:r>
            <a:r>
              <a:rPr lang="ar-SA" sz="1700" dirty="0">
                <a:latin typeface="Alexandria" pitchFamily="2" charset="-78"/>
                <a:cs typeface="Alexandria" pitchFamily="2" charset="-78"/>
              </a:rPr>
              <a:t>فإن السعر المصادف للسلعة </a:t>
            </a:r>
            <a:r>
              <a:rPr lang="ar-SA" sz="1700" dirty="0" smtClean="0">
                <a:latin typeface="Alexandria" pitchFamily="2" charset="-78"/>
                <a:cs typeface="Alexandria" pitchFamily="2" charset="-78"/>
              </a:rPr>
              <a:t>الثانية </a:t>
            </a:r>
            <a:r>
              <a:rPr lang="ar-SA" sz="1700" dirty="0">
                <a:latin typeface="Alexandria" pitchFamily="2" charset="-78"/>
                <a:cs typeface="Alexandria" pitchFamily="2" charset="-78"/>
              </a:rPr>
              <a:t>يبدو أكثر جاذبية بسبب المقارنة </a:t>
            </a:r>
            <a:r>
              <a:rPr lang="ar-SA" sz="1700" dirty="0" smtClean="0">
                <a:latin typeface="Alexandria" pitchFamily="2" charset="-78"/>
                <a:cs typeface="Alexandria" pitchFamily="2" charset="-78"/>
              </a:rPr>
              <a:t>المباشرة مع سعر السلعة الأولى. </a:t>
            </a:r>
            <a:r>
              <a:rPr lang="ar-SA" sz="1700" dirty="0">
                <a:latin typeface="Alexandria" pitchFamily="2" charset="-78"/>
                <a:cs typeface="Alexandria" pitchFamily="2" charset="-78"/>
              </a:rPr>
              <a:t>حتى لو كانت السلعتان متساويتين في الجودة، فإن وجود الخيار الأغلى يجعل الخيار الأرخص يبدو كصفقة جيدة. </a:t>
            </a:r>
            <a:endParaRPr lang="ar-SA" sz="1700" dirty="0" smtClean="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لذا</a:t>
            </a:r>
            <a:r>
              <a:rPr lang="ar-SA" sz="1700" dirty="0">
                <a:latin typeface="Alexandria" pitchFamily="2" charset="-78"/>
                <a:cs typeface="Alexandria" pitchFamily="2" charset="-78"/>
              </a:rPr>
              <a:t>، غالبًا ما </a:t>
            </a:r>
            <a:r>
              <a:rPr lang="ar-SA" sz="1700" dirty="0" smtClean="0">
                <a:latin typeface="Alexandria" pitchFamily="2" charset="-78"/>
                <a:cs typeface="Alexandria" pitchFamily="2" charset="-78"/>
              </a:rPr>
              <a:t>يتم وضع المنتجات الرخيصة </a:t>
            </a:r>
            <a:r>
              <a:rPr lang="ar-SA" sz="1700" dirty="0">
                <a:latin typeface="Alexandria" pitchFamily="2" charset="-78"/>
                <a:cs typeface="Alexandria" pitchFamily="2" charset="-78"/>
              </a:rPr>
              <a:t>عند نقاط الدفع، حيث يقارن المستهلك </a:t>
            </a:r>
            <a:r>
              <a:rPr lang="ar-SA" sz="1700" dirty="0" smtClean="0">
                <a:latin typeface="Alexandria" pitchFamily="2" charset="-78"/>
                <a:cs typeface="Alexandria" pitchFamily="2" charset="-78"/>
              </a:rPr>
              <a:t>أسعارها مع إجمالي </a:t>
            </a:r>
            <a:r>
              <a:rPr lang="ar-SA" sz="1700" dirty="0">
                <a:latin typeface="Alexandria" pitchFamily="2" charset="-78"/>
                <a:cs typeface="Alexandria" pitchFamily="2" charset="-78"/>
              </a:rPr>
              <a:t>مشترياته، مما يجعلها تبدو </a:t>
            </a:r>
            <a:r>
              <a:rPr lang="ar-SA" sz="1700" dirty="0" smtClean="0">
                <a:latin typeface="Alexandria" pitchFamily="2" charset="-78"/>
                <a:cs typeface="Alexandria" pitchFamily="2" charset="-78"/>
              </a:rPr>
              <a:t>صفقة </a:t>
            </a:r>
            <a:r>
              <a:rPr lang="ar-SA" sz="1700" dirty="0">
                <a:latin typeface="Alexandria" pitchFamily="2" charset="-78"/>
                <a:cs typeface="Alexandria" pitchFamily="2" charset="-78"/>
              </a:rPr>
              <a:t>ويدفعه لشرائها</a:t>
            </a:r>
            <a:r>
              <a:rPr lang="ar-SA" sz="1600" dirty="0" smtClean="0"/>
              <a:t>.</a:t>
            </a:r>
          </a:p>
        </p:txBody>
      </p:sp>
      <p:pic>
        <p:nvPicPr>
          <p:cNvPr id="3" name="Picture 2"/>
          <p:cNvPicPr>
            <a:picLocks noChangeAspect="1"/>
          </p:cNvPicPr>
          <p:nvPr/>
        </p:nvPicPr>
        <p:blipFill rotWithShape="1">
          <a:blip r:embed="rId4"/>
          <a:srcRect l="22683" t="17108" r="52065" b="53443"/>
          <a:stretch/>
        </p:blipFill>
        <p:spPr>
          <a:xfrm>
            <a:off x="113016" y="2331110"/>
            <a:ext cx="4050771" cy="1751031"/>
          </a:xfrm>
          <a:prstGeom prst="rect">
            <a:avLst/>
          </a:prstGeom>
        </p:spPr>
      </p:pic>
      <p:sp>
        <p:nvSpPr>
          <p:cNvPr id="9" name="Rectangle 8"/>
          <p:cNvSpPr/>
          <p:nvPr/>
        </p:nvSpPr>
        <p:spPr>
          <a:xfrm>
            <a:off x="13458" y="3995678"/>
            <a:ext cx="4435372" cy="2862322"/>
          </a:xfrm>
          <a:prstGeom prst="rect">
            <a:avLst/>
          </a:prstGeom>
          <a:solidFill>
            <a:schemeClr val="accent2">
              <a:lumMod val="20000"/>
              <a:lumOff val="80000"/>
            </a:schemeClr>
          </a:solidFill>
        </p:spPr>
        <p:txBody>
          <a:bodyPr wrap="square">
            <a:spAutoFit/>
          </a:bodyPr>
          <a:lstStyle/>
          <a:p>
            <a:pPr algn="r" rtl="1">
              <a:lnSpc>
                <a:spcPct val="150000"/>
              </a:lnSpc>
            </a:pPr>
            <a:r>
              <a:rPr lang="ar-SA" sz="1200" dirty="0">
                <a:latin typeface="Alexandria" pitchFamily="2" charset="-78"/>
                <a:cs typeface="Alexandria" pitchFamily="2" charset="-78"/>
              </a:rPr>
              <a:t>في </a:t>
            </a:r>
            <a:r>
              <a:rPr lang="ar-SA" sz="1200" dirty="0" smtClean="0">
                <a:latin typeface="Alexandria" pitchFamily="2" charset="-78"/>
                <a:cs typeface="Alexandria" pitchFamily="2" charset="-78"/>
              </a:rPr>
              <a:t>تجربة </a:t>
            </a:r>
            <a:r>
              <a:rPr lang="ar-SA" sz="1200" dirty="0">
                <a:latin typeface="Alexandria" pitchFamily="2" charset="-78"/>
                <a:cs typeface="Alexandria" pitchFamily="2" charset="-78"/>
              </a:rPr>
              <a:t>طلب من مجموعة طلاب تقييم سعر الأسطوانات </a:t>
            </a:r>
            <a:r>
              <a:rPr lang="ar-SA" sz="1200" dirty="0" smtClean="0">
                <a:latin typeface="Alexandria" pitchFamily="2" charset="-78"/>
                <a:cs typeface="Alexandria" pitchFamily="2" charset="-78"/>
              </a:rPr>
              <a:t>، تم وُضع </a:t>
            </a:r>
            <a:r>
              <a:rPr lang="ar-SA" sz="1200" dirty="0">
                <a:latin typeface="Alexandria" pitchFamily="2" charset="-78"/>
                <a:cs typeface="Alexandria" pitchFamily="2" charset="-78"/>
              </a:rPr>
              <a:t>تي شيرت بسعر 10 دولارات بجوار مجموعة من الأسطوانات</a:t>
            </a:r>
            <a:r>
              <a:rPr lang="ar-SA" sz="1200" dirty="0" smtClean="0">
                <a:latin typeface="Alexandria" pitchFamily="2" charset="-78"/>
                <a:cs typeface="Alexandria" pitchFamily="2" charset="-78"/>
              </a:rPr>
              <a:t>، وكان تقييم السعر بـ </a:t>
            </a:r>
            <a:r>
              <a:rPr lang="en-US" sz="1200" dirty="0" smtClean="0">
                <a:latin typeface="Alexandria" pitchFamily="2" charset="-78"/>
                <a:cs typeface="Alexandria" pitchFamily="2" charset="-78"/>
              </a:rPr>
              <a:t>.29</a:t>
            </a:r>
            <a:r>
              <a:rPr lang="ar-SA" sz="1200" dirty="0" smtClean="0">
                <a:latin typeface="Alexandria" pitchFamily="2" charset="-78"/>
                <a:cs typeface="Alexandria" pitchFamily="2" charset="-78"/>
              </a:rPr>
              <a:t>7 </a:t>
            </a:r>
            <a:r>
              <a:rPr lang="en-US" sz="1200" dirty="0" smtClean="0">
                <a:latin typeface="Alexandria" pitchFamily="2" charset="-78"/>
                <a:cs typeface="Alexandria" pitchFamily="2" charset="-78"/>
              </a:rPr>
              <a:t>$</a:t>
            </a:r>
            <a:r>
              <a:rPr lang="ar-SA" sz="1200" dirty="0" smtClean="0">
                <a:latin typeface="Alexandria" pitchFamily="2" charset="-78"/>
                <a:cs typeface="Alexandria" pitchFamily="2" charset="-78"/>
              </a:rPr>
              <a:t>. </a:t>
            </a:r>
            <a:r>
              <a:rPr lang="ar-SA" sz="1200" dirty="0">
                <a:latin typeface="Alexandria" pitchFamily="2" charset="-78"/>
                <a:cs typeface="Alexandria" pitchFamily="2" charset="-78"/>
              </a:rPr>
              <a:t>في المقابل، عندما وُضع تي شيرت بسعر 80 </a:t>
            </a:r>
            <a:r>
              <a:rPr lang="ar-SA" sz="1200" dirty="0" smtClean="0">
                <a:latin typeface="Alexandria" pitchFamily="2" charset="-78"/>
                <a:cs typeface="Alexandria" pitchFamily="2" charset="-78"/>
              </a:rPr>
              <a:t>$ ارتفعت </a:t>
            </a:r>
            <a:r>
              <a:rPr lang="ar-SA" sz="1200" dirty="0">
                <a:latin typeface="Alexandria" pitchFamily="2" charset="-78"/>
                <a:cs typeface="Alexandria" pitchFamily="2" charset="-78"/>
              </a:rPr>
              <a:t>تقديرات المجموعة لسعر الأسطوانات إلى 9 </a:t>
            </a:r>
            <a:r>
              <a:rPr lang="ar-SA" sz="1200" dirty="0" smtClean="0">
                <a:latin typeface="Alexandria" pitchFamily="2" charset="-78"/>
                <a:cs typeface="Alexandria" pitchFamily="2" charset="-78"/>
              </a:rPr>
              <a:t>$. </a:t>
            </a:r>
            <a:endParaRPr lang="ar-SA" sz="1200" dirty="0">
              <a:latin typeface="Alexandria" pitchFamily="2" charset="-78"/>
              <a:cs typeface="Alexandria" pitchFamily="2" charset="-78"/>
            </a:endParaRPr>
          </a:p>
          <a:p>
            <a:pPr algn="r" rtl="1">
              <a:lnSpc>
                <a:spcPct val="150000"/>
              </a:lnSpc>
            </a:pPr>
            <a:r>
              <a:rPr lang="ar-SA" sz="1200" dirty="0">
                <a:latin typeface="Alexandria" pitchFamily="2" charset="-78"/>
                <a:cs typeface="Alexandria" pitchFamily="2" charset="-78"/>
              </a:rPr>
              <a:t>هذا يعني أن وجود سعر مرتفع للتي شيرت أثر على تقييم سعر المنتج الثاني، مما يعكس تأثير السعر العرضي. حيث جعل السعر المرتفع للأسطوانة يبدو أكثر قيمة مقارنة بالسعر المنخفض، مما يؤكد كيف يمكن أن تؤثر الأسعار المرجعية على إدراك المستهلكين للقيمة.</a:t>
            </a:r>
          </a:p>
        </p:txBody>
      </p:sp>
    </p:spTree>
    <p:extLst>
      <p:ext uri="{BB962C8B-B14F-4D97-AF65-F5344CB8AC3E}">
        <p14:creationId xmlns:p14="http://schemas.microsoft.com/office/powerpoint/2010/main" val="21273560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1880" y="1319168"/>
            <a:ext cx="458479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2"/>
            </a:pPr>
            <a:r>
              <a:rPr lang="ar-SA" dirty="0" smtClean="0">
                <a:latin typeface="Alexandria" pitchFamily="2" charset="-78"/>
                <a:cs typeface="Alexandria" pitchFamily="2" charset="-78"/>
              </a:rPr>
              <a:t>تثبيت سعر منخفض </a:t>
            </a:r>
            <a:r>
              <a:rPr lang="en-US" dirty="0" smtClean="0">
                <a:latin typeface="Alexandria" pitchFamily="2" charset="-78"/>
                <a:cs typeface="Alexandria" pitchFamily="2" charset="-78"/>
              </a:rPr>
              <a:t>Low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88207" y="1796047"/>
            <a:ext cx="9692618" cy="4487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88207" y="1890337"/>
            <a:ext cx="9630022" cy="4408899"/>
          </a:xfrm>
          <a:prstGeom prst="rect">
            <a:avLst/>
          </a:prstGeom>
          <a:noFill/>
        </p:spPr>
        <p:txBody>
          <a:bodyPr wrap="square">
            <a:spAutoFit/>
          </a:bodyPr>
          <a:lstStyle/>
          <a:p>
            <a:pPr algn="r" rtl="1">
              <a:lnSpc>
                <a:spcPct val="150000"/>
              </a:lnSpc>
            </a:pPr>
            <a:r>
              <a:rPr lang="ar-SA" sz="1700" b="1" dirty="0" smtClean="0">
                <a:solidFill>
                  <a:srgbClr val="0070C0"/>
                </a:solidFill>
                <a:latin typeface="Alexandria" pitchFamily="2" charset="-78"/>
                <a:cs typeface="Alexandria" pitchFamily="2" charset="-78"/>
              </a:rPr>
              <a:t>أولًا: تأثير </a:t>
            </a:r>
            <a:r>
              <a:rPr lang="ar-SA" sz="1700" b="1" dirty="0">
                <a:solidFill>
                  <a:srgbClr val="0070C0"/>
                </a:solidFill>
                <a:latin typeface="Alexandria" pitchFamily="2" charset="-78"/>
                <a:cs typeface="Alexandria" pitchFamily="2" charset="-78"/>
              </a:rPr>
              <a:t>النهاية اليمنى </a:t>
            </a:r>
            <a:r>
              <a:rPr lang="en-US" sz="1700" b="1" dirty="0">
                <a:solidFill>
                  <a:srgbClr val="0070C0"/>
                </a:solidFill>
                <a:latin typeface="Alexandria" pitchFamily="2" charset="-78"/>
                <a:cs typeface="Alexandria" pitchFamily="2" charset="-78"/>
              </a:rPr>
              <a:t>Right-Digit Ending</a:t>
            </a:r>
            <a:endParaRPr lang="ar-SA" sz="1700" b="1" dirty="0">
              <a:solidFill>
                <a:srgbClr val="0070C0"/>
              </a:solidFill>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يشير إلى </a:t>
            </a:r>
            <a:r>
              <a:rPr lang="ar-SA" sz="1700" dirty="0" smtClean="0">
                <a:latin typeface="Alexandria" pitchFamily="2" charset="-78"/>
                <a:cs typeface="Alexandria" pitchFamily="2" charset="-78"/>
              </a:rPr>
              <a:t>تأثير </a:t>
            </a:r>
            <a:r>
              <a:rPr lang="ar-SA" sz="1700" dirty="0">
                <a:latin typeface="Alexandria" pitchFamily="2" charset="-78"/>
                <a:cs typeface="Alexandria" pitchFamily="2" charset="-78"/>
              </a:rPr>
              <a:t>الأرقام الموجودة في نهاية السعر على إدراك المستهلكين </a:t>
            </a:r>
            <a:r>
              <a:rPr lang="ar-SA" sz="1700" dirty="0" smtClean="0">
                <a:latin typeface="Alexandria" pitchFamily="2" charset="-78"/>
                <a:cs typeface="Alexandria" pitchFamily="2" charset="-78"/>
              </a:rPr>
              <a:t>للقيمة، مثل</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الأسعار </a:t>
            </a:r>
            <a:r>
              <a:rPr lang="ar-SA" sz="1700" dirty="0">
                <a:latin typeface="Alexandria" pitchFamily="2" charset="-78"/>
                <a:cs typeface="Alexandria" pitchFamily="2" charset="-78"/>
              </a:rPr>
              <a:t>التي تنتهي برقم 9 أو 99</a:t>
            </a:r>
            <a:r>
              <a:rPr lang="ar-SA" sz="1700" dirty="0" smtClean="0">
                <a:latin typeface="Alexandria" pitchFamily="2" charset="-78"/>
                <a:cs typeface="Alexandria" pitchFamily="2" charset="-78"/>
              </a:rPr>
              <a:t>. يعتمد هذا </a:t>
            </a:r>
            <a:r>
              <a:rPr lang="ar-SA" sz="1700" dirty="0">
                <a:latin typeface="Alexandria" pitchFamily="2" charset="-78"/>
                <a:cs typeface="Alexandria" pitchFamily="2" charset="-78"/>
              </a:rPr>
              <a:t>التأثير </a:t>
            </a:r>
            <a:r>
              <a:rPr lang="ar-SA" sz="1700" dirty="0" smtClean="0">
                <a:latin typeface="Alexandria" pitchFamily="2" charset="-78"/>
                <a:cs typeface="Alexandria" pitchFamily="2" charset="-78"/>
              </a:rPr>
              <a:t>على كيفية معالجة العقل </a:t>
            </a:r>
            <a:r>
              <a:rPr lang="ar-SA" sz="1700" dirty="0">
                <a:latin typeface="Alexandria" pitchFamily="2" charset="-78"/>
                <a:cs typeface="Alexandria" pitchFamily="2" charset="-78"/>
              </a:rPr>
              <a:t>ل</a:t>
            </a:r>
            <a:r>
              <a:rPr lang="ar-SA" sz="1700" dirty="0" smtClean="0">
                <a:latin typeface="Alexandria" pitchFamily="2" charset="-78"/>
                <a:cs typeface="Alexandria" pitchFamily="2" charset="-78"/>
              </a:rPr>
              <a:t>لأرقام</a:t>
            </a:r>
            <a:r>
              <a:rPr lang="ar-SA" sz="1700" dirty="0">
                <a:latin typeface="Alexandria" pitchFamily="2" charset="-78"/>
                <a:cs typeface="Alexandria" pitchFamily="2" charset="-78"/>
              </a:rPr>
              <a:t>، حيث يميل </a:t>
            </a:r>
            <a:r>
              <a:rPr lang="ar-SA" sz="1700" dirty="0" smtClean="0">
                <a:latin typeface="Alexandria" pitchFamily="2" charset="-78"/>
                <a:cs typeface="Alexandria" pitchFamily="2" charset="-78"/>
              </a:rPr>
              <a:t>الأفراد </a:t>
            </a:r>
            <a:r>
              <a:rPr lang="ar-SA" sz="1700" dirty="0">
                <a:latin typeface="Alexandria" pitchFamily="2" charset="-78"/>
                <a:cs typeface="Alexandria" pitchFamily="2" charset="-78"/>
              </a:rPr>
              <a:t>إلى </a:t>
            </a:r>
            <a:r>
              <a:rPr lang="ar-SA" sz="1700" dirty="0" smtClean="0">
                <a:latin typeface="Alexandria" pitchFamily="2" charset="-78"/>
                <a:cs typeface="Alexandria" pitchFamily="2" charset="-78"/>
              </a:rPr>
              <a:t>التركيز </a:t>
            </a:r>
            <a:r>
              <a:rPr lang="ar-SA" sz="1700" dirty="0">
                <a:latin typeface="Alexandria" pitchFamily="2" charset="-78"/>
                <a:cs typeface="Alexandria" pitchFamily="2" charset="-78"/>
              </a:rPr>
              <a:t>على الرقم </a:t>
            </a:r>
            <a:r>
              <a:rPr lang="ar-SA" sz="1700" dirty="0" smtClean="0">
                <a:latin typeface="Alexandria" pitchFamily="2" charset="-78"/>
                <a:cs typeface="Alexandria" pitchFamily="2" charset="-78"/>
              </a:rPr>
              <a:t>الأول (الرقم </a:t>
            </a:r>
            <a:r>
              <a:rPr lang="ar-SA" sz="1700" dirty="0">
                <a:latin typeface="Alexandria" pitchFamily="2" charset="-78"/>
                <a:cs typeface="Alexandria" pitchFamily="2" charset="-78"/>
              </a:rPr>
              <a:t>الموجود على </a:t>
            </a:r>
            <a:r>
              <a:rPr lang="ar-SA" sz="1700" dirty="0" smtClean="0">
                <a:latin typeface="Alexandria" pitchFamily="2" charset="-78"/>
                <a:cs typeface="Alexandria" pitchFamily="2" charset="-78"/>
              </a:rPr>
              <a:t>اليسار). فعندما يكون سعر المنتج </a:t>
            </a:r>
            <a:r>
              <a:rPr lang="ar-SA" sz="1700" dirty="0">
                <a:latin typeface="Alexandria" pitchFamily="2" charset="-78"/>
                <a:cs typeface="Alexandria" pitchFamily="2" charset="-78"/>
              </a:rPr>
              <a:t>2.99 بدلاً من 3.00، يشعر المستهلك أن السعر </a:t>
            </a:r>
            <a:r>
              <a:rPr lang="ar-SA" sz="1700" dirty="0" smtClean="0">
                <a:latin typeface="Alexandria" pitchFamily="2" charset="-78"/>
                <a:cs typeface="Alexandria" pitchFamily="2" charset="-78"/>
              </a:rPr>
              <a:t>أقل؛ </a:t>
            </a:r>
            <a:r>
              <a:rPr lang="ar-SA" sz="1700" dirty="0">
                <a:latin typeface="Alexandria" pitchFamily="2" charset="-78"/>
                <a:cs typeface="Alexandria" pitchFamily="2" charset="-78"/>
              </a:rPr>
              <a:t>بسبب الرقم الأول </a:t>
            </a:r>
            <a:r>
              <a:rPr lang="ar-SA" sz="1700" dirty="0" smtClean="0">
                <a:latin typeface="Alexandria" pitchFamily="2" charset="-78"/>
                <a:cs typeface="Alexandria" pitchFamily="2" charset="-78"/>
              </a:rPr>
              <a:t>(2</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الذي </a:t>
            </a:r>
            <a:r>
              <a:rPr lang="ar-SA" sz="1700" dirty="0">
                <a:latin typeface="Alexandria" pitchFamily="2" charset="-78"/>
                <a:cs typeface="Alexandria" pitchFamily="2" charset="-78"/>
              </a:rPr>
              <a:t>يعتبر أقل من 3؛ مما يعزز من مبيعات المنتج.</a:t>
            </a:r>
          </a:p>
          <a:p>
            <a:pPr algn="r" rtl="1">
              <a:lnSpc>
                <a:spcPct val="150000"/>
              </a:lnSpc>
            </a:pPr>
            <a:r>
              <a:rPr lang="ar-SA" sz="1700" dirty="0" smtClean="0">
                <a:latin typeface="Alexandria" pitchFamily="2" charset="-78"/>
                <a:cs typeface="Alexandria" pitchFamily="2" charset="-78"/>
              </a:rPr>
              <a:t>كيفية </a:t>
            </a:r>
            <a:r>
              <a:rPr lang="ar-SA" sz="1700" dirty="0">
                <a:latin typeface="Alexandria" pitchFamily="2" charset="-78"/>
                <a:cs typeface="Alexandria" pitchFamily="2" charset="-78"/>
              </a:rPr>
              <a:t>عمل </a:t>
            </a:r>
            <a:r>
              <a:rPr lang="ar-SA" sz="1700" dirty="0" smtClean="0">
                <a:latin typeface="Alexandria" pitchFamily="2" charset="-78"/>
                <a:cs typeface="Alexandria" pitchFamily="2" charset="-78"/>
              </a:rPr>
              <a:t>تأثير النهاية اليمنى؟</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700" dirty="0">
                <a:latin typeface="Alexandria" pitchFamily="2" charset="-78"/>
                <a:cs typeface="Alexandria" pitchFamily="2" charset="-78"/>
              </a:rPr>
              <a:t>التركيز على الرقم الأول: عندما يرى المستهلك سعرًا مثل 2.99، يركز عقله بشكل أكبر على الرقم 2، مما يجعله يشعر بأن السعر أقل بكثير من </a:t>
            </a:r>
            <a:r>
              <a:rPr lang="ar-SA" sz="1700" dirty="0" smtClean="0">
                <a:latin typeface="Alexandria" pitchFamily="2" charset="-78"/>
                <a:cs typeface="Alexandria" pitchFamily="2" charset="-78"/>
              </a:rPr>
              <a:t>3.00، حيث يميل </a:t>
            </a:r>
            <a:r>
              <a:rPr lang="ar-SA" sz="1700" dirty="0">
                <a:latin typeface="Alexandria" pitchFamily="2" charset="-78"/>
                <a:cs typeface="Alexandria" pitchFamily="2" charset="-78"/>
              </a:rPr>
              <a:t>المستهلكون إلى تجاهل الأرقام التي تأتي بعد العلامة العشرية، مما يعزز من شعورهم بأن السعر هو فعلاً 2 وليس 3.</a:t>
            </a:r>
          </a:p>
          <a:p>
            <a:pPr marL="285750" indent="-285750" algn="r" rtl="1">
              <a:lnSpc>
                <a:spcPct val="150000"/>
              </a:lnSpc>
              <a:buFont typeface="Wingdings" panose="05000000000000000000" pitchFamily="2" charset="2"/>
              <a:buChar char="§"/>
            </a:pPr>
            <a:r>
              <a:rPr lang="ar-SA" sz="1700" dirty="0">
                <a:latin typeface="Alexandria" pitchFamily="2" charset="-78"/>
                <a:cs typeface="Alexandria" pitchFamily="2" charset="-78"/>
              </a:rPr>
              <a:t>الإيحاء بالجهد: عند رؤية سعر منخفض قليلاً، يعتقد المستهلك أن البائع قد بذل جهداً لتقليل السعر، مما يزيد من شعورهم بالرضا عن </a:t>
            </a:r>
            <a:r>
              <a:rPr lang="ar-SA" sz="1700" dirty="0" smtClean="0">
                <a:latin typeface="Alexandria" pitchFamily="2" charset="-78"/>
                <a:cs typeface="Alexandria" pitchFamily="2" charset="-78"/>
              </a:rPr>
              <a:t>الشراء.</a:t>
            </a:r>
            <a:endParaRPr lang="ar-SA" sz="1700" dirty="0">
              <a:latin typeface="Alexandria" pitchFamily="2" charset="-78"/>
              <a:cs typeface="Alexandria" pitchFamily="2" charset="-78"/>
            </a:endParaRPr>
          </a:p>
        </p:txBody>
      </p:sp>
      <p:pic>
        <p:nvPicPr>
          <p:cNvPr id="6" name="Picture 5"/>
          <p:cNvPicPr>
            <a:picLocks noChangeAspect="1"/>
          </p:cNvPicPr>
          <p:nvPr/>
        </p:nvPicPr>
        <p:blipFill rotWithShape="1">
          <a:blip r:embed="rId4"/>
          <a:srcRect l="18991" t="19227" r="50992" b="35011"/>
          <a:stretch/>
        </p:blipFill>
        <p:spPr>
          <a:xfrm>
            <a:off x="0" y="4250268"/>
            <a:ext cx="2438624" cy="2607732"/>
          </a:xfrm>
          <a:prstGeom prst="rect">
            <a:avLst/>
          </a:prstGeom>
        </p:spPr>
      </p:pic>
      <p:pic>
        <p:nvPicPr>
          <p:cNvPr id="14" name="Picture 13"/>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0" y="2431273"/>
            <a:ext cx="2125611" cy="1818995"/>
          </a:xfrm>
          <a:prstGeom prst="rect">
            <a:avLst/>
          </a:prstGeom>
        </p:spPr>
      </p:pic>
    </p:spTree>
    <p:extLst>
      <p:ext uri="{BB962C8B-B14F-4D97-AF65-F5344CB8AC3E}">
        <p14:creationId xmlns:p14="http://schemas.microsoft.com/office/powerpoint/2010/main" val="3734199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49969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2"/>
            </a:pPr>
            <a:r>
              <a:rPr lang="ar-SA" dirty="0" smtClean="0">
                <a:latin typeface="Alexandria" pitchFamily="2" charset="-78"/>
                <a:cs typeface="Alexandria" pitchFamily="2" charset="-78"/>
              </a:rPr>
              <a:t>تثبيت سعر منخفض </a:t>
            </a:r>
            <a:r>
              <a:rPr lang="en-US" dirty="0" smtClean="0">
                <a:latin typeface="Alexandria" pitchFamily="2" charset="-78"/>
                <a:cs typeface="Alexandria" pitchFamily="2" charset="-78"/>
              </a:rPr>
              <a:t>Low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88207" y="1991797"/>
            <a:ext cx="8664277" cy="41586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88207" y="2133972"/>
            <a:ext cx="8664277" cy="4016484"/>
          </a:xfrm>
          <a:prstGeom prst="rect">
            <a:avLst/>
          </a:prstGeom>
          <a:noFill/>
        </p:spPr>
        <p:txBody>
          <a:bodyPr wrap="square">
            <a:spAutoFit/>
          </a:bodyPr>
          <a:lstStyle/>
          <a:p>
            <a:pPr algn="r" rtl="1">
              <a:lnSpc>
                <a:spcPct val="150000"/>
              </a:lnSpc>
            </a:pPr>
            <a:r>
              <a:rPr lang="ar-SA" sz="1700" b="1" dirty="0" smtClean="0">
                <a:solidFill>
                  <a:srgbClr val="0070C0"/>
                </a:solidFill>
                <a:latin typeface="Alexandria" pitchFamily="2" charset="-78"/>
                <a:cs typeface="Alexandria" pitchFamily="2" charset="-78"/>
              </a:rPr>
              <a:t>أولًا: تأثير </a:t>
            </a:r>
            <a:r>
              <a:rPr lang="ar-SA" sz="1700" b="1" dirty="0">
                <a:solidFill>
                  <a:srgbClr val="0070C0"/>
                </a:solidFill>
                <a:latin typeface="Alexandria" pitchFamily="2" charset="-78"/>
                <a:cs typeface="Alexandria" pitchFamily="2" charset="-78"/>
              </a:rPr>
              <a:t>النهاية اليمنى </a:t>
            </a:r>
            <a:r>
              <a:rPr lang="en-US" sz="1700" b="1" dirty="0">
                <a:solidFill>
                  <a:srgbClr val="0070C0"/>
                </a:solidFill>
                <a:latin typeface="Alexandria" pitchFamily="2" charset="-78"/>
                <a:cs typeface="Alexandria" pitchFamily="2" charset="-78"/>
              </a:rPr>
              <a:t>Right-Digit Ending</a:t>
            </a:r>
            <a:endParaRPr lang="ar-SA" sz="1700" b="1" dirty="0">
              <a:solidFill>
                <a:srgbClr val="0070C0"/>
              </a:solidFill>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متى ينتهي السعر برقم 9؟</a:t>
            </a:r>
          </a:p>
          <a:p>
            <a:pPr marL="285750" lvl="0" indent="-285750" algn="r" rtl="1">
              <a:lnSpc>
                <a:spcPct val="150000"/>
              </a:lnSpc>
              <a:buFont typeface="Wingdings" panose="05000000000000000000" pitchFamily="2" charset="2"/>
              <a:buChar char="§"/>
              <a:defRPr/>
            </a:pPr>
            <a:r>
              <a:rPr lang="ar-SA" sz="1700" dirty="0" smtClean="0">
                <a:solidFill>
                  <a:schemeClr val="accent2">
                    <a:lumMod val="75000"/>
                  </a:schemeClr>
                </a:solidFill>
                <a:latin typeface="Alexandria" pitchFamily="2" charset="-78"/>
                <a:cs typeface="Alexandria" pitchFamily="2" charset="-78"/>
              </a:rPr>
              <a:t>استخدام </a:t>
            </a:r>
            <a:r>
              <a:rPr lang="ar-SA" sz="1700" dirty="0">
                <a:solidFill>
                  <a:schemeClr val="accent2">
                    <a:lumMod val="75000"/>
                  </a:schemeClr>
                </a:solidFill>
                <a:latin typeface="Alexandria" pitchFamily="2" charset="-78"/>
                <a:cs typeface="Alexandria" pitchFamily="2" charset="-78"/>
              </a:rPr>
              <a:t>الرقم 9: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الرقم 9 </a:t>
            </a:r>
            <a:r>
              <a:rPr lang="ar-SA" sz="1700" dirty="0" smtClean="0">
                <a:latin typeface="Alexandria" pitchFamily="2" charset="-78"/>
                <a:cs typeface="Alexandria" pitchFamily="2" charset="-78"/>
              </a:rPr>
              <a:t>في نهاية </a:t>
            </a:r>
            <a:r>
              <a:rPr lang="ar-SA" sz="1700" dirty="0">
                <a:latin typeface="Alexandria" pitchFamily="2" charset="-78"/>
                <a:cs typeface="Alexandria" pitchFamily="2" charset="-78"/>
              </a:rPr>
              <a:t>السعر </a:t>
            </a:r>
            <a:r>
              <a:rPr lang="ar-SA" sz="1700" dirty="0" smtClean="0">
                <a:latin typeface="Alexandria" pitchFamily="2" charset="-78"/>
                <a:cs typeface="Alexandria" pitchFamily="2" charset="-78"/>
              </a:rPr>
              <a:t>يعتبر </a:t>
            </a:r>
            <a:r>
              <a:rPr lang="ar-SA" sz="1700" dirty="0">
                <a:latin typeface="Alexandria" pitchFamily="2" charset="-78"/>
                <a:cs typeface="Alexandria" pitchFamily="2" charset="-78"/>
              </a:rPr>
              <a:t>استراتيجية </a:t>
            </a:r>
            <a:r>
              <a:rPr lang="ar-SA" sz="1700" dirty="0" smtClean="0">
                <a:latin typeface="Alexandria" pitchFamily="2" charset="-78"/>
                <a:cs typeface="Alexandria" pitchFamily="2" charset="-78"/>
              </a:rPr>
              <a:t>فعالة لزيادة المبيعات، </a:t>
            </a:r>
            <a:r>
              <a:rPr lang="ar-SA" sz="1700" dirty="0">
                <a:latin typeface="Alexandria" pitchFamily="2" charset="-78"/>
                <a:cs typeface="Alexandria" pitchFamily="2" charset="-78"/>
              </a:rPr>
              <a:t>حيث يُشعر المستهلكون أن السعر عادل ومناسب، خاصةً عند تقديم منتجات جديدة أو عندما لا يكون لدى العملاء خبرة </a:t>
            </a:r>
            <a:r>
              <a:rPr lang="ar-SA" sz="1700" dirty="0" smtClean="0">
                <a:latin typeface="Alexandria" pitchFamily="2" charset="-78"/>
                <a:cs typeface="Alexandria" pitchFamily="2" charset="-78"/>
              </a:rPr>
              <a:t>كافية بالمنتج.</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تجنب </a:t>
            </a:r>
            <a:r>
              <a:rPr lang="ar-SA" sz="1700" dirty="0">
                <a:solidFill>
                  <a:schemeClr val="accent2">
                    <a:lumMod val="75000"/>
                  </a:schemeClr>
                </a:solidFill>
                <a:latin typeface="Alexandria" pitchFamily="2" charset="-78"/>
                <a:cs typeface="Alexandria" pitchFamily="2" charset="-78"/>
              </a:rPr>
              <a:t>الرقم 9 في العروض: </a:t>
            </a:r>
            <a:r>
              <a:rPr lang="ar-SA" sz="1700" dirty="0">
                <a:latin typeface="Alexandria" pitchFamily="2" charset="-78"/>
                <a:cs typeface="Alexandria" pitchFamily="2" charset="-78"/>
              </a:rPr>
              <a:t>من المهم تجنب إنهاء السعر برقم 9 في سياق العروض أو التخفيضات، </a:t>
            </a:r>
            <a:r>
              <a:rPr lang="ar-SA" sz="1700" dirty="0" smtClean="0">
                <a:latin typeface="Alexandria" pitchFamily="2" charset="-78"/>
                <a:cs typeface="Alexandria" pitchFamily="2" charset="-78"/>
              </a:rPr>
              <a:t>حتى لا يحدث ارتباكًا حول مصداقية السعر </a:t>
            </a:r>
            <a:r>
              <a:rPr lang="ar-SA" sz="1700" dirty="0">
                <a:latin typeface="Alexandria" pitchFamily="2" charset="-78"/>
                <a:cs typeface="Alexandria" pitchFamily="2" charset="-78"/>
              </a:rPr>
              <a:t>أو </a:t>
            </a:r>
            <a:r>
              <a:rPr lang="ar-SA" sz="1700" dirty="0" smtClean="0">
                <a:latin typeface="Alexandria" pitchFamily="2" charset="-78"/>
                <a:cs typeface="Alexandria" pitchFamily="2" charset="-78"/>
              </a:rPr>
              <a:t>أن المستهلك يشعر أن السعر مجرد </a:t>
            </a:r>
            <a:r>
              <a:rPr lang="ar-SA" sz="1700" dirty="0">
                <a:latin typeface="Alexandria" pitchFamily="2" charset="-78"/>
                <a:cs typeface="Alexandria" pitchFamily="2" charset="-78"/>
              </a:rPr>
              <a:t>خدعة تسويقية</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في العروض </a:t>
            </a:r>
            <a:r>
              <a:rPr lang="ar-SA" sz="1700" dirty="0" smtClean="0">
                <a:latin typeface="Alexandria" pitchFamily="2" charset="-78"/>
                <a:cs typeface="Alexandria" pitchFamily="2" charset="-78"/>
              </a:rPr>
              <a:t>يُفضل استخدام </a:t>
            </a:r>
            <a:r>
              <a:rPr lang="ar-SA" sz="1700" dirty="0">
                <a:latin typeface="Alexandria" pitchFamily="2" charset="-78"/>
                <a:cs typeface="Alexandria" pitchFamily="2" charset="-78"/>
              </a:rPr>
              <a:t>سعر واضح، مثل 250 </a:t>
            </a:r>
            <a:r>
              <a:rPr lang="ar-SA" sz="1700" dirty="0" smtClean="0">
                <a:latin typeface="Alexandria" pitchFamily="2" charset="-78"/>
                <a:cs typeface="Alexandria" pitchFamily="2" charset="-78"/>
              </a:rPr>
              <a:t>دولار، وليس 249.99 $؛ مما </a:t>
            </a:r>
            <a:r>
              <a:rPr lang="ar-SA" sz="1700" dirty="0">
                <a:latin typeface="Alexandria" pitchFamily="2" charset="-78"/>
                <a:cs typeface="Alexandria" pitchFamily="2" charset="-78"/>
              </a:rPr>
              <a:t>يعزز من مصداقية العرض ويجعل العملاء يشعرون بأنهم يحصلون على صفقة </a:t>
            </a:r>
            <a:r>
              <a:rPr lang="ar-SA" sz="1700" dirty="0" smtClean="0">
                <a:latin typeface="Alexandria" pitchFamily="2" charset="-78"/>
                <a:cs typeface="Alexandria" pitchFamily="2" charset="-78"/>
              </a:rPr>
              <a:t>حقيقية.</a:t>
            </a:r>
            <a:endParaRPr lang="ar-SA" sz="1700" dirty="0">
              <a:latin typeface="Alexandria" pitchFamily="2" charset="-78"/>
              <a:cs typeface="Alexandria" pitchFamily="2" charset="-78"/>
            </a:endParaRPr>
          </a:p>
        </p:txBody>
      </p:sp>
      <p:pic>
        <p:nvPicPr>
          <p:cNvPr id="14" name="Picture 13"/>
          <p:cNvPicPr>
            <a:picLocks noChangeAspect="1"/>
          </p:cNvPicPr>
          <p:nvPr/>
        </p:nvPicPr>
        <p:blipFill rotWithShape="1">
          <a:blip r:embed="rId4"/>
          <a:srcRect l="24708" t="26642" r="57663" b="43697"/>
          <a:stretch/>
        </p:blipFill>
        <p:spPr>
          <a:xfrm>
            <a:off x="100742" y="2797804"/>
            <a:ext cx="2087465" cy="2169763"/>
          </a:xfrm>
          <a:prstGeom prst="rect">
            <a:avLst/>
          </a:prstGeom>
        </p:spPr>
      </p:pic>
    </p:spTree>
    <p:extLst>
      <p:ext uri="{BB962C8B-B14F-4D97-AF65-F5344CB8AC3E}">
        <p14:creationId xmlns:p14="http://schemas.microsoft.com/office/powerpoint/2010/main" val="9378571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49969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2"/>
            </a:pPr>
            <a:r>
              <a:rPr lang="ar-SA" dirty="0" smtClean="0">
                <a:latin typeface="Alexandria" pitchFamily="2" charset="-78"/>
                <a:cs typeface="Alexandria" pitchFamily="2" charset="-78"/>
              </a:rPr>
              <a:t>تثبيت سعر منخفض </a:t>
            </a:r>
            <a:r>
              <a:rPr lang="en-US" dirty="0" smtClean="0">
                <a:latin typeface="Alexandria" pitchFamily="2" charset="-78"/>
                <a:cs typeface="Alexandria" pitchFamily="2" charset="-78"/>
              </a:rPr>
              <a:t>Low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88207" y="1991797"/>
            <a:ext cx="9558316" cy="4300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88207" y="2023345"/>
            <a:ext cx="9459842" cy="4270400"/>
          </a:xfrm>
          <a:prstGeom prst="rect">
            <a:avLst/>
          </a:prstGeom>
          <a:noFill/>
        </p:spPr>
        <p:txBody>
          <a:bodyPr wrap="square">
            <a:spAutoFit/>
          </a:bodyPr>
          <a:lstStyle/>
          <a:p>
            <a:pPr algn="r" rtl="1">
              <a:lnSpc>
                <a:spcPct val="150000"/>
              </a:lnSpc>
            </a:pPr>
            <a:r>
              <a:rPr lang="ar-SA" sz="1700" b="1" dirty="0" smtClean="0">
                <a:solidFill>
                  <a:srgbClr val="0070C0"/>
                </a:solidFill>
                <a:latin typeface="Alexandria" pitchFamily="2" charset="-78"/>
                <a:cs typeface="Alexandria" pitchFamily="2" charset="-78"/>
              </a:rPr>
              <a:t>ثانيًا: تأثير الفاصلة والقروش </a:t>
            </a:r>
            <a:r>
              <a:rPr lang="en-US" sz="1700" b="1" dirty="0" smtClean="0">
                <a:solidFill>
                  <a:srgbClr val="0070C0"/>
                </a:solidFill>
                <a:latin typeface="Alexandria" pitchFamily="2" charset="-78"/>
                <a:cs typeface="Alexandria" pitchFamily="2" charset="-78"/>
              </a:rPr>
              <a:t>Comma </a:t>
            </a:r>
            <a:r>
              <a:rPr lang="en-US" sz="1700" b="1" dirty="0" err="1" smtClean="0">
                <a:solidFill>
                  <a:srgbClr val="0070C0"/>
                </a:solidFill>
                <a:latin typeface="Alexandria" pitchFamily="2" charset="-78"/>
                <a:cs typeface="Alexandria" pitchFamily="2" charset="-78"/>
              </a:rPr>
              <a:t>N’cents</a:t>
            </a:r>
            <a:r>
              <a:rPr lang="en-US" sz="1700" b="1" dirty="0" smtClean="0">
                <a:solidFill>
                  <a:srgbClr val="0070C0"/>
                </a:solidFill>
                <a:latin typeface="Alexandria" pitchFamily="2" charset="-78"/>
                <a:cs typeface="Alexandria" pitchFamily="2" charset="-78"/>
              </a:rPr>
              <a:t> Effect</a:t>
            </a:r>
            <a:endParaRPr lang="ar-SA" sz="1700" b="1" dirty="0" smtClean="0">
              <a:solidFill>
                <a:srgbClr val="0070C0"/>
              </a:solidFill>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تأثير الفاصلة </a:t>
            </a:r>
            <a:r>
              <a:rPr lang="ar-SA" sz="1700" dirty="0" smtClean="0">
                <a:latin typeface="Alexandria" pitchFamily="2" charset="-78"/>
                <a:cs typeface="Alexandria" pitchFamily="2" charset="-78"/>
              </a:rPr>
              <a:t>والقروش هو عامل نفسي يؤثر </a:t>
            </a:r>
            <a:r>
              <a:rPr lang="ar-SA" sz="1700" dirty="0">
                <a:latin typeface="Alexandria" pitchFamily="2" charset="-78"/>
                <a:cs typeface="Alexandria" pitchFamily="2" charset="-78"/>
              </a:rPr>
              <a:t>على كيفية إدراك الأفراد للأسعار </a:t>
            </a:r>
            <a:r>
              <a:rPr lang="ar-SA" sz="1700" dirty="0" smtClean="0">
                <a:latin typeface="Alexandria" pitchFamily="2" charset="-78"/>
                <a:cs typeface="Alexandria" pitchFamily="2" charset="-78"/>
              </a:rPr>
              <a:t>وقرار الشراء بناءً </a:t>
            </a:r>
            <a:r>
              <a:rPr lang="ar-SA" sz="1700" dirty="0">
                <a:latin typeface="Alexandria" pitchFamily="2" charset="-78"/>
                <a:cs typeface="Alexandria" pitchFamily="2" charset="-78"/>
              </a:rPr>
              <a:t>على طريقة عرضها</a:t>
            </a:r>
            <a:r>
              <a:rPr lang="ar-SA" sz="1700" dirty="0" smtClean="0">
                <a:latin typeface="Alexandria" pitchFamily="2" charset="-78"/>
                <a:cs typeface="Alexandria" pitchFamily="2" charset="-78"/>
              </a:rPr>
              <a:t>. ويوجد ثلاثة أساليب لتحليل السعر هي: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التحليل البصري </a:t>
            </a:r>
            <a:r>
              <a:rPr lang="en-US" sz="1600" dirty="0" smtClean="0">
                <a:latin typeface="Alexandria" pitchFamily="2" charset="-78"/>
                <a:cs typeface="Alexandria" pitchFamily="2" charset="-78"/>
              </a:rPr>
              <a:t>Visu</a:t>
            </a:r>
            <a:r>
              <a:rPr lang="en-US" sz="1600" dirty="0">
                <a:latin typeface="Alexandria" pitchFamily="2" charset="-78"/>
                <a:cs typeface="Alexandria" pitchFamily="2" charset="-78"/>
              </a:rPr>
              <a:t>al</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يتم النظر إلى الرقم كصورة، مما يؤثر على كيفية إدراك السعر.</a:t>
            </a: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التحليل اللفظي </a:t>
            </a:r>
            <a:r>
              <a:rPr lang="en-US" sz="1600" dirty="0" smtClean="0">
                <a:latin typeface="Alexandria" pitchFamily="2" charset="-78"/>
                <a:cs typeface="Alexandria" pitchFamily="2" charset="-78"/>
              </a:rPr>
              <a:t>Verbal</a:t>
            </a:r>
            <a:r>
              <a:rPr lang="ar-SA" sz="1600" dirty="0" smtClean="0">
                <a:latin typeface="Alexandria" pitchFamily="2" charset="-78"/>
                <a:cs typeface="Alexandria" pitchFamily="2" charset="-78"/>
              </a:rPr>
              <a:t>: يتم </a:t>
            </a:r>
            <a:r>
              <a:rPr lang="ar-SA" sz="1600" dirty="0">
                <a:latin typeface="Alexandria" pitchFamily="2" charset="-78"/>
                <a:cs typeface="Alexandria" pitchFamily="2" charset="-78"/>
              </a:rPr>
              <a:t>نطق </a:t>
            </a:r>
            <a:r>
              <a:rPr lang="ar-SA" sz="1600" dirty="0" smtClean="0">
                <a:latin typeface="Alexandria" pitchFamily="2" charset="-78"/>
                <a:cs typeface="Alexandria" pitchFamily="2" charset="-78"/>
              </a:rPr>
              <a:t>الرقم، </a:t>
            </a:r>
            <a:r>
              <a:rPr lang="ar-SA" sz="1600" dirty="0">
                <a:latin typeface="Alexandria" pitchFamily="2" charset="-78"/>
                <a:cs typeface="Alexandria" pitchFamily="2" charset="-78"/>
              </a:rPr>
              <a:t>وهذا يؤثر على المدة التي يستغرقها </a:t>
            </a:r>
            <a:r>
              <a:rPr lang="ar-SA" sz="1600" dirty="0" smtClean="0">
                <a:latin typeface="Alexandria" pitchFamily="2" charset="-78"/>
                <a:cs typeface="Alexandria" pitchFamily="2" charset="-78"/>
              </a:rPr>
              <a:t>العقل </a:t>
            </a:r>
            <a:r>
              <a:rPr lang="ar-SA" sz="1600" dirty="0">
                <a:latin typeface="Alexandria" pitchFamily="2" charset="-78"/>
                <a:cs typeface="Alexandria" pitchFamily="2" charset="-78"/>
              </a:rPr>
              <a:t>في معالجة السعر.</a:t>
            </a: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التحليل التناظري</a:t>
            </a:r>
            <a:r>
              <a:rPr lang="en-US" sz="1600" dirty="0" smtClean="0">
                <a:solidFill>
                  <a:srgbClr val="0070C0"/>
                </a:solidFill>
                <a:latin typeface="Alexandria" pitchFamily="2" charset="-78"/>
                <a:cs typeface="Alexandria" pitchFamily="2" charset="-78"/>
              </a:rPr>
              <a:t> </a:t>
            </a:r>
            <a:r>
              <a:rPr lang="en-US" sz="1600" dirty="0" smtClean="0">
                <a:latin typeface="Alexandria" pitchFamily="2" charset="-78"/>
                <a:cs typeface="Alexandria" pitchFamily="2" charset="-78"/>
              </a:rPr>
              <a:t>Analog </a:t>
            </a:r>
            <a:r>
              <a:rPr lang="ar-SA" sz="1600" dirty="0" smtClean="0">
                <a:latin typeface="Alexandria" pitchFamily="2" charset="-78"/>
                <a:cs typeface="Alexandria" pitchFamily="2" charset="-78"/>
              </a:rPr>
              <a:t>: يتم مقارنة </a:t>
            </a:r>
            <a:r>
              <a:rPr lang="ar-SA" sz="1600" dirty="0">
                <a:latin typeface="Alexandria" pitchFamily="2" charset="-78"/>
                <a:cs typeface="Alexandria" pitchFamily="2" charset="-78"/>
              </a:rPr>
              <a:t>الرقم بأرقام </a:t>
            </a:r>
            <a:r>
              <a:rPr lang="ar-SA" sz="1600" dirty="0" smtClean="0">
                <a:latin typeface="Alexandria" pitchFamily="2" charset="-78"/>
                <a:cs typeface="Alexandria" pitchFamily="2" charset="-78"/>
              </a:rPr>
              <a:t>أخرى معروفة</a:t>
            </a:r>
            <a:r>
              <a:rPr lang="ar-SA" sz="1600" dirty="0">
                <a:latin typeface="Alexandria" pitchFamily="2" charset="-78"/>
                <a:cs typeface="Alexandria" pitchFamily="2" charset="-78"/>
              </a:rPr>
              <a:t>، مما يساعد في تكوين فكرة عن قيمة السعر.</a:t>
            </a:r>
          </a:p>
          <a:p>
            <a:pPr algn="r" rtl="1">
              <a:lnSpc>
                <a:spcPct val="150000"/>
              </a:lnSpc>
            </a:pPr>
            <a:r>
              <a:rPr lang="ar-SA" sz="1600" dirty="0">
                <a:latin typeface="Alexandria" pitchFamily="2" charset="-78"/>
                <a:cs typeface="Alexandria" pitchFamily="2" charset="-78"/>
              </a:rPr>
              <a:t>عندما يتم عرض السعر بشكل صوتي أو بصري، يتفاعل الدماغ مع هذه المعلومات بطرق مختلفة:</a:t>
            </a:r>
          </a:p>
          <a:p>
            <a:pPr marL="285750" indent="-285750" algn="r" rtl="1">
              <a:lnSpc>
                <a:spcPct val="150000"/>
              </a:lnSpc>
              <a:buFont typeface="Wingdings" panose="05000000000000000000" pitchFamily="2" charset="2"/>
              <a:buChar char="§"/>
            </a:pPr>
            <a:r>
              <a:rPr lang="ar-SA" sz="1600" dirty="0">
                <a:solidFill>
                  <a:schemeClr val="accent2">
                    <a:lumMod val="75000"/>
                  </a:schemeClr>
                </a:solidFill>
                <a:latin typeface="Alexandria" pitchFamily="2" charset="-78"/>
                <a:cs typeface="Alexandria" pitchFamily="2" charset="-78"/>
              </a:rPr>
              <a:t>التكويد السمعي: </a:t>
            </a:r>
            <a:r>
              <a:rPr lang="ar-SA" sz="1600" dirty="0">
                <a:latin typeface="Alexandria" pitchFamily="2" charset="-78"/>
                <a:cs typeface="Alexandria" pitchFamily="2" charset="-78"/>
              </a:rPr>
              <a:t>يعتمد على كيفية نطق الرقم وطول المقاطع الصوتية. كلما زادت </a:t>
            </a:r>
            <a:r>
              <a:rPr lang="ar-SA" sz="1600" dirty="0" smtClean="0">
                <a:latin typeface="Alexandria" pitchFamily="2" charset="-78"/>
                <a:cs typeface="Alexandria" pitchFamily="2" charset="-78"/>
              </a:rPr>
              <a:t>عدد</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المقاطع الصوتية، زادت </a:t>
            </a:r>
            <a:r>
              <a:rPr lang="ar-SA" sz="1600" dirty="0" smtClean="0">
                <a:latin typeface="Alexandria" pitchFamily="2" charset="-78"/>
                <a:cs typeface="Alexandria" pitchFamily="2" charset="-78"/>
              </a:rPr>
              <a:t>المدة التي </a:t>
            </a:r>
            <a:r>
              <a:rPr lang="ar-SA" sz="1600" dirty="0">
                <a:latin typeface="Alexandria" pitchFamily="2" charset="-78"/>
                <a:cs typeface="Alexandria" pitchFamily="2" charset="-78"/>
              </a:rPr>
              <a:t>يحتاجها الدماغ لتحليل السعر، وهذا يؤدي إلى تصور أن السعر مرتفع.</a:t>
            </a:r>
          </a:p>
        </p:txBody>
      </p:sp>
      <p:pic>
        <p:nvPicPr>
          <p:cNvPr id="8" name="Picture 7"/>
          <p:cNvPicPr>
            <a:picLocks noChangeAspect="1"/>
          </p:cNvPicPr>
          <p:nvPr/>
        </p:nvPicPr>
        <p:blipFill rotWithShape="1">
          <a:blip r:embed="rId4"/>
          <a:srcRect l="15948" t="13616" r="48159" b="52009"/>
          <a:stretch/>
        </p:blipFill>
        <p:spPr>
          <a:xfrm>
            <a:off x="0" y="3113926"/>
            <a:ext cx="2530929" cy="2127546"/>
          </a:xfrm>
          <a:prstGeom prst="rect">
            <a:avLst/>
          </a:prstGeom>
        </p:spPr>
      </p:pic>
    </p:spTree>
    <p:extLst>
      <p:ext uri="{BB962C8B-B14F-4D97-AF65-F5344CB8AC3E}">
        <p14:creationId xmlns:p14="http://schemas.microsoft.com/office/powerpoint/2010/main" val="24640886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800404" y="1281475"/>
            <a:ext cx="49969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2"/>
            </a:pPr>
            <a:r>
              <a:rPr lang="ar-SA" dirty="0" smtClean="0">
                <a:latin typeface="Alexandria" pitchFamily="2" charset="-78"/>
                <a:cs typeface="Alexandria" pitchFamily="2" charset="-78"/>
              </a:rPr>
              <a:t>تثبيت سعر منخفض </a:t>
            </a:r>
            <a:r>
              <a:rPr lang="en-US" dirty="0" smtClean="0">
                <a:latin typeface="Alexandria" pitchFamily="2" charset="-78"/>
                <a:cs typeface="Alexandria" pitchFamily="2" charset="-78"/>
              </a:rPr>
              <a:t>Low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88207" y="1789306"/>
            <a:ext cx="9558316" cy="4389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322982" y="1794739"/>
            <a:ext cx="9319293" cy="4362733"/>
          </a:xfrm>
          <a:prstGeom prst="rect">
            <a:avLst/>
          </a:prstGeom>
          <a:noFill/>
        </p:spPr>
        <p:txBody>
          <a:bodyPr wrap="square">
            <a:spAutoFit/>
          </a:bodyPr>
          <a:lstStyle/>
          <a:p>
            <a:pPr algn="r" rtl="1">
              <a:lnSpc>
                <a:spcPct val="150000"/>
              </a:lnSpc>
            </a:pPr>
            <a:r>
              <a:rPr lang="ar-SA" sz="1700" b="1" dirty="0" smtClean="0">
                <a:solidFill>
                  <a:srgbClr val="0070C0"/>
                </a:solidFill>
                <a:latin typeface="Alexandria" pitchFamily="2" charset="-78"/>
                <a:cs typeface="Alexandria" pitchFamily="2" charset="-78"/>
              </a:rPr>
              <a:t>ثانيًا: تأثير الفاصلة والقروش </a:t>
            </a:r>
            <a:r>
              <a:rPr lang="en-US" sz="1700" b="1" dirty="0" smtClean="0">
                <a:solidFill>
                  <a:srgbClr val="0070C0"/>
                </a:solidFill>
                <a:latin typeface="Alexandria" pitchFamily="2" charset="-78"/>
                <a:cs typeface="Alexandria" pitchFamily="2" charset="-78"/>
              </a:rPr>
              <a:t>Comma </a:t>
            </a:r>
            <a:r>
              <a:rPr lang="en-US" sz="1700" b="1" dirty="0" err="1" smtClean="0">
                <a:solidFill>
                  <a:srgbClr val="0070C0"/>
                </a:solidFill>
                <a:latin typeface="Alexandria" pitchFamily="2" charset="-78"/>
                <a:cs typeface="Alexandria" pitchFamily="2" charset="-78"/>
              </a:rPr>
              <a:t>N’cents</a:t>
            </a:r>
            <a:r>
              <a:rPr lang="en-US" sz="1700" b="1" dirty="0" smtClean="0">
                <a:solidFill>
                  <a:srgbClr val="0070C0"/>
                </a:solidFill>
                <a:latin typeface="Alexandria" pitchFamily="2" charset="-78"/>
                <a:cs typeface="Alexandria" pitchFamily="2" charset="-78"/>
              </a:rPr>
              <a:t> Effect</a:t>
            </a:r>
            <a:endParaRPr lang="ar-SA" sz="1700" b="1" dirty="0" smtClean="0">
              <a:solidFill>
                <a:srgbClr val="0070C0"/>
              </a:solidFill>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600" dirty="0" smtClean="0">
                <a:solidFill>
                  <a:schemeClr val="accent2">
                    <a:lumMod val="75000"/>
                  </a:schemeClr>
                </a:solidFill>
                <a:latin typeface="Alexandria" pitchFamily="2" charset="-78"/>
                <a:cs typeface="Alexandria" pitchFamily="2" charset="-78"/>
              </a:rPr>
              <a:t>التكويد </a:t>
            </a:r>
            <a:r>
              <a:rPr lang="ar-SA" sz="1600" dirty="0">
                <a:solidFill>
                  <a:schemeClr val="accent2">
                    <a:lumMod val="75000"/>
                  </a:schemeClr>
                </a:solidFill>
                <a:latin typeface="Alexandria" pitchFamily="2" charset="-78"/>
                <a:cs typeface="Alexandria" pitchFamily="2" charset="-78"/>
              </a:rPr>
              <a:t>البصري</a:t>
            </a:r>
            <a:r>
              <a:rPr lang="ar-SA" sz="1600" dirty="0">
                <a:latin typeface="Alexandria" pitchFamily="2" charset="-78"/>
                <a:cs typeface="Alexandria" pitchFamily="2" charset="-78"/>
              </a:rPr>
              <a:t>: يعتمد على شكل الرقم وكيفية تقديمه بصريًا</a:t>
            </a:r>
            <a:r>
              <a:rPr lang="ar-SA" sz="1600" dirty="0" smtClean="0">
                <a:latin typeface="Alexandria" pitchFamily="2" charset="-78"/>
                <a:cs typeface="Alexandria" pitchFamily="2" charset="-78"/>
              </a:rPr>
              <a:t>. وهنا الناس تلقائيًا تذكر السعر لفظيًا  بدون صوت أو بصوت خافت. فالخلايا السمعية بتعمل في تخيل السعر أيضًا.</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600" dirty="0">
                <a:solidFill>
                  <a:schemeClr val="accent2">
                    <a:lumMod val="75000"/>
                  </a:schemeClr>
                </a:solidFill>
                <a:latin typeface="Alexandria" pitchFamily="2" charset="-78"/>
                <a:cs typeface="Alexandria" pitchFamily="2" charset="-78"/>
              </a:rPr>
              <a:t>التكويد التناظري: </a:t>
            </a:r>
            <a:r>
              <a:rPr lang="ar-SA" sz="1700" dirty="0" smtClean="0">
                <a:latin typeface="Alexandria" pitchFamily="2" charset="-78"/>
                <a:cs typeface="Alexandria" pitchFamily="2" charset="-78"/>
              </a:rPr>
              <a:t>في النهاية يتحول التكويد السمعي والبصري إلى </a:t>
            </a:r>
            <a:r>
              <a:rPr lang="ar-SA" sz="1700" dirty="0">
                <a:latin typeface="Alexandria" pitchFamily="2" charset="-78"/>
                <a:cs typeface="Alexandria" pitchFamily="2" charset="-78"/>
              </a:rPr>
              <a:t>قيمة السعر.</a:t>
            </a:r>
          </a:p>
          <a:p>
            <a:pPr marL="342900" indent="-342900" algn="r" rtl="1">
              <a:lnSpc>
                <a:spcPct val="150000"/>
              </a:lnSpc>
              <a:buFont typeface="+mj-lt"/>
              <a:buAutoNum type="arabicPeriod"/>
            </a:pPr>
            <a:r>
              <a:rPr lang="ar-SA" sz="1700" b="1" dirty="0" smtClean="0">
                <a:solidFill>
                  <a:schemeClr val="accent2">
                    <a:lumMod val="50000"/>
                  </a:schemeClr>
                </a:solidFill>
                <a:latin typeface="Alexandria" pitchFamily="2" charset="-78"/>
                <a:cs typeface="Alexandria" pitchFamily="2" charset="-78"/>
              </a:rPr>
              <a:t>تأثير الفاصلة: </a:t>
            </a:r>
            <a:r>
              <a:rPr lang="ar-SA" sz="1700" dirty="0" smtClean="0">
                <a:latin typeface="Alexandria" pitchFamily="2" charset="-78"/>
                <a:cs typeface="Alexandria" pitchFamily="2" charset="-78"/>
              </a:rPr>
              <a:t>عند </a:t>
            </a:r>
            <a:r>
              <a:rPr lang="ar-SA" sz="1700" u="sng" dirty="0" smtClean="0">
                <a:latin typeface="Alexandria" pitchFamily="2" charset="-78"/>
                <a:cs typeface="Alexandria" pitchFamily="2" charset="-78"/>
              </a:rPr>
              <a:t>وضع الفاصلة بين الآلاف والمئات</a:t>
            </a:r>
            <a:r>
              <a:rPr lang="ar-SA" sz="1700" dirty="0" smtClean="0">
                <a:latin typeface="Alexandria" pitchFamily="2" charset="-78"/>
                <a:cs typeface="Alexandria" pitchFamily="2" charset="-78"/>
              </a:rPr>
              <a:t>، يؤدي ذلك إلى زيادة مدة التكويد الصوتي للسعر. </a:t>
            </a:r>
            <a:r>
              <a:rPr lang="ar-SA" dirty="0" smtClean="0">
                <a:latin typeface="Alexandria" pitchFamily="2" charset="-78"/>
                <a:cs typeface="Alexandria" pitchFamily="2" charset="-78"/>
              </a:rPr>
              <a:t>نتيجة لذلك، يحدث </a:t>
            </a:r>
            <a:r>
              <a:rPr lang="ar-SA" sz="1700" dirty="0" smtClean="0">
                <a:latin typeface="Alexandria" pitchFamily="2" charset="-78"/>
                <a:cs typeface="Alexandria" pitchFamily="2" charset="-78"/>
              </a:rPr>
              <a:t>تصور </a:t>
            </a:r>
            <a:r>
              <a:rPr lang="ar-SA" sz="1700" dirty="0">
                <a:latin typeface="Alexandria" pitchFamily="2" charset="-78"/>
                <a:cs typeface="Alexandria" pitchFamily="2" charset="-78"/>
              </a:rPr>
              <a:t>خاطئ </a:t>
            </a:r>
            <a:r>
              <a:rPr lang="ar-SA" sz="1700" dirty="0" smtClean="0">
                <a:latin typeface="Alexandria" pitchFamily="2" charset="-78"/>
                <a:cs typeface="Alexandria" pitchFamily="2" charset="-78"/>
              </a:rPr>
              <a:t>بأن السعر أكبر </a:t>
            </a:r>
            <a:r>
              <a:rPr lang="ar-SA" sz="1700" dirty="0">
                <a:latin typeface="Alexandria" pitchFamily="2" charset="-78"/>
                <a:cs typeface="Alexandria" pitchFamily="2" charset="-78"/>
              </a:rPr>
              <a:t>من قيمته الحقيقية مقارنة بعرضه بدون </a:t>
            </a:r>
            <a:r>
              <a:rPr lang="ar-SA" sz="1700" dirty="0" smtClean="0">
                <a:latin typeface="Alexandria" pitchFamily="2" charset="-78"/>
                <a:cs typeface="Alexandria" pitchFamily="2" charset="-78"/>
              </a:rPr>
              <a:t>فاصلة.</a:t>
            </a:r>
          </a:p>
          <a:p>
            <a:pPr marL="342900" indent="-342900" algn="r" rtl="1">
              <a:lnSpc>
                <a:spcPct val="150000"/>
              </a:lnSpc>
              <a:buFont typeface="+mj-lt"/>
              <a:buAutoNum type="arabicPeriod"/>
            </a:pPr>
            <a:r>
              <a:rPr lang="ar-SA" sz="1700" b="1" dirty="0" smtClean="0">
                <a:solidFill>
                  <a:schemeClr val="accent2">
                    <a:lumMod val="50000"/>
                  </a:schemeClr>
                </a:solidFill>
                <a:latin typeface="Alexandria" pitchFamily="2" charset="-78"/>
                <a:cs typeface="Alexandria" pitchFamily="2" charset="-78"/>
              </a:rPr>
              <a:t>إضافة </a:t>
            </a:r>
            <a:r>
              <a:rPr lang="ar-SA" sz="1700" b="1" dirty="0">
                <a:solidFill>
                  <a:schemeClr val="accent2">
                    <a:lumMod val="50000"/>
                  </a:schemeClr>
                </a:solidFill>
                <a:latin typeface="Alexandria" pitchFamily="2" charset="-78"/>
                <a:cs typeface="Alexandria" pitchFamily="2" charset="-78"/>
              </a:rPr>
              <a:t>أرقام بعد العلامة العشرية (القروش</a:t>
            </a:r>
            <a:r>
              <a:rPr lang="ar-SA" sz="1700" b="1" dirty="0" smtClean="0">
                <a:solidFill>
                  <a:schemeClr val="accent2">
                    <a:lumMod val="50000"/>
                  </a:schemeClr>
                </a:solidFill>
                <a:latin typeface="Alexandria" pitchFamily="2" charset="-78"/>
                <a:cs typeface="Alexandria" pitchFamily="2" charset="-78"/>
              </a:rPr>
              <a:t>)،</a:t>
            </a:r>
            <a:r>
              <a:rPr lang="ar-SA" sz="1600" dirty="0" smtClean="0"/>
              <a:t> </a:t>
            </a:r>
            <a:r>
              <a:rPr lang="ar-SA" sz="1700" dirty="0">
                <a:latin typeface="Alexandria" pitchFamily="2" charset="-78"/>
                <a:cs typeface="Alexandria" pitchFamily="2" charset="-78"/>
              </a:rPr>
              <a:t>تزيد من الوقت الذي يحتاجه الفرد لمعالجة السعر. هذا قد يعزز من تصور أن السعر كبير، مما يساهم في زيادة إدراك قيمة </a:t>
            </a:r>
            <a:r>
              <a:rPr lang="ar-SA" sz="1700" dirty="0" smtClean="0">
                <a:latin typeface="Alexandria" pitchFamily="2" charset="-78"/>
                <a:cs typeface="Alexandria" pitchFamily="2" charset="-78"/>
              </a:rPr>
              <a:t>المنتج.</a:t>
            </a:r>
          </a:p>
          <a:p>
            <a:pPr marL="342900" indent="-342900" algn="r" rtl="1">
              <a:lnSpc>
                <a:spcPct val="150000"/>
              </a:lnSpc>
              <a:buFont typeface="Wingdings" panose="05000000000000000000" pitchFamily="2" charset="2"/>
              <a:buChar char="ü"/>
            </a:pPr>
            <a:r>
              <a:rPr lang="ar-SA" sz="1700" dirty="0" smtClean="0">
                <a:solidFill>
                  <a:srgbClr val="002060"/>
                </a:solidFill>
                <a:latin typeface="Alexandria" pitchFamily="2" charset="-78"/>
                <a:cs typeface="Alexandria" pitchFamily="2" charset="-78"/>
              </a:rPr>
              <a:t>حذف </a:t>
            </a:r>
            <a:r>
              <a:rPr lang="ar-SA" sz="1700" dirty="0">
                <a:solidFill>
                  <a:srgbClr val="002060"/>
                </a:solidFill>
                <a:latin typeface="Alexandria" pitchFamily="2" charset="-78"/>
                <a:cs typeface="Alexandria" pitchFamily="2" charset="-78"/>
              </a:rPr>
              <a:t>الفاصلة والقروش يمكن أن يؤدي </a:t>
            </a:r>
            <a:r>
              <a:rPr lang="ar-SA" sz="1700" dirty="0" smtClean="0">
                <a:solidFill>
                  <a:srgbClr val="002060"/>
                </a:solidFill>
                <a:latin typeface="Alexandria" pitchFamily="2" charset="-78"/>
                <a:cs typeface="Alexandria" pitchFamily="2" charset="-78"/>
              </a:rPr>
              <a:t>إلى تقليل </a:t>
            </a:r>
            <a:r>
              <a:rPr lang="ar-SA" sz="1700" dirty="0">
                <a:solidFill>
                  <a:srgbClr val="002060"/>
                </a:solidFill>
                <a:latin typeface="Alexandria" pitchFamily="2" charset="-78"/>
                <a:cs typeface="Alexandria" pitchFamily="2" charset="-78"/>
              </a:rPr>
              <a:t>مدة التلقي السمعي </a:t>
            </a:r>
            <a:r>
              <a:rPr lang="ar-SA" sz="1700" dirty="0" smtClean="0">
                <a:solidFill>
                  <a:srgbClr val="002060"/>
                </a:solidFill>
                <a:latin typeface="Alexandria" pitchFamily="2" charset="-78"/>
                <a:cs typeface="Alexandria" pitchFamily="2" charset="-78"/>
              </a:rPr>
              <a:t>للسعر، وبالتالي</a:t>
            </a:r>
            <a:r>
              <a:rPr lang="ar-SA" sz="1700" dirty="0">
                <a:solidFill>
                  <a:srgbClr val="002060"/>
                </a:solidFill>
                <a:latin typeface="Alexandria" pitchFamily="2" charset="-78"/>
                <a:cs typeface="Alexandria" pitchFamily="2" charset="-78"/>
              </a:rPr>
              <a:t>، يظهر حجم السعر أقل في نظام التفكير السريع (نظام 1)، مما </a:t>
            </a:r>
            <a:r>
              <a:rPr lang="ar-SA" sz="1700" dirty="0" smtClean="0">
                <a:solidFill>
                  <a:srgbClr val="002060"/>
                </a:solidFill>
                <a:latin typeface="Alexandria" pitchFamily="2" charset="-78"/>
                <a:cs typeface="Alexandria" pitchFamily="2" charset="-78"/>
              </a:rPr>
              <a:t>يؤدي </a:t>
            </a:r>
            <a:r>
              <a:rPr lang="ar-SA" sz="1700" dirty="0">
                <a:solidFill>
                  <a:srgbClr val="002060"/>
                </a:solidFill>
                <a:latin typeface="Alexandria" pitchFamily="2" charset="-78"/>
                <a:cs typeface="Alexandria" pitchFamily="2" charset="-78"/>
              </a:rPr>
              <a:t>إلى زيادة ملحوظة في المبيعات</a:t>
            </a:r>
            <a:r>
              <a:rPr lang="ar-SA" sz="1700" dirty="0" smtClean="0">
                <a:solidFill>
                  <a:srgbClr val="002060"/>
                </a:solidFill>
                <a:latin typeface="Alexandria" pitchFamily="2" charset="-78"/>
                <a:cs typeface="Alexandria" pitchFamily="2" charset="-78"/>
              </a:rPr>
              <a:t>.</a:t>
            </a:r>
            <a:endParaRPr lang="ar-SA" sz="1700" dirty="0">
              <a:solidFill>
                <a:srgbClr val="002060"/>
              </a:solidFill>
              <a:latin typeface="Alexandria" pitchFamily="2" charset="-78"/>
              <a:cs typeface="Alexandria" pitchFamily="2" charset="-78"/>
            </a:endParaRPr>
          </a:p>
        </p:txBody>
      </p:sp>
      <p:pic>
        <p:nvPicPr>
          <p:cNvPr id="3" name="Picture 2"/>
          <p:cNvPicPr>
            <a:picLocks noChangeAspect="1"/>
          </p:cNvPicPr>
          <p:nvPr/>
        </p:nvPicPr>
        <p:blipFill rotWithShape="1">
          <a:blip r:embed="rId4"/>
          <a:srcRect l="15447" t="11633" r="47241" b="46026"/>
          <a:stretch/>
        </p:blipFill>
        <p:spPr>
          <a:xfrm>
            <a:off x="-22138" y="4162136"/>
            <a:ext cx="2416629" cy="2744851"/>
          </a:xfrm>
          <a:prstGeom prst="rect">
            <a:avLst/>
          </a:prstGeom>
        </p:spPr>
      </p:pic>
      <p:pic>
        <p:nvPicPr>
          <p:cNvPr id="14" name="Picture 13"/>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4575" y="2307426"/>
            <a:ext cx="2093513" cy="1828722"/>
          </a:xfrm>
          <a:prstGeom prst="rect">
            <a:avLst/>
          </a:prstGeom>
        </p:spPr>
      </p:pic>
    </p:spTree>
    <p:extLst>
      <p:ext uri="{BB962C8B-B14F-4D97-AF65-F5344CB8AC3E}">
        <p14:creationId xmlns:p14="http://schemas.microsoft.com/office/powerpoint/2010/main" val="29043293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800404" y="1281475"/>
            <a:ext cx="49969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2"/>
            </a:pPr>
            <a:r>
              <a:rPr lang="ar-SA" dirty="0" smtClean="0">
                <a:latin typeface="Alexandria" pitchFamily="2" charset="-78"/>
                <a:cs typeface="Alexandria" pitchFamily="2" charset="-78"/>
              </a:rPr>
              <a:t>تثبيت سعر منخفض </a:t>
            </a:r>
            <a:r>
              <a:rPr lang="en-US" dirty="0" smtClean="0">
                <a:latin typeface="Alexandria" pitchFamily="2" charset="-78"/>
                <a:cs typeface="Alexandria" pitchFamily="2" charset="-78"/>
              </a:rPr>
              <a:t>Low Anchoring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88207" y="1789306"/>
            <a:ext cx="9111164" cy="4389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88207" y="1789306"/>
            <a:ext cx="8996864" cy="4408899"/>
          </a:xfrm>
          <a:prstGeom prst="rect">
            <a:avLst/>
          </a:prstGeom>
          <a:noFill/>
        </p:spPr>
        <p:txBody>
          <a:bodyPr wrap="square">
            <a:spAutoFit/>
          </a:bodyPr>
          <a:lstStyle/>
          <a:p>
            <a:pPr algn="r" rtl="1">
              <a:lnSpc>
                <a:spcPct val="150000"/>
              </a:lnSpc>
            </a:pPr>
            <a:r>
              <a:rPr lang="ar-SA" sz="1700" b="1" dirty="0" smtClean="0">
                <a:solidFill>
                  <a:srgbClr val="0070C0"/>
                </a:solidFill>
                <a:latin typeface="Alexandria" pitchFamily="2" charset="-78"/>
                <a:cs typeface="Alexandria" pitchFamily="2" charset="-78"/>
              </a:rPr>
              <a:t>ثالثًا: الوصف المعين للسعر </a:t>
            </a:r>
            <a:r>
              <a:rPr lang="en-US" sz="1700" b="1" dirty="0" smtClean="0">
                <a:solidFill>
                  <a:srgbClr val="0070C0"/>
                </a:solidFill>
                <a:latin typeface="Alexandria" pitchFamily="2" charset="-78"/>
                <a:cs typeface="Alexandria" pitchFamily="2" charset="-78"/>
              </a:rPr>
              <a:t>Assigned Description</a:t>
            </a:r>
            <a:endParaRPr lang="en-US" sz="1700" b="1" dirty="0">
              <a:solidFill>
                <a:srgbClr val="0070C0"/>
              </a:solidFill>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أوصاف </a:t>
            </a:r>
            <a:r>
              <a:rPr lang="ar-SA" sz="1700" dirty="0" smtClean="0">
                <a:latin typeface="Alexandria" pitchFamily="2" charset="-78"/>
                <a:cs typeface="Alexandria" pitchFamily="2" charset="-78"/>
              </a:rPr>
              <a:t>قليلة </a:t>
            </a:r>
            <a:r>
              <a:rPr lang="ar-SA" sz="1700" dirty="0">
                <a:latin typeface="Alexandria" pitchFamily="2" charset="-78"/>
                <a:cs typeface="Alexandria" pitchFamily="2" charset="-78"/>
              </a:rPr>
              <a:t>يمكن أن </a:t>
            </a:r>
            <a:r>
              <a:rPr lang="ar-SA" sz="1700" dirty="0" smtClean="0">
                <a:latin typeface="Alexandria" pitchFamily="2" charset="-78"/>
                <a:cs typeface="Alexandria" pitchFamily="2" charset="-78"/>
              </a:rPr>
              <a:t>يُحسن </a:t>
            </a:r>
            <a:r>
              <a:rPr lang="ar-SA" sz="1700" dirty="0">
                <a:latin typeface="Alexandria" pitchFamily="2" charset="-78"/>
                <a:cs typeface="Alexandria" pitchFamily="2" charset="-78"/>
              </a:rPr>
              <a:t>من الانطباع العام عن المنتج ويساهم في جعل السعر يبدو أقل، مما يشجع المستهلكين على الشراء</a:t>
            </a:r>
            <a:r>
              <a:rPr lang="ar-SA" sz="1700" dirty="0" smtClean="0">
                <a:latin typeface="Alexandria" pitchFamily="2" charset="-78"/>
                <a:cs typeface="Alexandria" pitchFamily="2" charset="-78"/>
              </a:rPr>
              <a:t>. على </a:t>
            </a:r>
            <a:r>
              <a:rPr lang="ar-SA" sz="1700" dirty="0">
                <a:latin typeface="Alexandria" pitchFamily="2" charset="-78"/>
                <a:cs typeface="Alexandria" pitchFamily="2" charset="-78"/>
              </a:rPr>
              <a:t>سبيل المثال: </a:t>
            </a:r>
            <a:r>
              <a:rPr lang="ar-SA" sz="1700" dirty="0" smtClean="0">
                <a:latin typeface="Alexandria" pitchFamily="2" charset="-78"/>
                <a:cs typeface="Alexandria" pitchFamily="2" charset="-78"/>
              </a:rPr>
              <a:t>استخدام وصف </a:t>
            </a:r>
            <a:r>
              <a:rPr lang="ar-SA" sz="1700" dirty="0" smtClean="0">
                <a:solidFill>
                  <a:srgbClr val="FF0000"/>
                </a:solidFill>
                <a:latin typeface="Alexandria" pitchFamily="2" charset="-78"/>
                <a:cs typeface="Alexandria" pitchFamily="2" charset="-78"/>
              </a:rPr>
              <a:t>صيانة أقل </a:t>
            </a:r>
            <a:r>
              <a:rPr lang="ar-SA" sz="1700" dirty="0" smtClean="0">
                <a:latin typeface="Alexandria" pitchFamily="2" charset="-78"/>
                <a:cs typeface="Alexandria" pitchFamily="2" charset="-78"/>
              </a:rPr>
              <a:t>أفضل من </a:t>
            </a:r>
            <a:r>
              <a:rPr lang="ar-SA" sz="1700" dirty="0" smtClean="0">
                <a:solidFill>
                  <a:schemeClr val="accent2">
                    <a:lumMod val="75000"/>
                  </a:schemeClr>
                </a:solidFill>
                <a:latin typeface="Alexandria" pitchFamily="2" charset="-78"/>
                <a:cs typeface="Alexandria" pitchFamily="2" charset="-78"/>
              </a:rPr>
              <a:t>أداء أعلى </a:t>
            </a:r>
            <a:r>
              <a:rPr lang="ar-SA" sz="1700" dirty="0" smtClean="0">
                <a:latin typeface="Alexandria" pitchFamily="2" charset="-78"/>
                <a:cs typeface="Alexandria" pitchFamily="2" charset="-78"/>
              </a:rPr>
              <a:t>يساهم </a:t>
            </a:r>
            <a:r>
              <a:rPr lang="ar-SA" sz="1700" dirty="0">
                <a:latin typeface="Alexandria" pitchFamily="2" charset="-78"/>
                <a:cs typeface="Alexandria" pitchFamily="2" charset="-78"/>
              </a:rPr>
              <a:t>في إحداث تأثير التثبيت </a:t>
            </a:r>
            <a:r>
              <a:rPr lang="ar-SA" sz="1700" dirty="0" smtClean="0">
                <a:latin typeface="Alexandria" pitchFamily="2" charset="-78"/>
                <a:cs typeface="Alexandria" pitchFamily="2" charset="-78"/>
              </a:rPr>
              <a:t>المنخفض للسعر. حيث يشعر </a:t>
            </a:r>
            <a:r>
              <a:rPr lang="ar-SA" sz="1700" dirty="0">
                <a:latin typeface="Alexandria" pitchFamily="2" charset="-78"/>
                <a:cs typeface="Alexandria" pitchFamily="2" charset="-78"/>
              </a:rPr>
              <a:t>الناس أن السعر معقول لأن هذه الميزة تجعل المنتج يبدو أكثر فائدة.</a:t>
            </a:r>
          </a:p>
          <a:p>
            <a:pPr algn="r" rtl="1">
              <a:lnSpc>
                <a:spcPct val="150000"/>
              </a:lnSpc>
            </a:pPr>
            <a:r>
              <a:rPr lang="ar-SA" sz="1700" b="1" dirty="0" smtClean="0">
                <a:solidFill>
                  <a:srgbClr val="0070C0"/>
                </a:solidFill>
                <a:latin typeface="Alexandria" pitchFamily="2" charset="-78"/>
                <a:cs typeface="Alexandria" pitchFamily="2" charset="-78"/>
              </a:rPr>
              <a:t>رابعًا: تأثير دقة تحديد السعر </a:t>
            </a:r>
            <a:r>
              <a:rPr lang="en-US" sz="1700" b="1" dirty="0" smtClean="0">
                <a:solidFill>
                  <a:srgbClr val="0070C0"/>
                </a:solidFill>
                <a:latin typeface="Alexandria" pitchFamily="2" charset="-78"/>
                <a:cs typeface="Alexandria" pitchFamily="2" charset="-78"/>
              </a:rPr>
              <a:t>The Precision effect</a:t>
            </a:r>
            <a:endParaRPr lang="en-US" sz="1700" b="1" dirty="0">
              <a:solidFill>
                <a:srgbClr val="0070C0"/>
              </a:solidFill>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يفضل استخدام السعر المحدد بدقة (354,578) </a:t>
            </a:r>
            <a:r>
              <a:rPr lang="ar-SA" sz="1700" dirty="0">
                <a:latin typeface="Alexandria" pitchFamily="2" charset="-78"/>
                <a:cs typeface="Alexandria" pitchFamily="2" charset="-78"/>
              </a:rPr>
              <a:t>مقابل السعر التقريبي (</a:t>
            </a:r>
            <a:r>
              <a:rPr lang="en-US" sz="1700" dirty="0">
                <a:latin typeface="Alexandria" pitchFamily="2" charset="-78"/>
                <a:cs typeface="Alexandria" pitchFamily="2" charset="-78"/>
              </a:rPr>
              <a:t>364,000</a:t>
            </a:r>
            <a:r>
              <a:rPr lang="ar-SA" sz="1700" dirty="0">
                <a:latin typeface="Alexandria" pitchFamily="2" charset="-78"/>
                <a:cs typeface="Alexandria" pitchFamily="2" charset="-78"/>
              </a:rPr>
              <a:t>) لأنه يعطي انطباعًا بأن السعر متوازن ومدروس وقد يبدو أقل، مما يعزز الثقة </a:t>
            </a:r>
            <a:r>
              <a:rPr lang="ar-SA" sz="1700">
                <a:latin typeface="Alexandria" pitchFamily="2" charset="-78"/>
                <a:cs typeface="Alexandria" pitchFamily="2" charset="-78"/>
              </a:rPr>
              <a:t>في </a:t>
            </a:r>
            <a:r>
              <a:rPr lang="ar-SA" sz="1700" smtClean="0">
                <a:latin typeface="Alexandria" pitchFamily="2" charset="-78"/>
                <a:cs typeface="Alexandria" pitchFamily="2" charset="-78"/>
              </a:rPr>
              <a:t>المنتج. </a:t>
            </a:r>
            <a:r>
              <a:rPr lang="ar-SA" sz="1700" dirty="0">
                <a:latin typeface="Alexandria" pitchFamily="2" charset="-78"/>
                <a:cs typeface="Alexandria" pitchFamily="2" charset="-78"/>
              </a:rPr>
              <a:t>يُفضل استخدام الأسعار المحددة مع المنتجات باهظة الثمن مثل السيارات والعقارات.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منزل </a:t>
            </a:r>
            <a:r>
              <a:rPr lang="ar-SA" sz="1700" dirty="0">
                <a:latin typeface="Alexandria" pitchFamily="2" charset="-78"/>
                <a:cs typeface="Alexandria" pitchFamily="2" charset="-78"/>
              </a:rPr>
              <a:t>معروض بسعر 425,750 </a:t>
            </a:r>
            <a:r>
              <a:rPr lang="ar-SA" sz="1700" dirty="0" smtClean="0">
                <a:latin typeface="Alexandria" pitchFamily="2" charset="-78"/>
                <a:cs typeface="Alexandria" pitchFamily="2" charset="-78"/>
              </a:rPr>
              <a:t>$ يمكن </a:t>
            </a:r>
            <a:r>
              <a:rPr lang="ar-SA" sz="1700" dirty="0">
                <a:latin typeface="Alexandria" pitchFamily="2" charset="-78"/>
                <a:cs typeface="Alexandria" pitchFamily="2" charset="-78"/>
              </a:rPr>
              <a:t>أن يبدو أكثر إغراءً من منزل آخر بسعر 430,000 </a:t>
            </a:r>
            <a:r>
              <a:rPr lang="ar-SA" sz="1700" dirty="0" smtClean="0">
                <a:latin typeface="Alexandria" pitchFamily="2" charset="-78"/>
                <a:cs typeface="Alexandria" pitchFamily="2" charset="-78"/>
              </a:rPr>
              <a:t>$، فالرقم </a:t>
            </a:r>
            <a:r>
              <a:rPr lang="ar-SA" sz="1700" dirty="0">
                <a:latin typeface="Alexandria" pitchFamily="2" charset="-78"/>
                <a:cs typeface="Alexandria" pitchFamily="2" charset="-78"/>
              </a:rPr>
              <a:t>الدقيق يعزز من إدراك القيمة، مما </a:t>
            </a:r>
            <a:r>
              <a:rPr lang="ar-SA" sz="1700" dirty="0" smtClean="0">
                <a:latin typeface="Alexandria" pitchFamily="2" charset="-78"/>
                <a:cs typeface="Alexandria" pitchFamily="2" charset="-78"/>
              </a:rPr>
              <a:t>يحفز </a:t>
            </a:r>
            <a:r>
              <a:rPr lang="ar-SA" sz="1700" dirty="0">
                <a:latin typeface="Alexandria" pitchFamily="2" charset="-78"/>
                <a:cs typeface="Alexandria" pitchFamily="2" charset="-78"/>
              </a:rPr>
              <a:t>المشترين للقيام بخطوة جادة نحو الشراء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25982" t="33572" r="29018" b="35714"/>
          <a:stretch/>
        </p:blipFill>
        <p:spPr>
          <a:xfrm>
            <a:off x="-73389" y="2497192"/>
            <a:ext cx="2334986" cy="1453145"/>
          </a:xfrm>
          <a:prstGeom prst="rect">
            <a:avLst/>
          </a:prstGeom>
        </p:spPr>
      </p:pic>
      <p:pic>
        <p:nvPicPr>
          <p:cNvPr id="14" name="Picture 13"/>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3154" t="50666"/>
          <a:stretch/>
        </p:blipFill>
        <p:spPr>
          <a:xfrm>
            <a:off x="848803" y="5646821"/>
            <a:ext cx="1339403" cy="1211179"/>
          </a:xfrm>
          <a:prstGeom prst="rect">
            <a:avLst/>
          </a:prstGeom>
        </p:spPr>
      </p:pic>
    </p:spTree>
    <p:extLst>
      <p:ext uri="{BB962C8B-B14F-4D97-AF65-F5344CB8AC3E}">
        <p14:creationId xmlns:p14="http://schemas.microsoft.com/office/powerpoint/2010/main" val="22739786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800404" y="1412026"/>
            <a:ext cx="387798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dirty="0" smtClean="0">
                <a:latin typeface="Alexandria" pitchFamily="2" charset="-78"/>
                <a:cs typeface="Alexandria" pitchFamily="2" charset="-78"/>
              </a:rPr>
              <a:t>تجنب الخسارة  </a:t>
            </a:r>
            <a:r>
              <a:rPr lang="en-US" dirty="0" smtClean="0">
                <a:latin typeface="Alexandria" pitchFamily="2" charset="-78"/>
                <a:cs typeface="Alexandria" pitchFamily="2" charset="-78"/>
              </a:rPr>
              <a:t>Loss Aversion</a:t>
            </a:r>
            <a:r>
              <a:rPr lang="ar-SA" dirty="0" smtClean="0">
                <a:latin typeface="Alexandria" pitchFamily="2" charset="-78"/>
                <a:cs typeface="Alexandria" pitchFamily="2" charset="-78"/>
              </a:rPr>
              <a:t> </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07923" y="1910737"/>
            <a:ext cx="9483333" cy="4381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6" y="129677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30704" y="1968587"/>
            <a:ext cx="9535885" cy="4270400"/>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تجنب الخسارة</a:t>
            </a:r>
            <a:r>
              <a:rPr lang="ar-SA" sz="1700" dirty="0">
                <a:latin typeface="Alexandria" pitchFamily="2" charset="-78"/>
                <a:cs typeface="Alexandria" pitchFamily="2" charset="-78"/>
              </a:rPr>
              <a:t>: يشير إلى ميل الأفراد </a:t>
            </a:r>
            <a:r>
              <a:rPr lang="ar-SA" sz="1700" dirty="0" smtClean="0">
                <a:latin typeface="Alexandria" pitchFamily="2" charset="-78"/>
                <a:cs typeface="Alexandria" pitchFamily="2" charset="-78"/>
              </a:rPr>
              <a:t>إلى تفادي </a:t>
            </a:r>
            <a:r>
              <a:rPr lang="ar-SA" sz="1700" dirty="0">
                <a:latin typeface="Alexandria" pitchFamily="2" charset="-78"/>
                <a:cs typeface="Alexandria" pitchFamily="2" charset="-78"/>
              </a:rPr>
              <a:t>الخسائر أكثر من سعيهم ل</a:t>
            </a:r>
            <a:r>
              <a:rPr lang="ar-SA" sz="1700" dirty="0" smtClean="0">
                <a:latin typeface="Alexandria" pitchFamily="2" charset="-78"/>
                <a:cs typeface="Alexandria" pitchFamily="2" charset="-78"/>
              </a:rPr>
              <a:t>تحقيق </a:t>
            </a:r>
            <a:r>
              <a:rPr lang="ar-SA" sz="1700" dirty="0">
                <a:latin typeface="Alexandria" pitchFamily="2" charset="-78"/>
                <a:cs typeface="Alexandria" pitchFamily="2" charset="-78"/>
              </a:rPr>
              <a:t>المكاسب. </a:t>
            </a:r>
            <a:r>
              <a:rPr lang="ar-SA" sz="1700" dirty="0" smtClean="0">
                <a:latin typeface="Alexandria" pitchFamily="2" charset="-78"/>
                <a:cs typeface="Alexandria" pitchFamily="2" charset="-78"/>
              </a:rPr>
              <a:t>            عند إجراء عملية شراء</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يشعر الفرد غالبًا  بالقلق والألم بسبب احتمال </a:t>
            </a:r>
            <a:r>
              <a:rPr lang="ar-SA" sz="1700" dirty="0">
                <a:latin typeface="Alexandria" pitchFamily="2" charset="-78"/>
                <a:cs typeface="Alexandria" pitchFamily="2" charset="-78"/>
              </a:rPr>
              <a:t>فقدان المال، حيث </a:t>
            </a:r>
            <a:r>
              <a:rPr lang="ar-SA" sz="1700" dirty="0" smtClean="0">
                <a:latin typeface="Alexandria" pitchFamily="2" charset="-78"/>
                <a:cs typeface="Alexandria" pitchFamily="2" charset="-78"/>
              </a:rPr>
              <a:t>يُعتبر </a:t>
            </a:r>
            <a:r>
              <a:rPr lang="ar-SA" sz="1700" dirty="0">
                <a:latin typeface="Alexandria" pitchFamily="2" charset="-78"/>
                <a:cs typeface="Alexandria" pitchFamily="2" charset="-78"/>
              </a:rPr>
              <a:t>السعر </a:t>
            </a:r>
            <a:r>
              <a:rPr lang="ar-SA" sz="1700" dirty="0" smtClean="0">
                <a:latin typeface="Alexandria" pitchFamily="2" charset="-78"/>
                <a:cs typeface="Alexandria" pitchFamily="2" charset="-78"/>
              </a:rPr>
              <a:t>المدفوع بمثابة عائق </a:t>
            </a:r>
            <a:r>
              <a:rPr lang="ar-SA" sz="1700" dirty="0">
                <a:latin typeface="Alexandria" pitchFamily="2" charset="-78"/>
                <a:cs typeface="Alexandria" pitchFamily="2" charset="-78"/>
              </a:rPr>
              <a:t>أو تضحية. هذا </a:t>
            </a:r>
            <a:r>
              <a:rPr lang="ar-SA" sz="1700" dirty="0" smtClean="0">
                <a:latin typeface="Alexandria" pitchFamily="2" charset="-78"/>
                <a:cs typeface="Alexandria" pitchFamily="2" charset="-78"/>
              </a:rPr>
              <a:t>الإحساس </a:t>
            </a:r>
            <a:r>
              <a:rPr lang="ar-SA" sz="1700" dirty="0">
                <a:latin typeface="Alexandria" pitchFamily="2" charset="-78"/>
                <a:cs typeface="Alexandria" pitchFamily="2" charset="-78"/>
              </a:rPr>
              <a:t>بالخسارة يمكن أن يكون مؤلمًا، مما </a:t>
            </a:r>
            <a:r>
              <a:rPr lang="ar-SA" sz="1700" dirty="0" smtClean="0">
                <a:latin typeface="Alexandria" pitchFamily="2" charset="-78"/>
                <a:cs typeface="Alexandria" pitchFamily="2" charset="-78"/>
              </a:rPr>
              <a:t>يدفع </a:t>
            </a:r>
            <a:r>
              <a:rPr lang="ar-SA" sz="1700" dirty="0">
                <a:latin typeface="Alexandria" pitchFamily="2" charset="-78"/>
                <a:cs typeface="Alexandria" pitchFamily="2" charset="-78"/>
              </a:rPr>
              <a:t>الأفراد </a:t>
            </a:r>
            <a:r>
              <a:rPr lang="ar-SA" sz="1700" dirty="0" smtClean="0">
                <a:latin typeface="Alexandria" pitchFamily="2" charset="-78"/>
                <a:cs typeface="Alexandria" pitchFamily="2" charset="-78"/>
              </a:rPr>
              <a:t>أن يكونوا أكثر </a:t>
            </a:r>
            <a:r>
              <a:rPr lang="ar-SA" sz="1700" dirty="0">
                <a:latin typeface="Alexandria" pitchFamily="2" charset="-78"/>
                <a:cs typeface="Alexandria" pitchFamily="2" charset="-78"/>
              </a:rPr>
              <a:t>حرصًا على تجنب أي خسارة محتملة. </a:t>
            </a:r>
            <a:r>
              <a:rPr lang="ar-SA" sz="1700" dirty="0" smtClean="0">
                <a:latin typeface="Alexandria" pitchFamily="2" charset="-78"/>
                <a:cs typeface="Alexandria" pitchFamily="2" charset="-78"/>
              </a:rPr>
              <a:t>وفي النهاية يؤدي إلى ترددهم في </a:t>
            </a:r>
            <a:r>
              <a:rPr lang="ar-SA" sz="1700" dirty="0">
                <a:latin typeface="Alexandria" pitchFamily="2" charset="-78"/>
                <a:cs typeface="Alexandria" pitchFamily="2" charset="-78"/>
              </a:rPr>
              <a:t>اتخاذ </a:t>
            </a:r>
            <a:r>
              <a:rPr lang="ar-SA" sz="1700" dirty="0" smtClean="0">
                <a:latin typeface="Alexandria" pitchFamily="2" charset="-78"/>
                <a:cs typeface="Alexandria" pitchFamily="2" charset="-78"/>
              </a:rPr>
              <a:t>قرار الشراء.</a:t>
            </a:r>
            <a:endParaRPr lang="ar-SA" sz="1700" dirty="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استغلال مفهوم تجنب الخسارة في التسويق بعدة طرق فعالة:</a:t>
            </a:r>
          </a:p>
          <a:p>
            <a:pPr marL="342900" indent="-342900" algn="r" rtl="1">
              <a:lnSpc>
                <a:spcPct val="150000"/>
              </a:lnSpc>
              <a:buFont typeface="+mj-lt"/>
              <a:buAutoNum type="arabicPeriod"/>
            </a:pPr>
            <a:r>
              <a:rPr lang="ar-SA" sz="1600" dirty="0">
                <a:solidFill>
                  <a:schemeClr val="accent2">
                    <a:lumMod val="50000"/>
                  </a:schemeClr>
                </a:solidFill>
                <a:latin typeface="Alexandria" pitchFamily="2" charset="-78"/>
                <a:cs typeface="Alexandria" pitchFamily="2" charset="-78"/>
              </a:rPr>
              <a:t>العروض المحدودة: </a:t>
            </a:r>
            <a:r>
              <a:rPr lang="ar-SA" sz="1600" dirty="0">
                <a:latin typeface="Alexandria" pitchFamily="2" charset="-78"/>
                <a:cs typeface="Alexandria" pitchFamily="2" charset="-78"/>
              </a:rPr>
              <a:t>مثل “العرض متاح اليوم فقط”، حيث يشعر </a:t>
            </a:r>
            <a:r>
              <a:rPr lang="ar-SA" sz="1600" dirty="0" smtClean="0">
                <a:latin typeface="Alexandria" pitchFamily="2" charset="-78"/>
                <a:cs typeface="Alexandria" pitchFamily="2" charset="-78"/>
              </a:rPr>
              <a:t>المستهلك </a:t>
            </a:r>
            <a:r>
              <a:rPr lang="ar-SA" sz="1600" dirty="0">
                <a:latin typeface="Alexandria" pitchFamily="2" charset="-78"/>
                <a:cs typeface="Alexandria" pitchFamily="2" charset="-78"/>
              </a:rPr>
              <a:t>بأن الفرصة ستفوت إذا لم يتخذ القرار بسرعة.</a:t>
            </a:r>
          </a:p>
          <a:p>
            <a:pPr marL="342900" indent="-342900" algn="r" rtl="1">
              <a:lnSpc>
                <a:spcPct val="150000"/>
              </a:lnSpc>
              <a:buFont typeface="+mj-lt"/>
              <a:buAutoNum type="arabicPeriod"/>
            </a:pPr>
            <a:r>
              <a:rPr lang="ar-SA" sz="1600" dirty="0" smtClean="0">
                <a:solidFill>
                  <a:schemeClr val="accent2">
                    <a:lumMod val="50000"/>
                  </a:schemeClr>
                </a:solidFill>
                <a:latin typeface="Alexandria" pitchFamily="2" charset="-78"/>
                <a:cs typeface="Alexandria" pitchFamily="2" charset="-78"/>
              </a:rPr>
              <a:t>عداد تنازلي</a:t>
            </a:r>
            <a:r>
              <a:rPr lang="ar-SA" sz="1600" dirty="0">
                <a:solidFill>
                  <a:schemeClr val="accent2">
                    <a:lumMod val="50000"/>
                  </a:schemeClr>
                </a:solidFill>
                <a:latin typeface="Alexandria" pitchFamily="2" charset="-78"/>
                <a:cs typeface="Alexandria" pitchFamily="2" charset="-78"/>
              </a:rPr>
              <a:t>: </a:t>
            </a:r>
            <a:r>
              <a:rPr lang="ar-SA" sz="1600" dirty="0">
                <a:latin typeface="Alexandria" pitchFamily="2" charset="-78"/>
                <a:cs typeface="Alexandria" pitchFamily="2" charset="-78"/>
              </a:rPr>
              <a:t>استخدام عداد للوقت المتبقي </a:t>
            </a:r>
            <a:r>
              <a:rPr lang="ar-SA" sz="1600" dirty="0" smtClean="0">
                <a:latin typeface="Alexandria" pitchFamily="2" charset="-78"/>
                <a:cs typeface="Alexandria" pitchFamily="2" charset="-78"/>
              </a:rPr>
              <a:t>من العرض </a:t>
            </a:r>
            <a:r>
              <a:rPr lang="ar-SA" sz="1600" dirty="0">
                <a:latin typeface="Alexandria" pitchFamily="2" charset="-78"/>
                <a:cs typeface="Alexandria" pitchFamily="2" charset="-78"/>
              </a:rPr>
              <a:t>يعزز الإحساس بالعجلة ويزيد من الضغط على </a:t>
            </a:r>
            <a:r>
              <a:rPr lang="ar-SA" sz="1600" dirty="0" smtClean="0">
                <a:latin typeface="Alexandria" pitchFamily="2" charset="-78"/>
                <a:cs typeface="Alexandria" pitchFamily="2" charset="-78"/>
              </a:rPr>
              <a:t>المستهلك </a:t>
            </a:r>
            <a:r>
              <a:rPr lang="ar-SA" sz="1600" dirty="0">
                <a:latin typeface="Alexandria" pitchFamily="2" charset="-78"/>
                <a:cs typeface="Alexandria" pitchFamily="2" charset="-78"/>
              </a:rPr>
              <a:t>لاتخاذ </a:t>
            </a:r>
            <a:r>
              <a:rPr lang="ar-SA" sz="1600" dirty="0" smtClean="0">
                <a:latin typeface="Alexandria" pitchFamily="2" charset="-78"/>
                <a:cs typeface="Alexandria" pitchFamily="2" charset="-78"/>
              </a:rPr>
              <a:t>قرار شراء </a:t>
            </a:r>
            <a:r>
              <a:rPr lang="ar-SA" sz="1600" dirty="0">
                <a:latin typeface="Alexandria" pitchFamily="2" charset="-78"/>
                <a:cs typeface="Alexandria" pitchFamily="2" charset="-78"/>
              </a:rPr>
              <a:t>سريع.</a:t>
            </a:r>
          </a:p>
          <a:p>
            <a:pPr marL="342900" indent="-342900" algn="r" rtl="1">
              <a:lnSpc>
                <a:spcPct val="150000"/>
              </a:lnSpc>
              <a:buFont typeface="+mj-lt"/>
              <a:buAutoNum type="arabicPeriod"/>
            </a:pPr>
            <a:r>
              <a:rPr lang="ar-SA" sz="1600" dirty="0">
                <a:solidFill>
                  <a:schemeClr val="accent2">
                    <a:lumMod val="50000"/>
                  </a:schemeClr>
                </a:solidFill>
                <a:latin typeface="Alexandria" pitchFamily="2" charset="-78"/>
                <a:cs typeface="Alexandria" pitchFamily="2" charset="-78"/>
              </a:rPr>
              <a:t>نفاذ المخزون: </a:t>
            </a:r>
            <a:r>
              <a:rPr lang="ar-SA" sz="1600" dirty="0">
                <a:latin typeface="Alexandria" pitchFamily="2" charset="-78"/>
                <a:cs typeface="Alexandria" pitchFamily="2" charset="-78"/>
              </a:rPr>
              <a:t>الإشارة إلى أن المنتج هو “آخر قطعة” أو أنه يوجد عدد محدود من الوحدات المتاحة يمكن أن يزيد من رغبة </a:t>
            </a:r>
            <a:r>
              <a:rPr lang="ar-SA" sz="1600" dirty="0" smtClean="0">
                <a:latin typeface="Alexandria" pitchFamily="2" charset="-78"/>
                <a:cs typeface="Alexandria" pitchFamily="2" charset="-78"/>
              </a:rPr>
              <a:t>المستهلك </a:t>
            </a:r>
            <a:r>
              <a:rPr lang="ar-SA" sz="1600" dirty="0">
                <a:latin typeface="Alexandria" pitchFamily="2" charset="-78"/>
                <a:cs typeface="Alexandria" pitchFamily="2" charset="-78"/>
              </a:rPr>
              <a:t>في الشراء خوفًا من فقدان الفرصة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33750" t="33810" r="39062" b="35000"/>
          <a:stretch/>
        </p:blipFill>
        <p:spPr>
          <a:xfrm>
            <a:off x="-1" y="2792174"/>
            <a:ext cx="2139043" cy="1610528"/>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rotWithShape="1">
          <a:blip r:embed="rId5"/>
          <a:srcRect l="15070" t="26116" r="46528" b="69420"/>
          <a:stretch/>
        </p:blipFill>
        <p:spPr>
          <a:xfrm>
            <a:off x="-48987" y="6325289"/>
            <a:ext cx="9158778" cy="598614"/>
          </a:xfrm>
          <a:prstGeom prst="rect">
            <a:avLst/>
          </a:prstGeom>
        </p:spPr>
      </p:pic>
    </p:spTree>
    <p:extLst>
      <p:ext uri="{BB962C8B-B14F-4D97-AF65-F5344CB8AC3E}">
        <p14:creationId xmlns:p14="http://schemas.microsoft.com/office/powerpoint/2010/main" val="27724643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800403" y="1412026"/>
            <a:ext cx="529856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dirty="0" smtClean="0">
                <a:latin typeface="Alexandria" pitchFamily="2" charset="-78"/>
                <a:cs typeface="Alexandria" pitchFamily="2" charset="-78"/>
              </a:rPr>
              <a:t>الفصل والدمج </a:t>
            </a:r>
            <a:r>
              <a:rPr lang="en-US" dirty="0" smtClean="0">
                <a:latin typeface="Alexandria" pitchFamily="2" charset="-78"/>
                <a:cs typeface="Alexandria" pitchFamily="2" charset="-78"/>
              </a:rPr>
              <a:t>Segregation &amp; Integration</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98271" y="1904558"/>
            <a:ext cx="9405262" cy="447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6" y="129677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498271" y="1968587"/>
            <a:ext cx="9353086" cy="4408899"/>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   تؤثر </a:t>
            </a:r>
            <a:r>
              <a:rPr lang="ar-SA" sz="1700" dirty="0">
                <a:latin typeface="Alexandria" pitchFamily="2" charset="-78"/>
                <a:cs typeface="Alexandria" pitchFamily="2" charset="-78"/>
              </a:rPr>
              <a:t>استراتيجيات الفصل والدمج بشكل كبير على سلوك المستهلكين وقرارات الشراء</a:t>
            </a:r>
            <a:r>
              <a:rPr lang="ar-SA" sz="1700" dirty="0" smtClean="0">
                <a:latin typeface="Alexandria" pitchFamily="2" charset="-78"/>
                <a:cs typeface="Alexandria" pitchFamily="2" charset="-78"/>
              </a:rPr>
              <a:t>.</a:t>
            </a:r>
          </a:p>
          <a:p>
            <a:pPr algn="r" rtl="1">
              <a:lnSpc>
                <a:spcPct val="150000"/>
              </a:lnSpc>
            </a:pPr>
            <a:r>
              <a:rPr lang="ar-SA" sz="1700" dirty="0" smtClean="0">
                <a:latin typeface="Alexandria" pitchFamily="2" charset="-78"/>
                <a:cs typeface="Alexandria" pitchFamily="2" charset="-78"/>
              </a:rPr>
              <a:t>يوفر </a:t>
            </a:r>
            <a:r>
              <a:rPr lang="ar-SA" sz="1700" dirty="0">
                <a:latin typeface="Alexandria" pitchFamily="2" charset="-78"/>
                <a:cs typeface="Alexandria" pitchFamily="2" charset="-78"/>
              </a:rPr>
              <a:t>الفصل مزيدًا من المرونة في التسعير ويتيح للشركات تحقيق أرباح أعلى من خلال الرسوم الإضافية</a:t>
            </a:r>
            <a:r>
              <a:rPr lang="ar-SA" sz="1700" dirty="0" smtClean="0">
                <a:latin typeface="Alexandria" pitchFamily="2" charset="-78"/>
                <a:cs typeface="Alexandria" pitchFamily="2" charset="-78"/>
              </a:rPr>
              <a:t>،</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أما </a:t>
            </a:r>
            <a:r>
              <a:rPr lang="ar-SA" sz="1600" dirty="0">
                <a:latin typeface="Alexandria" pitchFamily="2" charset="-78"/>
                <a:cs typeface="Alexandria" pitchFamily="2" charset="-78"/>
              </a:rPr>
              <a:t>الدمج يسهل الفهم ويساعد في بناء الثقة مع العملاء</a:t>
            </a:r>
            <a:r>
              <a:rPr lang="ar-SA" sz="1600" dirty="0" smtClean="0">
                <a:latin typeface="Alexandria" pitchFamily="2" charset="-78"/>
                <a:cs typeface="Alexandria" pitchFamily="2" charset="-78"/>
              </a:rPr>
              <a:t>.</a:t>
            </a:r>
            <a:r>
              <a:rPr lang="ar-SA" sz="1700" dirty="0" smtClean="0">
                <a:latin typeface="Alexandria" pitchFamily="2" charset="-78"/>
                <a:cs typeface="Alexandria" pitchFamily="2" charset="-78"/>
              </a:rPr>
              <a:t> ويمكن </a:t>
            </a:r>
            <a:r>
              <a:rPr lang="ar-SA" sz="1700" dirty="0">
                <a:latin typeface="Alexandria" pitchFamily="2" charset="-78"/>
                <a:cs typeface="Alexandria" pitchFamily="2" charset="-78"/>
              </a:rPr>
              <a:t>أن يتضمن </a:t>
            </a:r>
            <a:r>
              <a:rPr lang="ar-SA" sz="1700" dirty="0" smtClean="0">
                <a:latin typeface="Alexandria" pitchFamily="2" charset="-78"/>
                <a:cs typeface="Alexandria" pitchFamily="2" charset="-78"/>
              </a:rPr>
              <a:t>ذلك:</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التسعير </a:t>
            </a:r>
            <a:r>
              <a:rPr lang="ar-SA" sz="1700" dirty="0">
                <a:solidFill>
                  <a:srgbClr val="0070C0"/>
                </a:solidFill>
                <a:latin typeface="Alexandria" pitchFamily="2" charset="-78"/>
                <a:cs typeface="Alexandria" pitchFamily="2" charset="-78"/>
              </a:rPr>
              <a:t>المُقسم </a:t>
            </a:r>
            <a:r>
              <a:rPr lang="en-US" sz="1700" dirty="0">
                <a:solidFill>
                  <a:srgbClr val="0070C0"/>
                </a:solidFill>
                <a:latin typeface="Alexandria" pitchFamily="2" charset="-78"/>
                <a:cs typeface="Alexandria" pitchFamily="2" charset="-78"/>
              </a:rPr>
              <a:t>Partitioned Pricing</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هو استراتيجية </a:t>
            </a:r>
            <a:r>
              <a:rPr lang="ar-SA" sz="1600" dirty="0" smtClean="0">
                <a:latin typeface="Alexandria" pitchFamily="2" charset="-78"/>
                <a:cs typeface="Alexandria" pitchFamily="2" charset="-78"/>
              </a:rPr>
              <a:t>تسويقية للفصل </a:t>
            </a:r>
            <a:r>
              <a:rPr lang="ar-SA" sz="1600" dirty="0">
                <a:latin typeface="Alexandria" pitchFamily="2" charset="-78"/>
                <a:cs typeface="Alexandria" pitchFamily="2" charset="-78"/>
              </a:rPr>
              <a:t>تتضمن تقسيم السعر الإجمالي للمنتج إلى فئات </a:t>
            </a:r>
            <a:r>
              <a:rPr lang="ar-SA" sz="1600" dirty="0" smtClean="0">
                <a:latin typeface="Alexandria" pitchFamily="2" charset="-78"/>
                <a:cs typeface="Alexandria" pitchFamily="2" charset="-78"/>
              </a:rPr>
              <a:t>مختلفة. </a:t>
            </a:r>
            <a:r>
              <a:rPr lang="ar-SA" sz="1600" dirty="0">
                <a:latin typeface="Alexandria" pitchFamily="2" charset="-78"/>
                <a:cs typeface="Alexandria" pitchFamily="2" charset="-78"/>
              </a:rPr>
              <a:t>على سبيل المثال، يمكن أن يتكون السعر من سعر المنتج الأساسي بالإضافة إلى مصاريف الشحن. هذا الأسلوب ينجح عندما يجد المستهلك صعوبة في معرفة السعر النهائي </a:t>
            </a:r>
            <a:r>
              <a:rPr lang="ar-SA" sz="1600" dirty="0" smtClean="0">
                <a:latin typeface="Alexandria" pitchFamily="2" charset="-78"/>
                <a:cs typeface="Alexandria" pitchFamily="2" charset="-78"/>
              </a:rPr>
              <a:t>الإجمالي؛ إما بسبب تعقيد </a:t>
            </a:r>
            <a:r>
              <a:rPr lang="ar-SA" sz="1600" dirty="0">
                <a:latin typeface="Alexandria" pitchFamily="2" charset="-78"/>
                <a:cs typeface="Alexandria" pitchFamily="2" charset="-78"/>
              </a:rPr>
              <a:t>الحساب أو </a:t>
            </a:r>
            <a:r>
              <a:rPr lang="ar-SA" sz="1600" dirty="0" smtClean="0">
                <a:latin typeface="Alexandria" pitchFamily="2" charset="-78"/>
                <a:cs typeface="Alexandria" pitchFamily="2" charset="-78"/>
              </a:rPr>
              <a:t>صعوبة تجميع الأرقام، مما </a:t>
            </a:r>
            <a:r>
              <a:rPr lang="ar-SA" sz="1600" dirty="0">
                <a:latin typeface="Alexandria" pitchFamily="2" charset="-78"/>
                <a:cs typeface="Alexandria" pitchFamily="2" charset="-78"/>
              </a:rPr>
              <a:t>يؤدي إلى زيادة المبيعات. يُفضل </a:t>
            </a:r>
            <a:r>
              <a:rPr lang="ar-SA" sz="1600" dirty="0" smtClean="0">
                <a:latin typeface="Alexandria" pitchFamily="2" charset="-78"/>
                <a:cs typeface="Alexandria" pitchFamily="2" charset="-78"/>
              </a:rPr>
              <a:t>تقديم البنود الإضافية </a:t>
            </a:r>
            <a:r>
              <a:rPr lang="ar-SA" sz="1600" dirty="0">
                <a:latin typeface="Alexandria" pitchFamily="2" charset="-78"/>
                <a:cs typeface="Alexandria" pitchFamily="2" charset="-78"/>
              </a:rPr>
              <a:t>كنسب مئوية بدلاً من أرقام </a:t>
            </a:r>
            <a:r>
              <a:rPr lang="ar-SA" sz="1600" dirty="0" smtClean="0">
                <a:latin typeface="Alexandria" pitchFamily="2" charset="-78"/>
                <a:cs typeface="Alexandria" pitchFamily="2" charset="-78"/>
              </a:rPr>
              <a:t>مُطلقة.</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العملات المُجمعة </a:t>
            </a:r>
            <a:r>
              <a:rPr lang="en-US" sz="1700" dirty="0" smtClean="0">
                <a:solidFill>
                  <a:srgbClr val="0070C0"/>
                </a:solidFill>
                <a:latin typeface="Alexandria" pitchFamily="2" charset="-78"/>
                <a:cs typeface="Alexandria" pitchFamily="2" charset="-78"/>
              </a:rPr>
              <a:t>Combined Currencies</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هو استراتيجية تسويقية </a:t>
            </a:r>
            <a:r>
              <a:rPr lang="ar-SA" sz="1600" dirty="0" smtClean="0">
                <a:latin typeface="Alexandria" pitchFamily="2" charset="-78"/>
                <a:cs typeface="Alexandria" pitchFamily="2" charset="-78"/>
              </a:rPr>
              <a:t>للدمج تشير إلى تقديم </a:t>
            </a:r>
            <a:r>
              <a:rPr lang="ar-SA" sz="1600" dirty="0">
                <a:latin typeface="Alexandria" pitchFamily="2" charset="-78"/>
                <a:cs typeface="Alexandria" pitchFamily="2" charset="-78"/>
              </a:rPr>
              <a:t>منتج </a:t>
            </a:r>
            <a:r>
              <a:rPr lang="ar-SA" sz="1600" dirty="0" smtClean="0">
                <a:latin typeface="Alexandria" pitchFamily="2" charset="-78"/>
                <a:cs typeface="Alexandria" pitchFamily="2" charset="-78"/>
              </a:rPr>
              <a:t>غير معروف سعره </a:t>
            </a:r>
            <a:r>
              <a:rPr lang="ar-SA" sz="1600" dirty="0">
                <a:latin typeface="Alexandria" pitchFamily="2" charset="-78"/>
                <a:cs typeface="Alexandria" pitchFamily="2" charset="-78"/>
              </a:rPr>
              <a:t>مع المنتج الأصلي. هذه الاستراتيجية تُستخدم لزيادة نسبة المبيعات، حيث إن تقديم </a:t>
            </a:r>
            <a:r>
              <a:rPr lang="ar-SA" sz="1600" dirty="0" smtClean="0">
                <a:latin typeface="Alexandria" pitchFamily="2" charset="-78"/>
                <a:cs typeface="Alexandria" pitchFamily="2" charset="-78"/>
              </a:rPr>
              <a:t>هدية مع </a:t>
            </a:r>
            <a:r>
              <a:rPr lang="ar-SA" sz="1600" dirty="0">
                <a:latin typeface="Alexandria" pitchFamily="2" charset="-78"/>
                <a:cs typeface="Alexandria" pitchFamily="2" charset="-78"/>
              </a:rPr>
              <a:t>المنتج يمكن أن يحفز العملاء على الشراء أكثر </a:t>
            </a:r>
            <a:r>
              <a:rPr lang="ar-SA" sz="1600" dirty="0" smtClean="0">
                <a:latin typeface="Alexandria" pitchFamily="2" charset="-78"/>
                <a:cs typeface="Alexandria" pitchFamily="2" charset="-78"/>
              </a:rPr>
              <a:t>مما لو كان المنتج معروضًا بمفرده</a:t>
            </a:r>
            <a:r>
              <a:rPr lang="ar-SA" sz="1600" dirty="0">
                <a:latin typeface="Alexandria" pitchFamily="2" charset="-78"/>
                <a:cs typeface="Alexandria" pitchFamily="2" charset="-78"/>
              </a:rPr>
              <a:t>.</a:t>
            </a:r>
          </a:p>
        </p:txBody>
      </p:sp>
      <p:pic>
        <p:nvPicPr>
          <p:cNvPr id="8" name="Picture 7"/>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l="16875" t="19286" r="37589" b="47143"/>
          <a:stretch/>
        </p:blipFill>
        <p:spPr>
          <a:xfrm>
            <a:off x="0" y="2323433"/>
            <a:ext cx="2498271" cy="1873010"/>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6">
            <a:extLst>
              <a:ext uri="{28A0092B-C50C-407E-A947-70E740481C1C}">
                <a14:useLocalDpi xmlns:a14="http://schemas.microsoft.com/office/drawing/2010/main" val="0"/>
              </a:ext>
            </a:extLst>
          </a:blip>
          <a:srcRect l="16875" t="57857" r="40937" b="22381"/>
          <a:stretch/>
        </p:blipFill>
        <p:spPr>
          <a:xfrm>
            <a:off x="0" y="4369244"/>
            <a:ext cx="2498271" cy="9189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408085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7" y="1429313"/>
            <a:ext cx="284214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5"/>
            </a:pPr>
            <a:r>
              <a:rPr lang="ar-SA" dirty="0" smtClean="0">
                <a:latin typeface="Alexandria" pitchFamily="2" charset="-78"/>
                <a:cs typeface="Alexandria" pitchFamily="2" charset="-78"/>
              </a:rPr>
              <a:t>تأثير الصدارة  </a:t>
            </a:r>
            <a:r>
              <a:rPr lang="en-US" dirty="0" err="1" smtClean="0">
                <a:latin typeface="Alexandria" pitchFamily="2" charset="-78"/>
                <a:cs typeface="Alexandria" pitchFamily="2" charset="-78"/>
              </a:rPr>
              <a:t>FiFo</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33445" y="1927494"/>
            <a:ext cx="8434735"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651459" y="1962470"/>
            <a:ext cx="8198706" cy="4085734"/>
          </a:xfrm>
          <a:prstGeom prst="rect">
            <a:avLst/>
          </a:prstGeom>
          <a:noFill/>
        </p:spPr>
        <p:txBody>
          <a:bodyPr wrap="square">
            <a:spAutoFit/>
          </a:bodyPr>
          <a:lstStyle/>
          <a:p>
            <a:pPr algn="r" rtl="1">
              <a:lnSpc>
                <a:spcPct val="150000"/>
              </a:lnSpc>
            </a:pPr>
            <a:r>
              <a:rPr lang="ar-SA" sz="2000" dirty="0">
                <a:latin typeface="Alexandria" pitchFamily="2" charset="-78"/>
                <a:cs typeface="Alexandria" pitchFamily="2" charset="-78"/>
              </a:rPr>
              <a:t> </a:t>
            </a:r>
            <a:r>
              <a:rPr lang="ar-SA" sz="1700" dirty="0" smtClean="0">
                <a:latin typeface="Alexandria" pitchFamily="2" charset="-78"/>
                <a:cs typeface="Alexandria" pitchFamily="2" charset="-78"/>
              </a:rPr>
              <a:t>تأثير الصدارة </a:t>
            </a:r>
            <a:r>
              <a:rPr lang="en-US" sz="1700" dirty="0" smtClean="0">
                <a:latin typeface="Alexandria" pitchFamily="2" charset="-78"/>
                <a:cs typeface="Alexandria" pitchFamily="2" charset="-78"/>
              </a:rPr>
              <a:t>First in &amp; First out</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يشير إلى كيفية معالجة المعلومات في </a:t>
            </a:r>
            <a:r>
              <a:rPr lang="ar-SA" sz="1700" dirty="0" smtClean="0">
                <a:latin typeface="Alexandria" pitchFamily="2" charset="-78"/>
                <a:cs typeface="Alexandria" pitchFamily="2" charset="-78"/>
              </a:rPr>
              <a:t>العقل. </a:t>
            </a:r>
            <a:r>
              <a:rPr lang="ar-SA" sz="1700" dirty="0">
                <a:latin typeface="Alexandria" pitchFamily="2" charset="-78"/>
                <a:cs typeface="Alexandria" pitchFamily="2" charset="-78"/>
              </a:rPr>
              <a:t>وفقًا لهذا التأثير، فإن أول معلومة تدخل المخ تستحوذ على أكبر قدر من التركيز والانتباه، بينما تأخذ المعلومات اللاحقة حيزًا أقل من </a:t>
            </a:r>
            <a:r>
              <a:rPr lang="ar-SA" sz="1700" dirty="0" smtClean="0">
                <a:latin typeface="Alexandria" pitchFamily="2" charset="-78"/>
                <a:cs typeface="Alexandria" pitchFamily="2" charset="-78"/>
              </a:rPr>
              <a:t>الانتباه </a:t>
            </a:r>
            <a:r>
              <a:rPr lang="ar-SA" sz="1700" dirty="0">
                <a:latin typeface="Alexandria" pitchFamily="2" charset="-78"/>
                <a:cs typeface="Alexandria" pitchFamily="2" charset="-78"/>
              </a:rPr>
              <a:t>والتركيز.</a:t>
            </a:r>
          </a:p>
          <a:p>
            <a:pPr algn="r" rtl="1">
              <a:lnSpc>
                <a:spcPct val="150000"/>
              </a:lnSpc>
            </a:pPr>
            <a:r>
              <a:rPr lang="ar-SA" sz="1700" dirty="0">
                <a:latin typeface="Alexandria" pitchFamily="2" charset="-78"/>
                <a:cs typeface="Alexandria" pitchFamily="2" charset="-78"/>
              </a:rPr>
              <a:t>ترتيب </a:t>
            </a:r>
            <a:r>
              <a:rPr lang="ar-SA" sz="1700" dirty="0" smtClean="0">
                <a:latin typeface="Alexandria" pitchFamily="2" charset="-78"/>
                <a:cs typeface="Alexandria" pitchFamily="2" charset="-78"/>
              </a:rPr>
              <a:t>المعلومات: عند </a:t>
            </a:r>
            <a:r>
              <a:rPr lang="ar-SA" sz="1700" dirty="0">
                <a:latin typeface="Alexandria" pitchFamily="2" charset="-78"/>
                <a:cs typeface="Alexandria" pitchFamily="2" charset="-78"/>
              </a:rPr>
              <a:t>تقديم معلومات معينة، يُفضل اتباع ترتيب معين لتحقيق أقصى تأثير:</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المنتجات النفعية</a:t>
            </a:r>
            <a:r>
              <a:rPr lang="ar-SA" sz="1700" dirty="0" smtClean="0">
                <a:latin typeface="Alexandria" pitchFamily="2" charset="-78"/>
                <a:cs typeface="Alexandria" pitchFamily="2" charset="-78"/>
              </a:rPr>
              <a:t>: يُفضل </a:t>
            </a:r>
            <a:r>
              <a:rPr lang="ar-SA" sz="1700" dirty="0">
                <a:latin typeface="Alexandria" pitchFamily="2" charset="-78"/>
                <a:cs typeface="Alexandria" pitchFamily="2" charset="-78"/>
              </a:rPr>
              <a:t>ذكر السعر أولًا، ثم عرض صورة المنتج. هذا الترتيب يساعد المستهلكين على تقييم القيمة المالية للمنتج قبل النظر إلى تفاصيله البصرية.</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منتجات المتعة </a:t>
            </a:r>
            <a:r>
              <a:rPr lang="ar-SA" sz="1700" dirty="0" smtClean="0">
                <a:solidFill>
                  <a:srgbClr val="0070C0"/>
                </a:solidFill>
                <a:latin typeface="Alexandria" pitchFamily="2" charset="-78"/>
                <a:cs typeface="Alexandria" pitchFamily="2" charset="-78"/>
              </a:rPr>
              <a:t>واللذة</a:t>
            </a:r>
            <a:r>
              <a:rPr lang="ar-SA" sz="1700" dirty="0" smtClean="0">
                <a:latin typeface="Alexandria" pitchFamily="2" charset="-78"/>
                <a:cs typeface="Alexandria" pitchFamily="2" charset="-78"/>
              </a:rPr>
              <a:t>: أو المنتجات ذات </a:t>
            </a:r>
            <a:r>
              <a:rPr lang="ar-SA" sz="1700" dirty="0">
                <a:latin typeface="Alexandria" pitchFamily="2" charset="-78"/>
                <a:cs typeface="Alexandria" pitchFamily="2" charset="-78"/>
              </a:rPr>
              <a:t>قيمة عالية، يُفضل عرض صورة المنتج أولًا، ثم ذكر السعر. هذا الترتيب يساهم في جذب انتباه المستهلكين من خلال الصورة الجذابة قبل التفكير في التكلفة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8" name="Picture 17"/>
          <p:cNvPicPr>
            <a:picLocks noChangeAspect="1"/>
          </p:cNvPicPr>
          <p:nvPr/>
        </p:nvPicPr>
        <p:blipFill rotWithShape="1">
          <a:blip r:embed="rId4"/>
          <a:srcRect l="19086" t="26340" r="52050" b="49107"/>
          <a:stretch/>
        </p:blipFill>
        <p:spPr>
          <a:xfrm>
            <a:off x="0" y="2431973"/>
            <a:ext cx="3096720" cy="1678089"/>
          </a:xfrm>
          <a:prstGeom prst="rect">
            <a:avLst/>
          </a:prstGeom>
        </p:spPr>
      </p:pic>
    </p:spTree>
    <p:extLst>
      <p:ext uri="{BB962C8B-B14F-4D97-AF65-F5344CB8AC3E}">
        <p14:creationId xmlns:p14="http://schemas.microsoft.com/office/powerpoint/2010/main" val="3479525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558534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6"/>
            </a:pPr>
            <a:r>
              <a:rPr lang="ar-SA" dirty="0" smtClean="0">
                <a:latin typeface="Alexandria" pitchFamily="2" charset="-78"/>
                <a:cs typeface="Alexandria" pitchFamily="2" charset="-78"/>
              </a:rPr>
              <a:t>تكلفة المنتج الأساسية  </a:t>
            </a:r>
            <a:r>
              <a:rPr lang="en-US" dirty="0" smtClean="0">
                <a:latin typeface="Alexandria" pitchFamily="2" charset="-78"/>
                <a:cs typeface="Alexandria" pitchFamily="2" charset="-78"/>
              </a:rPr>
              <a:t>Inherent Product Cost</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04006" y="1890338"/>
            <a:ext cx="9436238" cy="4467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0" name="Freeform 3"/>
          <p:cNvSpPr/>
          <p:nvPr/>
        </p:nvSpPr>
        <p:spPr>
          <a:xfrm>
            <a:off x="1796225" y="6215683"/>
            <a:ext cx="875408" cy="664684"/>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149112" y="1962470"/>
            <a:ext cx="9444173" cy="4408899"/>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تكلفة المنتج تشير </a:t>
            </a:r>
            <a:r>
              <a:rPr lang="ar-SA" sz="1700" dirty="0">
                <a:latin typeface="Alexandria" pitchFamily="2" charset="-78"/>
                <a:cs typeface="Alexandria" pitchFamily="2" charset="-78"/>
              </a:rPr>
              <a:t>إلى التكاليف الأساسية المرتبطة بإنتاج منتج معين، والتي تشمل </a:t>
            </a:r>
            <a:r>
              <a:rPr lang="ar-SA" sz="1700" dirty="0" smtClean="0">
                <a:latin typeface="Alexandria" pitchFamily="2" charset="-78"/>
                <a:cs typeface="Alexandria" pitchFamily="2" charset="-78"/>
              </a:rPr>
              <a:t>تكاليف          </a:t>
            </a:r>
            <a:r>
              <a:rPr lang="ar-SA" sz="1700" dirty="0">
                <a:latin typeface="Alexandria" pitchFamily="2" charset="-78"/>
                <a:cs typeface="Alexandria" pitchFamily="2" charset="-78"/>
              </a:rPr>
              <a:t>المواد الخام، </a:t>
            </a:r>
            <a:r>
              <a:rPr lang="ar-SA" sz="1700" dirty="0" smtClean="0">
                <a:latin typeface="Alexandria" pitchFamily="2" charset="-78"/>
                <a:cs typeface="Alexandria" pitchFamily="2" charset="-78"/>
              </a:rPr>
              <a:t>والعمالة</a:t>
            </a:r>
            <a:r>
              <a:rPr lang="ar-SA" sz="1700" dirty="0">
                <a:latin typeface="Alexandria" pitchFamily="2" charset="-78"/>
                <a:cs typeface="Alexandria" pitchFamily="2" charset="-78"/>
              </a:rPr>
              <a:t>، والنفقات العامة. هذه التكلفة تعتبر نقطة انطلاق مهمة لتحديد سعر </a:t>
            </a:r>
            <a:r>
              <a:rPr lang="ar-SA" sz="1700" dirty="0" smtClean="0">
                <a:latin typeface="Alexandria" pitchFamily="2" charset="-78"/>
                <a:cs typeface="Alexandria" pitchFamily="2" charset="-78"/>
              </a:rPr>
              <a:t>  المنتج </a:t>
            </a:r>
            <a:r>
              <a:rPr lang="ar-SA" sz="1700" dirty="0">
                <a:latin typeface="Alexandria" pitchFamily="2" charset="-78"/>
                <a:cs typeface="Alexandria" pitchFamily="2" charset="-78"/>
              </a:rPr>
              <a:t>في السوق</a:t>
            </a:r>
            <a:r>
              <a:rPr lang="ar-SA" sz="1700" dirty="0" smtClean="0">
                <a:latin typeface="Alexandria" pitchFamily="2" charset="-78"/>
                <a:cs typeface="Alexandria" pitchFamily="2" charset="-78"/>
              </a:rPr>
              <a:t>. ولكن كيف نجعل السعر يبدو عادلًا ويقابل القيمة التي يُقدمها المنتج.</a:t>
            </a:r>
          </a:p>
          <a:p>
            <a:pPr algn="r" rtl="1">
              <a:lnSpc>
                <a:spcPct val="150000"/>
              </a:lnSpc>
            </a:pPr>
            <a:r>
              <a:rPr lang="ar-SA" sz="1700" dirty="0" smtClean="0">
                <a:latin typeface="Alexandria" pitchFamily="2" charset="-78"/>
                <a:cs typeface="Alexandria" pitchFamily="2" charset="-78"/>
              </a:rPr>
              <a:t>هناك </a:t>
            </a:r>
            <a:r>
              <a:rPr lang="ar-SA" sz="1700" dirty="0">
                <a:latin typeface="Alexandria" pitchFamily="2" charset="-78"/>
                <a:cs typeface="Alexandria" pitchFamily="2" charset="-78"/>
              </a:rPr>
              <a:t>نوعان رئيسيان من استراتيجيات التسعير:</a:t>
            </a:r>
          </a:p>
          <a:p>
            <a:pPr marL="342900" indent="-342900" algn="r" rtl="1">
              <a:lnSpc>
                <a:spcPct val="150000"/>
              </a:lnSpc>
              <a:buAutoNum type="arabicPeriod"/>
            </a:pPr>
            <a:r>
              <a:rPr lang="ar-SA" sz="1700" dirty="0" smtClean="0">
                <a:solidFill>
                  <a:srgbClr val="0070C0"/>
                </a:solidFill>
                <a:latin typeface="Alexandria" pitchFamily="2" charset="-78"/>
                <a:cs typeface="Alexandria" pitchFamily="2" charset="-78"/>
              </a:rPr>
              <a:t>التسعير </a:t>
            </a:r>
            <a:r>
              <a:rPr lang="ar-SA" sz="1700" dirty="0">
                <a:solidFill>
                  <a:srgbClr val="0070C0"/>
                </a:solidFill>
                <a:latin typeface="Alexandria" pitchFamily="2" charset="-78"/>
                <a:cs typeface="Alexandria" pitchFamily="2" charset="-78"/>
              </a:rPr>
              <a:t>القائم على التكلفة </a:t>
            </a:r>
            <a:r>
              <a:rPr lang="en-US" sz="1700" dirty="0" smtClean="0">
                <a:latin typeface="Alexandria" pitchFamily="2" charset="-78"/>
                <a:cs typeface="Alexandria" pitchFamily="2" charset="-78"/>
              </a:rPr>
              <a:t>Cost-Based Pricing</a:t>
            </a:r>
            <a:r>
              <a:rPr lang="ar-SA" sz="1700" dirty="0" smtClean="0">
                <a:latin typeface="Alexandria" pitchFamily="2" charset="-78"/>
                <a:cs typeface="Alexandria" pitchFamily="2" charset="-78"/>
              </a:rPr>
              <a:t>: يعتمد هذا التسعير </a:t>
            </a:r>
            <a:r>
              <a:rPr lang="ar-SA" sz="1700" dirty="0">
                <a:latin typeface="Alexandria" pitchFamily="2" charset="-78"/>
                <a:cs typeface="Alexandria" pitchFamily="2" charset="-78"/>
              </a:rPr>
              <a:t>على حساب تكلفة إنتاج المنتج، بما في ذلك تكاليف المواد الخام والعمالة والنفقات الأخرى. </a:t>
            </a:r>
            <a:r>
              <a:rPr lang="ar-SA" sz="1700" dirty="0" smtClean="0">
                <a:latin typeface="Alexandria" pitchFamily="2" charset="-78"/>
                <a:cs typeface="Alexandria" pitchFamily="2" charset="-78"/>
              </a:rPr>
              <a:t>ويتم </a:t>
            </a:r>
            <a:r>
              <a:rPr lang="ar-SA" sz="1700" dirty="0">
                <a:latin typeface="Alexandria" pitchFamily="2" charset="-78"/>
                <a:cs typeface="Alexandria" pitchFamily="2" charset="-78"/>
              </a:rPr>
              <a:t>إضافة هامش ربح محدد إلى هذه التكلفة لتحديد السعر النهائي. تُستخدم هذه الاستراتيجية بشكل شائع في </a:t>
            </a:r>
            <a:r>
              <a:rPr lang="ar-SA" sz="1700" u="sng" dirty="0">
                <a:latin typeface="Alexandria" pitchFamily="2" charset="-78"/>
                <a:cs typeface="Alexandria" pitchFamily="2" charset="-78"/>
              </a:rPr>
              <a:t>الأسواق الآسيوية </a:t>
            </a:r>
            <a:r>
              <a:rPr lang="ar-SA" sz="1700" dirty="0">
                <a:latin typeface="Alexandria" pitchFamily="2" charset="-78"/>
                <a:cs typeface="Alexandria" pitchFamily="2" charset="-78"/>
              </a:rPr>
              <a:t>حيث يكون التركيز على التكاليف الفعلية </a:t>
            </a:r>
            <a:r>
              <a:rPr lang="ar-SA" sz="1700" dirty="0" smtClean="0">
                <a:latin typeface="Alexandria" pitchFamily="2" charset="-78"/>
                <a:cs typeface="Alexandria" pitchFamily="2" charset="-78"/>
              </a:rPr>
              <a:t>للمنتجات.</a:t>
            </a:r>
          </a:p>
          <a:p>
            <a:pPr marL="342900" indent="-342900" algn="r" rtl="1">
              <a:lnSpc>
                <a:spcPct val="150000"/>
              </a:lnSpc>
              <a:buAutoNum type="arabicPeriod"/>
            </a:pPr>
            <a:r>
              <a:rPr lang="ar-SA" sz="1700" dirty="0" smtClean="0">
                <a:solidFill>
                  <a:srgbClr val="0070C0"/>
                </a:solidFill>
                <a:latin typeface="Alexandria" pitchFamily="2" charset="-78"/>
                <a:cs typeface="Alexandria" pitchFamily="2" charset="-78"/>
              </a:rPr>
              <a:t>التسعير </a:t>
            </a:r>
            <a:r>
              <a:rPr lang="ar-SA" sz="1700" dirty="0">
                <a:solidFill>
                  <a:srgbClr val="0070C0"/>
                </a:solidFill>
                <a:latin typeface="Alexandria" pitchFamily="2" charset="-78"/>
                <a:cs typeface="Alexandria" pitchFamily="2" charset="-78"/>
              </a:rPr>
              <a:t>القائم على </a:t>
            </a:r>
            <a:r>
              <a:rPr lang="ar-SA" sz="1700" dirty="0" smtClean="0">
                <a:solidFill>
                  <a:srgbClr val="0070C0"/>
                </a:solidFill>
                <a:latin typeface="Alexandria" pitchFamily="2" charset="-78"/>
                <a:cs typeface="Alexandria" pitchFamily="2" charset="-78"/>
              </a:rPr>
              <a:t>القيمة </a:t>
            </a:r>
            <a:r>
              <a:rPr lang="en-US" sz="1700" dirty="0" smtClean="0">
                <a:latin typeface="Alexandria" pitchFamily="2" charset="-78"/>
                <a:cs typeface="Alexandria" pitchFamily="2" charset="-78"/>
              </a:rPr>
              <a:t>Marketing-Based Pricing</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يعتمد </a:t>
            </a:r>
            <a:r>
              <a:rPr lang="ar-SA" sz="1700" dirty="0" smtClean="0">
                <a:latin typeface="Alexandria" pitchFamily="2" charset="-78"/>
                <a:cs typeface="Alexandria" pitchFamily="2" charset="-78"/>
              </a:rPr>
              <a:t>هذا </a:t>
            </a:r>
            <a:r>
              <a:rPr lang="ar-SA" sz="1700" dirty="0">
                <a:latin typeface="Alexandria" pitchFamily="2" charset="-78"/>
                <a:cs typeface="Alexandria" pitchFamily="2" charset="-78"/>
              </a:rPr>
              <a:t>التسعير على عوامل العرض والطلب والمنافسة في السوق. تُستخدم هذه الاستراتيجية بشكل أكبر في </a:t>
            </a:r>
            <a:r>
              <a:rPr lang="ar-SA" sz="1700" u="sng" dirty="0">
                <a:latin typeface="Alexandria" pitchFamily="2" charset="-78"/>
                <a:cs typeface="Alexandria" pitchFamily="2" charset="-78"/>
              </a:rPr>
              <a:t>الأسواق الغربية </a:t>
            </a:r>
            <a:r>
              <a:rPr lang="ar-SA" sz="1700" dirty="0">
                <a:latin typeface="Alexandria" pitchFamily="2" charset="-78"/>
                <a:cs typeface="Alexandria" pitchFamily="2" charset="-78"/>
              </a:rPr>
              <a:t>حيث يتم تحديد الأسعار بناءً </a:t>
            </a:r>
            <a:r>
              <a:rPr lang="ar-SA" sz="1700" dirty="0" smtClean="0">
                <a:latin typeface="Alexandria" pitchFamily="2" charset="-78"/>
                <a:cs typeface="Alexandria" pitchFamily="2" charset="-78"/>
              </a:rPr>
              <a:t>على قيمة المنتج والتي تكون أكثر من سعرها الحقيقي. </a:t>
            </a:r>
            <a:endParaRPr lang="ar-SA" sz="1700" dirty="0">
              <a:latin typeface="Alexandria" pitchFamily="2" charset="-78"/>
              <a:cs typeface="Alexandria" pitchFamily="2" charset="-78"/>
            </a:endParaRPr>
          </a:p>
        </p:txBody>
      </p:sp>
      <p:pic>
        <p:nvPicPr>
          <p:cNvPr id="19" name="Picture 18"/>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1518" t="47619" r="35983" b="26905"/>
          <a:stretch/>
        </p:blipFill>
        <p:spPr>
          <a:xfrm>
            <a:off x="0" y="2455755"/>
            <a:ext cx="2800404" cy="1040247"/>
          </a:xfrm>
          <a:prstGeom prst="rect">
            <a:avLst/>
          </a:prstGeom>
        </p:spPr>
      </p:pic>
      <p:sp>
        <p:nvSpPr>
          <p:cNvPr id="3" name="Rectangle 2"/>
          <p:cNvSpPr/>
          <p:nvPr/>
        </p:nvSpPr>
        <p:spPr>
          <a:xfrm>
            <a:off x="183933" y="3496002"/>
            <a:ext cx="1979492" cy="2400657"/>
          </a:xfrm>
          <a:prstGeom prst="rect">
            <a:avLst/>
          </a:prstGeom>
          <a:solidFill>
            <a:schemeClr val="accent2">
              <a:lumMod val="20000"/>
              <a:lumOff val="80000"/>
            </a:schemeClr>
          </a:solidFill>
        </p:spPr>
        <p:txBody>
          <a:bodyPr wrap="square">
            <a:spAutoFit/>
          </a:bodyPr>
          <a:lstStyle/>
          <a:p>
            <a:pPr algn="ctr" rtl="1">
              <a:lnSpc>
                <a:spcPct val="150000"/>
              </a:lnSpc>
            </a:pPr>
            <a:r>
              <a:rPr lang="ar-SA" sz="1600" dirty="0" smtClean="0">
                <a:solidFill>
                  <a:srgbClr val="111827"/>
                </a:solidFill>
                <a:latin typeface="Alexandria" pitchFamily="2" charset="-78"/>
                <a:cs typeface="Alexandria" pitchFamily="2" charset="-78"/>
              </a:rPr>
              <a:t>“</a:t>
            </a:r>
            <a:r>
              <a:rPr lang="ar-SA" sz="1400" dirty="0">
                <a:solidFill>
                  <a:srgbClr val="FF0000"/>
                </a:solidFill>
                <a:latin typeface="Alexandria" pitchFamily="2" charset="-78"/>
                <a:cs typeface="Alexandria" pitchFamily="2" charset="-78"/>
              </a:rPr>
              <a:t>حبوبنا مختارة بعناية</a:t>
            </a:r>
            <a:r>
              <a:rPr lang="ar-SA" sz="1400" dirty="0">
                <a:solidFill>
                  <a:srgbClr val="111827"/>
                </a:solidFill>
                <a:latin typeface="Alexandria" pitchFamily="2" charset="-78"/>
                <a:cs typeface="Alexandria" pitchFamily="2" charset="-78"/>
              </a:rPr>
              <a:t>” </a:t>
            </a:r>
            <a:r>
              <a:rPr lang="ar-SA" sz="1400" dirty="0" smtClean="0">
                <a:solidFill>
                  <a:srgbClr val="111827"/>
                </a:solidFill>
                <a:latin typeface="Alexandria" pitchFamily="2" charset="-78"/>
                <a:cs typeface="Alexandria" pitchFamily="2" charset="-78"/>
              </a:rPr>
              <a:t>يعكس </a:t>
            </a:r>
            <a:r>
              <a:rPr lang="ar-SA" sz="1400" dirty="0">
                <a:solidFill>
                  <a:srgbClr val="111827"/>
                </a:solidFill>
                <a:latin typeface="Alexandria" pitchFamily="2" charset="-78"/>
                <a:cs typeface="Alexandria" pitchFamily="2" charset="-78"/>
              </a:rPr>
              <a:t>الجهد المبذول والتكاليف المرتبطة بالحصول على أفضل المواد الخام، مما يزيد من قيمة المنتج في نظر المستهلك</a:t>
            </a:r>
            <a:r>
              <a:rPr lang="ar-SA" sz="1400" dirty="0" smtClean="0">
                <a:solidFill>
                  <a:srgbClr val="111827"/>
                </a:solidFill>
                <a:latin typeface="Alexandria" pitchFamily="2" charset="-78"/>
                <a:cs typeface="Alexandria" pitchFamily="2" charset="-78"/>
              </a:rPr>
              <a:t>.</a:t>
            </a:r>
            <a:endParaRPr lang="ar-SA" sz="1400" dirty="0">
              <a:solidFill>
                <a:srgbClr val="111827"/>
              </a:solidFill>
              <a:latin typeface="Alexandria" pitchFamily="2" charset="-78"/>
              <a:cs typeface="Alexandria" pitchFamily="2" charset="-78"/>
            </a:endParaRPr>
          </a:p>
        </p:txBody>
      </p:sp>
      <p:pic>
        <p:nvPicPr>
          <p:cNvPr id="14" name="Picture 13"/>
          <p:cNvPicPr>
            <a:picLocks noChangeAspect="1"/>
          </p:cNvPicPr>
          <p:nvPr/>
        </p:nvPicPr>
        <p:blipFill rotWithShape="1">
          <a:blip r:embed="rId6" cstate="hqprint">
            <a:extLst>
              <a:ext uri="{28A0092B-C50C-407E-A947-70E740481C1C}">
                <a14:useLocalDpi xmlns:a14="http://schemas.microsoft.com/office/drawing/2010/main" val="0"/>
              </a:ext>
            </a:extLst>
          </a:blip>
          <a:srcRect l="10260" r="16803"/>
          <a:stretch/>
        </p:blipFill>
        <p:spPr>
          <a:xfrm>
            <a:off x="43351" y="5845632"/>
            <a:ext cx="1197619" cy="1126671"/>
          </a:xfrm>
          <a:prstGeom prst="rect">
            <a:avLst/>
          </a:prstGeom>
        </p:spPr>
      </p:pic>
    </p:spTree>
    <p:extLst>
      <p:ext uri="{BB962C8B-B14F-4D97-AF65-F5344CB8AC3E}">
        <p14:creationId xmlns:p14="http://schemas.microsoft.com/office/powerpoint/2010/main" val="30495951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354427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7"/>
            </a:pPr>
            <a:r>
              <a:rPr lang="ar-SA" dirty="0" smtClean="0">
                <a:latin typeface="Alexandria" pitchFamily="2" charset="-78"/>
                <a:cs typeface="Alexandria" pitchFamily="2" charset="-78"/>
              </a:rPr>
              <a:t>قائمة الخيارات  </a:t>
            </a:r>
            <a:r>
              <a:rPr lang="en-US" dirty="0" smtClean="0">
                <a:latin typeface="Alexandria" pitchFamily="2" charset="-78"/>
                <a:cs typeface="Alexandria" pitchFamily="2" charset="-78"/>
              </a:rPr>
              <a:t>Choice Set</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79815" y="1890338"/>
            <a:ext cx="10001010" cy="4467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42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384503" y="1903200"/>
            <a:ext cx="9445242" cy="4339650"/>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قائمة الخيارات: يغلب على الإنسان الانحراف في القرارات عندما تتعدد الخيارات، ويمكن إحداث      تغيرات طفيفة في الخيارات الموجودة يؤدي لتوجيه العميل نحو خيار معين دون غيره. وتتضمن:</a:t>
            </a:r>
            <a:endParaRPr lang="ar-SA" sz="1700" dirty="0">
              <a:latin typeface="Alexandria" pitchFamily="2" charset="-78"/>
              <a:cs typeface="Alexandria" pitchFamily="2" charset="-78"/>
            </a:endParaRPr>
          </a:p>
          <a:p>
            <a:pPr marL="228600" indent="-228600" algn="r" rtl="1">
              <a:lnSpc>
                <a:spcPct val="150000"/>
              </a:lnSpc>
              <a:buFont typeface="+mj-lt"/>
              <a:buAutoNum type="arabicPeriod"/>
            </a:pPr>
            <a:r>
              <a:rPr lang="ar-SA" sz="1700" dirty="0">
                <a:solidFill>
                  <a:srgbClr val="0070C0"/>
                </a:solidFill>
                <a:latin typeface="Alexandria" pitchFamily="2" charset="-78"/>
                <a:cs typeface="Alexandria" pitchFamily="2" charset="-78"/>
              </a:rPr>
              <a:t>تأثير الشراك أو الطُعم </a:t>
            </a:r>
            <a:r>
              <a:rPr lang="en-US" sz="1700" dirty="0">
                <a:solidFill>
                  <a:srgbClr val="0070C0"/>
                </a:solidFill>
                <a:latin typeface="Alexandria" pitchFamily="2" charset="-78"/>
                <a:cs typeface="Alexandria" pitchFamily="2" charset="-78"/>
              </a:rPr>
              <a:t>Decoy Effect</a:t>
            </a:r>
            <a:r>
              <a:rPr lang="ar-SA" sz="1700" dirty="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ي</a:t>
            </a:r>
            <a:r>
              <a:rPr lang="ar-SA" sz="1700" dirty="0" smtClean="0">
                <a:latin typeface="Alexandria" pitchFamily="2" charset="-78"/>
                <a:cs typeface="Alexandria" pitchFamily="2" charset="-78"/>
              </a:rPr>
              <a:t>حدث </a:t>
            </a:r>
            <a:r>
              <a:rPr lang="ar-SA" sz="1700" dirty="0">
                <a:latin typeface="Alexandria" pitchFamily="2" charset="-78"/>
                <a:cs typeface="Alexandria" pitchFamily="2" charset="-78"/>
              </a:rPr>
              <a:t>عندما يتم تقديم خيار ثالث (طُعم) لجعل خيار آخر يبدو أكثر جاذبية. على سبيل المثال، إذا كان لديك منتجان: أحدهما بسعر منخفض والآخر بسعر مرتفع، يمكنك إضافة منتج ثالث بسعر مرتفع جدًا ولكن مع ميزات أقل من المنتج الأغلى. هذا الخيار الثالث يجعل الخيار المتوسط يبدو أكثر قيمة مقارنةً بالخيارات الأخرى، مما يزيد </a:t>
            </a:r>
            <a:r>
              <a:rPr lang="ar-SA" sz="1700" dirty="0" smtClean="0">
                <a:latin typeface="Alexandria" pitchFamily="2" charset="-78"/>
                <a:cs typeface="Alexandria" pitchFamily="2" charset="-78"/>
              </a:rPr>
              <a:t>من </a:t>
            </a:r>
            <a:r>
              <a:rPr lang="ar-SA" sz="1700" dirty="0">
                <a:latin typeface="Alexandria" pitchFamily="2" charset="-78"/>
                <a:cs typeface="Alexandria" pitchFamily="2" charset="-78"/>
              </a:rPr>
              <a:t>اختيار العملاء </a:t>
            </a:r>
            <a:r>
              <a:rPr lang="ar-SA" sz="1700" dirty="0" smtClean="0">
                <a:latin typeface="Alexandria" pitchFamily="2" charset="-78"/>
                <a:cs typeface="Alexandria" pitchFamily="2" charset="-78"/>
              </a:rPr>
              <a:t>له. مثال: </a:t>
            </a:r>
            <a:r>
              <a:rPr lang="ar-SA" sz="1700" dirty="0" smtClean="0">
                <a:solidFill>
                  <a:schemeClr val="accent2">
                    <a:lumMod val="50000"/>
                  </a:schemeClr>
                </a:solidFill>
                <a:latin typeface="Alexandria" pitchFamily="2" charset="-78"/>
                <a:cs typeface="Alexandria" pitchFamily="2" charset="-78"/>
              </a:rPr>
              <a:t>(</a:t>
            </a:r>
            <a:r>
              <a:rPr lang="en-US" sz="1700" dirty="0" smtClean="0">
                <a:solidFill>
                  <a:schemeClr val="accent2">
                    <a:lumMod val="50000"/>
                  </a:schemeClr>
                </a:solidFill>
                <a:latin typeface="Alexandria" pitchFamily="2" charset="-78"/>
                <a:cs typeface="Alexandria" pitchFamily="2" charset="-78"/>
              </a:rPr>
              <a:t>A = 4 $</a:t>
            </a:r>
            <a:r>
              <a:rPr lang="ar-SA" sz="1700" dirty="0" smtClean="0">
                <a:solidFill>
                  <a:schemeClr val="accent2">
                    <a:lumMod val="50000"/>
                  </a:schemeClr>
                </a:solidFill>
                <a:latin typeface="Alexandria" pitchFamily="2" charset="-78"/>
                <a:cs typeface="Alexandria" pitchFamily="2" charset="-78"/>
              </a:rPr>
              <a:t>، </a:t>
            </a:r>
            <a:r>
              <a:rPr lang="en-US" sz="1700" dirty="0" smtClean="0">
                <a:solidFill>
                  <a:schemeClr val="accent2">
                    <a:lumMod val="50000"/>
                  </a:schemeClr>
                </a:solidFill>
                <a:latin typeface="Alexandria" pitchFamily="2" charset="-78"/>
                <a:cs typeface="Alexandria" pitchFamily="2" charset="-78"/>
              </a:rPr>
              <a:t>B = </a:t>
            </a:r>
            <a:r>
              <a:rPr lang="en-US" sz="1700" dirty="0" smtClean="0">
                <a:solidFill>
                  <a:schemeClr val="accent2">
                    <a:lumMod val="50000"/>
                  </a:schemeClr>
                </a:solidFill>
                <a:latin typeface="Alexandria" pitchFamily="2" charset="-78"/>
                <a:cs typeface="Alexandria" pitchFamily="2" charset="-78"/>
              </a:rPr>
              <a:t>8.50 </a:t>
            </a:r>
            <a:r>
              <a:rPr lang="en-US" sz="1700" dirty="0" smtClean="0">
                <a:solidFill>
                  <a:schemeClr val="accent2">
                    <a:lumMod val="50000"/>
                  </a:schemeClr>
                </a:solidFill>
                <a:latin typeface="Alexandria" pitchFamily="2" charset="-78"/>
                <a:cs typeface="Alexandria" pitchFamily="2" charset="-78"/>
              </a:rPr>
              <a:t>$</a:t>
            </a:r>
            <a:r>
              <a:rPr lang="ar-SA" sz="1700" dirty="0" smtClean="0">
                <a:solidFill>
                  <a:schemeClr val="accent2">
                    <a:lumMod val="50000"/>
                  </a:schemeClr>
                </a:solidFill>
                <a:latin typeface="Alexandria" pitchFamily="2" charset="-78"/>
                <a:cs typeface="Alexandria" pitchFamily="2" charset="-78"/>
              </a:rPr>
              <a:t>، </a:t>
            </a:r>
            <a:r>
              <a:rPr lang="ar-SA" sz="1600" dirty="0" smtClean="0">
                <a:solidFill>
                  <a:schemeClr val="accent2">
                    <a:lumMod val="50000"/>
                  </a:schemeClr>
                </a:solidFill>
                <a:latin typeface="Alexandria" pitchFamily="2" charset="-78"/>
                <a:cs typeface="Alexandria" pitchFamily="2" charset="-78"/>
              </a:rPr>
              <a:t>يمكن تقديم منتج كطُعم</a:t>
            </a:r>
            <a:r>
              <a:rPr lang="en-US" sz="1600" dirty="0" smtClean="0">
                <a:solidFill>
                  <a:schemeClr val="accent2">
                    <a:lumMod val="50000"/>
                  </a:schemeClr>
                </a:solidFill>
                <a:latin typeface="Alexandria" pitchFamily="2" charset="-78"/>
                <a:cs typeface="Alexandria" pitchFamily="2" charset="-78"/>
              </a:rPr>
              <a:t> </a:t>
            </a:r>
            <a:r>
              <a:rPr lang="en-US" sz="1700" dirty="0" smtClean="0">
                <a:solidFill>
                  <a:schemeClr val="accent2">
                    <a:lumMod val="50000"/>
                  </a:schemeClr>
                </a:solidFill>
                <a:latin typeface="Alexandria" pitchFamily="2" charset="-78"/>
                <a:cs typeface="Alexandria" pitchFamily="2" charset="-78"/>
              </a:rPr>
              <a:t>C = 8 $ </a:t>
            </a:r>
            <a:r>
              <a:rPr lang="ar-SA" sz="1600" dirty="0" smtClean="0">
                <a:solidFill>
                  <a:schemeClr val="accent2">
                    <a:lumMod val="50000"/>
                  </a:schemeClr>
                </a:solidFill>
                <a:latin typeface="Alexandria" pitchFamily="2" charset="-78"/>
                <a:cs typeface="Alexandria" pitchFamily="2" charset="-78"/>
              </a:rPr>
              <a:t>مما يدفع المستهلك لاختيار </a:t>
            </a:r>
            <a:r>
              <a:rPr lang="en-US" sz="1600" dirty="0" smtClean="0">
                <a:solidFill>
                  <a:schemeClr val="accent2">
                    <a:lumMod val="50000"/>
                  </a:schemeClr>
                </a:solidFill>
                <a:latin typeface="Alexandria" pitchFamily="2" charset="-78"/>
                <a:cs typeface="Alexandria" pitchFamily="2" charset="-78"/>
              </a:rPr>
              <a:t>B</a:t>
            </a:r>
            <a:r>
              <a:rPr lang="ar-SA" sz="1600" dirty="0" smtClean="0">
                <a:solidFill>
                  <a:schemeClr val="accent2">
                    <a:lumMod val="50000"/>
                  </a:schemeClr>
                </a:solidFill>
                <a:latin typeface="Alexandria" pitchFamily="2" charset="-78"/>
                <a:cs typeface="Alexandria" pitchFamily="2" charset="-78"/>
              </a:rPr>
              <a:t>)</a:t>
            </a:r>
            <a:endParaRPr lang="ar-SA" sz="1700" dirty="0" smtClean="0">
              <a:solidFill>
                <a:schemeClr val="accent2">
                  <a:lumMod val="50000"/>
                </a:schemeClr>
              </a:solidFill>
              <a:latin typeface="Alexandria" pitchFamily="2" charset="-78"/>
              <a:cs typeface="Alexandria" pitchFamily="2" charset="-78"/>
            </a:endParaRPr>
          </a:p>
          <a:p>
            <a:pPr marL="228600" indent="-2286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تأثير </a:t>
            </a:r>
            <a:r>
              <a:rPr lang="ar-SA" sz="1700" dirty="0">
                <a:solidFill>
                  <a:srgbClr val="0070C0"/>
                </a:solidFill>
                <a:latin typeface="Alexandria" pitchFamily="2" charset="-78"/>
                <a:cs typeface="Alexandria" pitchFamily="2" charset="-78"/>
              </a:rPr>
              <a:t>تمييز السعر </a:t>
            </a:r>
            <a:r>
              <a:rPr lang="en-US" sz="1700" dirty="0">
                <a:solidFill>
                  <a:srgbClr val="0070C0"/>
                </a:solidFill>
                <a:latin typeface="Alexandria" pitchFamily="2" charset="-78"/>
                <a:cs typeface="Alexandria" pitchFamily="2" charset="-78"/>
              </a:rPr>
              <a:t>Differentiate Price</a:t>
            </a:r>
            <a:r>
              <a:rPr lang="ar-SA" sz="1700" dirty="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يشير إلى وضع </a:t>
            </a:r>
            <a:r>
              <a:rPr lang="ar-SA" sz="1600" dirty="0">
                <a:latin typeface="Alexandria" pitchFamily="2" charset="-78"/>
                <a:cs typeface="Alexandria" pitchFamily="2" charset="-78"/>
              </a:rPr>
              <a:t>أسعار مختلفة لمنتجات مشابهة </a:t>
            </a:r>
            <a:r>
              <a:rPr lang="ar-SA" sz="1600" dirty="0" smtClean="0">
                <a:latin typeface="Alexandria" pitchFamily="2" charset="-78"/>
                <a:cs typeface="Alexandria" pitchFamily="2" charset="-78"/>
              </a:rPr>
              <a:t>في خصائص معينة مما </a:t>
            </a:r>
            <a:r>
              <a:rPr lang="ar-SA" sz="1600" dirty="0">
                <a:latin typeface="Alexandria" pitchFamily="2" charset="-78"/>
                <a:cs typeface="Alexandria" pitchFamily="2" charset="-78"/>
              </a:rPr>
              <a:t>يؤثر على </a:t>
            </a:r>
            <a:r>
              <a:rPr lang="ar-SA" sz="1600" dirty="0" smtClean="0">
                <a:latin typeface="Alexandria" pitchFamily="2" charset="-78"/>
                <a:cs typeface="Alexandria" pitchFamily="2" charset="-78"/>
              </a:rPr>
              <a:t>اتخاذ قرار الشراء. عندما </a:t>
            </a:r>
            <a:r>
              <a:rPr lang="ar-SA" sz="1600" dirty="0">
                <a:latin typeface="Alexandria" pitchFamily="2" charset="-78"/>
                <a:cs typeface="Alexandria" pitchFamily="2" charset="-78"/>
              </a:rPr>
              <a:t>تتشابه المنتجات في </a:t>
            </a:r>
            <a:r>
              <a:rPr lang="ar-SA" sz="1600" dirty="0" smtClean="0">
                <a:latin typeface="Alexandria" pitchFamily="2" charset="-78"/>
                <a:cs typeface="Alexandria" pitchFamily="2" charset="-78"/>
              </a:rPr>
              <a:t>الجودة والسعر </a:t>
            </a:r>
            <a:r>
              <a:rPr lang="ar-SA" sz="1600" dirty="0">
                <a:latin typeface="Alexandria" pitchFamily="2" charset="-78"/>
                <a:cs typeface="Alexandria" pitchFamily="2" charset="-78"/>
              </a:rPr>
              <a:t>واللون والحجم، يجد المستهلك صعوبة في الاختيار، مما يؤدي إلى تأخير في اتخاذ القرار وتقليل المبيعات. لكن عندما </a:t>
            </a:r>
            <a:r>
              <a:rPr lang="ar-SA" sz="1600" dirty="0" smtClean="0">
                <a:latin typeface="Alexandria" pitchFamily="2" charset="-78"/>
                <a:cs typeface="Alexandria" pitchFamily="2" charset="-78"/>
              </a:rPr>
              <a:t>يتم تمييز </a:t>
            </a:r>
            <a:r>
              <a:rPr lang="ar-SA" sz="1600" dirty="0">
                <a:latin typeface="Alexandria" pitchFamily="2" charset="-78"/>
                <a:cs typeface="Alexandria" pitchFamily="2" charset="-78"/>
              </a:rPr>
              <a:t>الأسعار يساعد في توضيح الفروق بين المنتجات، يصبح من السهل اتخاذ قرار </a:t>
            </a:r>
            <a:r>
              <a:rPr lang="ar-SA" sz="1600" dirty="0" smtClean="0">
                <a:latin typeface="Alexandria" pitchFamily="2" charset="-78"/>
                <a:cs typeface="Alexandria" pitchFamily="2" charset="-78"/>
              </a:rPr>
              <a:t>الشراء.</a:t>
            </a:r>
            <a:endParaRPr lang="ar-SA" sz="1600" dirty="0">
              <a:latin typeface="Alexandria" pitchFamily="2" charset="-78"/>
              <a:cs typeface="Alexandria" pitchFamily="2" charset="-78"/>
            </a:endParaRPr>
          </a:p>
        </p:txBody>
      </p:sp>
      <p:pic>
        <p:nvPicPr>
          <p:cNvPr id="9" name="Picture 8"/>
          <p:cNvPicPr>
            <a:picLocks noChangeAspect="1"/>
          </p:cNvPicPr>
          <p:nvPr/>
        </p:nvPicPr>
        <p:blipFill rotWithShape="1">
          <a:blip r:embed="rId4"/>
          <a:srcRect l="16827" t="16518" r="49414" b="48884"/>
          <a:stretch/>
        </p:blipFill>
        <p:spPr>
          <a:xfrm>
            <a:off x="24790" y="5694139"/>
            <a:ext cx="2097924" cy="1208841"/>
          </a:xfrm>
          <a:prstGeom prst="rect">
            <a:avLst/>
          </a:prstGeom>
        </p:spPr>
      </p:pic>
      <p:sp>
        <p:nvSpPr>
          <p:cNvPr id="15" name="Freeform 14"/>
          <p:cNvSpPr/>
          <p:nvPr/>
        </p:nvSpPr>
        <p:spPr>
          <a:xfrm>
            <a:off x="1931830" y="5747657"/>
            <a:ext cx="746056" cy="683931"/>
          </a:xfrm>
          <a:custGeom>
            <a:avLst/>
            <a:gdLst>
              <a:gd name="connsiteX0" fmla="*/ 746056 w 746056"/>
              <a:gd name="connsiteY0" fmla="*/ 0 h 683931"/>
              <a:gd name="connsiteX1" fmla="*/ 664413 w 746056"/>
              <a:gd name="connsiteY1" fmla="*/ 16329 h 683931"/>
              <a:gd name="connsiteX2" fmla="*/ 615427 w 746056"/>
              <a:gd name="connsiteY2" fmla="*/ 48986 h 683931"/>
              <a:gd name="connsiteX3" fmla="*/ 566441 w 746056"/>
              <a:gd name="connsiteY3" fmla="*/ 65314 h 683931"/>
              <a:gd name="connsiteX4" fmla="*/ 501127 w 746056"/>
              <a:gd name="connsiteY4" fmla="*/ 146957 h 683931"/>
              <a:gd name="connsiteX5" fmla="*/ 468470 w 746056"/>
              <a:gd name="connsiteY5" fmla="*/ 244929 h 683931"/>
              <a:gd name="connsiteX6" fmla="*/ 452141 w 746056"/>
              <a:gd name="connsiteY6" fmla="*/ 375557 h 683931"/>
              <a:gd name="connsiteX7" fmla="*/ 354170 w 746056"/>
              <a:gd name="connsiteY7" fmla="*/ 522514 h 683931"/>
              <a:gd name="connsiteX8" fmla="*/ 207213 w 746056"/>
              <a:gd name="connsiteY8" fmla="*/ 587829 h 683931"/>
              <a:gd name="connsiteX9" fmla="*/ 158227 w 746056"/>
              <a:gd name="connsiteY9" fmla="*/ 604157 h 683931"/>
              <a:gd name="connsiteX10" fmla="*/ 158227 w 746056"/>
              <a:gd name="connsiteY10" fmla="*/ 620486 h 683931"/>
              <a:gd name="connsiteX11" fmla="*/ 223541 w 746056"/>
              <a:gd name="connsiteY11" fmla="*/ 604157 h 683931"/>
              <a:gd name="connsiteX12" fmla="*/ 223541 w 746056"/>
              <a:gd name="connsiteY12" fmla="*/ 587829 h 683931"/>
              <a:gd name="connsiteX13" fmla="*/ 125570 w 746056"/>
              <a:gd name="connsiteY13" fmla="*/ 604157 h 683931"/>
              <a:gd name="connsiteX14" fmla="*/ 76584 w 746056"/>
              <a:gd name="connsiteY14" fmla="*/ 620486 h 683931"/>
              <a:gd name="connsiteX15" fmla="*/ 109241 w 746056"/>
              <a:gd name="connsiteY15" fmla="*/ 571500 h 683931"/>
              <a:gd name="connsiteX16" fmla="*/ 141899 w 746056"/>
              <a:gd name="connsiteY16" fmla="*/ 538843 h 683931"/>
              <a:gd name="connsiteX17" fmla="*/ 43927 w 746056"/>
              <a:gd name="connsiteY17" fmla="*/ 604157 h 683931"/>
              <a:gd name="connsiteX18" fmla="*/ 354170 w 746056"/>
              <a:gd name="connsiteY18" fmla="*/ 653143 h 68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46056" h="683931">
                <a:moveTo>
                  <a:pt x="746056" y="0"/>
                </a:moveTo>
                <a:cubicBezTo>
                  <a:pt x="718842" y="5443"/>
                  <a:pt x="690399" y="6584"/>
                  <a:pt x="664413" y="16329"/>
                </a:cubicBezTo>
                <a:cubicBezTo>
                  <a:pt x="646038" y="23220"/>
                  <a:pt x="632980" y="40210"/>
                  <a:pt x="615427" y="48986"/>
                </a:cubicBezTo>
                <a:cubicBezTo>
                  <a:pt x="600032" y="56683"/>
                  <a:pt x="582770" y="59871"/>
                  <a:pt x="566441" y="65314"/>
                </a:cubicBezTo>
                <a:cubicBezTo>
                  <a:pt x="539300" y="92456"/>
                  <a:pt x="517604" y="109883"/>
                  <a:pt x="501127" y="146957"/>
                </a:cubicBezTo>
                <a:cubicBezTo>
                  <a:pt x="487146" y="178414"/>
                  <a:pt x="468470" y="244929"/>
                  <a:pt x="468470" y="244929"/>
                </a:cubicBezTo>
                <a:cubicBezTo>
                  <a:pt x="463027" y="288472"/>
                  <a:pt x="459991" y="332383"/>
                  <a:pt x="452141" y="375557"/>
                </a:cubicBezTo>
                <a:cubicBezTo>
                  <a:pt x="441370" y="434797"/>
                  <a:pt x="399017" y="485142"/>
                  <a:pt x="354170" y="522514"/>
                </a:cubicBezTo>
                <a:cubicBezTo>
                  <a:pt x="302416" y="565642"/>
                  <a:pt x="278417" y="564095"/>
                  <a:pt x="207213" y="587829"/>
                </a:cubicBezTo>
                <a:lnTo>
                  <a:pt x="158227" y="604157"/>
                </a:lnTo>
                <a:cubicBezTo>
                  <a:pt x="79507" y="656636"/>
                  <a:pt x="104141" y="634008"/>
                  <a:pt x="158227" y="620486"/>
                </a:cubicBezTo>
                <a:lnTo>
                  <a:pt x="223541" y="604157"/>
                </a:lnTo>
                <a:cubicBezTo>
                  <a:pt x="297695" y="492931"/>
                  <a:pt x="244223" y="580073"/>
                  <a:pt x="223541" y="587829"/>
                </a:cubicBezTo>
                <a:cubicBezTo>
                  <a:pt x="192541" y="599454"/>
                  <a:pt x="158227" y="598714"/>
                  <a:pt x="125570" y="604157"/>
                </a:cubicBezTo>
                <a:cubicBezTo>
                  <a:pt x="109241" y="609600"/>
                  <a:pt x="84282" y="635881"/>
                  <a:pt x="76584" y="620486"/>
                </a:cubicBezTo>
                <a:cubicBezTo>
                  <a:pt x="67807" y="602933"/>
                  <a:pt x="96982" y="586824"/>
                  <a:pt x="109241" y="571500"/>
                </a:cubicBezTo>
                <a:cubicBezTo>
                  <a:pt x="118858" y="559479"/>
                  <a:pt x="155669" y="531958"/>
                  <a:pt x="141899" y="538843"/>
                </a:cubicBezTo>
                <a:cubicBezTo>
                  <a:pt x="106794" y="556396"/>
                  <a:pt x="43927" y="604157"/>
                  <a:pt x="43927" y="604157"/>
                </a:cubicBezTo>
                <a:cubicBezTo>
                  <a:pt x="-52132" y="748247"/>
                  <a:pt x="-8355" y="653143"/>
                  <a:pt x="354170" y="653143"/>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22" name="Picture 2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0" y="2565202"/>
            <a:ext cx="2384503" cy="1709936"/>
          </a:xfrm>
          <a:prstGeom prst="rect">
            <a:avLst/>
          </a:prstGeom>
        </p:spPr>
      </p:pic>
    </p:spTree>
    <p:extLst>
      <p:ext uri="{BB962C8B-B14F-4D97-AF65-F5344CB8AC3E}">
        <p14:creationId xmlns:p14="http://schemas.microsoft.com/office/powerpoint/2010/main" val="3889590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554752" y="1306980"/>
            <a:ext cx="387683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smtClean="0">
                <a:latin typeface="Alexandria" pitchFamily="2" charset="-78"/>
                <a:cs typeface="Alexandria" pitchFamily="2" charset="-78"/>
              </a:rPr>
              <a:t>الخصم الذكي  </a:t>
            </a:r>
            <a:r>
              <a:rPr lang="en-US" dirty="0" smtClean="0">
                <a:latin typeface="Alexandria" pitchFamily="2" charset="-78"/>
                <a:cs typeface="Alexandria" pitchFamily="2" charset="-78"/>
              </a:rPr>
              <a:t>Smart Discount</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7483" y="1842839"/>
            <a:ext cx="9852176" cy="4449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1744439" y="1888740"/>
            <a:ext cx="9703254" cy="4408899"/>
          </a:xfrm>
          <a:prstGeom prst="rect">
            <a:avLst/>
          </a:prstGeom>
          <a:noFill/>
        </p:spPr>
        <p:txBody>
          <a:bodyPr wrap="square" rtlCol="0">
            <a:spAutoFit/>
          </a:bodyPr>
          <a:lstStyle/>
          <a:p>
            <a:pPr algn="r" rtl="1">
              <a:lnSpc>
                <a:spcPct val="150000"/>
              </a:lnSpc>
            </a:pPr>
            <a:r>
              <a:rPr lang="ar-SA" sz="1700" dirty="0">
                <a:solidFill>
                  <a:srgbClr val="0070C0"/>
                </a:solidFill>
                <a:latin typeface="Alexandria" pitchFamily="2" charset="-78"/>
                <a:cs typeface="Alexandria" pitchFamily="2" charset="-78"/>
              </a:rPr>
              <a:t>الخصم </a:t>
            </a:r>
            <a:r>
              <a:rPr lang="ar-SA" sz="1700" dirty="0" smtClean="0">
                <a:solidFill>
                  <a:srgbClr val="0070C0"/>
                </a:solidFill>
                <a:latin typeface="Alexandria" pitchFamily="2" charset="-78"/>
                <a:cs typeface="Alexandria" pitchFamily="2" charset="-78"/>
              </a:rPr>
              <a:t>الذكي</a:t>
            </a:r>
            <a:r>
              <a:rPr lang="en-US" sz="1700" dirty="0" smtClean="0">
                <a:solidFill>
                  <a:srgbClr val="0070C0"/>
                </a:solidFill>
                <a:latin typeface="Alexandria" pitchFamily="2" charset="-78"/>
                <a:cs typeface="Alexandria" pitchFamily="2" charset="-78"/>
              </a:rPr>
              <a:t>Smart Discount</a:t>
            </a:r>
            <a:r>
              <a:rPr lang="en-US" sz="1700" dirty="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 هو </a:t>
            </a:r>
            <a:r>
              <a:rPr lang="ar-SA" sz="1700" dirty="0">
                <a:latin typeface="Alexandria" pitchFamily="2" charset="-78"/>
                <a:cs typeface="Alexandria" pitchFamily="2" charset="-78"/>
              </a:rPr>
              <a:t>استراتيجية تسويقية تهدف إلى زيادة الرغبة في الشراء </a:t>
            </a:r>
            <a:r>
              <a:rPr lang="ar-SA" sz="1700" dirty="0" smtClean="0">
                <a:latin typeface="Alexandria" pitchFamily="2" charset="-78"/>
                <a:cs typeface="Alexandria" pitchFamily="2" charset="-78"/>
              </a:rPr>
              <a:t>              من </a:t>
            </a:r>
            <a:r>
              <a:rPr lang="ar-SA" sz="1700" dirty="0">
                <a:latin typeface="Alexandria" pitchFamily="2" charset="-78"/>
                <a:cs typeface="Alexandria" pitchFamily="2" charset="-78"/>
              </a:rPr>
              <a:t>خلال تقديم خصومات على المنتجات بطريقة مدروسة</a:t>
            </a:r>
            <a:r>
              <a:rPr lang="ar-SA" sz="1700" dirty="0" smtClean="0">
                <a:latin typeface="Alexandria" pitchFamily="2" charset="-78"/>
                <a:cs typeface="Alexandria" pitchFamily="2" charset="-78"/>
              </a:rPr>
              <a:t>. ويتمثل 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C00000"/>
                </a:solidFill>
                <a:latin typeface="Alexandria" pitchFamily="2" charset="-78"/>
                <a:cs typeface="Alexandria" pitchFamily="2" charset="-78"/>
              </a:rPr>
              <a:t>الخصم على منتجات المتعة </a:t>
            </a:r>
            <a:r>
              <a:rPr lang="en-US" sz="1700" dirty="0" smtClean="0">
                <a:solidFill>
                  <a:srgbClr val="C00000"/>
                </a:solidFill>
                <a:latin typeface="Alexandria" pitchFamily="2" charset="-78"/>
                <a:cs typeface="Alexandria" pitchFamily="2" charset="-78"/>
              </a:rPr>
              <a:t>Hedonic Discount</a:t>
            </a:r>
            <a:r>
              <a:rPr lang="ar-SA" sz="1700" dirty="0" smtClean="0">
                <a:latin typeface="Alexandria" pitchFamily="2" charset="-78"/>
                <a:cs typeface="Alexandria" pitchFamily="2" charset="-78"/>
              </a:rPr>
              <a:t>: تشير </a:t>
            </a:r>
            <a:r>
              <a:rPr lang="ar-SA" sz="1700" dirty="0">
                <a:latin typeface="Alexandria" pitchFamily="2" charset="-78"/>
                <a:cs typeface="Alexandria" pitchFamily="2" charset="-78"/>
              </a:rPr>
              <a:t>إلى تطبيق الخصومات بشكل خاص على المنتجات التي توفر تجربة </a:t>
            </a:r>
            <a:r>
              <a:rPr lang="ar-SA" sz="1700" dirty="0" smtClean="0">
                <a:latin typeface="Alexandria" pitchFamily="2" charset="-78"/>
                <a:cs typeface="Alexandria" pitchFamily="2" charset="-78"/>
              </a:rPr>
              <a:t>ممتعة </a:t>
            </a:r>
            <a:r>
              <a:rPr lang="ar-SA" sz="1700" dirty="0">
                <a:latin typeface="Alexandria" pitchFamily="2" charset="-78"/>
                <a:cs typeface="Alexandria" pitchFamily="2" charset="-78"/>
              </a:rPr>
              <a:t>للمستهلكين. تشير الأبحاث إلى أن المستهلكين يميلون إلى تفضيل الخصومات عندما تكون موجهة نحو </a:t>
            </a:r>
            <a:r>
              <a:rPr lang="ar-SA" sz="1700" dirty="0" smtClean="0">
                <a:latin typeface="Alexandria" pitchFamily="2" charset="-78"/>
                <a:cs typeface="Alexandria" pitchFamily="2" charset="-78"/>
              </a:rPr>
              <a:t>هذه </a:t>
            </a:r>
            <a:r>
              <a:rPr lang="ar-SA" sz="1700" dirty="0">
                <a:latin typeface="Alexandria" pitchFamily="2" charset="-78"/>
                <a:cs typeface="Alexandria" pitchFamily="2" charset="-78"/>
              </a:rPr>
              <a:t>المنتجات، حيث أن هذه الخصومات تعزز من رغبتهم في الشراء.</a:t>
            </a:r>
          </a:p>
          <a:p>
            <a:pPr algn="r" rtl="1">
              <a:lnSpc>
                <a:spcPct val="150000"/>
              </a:lnSpc>
            </a:pPr>
            <a:r>
              <a:rPr lang="ar-SA" sz="1700" dirty="0">
                <a:solidFill>
                  <a:schemeClr val="accent2">
                    <a:lumMod val="50000"/>
                  </a:schemeClr>
                </a:solidFill>
                <a:latin typeface="Alexandria" pitchFamily="2" charset="-78"/>
                <a:cs typeface="Alexandria" pitchFamily="2" charset="-78"/>
              </a:rPr>
              <a:t>إذا كانت المجموعة تحتوي على منتج </a:t>
            </a:r>
            <a:r>
              <a:rPr lang="ar-SA" sz="1700" dirty="0" smtClean="0">
                <a:solidFill>
                  <a:schemeClr val="accent2">
                    <a:lumMod val="50000"/>
                  </a:schemeClr>
                </a:solidFill>
                <a:latin typeface="Alexandria" pitchFamily="2" charset="-78"/>
                <a:cs typeface="Alexandria" pitchFamily="2" charset="-78"/>
              </a:rPr>
              <a:t>نفعي </a:t>
            </a:r>
            <a:r>
              <a:rPr lang="ar-SA" sz="1700" dirty="0">
                <a:solidFill>
                  <a:schemeClr val="accent2">
                    <a:lumMod val="50000"/>
                  </a:schemeClr>
                </a:solidFill>
                <a:latin typeface="Alexandria" pitchFamily="2" charset="-78"/>
                <a:cs typeface="Alexandria" pitchFamily="2" charset="-78"/>
              </a:rPr>
              <a:t>(مثل </a:t>
            </a:r>
            <a:r>
              <a:rPr lang="ar-SA" sz="1700" dirty="0" smtClean="0">
                <a:solidFill>
                  <a:schemeClr val="accent2">
                    <a:lumMod val="50000"/>
                  </a:schemeClr>
                </a:solidFill>
                <a:latin typeface="Alexandria" pitchFamily="2" charset="-78"/>
                <a:cs typeface="Alexandria" pitchFamily="2" charset="-78"/>
              </a:rPr>
              <a:t>الأقلام) </a:t>
            </a:r>
            <a:r>
              <a:rPr lang="ar-SA" sz="1700" dirty="0">
                <a:solidFill>
                  <a:schemeClr val="accent2">
                    <a:lumMod val="50000"/>
                  </a:schemeClr>
                </a:solidFill>
                <a:latin typeface="Alexandria" pitchFamily="2" charset="-78"/>
                <a:cs typeface="Alexandria" pitchFamily="2" charset="-78"/>
              </a:rPr>
              <a:t>ومنتج متعة (مثل </a:t>
            </a:r>
            <a:r>
              <a:rPr lang="ar-SA" sz="1700" dirty="0" smtClean="0">
                <a:solidFill>
                  <a:schemeClr val="accent2">
                    <a:lumMod val="50000"/>
                  </a:schemeClr>
                </a:solidFill>
                <a:latin typeface="Alexandria" pitchFamily="2" charset="-78"/>
                <a:cs typeface="Alexandria" pitchFamily="2" charset="-78"/>
              </a:rPr>
              <a:t>الشيكولاتة)، </a:t>
            </a:r>
            <a:r>
              <a:rPr lang="ar-SA" sz="1700" dirty="0">
                <a:solidFill>
                  <a:schemeClr val="accent2">
                    <a:lumMod val="50000"/>
                  </a:schemeClr>
                </a:solidFill>
                <a:latin typeface="Alexandria" pitchFamily="2" charset="-78"/>
                <a:cs typeface="Alexandria" pitchFamily="2" charset="-78"/>
              </a:rPr>
              <a:t>يُفضل أن يكون الخصم بارزًا على منتج </a:t>
            </a:r>
            <a:r>
              <a:rPr lang="ar-SA" sz="1700" dirty="0" smtClean="0">
                <a:solidFill>
                  <a:schemeClr val="accent2">
                    <a:lumMod val="50000"/>
                  </a:schemeClr>
                </a:solidFill>
                <a:latin typeface="Alexandria" pitchFamily="2" charset="-78"/>
                <a:cs typeface="Alexandria" pitchFamily="2" charset="-78"/>
              </a:rPr>
              <a:t>المتعة</a:t>
            </a:r>
            <a:r>
              <a:rPr lang="ar-SA" sz="1700" dirty="0">
                <a:solidFill>
                  <a:schemeClr val="accent2">
                    <a:lumMod val="50000"/>
                  </a:schemeClr>
                </a:solidFill>
                <a:latin typeface="Alexandria" pitchFamily="2" charset="-78"/>
                <a:cs typeface="Alexandria" pitchFamily="2" charset="-78"/>
              </a:rPr>
              <a:t>؛</a:t>
            </a:r>
            <a:r>
              <a:rPr lang="ar-SA" sz="1700" dirty="0" smtClean="0">
                <a:solidFill>
                  <a:schemeClr val="accent2">
                    <a:lumMod val="50000"/>
                  </a:schemeClr>
                </a:solidFill>
                <a:latin typeface="Alexandria" pitchFamily="2" charset="-78"/>
                <a:cs typeface="Alexandria" pitchFamily="2" charset="-78"/>
              </a:rPr>
              <a:t> لأنه يزيد </a:t>
            </a:r>
            <a:r>
              <a:rPr lang="ar-SA" sz="1700" dirty="0">
                <a:solidFill>
                  <a:schemeClr val="accent2">
                    <a:lumMod val="50000"/>
                  </a:schemeClr>
                </a:solidFill>
                <a:latin typeface="Alexandria" pitchFamily="2" charset="-78"/>
                <a:cs typeface="Alexandria" pitchFamily="2" charset="-78"/>
              </a:rPr>
              <a:t>من الرغبة في الشراء مقارنةً بتطبيق الخصم على المنتج النفعي.</a:t>
            </a:r>
            <a:r>
              <a:rPr lang="ar-SA" sz="1700" dirty="0">
                <a:latin typeface="Alexandria" pitchFamily="2" charset="-78"/>
                <a:cs typeface="Alexandria" pitchFamily="2" charset="-78"/>
              </a:rPr>
              <a:t> </a:t>
            </a:r>
            <a:r>
              <a:rPr lang="ar-SA" sz="1700" dirty="0" smtClean="0">
                <a:solidFill>
                  <a:srgbClr val="002060"/>
                </a:solidFill>
                <a:latin typeface="Alexandria" pitchFamily="2" charset="-78"/>
                <a:cs typeface="Alexandria" pitchFamily="2" charset="-78"/>
              </a:rPr>
              <a:t>وإذا </a:t>
            </a:r>
            <a:r>
              <a:rPr lang="ar-SA" sz="1700" dirty="0">
                <a:solidFill>
                  <a:srgbClr val="002060"/>
                </a:solidFill>
                <a:latin typeface="Alexandria" pitchFamily="2" charset="-78"/>
                <a:cs typeface="Alexandria" pitchFamily="2" charset="-78"/>
              </a:rPr>
              <a:t>كانت المجموعة تتكون فقط من منتجين نفعيين، يُنصح بإضافة منتج متعة واحد ووضع خصم عليه. هذا يمكن أن يجذب انتباه المستهلكين ويزيد من فرصتهم في اتخاذ قرار الشراء</a:t>
            </a:r>
            <a:r>
              <a:rPr lang="ar-SA" sz="1700" dirty="0" smtClean="0">
                <a:solidFill>
                  <a:srgbClr val="002060"/>
                </a:solidFill>
                <a:latin typeface="Alexandria" pitchFamily="2" charset="-78"/>
                <a:cs typeface="Alexandria" pitchFamily="2" charset="-78"/>
              </a:rPr>
              <a:t>. </a:t>
            </a:r>
            <a:r>
              <a:rPr lang="ar-SA" sz="1700" dirty="0" smtClean="0">
                <a:solidFill>
                  <a:schemeClr val="accent2">
                    <a:lumMod val="75000"/>
                  </a:schemeClr>
                </a:solidFill>
                <a:latin typeface="Alexandria" pitchFamily="2" charset="-78"/>
                <a:cs typeface="Alexandria" pitchFamily="2" charset="-78"/>
              </a:rPr>
              <a:t>وفي </a:t>
            </a:r>
            <a:r>
              <a:rPr lang="ar-SA" sz="1700" dirty="0">
                <a:solidFill>
                  <a:schemeClr val="accent2">
                    <a:lumMod val="75000"/>
                  </a:schemeClr>
                </a:solidFill>
                <a:latin typeface="Alexandria" pitchFamily="2" charset="-78"/>
                <a:cs typeface="Alexandria" pitchFamily="2" charset="-78"/>
              </a:rPr>
              <a:t>حالة عدم وجود منتج متعة في المجموعة، يجب التأكيد على مزايا المتعة المرتبطة بالمنتجات الموجودة. </a:t>
            </a:r>
            <a:endParaRPr lang="en-US" sz="1700" dirty="0">
              <a:solidFill>
                <a:schemeClr val="accent2">
                  <a:lumMod val="75000"/>
                </a:schemeClr>
              </a:solidFill>
              <a:latin typeface="Alexandria" pitchFamily="2" charset="-78"/>
              <a:cs typeface="Alexandria" pitchFamily="2" charset="-78"/>
            </a:endParaRPr>
          </a:p>
        </p:txBody>
      </p:sp>
      <p:pic>
        <p:nvPicPr>
          <p:cNvPr id="16" name="Picture 15"/>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9346" t="4061" r="770" b="76000"/>
          <a:stretch/>
        </p:blipFill>
        <p:spPr>
          <a:xfrm>
            <a:off x="1" y="6348686"/>
            <a:ext cx="2775856" cy="519880"/>
          </a:xfrm>
          <a:prstGeom prst="rect">
            <a:avLst/>
          </a:prstGeom>
        </p:spPr>
      </p:pic>
      <p:pic>
        <p:nvPicPr>
          <p:cNvPr id="17" name="Picture 16"/>
          <p:cNvPicPr>
            <a:picLocks noChangeAspect="1"/>
          </p:cNvPicPr>
          <p:nvPr/>
        </p:nvPicPr>
        <p:blipFill rotWithShape="1">
          <a:blip r:embed="rId5">
            <a:clrChange>
              <a:clrFrom>
                <a:srgbClr val="FFFFFF"/>
              </a:clrFrom>
              <a:clrTo>
                <a:srgbClr val="FFFFFF">
                  <a:alpha val="0"/>
                </a:srgbClr>
              </a:clrTo>
            </a:clrChange>
          </a:blip>
          <a:srcRect l="19228" t="22193" r="53018" b="36281"/>
          <a:stretch/>
        </p:blipFill>
        <p:spPr>
          <a:xfrm>
            <a:off x="-265908" y="2408087"/>
            <a:ext cx="2339637" cy="2313669"/>
          </a:xfrm>
          <a:prstGeom prst="rect">
            <a:avLst/>
          </a:prstGeom>
        </p:spPr>
      </p:pic>
      <p:sp>
        <p:nvSpPr>
          <p:cNvPr id="3" name="Rectangle 2"/>
          <p:cNvSpPr/>
          <p:nvPr/>
        </p:nvSpPr>
        <p:spPr>
          <a:xfrm>
            <a:off x="149868" y="4411296"/>
            <a:ext cx="1058303" cy="523220"/>
          </a:xfrm>
          <a:prstGeom prst="rect">
            <a:avLst/>
          </a:prstGeom>
          <a:solidFill>
            <a:schemeClr val="bg1"/>
          </a:solidFill>
        </p:spPr>
        <p:txBody>
          <a:bodyPr wrap="none">
            <a:spAutoFit/>
          </a:bodyPr>
          <a:lstStyle/>
          <a:p>
            <a:r>
              <a:rPr lang="ar-SA" sz="2800" dirty="0">
                <a:solidFill>
                  <a:srgbClr val="00B050"/>
                </a:solidFill>
                <a:latin typeface="Alexandria" pitchFamily="2" charset="-78"/>
                <a:cs typeface="Alexandria" pitchFamily="2" charset="-78"/>
              </a:rPr>
              <a:t> </a:t>
            </a:r>
            <a:r>
              <a:rPr lang="ar-SA" sz="2800" dirty="0" smtClean="0">
                <a:solidFill>
                  <a:srgbClr val="00B050"/>
                </a:solidFill>
                <a:latin typeface="Alexandria" pitchFamily="2" charset="-78"/>
                <a:cs typeface="Alexandria" pitchFamily="2" charset="-78"/>
              </a:rPr>
              <a:t>52%</a:t>
            </a:r>
            <a:endParaRPr lang="ar-SA" sz="2800" dirty="0">
              <a:solidFill>
                <a:srgbClr val="00B050"/>
              </a:solidFill>
            </a:endParaRPr>
          </a:p>
        </p:txBody>
      </p:sp>
      <p:sp>
        <p:nvSpPr>
          <p:cNvPr id="19" name="Rectangle 18"/>
          <p:cNvSpPr/>
          <p:nvPr/>
        </p:nvSpPr>
        <p:spPr>
          <a:xfrm>
            <a:off x="72478" y="2051468"/>
            <a:ext cx="1058303" cy="523220"/>
          </a:xfrm>
          <a:prstGeom prst="rect">
            <a:avLst/>
          </a:prstGeom>
          <a:solidFill>
            <a:schemeClr val="accent2">
              <a:lumMod val="20000"/>
              <a:lumOff val="80000"/>
            </a:schemeClr>
          </a:solidFill>
        </p:spPr>
        <p:txBody>
          <a:bodyPr wrap="none">
            <a:spAutoFit/>
          </a:bodyPr>
          <a:lstStyle/>
          <a:p>
            <a:r>
              <a:rPr lang="ar-SA" sz="2800" dirty="0">
                <a:solidFill>
                  <a:srgbClr val="00B050"/>
                </a:solidFill>
                <a:latin typeface="Alexandria" pitchFamily="2" charset="-78"/>
                <a:cs typeface="Alexandria" pitchFamily="2" charset="-78"/>
              </a:rPr>
              <a:t> </a:t>
            </a:r>
            <a:r>
              <a:rPr lang="ar-SA" sz="2800" dirty="0" smtClean="0">
                <a:solidFill>
                  <a:srgbClr val="00B050"/>
                </a:solidFill>
                <a:latin typeface="Alexandria" pitchFamily="2" charset="-78"/>
                <a:cs typeface="Alexandria" pitchFamily="2" charset="-78"/>
              </a:rPr>
              <a:t>82%</a:t>
            </a:r>
            <a:endParaRPr lang="ar-SA" sz="2800" dirty="0">
              <a:solidFill>
                <a:srgbClr val="00B050"/>
              </a:solidFill>
            </a:endParaRPr>
          </a:p>
        </p:txBody>
      </p:sp>
    </p:spTree>
    <p:extLst>
      <p:ext uri="{BB962C8B-B14F-4D97-AF65-F5344CB8AC3E}">
        <p14:creationId xmlns:p14="http://schemas.microsoft.com/office/powerpoint/2010/main" val="134762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4288" y="1842840"/>
            <a:ext cx="9088360" cy="4200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53595" y="119207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2385936" y="1975518"/>
            <a:ext cx="8934447" cy="4016484"/>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rgbClr val="C00000"/>
                </a:solidFill>
                <a:latin typeface="Alexandria" pitchFamily="2" charset="-78"/>
                <a:cs typeface="Alexandria" pitchFamily="2" charset="-78"/>
              </a:rPr>
              <a:t>قانون 100 - </a:t>
            </a:r>
            <a:r>
              <a:rPr lang="en-US" sz="1700" dirty="0" smtClean="0">
                <a:solidFill>
                  <a:srgbClr val="C00000"/>
                </a:solidFill>
                <a:latin typeface="Alexandria" pitchFamily="2" charset="-78"/>
                <a:cs typeface="Alexandria" pitchFamily="2" charset="-78"/>
              </a:rPr>
              <a:t>100 Rule Discount</a:t>
            </a:r>
            <a:r>
              <a:rPr lang="ar-SA" sz="1700" dirty="0" smtClean="0">
                <a:latin typeface="Alexandria" pitchFamily="2" charset="-78"/>
                <a:cs typeface="Alexandria" pitchFamily="2" charset="-78"/>
              </a:rPr>
              <a:t>: يشير </a:t>
            </a:r>
            <a:r>
              <a:rPr lang="ar-SA" sz="1700" dirty="0">
                <a:latin typeface="Alexandria" pitchFamily="2" charset="-78"/>
                <a:cs typeface="Alexandria" pitchFamily="2" charset="-78"/>
              </a:rPr>
              <a:t>إلى كيفية تقديم الخصومات بطريقة تجعلها أكثر جاذبية للمستهلكين، ويعتمد على سعر المنتج الأصلي. ينص هذا القانون على أنه:</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إذا </a:t>
            </a:r>
            <a:r>
              <a:rPr lang="ar-SA" sz="1700" dirty="0">
                <a:solidFill>
                  <a:srgbClr val="0070C0"/>
                </a:solidFill>
                <a:latin typeface="Alexandria" pitchFamily="2" charset="-78"/>
                <a:cs typeface="Alexandria" pitchFamily="2" charset="-78"/>
              </a:rPr>
              <a:t>كان سعر المنتج أقل من 100 دولار</a:t>
            </a:r>
            <a:r>
              <a:rPr lang="ar-SA" sz="1700" dirty="0">
                <a:latin typeface="Alexandria" pitchFamily="2" charset="-78"/>
                <a:cs typeface="Alexandria" pitchFamily="2" charset="-78"/>
              </a:rPr>
              <a:t>، فإن الخصومات المعروضة كنسبة مئوية (مثل 20% خصم) تكون أكثر جاذبية. وذلك لأن النسبة المئوية تبدو أكبر مقارنة بالمبلغ النقدي المخصوم. على سبيل المثال، </a:t>
            </a:r>
            <a:r>
              <a:rPr lang="ar-SA" sz="1700" dirty="0" smtClean="0">
                <a:latin typeface="Alexandria" pitchFamily="2" charset="-78"/>
                <a:cs typeface="Alexandria" pitchFamily="2" charset="-78"/>
              </a:rPr>
              <a:t>خصم 10% </a:t>
            </a:r>
            <a:r>
              <a:rPr lang="ar-SA" sz="1700" dirty="0">
                <a:latin typeface="Alexandria" pitchFamily="2" charset="-78"/>
                <a:cs typeface="Alexandria" pitchFamily="2" charset="-78"/>
              </a:rPr>
              <a:t>على منتج بسعر 20 دولارًا يبدو أكثر جذبًا من خصم قدره </a:t>
            </a:r>
            <a:r>
              <a:rPr lang="ar-SA" sz="1700" dirty="0" smtClean="0">
                <a:latin typeface="Alexandria" pitchFamily="2" charset="-78"/>
                <a:cs typeface="Alexandria" pitchFamily="2" charset="-78"/>
              </a:rPr>
              <a:t>2 </a:t>
            </a:r>
            <a:r>
              <a:rPr lang="ar-SA" sz="1700" dirty="0" smtClean="0">
                <a:latin typeface="Alexandria" pitchFamily="2" charset="-78"/>
                <a:cs typeface="Alexandria" pitchFamily="2" charset="-78"/>
              </a:rPr>
              <a:t>دولارات.</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إذا </a:t>
            </a:r>
            <a:r>
              <a:rPr lang="ar-SA" sz="1700" dirty="0">
                <a:solidFill>
                  <a:srgbClr val="0070C0"/>
                </a:solidFill>
                <a:latin typeface="Alexandria" pitchFamily="2" charset="-78"/>
                <a:cs typeface="Alexandria" pitchFamily="2" charset="-78"/>
              </a:rPr>
              <a:t>كان سعر المنتج أعلى من 100 دولار</a:t>
            </a:r>
            <a:r>
              <a:rPr lang="ar-SA" sz="1700" dirty="0">
                <a:latin typeface="Alexandria" pitchFamily="2" charset="-78"/>
                <a:cs typeface="Alexandria" pitchFamily="2" charset="-78"/>
              </a:rPr>
              <a:t>، فإن الخصومات المعروضة كمبلغ نقدي (مثل خصم قدره </a:t>
            </a:r>
            <a:r>
              <a:rPr lang="ar-SA" sz="1700" dirty="0" smtClean="0">
                <a:latin typeface="Alexandria" pitchFamily="2" charset="-78"/>
                <a:cs typeface="Alexandria" pitchFamily="2" charset="-78"/>
              </a:rPr>
              <a:t>25 </a:t>
            </a:r>
            <a:r>
              <a:rPr lang="ar-SA" sz="1700" dirty="0">
                <a:latin typeface="Alexandria" pitchFamily="2" charset="-78"/>
                <a:cs typeface="Alexandria" pitchFamily="2" charset="-78"/>
              </a:rPr>
              <a:t>دولارًا) تكون أكثر جاذبية. في هذه الحالة، يكون المبلغ النقدي أكبر وأكثر وضوحًا من النسبة المئوية. على سبيل المثال، خصم بقيمة 500 دولار على جهاز كمبيوتر محمول بسعر 2000 دولار يبدو أفضل من خصم بنسبة 25</a:t>
            </a:r>
            <a:r>
              <a:rPr lang="ar-SA" sz="1700" dirty="0" smtClean="0">
                <a:latin typeface="Alexandria" pitchFamily="2" charset="-78"/>
                <a:cs typeface="Alexandria" pitchFamily="2" charset="-78"/>
              </a:rPr>
              <a:t>%.</a:t>
            </a:r>
            <a:endParaRPr lang="en-US" sz="1700" dirty="0">
              <a:latin typeface="Alexandria" pitchFamily="2" charset="-78"/>
              <a:cs typeface="Alexandria" pitchFamily="2" charset="-78"/>
            </a:endParaRPr>
          </a:p>
        </p:txBody>
      </p:sp>
      <p:pic>
        <p:nvPicPr>
          <p:cNvPr id="16" name="Picture 15"/>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9346" t="4061" r="770" b="76000"/>
          <a:stretch/>
        </p:blipFill>
        <p:spPr>
          <a:xfrm>
            <a:off x="1" y="6348686"/>
            <a:ext cx="2775856" cy="519880"/>
          </a:xfrm>
          <a:prstGeom prst="rect">
            <a:avLst/>
          </a:prstGeom>
        </p:spPr>
      </p:pic>
      <p:sp>
        <p:nvSpPr>
          <p:cNvPr id="18" name="TextBox 17">
            <a:extLst>
              <a:ext uri="{FF2B5EF4-FFF2-40B4-BE49-F238E27FC236}">
                <a16:creationId xmlns:a16="http://schemas.microsoft.com/office/drawing/2014/main" id="{F9A80F9F-74DB-1D57-04E8-E20E92A09B0A}"/>
              </a:ext>
            </a:extLst>
          </p:cNvPr>
          <p:cNvSpPr txBox="1"/>
          <p:nvPr/>
        </p:nvSpPr>
        <p:spPr>
          <a:xfrm>
            <a:off x="2621938" y="1316499"/>
            <a:ext cx="387683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smtClean="0">
                <a:latin typeface="Alexandria" pitchFamily="2" charset="-78"/>
                <a:cs typeface="Alexandria" pitchFamily="2" charset="-78"/>
              </a:rPr>
              <a:t>الخصم الذكي  </a:t>
            </a:r>
            <a:r>
              <a:rPr lang="en-US" dirty="0" smtClean="0">
                <a:latin typeface="Alexandria" pitchFamily="2" charset="-78"/>
                <a:cs typeface="Alexandria" pitchFamily="2" charset="-78"/>
              </a:rPr>
              <a:t>Smart Discount</a:t>
            </a:r>
            <a:endParaRPr lang="ar-SA" dirty="0">
              <a:latin typeface="Alexandria" pitchFamily="2" charset="-78"/>
              <a:cs typeface="Alexandria" pitchFamily="2" charset="-78"/>
            </a:endParaRPr>
          </a:p>
        </p:txBody>
      </p:sp>
      <p:pic>
        <p:nvPicPr>
          <p:cNvPr id="2" name="Picture 1"/>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colorTemperature colorTemp="11200"/>
                    </a14:imgEffect>
                  </a14:imgLayer>
                </a14:imgProps>
              </a:ext>
            </a:extLst>
          </a:blip>
          <a:srcRect l="16325" t="20312" r="48536" b="64509"/>
          <a:stretch/>
        </p:blipFill>
        <p:spPr>
          <a:xfrm>
            <a:off x="0" y="3669466"/>
            <a:ext cx="2775857" cy="1565359"/>
          </a:xfrm>
          <a:prstGeom prst="rect">
            <a:avLst/>
          </a:prstGeom>
        </p:spPr>
      </p:pic>
      <p:pic>
        <p:nvPicPr>
          <p:cNvPr id="6" name="Picture 5"/>
          <p:cNvPicPr>
            <a:picLocks noChangeAspect="1"/>
          </p:cNvPicPr>
          <p:nvPr/>
        </p:nvPicPr>
        <p:blipFill rotWithShape="1">
          <a:blip r:embed="rId7"/>
          <a:srcRect l="16702" t="20536" r="49038" b="64508"/>
          <a:stretch/>
        </p:blipFill>
        <p:spPr>
          <a:xfrm>
            <a:off x="0" y="2547815"/>
            <a:ext cx="2621937" cy="1094015"/>
          </a:xfrm>
          <a:prstGeom prst="rect">
            <a:avLst/>
          </a:prstGeom>
        </p:spPr>
      </p:pic>
    </p:spTree>
    <p:extLst>
      <p:ext uri="{BB962C8B-B14F-4D97-AF65-F5344CB8AC3E}">
        <p14:creationId xmlns:p14="http://schemas.microsoft.com/office/powerpoint/2010/main" val="33196654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5748633"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استراتيجيات سهولة المعالجة </a:t>
            </a:r>
            <a:r>
              <a:rPr lang="en-US" dirty="0">
                <a:latin typeface="Alexandria" pitchFamily="2" charset="-78"/>
                <a:cs typeface="Alexandria" pitchFamily="2" charset="-78"/>
              </a:rPr>
              <a:t>Processing </a:t>
            </a:r>
            <a:r>
              <a:rPr lang="en-US" dirty="0" smtClean="0">
                <a:latin typeface="Alexandria" pitchFamily="2" charset="-78"/>
                <a:cs typeface="Alexandria" pitchFamily="2" charset="-78"/>
              </a:rPr>
              <a:t>Fluency</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114943" y="1960154"/>
            <a:ext cx="6535915" cy="4139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Lst>
          </a:blip>
          <a:srcRect l="19086" t="12500" r="52803" b="47991"/>
          <a:stretch/>
        </p:blipFill>
        <p:spPr>
          <a:xfrm>
            <a:off x="2323358" y="2082919"/>
            <a:ext cx="2999755" cy="2384118"/>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0" name="Freeform 3"/>
          <p:cNvSpPr/>
          <p:nvPr/>
        </p:nvSpPr>
        <p:spPr>
          <a:xfrm>
            <a:off x="47313" y="6237042"/>
            <a:ext cx="524187" cy="615619"/>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6"/>
            <a:stretch>
              <a:fillRect l="-24353" r="-13916"/>
            </a:stretch>
          </a:blipFill>
        </p:spPr>
      </p:sp>
      <p:sp>
        <p:nvSpPr>
          <p:cNvPr id="2" name="Rectangle 1"/>
          <p:cNvSpPr/>
          <p:nvPr/>
        </p:nvSpPr>
        <p:spPr>
          <a:xfrm>
            <a:off x="5189083" y="2083607"/>
            <a:ext cx="6403144" cy="4016484"/>
          </a:xfrm>
          <a:prstGeom prst="rect">
            <a:avLst/>
          </a:prstGeom>
          <a:noFill/>
        </p:spPr>
        <p:txBody>
          <a:bodyPr wrap="square">
            <a:spAutoFit/>
          </a:bodyPr>
          <a:lstStyle/>
          <a:p>
            <a:pPr marL="342900" indent="-342900" algn="r" rtl="1">
              <a:lnSpc>
                <a:spcPct val="150000"/>
              </a:lnSpc>
              <a:buFont typeface="+mj-lt"/>
              <a:buAutoNum type="arabicPeriod"/>
            </a:pPr>
            <a:r>
              <a:rPr lang="ar-SA" sz="1700" b="1" dirty="0" smtClean="0">
                <a:solidFill>
                  <a:srgbClr val="C00000"/>
                </a:solidFill>
                <a:latin typeface="Alexandria" pitchFamily="2" charset="-78"/>
                <a:cs typeface="Alexandria" pitchFamily="2" charset="-78"/>
              </a:rPr>
              <a:t>استدارة الرقم </a:t>
            </a:r>
            <a:r>
              <a:rPr lang="en-US" sz="1700" b="1" dirty="0">
                <a:solidFill>
                  <a:srgbClr val="C00000"/>
                </a:solidFill>
                <a:latin typeface="Alexandria" pitchFamily="2" charset="-78"/>
                <a:cs typeface="Alexandria" pitchFamily="2" charset="-78"/>
              </a:rPr>
              <a:t>Roundness</a:t>
            </a:r>
            <a:r>
              <a:rPr lang="ar-SA" sz="1700" dirty="0">
                <a:latin typeface="Alexandria" pitchFamily="2" charset="-78"/>
                <a:cs typeface="Alexandria" pitchFamily="2" charset="-78"/>
              </a:rPr>
              <a:t>: تشير إلى استخدام أسعار مستديرة، مثل 100 </a:t>
            </a:r>
            <a:r>
              <a:rPr lang="ar-SA" sz="1700" dirty="0" smtClean="0">
                <a:latin typeface="Alexandria" pitchFamily="2" charset="-78"/>
                <a:cs typeface="Alexandria" pitchFamily="2" charset="-78"/>
              </a:rPr>
              <a:t>دولار </a:t>
            </a:r>
            <a:r>
              <a:rPr lang="ar-SA" sz="1700" dirty="0">
                <a:latin typeface="Alexandria" pitchFamily="2" charset="-78"/>
                <a:cs typeface="Alexandria" pitchFamily="2" charset="-78"/>
              </a:rPr>
              <a:t>بدلًا من 99.99 دولار. هذه الاستراتيجية تستخدم بشكل مختلف حسب نوع </a:t>
            </a:r>
            <a:r>
              <a:rPr lang="ar-SA" sz="1700" dirty="0" smtClean="0">
                <a:latin typeface="Alexandria" pitchFamily="2" charset="-78"/>
                <a:cs typeface="Alexandria" pitchFamily="2" charset="-78"/>
              </a:rPr>
              <a:t>المنتج.</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منتجات </a:t>
            </a:r>
            <a:r>
              <a:rPr lang="ar-SA" sz="1700" dirty="0">
                <a:latin typeface="Alexandria" pitchFamily="2" charset="-78"/>
                <a:cs typeface="Alexandria" pitchFamily="2" charset="-78"/>
              </a:rPr>
              <a:t>النفعية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يُفضل استخدام </a:t>
            </a:r>
            <a:r>
              <a:rPr lang="ar-SA" sz="1700" dirty="0" smtClean="0">
                <a:latin typeface="Alexandria" pitchFamily="2" charset="-78"/>
                <a:cs typeface="Alexandria" pitchFamily="2" charset="-78"/>
              </a:rPr>
              <a:t>أرقام فردية مع أرقام </a:t>
            </a:r>
            <a:r>
              <a:rPr lang="ar-SA" sz="1700" dirty="0">
                <a:latin typeface="Alexandria" pitchFamily="2" charset="-78"/>
                <a:cs typeface="Alexandria" pitchFamily="2" charset="-78"/>
              </a:rPr>
              <a:t>بعد العلامة العشرية. على سبيل المثال، يمكن أن يكون السعر 15.49 دولار. هذا يمنح إحساسًا بالعدالة والواقعية في </a:t>
            </a:r>
            <a:r>
              <a:rPr lang="ar-SA" sz="1700" dirty="0" smtClean="0">
                <a:latin typeface="Alexandria" pitchFamily="2" charset="-78"/>
                <a:cs typeface="Alexandria" pitchFamily="2" charset="-78"/>
              </a:rPr>
              <a:t>التسعير.</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المنتجات المتعة والتلذذ: يُفضل </a:t>
            </a:r>
            <a:r>
              <a:rPr lang="ar-SA" sz="1700" dirty="0">
                <a:latin typeface="Alexandria" pitchFamily="2" charset="-78"/>
                <a:cs typeface="Alexandria" pitchFamily="2" charset="-78"/>
              </a:rPr>
              <a:t>استخدام أسعار </a:t>
            </a:r>
            <a:r>
              <a:rPr lang="ar-SA" sz="1700" dirty="0" smtClean="0">
                <a:latin typeface="Alexandria" pitchFamily="2" charset="-78"/>
                <a:cs typeface="Alexandria" pitchFamily="2" charset="-78"/>
              </a:rPr>
              <a:t>مستديرة عند تسعير منتجات المتعة خاصة الفاخرة؛ لأنها تعطي </a:t>
            </a:r>
            <a:r>
              <a:rPr lang="ar-SA" sz="1700" dirty="0">
                <a:latin typeface="Alexandria" pitchFamily="2" charset="-78"/>
                <a:cs typeface="Alexandria" pitchFamily="2" charset="-78"/>
              </a:rPr>
              <a:t>انطباعًا بأن المنتج ذو قيمة عالية </a:t>
            </a:r>
            <a:r>
              <a:rPr lang="ar-SA" sz="1700" dirty="0" smtClean="0">
                <a:latin typeface="Alexandria" pitchFamily="2" charset="-78"/>
                <a:cs typeface="Alexandria" pitchFamily="2" charset="-78"/>
              </a:rPr>
              <a:t>وتعكس </a:t>
            </a:r>
            <a:r>
              <a:rPr lang="ar-SA" sz="1700" dirty="0">
                <a:latin typeface="Alexandria" pitchFamily="2" charset="-78"/>
                <a:cs typeface="Alexandria" pitchFamily="2" charset="-78"/>
              </a:rPr>
              <a:t>جودة الخدمة أو </a:t>
            </a:r>
            <a:r>
              <a:rPr lang="ar-SA" sz="1700" dirty="0" smtClean="0">
                <a:latin typeface="Alexandria" pitchFamily="2" charset="-78"/>
                <a:cs typeface="Alexandria" pitchFamily="2" charset="-78"/>
              </a:rPr>
              <a:t>المنتج. </a:t>
            </a:r>
            <a:r>
              <a:rPr lang="ar-SA" sz="1700" dirty="0">
                <a:latin typeface="Alexandria" pitchFamily="2" charset="-78"/>
                <a:cs typeface="Alexandria" pitchFamily="2" charset="-78"/>
              </a:rPr>
              <a:t>على سبيل المثال، قد يكون سعر ساعة فاخرة 5,000 دولار. </a:t>
            </a:r>
          </a:p>
        </p:txBody>
      </p:sp>
      <p:pic>
        <p:nvPicPr>
          <p:cNvPr id="14" name="Picture 13"/>
          <p:cNvPicPr>
            <a:picLocks noChangeAspect="1"/>
          </p:cNvPicPr>
          <p:nvPr/>
        </p:nvPicPr>
        <p:blipFill rotWithShape="1">
          <a:blip r:embed="rId7"/>
          <a:srcRect l="24708" t="26642" r="57663" b="43697"/>
          <a:stretch/>
        </p:blipFill>
        <p:spPr>
          <a:xfrm>
            <a:off x="2323358" y="4467037"/>
            <a:ext cx="2865725" cy="2385624"/>
          </a:xfrm>
          <a:prstGeom prst="rect">
            <a:avLst/>
          </a:prstGeom>
        </p:spPr>
      </p:pic>
      <p:pic>
        <p:nvPicPr>
          <p:cNvPr id="15" name="Picture 14"/>
          <p:cNvPicPr>
            <a:picLocks noChangeAspect="1"/>
          </p:cNvPicPr>
          <p:nvPr/>
        </p:nvPicPr>
        <p:blipFill rotWithShape="1">
          <a:blip r:embed="rId8"/>
          <a:srcRect l="16952" t="12276" r="47909" b="44867"/>
          <a:stretch/>
        </p:blipFill>
        <p:spPr>
          <a:xfrm>
            <a:off x="13174" y="3248919"/>
            <a:ext cx="2323115" cy="25477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18686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705" t="24286" r="30089" b="32143"/>
          <a:stretch/>
        </p:blipFill>
        <p:spPr>
          <a:xfrm>
            <a:off x="47312" y="3943725"/>
            <a:ext cx="2649567" cy="2244682"/>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38166" y="1429313"/>
            <a:ext cx="5748633"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استراتيجيات سهولة المعالجة </a:t>
            </a:r>
            <a:r>
              <a:rPr lang="en-US" dirty="0">
                <a:latin typeface="Alexandria" pitchFamily="2" charset="-78"/>
                <a:cs typeface="Alexandria" pitchFamily="2" charset="-78"/>
              </a:rPr>
              <a:t>Processing </a:t>
            </a:r>
            <a:r>
              <a:rPr lang="en-US" dirty="0" smtClean="0">
                <a:latin typeface="Alexandria" pitchFamily="2" charset="-78"/>
                <a:cs typeface="Alexandria" pitchFamily="2" charset="-78"/>
              </a:rPr>
              <a:t>Fluency</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38167" y="1960153"/>
            <a:ext cx="8942658"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938166" y="2083607"/>
            <a:ext cx="8654061" cy="4016484"/>
          </a:xfrm>
          <a:prstGeom prst="rect">
            <a:avLst/>
          </a:prstGeom>
          <a:noFill/>
        </p:spPr>
        <p:txBody>
          <a:bodyPr wrap="square">
            <a:spAutoFit/>
          </a:bodyPr>
          <a:lstStyle/>
          <a:p>
            <a:pPr marL="342900" indent="-342900" algn="r" rtl="1">
              <a:lnSpc>
                <a:spcPct val="150000"/>
              </a:lnSpc>
              <a:buFont typeface="+mj-lt"/>
              <a:buAutoNum type="arabicPeriod" startAt="2"/>
            </a:pPr>
            <a:r>
              <a:rPr lang="ar-SA" sz="1700" b="1" dirty="0" smtClean="0">
                <a:solidFill>
                  <a:srgbClr val="C00000"/>
                </a:solidFill>
                <a:latin typeface="Alexandria" pitchFamily="2" charset="-78"/>
                <a:cs typeface="Alexandria" pitchFamily="2" charset="-78"/>
              </a:rPr>
              <a:t>اللون </a:t>
            </a:r>
            <a:r>
              <a:rPr lang="en-US" sz="1700" b="1" dirty="0" smtClean="0">
                <a:solidFill>
                  <a:srgbClr val="C00000"/>
                </a:solidFill>
                <a:latin typeface="Alexandria" pitchFamily="2" charset="-78"/>
                <a:cs typeface="Alexandria" pitchFamily="2" charset="-78"/>
              </a:rPr>
              <a:t>Color</a:t>
            </a:r>
            <a:r>
              <a:rPr lang="ar-SA" sz="1700" dirty="0" smtClean="0">
                <a:latin typeface="Alexandria" pitchFamily="2" charset="-78"/>
                <a:cs typeface="Alexandria" pitchFamily="2" charset="-78"/>
              </a:rPr>
              <a:t>: يُشير إلى:</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لون كارت السعر </a:t>
            </a:r>
            <a:r>
              <a:rPr lang="en-US" sz="1700" dirty="0" smtClean="0">
                <a:solidFill>
                  <a:srgbClr val="0070C0"/>
                </a:solidFill>
                <a:latin typeface="Alexandria" pitchFamily="2" charset="-78"/>
                <a:cs typeface="Alexandria" pitchFamily="2" charset="-78"/>
              </a:rPr>
              <a:t>Price Tag</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تشير الدراسات إلى أن استخدام اللون الأصفر في كارت السعر، يزيد من إقبال المستهلكين على المنتج بنسبة تصل إلى 1.5%.</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تأثير اللون في تحليل السعر: </a:t>
            </a:r>
            <a:r>
              <a:rPr lang="ar-SA" sz="1700" dirty="0" smtClean="0">
                <a:latin typeface="Alexandria" pitchFamily="2" charset="-78"/>
                <a:cs typeface="Alexandria" pitchFamily="2" charset="-78"/>
              </a:rPr>
              <a:t>يفضل استخدام اللون الأحمر لأنه يحفز نظام التفكير السريع، ويعطل نظام التفكير التحليلي </a:t>
            </a:r>
            <a:r>
              <a:rPr lang="en-US" sz="1700" dirty="0" smtClean="0">
                <a:latin typeface="Alexandria" pitchFamily="2" charset="-78"/>
                <a:cs typeface="Alexandria" pitchFamily="2" charset="-78"/>
              </a:rPr>
              <a:t>System-2</a:t>
            </a:r>
            <a:r>
              <a:rPr lang="ar-SA" sz="1700" dirty="0" smtClean="0">
                <a:latin typeface="Alexandria" pitchFamily="2" charset="-78"/>
                <a:cs typeface="Alexandria" pitchFamily="2" charset="-78"/>
              </a:rPr>
              <a:t>، لذا يفضل استخدام اللون الاحمر في الأشكال الهندسية ذات الزوايا الحادة، لانه يعزز تأثير الاستباق بتعطيل التفكير التحليلي. أما اللون الأزرق يؤدي إلى تفعيل نظام التفكير التحليلي، وبالتالي يعطي شعورًا بالاستمرارية لذا يفضل استخدام اللون الازرق مع الأشكال الدائرية. </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لون السعر نفسه </a:t>
            </a:r>
            <a:r>
              <a:rPr lang="en-US" sz="1700" dirty="0">
                <a:solidFill>
                  <a:srgbClr val="0070C0"/>
                </a:solidFill>
                <a:latin typeface="Alexandria" pitchFamily="2" charset="-78"/>
                <a:cs typeface="Alexandria" pitchFamily="2" charset="-78"/>
              </a:rPr>
              <a:t>Font color</a:t>
            </a:r>
            <a:r>
              <a:rPr lang="ar-SA" sz="1700" dirty="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يفضل استخدام اللون الأحمر في كتابة السعر، خاصة للمنتجات الموجهة للرجال.</a:t>
            </a:r>
            <a:endParaRPr lang="ar-SA" sz="1700" dirty="0">
              <a:latin typeface="Alexandria" pitchFamily="2" charset="-78"/>
              <a:cs typeface="Alexandria" pitchFamily="2" charset="-78"/>
            </a:endParaRPr>
          </a:p>
        </p:txBody>
      </p:sp>
      <p:pic>
        <p:nvPicPr>
          <p:cNvPr id="3" name="Picture 2"/>
          <p:cNvPicPr>
            <a:picLocks noChangeAspect="1"/>
          </p:cNvPicPr>
          <p:nvPr/>
        </p:nvPicPr>
        <p:blipFill rotWithShape="1">
          <a:blip r:embed="rId5"/>
          <a:srcRect l="17455" t="23661" r="50418" b="49777"/>
          <a:stretch/>
        </p:blipFill>
        <p:spPr>
          <a:xfrm>
            <a:off x="47313" y="2307426"/>
            <a:ext cx="2890853" cy="1943101"/>
          </a:xfrm>
          <a:prstGeom prst="rect">
            <a:avLst/>
          </a:prstGeom>
        </p:spPr>
      </p:pic>
      <p:pic>
        <p:nvPicPr>
          <p:cNvPr id="8" name="Picture 7"/>
          <p:cNvPicPr>
            <a:picLocks noChangeAspect="1"/>
          </p:cNvPicPr>
          <p:nvPr/>
        </p:nvPicPr>
        <p:blipFill rotWithShape="1">
          <a:blip r:embed="rId6"/>
          <a:srcRect l="26114" t="20759" r="60458" b="49553"/>
          <a:stretch/>
        </p:blipFill>
        <p:spPr>
          <a:xfrm>
            <a:off x="2696879" y="5597717"/>
            <a:ext cx="1368935" cy="1260283"/>
          </a:xfrm>
          <a:prstGeom prst="rect">
            <a:avLst/>
          </a:prstGeom>
        </p:spPr>
      </p:pic>
      <p:sp>
        <p:nvSpPr>
          <p:cNvPr id="16" name="Down Arrow 15"/>
          <p:cNvSpPr/>
          <p:nvPr/>
        </p:nvSpPr>
        <p:spPr>
          <a:xfrm rot="10590539">
            <a:off x="870406" y="3532197"/>
            <a:ext cx="307434" cy="70962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7438293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11680" y="2128455"/>
            <a:ext cx="8567225" cy="4160090"/>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011680" y="2215400"/>
            <a:ext cx="8501330"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الولاء </a:t>
            </a:r>
            <a:r>
              <a:rPr lang="en-US" sz="1700" dirty="0">
                <a:solidFill>
                  <a:srgbClr val="C00000"/>
                </a:solidFill>
                <a:latin typeface="Alexandria" pitchFamily="2" charset="-78"/>
                <a:cs typeface="Alexandria" pitchFamily="2" charset="-78"/>
              </a:rPr>
              <a:t>Loyalty</a:t>
            </a:r>
            <a:r>
              <a:rPr lang="ar-SA" sz="1700" dirty="0">
                <a:solidFill>
                  <a:srgbClr val="C00000"/>
                </a:solidFill>
                <a:latin typeface="Alexandria" pitchFamily="2" charset="-78"/>
                <a:cs typeface="Alexandria" pitchFamily="2" charset="-78"/>
              </a:rPr>
              <a:t> </a:t>
            </a:r>
            <a:r>
              <a:rPr lang="ar-SA" sz="1700" dirty="0" smtClean="0">
                <a:latin typeface="Alexandria" pitchFamily="2" charset="-78"/>
                <a:cs typeface="Alexandria" pitchFamily="2" charset="-78"/>
              </a:rPr>
              <a:t>هو أداة تسويقية تهدف إلى منح العملاء المخلصين حوافز قابلة للتجميع، والتي عند تحويلها إلى مكافآت، تشكل عرضًا جذابًا للاستمرار في شراء منتجات أو خدمات الشركة. 85% من نمو الشركات يأتي من العملاء ذو الولاء.</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أهمية الولاء السيكولوجي: </a:t>
            </a:r>
            <a:r>
              <a:rPr lang="ar-SA" sz="1700" dirty="0" smtClean="0">
                <a:latin typeface="Alexandria" pitchFamily="2" charset="-78"/>
                <a:cs typeface="Alexandria" pitchFamily="2" charset="-78"/>
              </a:rPr>
              <a:t>ثلاث </a:t>
            </a:r>
            <a:r>
              <a:rPr lang="ar-SA" sz="1700" dirty="0">
                <a:latin typeface="Alexandria" pitchFamily="2" charset="-78"/>
                <a:cs typeface="Alexandria" pitchFamily="2" charset="-78"/>
              </a:rPr>
              <a:t>حقائق تجعل من العمل على كسب ولاء العميل المهمة الأولى لمديري </a:t>
            </a:r>
            <a:r>
              <a:rPr lang="ar-SA" sz="1700" dirty="0" smtClean="0">
                <a:latin typeface="Alexandria" pitchFamily="2" charset="-78"/>
                <a:cs typeface="Alexandria" pitchFamily="2" charset="-78"/>
              </a:rPr>
              <a:t>التسويق بسبب فوائده الاقتصادية، وتتمثل 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latin typeface="Alexandria" pitchFamily="2" charset="-78"/>
                <a:cs typeface="Alexandria" pitchFamily="2" charset="-78"/>
              </a:rPr>
              <a:t>تكلفة  الحصول على عميل جديد تقدر بـ 5 أضعاف تكلفة الحفاظ على العميل الحالي.</a:t>
            </a:r>
          </a:p>
          <a:p>
            <a:pPr marL="342900" indent="-342900" algn="r" rtl="1">
              <a:lnSpc>
                <a:spcPct val="150000"/>
              </a:lnSpc>
              <a:buFont typeface="+mj-lt"/>
              <a:buAutoNum type="arabicPeriod"/>
            </a:pPr>
            <a:r>
              <a:rPr lang="ar-SA" sz="1700" dirty="0">
                <a:latin typeface="Alexandria" pitchFamily="2" charset="-78"/>
                <a:cs typeface="Alexandria" pitchFamily="2" charset="-78"/>
              </a:rPr>
              <a:t>قيمة مشتريات العميل ذو الولاء للشركة تتضاعف حتى 10 مرات مقارنة بأول عملية شراء.</a:t>
            </a:r>
          </a:p>
          <a:p>
            <a:pPr marL="342900" indent="-342900" algn="r" rtl="1">
              <a:lnSpc>
                <a:spcPct val="150000"/>
              </a:lnSpc>
              <a:buFont typeface="+mj-lt"/>
              <a:buAutoNum type="arabicPeriod"/>
            </a:pPr>
            <a:r>
              <a:rPr lang="ar-SA" sz="1700" dirty="0">
                <a:latin typeface="Alexandria" pitchFamily="2" charset="-78"/>
                <a:cs typeface="Alexandria" pitchFamily="2" charset="-78"/>
              </a:rPr>
              <a:t>احتمالية البيع للعملاء </a:t>
            </a:r>
            <a:r>
              <a:rPr lang="ar-SA" sz="1700" dirty="0" smtClean="0">
                <a:latin typeface="Alexandria" pitchFamily="2" charset="-78"/>
                <a:cs typeface="Alexandria" pitchFamily="2" charset="-78"/>
              </a:rPr>
              <a:t>الجُدد </a:t>
            </a:r>
            <a:r>
              <a:rPr lang="ar-SA" sz="1700" dirty="0">
                <a:latin typeface="Alexandria" pitchFamily="2" charset="-78"/>
                <a:cs typeface="Alexandria" pitchFamily="2" charset="-78"/>
              </a:rPr>
              <a:t>لا تتجاوز الـ 5% بينما تصل إلى 70% للعملاء ذوي الولاء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25344" y="163185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67142" y="167992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32464" y="1933921"/>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74219" y="5959927"/>
            <a:ext cx="5388429" cy="1152826"/>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
        <p:nvSpPr>
          <p:cNvPr id="16" name="Freeform 2"/>
          <p:cNvSpPr/>
          <p:nvPr/>
        </p:nvSpPr>
        <p:spPr>
          <a:xfrm>
            <a:off x="63169" y="2895807"/>
            <a:ext cx="1885209" cy="2789537"/>
          </a:xfrm>
          <a:custGeom>
            <a:avLst/>
            <a:gdLst/>
            <a:ahLst/>
            <a:cxnLst/>
            <a:rect l="l" t="t" r="r" b="b"/>
            <a:pathLst>
              <a:path w="4172167" h="4114800">
                <a:moveTo>
                  <a:pt x="0" y="0"/>
                </a:moveTo>
                <a:lnTo>
                  <a:pt x="4172167" y="0"/>
                </a:lnTo>
                <a:lnTo>
                  <a:pt x="4172167" y="4114800"/>
                </a:lnTo>
                <a:lnTo>
                  <a:pt x="0" y="4114800"/>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24073752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80" y="1438841"/>
            <a:ext cx="213565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أنواع الولاء</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8275" y="1817909"/>
            <a:ext cx="9370910" cy="44957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1453243" y="1830272"/>
            <a:ext cx="9608418" cy="1661993"/>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0070C0"/>
                </a:solidFill>
                <a:latin typeface="Alexandria" pitchFamily="2" charset="-78"/>
                <a:cs typeface="Alexandria" pitchFamily="2" charset="-78"/>
              </a:rPr>
              <a:t>أنواع الولاء: </a:t>
            </a:r>
          </a:p>
          <a:p>
            <a:pPr algn="r" rtl="1">
              <a:lnSpc>
                <a:spcPct val="150000"/>
              </a:lnSpc>
            </a:pPr>
            <a:r>
              <a:rPr lang="ar-SA" sz="1700" dirty="0" smtClean="0">
                <a:latin typeface="Alexandria" pitchFamily="2" charset="-78"/>
                <a:cs typeface="Alexandria" pitchFamily="2" charset="-78"/>
              </a:rPr>
              <a:t>هناك نوعان من الولاء هما: الولاء الخارجي</a:t>
            </a:r>
            <a:r>
              <a:rPr lang="en-US" sz="1700" dirty="0" smtClean="0">
                <a:latin typeface="Alexandria" pitchFamily="2" charset="-78"/>
                <a:cs typeface="Alexandria" pitchFamily="2" charset="-78"/>
              </a:rPr>
              <a:t>Extrinsic Loyalty</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 والولاء الداخلي</a:t>
            </a:r>
            <a:r>
              <a:rPr lang="en-US" sz="1700" dirty="0" smtClean="0">
                <a:latin typeface="Alexandria" pitchFamily="2" charset="-78"/>
                <a:cs typeface="Alexandria" pitchFamily="2" charset="-78"/>
              </a:rPr>
              <a:t>Intrinsic Loyalty </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الولاء </a:t>
            </a:r>
            <a:r>
              <a:rPr lang="ar-SA" sz="1700" dirty="0" smtClean="0">
                <a:solidFill>
                  <a:schemeClr val="accent2">
                    <a:lumMod val="75000"/>
                  </a:schemeClr>
                </a:solidFill>
                <a:latin typeface="Alexandria" pitchFamily="2" charset="-78"/>
                <a:cs typeface="Alexandria" pitchFamily="2" charset="-78"/>
              </a:rPr>
              <a:t>الخارجي</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هو </a:t>
            </a:r>
            <a:r>
              <a:rPr lang="ar-SA" sz="1700" dirty="0">
                <a:latin typeface="Alexandria" pitchFamily="2" charset="-78"/>
                <a:cs typeface="Alexandria" pitchFamily="2" charset="-78"/>
              </a:rPr>
              <a:t>الولاء الذي يتأثر بالعوامل الخارجية، مثل </a:t>
            </a:r>
            <a:r>
              <a:rPr lang="ar-SA" sz="1700" dirty="0" smtClean="0">
                <a:latin typeface="Alexandria" pitchFamily="2" charset="-78"/>
                <a:cs typeface="Alexandria" pitchFamily="2" charset="-78"/>
              </a:rPr>
              <a:t>المكافآت. </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الولاء الداخلي</a:t>
            </a:r>
            <a:r>
              <a:rPr lang="ar-SA" sz="1700" dirty="0" smtClean="0">
                <a:latin typeface="Alexandria" pitchFamily="2" charset="-78"/>
                <a:cs typeface="Alexandria" pitchFamily="2" charset="-78"/>
              </a:rPr>
              <a:t>: هو </a:t>
            </a:r>
            <a:r>
              <a:rPr lang="ar-SA" sz="1700" dirty="0">
                <a:latin typeface="Alexandria" pitchFamily="2" charset="-78"/>
                <a:cs typeface="Alexandria" pitchFamily="2" charset="-78"/>
              </a:rPr>
              <a:t>ولاء ينشأ من مشاعر داخلية عميقة تجاه العلامة التجارية. </a:t>
            </a:r>
            <a:endParaRPr lang="ar-SA" sz="1700" dirty="0" smtClean="0">
              <a:latin typeface="Alexandria" pitchFamily="2" charset="-78"/>
              <a:cs typeface="Alexandria" pitchFamily="2" charset="-78"/>
            </a:endParaRPr>
          </a:p>
        </p:txBody>
      </p:sp>
      <p:sp>
        <p:nvSpPr>
          <p:cNvPr id="14" name="Freeform 3"/>
          <p:cNvSpPr/>
          <p:nvPr/>
        </p:nvSpPr>
        <p:spPr>
          <a:xfrm>
            <a:off x="-1257684" y="4325683"/>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graphicFrame>
        <p:nvGraphicFramePr>
          <p:cNvPr id="3" name="Table 2"/>
          <p:cNvGraphicFramePr>
            <a:graphicFrameLocks noGrp="1"/>
          </p:cNvGraphicFramePr>
          <p:nvPr>
            <p:extLst>
              <p:ext uri="{D42A27DB-BD31-4B8C-83A1-F6EECF244321}">
                <p14:modId xmlns:p14="http://schemas.microsoft.com/office/powerpoint/2010/main" val="3115713433"/>
              </p:ext>
            </p:extLst>
          </p:nvPr>
        </p:nvGraphicFramePr>
        <p:xfrm>
          <a:off x="1928802" y="3538074"/>
          <a:ext cx="9020589" cy="2651760"/>
        </p:xfrm>
        <a:graphic>
          <a:graphicData uri="http://schemas.openxmlformats.org/drawingml/2006/table">
            <a:tbl>
              <a:tblPr rtl="1" firstRow="1" bandRow="1">
                <a:tableStyleId>{5C22544A-7EE6-4342-B048-85BDC9FD1C3A}</a:tableStyleId>
              </a:tblPr>
              <a:tblGrid>
                <a:gridCol w="1853961">
                  <a:extLst>
                    <a:ext uri="{9D8B030D-6E8A-4147-A177-3AD203B41FA5}">
                      <a16:colId xmlns:a16="http://schemas.microsoft.com/office/drawing/2014/main" val="2868432662"/>
                    </a:ext>
                  </a:extLst>
                </a:gridCol>
                <a:gridCol w="3411057">
                  <a:extLst>
                    <a:ext uri="{9D8B030D-6E8A-4147-A177-3AD203B41FA5}">
                      <a16:colId xmlns:a16="http://schemas.microsoft.com/office/drawing/2014/main" val="1117056361"/>
                    </a:ext>
                  </a:extLst>
                </a:gridCol>
                <a:gridCol w="3755571">
                  <a:extLst>
                    <a:ext uri="{9D8B030D-6E8A-4147-A177-3AD203B41FA5}">
                      <a16:colId xmlns:a16="http://schemas.microsoft.com/office/drawing/2014/main" val="486319895"/>
                    </a:ext>
                  </a:extLst>
                </a:gridCol>
              </a:tblGrid>
              <a:tr h="0">
                <a:tc>
                  <a:txBody>
                    <a:bodyPr/>
                    <a:lstStyle/>
                    <a:p>
                      <a:pPr algn="ctr" rtl="1"/>
                      <a:r>
                        <a:rPr lang="ar-SA" sz="1600" b="1" kern="1200" dirty="0" smtClean="0">
                          <a:solidFill>
                            <a:schemeClr val="bg1"/>
                          </a:solidFill>
                          <a:latin typeface="Alexandria" pitchFamily="2" charset="-78"/>
                          <a:ea typeface="+mn-ea"/>
                          <a:cs typeface="Alexandria" pitchFamily="2" charset="-78"/>
                        </a:rPr>
                        <a:t>أوجه الاختلاف</a:t>
                      </a:r>
                      <a:endParaRPr lang="ar-SA" sz="1600" b="1" kern="1200" dirty="0">
                        <a:solidFill>
                          <a:schemeClr val="bg1"/>
                        </a:solidFill>
                        <a:latin typeface="Alexandria" pitchFamily="2" charset="-78"/>
                        <a:ea typeface="+mn-ea"/>
                        <a:cs typeface="Alexandria" pitchFamily="2" charset="-78"/>
                      </a:endParaRPr>
                    </a:p>
                  </a:txBody>
                  <a:tcPr/>
                </a:tc>
                <a:tc>
                  <a:txBody>
                    <a:bodyPr/>
                    <a:lstStyle/>
                    <a:p>
                      <a:pPr algn="ctr" rtl="1"/>
                      <a:r>
                        <a:rPr lang="ar-SA" sz="1600" b="1" kern="1200" dirty="0" smtClean="0">
                          <a:solidFill>
                            <a:schemeClr val="bg1"/>
                          </a:solidFill>
                          <a:latin typeface="Alexandria" pitchFamily="2" charset="-78"/>
                          <a:ea typeface="+mn-ea"/>
                          <a:cs typeface="Alexandria" pitchFamily="2" charset="-78"/>
                        </a:rPr>
                        <a:t>الولاء الخارجي</a:t>
                      </a:r>
                      <a:endParaRPr lang="ar-SA" sz="1600" b="1" kern="1200" dirty="0">
                        <a:solidFill>
                          <a:schemeClr val="bg1"/>
                        </a:solidFill>
                        <a:latin typeface="Alexandria" pitchFamily="2" charset="-78"/>
                        <a:ea typeface="+mn-ea"/>
                        <a:cs typeface="Alexandria" pitchFamily="2" charset="-78"/>
                      </a:endParaRPr>
                    </a:p>
                  </a:txBody>
                  <a:tcPr/>
                </a:tc>
                <a:tc>
                  <a:txBody>
                    <a:bodyPr/>
                    <a:lstStyle/>
                    <a:p>
                      <a:pPr algn="ctr" rtl="1"/>
                      <a:r>
                        <a:rPr lang="ar-SA" sz="1600" b="1" kern="1200" dirty="0" smtClean="0">
                          <a:solidFill>
                            <a:schemeClr val="bg1"/>
                          </a:solidFill>
                          <a:latin typeface="Alexandria" pitchFamily="2" charset="-78"/>
                          <a:ea typeface="+mn-ea"/>
                          <a:cs typeface="Alexandria" pitchFamily="2" charset="-78"/>
                        </a:rPr>
                        <a:t>الولاء الداخلي</a:t>
                      </a:r>
                      <a:endParaRPr lang="ar-SA" sz="1600" b="1" kern="1200" dirty="0">
                        <a:solidFill>
                          <a:schemeClr val="bg1"/>
                        </a:solidFill>
                        <a:latin typeface="Alexandria" pitchFamily="2" charset="-78"/>
                        <a:ea typeface="+mn-ea"/>
                        <a:cs typeface="Alexandria" pitchFamily="2" charset="-78"/>
                      </a:endParaRPr>
                    </a:p>
                  </a:txBody>
                  <a:tcPr/>
                </a:tc>
                <a:extLst>
                  <a:ext uri="{0D108BD9-81ED-4DB2-BD59-A6C34878D82A}">
                    <a16:rowId xmlns:a16="http://schemas.microsoft.com/office/drawing/2014/main" val="959623388"/>
                  </a:ext>
                </a:extLst>
              </a:tr>
              <a:tr h="370840">
                <a:tc>
                  <a:txBody>
                    <a:bodyPr/>
                    <a:lstStyle/>
                    <a:p>
                      <a:pPr algn="r" rtl="1"/>
                      <a:r>
                        <a:rPr lang="ar-SA" sz="1600" kern="1200" dirty="0" smtClean="0">
                          <a:solidFill>
                            <a:schemeClr val="dk1"/>
                          </a:solidFill>
                          <a:latin typeface="Alexandria" pitchFamily="2" charset="-78"/>
                          <a:ea typeface="+mn-ea"/>
                          <a:cs typeface="Alexandria" pitchFamily="2" charset="-78"/>
                        </a:rPr>
                        <a:t>المصدر</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kern="1200" dirty="0" smtClean="0">
                          <a:solidFill>
                            <a:schemeClr val="dk1"/>
                          </a:solidFill>
                          <a:latin typeface="Alexandria" pitchFamily="2" charset="-78"/>
                          <a:ea typeface="+mn-ea"/>
                          <a:cs typeface="Alexandria" pitchFamily="2" charset="-78"/>
                        </a:rPr>
                        <a:t>يعتمد على المكافآت والعوامل الخارجية</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kern="1200" dirty="0" smtClean="0">
                          <a:solidFill>
                            <a:schemeClr val="dk1"/>
                          </a:solidFill>
                          <a:latin typeface="Alexandria" pitchFamily="2" charset="-78"/>
                          <a:ea typeface="+mn-ea"/>
                          <a:cs typeface="Alexandria" pitchFamily="2" charset="-78"/>
                        </a:rPr>
                        <a:t>يعتمد على المشاعر والقيم الشخصية.</a:t>
                      </a:r>
                      <a:endParaRPr lang="ar-SA" sz="1600" kern="1200" dirty="0">
                        <a:solidFill>
                          <a:schemeClr val="dk1"/>
                        </a:solidFill>
                        <a:latin typeface="Alexandria" pitchFamily="2" charset="-78"/>
                        <a:ea typeface="+mn-ea"/>
                        <a:cs typeface="Alexandria" pitchFamily="2" charset="-78"/>
                      </a:endParaRPr>
                    </a:p>
                  </a:txBody>
                  <a:tcPr/>
                </a:tc>
                <a:extLst>
                  <a:ext uri="{0D108BD9-81ED-4DB2-BD59-A6C34878D82A}">
                    <a16:rowId xmlns:a16="http://schemas.microsoft.com/office/drawing/2014/main" val="1642086810"/>
                  </a:ext>
                </a:extLst>
              </a:tr>
              <a:tr h="370840">
                <a:tc>
                  <a:txBody>
                    <a:bodyPr/>
                    <a:lstStyle/>
                    <a:p>
                      <a:pPr algn="r" rtl="1"/>
                      <a:r>
                        <a:rPr lang="ar-SA" sz="1600" kern="1200" dirty="0" smtClean="0">
                          <a:solidFill>
                            <a:schemeClr val="dk1"/>
                          </a:solidFill>
                          <a:latin typeface="Alexandria" pitchFamily="2" charset="-78"/>
                          <a:ea typeface="+mn-ea"/>
                          <a:cs typeface="Alexandria" pitchFamily="2" charset="-78"/>
                        </a:rPr>
                        <a:t>الدافع</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kern="1200" dirty="0" smtClean="0">
                          <a:solidFill>
                            <a:schemeClr val="dk1"/>
                          </a:solidFill>
                          <a:latin typeface="Alexandria" pitchFamily="2" charset="-78"/>
                          <a:ea typeface="+mn-ea"/>
                          <a:cs typeface="Alexandria" pitchFamily="2" charset="-78"/>
                        </a:rPr>
                        <a:t>مدفوع بالمنافع المادية والتجارب الإيجابية</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kern="1200" dirty="0" smtClean="0">
                          <a:solidFill>
                            <a:schemeClr val="dk1"/>
                          </a:solidFill>
                          <a:latin typeface="Alexandria" pitchFamily="2" charset="-78"/>
                          <a:ea typeface="+mn-ea"/>
                          <a:cs typeface="Alexandria" pitchFamily="2" charset="-78"/>
                        </a:rPr>
                        <a:t>مدفوع بالارتباط العاطفي والثقة.</a:t>
                      </a:r>
                      <a:endParaRPr lang="ar-SA" sz="1600" kern="1200" dirty="0">
                        <a:solidFill>
                          <a:schemeClr val="dk1"/>
                        </a:solidFill>
                        <a:latin typeface="Alexandria" pitchFamily="2" charset="-78"/>
                        <a:ea typeface="+mn-ea"/>
                        <a:cs typeface="Alexandria" pitchFamily="2" charset="-78"/>
                      </a:endParaRPr>
                    </a:p>
                  </a:txBody>
                  <a:tcPr/>
                </a:tc>
                <a:extLst>
                  <a:ext uri="{0D108BD9-81ED-4DB2-BD59-A6C34878D82A}">
                    <a16:rowId xmlns:a16="http://schemas.microsoft.com/office/drawing/2014/main" val="3984078711"/>
                  </a:ext>
                </a:extLst>
              </a:tr>
              <a:tr h="370840">
                <a:tc>
                  <a:txBody>
                    <a:bodyPr/>
                    <a:lstStyle/>
                    <a:p>
                      <a:pPr algn="r" rtl="1"/>
                      <a:r>
                        <a:rPr lang="ar-SA" sz="1600" kern="1200" dirty="0" smtClean="0">
                          <a:solidFill>
                            <a:schemeClr val="dk1"/>
                          </a:solidFill>
                          <a:latin typeface="Alexandria" pitchFamily="2" charset="-78"/>
                          <a:ea typeface="+mn-ea"/>
                          <a:cs typeface="Alexandria" pitchFamily="2" charset="-78"/>
                        </a:rPr>
                        <a:t>استمرارية الولاء</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kern="1200" dirty="0" smtClean="0">
                          <a:solidFill>
                            <a:schemeClr val="dk1"/>
                          </a:solidFill>
                          <a:latin typeface="Alexandria" pitchFamily="2" charset="-78"/>
                          <a:ea typeface="+mn-ea"/>
                          <a:cs typeface="Alexandria" pitchFamily="2" charset="-78"/>
                        </a:rPr>
                        <a:t>أقل استدامة لأنه يعتمد على العروض والمكافآت</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kern="1200" dirty="0" smtClean="0">
                          <a:solidFill>
                            <a:schemeClr val="dk1"/>
                          </a:solidFill>
                          <a:latin typeface="Alexandria" pitchFamily="2" charset="-78"/>
                          <a:ea typeface="+mn-ea"/>
                          <a:cs typeface="Alexandria" pitchFamily="2" charset="-78"/>
                        </a:rPr>
                        <a:t>أكثر استدامة لأنه مرتبط بقيم عميقة ومشاعر شخصية</a:t>
                      </a:r>
                      <a:endParaRPr lang="ar-SA" sz="1600" kern="1200" dirty="0">
                        <a:solidFill>
                          <a:schemeClr val="dk1"/>
                        </a:solidFill>
                        <a:latin typeface="Alexandria" pitchFamily="2" charset="-78"/>
                        <a:ea typeface="+mn-ea"/>
                        <a:cs typeface="Alexandria" pitchFamily="2" charset="-78"/>
                      </a:endParaRPr>
                    </a:p>
                  </a:txBody>
                  <a:tcPr/>
                </a:tc>
                <a:extLst>
                  <a:ext uri="{0D108BD9-81ED-4DB2-BD59-A6C34878D82A}">
                    <a16:rowId xmlns:a16="http://schemas.microsoft.com/office/drawing/2014/main" val="1623842200"/>
                  </a:ext>
                </a:extLst>
              </a:tr>
              <a:tr h="370840">
                <a:tc>
                  <a:txBody>
                    <a:bodyPr/>
                    <a:lstStyle/>
                    <a:p>
                      <a:pPr algn="r" rtl="1"/>
                      <a:r>
                        <a:rPr lang="ar-SA" sz="1600" kern="1200" dirty="0" smtClean="0">
                          <a:solidFill>
                            <a:schemeClr val="dk1"/>
                          </a:solidFill>
                          <a:latin typeface="Alexandria" pitchFamily="2" charset="-78"/>
                          <a:ea typeface="+mn-ea"/>
                          <a:cs typeface="Alexandria" pitchFamily="2" charset="-78"/>
                        </a:rPr>
                        <a:t>الأهمية</a:t>
                      </a:r>
                      <a:endParaRPr lang="ar-SA" sz="1600" kern="1200" dirty="0">
                        <a:solidFill>
                          <a:schemeClr val="dk1"/>
                        </a:solidFill>
                        <a:latin typeface="Alexandria" pitchFamily="2" charset="-78"/>
                        <a:ea typeface="+mn-ea"/>
                        <a:cs typeface="Alexandria" pitchFamily="2" charset="-78"/>
                      </a:endParaRPr>
                    </a:p>
                  </a:txBody>
                  <a:tcPr/>
                </a:tc>
                <a:tc>
                  <a:txBody>
                    <a:bodyPr/>
                    <a:lstStyle/>
                    <a:p>
                      <a:pPr algn="r" rtl="1"/>
                      <a:r>
                        <a:rPr lang="ar-SA" sz="1600" dirty="0" smtClean="0">
                          <a:latin typeface="Alexandria" pitchFamily="2" charset="-78"/>
                          <a:cs typeface="Alexandria" pitchFamily="2" charset="-78"/>
                        </a:rPr>
                        <a:t>يساعد الشركات في جذب عملاء جدد وزيادة المبيعات بسرعة</a:t>
                      </a:r>
                      <a:endParaRPr lang="ar-SA" sz="1600" dirty="0"/>
                    </a:p>
                  </a:txBody>
                  <a:tcPr/>
                </a:tc>
                <a:tc>
                  <a:txBody>
                    <a:bodyPr/>
                    <a:lstStyle/>
                    <a:p>
                      <a:pPr algn="r" rtl="1"/>
                      <a:r>
                        <a:rPr lang="ar-SA" sz="1600" dirty="0" smtClean="0">
                          <a:latin typeface="Alexandria" pitchFamily="2" charset="-78"/>
                          <a:cs typeface="Alexandria" pitchFamily="2" charset="-78"/>
                        </a:rPr>
                        <a:t>يعزز العلاقات طويلة الأمد مع العملاء ويزيد من فرص التوصيات. </a:t>
                      </a:r>
                      <a:endParaRPr lang="ar-SA" sz="1600" dirty="0"/>
                    </a:p>
                  </a:txBody>
                  <a:tcPr/>
                </a:tc>
                <a:extLst>
                  <a:ext uri="{0D108BD9-81ED-4DB2-BD59-A6C34878D82A}">
                    <a16:rowId xmlns:a16="http://schemas.microsoft.com/office/drawing/2014/main" val="109867495"/>
                  </a:ext>
                </a:extLst>
              </a:tr>
            </a:tbl>
          </a:graphicData>
        </a:graphic>
      </p:graphicFrame>
      <p:sp>
        <p:nvSpPr>
          <p:cNvPr id="15" name="Freeform 5"/>
          <p:cNvSpPr/>
          <p:nvPr/>
        </p:nvSpPr>
        <p:spPr>
          <a:xfrm>
            <a:off x="0" y="2946877"/>
            <a:ext cx="1849641" cy="2665994"/>
          </a:xfrm>
          <a:custGeom>
            <a:avLst/>
            <a:gdLst/>
            <a:ahLst/>
            <a:cxnLst/>
            <a:rect l="l" t="t" r="r" b="b"/>
            <a:pathLst>
              <a:path w="3271266" h="4114800">
                <a:moveTo>
                  <a:pt x="0" y="0"/>
                </a:moveTo>
                <a:lnTo>
                  <a:pt x="3271266" y="0"/>
                </a:lnTo>
                <a:lnTo>
                  <a:pt x="3271266" y="4114800"/>
                </a:lnTo>
                <a:lnTo>
                  <a:pt x="0" y="4114800"/>
                </a:lnTo>
                <a:lnTo>
                  <a:pt x="0" y="0"/>
                </a:lnTo>
                <a:close/>
              </a:path>
            </a:pathLst>
          </a:custGeom>
          <a:blipFill>
            <a:blip r:embed="rId5">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15870998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9" y="1554284"/>
            <a:ext cx="6240446"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مبادئ التسويق </a:t>
            </a:r>
            <a:r>
              <a:rPr lang="ar-SA" dirty="0">
                <a:latin typeface="Alexandria" pitchFamily="2" charset="-78"/>
                <a:cs typeface="Alexandria" pitchFamily="2" charset="-78"/>
              </a:rPr>
              <a:t>بالولاء </a:t>
            </a:r>
            <a:r>
              <a:rPr lang="en-US" sz="1700" dirty="0" err="1" smtClean="0">
                <a:latin typeface="Alexandria" pitchFamily="2" charset="-78"/>
                <a:cs typeface="Alexandria" pitchFamily="2" charset="-78"/>
              </a:rPr>
              <a:t>Angue's</a:t>
            </a:r>
            <a:r>
              <a:rPr lang="en-US" sz="1700" dirty="0" smtClean="0">
                <a:latin typeface="Alexandria" pitchFamily="2" charset="-78"/>
                <a:cs typeface="Alexandria" pitchFamily="2" charset="-78"/>
              </a:rPr>
              <a:t> </a:t>
            </a:r>
            <a:r>
              <a:rPr lang="en-US" sz="1700" dirty="0">
                <a:latin typeface="Alexandria" pitchFamily="2" charset="-78"/>
                <a:cs typeface="Alexandria" pitchFamily="2" charset="-78"/>
              </a:rPr>
              <a:t>Laws of loyalty marketing</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41071" y="1927496"/>
            <a:ext cx="9158993" cy="4054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041071" y="2085492"/>
            <a:ext cx="9048280" cy="3624069"/>
          </a:xfrm>
          <a:prstGeom prst="rect">
            <a:avLst/>
          </a:prstGeom>
          <a:noFill/>
        </p:spPr>
        <p:txBody>
          <a:bodyPr wrap="square">
            <a:spAutoFit/>
          </a:bodyPr>
          <a:lstStyle/>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نظام المكافآت </a:t>
            </a:r>
            <a:r>
              <a:rPr lang="ar-SA" sz="1700" dirty="0">
                <a:solidFill>
                  <a:srgbClr val="0070C0"/>
                </a:solidFill>
                <a:latin typeface="Alexandria" pitchFamily="2" charset="-78"/>
                <a:cs typeface="Alexandria" pitchFamily="2" charset="-78"/>
              </a:rPr>
              <a:t>لا </a:t>
            </a:r>
            <a:r>
              <a:rPr lang="ar-SA" sz="1700" dirty="0" smtClean="0">
                <a:solidFill>
                  <a:srgbClr val="0070C0"/>
                </a:solidFill>
                <a:latin typeface="Alexandria" pitchFamily="2" charset="-78"/>
                <a:cs typeface="Alexandria" pitchFamily="2" charset="-78"/>
              </a:rPr>
              <a:t>يبني </a:t>
            </a:r>
            <a:r>
              <a:rPr lang="ar-SA" sz="1700" dirty="0">
                <a:solidFill>
                  <a:srgbClr val="0070C0"/>
                </a:solidFill>
                <a:latin typeface="Alexandria" pitchFamily="2" charset="-78"/>
                <a:cs typeface="Alexandria" pitchFamily="2" charset="-78"/>
              </a:rPr>
              <a:t>الولاء، بل البيانات فقط: </a:t>
            </a:r>
            <a:r>
              <a:rPr lang="ar-SA" sz="1700" dirty="0" smtClean="0">
                <a:latin typeface="Alexandria" pitchFamily="2" charset="-78"/>
                <a:cs typeface="Alexandria" pitchFamily="2" charset="-78"/>
              </a:rPr>
              <a:t>هذا </a:t>
            </a:r>
            <a:r>
              <a:rPr lang="ar-SA" sz="1700" dirty="0">
                <a:latin typeface="Alexandria" pitchFamily="2" charset="-78"/>
                <a:cs typeface="Alexandria" pitchFamily="2" charset="-78"/>
              </a:rPr>
              <a:t>يعني أن تقديم </a:t>
            </a:r>
            <a:r>
              <a:rPr lang="ar-SA" sz="1700" dirty="0" smtClean="0">
                <a:latin typeface="Alexandria" pitchFamily="2" charset="-78"/>
                <a:cs typeface="Alexandria" pitchFamily="2" charset="-78"/>
              </a:rPr>
              <a:t>المكافآت وحده </a:t>
            </a:r>
            <a:r>
              <a:rPr lang="ar-SA" sz="1700" dirty="0">
                <a:latin typeface="Alexandria" pitchFamily="2" charset="-78"/>
                <a:cs typeface="Alexandria" pitchFamily="2" charset="-78"/>
              </a:rPr>
              <a:t>لا يكفي لبناء ولاء حقيقي من العملاء. يجب أن تكون هناك قيمة حقيقية وراء هذه </a:t>
            </a:r>
            <a:r>
              <a:rPr lang="ar-SA" sz="1700" dirty="0" smtClean="0">
                <a:latin typeface="Alexandria" pitchFamily="2" charset="-78"/>
                <a:cs typeface="Alexandria" pitchFamily="2" charset="-78"/>
              </a:rPr>
              <a:t>المكافآت.</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ولاء الشركة </a:t>
            </a:r>
            <a:r>
              <a:rPr lang="ar-SA" sz="1700" dirty="0">
                <a:solidFill>
                  <a:srgbClr val="0070C0"/>
                </a:solidFill>
                <a:latin typeface="Alexandria" pitchFamily="2" charset="-78"/>
                <a:cs typeface="Alexandria" pitchFamily="2" charset="-78"/>
              </a:rPr>
              <a:t>للعملاء يخلق ولاءً من </a:t>
            </a:r>
            <a:r>
              <a:rPr lang="ar-SA" sz="1700" dirty="0" smtClean="0">
                <a:solidFill>
                  <a:srgbClr val="0070C0"/>
                </a:solidFill>
                <a:latin typeface="Alexandria" pitchFamily="2" charset="-78"/>
                <a:cs typeface="Alexandria" pitchFamily="2" charset="-78"/>
              </a:rPr>
              <a:t>العملاء: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يشعر العملاء بأنهم موضع تقدير، فإنهم يميلون إلى تطوير ولاء أكبر تجاه العلامة </a:t>
            </a:r>
            <a:r>
              <a:rPr lang="ar-SA" sz="1700" dirty="0" smtClean="0">
                <a:latin typeface="Alexandria" pitchFamily="2" charset="-78"/>
                <a:cs typeface="Alexandria" pitchFamily="2" charset="-78"/>
              </a:rPr>
              <a:t>التجارية.</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ي</a:t>
            </a:r>
            <a:r>
              <a:rPr lang="ar-SA" sz="1700" dirty="0" smtClean="0">
                <a:solidFill>
                  <a:srgbClr val="0070C0"/>
                </a:solidFill>
                <a:latin typeface="Alexandria" pitchFamily="2" charset="-78"/>
                <a:cs typeface="Alexandria" pitchFamily="2" charset="-78"/>
              </a:rPr>
              <a:t>جب </a:t>
            </a:r>
            <a:r>
              <a:rPr lang="ar-SA" sz="1700" dirty="0">
                <a:solidFill>
                  <a:srgbClr val="0070C0"/>
                </a:solidFill>
                <a:latin typeface="Alexandria" pitchFamily="2" charset="-78"/>
                <a:cs typeface="Alexandria" pitchFamily="2" charset="-78"/>
              </a:rPr>
              <a:t>أن </a:t>
            </a:r>
            <a:r>
              <a:rPr lang="ar-SA" sz="1700" dirty="0" smtClean="0">
                <a:solidFill>
                  <a:srgbClr val="0070C0"/>
                </a:solidFill>
                <a:latin typeface="Alexandria" pitchFamily="2" charset="-78"/>
                <a:cs typeface="Alexandria" pitchFamily="2" charset="-78"/>
              </a:rPr>
              <a:t>تحترم خصوصية العملاء: </a:t>
            </a:r>
            <a:r>
              <a:rPr lang="ar-SA" sz="1700" dirty="0" smtClean="0">
                <a:latin typeface="Alexandria" pitchFamily="2" charset="-78"/>
                <a:cs typeface="Alexandria" pitchFamily="2" charset="-78"/>
              </a:rPr>
              <a:t>يجب </a:t>
            </a:r>
            <a:r>
              <a:rPr lang="ar-SA" sz="1700" dirty="0">
                <a:latin typeface="Alexandria" pitchFamily="2" charset="-78"/>
                <a:cs typeface="Alexandria" pitchFamily="2" charset="-78"/>
              </a:rPr>
              <a:t>على الشركات أن تكون واعية لاحتياجات وتفضيلات عملائها عند محاولة بناء علاقات </a:t>
            </a:r>
            <a:r>
              <a:rPr lang="ar-SA" sz="1700" dirty="0" smtClean="0">
                <a:latin typeface="Alexandria" pitchFamily="2" charset="-78"/>
                <a:cs typeface="Alexandria" pitchFamily="2" charset="-78"/>
              </a:rPr>
              <a:t>معهم.</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يتطلب بناء الولاء ثقة متبادلة بين العميل </a:t>
            </a:r>
            <a:r>
              <a:rPr lang="ar-SA" sz="1700" dirty="0" smtClean="0">
                <a:solidFill>
                  <a:srgbClr val="0070C0"/>
                </a:solidFill>
                <a:latin typeface="Alexandria" pitchFamily="2" charset="-78"/>
                <a:cs typeface="Alexandria" pitchFamily="2" charset="-78"/>
              </a:rPr>
              <a:t>والشركة</a:t>
            </a:r>
            <a:r>
              <a:rPr lang="ar-SA" sz="1700" dirty="0" smtClean="0">
                <a:latin typeface="Alexandria" pitchFamily="2" charset="-78"/>
                <a:cs typeface="Alexandria" pitchFamily="2" charset="-78"/>
              </a:rPr>
              <a:t>: الولاء </a:t>
            </a:r>
            <a:r>
              <a:rPr lang="ar-SA" sz="1700" dirty="0">
                <a:latin typeface="Alexandria" pitchFamily="2" charset="-78"/>
                <a:cs typeface="Alexandria" pitchFamily="2" charset="-78"/>
              </a:rPr>
              <a:t>ليس سلوكًا أو رضا أو موقفًا، بل </a:t>
            </a:r>
            <a:r>
              <a:rPr lang="ar-SA" sz="1700" dirty="0" smtClean="0">
                <a:latin typeface="Alexandria" pitchFamily="2" charset="-78"/>
                <a:cs typeface="Alexandria" pitchFamily="2" charset="-78"/>
              </a:rPr>
              <a:t>هو عبارة عن ميل نفسي ومشاعرى فعال، وينشأ نتيجة الثقة بين العلامة التجارية والعملاء.</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العلاقة بين جميع إدارات الشركة وعملائها هي علاقة ديناميكية تؤثر على تحسين الولاء</a:t>
            </a:r>
            <a:r>
              <a:rPr lang="ar-SA" sz="1700" dirty="0" smtClean="0">
                <a:solidFill>
                  <a:srgbClr val="0070C0"/>
                </a:solidFill>
                <a:latin typeface="Alexandria" pitchFamily="2" charset="-78"/>
                <a:cs typeface="Alexandria" pitchFamily="2" charset="-78"/>
              </a:rPr>
              <a:t>.</a:t>
            </a:r>
            <a:endParaRPr lang="ar-SA" sz="1700" dirty="0">
              <a:solidFill>
                <a:srgbClr val="0070C0"/>
              </a:solidFill>
              <a:latin typeface="Alexandria" pitchFamily="2" charset="-78"/>
              <a:cs typeface="Alexandria" pitchFamily="2" charset="-78"/>
            </a:endParaRPr>
          </a:p>
        </p:txBody>
      </p:sp>
      <p:sp>
        <p:nvSpPr>
          <p:cNvPr id="14" name="Freeform 12"/>
          <p:cNvSpPr/>
          <p:nvPr/>
        </p:nvSpPr>
        <p:spPr>
          <a:xfrm>
            <a:off x="65316" y="2863627"/>
            <a:ext cx="2221058" cy="2419686"/>
          </a:xfrm>
          <a:custGeom>
            <a:avLst/>
            <a:gdLst/>
            <a:ahLst/>
            <a:cxnLst/>
            <a:rect l="l" t="t" r="r" b="b"/>
            <a:pathLst>
              <a:path w="1733229" h="1784534">
                <a:moveTo>
                  <a:pt x="0" y="0"/>
                </a:moveTo>
                <a:lnTo>
                  <a:pt x="1733229" y="0"/>
                </a:lnTo>
                <a:lnTo>
                  <a:pt x="1733229" y="1784534"/>
                </a:lnTo>
                <a:lnTo>
                  <a:pt x="0" y="1784534"/>
                </a:lnTo>
                <a:lnTo>
                  <a:pt x="0" y="0"/>
                </a:lnTo>
                <a:close/>
              </a:path>
            </a:pathLst>
          </a:custGeom>
          <a:blipFill>
            <a:blip r:embed="rId4">
              <a:extLst>
                <a:ext uri="{96DAC541-7B7A-43D3-8B79-37D633B846F1}">
                  <asvg:svgBlip xmlns="" xmlns:asvg="http://schemas.microsoft.com/office/drawing/2016/SVG/main" r:embed="rId23"/>
                </a:ext>
              </a:extLst>
            </a:blip>
            <a:stretch>
              <a:fillRect/>
            </a:stretch>
          </a:blipFill>
        </p:spPr>
      </p:sp>
      <p:sp>
        <p:nvSpPr>
          <p:cNvPr id="15" name="Freeform 3"/>
          <p:cNvSpPr/>
          <p:nvPr/>
        </p:nvSpPr>
        <p:spPr>
          <a:xfrm>
            <a:off x="-1215117" y="4355589"/>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24"/>
            <a:stretch>
              <a:fillRect/>
            </a:stretch>
          </a:blipFill>
        </p:spPr>
      </p:sp>
    </p:spTree>
    <p:extLst>
      <p:ext uri="{BB962C8B-B14F-4D97-AF65-F5344CB8AC3E}">
        <p14:creationId xmlns:p14="http://schemas.microsoft.com/office/powerpoint/2010/main" val="13116314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09953" y="1526824"/>
            <a:ext cx="6654672"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مبادئ التسويق </a:t>
            </a:r>
            <a:r>
              <a:rPr lang="ar-SA" dirty="0">
                <a:latin typeface="Alexandria" pitchFamily="2" charset="-78"/>
                <a:cs typeface="Alexandria" pitchFamily="2" charset="-78"/>
              </a:rPr>
              <a:t>بالولاء </a:t>
            </a:r>
            <a:r>
              <a:rPr lang="en-US" sz="1700" dirty="0" err="1">
                <a:latin typeface="Alexandria" pitchFamily="2" charset="-78"/>
                <a:cs typeface="Alexandria" pitchFamily="2" charset="-78"/>
              </a:rPr>
              <a:t>Angue's</a:t>
            </a:r>
            <a:r>
              <a:rPr lang="en-US" sz="1700" dirty="0">
                <a:latin typeface="Alexandria" pitchFamily="2" charset="-78"/>
                <a:cs typeface="Alexandria" pitchFamily="2" charset="-78"/>
              </a:rPr>
              <a:t> </a:t>
            </a:r>
            <a:r>
              <a:rPr lang="en-US" sz="1700" dirty="0" smtClean="0">
                <a:latin typeface="Alexandria" pitchFamily="2" charset="-78"/>
                <a:cs typeface="Alexandria" pitchFamily="2" charset="-78"/>
              </a:rPr>
              <a:t>Laws </a:t>
            </a:r>
            <a:r>
              <a:rPr lang="en-US" sz="1700" dirty="0">
                <a:latin typeface="Alexandria" pitchFamily="2" charset="-78"/>
                <a:cs typeface="Alexandria" pitchFamily="2" charset="-78"/>
              </a:rPr>
              <a:t>of loyalty marketing</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80425" y="1927495"/>
            <a:ext cx="9563875"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090056" y="1906602"/>
            <a:ext cx="9454244" cy="4408899"/>
          </a:xfrm>
          <a:prstGeom prst="rect">
            <a:avLst/>
          </a:prstGeom>
          <a:noFill/>
        </p:spPr>
        <p:txBody>
          <a:bodyPr wrap="square">
            <a:spAutoFit/>
          </a:bodyPr>
          <a:lstStyle/>
          <a:p>
            <a:pPr marL="342900" indent="-342900" algn="r" rtl="1">
              <a:lnSpc>
                <a:spcPct val="150000"/>
              </a:lnSpc>
              <a:buFont typeface="+mj-lt"/>
              <a:buAutoNum type="arabicPeriod" startAt="6"/>
            </a:pPr>
            <a:r>
              <a:rPr lang="ar-SA" sz="1700" dirty="0" smtClean="0">
                <a:solidFill>
                  <a:srgbClr val="0070C0"/>
                </a:solidFill>
                <a:latin typeface="Alexandria" pitchFamily="2" charset="-78"/>
                <a:cs typeface="Alexandria" pitchFamily="2" charset="-78"/>
              </a:rPr>
              <a:t>الولاء </a:t>
            </a:r>
            <a:r>
              <a:rPr lang="ar-SA" sz="1700" dirty="0">
                <a:solidFill>
                  <a:srgbClr val="0070C0"/>
                </a:solidFill>
                <a:latin typeface="Alexandria" pitchFamily="2" charset="-78"/>
                <a:cs typeface="Alexandria" pitchFamily="2" charset="-78"/>
              </a:rPr>
              <a:t>شخصي وفردي وينشأ من تجربة شاملة من لحظات الثقة</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كل </a:t>
            </a:r>
            <a:r>
              <a:rPr lang="ar-SA" sz="1700" dirty="0">
                <a:latin typeface="Alexandria" pitchFamily="2" charset="-78"/>
                <a:cs typeface="Alexandria" pitchFamily="2" charset="-78"/>
              </a:rPr>
              <a:t>عميل لديه تجربة فريدة تؤثر على ولاءه. </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startAt="6"/>
            </a:pPr>
            <a:r>
              <a:rPr lang="ar-SA" sz="1700" dirty="0" smtClean="0">
                <a:solidFill>
                  <a:srgbClr val="0070C0"/>
                </a:solidFill>
                <a:latin typeface="Alexandria" pitchFamily="2" charset="-78"/>
                <a:cs typeface="Alexandria" pitchFamily="2" charset="-78"/>
              </a:rPr>
              <a:t>يتم </a:t>
            </a:r>
            <a:r>
              <a:rPr lang="ar-SA" sz="1700" dirty="0">
                <a:solidFill>
                  <a:srgbClr val="0070C0"/>
                </a:solidFill>
                <a:latin typeface="Alexandria" pitchFamily="2" charset="-78"/>
                <a:cs typeface="Alexandria" pitchFamily="2" charset="-78"/>
              </a:rPr>
              <a:t>توليد الولاء من خلال نشر برامج الربط المالي </a:t>
            </a:r>
            <a:r>
              <a:rPr lang="ar-SA" sz="1700" dirty="0" smtClean="0">
                <a:solidFill>
                  <a:srgbClr val="0070C0"/>
                </a:solidFill>
                <a:latin typeface="Alexandria" pitchFamily="2" charset="-78"/>
                <a:cs typeface="Alexandria" pitchFamily="2" charset="-78"/>
              </a:rPr>
              <a:t>والعلاقات الاجتماعية</a:t>
            </a:r>
            <a:r>
              <a:rPr lang="ar-SA" sz="1700" dirty="0" smtClean="0">
                <a:latin typeface="Alexandria" pitchFamily="2" charset="-78"/>
                <a:cs typeface="Alexandria" pitchFamily="2" charset="-78"/>
              </a:rPr>
              <a:t>: يشمل </a:t>
            </a:r>
            <a:r>
              <a:rPr lang="ar-SA" sz="1700" dirty="0">
                <a:latin typeface="Alexandria" pitchFamily="2" charset="-78"/>
                <a:cs typeface="Alexandria" pitchFamily="2" charset="-78"/>
              </a:rPr>
              <a:t>ذلك إنشاء برامج مكافآت مالية واجتماعية تعزز الروابط بين الشركة والعملاء. </a:t>
            </a:r>
            <a:r>
              <a:rPr lang="ar-SA" sz="1700" dirty="0" smtClean="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تقديم خصومات خاصة للعملاء الدائمين أو إنشاء مجتمع عبر الإنترنت لتعزيز </a:t>
            </a:r>
            <a:r>
              <a:rPr lang="ar-SA" sz="1700" dirty="0" smtClean="0">
                <a:latin typeface="Alexandria" pitchFamily="2" charset="-78"/>
                <a:cs typeface="Alexandria" pitchFamily="2" charset="-78"/>
              </a:rPr>
              <a:t>التفاعل </a:t>
            </a:r>
            <a:r>
              <a:rPr lang="ar-SA" sz="1700" dirty="0">
                <a:latin typeface="Alexandria" pitchFamily="2" charset="-78"/>
                <a:cs typeface="Alexandria" pitchFamily="2" charset="-78"/>
              </a:rPr>
              <a:t>والتواصل</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startAt="6"/>
            </a:pPr>
            <a:r>
              <a:rPr lang="ar-SA" sz="1700" dirty="0" smtClean="0">
                <a:solidFill>
                  <a:srgbClr val="0070C0"/>
                </a:solidFill>
                <a:latin typeface="Alexandria" pitchFamily="2" charset="-78"/>
                <a:cs typeface="Alexandria" pitchFamily="2" charset="-78"/>
              </a:rPr>
              <a:t>ليس </a:t>
            </a:r>
            <a:r>
              <a:rPr lang="ar-SA" sz="1700" dirty="0">
                <a:solidFill>
                  <a:srgbClr val="0070C0"/>
                </a:solidFill>
                <a:latin typeface="Alexandria" pitchFamily="2" charset="-78"/>
                <a:cs typeface="Alexandria" pitchFamily="2" charset="-78"/>
              </a:rPr>
              <a:t>جميع العملاء </a:t>
            </a:r>
            <a:r>
              <a:rPr lang="ar-SA" sz="1700" dirty="0" smtClean="0">
                <a:solidFill>
                  <a:srgbClr val="0070C0"/>
                </a:solidFill>
                <a:latin typeface="Alexandria" pitchFamily="2" charset="-78"/>
                <a:cs typeface="Alexandria" pitchFamily="2" charset="-78"/>
              </a:rPr>
              <a:t>متساوين في برامج الولاء: </a:t>
            </a:r>
            <a:r>
              <a:rPr lang="ar-SA" sz="1700" dirty="0" smtClean="0">
                <a:latin typeface="Alexandria" pitchFamily="2" charset="-78"/>
                <a:cs typeface="Alexandria" pitchFamily="2" charset="-78"/>
              </a:rPr>
              <a:t>يجب </a:t>
            </a:r>
            <a:r>
              <a:rPr lang="ar-SA" sz="1700" dirty="0">
                <a:latin typeface="Alexandria" pitchFamily="2" charset="-78"/>
                <a:cs typeface="Alexandria" pitchFamily="2" charset="-78"/>
              </a:rPr>
              <a:t>على الشركات أن تعرف أي العملاء هم الأكثر قيمة </a:t>
            </a:r>
            <a:r>
              <a:rPr lang="ar-SA" sz="1700" dirty="0" smtClean="0">
                <a:latin typeface="Alexandria" pitchFamily="2" charset="-78"/>
                <a:cs typeface="Alexandria" pitchFamily="2" charset="-78"/>
              </a:rPr>
              <a:t>لها، (أي تصنيف العملاء). </a:t>
            </a: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a:latin typeface="Alexandria" pitchFamily="2" charset="-78"/>
                <a:cs typeface="Alexandria" pitchFamily="2" charset="-78"/>
              </a:rPr>
              <a:t>بعض العملاء ينفقون أكثر من غيرهم، لذا يجب التركيز عليهم</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مثال: مطعم يقدم خصومات خاصة للعملاء الذين يزورونه بانتظام، مما يجعلهم يشعرون بالتقدير ويزيد من ولائهم للمطعم</a:t>
            </a:r>
            <a:r>
              <a:rPr lang="ar-SA" sz="1700" dirty="0" smtClean="0">
                <a:latin typeface="Alexandria" pitchFamily="2" charset="-78"/>
                <a:cs typeface="Alexandria" pitchFamily="2" charset="-78"/>
              </a:rPr>
              <a:t>. </a:t>
            </a:r>
          </a:p>
          <a:p>
            <a:pPr marL="342900" indent="-342900" algn="r" rtl="1">
              <a:lnSpc>
                <a:spcPct val="150000"/>
              </a:lnSpc>
              <a:buFont typeface="+mj-lt"/>
              <a:buAutoNum type="arabicPeriod" startAt="6"/>
            </a:pPr>
            <a:r>
              <a:rPr lang="ar-SA" sz="1700" dirty="0" smtClean="0">
                <a:solidFill>
                  <a:srgbClr val="0070C0"/>
                </a:solidFill>
                <a:latin typeface="Alexandria" pitchFamily="2" charset="-78"/>
                <a:cs typeface="Alexandria" pitchFamily="2" charset="-78"/>
              </a:rPr>
              <a:t>الولاء هو عملية مستمرة وليس له نهاية</a:t>
            </a:r>
            <a:r>
              <a:rPr lang="ar-SA" sz="1700" dirty="0" smtClean="0">
                <a:latin typeface="Alexandria" pitchFamily="2" charset="-78"/>
                <a:cs typeface="Alexandria" pitchFamily="2" charset="-78"/>
              </a:rPr>
              <a:t>: الولاء يتطور مع الوقت ويتطلب متابعة مستمرة.</a:t>
            </a:r>
            <a:br>
              <a:rPr lang="ar-SA" sz="1700" dirty="0" smtClean="0">
                <a:latin typeface="Alexandria" pitchFamily="2" charset="-78"/>
                <a:cs typeface="Alexandria" pitchFamily="2" charset="-78"/>
              </a:rPr>
            </a:br>
            <a:r>
              <a:rPr lang="ar-SA" sz="1700" dirty="0" smtClean="0">
                <a:latin typeface="Alexandria" pitchFamily="2" charset="-78"/>
                <a:cs typeface="Alexandria" pitchFamily="2" charset="-78"/>
              </a:rPr>
              <a:t>مثال: شركة قد تنجح في بناء ولاء العملاء، لكن يجب عليها الاستمرار في تحسين علاقتها معهم.</a:t>
            </a:r>
            <a:endParaRPr lang="ar-SA" sz="1700" dirty="0">
              <a:latin typeface="Alexandria" pitchFamily="2" charset="-78"/>
              <a:cs typeface="Alexandria"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3750" t="58572"/>
          <a:stretch/>
        </p:blipFill>
        <p:spPr>
          <a:xfrm>
            <a:off x="0" y="3046614"/>
            <a:ext cx="2696803" cy="1733659"/>
          </a:xfrm>
          <a:prstGeom prst="rect">
            <a:avLst/>
          </a:prstGeom>
        </p:spPr>
      </p:pic>
      <p:sp>
        <p:nvSpPr>
          <p:cNvPr id="14" name="Freeform 3"/>
          <p:cNvSpPr/>
          <p:nvPr/>
        </p:nvSpPr>
        <p:spPr>
          <a:xfrm>
            <a:off x="-1215117" y="4355589"/>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5"/>
            <a:stretch>
              <a:fillRect/>
            </a:stretch>
          </a:blipFill>
        </p:spPr>
      </p:sp>
    </p:spTree>
    <p:extLst>
      <p:ext uri="{BB962C8B-B14F-4D97-AF65-F5344CB8AC3E}">
        <p14:creationId xmlns:p14="http://schemas.microsoft.com/office/powerpoint/2010/main" val="36782892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82017" y="1817909"/>
            <a:ext cx="9067168" cy="4421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082017" y="1830272"/>
            <a:ext cx="8979643"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0070C0"/>
                </a:solidFill>
                <a:latin typeface="Alexandria" pitchFamily="2" charset="-78"/>
                <a:cs typeface="Alexandria" pitchFamily="2" charset="-78"/>
              </a:rPr>
              <a:t>أولًا : </a:t>
            </a:r>
            <a:r>
              <a:rPr lang="ar-SA" sz="1700" dirty="0" smtClean="0">
                <a:solidFill>
                  <a:srgbClr val="0070C0"/>
                </a:solidFill>
                <a:latin typeface="Alexandria" pitchFamily="2" charset="-78"/>
                <a:cs typeface="Alexandria" pitchFamily="2" charset="-78"/>
              </a:rPr>
              <a:t>استراتيجيات الولاء </a:t>
            </a:r>
            <a:r>
              <a:rPr lang="ar-SA" sz="1700" dirty="0">
                <a:solidFill>
                  <a:srgbClr val="0070C0"/>
                </a:solidFill>
                <a:latin typeface="Alexandria" pitchFamily="2" charset="-78"/>
                <a:cs typeface="Alexandria" pitchFamily="2" charset="-78"/>
              </a:rPr>
              <a:t>الخارجي</a:t>
            </a:r>
            <a:r>
              <a:rPr lang="en-US" sz="1700" dirty="0">
                <a:solidFill>
                  <a:srgbClr val="0070C0"/>
                </a:solidFill>
                <a:latin typeface="Alexandria" pitchFamily="2" charset="-78"/>
                <a:cs typeface="Alexandria" pitchFamily="2" charset="-78"/>
              </a:rPr>
              <a:t>Extrinsic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البداية الجديدة </a:t>
            </a:r>
            <a:r>
              <a:rPr lang="en-US" sz="1700" dirty="0">
                <a:solidFill>
                  <a:schemeClr val="accent2">
                    <a:lumMod val="75000"/>
                  </a:schemeClr>
                </a:solidFill>
                <a:latin typeface="Alexandria" pitchFamily="2" charset="-78"/>
                <a:cs typeface="Alexandria" pitchFamily="2" charset="-78"/>
              </a:rPr>
              <a:t>Fresh Starts</a:t>
            </a:r>
            <a:r>
              <a:rPr lang="ar-SA" sz="1700" dirty="0">
                <a:latin typeface="Alexandria" pitchFamily="2" charset="-78"/>
                <a:cs typeface="Alexandria" pitchFamily="2" charset="-78"/>
              </a:rPr>
              <a:t>: تشير إلى الفرص الجديدة التي تمنح الأفراد شعورًا بالتجديد والقدرة على التغيير.  </a:t>
            </a:r>
            <a:r>
              <a:rPr lang="ar-SA" sz="1700" dirty="0" smtClean="0">
                <a:latin typeface="Alexandria" pitchFamily="2" charset="-78"/>
                <a:cs typeface="Alexandria" pitchFamily="2" charset="-78"/>
              </a:rPr>
              <a:t>حدد </a:t>
            </a:r>
            <a:r>
              <a:rPr lang="ar-SA" sz="1700" dirty="0">
                <a:latin typeface="Alexandria" pitchFamily="2" charset="-78"/>
                <a:cs typeface="Alexandria" pitchFamily="2" charset="-78"/>
              </a:rPr>
              <a:t>اللحظات التي يشعر فيها العملاء بحاجة إلى بداية جديدة، مثل بداية السنة الجديدة</a:t>
            </a:r>
            <a:r>
              <a:rPr lang="ar-SA" sz="1700" dirty="0" smtClean="0">
                <a:latin typeface="Alexandria" pitchFamily="2" charset="-78"/>
                <a:cs typeface="Alexandria" pitchFamily="2" charset="-78"/>
              </a:rPr>
              <a:t>، أو بداية الشهر، </a:t>
            </a:r>
            <a:r>
              <a:rPr lang="ar-SA" sz="1700" dirty="0">
                <a:latin typeface="Alexandria" pitchFamily="2" charset="-78"/>
                <a:cs typeface="Alexandria" pitchFamily="2" charset="-78"/>
              </a:rPr>
              <a:t>أو </a:t>
            </a:r>
            <a:r>
              <a:rPr lang="ar-SA" sz="1700" dirty="0" smtClean="0">
                <a:latin typeface="Alexandria" pitchFamily="2" charset="-78"/>
                <a:cs typeface="Alexandria" pitchFamily="2" charset="-78"/>
              </a:rPr>
              <a:t>بداية الفصل الدراسي جديد. </a:t>
            </a:r>
            <a:r>
              <a:rPr lang="ar-SA" sz="1700" dirty="0">
                <a:latin typeface="Alexandria" pitchFamily="2" charset="-78"/>
                <a:cs typeface="Alexandria" pitchFamily="2" charset="-78"/>
              </a:rPr>
              <a:t>هذه اللحظات تمثل فرصًا مثالية لتقديم عروض </a:t>
            </a:r>
            <a:r>
              <a:rPr lang="ar-SA" sz="1700" dirty="0" smtClean="0">
                <a:latin typeface="Alexandria" pitchFamily="2" charset="-78"/>
                <a:cs typeface="Alexandria" pitchFamily="2" charset="-78"/>
              </a:rPr>
              <a:t>خاصة.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التعزيز </a:t>
            </a:r>
            <a:r>
              <a:rPr lang="ar-SA" sz="1700" dirty="0">
                <a:solidFill>
                  <a:schemeClr val="accent2">
                    <a:lumMod val="75000"/>
                  </a:schemeClr>
                </a:solidFill>
                <a:latin typeface="Alexandria" pitchFamily="2" charset="-78"/>
                <a:cs typeface="Alexandria" pitchFamily="2" charset="-78"/>
              </a:rPr>
              <a:t>الفوري </a:t>
            </a:r>
            <a:r>
              <a:rPr lang="en-US" sz="1700" dirty="0">
                <a:solidFill>
                  <a:schemeClr val="accent2">
                    <a:lumMod val="75000"/>
                  </a:schemeClr>
                </a:solidFill>
                <a:latin typeface="Alexandria" pitchFamily="2" charset="-78"/>
                <a:cs typeface="Alexandria" pitchFamily="2" charset="-78"/>
              </a:rPr>
              <a:t>Instant Gratification</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يشير إلى الرغبة في الحصول على المتعة أو الإشباع دون </a:t>
            </a:r>
            <a:r>
              <a:rPr lang="ar-SA" sz="1700" dirty="0" smtClean="0">
                <a:latin typeface="Alexandria" pitchFamily="2" charset="-78"/>
                <a:cs typeface="Alexandria" pitchFamily="2" charset="-78"/>
              </a:rPr>
              <a:t>تأخير، </a:t>
            </a:r>
            <a:r>
              <a:rPr lang="ar-SA" sz="1700" dirty="0">
                <a:latin typeface="Alexandria" pitchFamily="2" charset="-78"/>
                <a:cs typeface="Alexandria" pitchFamily="2" charset="-78"/>
              </a:rPr>
              <a:t>حيث يسعى الأفراد للحصول على مكافآت فورية بدلاً من الانتظار لفترة طويلة لتحقيق أهدافهم</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يُستخدم التعزيز الفوري كاستراتيجية لجذب العملاء وزيادة ولائهم للعلامة التجارية. عندما يحصل العملاء على مكافآت فورية بعد عملية </a:t>
            </a:r>
            <a:r>
              <a:rPr lang="ar-SA" sz="1700" dirty="0" smtClean="0">
                <a:latin typeface="Alexandria" pitchFamily="2" charset="-78"/>
                <a:cs typeface="Alexandria" pitchFamily="2" charset="-78"/>
              </a:rPr>
              <a:t>شراء، </a:t>
            </a:r>
            <a:r>
              <a:rPr lang="ar-SA" sz="1700" dirty="0">
                <a:latin typeface="Alexandria" pitchFamily="2" charset="-78"/>
                <a:cs typeface="Alexandria" pitchFamily="2" charset="-78"/>
              </a:rPr>
              <a:t>فإن ذلك يعزز من تجربتهم ويزيد من احتمال عودتهم للشراء مرة أخرى. وفقًا للدراسات، فإن 60% من العملاء مستعدون لإنفاق المزيد من المال للحصول على فوائد فورية.</a:t>
            </a:r>
          </a:p>
        </p:txBody>
      </p:sp>
      <p:sp>
        <p:nvSpPr>
          <p:cNvPr id="14" name="Freeform 3"/>
          <p:cNvSpPr/>
          <p:nvPr/>
        </p:nvSpPr>
        <p:spPr>
          <a:xfrm>
            <a:off x="-1257684" y="4325683"/>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pic>
        <p:nvPicPr>
          <p:cNvPr id="6" name="Picture 5"/>
          <p:cNvPicPr>
            <a:picLocks noChangeAspect="1"/>
          </p:cNvPicPr>
          <p:nvPr/>
        </p:nvPicPr>
        <p:blipFill rotWithShape="1">
          <a:blip r:embed="rId5"/>
          <a:srcRect l="18228" t="19929" r="51355" b="48179"/>
          <a:stretch/>
        </p:blipFill>
        <p:spPr>
          <a:xfrm>
            <a:off x="0" y="2610746"/>
            <a:ext cx="2082018" cy="2332937"/>
          </a:xfrm>
          <a:prstGeom prst="rect">
            <a:avLst/>
          </a:prstGeom>
        </p:spPr>
      </p:pic>
    </p:spTree>
    <p:extLst>
      <p:ext uri="{BB962C8B-B14F-4D97-AF65-F5344CB8AC3E}">
        <p14:creationId xmlns:p14="http://schemas.microsoft.com/office/powerpoint/2010/main" val="31786155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63040" y="1817909"/>
            <a:ext cx="9959925" cy="4421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1420837" y="1830272"/>
            <a:ext cx="9936245" cy="4362733"/>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0070C0"/>
                </a:solidFill>
                <a:latin typeface="Alexandria" pitchFamily="2" charset="-78"/>
                <a:cs typeface="Alexandria" pitchFamily="2" charset="-78"/>
              </a:rPr>
              <a:t>أولًا : استراتيجيات الولاء الخارجي</a:t>
            </a:r>
            <a:r>
              <a:rPr lang="en-US" sz="1700" dirty="0">
                <a:solidFill>
                  <a:srgbClr val="0070C0"/>
                </a:solidFill>
                <a:latin typeface="Alexandria" pitchFamily="2" charset="-78"/>
                <a:cs typeface="Alexandria" pitchFamily="2" charset="-78"/>
              </a:rPr>
              <a:t>Extrinsic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3"/>
            </a:pPr>
            <a:r>
              <a:rPr lang="ar-SA" sz="1700" dirty="0">
                <a:solidFill>
                  <a:schemeClr val="accent2">
                    <a:lumMod val="75000"/>
                  </a:schemeClr>
                </a:solidFill>
                <a:latin typeface="Alexandria" pitchFamily="2" charset="-78"/>
                <a:cs typeface="Alexandria" pitchFamily="2" charset="-78"/>
              </a:rPr>
              <a:t>قوة مكافآت الوقود </a:t>
            </a:r>
            <a:r>
              <a:rPr lang="en-US" sz="1700" dirty="0" smtClean="0">
                <a:solidFill>
                  <a:schemeClr val="accent2">
                    <a:lumMod val="75000"/>
                  </a:schemeClr>
                </a:solidFill>
                <a:latin typeface="Alexandria" pitchFamily="2" charset="-78"/>
                <a:cs typeface="Alexandria" pitchFamily="2" charset="-78"/>
              </a:rPr>
              <a:t>The power of fuel reward</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هي أداة قوية في التسويق بالولاء، حيث تستند إلى </a:t>
            </a:r>
            <a:r>
              <a:rPr lang="ar-SA" sz="1700" dirty="0" smtClean="0">
                <a:latin typeface="Alexandria" pitchFamily="2" charset="-78"/>
                <a:cs typeface="Alexandria" pitchFamily="2" charset="-78"/>
              </a:rPr>
              <a:t>تأثير نفسي مثل </a:t>
            </a:r>
            <a:r>
              <a:rPr lang="ar-SA" sz="1700" dirty="0">
                <a:latin typeface="Alexandria" pitchFamily="2" charset="-78"/>
                <a:cs typeface="Alexandria" pitchFamily="2" charset="-78"/>
              </a:rPr>
              <a:t>تجنب الخسارة. من خلال خلق شعور بالإلحاح والتفاعل المستمر، يمكن للشركات تعزيز ولاء العملاء وزيادة مبيعاتها بشكل </a:t>
            </a:r>
            <a:r>
              <a:rPr lang="ar-SA" sz="1700" dirty="0" smtClean="0">
                <a:latin typeface="Alexandria" pitchFamily="2" charset="-78"/>
                <a:cs typeface="Alexandria" pitchFamily="2" charset="-78"/>
              </a:rPr>
              <a:t>فعّال. تعمل </a:t>
            </a:r>
            <a:r>
              <a:rPr lang="ar-SA" sz="1700" dirty="0">
                <a:latin typeface="Alexandria" pitchFamily="2" charset="-78"/>
                <a:cs typeface="Alexandria" pitchFamily="2" charset="-78"/>
              </a:rPr>
              <a:t>مكافآت الوقود على تحفيز العملاء من خلال تقديم حوافز </a:t>
            </a:r>
            <a:r>
              <a:rPr lang="ar-SA" sz="1700" dirty="0" smtClean="0">
                <a:latin typeface="Alexandria" pitchFamily="2" charset="-78"/>
                <a:cs typeface="Alexandria" pitchFamily="2" charset="-78"/>
              </a:rPr>
              <a:t>ملموسة مثل النقاط أو الخصومات على كل عملية شراء؛ مما يجعلهم يشعرون بالتقدير. </a:t>
            </a:r>
            <a:r>
              <a:rPr lang="ar-SA" sz="1600" dirty="0" smtClean="0">
                <a:solidFill>
                  <a:srgbClr val="FF0000"/>
                </a:solidFill>
                <a:latin typeface="Alexandria" pitchFamily="2" charset="-78"/>
                <a:cs typeface="Alexandria" pitchFamily="2" charset="-78"/>
              </a:rPr>
              <a:t>مثال</a:t>
            </a:r>
            <a:r>
              <a:rPr lang="ar-SA" sz="1600" dirty="0" smtClean="0">
                <a:latin typeface="Alexandria" pitchFamily="2" charset="-78"/>
                <a:cs typeface="Alexandria" pitchFamily="2" charset="-78"/>
              </a:rPr>
              <a:t>: إذا </a:t>
            </a:r>
            <a:r>
              <a:rPr lang="ar-SA" sz="1600" dirty="0">
                <a:latin typeface="Alexandria" pitchFamily="2" charset="-78"/>
                <a:cs typeface="Alexandria" pitchFamily="2" charset="-78"/>
              </a:rPr>
              <a:t>كانت النقاط التي يكسبها العميل ستنتهي بعد ستة أشهر إذا لم يستخدمها، هذا الإحساس بفقدان الفرصة يدفع العملاء للشراء بشكل أسرع</a:t>
            </a:r>
            <a:r>
              <a:rPr lang="ar-SA" sz="1600" dirty="0" smtClean="0">
                <a:latin typeface="Alexandria" pitchFamily="2" charset="-78"/>
                <a:cs typeface="Alexandria" pitchFamily="2" charset="-78"/>
              </a:rPr>
              <a:t>. تستخدم هذه الاستراتيجية مع </a:t>
            </a:r>
            <a:r>
              <a:rPr lang="ar-SA" sz="1600" dirty="0">
                <a:latin typeface="Alexandria" pitchFamily="2" charset="-78"/>
                <a:cs typeface="Alexandria" pitchFamily="2" charset="-78"/>
              </a:rPr>
              <a:t>كوبونات البنزين أو الفواتير</a:t>
            </a:r>
            <a:r>
              <a:rPr lang="ar-SA" sz="1600" dirty="0" smtClean="0">
                <a:latin typeface="Alexandria" pitchFamily="2" charset="-78"/>
                <a:cs typeface="Alexandria" pitchFamily="2" charset="-78"/>
              </a:rPr>
              <a:t>. </a:t>
            </a: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مكافآت التنقيط</a:t>
            </a:r>
            <a:r>
              <a:rPr lang="en-US" sz="1700" dirty="0" smtClean="0">
                <a:solidFill>
                  <a:schemeClr val="accent2">
                    <a:lumMod val="75000"/>
                  </a:schemeClr>
                </a:solidFill>
                <a:latin typeface="Alexandria" pitchFamily="2" charset="-78"/>
                <a:cs typeface="Alexandria" pitchFamily="2" charset="-78"/>
              </a:rPr>
              <a:t>:Dripping Rewards</a:t>
            </a:r>
            <a:r>
              <a:rPr lang="en-US" sz="1700" dirty="0" smtClean="0">
                <a:latin typeface="Alexandria" pitchFamily="2" charset="-78"/>
                <a:cs typeface="Alexandria" pitchFamily="2" charset="-78"/>
              </a:rPr>
              <a:t> </a:t>
            </a:r>
            <a:r>
              <a:rPr lang="ar-SA" sz="1700" dirty="0" smtClean="0">
                <a:latin typeface="Alexandria" pitchFamily="2" charset="-78"/>
                <a:cs typeface="Alexandria" pitchFamily="2" charset="-78"/>
              </a:rPr>
              <a:t> هي </a:t>
            </a:r>
            <a:r>
              <a:rPr lang="ar-SA" sz="1700" dirty="0">
                <a:latin typeface="Alexandria" pitchFamily="2" charset="-78"/>
                <a:cs typeface="Alexandria" pitchFamily="2" charset="-78"/>
              </a:rPr>
              <a:t>استراتيجية تسويقية تعتمد على تقديم المكافآت للعملاء بشكل تدريجي ومنتظم، بدلاً من منحهم دفعة </a:t>
            </a:r>
            <a:r>
              <a:rPr lang="ar-SA" sz="1700" dirty="0" smtClean="0">
                <a:latin typeface="Alexandria" pitchFamily="2" charset="-78"/>
                <a:cs typeface="Alexandria" pitchFamily="2" charset="-78"/>
              </a:rPr>
              <a:t>واحدة، مما يخلق </a:t>
            </a:r>
            <a:r>
              <a:rPr lang="ar-SA" sz="1700" dirty="0">
                <a:latin typeface="Alexandria" pitchFamily="2" charset="-78"/>
                <a:cs typeface="Alexandria" pitchFamily="2" charset="-78"/>
              </a:rPr>
              <a:t>لديهم شعورًا بالتوقع والإثارة. كلما اقترب موعد المكافأة، زادت رغبتهم في الاستمرار في التفاعل مع العلامة التجارية. يمكن لشركات الطيران استخدام هذه الاستراتيجية لتعزيز علاقاتها مع العملاء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Freeform 3"/>
          <p:cNvSpPr/>
          <p:nvPr/>
        </p:nvSpPr>
        <p:spPr>
          <a:xfrm>
            <a:off x="-1215117" y="4268326"/>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sp>
        <p:nvSpPr>
          <p:cNvPr id="15" name="Freeform 6"/>
          <p:cNvSpPr/>
          <p:nvPr/>
        </p:nvSpPr>
        <p:spPr>
          <a:xfrm>
            <a:off x="85339" y="3381035"/>
            <a:ext cx="1293293" cy="1774581"/>
          </a:xfrm>
          <a:custGeom>
            <a:avLst/>
            <a:gdLst/>
            <a:ahLst/>
            <a:cxnLst/>
            <a:rect l="l" t="t" r="r" b="b"/>
            <a:pathLst>
              <a:path w="3254181" h="3425454">
                <a:moveTo>
                  <a:pt x="0" y="0"/>
                </a:moveTo>
                <a:lnTo>
                  <a:pt x="3254181" y="0"/>
                </a:lnTo>
                <a:lnTo>
                  <a:pt x="3254181" y="3425454"/>
                </a:lnTo>
                <a:lnTo>
                  <a:pt x="0" y="3425454"/>
                </a:lnTo>
                <a:lnTo>
                  <a:pt x="0" y="0"/>
                </a:lnTo>
                <a:close/>
              </a:path>
            </a:pathLst>
          </a:custGeom>
          <a:blipFill>
            <a:blip r:embed="rId5"/>
            <a:stretch>
              <a:fillRect/>
            </a:stretch>
          </a:blipFill>
        </p:spPr>
      </p:sp>
    </p:spTree>
    <p:extLst>
      <p:ext uri="{BB962C8B-B14F-4D97-AF65-F5344CB8AC3E}">
        <p14:creationId xmlns:p14="http://schemas.microsoft.com/office/powerpoint/2010/main" val="12673918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38289" y="1817909"/>
            <a:ext cx="9059594" cy="4421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208629" y="1830272"/>
            <a:ext cx="8890783"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0070C0"/>
                </a:solidFill>
                <a:latin typeface="Alexandria" pitchFamily="2" charset="-78"/>
                <a:cs typeface="Alexandria" pitchFamily="2" charset="-78"/>
              </a:rPr>
              <a:t>أولًا : استراتيجيات الولاء الخارجي</a:t>
            </a:r>
            <a:r>
              <a:rPr lang="en-US" sz="1700" dirty="0">
                <a:solidFill>
                  <a:srgbClr val="0070C0"/>
                </a:solidFill>
                <a:latin typeface="Alexandria" pitchFamily="2" charset="-78"/>
                <a:cs typeface="Alexandria" pitchFamily="2" charset="-78"/>
              </a:rPr>
              <a:t>Extrinsic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chemeClr val="accent2">
                    <a:lumMod val="75000"/>
                  </a:schemeClr>
                </a:solidFill>
                <a:latin typeface="Alexandria" pitchFamily="2" charset="-78"/>
                <a:cs typeface="Alexandria" pitchFamily="2" charset="-78"/>
              </a:rPr>
              <a:t>تكلفة الاشتراك مقابل الاشتراك بدون تكلفة </a:t>
            </a:r>
            <a:r>
              <a:rPr lang="en-US" sz="1700" dirty="0" smtClean="0">
                <a:solidFill>
                  <a:schemeClr val="accent2">
                    <a:lumMod val="75000"/>
                  </a:schemeClr>
                </a:solidFill>
                <a:latin typeface="Alexandria" pitchFamily="2" charset="-78"/>
                <a:cs typeface="Alexandria" pitchFamily="2" charset="-78"/>
              </a:rPr>
              <a:t>Participation cost vs. No Participation cost</a:t>
            </a:r>
            <a:r>
              <a:rPr lang="ar-SA" sz="1700" dirty="0" smtClean="0">
                <a:latin typeface="Alexandria" pitchFamily="2" charset="-78"/>
                <a:cs typeface="Alexandria" pitchFamily="2" charset="-78"/>
              </a:rPr>
              <a:t>: تتعلق بكيفية </a:t>
            </a:r>
            <a:r>
              <a:rPr lang="ar-SA" sz="1700" dirty="0">
                <a:latin typeface="Alexandria" pitchFamily="2" charset="-78"/>
                <a:cs typeface="Alexandria" pitchFamily="2" charset="-78"/>
              </a:rPr>
              <a:t>تأثير تكاليف الانضمام إلى برامج الولاء على سلوك العملاء. هذه المفاهيم تلعب دورًا مهمًا في استراتيجيات </a:t>
            </a:r>
            <a:r>
              <a:rPr lang="ar-SA" sz="1700" dirty="0" smtClean="0">
                <a:latin typeface="Alexandria" pitchFamily="2" charset="-78"/>
                <a:cs typeface="Alexandria" pitchFamily="2" charset="-78"/>
              </a:rPr>
              <a:t>التسويق.</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حوالي 95</a:t>
            </a:r>
            <a:r>
              <a:rPr lang="ar-SA" sz="1700" dirty="0">
                <a:latin typeface="Alexandria" pitchFamily="2" charset="-78"/>
                <a:cs typeface="Alexandria" pitchFamily="2" charset="-78"/>
              </a:rPr>
              <a:t>% من برامج الولاء لا تتطلب أي رسوم للانضمام، مما يجعلها أكثر جاذبية للعملاء. هذا النوع من البرامج يمكن أن يشجع على التسجيل بشكل أكبر، لكنه قد يؤدي أيضًا إلى تراجع الالتزام</a:t>
            </a:r>
            <a:r>
              <a:rPr lang="ar-SA" sz="1700" dirty="0" smtClean="0">
                <a:latin typeface="Alexandria" pitchFamily="2" charset="-78"/>
                <a:cs typeface="Alexandria" pitchFamily="2" charset="-78"/>
              </a:rPr>
              <a:t>. </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في بعض الحالات، قد تتطلب بعض البرامج رسومًا للانضمام في البرنامج، ويعتمد ذلك على قوة العلامة والتجارية والخدمات التي تقدمها للعملاء. </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مثال: </a:t>
            </a:r>
            <a:r>
              <a:rPr lang="en-US" sz="1700" dirty="0" smtClean="0">
                <a:latin typeface="Alexandria" pitchFamily="2" charset="-78"/>
                <a:cs typeface="Alexandria" pitchFamily="2" charset="-78"/>
              </a:rPr>
              <a:t>Amazon Prime</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 تتطلب اشتراكًا سنويًا بمبلغ بسيط، لكنه يُتيح خدمات متنوعة منها الشحن المجاني. وعادةً ما يكون برنامج الولاء الذي يتطلب الاشتراك محدودًا في استخدامه.</a:t>
            </a:r>
            <a:endParaRPr lang="ar-SA" sz="1700" dirty="0">
              <a:latin typeface="Alexandria" pitchFamily="2" charset="-78"/>
              <a:cs typeface="Alexandria" pitchFamily="2" charset="-78"/>
            </a:endParaRPr>
          </a:p>
        </p:txBody>
      </p:sp>
      <p:sp>
        <p:nvSpPr>
          <p:cNvPr id="14" name="Freeform 3"/>
          <p:cNvSpPr/>
          <p:nvPr/>
        </p:nvSpPr>
        <p:spPr>
          <a:xfrm>
            <a:off x="-1215117" y="4268326"/>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pic>
        <p:nvPicPr>
          <p:cNvPr id="3" name="Picture 2"/>
          <p:cNvPicPr>
            <a:picLocks noChangeAspect="1"/>
          </p:cNvPicPr>
          <p:nvPr/>
        </p:nvPicPr>
        <p:blipFill rotWithShape="1">
          <a:blip r:embed="rId5">
            <a:clrChange>
              <a:clrFrom>
                <a:srgbClr val="FFFFFF"/>
              </a:clrFrom>
              <a:clrTo>
                <a:srgbClr val="FFFFFF">
                  <a:alpha val="0"/>
                </a:srgbClr>
              </a:clrTo>
            </a:clrChange>
          </a:blip>
          <a:srcRect l="21204" t="27670" r="50577" b="60116"/>
          <a:stretch/>
        </p:blipFill>
        <p:spPr>
          <a:xfrm>
            <a:off x="-1" y="3009073"/>
            <a:ext cx="2800405" cy="1421661"/>
          </a:xfrm>
          <a:prstGeom prst="rect">
            <a:avLst/>
          </a:prstGeom>
        </p:spPr>
      </p:pic>
    </p:spTree>
    <p:extLst>
      <p:ext uri="{BB962C8B-B14F-4D97-AF65-F5344CB8AC3E}">
        <p14:creationId xmlns:p14="http://schemas.microsoft.com/office/powerpoint/2010/main" val="25530746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82017" y="1817909"/>
            <a:ext cx="9067168" cy="4421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47464" y="1830272"/>
            <a:ext cx="8914196"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0070C0"/>
                </a:solidFill>
                <a:latin typeface="Alexandria" pitchFamily="2" charset="-78"/>
                <a:cs typeface="Alexandria" pitchFamily="2" charset="-78"/>
              </a:rPr>
              <a:t>أولًا : استراتيجيات الولاء الخارجي</a:t>
            </a:r>
            <a:r>
              <a:rPr lang="en-US" sz="1700" dirty="0">
                <a:solidFill>
                  <a:srgbClr val="0070C0"/>
                </a:solidFill>
                <a:latin typeface="Alexandria" pitchFamily="2" charset="-78"/>
                <a:cs typeface="Alexandria" pitchFamily="2" charset="-78"/>
              </a:rPr>
              <a:t>Extrinsic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6"/>
            </a:pPr>
            <a:r>
              <a:rPr lang="ar-SA" sz="1700" dirty="0" smtClean="0">
                <a:solidFill>
                  <a:schemeClr val="accent2">
                    <a:lumMod val="75000"/>
                  </a:schemeClr>
                </a:solidFill>
                <a:latin typeface="Alexandria" pitchFamily="2" charset="-78"/>
                <a:cs typeface="Alexandria" pitchFamily="2" charset="-78"/>
              </a:rPr>
              <a:t>إلغاء تصفير المحفظة </a:t>
            </a:r>
            <a:r>
              <a:rPr lang="en-US" sz="1700" dirty="0" smtClean="0">
                <a:solidFill>
                  <a:schemeClr val="accent2">
                    <a:lumMod val="75000"/>
                  </a:schemeClr>
                </a:solidFill>
                <a:latin typeface="Alexandria" pitchFamily="2" charset="-78"/>
                <a:cs typeface="Alexandria" pitchFamily="2" charset="-78"/>
              </a:rPr>
              <a:t>Zeroing Wallets</a:t>
            </a:r>
            <a:r>
              <a:rPr lang="ar-SA" sz="1700" dirty="0" smtClean="0">
                <a:latin typeface="Alexandria" pitchFamily="2" charset="-78"/>
                <a:cs typeface="Alexandria" pitchFamily="2" charset="-78"/>
              </a:rPr>
              <a:t>: هي تتمثل فكرة “</a:t>
            </a:r>
            <a:r>
              <a:rPr lang="en-US" sz="1700" dirty="0" smtClean="0">
                <a:latin typeface="Alexandria" pitchFamily="2" charset="-78"/>
                <a:cs typeface="Alexandria" pitchFamily="2" charset="-78"/>
              </a:rPr>
              <a:t>Zeroing Wallets” </a:t>
            </a:r>
            <a:r>
              <a:rPr lang="ar-SA" sz="1700" dirty="0" smtClean="0">
                <a:latin typeface="Alexandria" pitchFamily="2" charset="-78"/>
                <a:cs typeface="Alexandria" pitchFamily="2" charset="-78"/>
              </a:rPr>
              <a:t> في جعل رصيد المحفظة الرقمية أو نقاط الولاء </a:t>
            </a:r>
            <a:r>
              <a:rPr lang="ar-SA" sz="1700" u="sng" dirty="0" smtClean="0">
                <a:latin typeface="Alexandria" pitchFamily="2" charset="-78"/>
                <a:cs typeface="Alexandria" pitchFamily="2" charset="-78"/>
              </a:rPr>
              <a:t>قريبًا من الصفر</a:t>
            </a:r>
            <a:r>
              <a:rPr lang="ar-SA" sz="1700" dirty="0" smtClean="0">
                <a:latin typeface="Alexandria" pitchFamily="2" charset="-78"/>
                <a:cs typeface="Alexandria" pitchFamily="2" charset="-78"/>
              </a:rPr>
              <a:t>، مما يحفز العملاء على العودة لإعادة شحن محفظتهم أو كسب المزيد من النقاط.                                                   </a:t>
            </a:r>
            <a:r>
              <a:rPr lang="ar-SA" sz="1700" dirty="0" smtClean="0">
                <a:solidFill>
                  <a:srgbClr val="002060"/>
                </a:solidFill>
                <a:latin typeface="Alexandria" pitchFamily="2" charset="-78"/>
                <a:cs typeface="Alexandria" pitchFamily="2" charset="-78"/>
              </a:rPr>
              <a:t>ولتقليل ألم أو عقبة تصفير المحفظة يتم من خلال:</a:t>
            </a:r>
          </a:p>
          <a:p>
            <a:pPr marL="517525"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البقاء الإلزامي </a:t>
            </a:r>
            <a:r>
              <a:rPr lang="en-US" sz="1700" dirty="0" smtClean="0">
                <a:latin typeface="Alexandria" pitchFamily="2" charset="-78"/>
                <a:cs typeface="Alexandria" pitchFamily="2" charset="-78"/>
              </a:rPr>
              <a:t>:Obligatory Leftover</a:t>
            </a:r>
            <a:r>
              <a:rPr lang="ar-SA" sz="1700" dirty="0" smtClean="0">
                <a:latin typeface="Alexandria" pitchFamily="2" charset="-78"/>
                <a:cs typeface="Alexandria" pitchFamily="2" charset="-78"/>
              </a:rPr>
              <a:t> يتعلق بترك عدد قليل من النقاط في المحفظة بشكل دائم، مما يشجع العملاء على العودة لتكرار الشراء لاستخدام تلك النقاط. </a:t>
            </a:r>
          </a:p>
          <a:p>
            <a:pPr marL="517525"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شحن </a:t>
            </a:r>
            <a:r>
              <a:rPr lang="ar-SA" sz="1700" dirty="0">
                <a:solidFill>
                  <a:srgbClr val="C00000"/>
                </a:solidFill>
                <a:latin typeface="Alexandria" pitchFamily="2" charset="-78"/>
                <a:cs typeface="Alexandria" pitchFamily="2" charset="-78"/>
              </a:rPr>
              <a:t>المحفظة المفاجئ </a:t>
            </a:r>
            <a:r>
              <a:rPr lang="en-US" sz="1700" dirty="0" smtClean="0">
                <a:latin typeface="Alexandria" pitchFamily="2" charset="-78"/>
                <a:cs typeface="Alexandria" pitchFamily="2" charset="-78"/>
              </a:rPr>
              <a:t>Surprise </a:t>
            </a:r>
            <a:r>
              <a:rPr lang="en-US" sz="1700" dirty="0">
                <a:latin typeface="Alexandria" pitchFamily="2" charset="-78"/>
                <a:cs typeface="Alexandria" pitchFamily="2" charset="-78"/>
              </a:rPr>
              <a:t>Wallet </a:t>
            </a:r>
            <a:r>
              <a:rPr lang="en-US" sz="1700" dirty="0" smtClean="0">
                <a:latin typeface="Alexandria" pitchFamily="2" charset="-78"/>
                <a:cs typeface="Alexandria" pitchFamily="2" charset="-78"/>
              </a:rPr>
              <a:t>Charging</a:t>
            </a:r>
            <a:r>
              <a:rPr lang="ar-SA" sz="1700" dirty="0" smtClean="0">
                <a:latin typeface="Alexandria" pitchFamily="2" charset="-78"/>
                <a:cs typeface="Alexandria" pitchFamily="2" charset="-78"/>
              </a:rPr>
              <a:t>: ويتضمن إضافة </a:t>
            </a:r>
            <a:r>
              <a:rPr lang="ar-SA" sz="1700" dirty="0">
                <a:latin typeface="Alexandria" pitchFamily="2" charset="-78"/>
                <a:cs typeface="Alexandria" pitchFamily="2" charset="-78"/>
              </a:rPr>
              <a:t>مزايا أو نقاط غير متوقعة إلى محفظة </a:t>
            </a:r>
            <a:r>
              <a:rPr lang="ar-SA" sz="1700" dirty="0" smtClean="0">
                <a:latin typeface="Alexandria" pitchFamily="2" charset="-78"/>
                <a:cs typeface="Alexandria" pitchFamily="2" charset="-78"/>
              </a:rPr>
              <a:t>العميل بعد استبدال النقاط؛ مما يعزز </a:t>
            </a:r>
            <a:r>
              <a:rPr lang="ar-SA" sz="1700" dirty="0">
                <a:latin typeface="Alexandria" pitchFamily="2" charset="-78"/>
                <a:cs typeface="Alexandria" pitchFamily="2" charset="-78"/>
              </a:rPr>
              <a:t>ولائهم ويشجعهم على </a:t>
            </a:r>
            <a:r>
              <a:rPr lang="ar-SA" sz="1700" dirty="0" smtClean="0">
                <a:latin typeface="Alexandria" pitchFamily="2" charset="-78"/>
                <a:cs typeface="Alexandria" pitchFamily="2" charset="-78"/>
              </a:rPr>
              <a:t>العودة للشراء. مثال:إذا </a:t>
            </a:r>
            <a:r>
              <a:rPr lang="ar-SA" sz="1700" dirty="0">
                <a:latin typeface="Alexandria" pitchFamily="2" charset="-78"/>
                <a:cs typeface="Alexandria" pitchFamily="2" charset="-78"/>
              </a:rPr>
              <a:t>أضافت شركة نقاط ولاء إضافية </a:t>
            </a:r>
            <a:r>
              <a:rPr lang="ar-SA" sz="1700" dirty="0" smtClean="0">
                <a:latin typeface="Alexandria" pitchFamily="2" charset="-78"/>
                <a:cs typeface="Alexandria" pitchFamily="2" charset="-78"/>
              </a:rPr>
              <a:t>كهدية بشكل </a:t>
            </a:r>
            <a:r>
              <a:rPr lang="ar-SA" sz="1700" dirty="0">
                <a:latin typeface="Alexandria" pitchFamily="2" charset="-78"/>
                <a:cs typeface="Alexandria" pitchFamily="2" charset="-78"/>
              </a:rPr>
              <a:t>غير متوقع </a:t>
            </a:r>
            <a:r>
              <a:rPr lang="ar-SA" sz="1700" dirty="0" smtClean="0">
                <a:latin typeface="Alexandria" pitchFamily="2" charset="-78"/>
                <a:cs typeface="Alexandria" pitchFamily="2" charset="-78"/>
              </a:rPr>
              <a:t>في المحفظة، سيشعر العملاء </a:t>
            </a:r>
            <a:r>
              <a:rPr lang="ar-SA" sz="1700" dirty="0">
                <a:latin typeface="Alexandria" pitchFamily="2" charset="-78"/>
                <a:cs typeface="Alexandria" pitchFamily="2" charset="-78"/>
              </a:rPr>
              <a:t>بالسعادة ويحفزهم على </a:t>
            </a:r>
            <a:r>
              <a:rPr lang="ar-SA" sz="1700" dirty="0" smtClean="0">
                <a:latin typeface="Alexandria" pitchFamily="2" charset="-78"/>
                <a:cs typeface="Alexandria" pitchFamily="2" charset="-78"/>
              </a:rPr>
              <a:t>العودة لاستخدام </a:t>
            </a:r>
            <a:r>
              <a:rPr lang="ar-SA" sz="1700" dirty="0">
                <a:latin typeface="Alexandria" pitchFamily="2" charset="-78"/>
                <a:cs typeface="Alexandria" pitchFamily="2" charset="-78"/>
              </a:rPr>
              <a:t>هذه </a:t>
            </a:r>
            <a:r>
              <a:rPr lang="ar-SA" sz="1700" dirty="0" smtClean="0">
                <a:latin typeface="Alexandria" pitchFamily="2" charset="-78"/>
                <a:cs typeface="Alexandria" pitchFamily="2" charset="-78"/>
              </a:rPr>
              <a:t>النقاط.</a:t>
            </a:r>
            <a:endParaRPr lang="ar-SA" sz="1700" dirty="0">
              <a:latin typeface="Alexandria" pitchFamily="2" charset="-78"/>
              <a:cs typeface="Alexandria" pitchFamily="2" charset="-78"/>
            </a:endParaRPr>
          </a:p>
        </p:txBody>
      </p:sp>
      <p:sp>
        <p:nvSpPr>
          <p:cNvPr id="14" name="Freeform 3"/>
          <p:cNvSpPr/>
          <p:nvPr/>
        </p:nvSpPr>
        <p:spPr>
          <a:xfrm>
            <a:off x="-1215117" y="4302129"/>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sp>
        <p:nvSpPr>
          <p:cNvPr id="15" name="Freeform 9"/>
          <p:cNvSpPr/>
          <p:nvPr/>
        </p:nvSpPr>
        <p:spPr>
          <a:xfrm>
            <a:off x="33881" y="2793527"/>
            <a:ext cx="2113583" cy="2037960"/>
          </a:xfrm>
          <a:custGeom>
            <a:avLst/>
            <a:gdLst/>
            <a:ahLst/>
            <a:cxnLst/>
            <a:rect l="l" t="t" r="r" b="b"/>
            <a:pathLst>
              <a:path w="2492387" h="2501769">
                <a:moveTo>
                  <a:pt x="0" y="0"/>
                </a:moveTo>
                <a:lnTo>
                  <a:pt x="2492387" y="0"/>
                </a:lnTo>
                <a:lnTo>
                  <a:pt x="2492387" y="2501768"/>
                </a:lnTo>
                <a:lnTo>
                  <a:pt x="0" y="2501768"/>
                </a:lnTo>
                <a:lnTo>
                  <a:pt x="0" y="0"/>
                </a:lnTo>
                <a:close/>
              </a:path>
            </a:pathLst>
          </a:custGeom>
          <a:blipFill>
            <a:blip r:embed="rId5">
              <a:extLst>
                <a:ext uri="{96DAC541-7B7A-43D3-8B79-37D633B846F1}">
                  <asvg:svgBlip xmlns="" xmlns:asvg="http://schemas.microsoft.com/office/drawing/2016/SVG/main" r:embed="rId14"/>
                </a:ext>
              </a:extLst>
            </a:blip>
            <a:stretch>
              <a:fillRect/>
            </a:stretch>
          </a:blipFill>
        </p:spPr>
      </p:sp>
    </p:spTree>
    <p:extLst>
      <p:ext uri="{BB962C8B-B14F-4D97-AF65-F5344CB8AC3E}">
        <p14:creationId xmlns:p14="http://schemas.microsoft.com/office/powerpoint/2010/main" val="33264482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8275" y="1817910"/>
            <a:ext cx="9015585" cy="4474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1778275" y="1948142"/>
            <a:ext cx="9015585" cy="4293483"/>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0070C0"/>
                </a:solidFill>
                <a:latin typeface="Alexandria" pitchFamily="2" charset="-78"/>
                <a:cs typeface="Alexandria" pitchFamily="2" charset="-78"/>
              </a:rPr>
              <a:t>ثانيًا </a:t>
            </a:r>
            <a:r>
              <a:rPr lang="ar-SA" sz="1700" dirty="0">
                <a:solidFill>
                  <a:srgbClr val="0070C0"/>
                </a:solidFill>
                <a:latin typeface="Alexandria" pitchFamily="2" charset="-78"/>
                <a:cs typeface="Alexandria" pitchFamily="2" charset="-78"/>
              </a:rPr>
              <a:t>: استراتيجيات الولاء الداخلي</a:t>
            </a:r>
            <a:r>
              <a:rPr lang="en-US" sz="1700" dirty="0">
                <a:solidFill>
                  <a:srgbClr val="0070C0"/>
                </a:solidFill>
                <a:latin typeface="Alexandria" pitchFamily="2" charset="-78"/>
                <a:cs typeface="Alexandria" pitchFamily="2" charset="-78"/>
              </a:rPr>
              <a:t> Intrinsic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230188"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التخصيص </a:t>
            </a:r>
            <a:r>
              <a:rPr lang="en-US" sz="1700" dirty="0" smtClean="0">
                <a:solidFill>
                  <a:schemeClr val="accent2">
                    <a:lumMod val="75000"/>
                  </a:schemeClr>
                </a:solidFill>
                <a:latin typeface="Alexandria" pitchFamily="2" charset="-78"/>
                <a:cs typeface="Alexandria" pitchFamily="2" charset="-78"/>
              </a:rPr>
              <a:t>Personalization</a:t>
            </a:r>
            <a:r>
              <a:rPr lang="ar-SA" sz="1700" dirty="0" smtClean="0">
                <a:latin typeface="Alexandria" pitchFamily="2" charset="-78"/>
                <a:cs typeface="Alexandria" pitchFamily="2" charset="-78"/>
              </a:rPr>
              <a:t>: يعتبر </a:t>
            </a:r>
            <a:r>
              <a:rPr lang="ar-SA" sz="1700" dirty="0">
                <a:latin typeface="Alexandria" pitchFamily="2" charset="-78"/>
                <a:cs typeface="Alexandria" pitchFamily="2" charset="-78"/>
              </a:rPr>
              <a:t>التخصيص </a:t>
            </a:r>
            <a:r>
              <a:rPr lang="ar-SA" sz="1700" dirty="0" smtClean="0">
                <a:latin typeface="Alexandria" pitchFamily="2" charset="-78"/>
                <a:cs typeface="Alexandria" pitchFamily="2" charset="-78"/>
              </a:rPr>
              <a:t>أحد استراتيجيات </a:t>
            </a:r>
            <a:r>
              <a:rPr lang="ar-SA" sz="1700" dirty="0">
                <a:latin typeface="Alexandria" pitchFamily="2" charset="-78"/>
                <a:cs typeface="Alexandria" pitchFamily="2" charset="-78"/>
              </a:rPr>
              <a:t>الولاء الداخلي، حيث يظهر ولاء العميل من خلال ارتباطه العاطفي بالعلامة التجارية. </a:t>
            </a:r>
            <a:r>
              <a:rPr lang="ar-SA" sz="1700" dirty="0" smtClean="0">
                <a:latin typeface="Alexandria" pitchFamily="2" charset="-78"/>
                <a:cs typeface="Alexandria" pitchFamily="2" charset="-78"/>
              </a:rPr>
              <a:t>وتعتمد </a:t>
            </a:r>
            <a:r>
              <a:rPr lang="ar-SA" sz="1700" dirty="0">
                <a:latin typeface="Alexandria" pitchFamily="2" charset="-78"/>
                <a:cs typeface="Alexandria" pitchFamily="2" charset="-78"/>
              </a:rPr>
              <a:t>هذه الاستراتيجية على تقديم تجارب فريدة </a:t>
            </a:r>
            <a:r>
              <a:rPr lang="ar-SA" sz="1700" dirty="0" smtClean="0">
                <a:latin typeface="Alexandria" pitchFamily="2" charset="-78"/>
                <a:cs typeface="Alexandria" pitchFamily="2" charset="-78"/>
              </a:rPr>
              <a:t>ومخصصة لكل عميل </a:t>
            </a:r>
            <a:r>
              <a:rPr lang="ar-SA" dirty="0" smtClean="0">
                <a:latin typeface="Alexandria" pitchFamily="2" charset="-78"/>
                <a:cs typeface="Alexandria" pitchFamily="2" charset="-78"/>
              </a:rPr>
              <a:t>تعكس احتياجاته</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مما يعزز شعورهم بالولاء</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مثال: </a:t>
            </a:r>
            <a:r>
              <a:rPr lang="ar-SA" sz="1600" dirty="0">
                <a:latin typeface="Alexandria" pitchFamily="2" charset="-78"/>
                <a:cs typeface="Alexandria" pitchFamily="2" charset="-78"/>
              </a:rPr>
              <a:t>تستخدم المتاجر عبر الإنترنت بيانات سلوك الشراء لتقديم توصيات </a:t>
            </a:r>
            <a:r>
              <a:rPr lang="ar-SA" sz="1600" dirty="0" smtClean="0">
                <a:latin typeface="Alexandria" pitchFamily="2" charset="-78"/>
                <a:cs typeface="Alexandria" pitchFamily="2" charset="-78"/>
              </a:rPr>
              <a:t>مُخصصة</a:t>
            </a:r>
            <a:r>
              <a:rPr lang="ar-SA" sz="1600" dirty="0">
                <a:latin typeface="Alexandria" pitchFamily="2" charset="-78"/>
                <a:cs typeface="Alexandria" pitchFamily="2" charset="-78"/>
              </a:rPr>
              <a:t>. على سبيل المثال، إذا كان العميل يشتري كتبًا عن تطوير الذات، قد يتلقى توصيات لكتب </a:t>
            </a:r>
            <a:r>
              <a:rPr lang="ar-SA" sz="1600" dirty="0" smtClean="0">
                <a:latin typeface="Alexandria" pitchFamily="2" charset="-78"/>
                <a:cs typeface="Alexandria" pitchFamily="2" charset="-78"/>
              </a:rPr>
              <a:t>مشابهة. </a:t>
            </a:r>
          </a:p>
          <a:p>
            <a:pPr marL="342900" indent="-230188"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إعطاء الأولوية </a:t>
            </a:r>
            <a:r>
              <a:rPr lang="en-US" sz="1700" dirty="0">
                <a:solidFill>
                  <a:schemeClr val="accent2">
                    <a:lumMod val="75000"/>
                  </a:schemeClr>
                </a:solidFill>
                <a:latin typeface="Alexandria" pitchFamily="2" charset="-78"/>
                <a:cs typeface="Alexandria" pitchFamily="2" charset="-78"/>
              </a:rPr>
              <a:t>Prioritizing</a:t>
            </a:r>
            <a:r>
              <a:rPr lang="ar-SA" sz="1600" dirty="0" smtClean="0">
                <a:latin typeface="Alexandria" pitchFamily="2" charset="-78"/>
                <a:cs typeface="Alexandria" pitchFamily="2" charset="-78"/>
              </a:rPr>
              <a:t>: هو مفهوم يتعلق بكيفية تعزيز ولاء العميل من خلال تلبية احتياجاته ورغباته بشكل يتجاوز المتوقع. تشير الإحصائيات إلى أن 37.7% من العملاء يفضلون أن تتواصل معهم الفنادق لتذكيرهم بحجز </a:t>
            </a:r>
            <a:r>
              <a:rPr lang="ar-SA" sz="1600" dirty="0">
                <a:latin typeface="Alexandria" pitchFamily="2" charset="-78"/>
                <a:cs typeface="Alexandria" pitchFamily="2" charset="-78"/>
              </a:rPr>
              <a:t>الغرف قبل ارتفاع الأسعار أو خلال أوقات الذروة، لكن فقط 3% من الفنادق تقوم بذلك. فعدما تعطي الفنادق الأولوية للعملاء من خلال تذكيرهم بالعروض الخاصة، فإنها تبني علاقة قوية معهم وتعزز ولاءهم. </a:t>
            </a:r>
          </a:p>
        </p:txBody>
      </p:sp>
      <p:sp>
        <p:nvSpPr>
          <p:cNvPr id="14" name="Freeform 3"/>
          <p:cNvSpPr/>
          <p:nvPr/>
        </p:nvSpPr>
        <p:spPr>
          <a:xfrm>
            <a:off x="-1257684" y="4325683"/>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sp>
        <p:nvSpPr>
          <p:cNvPr id="15" name="Freeform 7"/>
          <p:cNvSpPr/>
          <p:nvPr/>
        </p:nvSpPr>
        <p:spPr>
          <a:xfrm>
            <a:off x="0" y="2695929"/>
            <a:ext cx="2132182" cy="1941175"/>
          </a:xfrm>
          <a:custGeom>
            <a:avLst/>
            <a:gdLst/>
            <a:ahLst/>
            <a:cxnLst/>
            <a:rect l="l" t="t" r="r" b="b"/>
            <a:pathLst>
              <a:path w="2625072" h="2057400">
                <a:moveTo>
                  <a:pt x="0" y="0"/>
                </a:moveTo>
                <a:lnTo>
                  <a:pt x="2625072" y="0"/>
                </a:lnTo>
                <a:lnTo>
                  <a:pt x="2625072" y="2057400"/>
                </a:lnTo>
                <a:lnTo>
                  <a:pt x="0" y="2057400"/>
                </a:lnTo>
                <a:lnTo>
                  <a:pt x="0" y="0"/>
                </a:lnTo>
                <a:close/>
              </a:path>
            </a:pathLst>
          </a:custGeom>
          <a:blipFill>
            <a:blip r:embed="rId5">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21555742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55298" y="1817909"/>
            <a:ext cx="8290218" cy="4474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3019464" y="1948142"/>
            <a:ext cx="8145840"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0070C0"/>
                </a:solidFill>
                <a:latin typeface="Alexandria" pitchFamily="2" charset="-78"/>
                <a:cs typeface="Alexandria" pitchFamily="2" charset="-78"/>
              </a:rPr>
              <a:t>ثانيًا </a:t>
            </a:r>
            <a:r>
              <a:rPr lang="ar-SA" sz="1700" dirty="0">
                <a:solidFill>
                  <a:srgbClr val="0070C0"/>
                </a:solidFill>
                <a:latin typeface="Alexandria" pitchFamily="2" charset="-78"/>
                <a:cs typeface="Alexandria" pitchFamily="2" charset="-78"/>
              </a:rPr>
              <a:t>: استراتيجيات الولاء الداخلي</a:t>
            </a:r>
            <a:r>
              <a:rPr lang="en-US" sz="1700" dirty="0">
                <a:solidFill>
                  <a:srgbClr val="0070C0"/>
                </a:solidFill>
                <a:latin typeface="Alexandria" pitchFamily="2" charset="-78"/>
                <a:cs typeface="Alexandria" pitchFamily="2" charset="-78"/>
              </a:rPr>
              <a:t> Intrinsic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الشارات أو علامات مميزة </a:t>
            </a:r>
            <a:r>
              <a:rPr lang="en-US" sz="1700" dirty="0" err="1" smtClean="0">
                <a:solidFill>
                  <a:schemeClr val="accent2">
                    <a:lumMod val="75000"/>
                  </a:schemeClr>
                </a:solidFill>
                <a:latin typeface="Alexandria" pitchFamily="2" charset="-78"/>
                <a:cs typeface="Alexandria" pitchFamily="2" charset="-78"/>
              </a:rPr>
              <a:t>padging</a:t>
            </a:r>
            <a:r>
              <a:rPr lang="ar-SA" sz="1700" dirty="0" smtClean="0">
                <a:latin typeface="Alexandria" pitchFamily="2" charset="-78"/>
                <a:cs typeface="Alexandria" pitchFamily="2" charset="-78"/>
              </a:rPr>
              <a:t>: هي رموز أو مميزات تُمنح للعملاء تعبيرًا عن إنجازاتهم أو تفاعلهم مع العلامة التجارية. تُعتبر هذه الشارات وسيلة لتعزيز الولاء الداخلي، حيث تعزز من ارتباط العميل بالعلامة التجارية وتجعلهم يشعرون بالتقدير. </a:t>
            </a:r>
          </a:p>
          <a:p>
            <a:pPr marL="461962"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على سبيل المثال: تقدم شركات الطيران برامج ولاء مثل البطاقات الذهبية والفضية والبلاتينيوم. يحصل العملاء على </a:t>
            </a:r>
            <a:r>
              <a:rPr lang="ar-SA" sz="1700" dirty="0">
                <a:latin typeface="Alexandria" pitchFamily="2" charset="-78"/>
                <a:cs typeface="Alexandria" pitchFamily="2" charset="-78"/>
              </a:rPr>
              <a:t>شارات أو مستويات مختلفة بناءً </a:t>
            </a:r>
            <a:r>
              <a:rPr lang="ar-SA" sz="1700" dirty="0" smtClean="0">
                <a:latin typeface="Alexandria" pitchFamily="2" charset="-78"/>
                <a:cs typeface="Alexandria" pitchFamily="2" charset="-78"/>
              </a:rPr>
              <a:t>   على </a:t>
            </a:r>
            <a:r>
              <a:rPr lang="ar-SA" sz="1700" dirty="0">
                <a:latin typeface="Alexandria" pitchFamily="2" charset="-78"/>
                <a:cs typeface="Alexandria" pitchFamily="2" charset="-78"/>
              </a:rPr>
              <a:t>عدد الرحلات التي قاموا بها أو النقاط التي </a:t>
            </a:r>
            <a:r>
              <a:rPr lang="ar-SA" sz="1700" dirty="0" smtClean="0">
                <a:latin typeface="Alexandria" pitchFamily="2" charset="-78"/>
                <a:cs typeface="Alexandria" pitchFamily="2" charset="-78"/>
              </a:rPr>
              <a:t>جمعوها. </a:t>
            </a:r>
          </a:p>
          <a:p>
            <a:pPr marL="461962"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كما تُقدم </a:t>
            </a:r>
            <a:r>
              <a:rPr lang="ar-SA" sz="1700" dirty="0">
                <a:latin typeface="Alexandria" pitchFamily="2" charset="-78"/>
                <a:cs typeface="Alexandria" pitchFamily="2" charset="-78"/>
              </a:rPr>
              <a:t>بعض البنوك بطاقات ائتمان بمستويات مختلفة (مثل الذهبية والفضية) تعتمد على إنفاق العميل</a:t>
            </a:r>
            <a:r>
              <a:rPr lang="ar-SA" sz="1700" dirty="0" smtClean="0">
                <a:latin typeface="Alexandria" pitchFamily="2" charset="-78"/>
                <a:cs typeface="Alexandria" pitchFamily="2" charset="-78"/>
              </a:rPr>
              <a:t>. فكلما </a:t>
            </a:r>
            <a:r>
              <a:rPr lang="ar-SA" sz="1700" dirty="0">
                <a:latin typeface="Alexandria" pitchFamily="2" charset="-78"/>
                <a:cs typeface="Alexandria" pitchFamily="2" charset="-78"/>
              </a:rPr>
              <a:t>زاد إنفاق العميل، زادت مزايا البطاقة، مما يعزز من شعور العميل بالتقدير ويشجعه على الاستمرار في استخدام البطاقة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Freeform 3"/>
          <p:cNvSpPr/>
          <p:nvPr/>
        </p:nvSpPr>
        <p:spPr>
          <a:xfrm>
            <a:off x="-1257684" y="4325683"/>
            <a:ext cx="5814759" cy="3874083"/>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pic>
        <p:nvPicPr>
          <p:cNvPr id="6" name="Picture 5"/>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1184" t="27135" r="21184" b="27018"/>
          <a:stretch/>
        </p:blipFill>
        <p:spPr>
          <a:xfrm>
            <a:off x="-1" y="3666517"/>
            <a:ext cx="3481137" cy="1574936"/>
          </a:xfrm>
          <a:prstGeom prst="rect">
            <a:avLst/>
          </a:prstGeom>
        </p:spPr>
      </p:pic>
    </p:spTree>
    <p:extLst>
      <p:ext uri="{BB962C8B-B14F-4D97-AF65-F5344CB8AC3E}">
        <p14:creationId xmlns:p14="http://schemas.microsoft.com/office/powerpoint/2010/main" val="36133493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48914" y="1817910"/>
            <a:ext cx="8748475" cy="4326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542854" y="1820352"/>
            <a:ext cx="8494114"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0070C0"/>
                </a:solidFill>
                <a:latin typeface="Alexandria" pitchFamily="2" charset="-78"/>
                <a:cs typeface="Alexandria" pitchFamily="2" charset="-78"/>
              </a:rPr>
              <a:t>ثانيًا </a:t>
            </a:r>
            <a:r>
              <a:rPr lang="ar-SA" sz="1700" dirty="0">
                <a:solidFill>
                  <a:srgbClr val="0070C0"/>
                </a:solidFill>
                <a:latin typeface="Alexandria" pitchFamily="2" charset="-78"/>
                <a:cs typeface="Alexandria" pitchFamily="2" charset="-78"/>
              </a:rPr>
              <a:t>: استراتيجيات الولاء الداخلي</a:t>
            </a:r>
            <a:r>
              <a:rPr lang="en-US" sz="1700" dirty="0">
                <a:solidFill>
                  <a:srgbClr val="0070C0"/>
                </a:solidFill>
                <a:latin typeface="Alexandria" pitchFamily="2" charset="-78"/>
                <a:cs typeface="Alexandria" pitchFamily="2" charset="-78"/>
              </a:rPr>
              <a:t> Intrinsic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التوصيف </a:t>
            </a:r>
            <a:r>
              <a:rPr lang="en-US" sz="1700" dirty="0" smtClean="0">
                <a:solidFill>
                  <a:schemeClr val="accent2">
                    <a:lumMod val="75000"/>
                  </a:schemeClr>
                </a:solidFill>
                <a:latin typeface="Alexandria" pitchFamily="2" charset="-78"/>
                <a:cs typeface="Alexandria" pitchFamily="2" charset="-78"/>
              </a:rPr>
              <a:t>Profiling</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هو عملية تحليل سلوكيات واهتمامات الأفراد لفهمهم بشكل أفضل. </a:t>
            </a:r>
            <a:r>
              <a:rPr lang="ar-SA" sz="1700" dirty="0" smtClean="0">
                <a:latin typeface="Alexandria" pitchFamily="2" charset="-78"/>
                <a:cs typeface="Alexandria" pitchFamily="2" charset="-78"/>
              </a:rPr>
              <a:t>ويستخدم </a:t>
            </a:r>
            <a:r>
              <a:rPr lang="ar-SA" sz="1700" dirty="0">
                <a:latin typeface="Alexandria" pitchFamily="2" charset="-78"/>
                <a:cs typeface="Alexandria" pitchFamily="2" charset="-78"/>
              </a:rPr>
              <a:t>لتعزيز الولاء من خلال تقديم تجارب مخصصة تلبي احتياجات </a:t>
            </a:r>
            <a:r>
              <a:rPr lang="ar-SA" sz="1700" dirty="0" smtClean="0">
                <a:latin typeface="Alexandria" pitchFamily="2" charset="-78"/>
                <a:cs typeface="Alexandria" pitchFamily="2" charset="-78"/>
              </a:rPr>
              <a:t>العملاء.على سبيل المثال: من </a:t>
            </a:r>
            <a:r>
              <a:rPr lang="ar-SA" sz="1700" dirty="0">
                <a:latin typeface="Alexandria" pitchFamily="2" charset="-78"/>
                <a:cs typeface="Alexandria" pitchFamily="2" charset="-78"/>
              </a:rPr>
              <a:t>خلال معرفة تفضيلات العميل، يمكن تقديم </a:t>
            </a:r>
            <a:r>
              <a:rPr lang="ar-SA" sz="1700" dirty="0" smtClean="0">
                <a:latin typeface="Alexandria" pitchFamily="2" charset="-78"/>
                <a:cs typeface="Alexandria" pitchFamily="2" charset="-78"/>
              </a:rPr>
              <a:t>منتجات </a:t>
            </a:r>
            <a:r>
              <a:rPr lang="ar-SA" sz="1700" dirty="0">
                <a:latin typeface="Alexandria" pitchFamily="2" charset="-78"/>
                <a:cs typeface="Alexandria" pitchFamily="2" charset="-78"/>
              </a:rPr>
              <a:t>تتناسب مع اهتماماته</a:t>
            </a:r>
            <a:r>
              <a:rPr lang="ar-SA" sz="1700" dirty="0" smtClean="0">
                <a:latin typeface="Alexandria" pitchFamily="2" charset="-78"/>
                <a:cs typeface="Alexandria" pitchFamily="2" charset="-78"/>
              </a:rPr>
              <a:t>. مثل </a:t>
            </a:r>
            <a:r>
              <a:rPr lang="ar-SA" sz="1700" dirty="0">
                <a:latin typeface="Alexandria" pitchFamily="2" charset="-78"/>
                <a:cs typeface="Alexandria" pitchFamily="2" charset="-78"/>
              </a:rPr>
              <a:t>وضع نوع الشوكولاتة المُفضل للعميل في ثلاجة غرفته في الفندق </a:t>
            </a:r>
            <a:r>
              <a:rPr lang="ar-SA" sz="1700" dirty="0" smtClean="0">
                <a:latin typeface="Alexandria" pitchFamily="2" charset="-78"/>
                <a:cs typeface="Alexandria" pitchFamily="2" charset="-78"/>
              </a:rPr>
              <a:t>كمفاجأة، مما يخلق </a:t>
            </a:r>
            <a:r>
              <a:rPr lang="ar-SA" sz="1700" dirty="0">
                <a:latin typeface="Alexandria" pitchFamily="2" charset="-78"/>
                <a:cs typeface="Alexandria" pitchFamily="2" charset="-78"/>
              </a:rPr>
              <a:t>تجربة إيجابية ويزيد من ولاء العميل </a:t>
            </a:r>
            <a:r>
              <a:rPr lang="ar-SA" sz="1700" dirty="0" smtClean="0">
                <a:latin typeface="Alexandria" pitchFamily="2" charset="-78"/>
                <a:cs typeface="Alexandria" pitchFamily="2" charset="-78"/>
              </a:rPr>
              <a:t>للفندق.</a:t>
            </a: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المجموعة </a:t>
            </a:r>
            <a:r>
              <a:rPr lang="ar-SA" sz="1700" dirty="0">
                <a:solidFill>
                  <a:schemeClr val="accent2">
                    <a:lumMod val="75000"/>
                  </a:schemeClr>
                </a:solidFill>
                <a:latin typeface="Alexandria" pitchFamily="2" charset="-78"/>
                <a:cs typeface="Alexandria" pitchFamily="2" charset="-78"/>
              </a:rPr>
              <a:t>الحصرية </a:t>
            </a:r>
            <a:r>
              <a:rPr lang="en-US" sz="1700" dirty="0">
                <a:solidFill>
                  <a:schemeClr val="accent2">
                    <a:lumMod val="75000"/>
                  </a:schemeClr>
                </a:solidFill>
                <a:latin typeface="Alexandria" pitchFamily="2" charset="-78"/>
                <a:cs typeface="Alexandria" pitchFamily="2" charset="-78"/>
              </a:rPr>
              <a:t>Exclusive Group</a:t>
            </a:r>
            <a:r>
              <a:rPr lang="ar-SA" sz="1600" dirty="0"/>
              <a:t>: </a:t>
            </a: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مجموعة من الأفراد يتمتعون بمزايا أو فوائد خاصة لا تتاح للجميع</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تُستخدم هذه </a:t>
            </a:r>
            <a:r>
              <a:rPr lang="ar-SA" sz="1700" dirty="0" smtClean="0">
                <a:latin typeface="Alexandria" pitchFamily="2" charset="-78"/>
                <a:cs typeface="Alexandria" pitchFamily="2" charset="-78"/>
              </a:rPr>
              <a:t>الاستراتيجية </a:t>
            </a:r>
            <a:r>
              <a:rPr lang="ar-SA" sz="1700" dirty="0">
                <a:latin typeface="Alexandria" pitchFamily="2" charset="-78"/>
                <a:cs typeface="Alexandria" pitchFamily="2" charset="-78"/>
              </a:rPr>
              <a:t>لتعزيز ولاء العملاء من خلال خلق شعور بالانتماء والتميز. مثال: شركة تقدم </a:t>
            </a:r>
            <a:r>
              <a:rPr lang="ar-SA" sz="1700" dirty="0" smtClean="0">
                <a:latin typeface="Alexandria" pitchFamily="2" charset="-78"/>
                <a:cs typeface="Alexandria" pitchFamily="2" charset="-78"/>
              </a:rPr>
              <a:t>منتجًا </a:t>
            </a:r>
            <a:r>
              <a:rPr lang="ar-SA" sz="1700" dirty="0">
                <a:latin typeface="Alexandria" pitchFamily="2" charset="-78"/>
                <a:cs typeface="Alexandria" pitchFamily="2" charset="-78"/>
              </a:rPr>
              <a:t>حصريًا لا يُباع في المتاجر العامة، بل يمكن الحصول عليه فقط من خلال برنامج ولاء </a:t>
            </a:r>
            <a:r>
              <a:rPr lang="ar-SA" sz="1700" dirty="0" smtClean="0">
                <a:latin typeface="Alexandria" pitchFamily="2" charset="-78"/>
                <a:cs typeface="Alexandria" pitchFamily="2" charset="-78"/>
              </a:rPr>
              <a:t>خاص، مما </a:t>
            </a:r>
            <a:r>
              <a:rPr lang="ar-SA" sz="1700" dirty="0">
                <a:latin typeface="Alexandria" pitchFamily="2" charset="-78"/>
                <a:cs typeface="Alexandria" pitchFamily="2" charset="-78"/>
              </a:rPr>
              <a:t>يجعل العملاء يشعرون بأنهم جزء من مجموعة متميزة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Freeform 3"/>
          <p:cNvSpPr/>
          <p:nvPr/>
        </p:nvSpPr>
        <p:spPr>
          <a:xfrm>
            <a:off x="-1257684" y="4121695"/>
            <a:ext cx="6310947" cy="4109029"/>
          </a:xfrm>
          <a:custGeom>
            <a:avLst/>
            <a:gdLst/>
            <a:ahLst/>
            <a:cxnLst/>
            <a:rect l="l" t="t" r="r" b="b"/>
            <a:pathLst>
              <a:path w="5814759" h="3874083">
                <a:moveTo>
                  <a:pt x="0" y="0"/>
                </a:moveTo>
                <a:lnTo>
                  <a:pt x="5814759" y="0"/>
                </a:lnTo>
                <a:lnTo>
                  <a:pt x="5814759" y="3874083"/>
                </a:lnTo>
                <a:lnTo>
                  <a:pt x="0" y="3874083"/>
                </a:lnTo>
                <a:lnTo>
                  <a:pt x="0" y="0"/>
                </a:lnTo>
                <a:close/>
              </a:path>
            </a:pathLst>
          </a:custGeom>
          <a:blipFill>
            <a:blip r:embed="rId4"/>
            <a:stretch>
              <a:fillRect/>
            </a:stretch>
          </a:blipFill>
        </p:spPr>
      </p:sp>
      <p:sp>
        <p:nvSpPr>
          <p:cNvPr id="15" name="Freeform 3"/>
          <p:cNvSpPr/>
          <p:nvPr/>
        </p:nvSpPr>
        <p:spPr>
          <a:xfrm>
            <a:off x="20670" y="2840684"/>
            <a:ext cx="2382433" cy="2401226"/>
          </a:xfrm>
          <a:custGeom>
            <a:avLst/>
            <a:gdLst/>
            <a:ahLst/>
            <a:cxnLst/>
            <a:rect l="l" t="t" r="r" b="b"/>
            <a:pathLst>
              <a:path w="5432079" h="4114800">
                <a:moveTo>
                  <a:pt x="0" y="0"/>
                </a:moveTo>
                <a:lnTo>
                  <a:pt x="5432079" y="0"/>
                </a:lnTo>
                <a:lnTo>
                  <a:pt x="5432079" y="4114800"/>
                </a:lnTo>
                <a:lnTo>
                  <a:pt x="0" y="4114800"/>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32998676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3024178" y="1389626"/>
            <a:ext cx="3719520" cy="369332"/>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pitchFamily="2" charset="-78"/>
                <a:cs typeface="Alexandria" pitchFamily="2" charset="-78"/>
              </a:rPr>
              <a:t>استراتيجيات الولاء السيكولوجي</a:t>
            </a:r>
            <a:endParaRPr lang="ar-SA" sz="17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69432" y="1817909"/>
            <a:ext cx="9176084" cy="4474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1107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Rectangle 1"/>
          <p:cNvSpPr/>
          <p:nvPr/>
        </p:nvSpPr>
        <p:spPr>
          <a:xfrm>
            <a:off x="2189748" y="1896460"/>
            <a:ext cx="8935451" cy="4455066"/>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0070C0"/>
                </a:solidFill>
                <a:latin typeface="Alexandria" pitchFamily="2" charset="-78"/>
                <a:cs typeface="Alexandria" pitchFamily="2" charset="-78"/>
              </a:rPr>
              <a:t>ثانيًا </a:t>
            </a:r>
            <a:r>
              <a:rPr lang="ar-SA" sz="1700" dirty="0">
                <a:solidFill>
                  <a:srgbClr val="0070C0"/>
                </a:solidFill>
                <a:latin typeface="Alexandria" pitchFamily="2" charset="-78"/>
                <a:cs typeface="Alexandria" pitchFamily="2" charset="-78"/>
              </a:rPr>
              <a:t>: استراتيجيات الولاء الداخلي</a:t>
            </a:r>
            <a:r>
              <a:rPr lang="en-US" sz="1700" dirty="0">
                <a:solidFill>
                  <a:srgbClr val="0070C0"/>
                </a:solidFill>
                <a:latin typeface="Alexandria" pitchFamily="2" charset="-78"/>
                <a:cs typeface="Alexandria" pitchFamily="2" charset="-78"/>
              </a:rPr>
              <a:t> Intrinsic Loyalty</a:t>
            </a:r>
            <a:r>
              <a:rPr lang="en-US" sz="1700" dirty="0">
                <a:latin typeface="Alexandria" pitchFamily="2" charset="-78"/>
                <a:cs typeface="Alexandria" pitchFamily="2" charset="-78"/>
              </a:rPr>
              <a:t> </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6"/>
            </a:pPr>
            <a:r>
              <a:rPr lang="ar-SA" sz="1700" dirty="0" smtClean="0">
                <a:solidFill>
                  <a:schemeClr val="accent2">
                    <a:lumMod val="75000"/>
                  </a:schemeClr>
                </a:solidFill>
                <a:latin typeface="Alexandria" pitchFamily="2" charset="-78"/>
                <a:cs typeface="Alexandria" pitchFamily="2" charset="-78"/>
              </a:rPr>
              <a:t>المفاجأة </a:t>
            </a:r>
            <a:r>
              <a:rPr lang="en-US" sz="1700" dirty="0" smtClean="0">
                <a:solidFill>
                  <a:schemeClr val="accent2">
                    <a:lumMod val="75000"/>
                  </a:schemeClr>
                </a:solidFill>
                <a:latin typeface="Alexandria" pitchFamily="2" charset="-78"/>
                <a:cs typeface="Alexandria" pitchFamily="2" charset="-78"/>
              </a:rPr>
              <a:t>Surprise</a:t>
            </a:r>
            <a:r>
              <a:rPr lang="ar-SA" sz="1700" dirty="0" smtClean="0">
                <a:latin typeface="Alexandria" pitchFamily="2" charset="-78"/>
                <a:cs typeface="Alexandria" pitchFamily="2" charset="-78"/>
              </a:rPr>
              <a:t>: تُستخدم المفاجآت </a:t>
            </a:r>
            <a:r>
              <a:rPr lang="ar-SA" sz="1700" dirty="0">
                <a:latin typeface="Alexandria" pitchFamily="2" charset="-78"/>
                <a:cs typeface="Alexandria" pitchFamily="2" charset="-78"/>
              </a:rPr>
              <a:t>لجذب انتباه الأشخاص وتحفيز مشاعر إيجابية</a:t>
            </a:r>
            <a:r>
              <a:rPr lang="ar-SA" sz="1700" dirty="0" smtClean="0">
                <a:latin typeface="Alexandria" pitchFamily="2" charset="-78"/>
                <a:cs typeface="Alexandria" pitchFamily="2" charset="-78"/>
              </a:rPr>
              <a:t>. لذا </a:t>
            </a:r>
            <a:r>
              <a:rPr lang="ar-SA" sz="1700" dirty="0">
                <a:latin typeface="Alexandria" pitchFamily="2" charset="-78"/>
                <a:cs typeface="Alexandria" pitchFamily="2" charset="-78"/>
              </a:rPr>
              <a:t>تُعتبر المفاجآت أداة فعالة لتعزيز ولاء العملاء من خلال خلق تجارب غير </a:t>
            </a:r>
            <a:r>
              <a:rPr lang="ar-SA" sz="1700" dirty="0" smtClean="0">
                <a:latin typeface="Alexandria" pitchFamily="2" charset="-78"/>
                <a:cs typeface="Alexandria" pitchFamily="2" charset="-78"/>
              </a:rPr>
              <a:t>متوقعة. مثل تقديم </a:t>
            </a:r>
            <a:r>
              <a:rPr lang="ar-SA" sz="1700" dirty="0">
                <a:latin typeface="Alexandria" pitchFamily="2" charset="-78"/>
                <a:cs typeface="Alexandria" pitchFamily="2" charset="-78"/>
              </a:rPr>
              <a:t>هدية أو مكافأة غير متوقعة للعميل، مما يعزز من شعوره بالتقدير. أو تقديم العروض المفاجئة دون سابق إنذار، مما يترك انطباعًا </a:t>
            </a:r>
            <a:r>
              <a:rPr lang="ar-SA" sz="1700" dirty="0" smtClean="0">
                <a:latin typeface="Alexandria" pitchFamily="2" charset="-78"/>
                <a:cs typeface="Alexandria" pitchFamily="2" charset="-78"/>
              </a:rPr>
              <a:t>إيجابيًا لدى </a:t>
            </a:r>
            <a:r>
              <a:rPr lang="ar-SA" sz="1700" dirty="0">
                <a:latin typeface="Alexandria" pitchFamily="2" charset="-78"/>
                <a:cs typeface="Alexandria" pitchFamily="2" charset="-78"/>
              </a:rPr>
              <a:t>العملاء. مثال: متجر يقدم هدية مجانية عند شراء منتج، مثل علبة شوكولاتة إضافية عند شراء عطر. </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startAt="6"/>
            </a:pPr>
            <a:r>
              <a:rPr lang="ar-SA" sz="1700" dirty="0">
                <a:solidFill>
                  <a:schemeClr val="accent2">
                    <a:lumMod val="75000"/>
                  </a:schemeClr>
                </a:solidFill>
                <a:latin typeface="Alexandria" pitchFamily="2" charset="-78"/>
                <a:cs typeface="Alexandria" pitchFamily="2" charset="-78"/>
              </a:rPr>
              <a:t>الألعاب </a:t>
            </a:r>
            <a:r>
              <a:rPr lang="en-US" sz="1700" dirty="0">
                <a:solidFill>
                  <a:schemeClr val="accent2">
                    <a:lumMod val="75000"/>
                  </a:schemeClr>
                </a:solidFill>
                <a:latin typeface="Alexandria" pitchFamily="2" charset="-78"/>
                <a:cs typeface="Alexandria" pitchFamily="2" charset="-78"/>
              </a:rPr>
              <a:t>Gamification</a:t>
            </a:r>
            <a:r>
              <a:rPr lang="ar-SA" sz="1700" dirty="0">
                <a:latin typeface="Alexandria" pitchFamily="2" charset="-78"/>
                <a:cs typeface="Alexandria" pitchFamily="2" charset="-78"/>
              </a:rPr>
              <a:t>: يتم استخدام عناصر وتقنيات الألعاب في سياقات غير ترفيهية، لتحفيز سلوكيات معينة وتعزيز الانخراط والولاء. يتم ذلك من خلال جعل التجربة أكثر تفاعلًا ومتعة. </a:t>
            </a:r>
            <a:r>
              <a:rPr lang="ar-SA" sz="1700" dirty="0" smtClean="0">
                <a:latin typeface="Alexandria" pitchFamily="2" charset="-78"/>
                <a:cs typeface="Alexandria" pitchFamily="2" charset="-78"/>
              </a:rPr>
              <a:t>من خلال تقديم النقاط أو المكافآت أو تحديات </a:t>
            </a:r>
            <a:r>
              <a:rPr lang="ar-SA" sz="1700" dirty="0">
                <a:latin typeface="Alexandria" pitchFamily="2" charset="-78"/>
                <a:cs typeface="Alexandria" pitchFamily="2" charset="-78"/>
              </a:rPr>
              <a:t>تشجع العملاء على المشاركة وزيادة تفاعلهم مع العلامة التجارية، مما يعزز من شعورهم بالإنجاز والولاء، وبالتالي زيادة احتمال عودتهم للشراء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0" name="Picture 9"/>
          <p:cNvPicPr>
            <a:picLocks noChangeAspect="1"/>
          </p:cNvPicPr>
          <p:nvPr/>
        </p:nvPicPr>
        <p:blipFill rotWithShape="1">
          <a:blip r:embed="rId4"/>
          <a:srcRect l="19176" t="21765" r="52466" b="51919"/>
          <a:stretch/>
        </p:blipFill>
        <p:spPr>
          <a:xfrm>
            <a:off x="0" y="4278199"/>
            <a:ext cx="2250716" cy="1293453"/>
          </a:xfrm>
          <a:prstGeom prst="rect">
            <a:avLst/>
          </a:prstGeom>
        </p:spPr>
      </p:pic>
      <p:sp>
        <p:nvSpPr>
          <p:cNvPr id="16" name="Freeform 10"/>
          <p:cNvSpPr/>
          <p:nvPr/>
        </p:nvSpPr>
        <p:spPr>
          <a:xfrm>
            <a:off x="634956" y="2894014"/>
            <a:ext cx="980803" cy="942734"/>
          </a:xfrm>
          <a:custGeom>
            <a:avLst/>
            <a:gdLst/>
            <a:ahLst/>
            <a:cxnLst/>
            <a:rect l="l" t="t" r="r" b="b"/>
            <a:pathLst>
              <a:path w="2075237" h="2255693">
                <a:moveTo>
                  <a:pt x="0" y="0"/>
                </a:moveTo>
                <a:lnTo>
                  <a:pt x="2075237" y="0"/>
                </a:lnTo>
                <a:lnTo>
                  <a:pt x="2075237" y="2255693"/>
                </a:lnTo>
                <a:lnTo>
                  <a:pt x="0" y="2255693"/>
                </a:lnTo>
                <a:lnTo>
                  <a:pt x="0" y="0"/>
                </a:lnTo>
                <a:close/>
              </a:path>
            </a:pathLst>
          </a:custGeom>
          <a:blipFill>
            <a:blip r:embed="rId5">
              <a:extLst>
                <a:ext uri="{96DAC541-7B7A-43D3-8B79-37D633B846F1}">
                  <asvg:svgBlip xmlns="" xmlns:asvg="http://schemas.microsoft.com/office/drawing/2016/SVG/main" r:embed="rId19"/>
                </a:ext>
              </a:extLst>
            </a:blip>
            <a:stretch>
              <a:fillRect/>
            </a:stretch>
          </a:blipFill>
        </p:spPr>
      </p:sp>
      <p:sp>
        <p:nvSpPr>
          <p:cNvPr id="17" name="Freeform 11"/>
          <p:cNvSpPr/>
          <p:nvPr/>
        </p:nvSpPr>
        <p:spPr>
          <a:xfrm>
            <a:off x="1514593" y="5732885"/>
            <a:ext cx="1128036" cy="1011165"/>
          </a:xfrm>
          <a:custGeom>
            <a:avLst/>
            <a:gdLst/>
            <a:ahLst/>
            <a:cxnLst/>
            <a:rect l="l" t="t" r="r" b="b"/>
            <a:pathLst>
              <a:path w="2496705" h="2022331">
                <a:moveTo>
                  <a:pt x="0" y="0"/>
                </a:moveTo>
                <a:lnTo>
                  <a:pt x="2496705" y="0"/>
                </a:lnTo>
                <a:lnTo>
                  <a:pt x="2496705" y="2022331"/>
                </a:lnTo>
                <a:lnTo>
                  <a:pt x="0" y="2022331"/>
                </a:lnTo>
                <a:lnTo>
                  <a:pt x="0" y="0"/>
                </a:lnTo>
                <a:close/>
              </a:path>
            </a:pathLst>
          </a:custGeom>
          <a:blipFill>
            <a:blip r:embed="rId20">
              <a:extLst>
                <a:ext uri="{96DAC541-7B7A-43D3-8B79-37D633B846F1}">
                  <asvg:svgBlip xmlns="" xmlns:asvg="http://schemas.microsoft.com/office/drawing/2016/SVG/main" r:embed="rId21"/>
                </a:ext>
              </a:extLst>
            </a:blip>
            <a:stretch>
              <a:fillRect/>
            </a:stretch>
          </a:blipFill>
        </p:spPr>
      </p:sp>
    </p:spTree>
    <p:extLst>
      <p:ext uri="{BB962C8B-B14F-4D97-AF65-F5344CB8AC3E}">
        <p14:creationId xmlns:p14="http://schemas.microsoft.com/office/powerpoint/2010/main" val="34956761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9636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6461" y="1126672"/>
            <a:ext cx="10583681" cy="5029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6800" y="1776075"/>
            <a:ext cx="9873342" cy="918200"/>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sz="1600" dirty="0" smtClean="0">
                <a:latin typeface="Alexandria" pitchFamily="2" charset="-78"/>
                <a:cs typeface="Alexandria" pitchFamily="2" charset="-78"/>
              </a:rPr>
              <a:t>   </a:t>
            </a:r>
            <a:endParaRPr lang="ar-SA"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3" name="Rectangle 2"/>
          <p:cNvSpPr/>
          <p:nvPr/>
        </p:nvSpPr>
        <p:spPr>
          <a:xfrm>
            <a:off x="356462" y="2217349"/>
            <a:ext cx="10352868" cy="3831818"/>
          </a:xfrm>
          <a:prstGeom prst="rect">
            <a:avLst/>
          </a:prstGeom>
        </p:spPr>
        <p:txBody>
          <a:bodyPr wrap="square">
            <a:spAutoFit/>
          </a:bodyPr>
          <a:lstStyle/>
          <a:p>
            <a:pPr marL="285750" indent="-285750" algn="r" rtl="1">
              <a:lnSpc>
                <a:spcPct val="150000"/>
              </a:lnSpc>
              <a:buFont typeface="Wingdings" panose="05000000000000000000" pitchFamily="2" charset="2"/>
              <a:buChar char="v"/>
            </a:pPr>
            <a:r>
              <a:rPr lang="ar-SA" dirty="0" smtClean="0">
                <a:solidFill>
                  <a:srgbClr val="0070C0"/>
                </a:solidFill>
                <a:latin typeface="Alexandria" pitchFamily="2" charset="-78"/>
                <a:cs typeface="Alexandria" pitchFamily="2" charset="-78"/>
              </a:rPr>
              <a:t>التسعير </a:t>
            </a:r>
            <a:r>
              <a:rPr lang="ar-SA" dirty="0">
                <a:solidFill>
                  <a:srgbClr val="0070C0"/>
                </a:solidFill>
                <a:latin typeface="Alexandria" pitchFamily="2" charset="-78"/>
                <a:cs typeface="Alexandria" pitchFamily="2" charset="-78"/>
              </a:rPr>
              <a:t>السيكولوجي </a:t>
            </a:r>
            <a:r>
              <a:rPr lang="ar-SA" dirty="0">
                <a:latin typeface="Alexandria" pitchFamily="2" charset="-78"/>
                <a:cs typeface="Alexandria" pitchFamily="2" charset="-78"/>
              </a:rPr>
              <a:t>يمثل أداة قوية في عالم التسويق الرقمي، حيث يعتمد على فهم سلوك المستهلكين واحتياجاتهم النفسية. من خلال </a:t>
            </a:r>
            <a:r>
              <a:rPr lang="ar-SA" dirty="0" smtClean="0">
                <a:latin typeface="Alexandria" pitchFamily="2" charset="-78"/>
                <a:cs typeface="Alexandria" pitchFamily="2" charset="-78"/>
              </a:rPr>
              <a:t>استراتيجيات التسعير السيكولوجي </a:t>
            </a:r>
            <a:r>
              <a:rPr lang="ar-SA" dirty="0">
                <a:latin typeface="Alexandria" pitchFamily="2" charset="-78"/>
                <a:cs typeface="Alexandria" pitchFamily="2" charset="-78"/>
              </a:rPr>
              <a:t>مثل استخدام الأسعار التي تنتهي بالرقم “9” أو </a:t>
            </a:r>
            <a:r>
              <a:rPr lang="ar-SA" dirty="0" smtClean="0">
                <a:latin typeface="Alexandria" pitchFamily="2" charset="-78"/>
                <a:cs typeface="Alexandria" pitchFamily="2" charset="-78"/>
              </a:rPr>
              <a:t>تقديم عروض، </a:t>
            </a:r>
            <a:r>
              <a:rPr lang="ar-SA" dirty="0">
                <a:latin typeface="Alexandria" pitchFamily="2" charset="-78"/>
                <a:cs typeface="Alexandria" pitchFamily="2" charset="-78"/>
              </a:rPr>
              <a:t>يمكن للشركات تعزيز جاذبية منتجاتها وزيادة معدلات </a:t>
            </a:r>
            <a:r>
              <a:rPr lang="ar-SA" dirty="0" smtClean="0">
                <a:latin typeface="Alexandria" pitchFamily="2" charset="-78"/>
                <a:cs typeface="Alexandria" pitchFamily="2" charset="-78"/>
              </a:rPr>
              <a:t>الشراء.</a:t>
            </a:r>
          </a:p>
          <a:p>
            <a:pPr marL="285750" indent="-285750" algn="r" rtl="1">
              <a:lnSpc>
                <a:spcPct val="150000"/>
              </a:lnSpc>
              <a:buFont typeface="Wingdings" panose="05000000000000000000" pitchFamily="2" charset="2"/>
              <a:buChar char="v"/>
            </a:pPr>
            <a:r>
              <a:rPr lang="ar-SA" dirty="0" smtClean="0">
                <a:solidFill>
                  <a:srgbClr val="0070C0"/>
                </a:solidFill>
                <a:latin typeface="Alexandria" pitchFamily="2" charset="-78"/>
                <a:cs typeface="Alexandria" pitchFamily="2" charset="-78"/>
              </a:rPr>
              <a:t>الولاء </a:t>
            </a:r>
            <a:r>
              <a:rPr lang="ar-SA" dirty="0">
                <a:solidFill>
                  <a:srgbClr val="0070C0"/>
                </a:solidFill>
                <a:latin typeface="Alexandria" pitchFamily="2" charset="-78"/>
                <a:cs typeface="Alexandria" pitchFamily="2" charset="-78"/>
              </a:rPr>
              <a:t>السيكولوجي </a:t>
            </a:r>
            <a:r>
              <a:rPr lang="ar-SA" dirty="0">
                <a:latin typeface="Alexandria" pitchFamily="2" charset="-78"/>
                <a:cs typeface="Alexandria" pitchFamily="2" charset="-78"/>
              </a:rPr>
              <a:t>يلعب دورًا حاسمًا في بناء علاقات طويلة الأمد مع العملاء. عندما يشعر العملاء بأنهم يحصلون على قيمة حقيقية مقابل ما يدفعونه، فإن ذلك يعزز من ولائهم للعلامة التجارية ويحفزهم على العودة للشراء مرة أخرى.</a:t>
            </a:r>
          </a:p>
          <a:p>
            <a:pPr algn="r" rtl="1">
              <a:lnSpc>
                <a:spcPct val="150000"/>
              </a:lnSpc>
            </a:pPr>
            <a:r>
              <a:rPr lang="ar-SA" dirty="0" smtClean="0">
                <a:solidFill>
                  <a:srgbClr val="002060"/>
                </a:solidFill>
                <a:latin typeface="Alexandria" pitchFamily="2" charset="-78"/>
                <a:cs typeface="Alexandria" pitchFamily="2" charset="-78"/>
              </a:rPr>
              <a:t>    بالتالي</a:t>
            </a:r>
            <a:r>
              <a:rPr lang="ar-SA" dirty="0">
                <a:latin typeface="Alexandria" pitchFamily="2" charset="-78"/>
                <a:cs typeface="Alexandria" pitchFamily="2" charset="-78"/>
              </a:rPr>
              <a:t>، يتضح أن الجمع بين استراتيجيات التسعير السيكولوجي وفهم العوامل النفسية التي تؤثر على الولاء يمكن أن يؤدي إلى تحسين الأداء التجاري وزيادة الإيرادات بشكل ملحوظ. إن التركيز على هذه الجوانب </a:t>
            </a:r>
            <a:r>
              <a:rPr lang="ar-SA" dirty="0" smtClean="0">
                <a:latin typeface="Alexandria" pitchFamily="2" charset="-78"/>
                <a:cs typeface="Alexandria" pitchFamily="2" charset="-78"/>
              </a:rPr>
              <a:t>النفسية </a:t>
            </a:r>
            <a:r>
              <a:rPr lang="ar-SA" dirty="0">
                <a:latin typeface="Alexandria" pitchFamily="2" charset="-78"/>
                <a:cs typeface="Alexandria" pitchFamily="2" charset="-78"/>
              </a:rPr>
              <a:t>في التسويق الرقمي يعد خطوة استراتيجية نحو تحقيق النجاح المستدام في السوق</a:t>
            </a:r>
            <a:r>
              <a:rPr lang="ar-SA" dirty="0" smtClean="0">
                <a:latin typeface="Alexandria" pitchFamily="2" charset="-78"/>
                <a:cs typeface="Alexandria" pitchFamily="2" charset="-78"/>
              </a:rPr>
              <a:t>.</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0765826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3877"/>
            <a:ext cx="4128422" cy="49504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5912" y="1285192"/>
            <a:ext cx="10058400" cy="4681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610098" y="1297878"/>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929900" y="1785955"/>
            <a:ext cx="9872420" cy="422423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nSpc>
                <a:spcPct val="150000"/>
              </a:lnSpc>
              <a:buFont typeface="+mj-lt"/>
              <a:buAutoNum type="arabicPeriod"/>
            </a:pPr>
            <a:r>
              <a:rPr lang="en-US" sz="1600" dirty="0" err="1" smtClean="0">
                <a:latin typeface="Alexandria" charset="0"/>
                <a:cs typeface="Alexandria" charset="0"/>
              </a:rPr>
              <a:t>Tetiana</a:t>
            </a:r>
            <a:r>
              <a:rPr lang="en-US" sz="1600" dirty="0" smtClean="0">
                <a:latin typeface="Alexandria" charset="0"/>
                <a:cs typeface="Alexandria" charset="0"/>
              </a:rPr>
              <a:t> </a:t>
            </a:r>
            <a:r>
              <a:rPr lang="en-US" sz="1600" dirty="0" err="1" smtClean="0">
                <a:latin typeface="Alexandria" charset="0"/>
                <a:cs typeface="Alexandria" charset="0"/>
              </a:rPr>
              <a:t>Diadyk</a:t>
            </a:r>
            <a:r>
              <a:rPr lang="en-US" sz="1600" dirty="0" smtClean="0">
                <a:latin typeface="Alexandria" charset="0"/>
                <a:cs typeface="Alexandria" charset="0"/>
              </a:rPr>
              <a:t> , </a:t>
            </a:r>
            <a:r>
              <a:rPr lang="en-US" sz="1600" dirty="0" err="1" smtClean="0">
                <a:latin typeface="Alexandria" charset="0"/>
                <a:cs typeface="Alexandria" charset="0"/>
              </a:rPr>
              <a:t>Viktoria</a:t>
            </a:r>
            <a:r>
              <a:rPr lang="en-US" sz="1600" dirty="0" smtClean="0">
                <a:latin typeface="Alexandria" charset="0"/>
                <a:cs typeface="Alexandria" charset="0"/>
              </a:rPr>
              <a:t> </a:t>
            </a:r>
            <a:r>
              <a:rPr lang="en-US" sz="1600" dirty="0" err="1" smtClean="0">
                <a:latin typeface="Alexandria" charset="0"/>
                <a:cs typeface="Alexandria" charset="0"/>
              </a:rPr>
              <a:t>Danylenko</a:t>
            </a:r>
            <a:r>
              <a:rPr lang="en-US" sz="1600" dirty="0" smtClean="0">
                <a:latin typeface="Alexandria" charset="0"/>
                <a:cs typeface="Alexandria" charset="0"/>
              </a:rPr>
              <a:t>, “STRATEGIES AND TACTICS OF PSYCHOLOGY OF MARKETING PRICING POLICY”, Market Infrastructure, Vol. 70, Jan. 2023.</a:t>
            </a:r>
          </a:p>
          <a:p>
            <a:pPr marL="342900" indent="-342900">
              <a:lnSpc>
                <a:spcPct val="150000"/>
              </a:lnSpc>
              <a:buFont typeface="+mj-lt"/>
              <a:buAutoNum type="arabicPeriod"/>
            </a:pPr>
            <a:r>
              <a:rPr lang="en-US" sz="1600" dirty="0" smtClean="0">
                <a:latin typeface="Alexandria" charset="0"/>
                <a:cs typeface="Alexandria" charset="0"/>
              </a:rPr>
              <a:t>Jonah Berger, “Contagious : Why things catch on”, New York, Simon and Schuster Publisher, 2013.</a:t>
            </a:r>
          </a:p>
          <a:p>
            <a:pPr marL="342900" indent="-342900">
              <a:lnSpc>
                <a:spcPct val="150000"/>
              </a:lnSpc>
              <a:buFont typeface="+mj-lt"/>
              <a:buAutoNum type="arabicPeriod"/>
            </a:pPr>
            <a:r>
              <a:rPr lang="en-US" sz="1600" dirty="0" smtClean="0">
                <a:latin typeface="Alexandria" charset="0"/>
                <a:cs typeface="Alexandria" charset="0"/>
              </a:rPr>
              <a:t>Angus Jenkinson, The Laws of loyalty marketing: An Intensive Review, Journal of Database Marketing, 1996.</a:t>
            </a:r>
          </a:p>
          <a:p>
            <a:pPr marL="342900" indent="-342900">
              <a:lnSpc>
                <a:spcPct val="150000"/>
              </a:lnSpc>
              <a:buFont typeface="+mj-lt"/>
              <a:buAutoNum type="arabicPeriod"/>
            </a:pPr>
            <a:r>
              <a:rPr lang="en-US" sz="1600" dirty="0" err="1" smtClean="0">
                <a:latin typeface="Alexandria" charset="0"/>
                <a:cs typeface="Alexandria" charset="0"/>
              </a:rPr>
              <a:t>Tanel</a:t>
            </a:r>
            <a:r>
              <a:rPr lang="en-US" sz="1600" dirty="0" smtClean="0">
                <a:latin typeface="Alexandria" charset="0"/>
                <a:cs typeface="Alexandria" charset="0"/>
              </a:rPr>
              <a:t> </a:t>
            </a:r>
            <a:r>
              <a:rPr lang="en-US" sz="1600" dirty="0" err="1" smtClean="0">
                <a:latin typeface="Alexandria" charset="0"/>
                <a:cs typeface="Alexandria" charset="0"/>
              </a:rPr>
              <a:t>Mehine</a:t>
            </a:r>
            <a:r>
              <a:rPr lang="en-US" sz="1600" dirty="0" smtClean="0">
                <a:latin typeface="Alexandria" charset="0"/>
                <a:cs typeface="Alexandria" charset="0"/>
              </a:rPr>
              <a:t>, Do Yellow price tags matter to consumers?, The price and the reference price, M.A. Thesis, University of Tartu Faculty of Economics and Business Administration, 2010.</a:t>
            </a:r>
          </a:p>
          <a:p>
            <a:pPr marL="342900" indent="-342900">
              <a:lnSpc>
                <a:spcPct val="150000"/>
              </a:lnSpc>
              <a:buFont typeface="+mj-lt"/>
              <a:buAutoNum type="arabicPeriod"/>
            </a:pPr>
            <a:r>
              <a:rPr lang="en-US" sz="1600" dirty="0" smtClean="0">
                <a:latin typeface="Alexandria" charset="0"/>
                <a:cs typeface="Alexandria" charset="0"/>
              </a:rPr>
              <a:t>Keith S. </a:t>
            </a:r>
            <a:r>
              <a:rPr lang="en-US" sz="1600" dirty="0" err="1" smtClean="0">
                <a:latin typeface="Alexandria" charset="0"/>
                <a:cs typeface="Alexandria" charset="0"/>
              </a:rPr>
              <a:t>Coutler</a:t>
            </a:r>
            <a:r>
              <a:rPr lang="en-US" sz="1600" dirty="0" smtClean="0">
                <a:latin typeface="Alexandria" charset="0"/>
                <a:cs typeface="Alexandria" charset="0"/>
              </a:rPr>
              <a:t> and Robin A. </a:t>
            </a:r>
            <a:r>
              <a:rPr lang="en-US" sz="1600" dirty="0" err="1" smtClean="0">
                <a:latin typeface="Alexandria" charset="0"/>
                <a:cs typeface="Alexandria" charset="0"/>
              </a:rPr>
              <a:t>Coutler</a:t>
            </a:r>
            <a:r>
              <a:rPr lang="en-US" sz="1600" dirty="0" smtClean="0">
                <a:latin typeface="Alexandria" charset="0"/>
                <a:cs typeface="Alexandria" charset="0"/>
              </a:rPr>
              <a:t>, Size Does Matter: The effects of Magnitude representation congruency on price perceptions and purchase likelihood, Journal of Consumer Psychology, Volume 15, Issue 1, 2005, Pages </a:t>
            </a:r>
            <a:r>
              <a:rPr lang="en-US" sz="1600" smtClean="0">
                <a:latin typeface="Alexandria" charset="0"/>
                <a:cs typeface="Alexandria" charset="0"/>
              </a:rPr>
              <a:t>64-76.</a:t>
            </a:r>
            <a:endParaRPr lang="en-US" sz="1600" dirty="0" smtClean="0">
              <a:latin typeface="Alexandria" charset="0"/>
              <a:cs typeface="Alexandria" charset="0"/>
            </a:endParaRPr>
          </a:p>
        </p:txBody>
      </p:sp>
    </p:spTree>
    <p:extLst>
      <p:ext uri="{BB962C8B-B14F-4D97-AF65-F5344CB8AC3E}">
        <p14:creationId xmlns:p14="http://schemas.microsoft.com/office/powerpoint/2010/main" val="24627216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85723</TotalTime>
  <Words>4158</Words>
  <Application>Microsoft Office PowerPoint</Application>
  <PresentationFormat>Widescreen</PresentationFormat>
  <Paragraphs>417</Paragraphs>
  <Slides>42</Slides>
  <Notes>41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Alexandria SemiBold</vt:lpstr>
      <vt:lpstr>Adobe Arabic</vt:lpstr>
      <vt:lpstr>Calibri</vt:lpstr>
      <vt:lpstr>Adobe Caslon Pro</vt:lpstr>
      <vt:lpstr>Alexandria</vt:lpstr>
      <vt:lpstr>Times New Roman</vt:lpstr>
      <vt:lpstr>Roboto Light</vt:lpstr>
      <vt:lpstr>Wingdings</vt:lpstr>
      <vt:lpstr>Arial</vt:lpstr>
      <vt:lpstr>Calibri Light</vt:lpstr>
      <vt:lpstr>Alexandria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3248</cp:revision>
  <dcterms:created xsi:type="dcterms:W3CDTF">2023-04-29T09:08:23Z</dcterms:created>
  <dcterms:modified xsi:type="dcterms:W3CDTF">2025-04-08T13:30:45Z</dcterms:modified>
</cp:coreProperties>
</file>