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4"/>
  </p:notesMasterIdLst>
  <p:handoutMasterIdLst>
    <p:handoutMasterId r:id="rId45"/>
  </p:handoutMasterIdLst>
  <p:sldIdLst>
    <p:sldId id="650" r:id="rId7"/>
    <p:sldId id="556" r:id="rId8"/>
    <p:sldId id="557" r:id="rId9"/>
    <p:sldId id="689" r:id="rId10"/>
    <p:sldId id="699" r:id="rId11"/>
    <p:sldId id="609" r:id="rId12"/>
    <p:sldId id="690" r:id="rId13"/>
    <p:sldId id="691" r:id="rId14"/>
    <p:sldId id="692" r:id="rId15"/>
    <p:sldId id="693" r:id="rId16"/>
    <p:sldId id="694" r:id="rId17"/>
    <p:sldId id="695" r:id="rId18"/>
    <p:sldId id="696" r:id="rId19"/>
    <p:sldId id="697" r:id="rId20"/>
    <p:sldId id="698" r:id="rId21"/>
    <p:sldId id="700" r:id="rId22"/>
    <p:sldId id="701" r:id="rId23"/>
    <p:sldId id="702" r:id="rId24"/>
    <p:sldId id="703" r:id="rId25"/>
    <p:sldId id="704" r:id="rId26"/>
    <p:sldId id="705" r:id="rId27"/>
    <p:sldId id="706" r:id="rId28"/>
    <p:sldId id="707" r:id="rId29"/>
    <p:sldId id="708" r:id="rId30"/>
    <p:sldId id="709" r:id="rId31"/>
    <p:sldId id="710" r:id="rId32"/>
    <p:sldId id="711" r:id="rId33"/>
    <p:sldId id="712" r:id="rId34"/>
    <p:sldId id="713" r:id="rId35"/>
    <p:sldId id="714" r:id="rId36"/>
    <p:sldId id="715" r:id="rId37"/>
    <p:sldId id="716" r:id="rId38"/>
    <p:sldId id="717" r:id="rId39"/>
    <p:sldId id="718" r:id="rId40"/>
    <p:sldId id="719" r:id="rId41"/>
    <p:sldId id="720" r:id="rId42"/>
    <p:sldId id="559" r:id="rId4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06" autoAdjust="0"/>
    <p:restoredTop sz="94019" autoAdjust="0"/>
  </p:normalViewPr>
  <p:slideViewPr>
    <p:cSldViewPr snapToGrid="0">
      <p:cViewPr varScale="1">
        <p:scale>
          <a:sx n="97" d="100"/>
          <a:sy n="97" d="100"/>
        </p:scale>
        <p:origin x="672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viewProps" Target="view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commentAuthors" Target="commentAuthor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32C5E9-4C03-4F79-A0E9-7606F4434729}" type="doc">
      <dgm:prSet loTypeId="urn:microsoft.com/office/officeart/2008/layout/RadialCluster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GB"/>
        </a:p>
      </dgm:t>
    </dgm:pt>
    <dgm:pt modelId="{E3E8D811-E0B1-45DF-B621-EFE662DF7CCF}">
      <dgm:prSet phldrT="[Text]"/>
      <dgm:spPr/>
      <dgm:t>
        <a:bodyPr/>
        <a:lstStyle/>
        <a:p>
          <a:r>
            <a:rPr lang="en-GB" dirty="0"/>
            <a:t>Customer</a:t>
          </a:r>
        </a:p>
      </dgm:t>
    </dgm:pt>
    <dgm:pt modelId="{587E90F7-DBEF-4E9A-9126-B7778A80D245}" type="parTrans" cxnId="{0E61186C-3101-42DC-9028-948F7BF0717B}">
      <dgm:prSet/>
      <dgm:spPr/>
      <dgm:t>
        <a:bodyPr/>
        <a:lstStyle/>
        <a:p>
          <a:endParaRPr lang="en-GB"/>
        </a:p>
      </dgm:t>
    </dgm:pt>
    <dgm:pt modelId="{89673ABF-4DD4-46AE-9E09-FEBFF9183E27}" type="sibTrans" cxnId="{0E61186C-3101-42DC-9028-948F7BF0717B}">
      <dgm:prSet/>
      <dgm:spPr/>
      <dgm:t>
        <a:bodyPr/>
        <a:lstStyle/>
        <a:p>
          <a:endParaRPr lang="en-GB"/>
        </a:p>
      </dgm:t>
    </dgm:pt>
    <dgm:pt modelId="{C3733AEC-D9BF-4368-AB22-F80DA948FEB8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GB" sz="1800" dirty="0"/>
            <a:t>Sales</a:t>
          </a:r>
        </a:p>
        <a:p>
          <a:pPr algn="l"/>
          <a:r>
            <a:rPr lang="en-GB" sz="1400" dirty="0"/>
            <a:t>Telephone sales</a:t>
          </a:r>
        </a:p>
        <a:p>
          <a:pPr algn="l"/>
          <a:r>
            <a:rPr lang="en-GB" sz="1400" dirty="0"/>
            <a:t>Web sales</a:t>
          </a:r>
        </a:p>
        <a:p>
          <a:pPr algn="l"/>
          <a:r>
            <a:rPr lang="en-GB" sz="1400" dirty="0"/>
            <a:t>Retail store sales</a:t>
          </a:r>
        </a:p>
        <a:p>
          <a:pPr algn="l"/>
          <a:r>
            <a:rPr lang="en-GB" sz="1400" dirty="0"/>
            <a:t>Field sales</a:t>
          </a:r>
        </a:p>
        <a:p>
          <a:pPr algn="ctr"/>
          <a:endParaRPr lang="en-GB" sz="1800" dirty="0"/>
        </a:p>
      </dgm:t>
    </dgm:pt>
    <dgm:pt modelId="{3ED1C331-92A9-42A7-BB67-3783EB140BED}" type="parTrans" cxnId="{1BE49AA9-9EDA-479F-A913-890C96E5556B}">
      <dgm:prSet/>
      <dgm:spPr/>
      <dgm:t>
        <a:bodyPr/>
        <a:lstStyle/>
        <a:p>
          <a:endParaRPr lang="en-GB"/>
        </a:p>
      </dgm:t>
    </dgm:pt>
    <dgm:pt modelId="{8AF6251F-9A92-4519-BBDE-892162604C4F}" type="sibTrans" cxnId="{1BE49AA9-9EDA-479F-A913-890C96E5556B}">
      <dgm:prSet/>
      <dgm:spPr/>
      <dgm:t>
        <a:bodyPr/>
        <a:lstStyle/>
        <a:p>
          <a:endParaRPr lang="en-GB"/>
        </a:p>
      </dgm:t>
    </dgm:pt>
    <dgm:pt modelId="{2EB8656B-8A22-43DA-9DC4-EDD891BF19E7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GB" sz="1800" dirty="0"/>
            <a:t>Services</a:t>
          </a:r>
        </a:p>
        <a:p>
          <a:pPr algn="l"/>
          <a:r>
            <a:rPr lang="en-GB" sz="1400" dirty="0"/>
            <a:t>Call </a:t>
          </a:r>
          <a:r>
            <a:rPr lang="en-GB" sz="1400" dirty="0" err="1"/>
            <a:t>center</a:t>
          </a:r>
          <a:r>
            <a:rPr lang="en-GB" sz="1400" dirty="0"/>
            <a:t> data</a:t>
          </a:r>
        </a:p>
        <a:p>
          <a:pPr algn="l"/>
          <a:r>
            <a:rPr lang="en-GB" sz="1400" dirty="0"/>
            <a:t>Web self-service data</a:t>
          </a:r>
        </a:p>
        <a:p>
          <a:pPr algn="l"/>
          <a:r>
            <a:rPr lang="en-GB" sz="1400" dirty="0"/>
            <a:t>Wireless data</a:t>
          </a:r>
        </a:p>
      </dgm:t>
    </dgm:pt>
    <dgm:pt modelId="{23B894A1-7821-411D-89F3-539C5A8B112A}" type="parTrans" cxnId="{C399DB18-5285-4A92-86C9-9DFC434B6960}">
      <dgm:prSet/>
      <dgm:spPr/>
      <dgm:t>
        <a:bodyPr/>
        <a:lstStyle/>
        <a:p>
          <a:endParaRPr lang="en-GB"/>
        </a:p>
      </dgm:t>
    </dgm:pt>
    <dgm:pt modelId="{0E7E3695-F21D-4E72-BD3A-FFF0806B6B48}" type="sibTrans" cxnId="{C399DB18-5285-4A92-86C9-9DFC434B6960}">
      <dgm:prSet/>
      <dgm:spPr/>
      <dgm:t>
        <a:bodyPr/>
        <a:lstStyle/>
        <a:p>
          <a:endParaRPr lang="en-GB"/>
        </a:p>
      </dgm:t>
    </dgm:pt>
    <dgm:pt modelId="{3ED008A9-54E9-476B-B180-0BF0E87B0A63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GB" sz="1800" dirty="0"/>
            <a:t>Marketing</a:t>
          </a:r>
        </a:p>
        <a:p>
          <a:pPr algn="l"/>
          <a:r>
            <a:rPr lang="en-GB" sz="1400" dirty="0"/>
            <a:t>Campaign data</a:t>
          </a:r>
        </a:p>
        <a:p>
          <a:pPr algn="l"/>
          <a:r>
            <a:rPr lang="en-GB" sz="1400" dirty="0"/>
            <a:t>Content</a:t>
          </a:r>
        </a:p>
        <a:p>
          <a:pPr algn="l"/>
          <a:r>
            <a:rPr lang="en-GB" sz="1400" dirty="0"/>
            <a:t>Data analysis</a:t>
          </a:r>
        </a:p>
        <a:p>
          <a:pPr algn="ctr"/>
          <a:endParaRPr lang="en-GB" sz="1800" dirty="0"/>
        </a:p>
      </dgm:t>
    </dgm:pt>
    <dgm:pt modelId="{0FA6F8C6-8998-44E6-B646-A3C99D9B8703}" type="parTrans" cxnId="{D7D09094-0D11-49C1-A65D-B5D24C96894C}">
      <dgm:prSet/>
      <dgm:spPr/>
      <dgm:t>
        <a:bodyPr/>
        <a:lstStyle/>
        <a:p>
          <a:endParaRPr lang="en-GB"/>
        </a:p>
      </dgm:t>
    </dgm:pt>
    <dgm:pt modelId="{B5156A6C-0C2E-4851-8E47-3EDCEDC625CF}" type="sibTrans" cxnId="{D7D09094-0D11-49C1-A65D-B5D24C96894C}">
      <dgm:prSet/>
      <dgm:spPr/>
      <dgm:t>
        <a:bodyPr/>
        <a:lstStyle/>
        <a:p>
          <a:endParaRPr lang="en-GB"/>
        </a:p>
      </dgm:t>
    </dgm:pt>
    <dgm:pt modelId="{BD6CE092-79BB-4DBC-B4C3-4AF48B0780B8}" type="pres">
      <dgm:prSet presAssocID="{9732C5E9-4C03-4F79-A0E9-7606F4434729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49C5F31E-BC8F-4445-8099-C007EC61D1D8}" type="pres">
      <dgm:prSet presAssocID="{E3E8D811-E0B1-45DF-B621-EFE662DF7CCF}" presName="singleCycle" presStyleCnt="0"/>
      <dgm:spPr/>
    </dgm:pt>
    <dgm:pt modelId="{3B444301-F0C8-4ADD-A36D-6E768D45EBAC}" type="pres">
      <dgm:prSet presAssocID="{E3E8D811-E0B1-45DF-B621-EFE662DF7CCF}" presName="singleCenter" presStyleLbl="node1" presStyleIdx="0" presStyleCnt="4" custLinFactNeighborX="483" custLinFactNeighborY="-6951">
        <dgm:presLayoutVars>
          <dgm:chMax val="7"/>
          <dgm:chPref val="7"/>
        </dgm:presLayoutVars>
      </dgm:prSet>
      <dgm:spPr/>
    </dgm:pt>
    <dgm:pt modelId="{BA572D0E-7757-42F1-9400-E292DDECEED5}" type="pres">
      <dgm:prSet presAssocID="{3ED1C331-92A9-42A7-BB67-3783EB140BED}" presName="Name56" presStyleLbl="parChTrans1D2" presStyleIdx="0" presStyleCnt="3"/>
      <dgm:spPr/>
    </dgm:pt>
    <dgm:pt modelId="{28F0345D-1E55-4AC1-89D0-69FBA4D03B3C}" type="pres">
      <dgm:prSet presAssocID="{C3733AEC-D9BF-4368-AB22-F80DA948FEB8}" presName="text0" presStyleLbl="node1" presStyleIdx="1" presStyleCnt="4" custScaleX="316616" custScaleY="200787" custRadScaleRad="100024" custRadScaleInc="-3785">
        <dgm:presLayoutVars>
          <dgm:bulletEnabled val="1"/>
        </dgm:presLayoutVars>
      </dgm:prSet>
      <dgm:spPr/>
    </dgm:pt>
    <dgm:pt modelId="{B55D1B00-BC45-427C-8B91-C85B4F6FFCA0}" type="pres">
      <dgm:prSet presAssocID="{23B894A1-7821-411D-89F3-539C5A8B112A}" presName="Name56" presStyleLbl="parChTrans1D2" presStyleIdx="1" presStyleCnt="3"/>
      <dgm:spPr/>
    </dgm:pt>
    <dgm:pt modelId="{F9B0A122-F517-443B-9B10-2FC8D7A9FAD1}" type="pres">
      <dgm:prSet presAssocID="{2EB8656B-8A22-43DA-9DC4-EDD891BF19E7}" presName="text0" presStyleLbl="node1" presStyleIdx="2" presStyleCnt="4" custScaleX="326326" custScaleY="210818" custRadScaleRad="124683" custRadScaleInc="-31751">
        <dgm:presLayoutVars>
          <dgm:bulletEnabled val="1"/>
        </dgm:presLayoutVars>
      </dgm:prSet>
      <dgm:spPr/>
    </dgm:pt>
    <dgm:pt modelId="{1527A2FE-F13F-4787-9ABA-9DC3ED3D742B}" type="pres">
      <dgm:prSet presAssocID="{0FA6F8C6-8998-44E6-B646-A3C99D9B8703}" presName="Name56" presStyleLbl="parChTrans1D2" presStyleIdx="2" presStyleCnt="3"/>
      <dgm:spPr/>
    </dgm:pt>
    <dgm:pt modelId="{E093CDB0-D375-4DC5-8BCB-4BE49112B709}" type="pres">
      <dgm:prSet presAssocID="{3ED008A9-54E9-476B-B180-0BF0E87B0A63}" presName="text0" presStyleLbl="node1" presStyleIdx="3" presStyleCnt="4" custScaleX="331021" custScaleY="194986" custRadScaleRad="119898" custRadScaleInc="33810">
        <dgm:presLayoutVars>
          <dgm:bulletEnabled val="1"/>
        </dgm:presLayoutVars>
      </dgm:prSet>
      <dgm:spPr/>
    </dgm:pt>
  </dgm:ptLst>
  <dgm:cxnLst>
    <dgm:cxn modelId="{C399DB18-5285-4A92-86C9-9DFC434B6960}" srcId="{E3E8D811-E0B1-45DF-B621-EFE662DF7CCF}" destId="{2EB8656B-8A22-43DA-9DC4-EDD891BF19E7}" srcOrd="1" destOrd="0" parTransId="{23B894A1-7821-411D-89F3-539C5A8B112A}" sibTransId="{0E7E3695-F21D-4E72-BD3A-FFF0806B6B48}"/>
    <dgm:cxn modelId="{7A783832-D3DB-498E-AAF9-1B0492AC1A11}" type="presOf" srcId="{2EB8656B-8A22-43DA-9DC4-EDD891BF19E7}" destId="{F9B0A122-F517-443B-9B10-2FC8D7A9FAD1}" srcOrd="0" destOrd="0" presId="urn:microsoft.com/office/officeart/2008/layout/RadialCluster"/>
    <dgm:cxn modelId="{7CD53135-A0E5-4356-ABF1-571052A06BD2}" type="presOf" srcId="{9732C5E9-4C03-4F79-A0E9-7606F4434729}" destId="{BD6CE092-79BB-4DBC-B4C3-4AF48B0780B8}" srcOrd="0" destOrd="0" presId="urn:microsoft.com/office/officeart/2008/layout/RadialCluster"/>
    <dgm:cxn modelId="{ED20895B-1F0E-4F17-BF80-52A1468FF58B}" type="presOf" srcId="{23B894A1-7821-411D-89F3-539C5A8B112A}" destId="{B55D1B00-BC45-427C-8B91-C85B4F6FFCA0}" srcOrd="0" destOrd="0" presId="urn:microsoft.com/office/officeart/2008/layout/RadialCluster"/>
    <dgm:cxn modelId="{0E61186C-3101-42DC-9028-948F7BF0717B}" srcId="{9732C5E9-4C03-4F79-A0E9-7606F4434729}" destId="{E3E8D811-E0B1-45DF-B621-EFE662DF7CCF}" srcOrd="0" destOrd="0" parTransId="{587E90F7-DBEF-4E9A-9126-B7778A80D245}" sibTransId="{89673ABF-4DD4-46AE-9E09-FEBFF9183E27}"/>
    <dgm:cxn modelId="{8559EF79-1FC9-462C-BA56-44D87B3156AE}" type="presOf" srcId="{E3E8D811-E0B1-45DF-B621-EFE662DF7CCF}" destId="{3B444301-F0C8-4ADD-A36D-6E768D45EBAC}" srcOrd="0" destOrd="0" presId="urn:microsoft.com/office/officeart/2008/layout/RadialCluster"/>
    <dgm:cxn modelId="{D7D09094-0D11-49C1-A65D-B5D24C96894C}" srcId="{E3E8D811-E0B1-45DF-B621-EFE662DF7CCF}" destId="{3ED008A9-54E9-476B-B180-0BF0E87B0A63}" srcOrd="2" destOrd="0" parTransId="{0FA6F8C6-8998-44E6-B646-A3C99D9B8703}" sibTransId="{B5156A6C-0C2E-4851-8E47-3EDCEDC625CF}"/>
    <dgm:cxn modelId="{1BE49AA9-9EDA-479F-A913-890C96E5556B}" srcId="{E3E8D811-E0B1-45DF-B621-EFE662DF7CCF}" destId="{C3733AEC-D9BF-4368-AB22-F80DA948FEB8}" srcOrd="0" destOrd="0" parTransId="{3ED1C331-92A9-42A7-BB67-3783EB140BED}" sibTransId="{8AF6251F-9A92-4519-BBDE-892162604C4F}"/>
    <dgm:cxn modelId="{36458AD0-2F30-4794-A6E4-35F9FC920051}" type="presOf" srcId="{C3733AEC-D9BF-4368-AB22-F80DA948FEB8}" destId="{28F0345D-1E55-4AC1-89D0-69FBA4D03B3C}" srcOrd="0" destOrd="0" presId="urn:microsoft.com/office/officeart/2008/layout/RadialCluster"/>
    <dgm:cxn modelId="{CA9611D1-2D86-4AED-BCE7-E3B06F361486}" type="presOf" srcId="{3ED008A9-54E9-476B-B180-0BF0E87B0A63}" destId="{E093CDB0-D375-4DC5-8BCB-4BE49112B709}" srcOrd="0" destOrd="0" presId="urn:microsoft.com/office/officeart/2008/layout/RadialCluster"/>
    <dgm:cxn modelId="{546DEAD7-9CEB-4AA4-9D1D-BE97240C1667}" type="presOf" srcId="{3ED1C331-92A9-42A7-BB67-3783EB140BED}" destId="{BA572D0E-7757-42F1-9400-E292DDECEED5}" srcOrd="0" destOrd="0" presId="urn:microsoft.com/office/officeart/2008/layout/RadialCluster"/>
    <dgm:cxn modelId="{A85704EC-232E-44BB-9178-174277AA3E18}" type="presOf" srcId="{0FA6F8C6-8998-44E6-B646-A3C99D9B8703}" destId="{1527A2FE-F13F-4787-9ABA-9DC3ED3D742B}" srcOrd="0" destOrd="0" presId="urn:microsoft.com/office/officeart/2008/layout/RadialCluster"/>
    <dgm:cxn modelId="{28BCB507-B371-47C0-92A2-45D8D40C7707}" type="presParOf" srcId="{BD6CE092-79BB-4DBC-B4C3-4AF48B0780B8}" destId="{49C5F31E-BC8F-4445-8099-C007EC61D1D8}" srcOrd="0" destOrd="0" presId="urn:microsoft.com/office/officeart/2008/layout/RadialCluster"/>
    <dgm:cxn modelId="{D8780C66-8248-45AA-97E0-B5E0CF9AC792}" type="presParOf" srcId="{49C5F31E-BC8F-4445-8099-C007EC61D1D8}" destId="{3B444301-F0C8-4ADD-A36D-6E768D45EBAC}" srcOrd="0" destOrd="0" presId="urn:microsoft.com/office/officeart/2008/layout/RadialCluster"/>
    <dgm:cxn modelId="{CD12C237-625B-4550-B050-47280929C72D}" type="presParOf" srcId="{49C5F31E-BC8F-4445-8099-C007EC61D1D8}" destId="{BA572D0E-7757-42F1-9400-E292DDECEED5}" srcOrd="1" destOrd="0" presId="urn:microsoft.com/office/officeart/2008/layout/RadialCluster"/>
    <dgm:cxn modelId="{28DC9115-7176-485D-BA87-844492E7FD0E}" type="presParOf" srcId="{49C5F31E-BC8F-4445-8099-C007EC61D1D8}" destId="{28F0345D-1E55-4AC1-89D0-69FBA4D03B3C}" srcOrd="2" destOrd="0" presId="urn:microsoft.com/office/officeart/2008/layout/RadialCluster"/>
    <dgm:cxn modelId="{99A2E102-C577-4351-8A7A-7FDD286A5C78}" type="presParOf" srcId="{49C5F31E-BC8F-4445-8099-C007EC61D1D8}" destId="{B55D1B00-BC45-427C-8B91-C85B4F6FFCA0}" srcOrd="3" destOrd="0" presId="urn:microsoft.com/office/officeart/2008/layout/RadialCluster"/>
    <dgm:cxn modelId="{FEB4FD97-F431-4437-AE06-4BACD56A96A8}" type="presParOf" srcId="{49C5F31E-BC8F-4445-8099-C007EC61D1D8}" destId="{F9B0A122-F517-443B-9B10-2FC8D7A9FAD1}" srcOrd="4" destOrd="0" presId="urn:microsoft.com/office/officeart/2008/layout/RadialCluster"/>
    <dgm:cxn modelId="{13AE6A02-E7A2-48BC-8367-FBD2B51E5B71}" type="presParOf" srcId="{49C5F31E-BC8F-4445-8099-C007EC61D1D8}" destId="{1527A2FE-F13F-4787-9ABA-9DC3ED3D742B}" srcOrd="5" destOrd="0" presId="urn:microsoft.com/office/officeart/2008/layout/RadialCluster"/>
    <dgm:cxn modelId="{818873AE-EC05-4771-98CE-087BDFF00369}" type="presParOf" srcId="{49C5F31E-BC8F-4445-8099-C007EC61D1D8}" destId="{E093CDB0-D375-4DC5-8BCB-4BE49112B709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444301-F0C8-4ADD-A36D-6E768D45EBAC}">
      <dsp:nvSpPr>
        <dsp:cNvPr id="0" name=""/>
        <dsp:cNvSpPr/>
      </dsp:nvSpPr>
      <dsp:spPr>
        <a:xfrm>
          <a:off x="3466735" y="1792798"/>
          <a:ext cx="1357788" cy="13577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Customer</a:t>
          </a:r>
        </a:p>
      </dsp:txBody>
      <dsp:txXfrm>
        <a:off x="3533017" y="1859080"/>
        <a:ext cx="1225224" cy="1225224"/>
      </dsp:txXfrm>
    </dsp:sp>
    <dsp:sp modelId="{BA572D0E-7757-42F1-9400-E292DDECEED5}">
      <dsp:nvSpPr>
        <dsp:cNvPr id="0" name=""/>
        <dsp:cNvSpPr/>
      </dsp:nvSpPr>
      <dsp:spPr>
        <a:xfrm rot="16003261">
          <a:off x="3999342" y="1691381"/>
          <a:ext cx="20316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316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F0345D-1E55-4AC1-89D0-69FBA4D03B3C}">
      <dsp:nvSpPr>
        <dsp:cNvPr id="0" name=""/>
        <dsp:cNvSpPr/>
      </dsp:nvSpPr>
      <dsp:spPr>
        <a:xfrm>
          <a:off x="2602633" y="-236631"/>
          <a:ext cx="2880314" cy="1826596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Sales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Telephone sales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Web sales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Retail store sales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Field sales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</dsp:txBody>
      <dsp:txXfrm>
        <a:off x="2691800" y="-147464"/>
        <a:ext cx="2701980" cy="1648262"/>
      </dsp:txXfrm>
    </dsp:sp>
    <dsp:sp modelId="{B55D1B00-BC45-427C-8B91-C85B4F6FFCA0}">
      <dsp:nvSpPr>
        <dsp:cNvPr id="0" name=""/>
        <dsp:cNvSpPr/>
      </dsp:nvSpPr>
      <dsp:spPr>
        <a:xfrm rot="1031751">
          <a:off x="4815859" y="2739105"/>
          <a:ext cx="38772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772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B0A122-F517-443B-9B10-2FC8D7A9FAD1}">
      <dsp:nvSpPr>
        <dsp:cNvPr id="0" name=""/>
        <dsp:cNvSpPr/>
      </dsp:nvSpPr>
      <dsp:spPr>
        <a:xfrm>
          <a:off x="5194920" y="2296851"/>
          <a:ext cx="2968648" cy="191785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Services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Call </a:t>
          </a:r>
          <a:r>
            <a:rPr lang="en-GB" sz="1400" kern="1200" dirty="0" err="1"/>
            <a:t>center</a:t>
          </a:r>
          <a:r>
            <a:rPr lang="en-GB" sz="1400" kern="1200" dirty="0"/>
            <a:t> data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Web self-service data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Wireless data</a:t>
          </a:r>
        </a:p>
      </dsp:txBody>
      <dsp:txXfrm>
        <a:off x="5288542" y="2390473"/>
        <a:ext cx="2781404" cy="1730606"/>
      </dsp:txXfrm>
    </dsp:sp>
    <dsp:sp modelId="{1527A2FE-F13F-4787-9ABA-9DC3ED3D742B}">
      <dsp:nvSpPr>
        <dsp:cNvPr id="0" name=""/>
        <dsp:cNvSpPr/>
      </dsp:nvSpPr>
      <dsp:spPr>
        <a:xfrm rot="9840849">
          <a:off x="3159670" y="2709297"/>
          <a:ext cx="31311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311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93CDB0-D375-4DC5-8BCB-4BE49112B709}">
      <dsp:nvSpPr>
        <dsp:cNvPr id="0" name=""/>
        <dsp:cNvSpPr/>
      </dsp:nvSpPr>
      <dsp:spPr>
        <a:xfrm>
          <a:off x="154365" y="2296846"/>
          <a:ext cx="3011359" cy="1773823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Marketing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Campaign data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Content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Data analysis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</dsp:txBody>
      <dsp:txXfrm>
        <a:off x="240956" y="2383437"/>
        <a:ext cx="2838177" cy="16006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1/23/26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1/23/26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C1B45-4311-161E-E106-2BB8111BF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CADFC7-CF7A-30A0-829A-B45B6FA27C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084A24-F8D6-7302-12B0-5F6A399B95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C1E8E2-E30F-C8C2-D51A-8E1FA6733E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031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01E25-AB8B-0586-EE1C-4717B564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8D0C1F-AF5A-984E-7E9A-125D00B370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BC9314-A865-EA74-6D30-820F0F6B3B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74887A-27C8-DDE0-34A5-FE6D0918C0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315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724BE-CCBF-9CB8-F9AC-502CE74FB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EA7613-0CFC-BE74-4940-DC3218601C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AD0D87-CC12-CB5F-90EE-929ED2724A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3EC085-8A96-5309-1CDA-EED0899914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8150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4DAC0-0B74-098B-BEE6-90E9DE92F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723A2F-EF6F-4423-831A-723E4C6A44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AFCF5C-E051-89A8-BEDB-195A0F12D8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5FCCAD-D641-1214-5358-91C24ADDE4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0276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57CAE4-89BD-19A7-02D3-2C571176A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593827-3A70-311F-EB4C-1DA91309D6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52C016-67A7-1D50-C372-ED1D7ABAFA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B40CD6-47FB-A1E7-8145-4EBF3C3B0CB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1267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2CBBEF-74DD-C635-14EE-3B305921D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BFCA17-64E9-F75C-9C14-751EB8CC87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3A5258-5DD5-2263-F93A-57D3262FA2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285D1B-2E88-7EFA-49AC-CFEC33AE905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6464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2044B-DC09-CC2D-3A12-F5E859D0D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0AB81F-9A5C-F6F3-4960-92D087D63B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75918E-39E2-208E-9ED9-8411382EEF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C84305-5385-23D4-9D8A-169A5B6855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626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BBC22-2A72-B984-4DFE-CA6C26D4AC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1C14BF-D573-E0D5-953F-E2330D99D4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3A7C6E-0732-925B-1EF1-E4614FF932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3EB0A3-A4C5-1693-CEB8-87C6553043A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667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88D7-F331-66A0-3BAE-D21E717D69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ABCF4F-9FF2-485E-9D4A-EB87FE4FC0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50ABF3-2896-F5D0-A6A0-D7837CAE63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0B9266-D814-4A75-8D2D-8A3D1AD3CB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3246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0341AB-B589-11EF-0F8F-2339B1F2B2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D80212-4D49-C47A-06AF-E623593C94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560DB4-44C5-912C-AA29-B1E3C81F60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B18A06-F726-8753-CFAE-A3597E8EB6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4849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99463-3701-6E93-FF86-57E863DE6F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30EA63-4F54-2663-D7E4-62C76CA1D9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2B1264-2CBA-70AA-A1DC-403BC48914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41703A-B67A-EFFE-6799-CC83E594CA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289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AA143-3F16-7EDB-8749-F39A022BC7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69797C-769D-DB02-1D55-BE25ABFC13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8B289-7FCC-9737-AA26-D7493668C1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B0C8AB-C33D-36BE-BC98-464646B4D6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3907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6FF2A-4330-B4BA-FE6A-958803AC8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26D0AB-1085-5D87-EAC3-60750B4711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B885C1-1517-2119-E84E-8042BE281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EBE28E-ADC2-B9DA-18D0-E9FCDEE6150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841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4E1B6-A9D4-7D19-C499-C24EF5E9A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22BF8A-BC3B-C7CE-8D0A-BE5BE575B5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AF5B99-97DA-435C-8C90-31DACC0720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350424-3DD3-81DC-541C-E2D62234C6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4984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656E3-81CB-1FA2-7CCD-EA6E52103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674EAC-F046-E9F6-734C-293B7B13CC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CC3C67-4B13-59CE-7217-07BB5398A5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F4F257-7ECE-D9A5-6DF9-7493A21C71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3406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C75A1-0044-DACD-BB34-4C9A118A8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88A58B-4DBA-AD5B-5B7C-62536D70CE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FBA543-95DB-524C-F08C-C911C7D541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BBF8F-CEAC-7E20-0969-E4C4AC4C8D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1350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A36A4C-785F-189E-48B0-0CB1858DC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DED65A-6909-7F4E-4A91-C76BCEB813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27F748-A1E3-4316-ED18-749BD0E99B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89FAC7-FD46-E884-568D-5EE41B2D33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1540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3847E-CB23-0A52-B4E4-3218060BB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7E9CB2-32FA-E442-0175-0E25B8F73F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CB641A-1D7E-6993-BA7B-0C137596B5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78FC86-0E82-09CF-2C91-48F56025C9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5326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8E17C-AFF7-6661-FB14-936C409D7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94D8DF-B130-CA7B-0C17-ADBE14D1EF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2B0A8E-F018-3C69-A25A-4891D66F17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FF706-CAC3-B82E-7590-6541760DF20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6172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CC9656-2865-84BA-FFD7-FA20C5B2F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734D1C-981C-824D-321D-50FDBDC33A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CFDD09-8032-7368-FCD9-C077F9906F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770136-E02C-C6C7-E803-75FF3BFE4A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2801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FC3CE-1114-95D4-61AC-FC9EE4CC2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5DA470-F73D-5812-7EA9-999C2D91F3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4E7103-37FD-23EC-54ED-C708BFA40E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19423C-35DD-FD90-DA98-F89E527018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594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0AB44-3061-E473-CCA7-666B90072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001B5D-62C7-22C4-CBE1-BD244F50E0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DC7C7A-79E1-7453-903A-EB98295D4E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561611-AB87-4F8C-1DA1-4144D7A85E6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6012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BA82D-F9E2-FED9-C549-ABC000405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485A35-33AE-D66C-471F-7A885E5638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A92909-5DD4-35BF-AE17-B6C2D6E821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917579-452E-4648-6560-8BF56F374B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3090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A3CA5-EFF6-D095-8EFA-5B42A3025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F669E4-6C7F-8A29-6C5A-A72E9A67CF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AE940A-97BA-94F1-E2DF-9E7F2C02A6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0754FA-FA1D-5F5D-4FB6-6B7B0202C61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2209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AAC0B-8696-2E22-6362-7CD8F36DC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8AC6C4-2B03-3F44-D9BE-6AB25BF827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7A3DA4-0C16-77E3-C72D-9542361DCE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98AA05-F89F-5694-1FAB-70C8F49BEF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8126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167B5-5F6F-2591-0196-4E59E71E6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91BBAC-7716-14F1-AF38-7ED7AFF189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CE5F3A-F1C9-B739-919F-9EB92EFA0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276392-6910-D3F4-F9A8-6FE2F95B03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07973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FC043-9503-79BD-7967-D4DDFA467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EEA924-E7D8-6991-7DD3-C0C058BA9D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4FCA2F-4355-56BF-4652-D6DF1BE92F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14DA7D-1765-C454-7B2B-1D9072D57D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67191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7F949-F664-AB31-BA9C-533A537825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6640A4-A90E-13D0-CF5D-88557FDDAA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CFBCD9-AD4C-9BB0-9089-8FF6E76549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70D70-1D77-4728-FC64-D700D6AEE7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37352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C8233-056A-3911-CCDC-91E1B33BC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1CD480-E59D-E731-8007-9486390597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DA1A6B-3D98-6C0C-12A1-6922923EBE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A99BCF-8480-653C-D766-07BC0D27C6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5170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E2903-C4BB-568B-9F62-C7AB18304E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EF0172-31EC-D7E8-A889-B745F78955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7FE796-DBEE-A9E1-947D-66C3C8A52A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32EE74-F911-28E5-D0C5-C5E58CB6D9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45101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2AEA7-E902-6562-77B3-3B85F6D98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2858FB-9FD7-5A95-D327-278C4C0D1E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3CDDFE-DAC1-539A-E888-F510242E64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725856-FF35-1E66-3313-E5DDC3515C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50741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305E0-8564-AE56-5173-8365C3440F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D365ED-68EC-5B1F-6F60-DED8B5A7B0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276E01-900F-A3A2-1B9C-0FB1A57AB8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9982F2-8823-D67D-D2B5-19EF2830245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621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diagramData" Target="../diagrams/data1.xml"/><Relationship Id="rId5" Type="http://schemas.openxmlformats.org/officeDocument/2006/relationships/image" Target="../media/image9.png"/><Relationship Id="rId10" Type="http://schemas.microsoft.com/office/2007/relationships/diagramDrawing" Target="../diagrams/drawing1.xml"/><Relationship Id="rId4" Type="http://schemas.openxmlformats.org/officeDocument/2006/relationships/image" Target="../media/image6.png"/><Relationship Id="rId9" Type="http://schemas.openxmlformats.org/officeDocument/2006/relationships/diagramColors" Target="../diagrams/colors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79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9534" y="320751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91195" y="2472305"/>
            <a:ext cx="5214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9330" y="5912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323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IT372</a:t>
            </a:r>
            <a:endParaRPr lang="ar-SA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3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557424" y="1330049"/>
            <a:ext cx="4917696" cy="84574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8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Module 3: Business Information Systems</a:t>
            </a:r>
            <a:endParaRPr lang="en-US" sz="2800" b="1" dirty="0">
              <a:solidFill>
                <a:srgbClr val="84492B"/>
              </a:solidFill>
              <a:cs typeface="Andalus" panose="02020603050405020304" pitchFamily="18" charset="-78"/>
            </a:endParaRPr>
          </a:p>
          <a:p>
            <a:pPr algn="ctr"/>
            <a: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118287" y="4839548"/>
            <a:ext cx="6739713" cy="72664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8: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Electronic and Mobile Commerce</a:t>
            </a: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9: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 Enterprise Systems</a:t>
            </a: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097911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Business Information Systems: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5A91-F267-616C-4B09-F0235196FF0B}"/>
              </a:ext>
            </a:extLst>
          </p:cNvPr>
          <p:cNvSpPr txBox="1">
            <a:spLocks/>
          </p:cNvSpPr>
          <p:nvPr/>
        </p:nvSpPr>
        <p:spPr>
          <a:xfrm>
            <a:off x="722749" y="1685705"/>
            <a:ext cx="7215496" cy="4711414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E-commerce and its Features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Types of e-commerce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E-commerce Business Models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M-commerce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Enterprise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Advantages of ERP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Disadvantages of ERP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Business Value of CRM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Supply Chain Management Systems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Case Study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7F3F3-608A-78D1-DE44-BD8A3E46C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D331ED-B3ED-2589-5C2F-5F2BA6E8A1D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47C54B-2FD8-9D50-0F54-6A702A78F6B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966E65-B542-F669-6A85-A7F015325DC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46D84F-3FBE-C57B-866E-090835ECB37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5A7AF0-EC81-48F4-7A13-9CD1227B4F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631C608-519E-C38F-71C2-37525DB7DC9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3DA78C9-8BC1-0D88-9306-9678C0DA2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>
            <a:extLst>
              <a:ext uri="{FF2B5EF4-FFF2-40B4-BE49-F238E27FC236}">
                <a16:creationId xmlns:a16="http://schemas.microsoft.com/office/drawing/2014/main" id="{6FC2FF48-CC42-4BA5-35C3-5A42D5D43D4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>
            <a:extLst>
              <a:ext uri="{FF2B5EF4-FFF2-40B4-BE49-F238E27FC236}">
                <a16:creationId xmlns:a16="http://schemas.microsoft.com/office/drawing/2014/main" id="{FDFE8AFF-E9B0-D6EC-E3ED-120BA69190D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7902014-6420-2F83-767C-134042572F59}"/>
              </a:ext>
            </a:extLst>
          </p:cNvPr>
          <p:cNvSpPr txBox="1"/>
          <p:nvPr/>
        </p:nvSpPr>
        <p:spPr>
          <a:xfrm>
            <a:off x="385357" y="1190675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Business Information Systems: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B8D5693-A9C9-F559-8831-E469EE941B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D6C7B5-42E8-05E2-7119-38D63C5E8D00}"/>
              </a:ext>
            </a:extLst>
          </p:cNvPr>
          <p:cNvSpPr txBox="1">
            <a:spLocks/>
          </p:cNvSpPr>
          <p:nvPr/>
        </p:nvSpPr>
        <p:spPr>
          <a:xfrm>
            <a:off x="510715" y="1884485"/>
            <a:ext cx="7215496" cy="402655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Discuss what makes e-commerce popular and unique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Discuss the types of e-commerce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Identify the different e-commerce business models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Identify the e-commerce revenue models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Discuss m-commerce and its use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Discuss web site creation as the tool for effective e-commerce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0EA835-5F74-FCAE-9625-41EF9017CFA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338948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01904-3D62-3C9E-B724-34135EE65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60A8E9-2479-7CD1-DB99-21AFA2BBC75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AE68AE-563C-CE11-A58A-EB1FDD7D080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A1862C-A384-F49E-6653-21901437BA7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4F4A4B-AB41-1D6A-236C-5ED3056CE32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2DE7E9-FD3A-FADC-B98A-D25CB553D7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A4639F4-52D9-F38B-E539-B14530646FE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2C2F67F-D9EC-270B-F208-A4F2B4AA6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>
            <a:extLst>
              <a:ext uri="{FF2B5EF4-FFF2-40B4-BE49-F238E27FC236}">
                <a16:creationId xmlns:a16="http://schemas.microsoft.com/office/drawing/2014/main" id="{28AF56A3-6E6F-A164-B6B6-ED392F06CDF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>
            <a:extLst>
              <a:ext uri="{FF2B5EF4-FFF2-40B4-BE49-F238E27FC236}">
                <a16:creationId xmlns:a16="http://schemas.microsoft.com/office/drawing/2014/main" id="{2FBB4511-1C17-103F-1009-78A36510687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77866F0-07D0-AF7B-0BFA-EC4E5376507F}"/>
              </a:ext>
            </a:extLst>
          </p:cNvPr>
          <p:cNvSpPr txBox="1"/>
          <p:nvPr/>
        </p:nvSpPr>
        <p:spPr>
          <a:xfrm>
            <a:off x="385357" y="1190675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Business Information Systems: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8736452-33D5-77C3-9F6F-1C0C4D4D02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87D609-FE6D-014A-5335-B7E869E5CEE7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5B4FFD9-58DD-32D7-221F-CCF1931868F4}"/>
              </a:ext>
            </a:extLst>
          </p:cNvPr>
          <p:cNvSpPr txBox="1">
            <a:spLocks/>
          </p:cNvSpPr>
          <p:nvPr/>
        </p:nvSpPr>
        <p:spPr>
          <a:xfrm>
            <a:off x="510715" y="1822443"/>
            <a:ext cx="7122537" cy="40885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Arial" charset="0"/>
                <a:cs typeface="Arial" charset="0"/>
              </a:rPr>
              <a:t>Discuss the advantages and disadvantages of enterprise systems</a:t>
            </a:r>
          </a:p>
          <a:p>
            <a:r>
              <a:rPr lang="en-GB" sz="2400">
                <a:latin typeface="Arial" charset="0"/>
                <a:cs typeface="Arial" charset="0"/>
              </a:rPr>
              <a:t>Discuss Customer relationship management and its benefits</a:t>
            </a:r>
          </a:p>
          <a:p>
            <a:r>
              <a:rPr lang="en-GB" sz="2400">
                <a:latin typeface="Arial" charset="0"/>
                <a:cs typeface="Arial" charset="0"/>
              </a:rPr>
              <a:t>Identify the different functionalities of CRM software</a:t>
            </a:r>
          </a:p>
          <a:p>
            <a:r>
              <a:rPr lang="en-GB" sz="2400">
                <a:latin typeface="Arial" charset="0"/>
                <a:cs typeface="Arial" charset="0"/>
              </a:rPr>
              <a:t>Discuss the Supply Chain and its importance</a:t>
            </a:r>
          </a:p>
          <a:p>
            <a:r>
              <a:rPr lang="en-GB" sz="2400">
                <a:latin typeface="Arial" charset="0"/>
                <a:cs typeface="Arial" charset="0"/>
              </a:rPr>
              <a:t>Identify the different functionalities of SCM software</a:t>
            </a:r>
            <a:endParaRPr lang="en-GB" sz="2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E-commerce and its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8E651-8770-2557-71AB-9522BFF78787}"/>
              </a:ext>
            </a:extLst>
          </p:cNvPr>
          <p:cNvSpPr txBox="1">
            <a:spLocks/>
          </p:cNvSpPr>
          <p:nvPr/>
        </p:nvSpPr>
        <p:spPr>
          <a:xfrm>
            <a:off x="3065597" y="1494264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Use of the Internet and the Web to transact business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Distribution, buying, selling, marketing, services 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6E3CA2B-D330-D9CC-6EC1-D19BCE8617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124025"/>
              </p:ext>
            </p:extLst>
          </p:nvPr>
        </p:nvGraphicFramePr>
        <p:xfrm>
          <a:off x="3291965" y="2602984"/>
          <a:ext cx="7848872" cy="292608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9244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4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6824">
                <a:tc>
                  <a:txBody>
                    <a:bodyPr/>
                    <a:lstStyle/>
                    <a:p>
                      <a:r>
                        <a:rPr lang="en-GB" sz="1400" dirty="0"/>
                        <a:t>E-commerce Technology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Business Significance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Ubiquity:</a:t>
                      </a:r>
                      <a:r>
                        <a:rPr lang="en-GB" sz="1400" dirty="0"/>
                        <a:t> Internet/Web technology is available everywhere at work, at home, and elsewhere via mobile</a:t>
                      </a:r>
                      <a:r>
                        <a:rPr lang="en-GB" sz="1400" baseline="0" dirty="0"/>
                        <a:t> </a:t>
                      </a:r>
                      <a:r>
                        <a:rPr lang="en-GB" sz="1400" dirty="0"/>
                        <a:t>devices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‘marketspace’ anytime is created, shopping can take place anywhere. Customer convenience is enhanced and shopping costs are reduced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Global reach:</a:t>
                      </a:r>
                      <a:r>
                        <a:rPr lang="en-GB" sz="1400" dirty="0"/>
                        <a:t> the technology reaches acros</a:t>
                      </a:r>
                      <a:r>
                        <a:rPr lang="en-GB" sz="1400" baseline="0" dirty="0"/>
                        <a:t>s national boundaries, around the earth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Commerce</a:t>
                      </a:r>
                      <a:r>
                        <a:rPr lang="en-GB" sz="1400" baseline="0" dirty="0"/>
                        <a:t> is enabled across cultural and national boundaries seamlessly and without modifications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Universal standards:</a:t>
                      </a:r>
                      <a:r>
                        <a:rPr lang="en-GB" sz="1400" dirty="0"/>
                        <a:t> There is one set of technology standards, namely Internet</a:t>
                      </a:r>
                      <a:r>
                        <a:rPr lang="en-GB" sz="1400" baseline="0" dirty="0"/>
                        <a:t> standards</a:t>
                      </a:r>
                    </a:p>
                    <a:p>
                      <a:endParaRPr lang="en-GB" sz="1400" baseline="0" dirty="0"/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With one set of technical standards</a:t>
                      </a:r>
                      <a:r>
                        <a:rPr lang="en-GB" sz="1400" baseline="0" dirty="0"/>
                        <a:t> across the globe, disparate computer systems can easily communicate with one another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E5344-6A16-A1DA-28A8-6EE371141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0EB4CF-FC4C-B73D-38D7-21DA1C88E8D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13B2F3-9891-A728-5E7B-948E9884798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36AE3E-607A-3064-3432-0CA984B6EC5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85409F-FE9D-D832-DC2D-A9D6B18DF8E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F9288D-A434-1290-F444-E7E5D7BCBB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3C6B1EA-BBA7-DC39-7E50-4A15735684A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E-commerce and its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B608374-6EFF-D890-5BF8-AEBD3E63302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137D8BA-B99C-D344-AC27-C4232626E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6F7FC72-19A6-B9FA-CF49-87DF5551795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A55601B-A61B-A2FB-271D-7DAE618B263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553827F-210C-8CA2-F2E2-51821479A2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5D618042-8A10-E11D-E96B-2DAF372ADF8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8713273"/>
              </p:ext>
            </p:extLst>
          </p:nvPr>
        </p:nvGraphicFramePr>
        <p:xfrm>
          <a:off x="3326656" y="1611797"/>
          <a:ext cx="7848872" cy="396240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9244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4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6824">
                <a:tc>
                  <a:txBody>
                    <a:bodyPr/>
                    <a:lstStyle/>
                    <a:p>
                      <a:r>
                        <a:rPr lang="en-GB" sz="1400" dirty="0"/>
                        <a:t>E-commerce Technology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Business Significance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Richness</a:t>
                      </a:r>
                      <a:r>
                        <a:rPr lang="en-GB" sz="1400" b="1" baseline="0" dirty="0"/>
                        <a:t> :</a:t>
                      </a:r>
                      <a:r>
                        <a:rPr lang="en-GB" sz="1400" baseline="0" dirty="0"/>
                        <a:t> Video, audio and text messages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Text</a:t>
                      </a:r>
                      <a:r>
                        <a:rPr lang="en-GB" sz="1400" baseline="0" dirty="0"/>
                        <a:t> , video, audio marketing messages are integrated into a single marketing message and consumer experience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Interactivity:</a:t>
                      </a:r>
                      <a:r>
                        <a:rPr lang="en-GB" sz="1400" dirty="0"/>
                        <a:t> the technology works through interaction with the user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Consumers are engaged in a dialog that dynamically adjusts the experience</a:t>
                      </a:r>
                      <a:r>
                        <a:rPr lang="en-GB" sz="1400" baseline="0" dirty="0"/>
                        <a:t> to the individual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Information Density:</a:t>
                      </a:r>
                      <a:r>
                        <a:rPr lang="en-GB" sz="1400" dirty="0"/>
                        <a:t> the technology</a:t>
                      </a:r>
                      <a:r>
                        <a:rPr lang="en-GB" sz="1400" baseline="0" dirty="0"/>
                        <a:t> reduces information costs and raises quality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Information</a:t>
                      </a:r>
                      <a:r>
                        <a:rPr lang="en-GB" sz="1400" baseline="0" dirty="0"/>
                        <a:t> processing, storage and communication costs drop dramatically, whereas currency, accuracy and timeliness improves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Customization:</a:t>
                      </a:r>
                      <a:r>
                        <a:rPr lang="en-GB" sz="1400" dirty="0"/>
                        <a:t> this technology allows personalized messages to be delivered to individuals as well as groups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Personalization of marketing messages and</a:t>
                      </a:r>
                      <a:r>
                        <a:rPr lang="en-GB" sz="1400" baseline="0" dirty="0"/>
                        <a:t> </a:t>
                      </a:r>
                      <a:r>
                        <a:rPr lang="en-GB" sz="1400" dirty="0"/>
                        <a:t>customization of products and services are based</a:t>
                      </a:r>
                      <a:r>
                        <a:rPr lang="en-GB" sz="1400" baseline="0" dirty="0"/>
                        <a:t> on individual characteristics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/>
                        <a:t>Social technology:</a:t>
                      </a:r>
                      <a:r>
                        <a:rPr lang="en-GB" sz="1400" dirty="0"/>
                        <a:t> user content generation</a:t>
                      </a:r>
                      <a:r>
                        <a:rPr lang="en-GB" sz="1400" baseline="0" dirty="0"/>
                        <a:t> and social networking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New internet social and business models enable user content creation and distribution, and support social networks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13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6D85E-1F40-F0B1-4C71-7AAE6FE56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FF07B1-F9C4-875F-242A-D3BBEC7BF93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B7D3C9-F886-2E76-AB3B-FC81BEC240D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F4EAC4-D6F5-C6D1-482E-59035966979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618E90-2BE8-5B57-C92E-0713E8C0D65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8A0C2B-C774-00A2-FF4B-3073763B10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497C60-6D98-2CE3-87EF-4AB811413D0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e-commerce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661977-0806-BA6A-A922-CDEA8C3E0DE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F9BEF4F-9586-1F39-F9CC-4ADC72F17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D4D1FC7-BD25-5BF5-72B5-06091BEC9D1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0C5E9F7-EDC4-7EAE-55B2-0A2581907E5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9DD4697-D3BB-BBE7-91A8-A8D6C6EB58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B53D3-1100-B8CB-94E5-7FBAFE163297}"/>
              </a:ext>
            </a:extLst>
          </p:cNvPr>
          <p:cNvSpPr txBox="1">
            <a:spLocks/>
          </p:cNvSpPr>
          <p:nvPr/>
        </p:nvSpPr>
        <p:spPr>
          <a:xfrm>
            <a:off x="2813026" y="1347893"/>
            <a:ext cx="89284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Business to Consumer(B2C)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Directly selling to consumers, producers or providers of consumer products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Good and services cheaper when purchased from the Web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Amazon, Dell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Business to Business(B2B)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Useful tool for connecting business partners in a virtual supply chain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Many companies adopt online procurement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Automate exchange of info between two companies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Consumer to Consumer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Consumers directly selling to consumers by auctioning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Most popular web site, eBay</a:t>
            </a:r>
          </a:p>
        </p:txBody>
      </p:sp>
    </p:spTree>
    <p:extLst>
      <p:ext uri="{BB962C8B-B14F-4D97-AF65-F5344CB8AC3E}">
        <p14:creationId xmlns:p14="http://schemas.microsoft.com/office/powerpoint/2010/main" val="62309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EFDD0-F507-F8F1-025D-A9E3B63E26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D85381-49AE-0094-4432-163FE64C2A4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652A57-E1C7-6C12-49E0-33BA46AE55A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B0CEE7-D329-568F-AA90-9FC3EE2E5AB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2C3B07-BC9E-6431-D3ED-D2F7DC77CD6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22A731-B068-B84F-FECE-50A9B738A1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D26A239-AEAF-DD58-9BC4-FF5A6710CCD0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E-commerce Business Models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BA250A-E20C-10C2-629F-B8C6F6EEF3C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8551C54-134F-0535-2ED0-0ED5894E3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ABC057D-FB25-7BC7-4AAC-E9FCDBAAAF6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570A78B-2B7E-3A89-0287-4AE497C5C03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CFD0C46-14B2-80BC-17B8-4420124CFF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EE85C2B-AD83-6F67-D9DC-D36A62C2D4B8}"/>
              </a:ext>
            </a:extLst>
          </p:cNvPr>
          <p:cNvSpPr txBox="1">
            <a:spLocks/>
          </p:cNvSpPr>
          <p:nvPr/>
        </p:nvSpPr>
        <p:spPr>
          <a:xfrm>
            <a:off x="2813025" y="1434398"/>
            <a:ext cx="880913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Portal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Google, Bing, Yahoo, MSN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Provide integrated package of content and service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Web searching, news reading, entertainment and advertising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Generate revenues by charging advertisers, website referrals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E-tailer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Online retail stores (Amazon)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Value proposition: convenient and cost effective shopping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Some represent a physical retailer and some are completely virtual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0AD146-6DB9-CB43-816C-90D6394B6C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182A799-B9D8-B52D-5E66-D75EBE21F45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32E6A1-0D49-A4DF-A442-32DC8E328A1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38B9AA-80A5-F8AA-90E8-E8AFD406824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51A8F7-9826-0377-E40F-C8352C44C90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AB1B12-5BB1-2D10-7877-B319499B03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942EBD-2FC4-0194-B800-51718771A25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E-commerce Business Models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357AA39-413F-189C-A87B-D0FCAE80454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9C1A4D7-4FDD-8BC0-EF34-E4290E575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F5AE564-13FD-4B4C-D73D-681A8ED9A86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4CE787A-922E-3D1E-1409-0708B084143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801C80E-4FB8-FB9F-2968-1666D0D3B3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2D455-1C3A-1B9E-D74A-5EF8C088EF37}"/>
              </a:ext>
            </a:extLst>
          </p:cNvPr>
          <p:cNvSpPr txBox="1">
            <a:spLocks/>
          </p:cNvSpPr>
          <p:nvPr/>
        </p:nvSpPr>
        <p:spPr>
          <a:xfrm>
            <a:off x="2813026" y="1385075"/>
            <a:ext cx="888864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Content Provider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Includes Intellectual property, that is all forms of human expression that can be put into any tangible medium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Text, CD, DVD, Web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Revenue generated by selling the content inexpensively to be played or viewed on computers/mobile devices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Service Provider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Offering services online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Photo sharing, online sites for backup and data storage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Software as a Service</a:t>
            </a:r>
          </a:p>
        </p:txBody>
      </p:sp>
    </p:spTree>
    <p:extLst>
      <p:ext uri="{BB962C8B-B14F-4D97-AF65-F5344CB8AC3E}">
        <p14:creationId xmlns:p14="http://schemas.microsoft.com/office/powerpoint/2010/main" val="327700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9FAA6-DC39-07F9-37EA-23C397A85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FC9765-DACB-D69B-D14B-C97C650304B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7D023C-B4E5-CF69-70BC-16AC5CD5100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BCB3E3-AB76-ED31-9418-8FB69B2DD50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C9F2C4-B93E-CEC4-F3FD-4C0E3CD278E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5426E7-D1C4-502D-A664-CBF01EC73E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D99DC13-9EE3-2DEC-A972-B07A365AA3B2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E-commerce Revenue Models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FFBA67-6A0E-8494-BAE5-71935639A17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87BCC70-5F0E-82E4-8AF0-C43539FFF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FC85EBD-5427-8C42-6DB4-3E4F3834ED0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B57196E-87C6-D62E-2469-F1B58EF5F55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294F6B2-587F-8EE1-4A28-C34D00334A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44461CE-FC20-A672-8582-D771561623BA}"/>
              </a:ext>
            </a:extLst>
          </p:cNvPr>
          <p:cNvSpPr txBox="1">
            <a:spLocks/>
          </p:cNvSpPr>
          <p:nvPr/>
        </p:nvSpPr>
        <p:spPr>
          <a:xfrm>
            <a:off x="2813026" y="1347893"/>
            <a:ext cx="89284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Advertising Revenue Model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Revenue generated from the advertisers who pay to expose to customers to ads on major websites and portals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Sales Revenue Model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Revenue generated by selling goods, information or services to customers, e.g. Amazon, iTunes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Subscription Revenue Model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Offering content or services while charging subscription on an ongoing basis, e.g. music magazines sites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Free Revenue Model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Offer services or content for free, but charge a premium for advanced or special features, e.g. photo sharing, radio, games etc.</a:t>
            </a:r>
          </a:p>
        </p:txBody>
      </p:sp>
    </p:spTree>
    <p:extLst>
      <p:ext uri="{BB962C8B-B14F-4D97-AF65-F5344CB8AC3E}">
        <p14:creationId xmlns:p14="http://schemas.microsoft.com/office/powerpoint/2010/main" val="33499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DF95A-D265-0ACF-8EB5-1A424A625D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8D5799-3783-DD32-728E-30E180E22B5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B231D2-77FD-E8F8-4B66-92E483DCBE7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0D9796-EB7F-1A1C-EF88-CFDE1384EED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E14DC6-BB84-68C6-B44D-C26F392D867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4ADAD9-5274-6C9F-76EB-0139A57CFB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474CC34-4C6F-86D7-3207-BDDD6EC84DC6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M-commerce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1CEA71-13A2-3FAD-5CEE-DD2BBF61B47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F5B2A29-041C-C546-D3B6-ADF557FEE2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02ADD6A-571C-353C-50E3-2FB18CA26AE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5F8A0E9-F227-2BE0-5895-AC317E0F4C1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8185494-9F21-903B-18E7-B25034F1DD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EEDFA-1673-2B65-8260-9E6575C30BD2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4165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Business transactions with the help of mobile devices</a:t>
            </a: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M-commerce fastest growing form of e-commerce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 2010,  represented less than 10% of all e-commerce</a:t>
            </a:r>
          </a:p>
          <a:p>
            <a:pPr marL="457200" lvl="1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M-commerce applications are time-critical, for people on move, and accomplish a certain task more efficiently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Banking and financial services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Wireless advertising and retailing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Games and entertainment</a:t>
            </a:r>
          </a:p>
        </p:txBody>
      </p:sp>
    </p:spTree>
    <p:extLst>
      <p:ext uri="{BB962C8B-B14F-4D97-AF65-F5344CB8AC3E}">
        <p14:creationId xmlns:p14="http://schemas.microsoft.com/office/powerpoint/2010/main" val="303306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0BC4C-3018-A329-DECB-51EF21CAD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9FAAA3-5171-8B16-BA5E-FC621ED432F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A72F83-7400-67E7-2C80-5E45AE4FFBD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3BDE9C-A6AC-E489-48FA-9FFA8B9E637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6CEFB8-F49A-DC72-D910-3AC1D716F7D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D16986-3092-F0E1-BACE-F324CB03E0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91DE4BB-990C-3C24-D9E6-9B7B6849B53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Strategies of successful E-commerce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43E4491-0779-3C1C-E976-E6671BFB05C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75D1C23-7F6E-99A8-3C11-2B31A434D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6200B6A-2376-4F3E-97C4-867B8D1B9AE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2B2D603-F036-4F0F-B696-27FE53579CA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16251E0-3D74-303B-8010-365F11A2B1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BBF52B3-6A5B-9676-79FB-82B302470E56}"/>
              </a:ext>
            </a:extLst>
          </p:cNvPr>
          <p:cNvSpPr txBox="1">
            <a:spLocks/>
          </p:cNvSpPr>
          <p:nvPr/>
        </p:nvSpPr>
        <p:spPr>
          <a:xfrm>
            <a:off x="2711822" y="1299999"/>
            <a:ext cx="9042856" cy="45259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Building an effective Web site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Define a team to build and maintain the site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Site design, technologies used, hardware and software, what customers need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Business Objectives and Web site Functionality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What tasks should the web site accomplish?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Develop technology and information requirements based on business objectives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Digital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catalog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product database, customer tracking, shopping cart etc.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Establishing the Web site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Building in house or outsourcing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Hosting on company servers or web host provider</a:t>
            </a:r>
          </a:p>
        </p:txBody>
      </p:sp>
    </p:spTree>
    <p:extLst>
      <p:ext uri="{BB962C8B-B14F-4D97-AF65-F5344CB8AC3E}">
        <p14:creationId xmlns:p14="http://schemas.microsoft.com/office/powerpoint/2010/main" val="149328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34040-FC8B-E6E3-4D79-B349CAF86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362330-D24F-52D7-3D4A-ACD24A85512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5BC466-F7C2-0620-86B5-4371E5ECE55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EEE4F8-874D-257A-670B-4B8DC630CCE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66B731-F5A1-C08F-1D25-F0E1B3BF3FC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41E61E-9DB8-7516-4FC1-D3487BB521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66C3478-A86F-0796-A18D-F79A1CD2424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Strategies of successful E-commerce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15DBCB-5865-228F-D999-5149FD7A506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21D0B46-C985-75E2-1662-52CBF0A34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9ACBFD4-1706-4463-DDE2-B970150A0DF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AB71E30-9190-8C55-6E19-1CC9EFBD66F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A7F9676-1130-4AF5-E899-BF90C3F147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A0A19-6C59-9031-C228-C28BBA332AAB}"/>
              </a:ext>
            </a:extLst>
          </p:cNvPr>
          <p:cNvSpPr txBox="1">
            <a:spLocks/>
          </p:cNvSpPr>
          <p:nvPr/>
        </p:nvSpPr>
        <p:spPr>
          <a:xfrm>
            <a:off x="2813026" y="1381292"/>
            <a:ext cx="89284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Building Traffic to the Web site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Register a domain name that defines your business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Maki the site search engine friendly by adhering to SEO techniques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Also deploy Web site traffic data analysis tools to monitor the traffic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Maintaining and Improving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Updating software and hardware with time to keep pace with technology and increasing traffic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 aware of new trends and developments in areas of e-commerce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Personalization is effective in keeping customers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32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3EA6E8-4DB9-A6AB-FF7B-2619C129A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7A4A22-0364-5DEE-5CFD-4EF55A1DF17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AF2BB9-8322-B5E7-AA9E-84A244A8EAB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21B025-3BDF-FB4F-B945-889E81507CD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7BF581-C55A-CF60-EE9A-04385EA987B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5D26E7-0202-7593-057E-F69A0CB4FD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280E34-4941-6187-E396-9A11D40BC04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Enterprise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4008E8-A18F-6658-25E1-2D201D1E820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3ED5D68-6BE4-79B1-9D56-184F5B551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2F52BF1-0475-361A-2E22-4EE0B2DCD68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2B8391A-8691-B022-DA31-C9F8E232218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B4CF2DF-E96D-E5F0-E6B0-A617DC178B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5E66B1C-5ECF-C2A9-9B94-EFBB558F14CF}"/>
              </a:ext>
            </a:extLst>
          </p:cNvPr>
          <p:cNvSpPr txBox="1">
            <a:spLocks/>
          </p:cNvSpPr>
          <p:nvPr/>
        </p:nvSpPr>
        <p:spPr>
          <a:xfrm>
            <a:off x="2631904" y="1299999"/>
            <a:ext cx="9136025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Central to an organization 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Ensures info can be shared across all business functions at all levels of management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Enterprise resource planning (ERP) Systems</a:t>
            </a:r>
            <a:endParaRPr lang="en-GB" sz="2000" b="1" dirty="0">
              <a:latin typeface="Arial" charset="0"/>
              <a:cs typeface="Arial" charset="0"/>
            </a:endParaRP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Suit of integrated software modules and a common central database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Collect data from different depts. and large number of key business processes</a:t>
            </a:r>
          </a:p>
          <a:p>
            <a:pPr lvl="2" algn="just"/>
            <a:r>
              <a:rPr lang="en-GB" dirty="0">
                <a:latin typeface="Arial" charset="0"/>
                <a:cs typeface="Arial" charset="0"/>
              </a:rPr>
              <a:t>Manufacturing &amp; production, finance &amp; accounting, sales &amp; marketing, HR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Make data available for all organization</a:t>
            </a:r>
          </a:p>
          <a:p>
            <a:r>
              <a:rPr lang="en-GB" sz="2200" b="1" dirty="0">
                <a:latin typeface="Arial" charset="0"/>
                <a:cs typeface="Arial" charset="0"/>
              </a:rPr>
              <a:t>ERPs are based on thousands of predefined business processes</a:t>
            </a:r>
          </a:p>
          <a:p>
            <a:r>
              <a:rPr lang="en-GB" sz="2200" b="1" dirty="0">
                <a:latin typeface="Arial" charset="0"/>
                <a:cs typeface="Arial" charset="0"/>
              </a:rPr>
              <a:t>SAP, Oracle, Microsoft</a:t>
            </a:r>
          </a:p>
        </p:txBody>
      </p:sp>
    </p:spTree>
    <p:extLst>
      <p:ext uri="{BB962C8B-B14F-4D97-AF65-F5344CB8AC3E}">
        <p14:creationId xmlns:p14="http://schemas.microsoft.com/office/powerpoint/2010/main" val="421380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EAD316-8F91-C4E6-7880-67625C5C6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059E49-975C-1818-A6C8-0724727C1F4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AB31B2-2ADF-713C-DFB9-579E81DEB4F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F409A9-EFE0-4A96-04D7-CE54243FB1E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CB5648-2AD2-18E8-16B3-EE63C8FBA86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7B6C00-7CA6-99D7-E07C-70526D06F8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2E50E32-5C27-7CF9-AF98-8720B9877610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Advantages of ERP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470A8F5-F1DD-8831-E174-FE3EFA54E86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EEDAEAA-2F73-B499-D095-F650D7080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DEF05B5-E48F-3B78-2DDD-885FBA1CF5CD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7BD6867-233E-152E-437B-B8069CB5891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0C47902-5CFE-FBB5-7E33-BF5D5CB770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3C530-44CD-D12B-E9D6-E9331D9122DF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01896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Improved access to data for operational decision making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Use one set of data to support all business functions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Also facilitate operational decision making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Elimination of costly, inflexible legacy systems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Eliminate hundreds of separate systems that are difficult to fix when broken and adapting them takes very long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Improvement of work processes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Designed to support best practices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Upgrade of technology Infrastructure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Company decides on one technology platform from one vendor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Reduces on-going and maintenance and support/training costs</a:t>
            </a:r>
          </a:p>
        </p:txBody>
      </p:sp>
    </p:spTree>
    <p:extLst>
      <p:ext uri="{BB962C8B-B14F-4D97-AF65-F5344CB8AC3E}">
        <p14:creationId xmlns:p14="http://schemas.microsoft.com/office/powerpoint/2010/main" val="336092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65620-51F0-B122-E52E-D53BA602E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9DBB84-9C01-5B78-A613-C87AFBA6443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4CB0AA-A802-4395-9D11-27D2B1EF1CC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B9C7F0-2626-0929-40C8-834C6DEE068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8DFC64-6604-0B36-0DCE-7D8E605D7CB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447E0B-12A2-E11B-3CDE-5D33F190E5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16A2949-32A0-89F0-C335-D49F7D4936D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Disadvantages of ERP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4D261F-7400-E6FF-2705-16A243F8F82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9264BDE-21B6-C106-0FAE-58C9C1E88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848A3FD-9882-5E57-0887-8C443F3C79C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AF4B295-6504-04BA-DAAB-785B21E023F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7D49879-D968-9148-EC56-ECFA24E47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63292C8-A8AE-7167-E0A4-A12E41AD1C8B}"/>
              </a:ext>
            </a:extLst>
          </p:cNvPr>
          <p:cNvSpPr txBox="1">
            <a:spLocks/>
          </p:cNvSpPr>
          <p:nvPr/>
        </p:nvSpPr>
        <p:spPr>
          <a:xfrm>
            <a:off x="2690594" y="1354460"/>
            <a:ext cx="9050831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Expense and time in implementation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3-5 years and millions od dollars to implement ERP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Difficulty implementing change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Companies have to radically change their business process to comply with the systems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Also employees need to adjust to their new roles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Difficulty integrating with other systems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Companies have other systems that need to be integrated with the ERP systems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Risks in using one vendor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Costly to switch vendors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Depend on vendor updating or going out of business</a:t>
            </a:r>
          </a:p>
        </p:txBody>
      </p:sp>
    </p:spTree>
    <p:extLst>
      <p:ext uri="{BB962C8B-B14F-4D97-AF65-F5344CB8AC3E}">
        <p14:creationId xmlns:p14="http://schemas.microsoft.com/office/powerpoint/2010/main" val="201039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1E09A-EDA1-0A7E-8B23-B7D5FC1A3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DFE57A-BCB2-1438-626D-4A074B7B31D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A8DCED-C0A9-B933-9162-58F9D50BB7E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9A0977-3830-73A1-867D-9AB3A1D308C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723248-B5FE-EE9C-0691-68A58BA7414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24D971-C449-8DA6-1CEC-6B1FE7DFC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F7B0EA-CB2F-5792-08DB-00BFEC8E872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Disadvantages of ERP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3CE0FE-6C6D-64C4-3D59-9B4D85BB1F2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1D257A1-F182-C264-FF79-806BD1984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29CF68F-5718-25D7-3A1F-3340C5F3D36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982CE80-A6ED-4193-3D2F-8F3949646B8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07C0A85-0D8E-E3CB-E944-DAF83D33EA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A80BD-88CE-1915-3EAB-423E73887939}"/>
              </a:ext>
            </a:extLst>
          </p:cNvPr>
          <p:cNvSpPr txBox="1">
            <a:spLocks/>
          </p:cNvSpPr>
          <p:nvPr/>
        </p:nvSpPr>
        <p:spPr>
          <a:xfrm>
            <a:off x="2582450" y="1347893"/>
            <a:ext cx="9132472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Risk of implementation failure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Requires resources and lots of management support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Many companies implemented systems without proper preparation or failed to synchronize properly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Organization-wide definitions of data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Understand how business use data and how will it be organized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Requires data cleansing</a:t>
            </a:r>
          </a:p>
        </p:txBody>
      </p:sp>
    </p:spTree>
    <p:extLst>
      <p:ext uri="{BB962C8B-B14F-4D97-AF65-F5344CB8AC3E}">
        <p14:creationId xmlns:p14="http://schemas.microsoft.com/office/powerpoint/2010/main" val="20862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CE1D2-2785-2119-6C37-A6912DA14E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C23FD4-EDE0-9FFB-8CC6-79562E3C238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FF3E5D-86E5-05D7-1F75-680C3036A7C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B186CC-B174-6461-EA36-6490599BE4D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BFC7A5-AF06-CF77-9B95-D3536296B5E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203A9C-21B8-310C-3A27-C984A2C6E6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A7A4109-F303-F81D-75B3-B297AEE97F5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8B48485-EE3C-2BCA-AB1A-618CB139E61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4DA9CA3-658B-D162-9586-EBA1B7D8C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655FC3A-52A9-0D72-FC17-D9E650AEE3D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4B5E788-8ACD-1A21-6ADF-F8D020712C3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3E134F-0918-7BF4-5403-A2CFCEBCA8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3362BF4-4A58-E043-4894-09BB7579F35F}"/>
              </a:ext>
            </a:extLst>
          </p:cNvPr>
          <p:cNvSpPr txBox="1">
            <a:spLocks/>
          </p:cNvSpPr>
          <p:nvPr/>
        </p:nvSpPr>
        <p:spPr>
          <a:xfrm>
            <a:off x="2601820" y="1278598"/>
            <a:ext cx="9152858" cy="4879575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Customer Relationship Management</a:t>
            </a:r>
          </a:p>
          <a:p>
            <a:pPr lvl="1" algn="just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manage all aspects of customer encounters, including marketing advertising, sales and customer service</a:t>
            </a:r>
          </a:p>
          <a:p>
            <a:pPr>
              <a:defRPr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CRM Systems 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Capture and integrate customer data from all over org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Consolidate the data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Analyse the data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Distribute results to various systems and customer ‘touch points’</a:t>
            </a:r>
          </a:p>
          <a:p>
            <a:pPr>
              <a:defRPr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Improved customer satisfaction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Increased customer retention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Reduced operating costs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Ability to meet customer demands</a:t>
            </a:r>
          </a:p>
        </p:txBody>
      </p:sp>
    </p:spTree>
    <p:extLst>
      <p:ext uri="{BB962C8B-B14F-4D97-AF65-F5344CB8AC3E}">
        <p14:creationId xmlns:p14="http://schemas.microsoft.com/office/powerpoint/2010/main" val="76631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0883E-3E09-EE75-05F2-D5F3B03FB1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1299BC-AE6B-4053-A886-7E93CE2AE27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FF4FB3-36D3-1BE9-A1C2-C0E35992948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8D2D93-0A6B-E1BA-3DD4-FAD60FF5036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1B82BA-0527-9AA5-A893-9F60D1AC215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2497F9-65B6-51EF-6D4A-A1DEDAF3A1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D7DE3AD-3406-ACE8-DEF4-559D81D7324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8D65CC-9E2E-FCCE-2D24-711449D1598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224DB62-6E0F-9482-352C-269C63274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81EAE4B-FA5D-AF90-3A36-371A35323BE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601CAC9-9858-B25E-ABDF-C1D53EAAD77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E70527D-2808-4401-8B17-90373B68CA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64891463-F72E-8821-D3EA-F555F6099FD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9992659"/>
              </p:ext>
            </p:extLst>
          </p:nvPr>
        </p:nvGraphicFramePr>
        <p:xfrm>
          <a:off x="2789250" y="1774577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26606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0FC36-F22E-1CB5-46C2-4CE2E60FA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8C5FA2-4C69-C911-E629-0FD76D81FFD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10C67D-78A7-FE7A-1A72-C03F8735171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77A3B6-4E4C-8352-5557-A7845F9C99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0A004A-772E-53C6-5450-72E78BB722A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8577F4-08DF-4A71-D040-B83B0BF0C9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83541E4-169F-80E5-88BE-DFFEF37434A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C20B84-8ADB-6E01-752F-409E5B5D13F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6AC643A-E8BF-458F-6666-1AA130C10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8479F6A-A6A2-2562-761C-09AED275D22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2EFD596-E128-D17B-B750-2CA30362115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6F379FE-5C0F-7F25-41A6-D7622A9019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B5B1B5F-B16C-DF7A-6486-4913DD0253D3}"/>
              </a:ext>
            </a:extLst>
          </p:cNvPr>
          <p:cNvSpPr txBox="1">
            <a:spLocks/>
          </p:cNvSpPr>
          <p:nvPr/>
        </p:nvSpPr>
        <p:spPr>
          <a:xfrm>
            <a:off x="2632308" y="1354460"/>
            <a:ext cx="9135621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CRM software Functionality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Automates and integrates the functions of sales, marketing, and service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Information can be accessed to 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Match customer needs to product plans and offerings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Remind them of service requirements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Know what other products they have purchased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Consists of tools that perform functions such as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Personalizing websites for specific customers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Capture interactions with customers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Analysing with sophisticated reporting tools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Link to other enterprise systems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Business-process driven, conform to best practices</a:t>
            </a:r>
          </a:p>
          <a:p>
            <a:pPr lvl="2"/>
            <a:endParaRPr lang="en-GB" sz="1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2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0627BF-5100-8B40-0B14-42F4F7F1C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7C1284-B956-E786-11D3-27FD130668D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A6C123-CD2D-17D0-D3F1-4A36B86F4DB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DEDCC0-B569-F81A-15CD-4A132C48D45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D3FCC1-E03A-1272-ABAA-4CCEEB8B4B7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B0FE45-3F24-66B7-5F8A-EAB6C7F562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FFA5D0-D26B-5537-246B-53AF15CA83D1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D43C90-CB01-4825-D700-14C1EA33661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76AE307-08EF-278A-E40E-71DA53530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4B2832C-B0A6-90B0-1F41-F9262DACCD2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5B0A899-CEF7-15D6-D6CF-DC6A65324ED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51C0DC5-F13B-043A-7723-F1A5EDEFFE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2C5F1-2543-F37E-54E6-847286073186}"/>
              </a:ext>
            </a:extLst>
          </p:cNvPr>
          <p:cNvSpPr txBox="1">
            <a:spLocks/>
          </p:cNvSpPr>
          <p:nvPr/>
        </p:nvSpPr>
        <p:spPr>
          <a:xfrm>
            <a:off x="2690594" y="1331704"/>
            <a:ext cx="9024327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Sales Force Automation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Help sales staff increase productivity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Provide contact info, product info, product configuration capabilities, sales quote generation capabilities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Reduces cost of acquiring new customers and retaining old</a:t>
            </a:r>
          </a:p>
          <a:p>
            <a:pPr lvl="1" algn="just"/>
            <a:r>
              <a:rPr lang="en-GB" sz="2000" dirty="0">
                <a:latin typeface="Arial" charset="0"/>
                <a:cs typeface="Arial" charset="0"/>
              </a:rPr>
              <a:t>Sales forecasting, territory management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r>
              <a:rPr lang="en-GB" sz="2400" b="1" dirty="0">
                <a:latin typeface="Arial" charset="0"/>
                <a:cs typeface="Arial" charset="0"/>
              </a:rPr>
              <a:t>Customer Services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Info and tools to increase efficiency of call </a:t>
            </a:r>
            <a:r>
              <a:rPr lang="en-GB" sz="2000" dirty="0" err="1">
                <a:latin typeface="Arial" charset="0"/>
                <a:cs typeface="Arial" charset="0"/>
              </a:rPr>
              <a:t>centers</a:t>
            </a:r>
            <a:r>
              <a:rPr lang="en-GB" sz="2000" dirty="0">
                <a:latin typeface="Arial" charset="0"/>
                <a:cs typeface="Arial" charset="0"/>
              </a:rPr>
              <a:t>, help desk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Assigning and managing customer service requests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Higher quality of service in lower cost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Web-based self service capabilities</a:t>
            </a:r>
            <a:endParaRPr lang="en-GB" sz="2000" b="1" dirty="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2"/>
            <a:endParaRPr lang="en-GB" sz="1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31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1539B6-7627-9E76-1626-2B3FB51BA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F9AF43-72FB-FA61-7D2E-05C917E5131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536446-DF10-5505-BA3A-5C1038DA2D2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AC4F7A-741D-3FF9-ACBC-618BB19F958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A6EE79-BB22-D264-5075-DC7691C30CC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1C0275-A829-4AEF-736B-E65D593244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5529BB8-8799-A3A6-B575-847B5ACA22BC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472A04-60E6-DC66-3372-9BD2DD1E258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5C89DF9-D702-5B6A-7C53-F58A00401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DBDB716-5381-89F7-6EE5-373D1D574D8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88A4174-D496-47F4-9377-E4F38706E34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CBA590D-7BE8-3B82-781A-7443F42AEE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54CF38E-11EA-0E40-30CF-A9908E9C2AFC}"/>
              </a:ext>
            </a:extLst>
          </p:cNvPr>
          <p:cNvSpPr txBox="1">
            <a:spLocks/>
          </p:cNvSpPr>
          <p:nvPr/>
        </p:nvSpPr>
        <p:spPr>
          <a:xfrm>
            <a:off x="2631904" y="1434398"/>
            <a:ext cx="9069765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Marketing</a:t>
            </a:r>
            <a:endParaRPr lang="en-GB" sz="1400" dirty="0">
              <a:latin typeface="Arial" charset="0"/>
              <a:cs typeface="Arial" charset="0"/>
            </a:endParaRP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Direct-marketing campaign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Product and service info for targeted marketing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Scheduling and tracking direct-marketing mailing &amp; email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Identifies opportunities of cross-selling  - marketing of complementary products to customers  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2"/>
            <a:endParaRPr lang="en-GB" sz="1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08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CD90E2-64D1-C2F7-ED0C-DA12312F55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A6F83D-ED8A-9A68-70BD-099E347C641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5790B9-3062-783A-DC40-EB47322BE13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70C968-76D4-E18C-9939-77985DB6505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6B2C17-7214-BF7C-0259-54980AC94F5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090175-432A-83C4-A420-9F65EE8E34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12800A6-EBDB-F8B0-C3AF-8F4DF04999D0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Customer Relationship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EFD4FE-85F5-2ACD-AF7F-5ABB25C0641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E3BFE7A-3622-C481-9FF6-968C4439B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CEEB6DC-C2B7-E42A-0539-6475C4F42CB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C98D788-F4F3-C092-9290-BF7FD315C74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B342EED-0D73-DB73-1307-4AEC194936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34350-E41F-876F-B1A7-6D66DC70BB88}"/>
              </a:ext>
            </a:extLst>
          </p:cNvPr>
          <p:cNvSpPr txBox="1">
            <a:spLocks/>
          </p:cNvSpPr>
          <p:nvPr/>
        </p:nvSpPr>
        <p:spPr>
          <a:xfrm>
            <a:off x="2690595" y="1434398"/>
            <a:ext cx="8940823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Operational CRM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Analytical CRM</a:t>
            </a:r>
            <a:endParaRPr lang="en-GB" sz="1400" dirty="0">
              <a:latin typeface="Arial" charset="0"/>
              <a:cs typeface="Arial" charset="0"/>
            </a:endParaRPr>
          </a:p>
          <a:p>
            <a:pPr lvl="2"/>
            <a:endParaRPr lang="en-GB" sz="1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20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195CBA-CD92-29FA-575D-256A53637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E17BBE-27DF-A131-B518-BD942F0BED7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A17F4-B7A2-3B17-DB43-0CA22100EC7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123786-0CF4-E63A-38CD-AB6138191B3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4F01FF-3C33-E506-022D-D93FBC84782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94909C-ED35-51BB-DD1D-1945A17A18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12D221D-0666-4208-8685-CD21B196382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Business Value of CRM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D86A3D-7FC6-D6F9-7542-3F11AE9724A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78F9BA8-6695-D3E7-6EAB-8B7534B3B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DA9846D-0D30-87F0-9073-A06521A27AB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178F4AB-4DCF-0244-3620-C576A9FD6B9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BDF087F-3C4F-BB85-D16B-0DC9640FA3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5848E8E-F577-E8B6-0AC1-AA49C69E2DDC}"/>
              </a:ext>
            </a:extLst>
          </p:cNvPr>
          <p:cNvSpPr txBox="1">
            <a:spLocks/>
          </p:cNvSpPr>
          <p:nvPr/>
        </p:nvSpPr>
        <p:spPr>
          <a:xfrm>
            <a:off x="2690594" y="1385075"/>
            <a:ext cx="8587005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charset="0"/>
                <a:cs typeface="Arial" charset="0"/>
              </a:rPr>
              <a:t>More effective marketing</a:t>
            </a:r>
          </a:p>
          <a:p>
            <a:r>
              <a:rPr lang="en-GB" sz="2400" dirty="0">
                <a:latin typeface="Arial" charset="0"/>
                <a:cs typeface="Arial" charset="0"/>
              </a:rPr>
              <a:t>Lower cost customer acquisition and retention</a:t>
            </a:r>
          </a:p>
          <a:p>
            <a:r>
              <a:rPr lang="en-GB" sz="2400" dirty="0">
                <a:latin typeface="Arial" charset="0"/>
                <a:cs typeface="Arial" charset="0"/>
              </a:rPr>
              <a:t>Info from CRM increases sales revenue 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Profitable customers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Segments for focused marketing and cross selling</a:t>
            </a:r>
          </a:p>
          <a:p>
            <a:r>
              <a:rPr lang="en-GB" sz="2200" dirty="0">
                <a:latin typeface="Arial" charset="0"/>
                <a:cs typeface="Arial" charset="0"/>
              </a:rPr>
              <a:t>Reduces churn </a:t>
            </a:r>
          </a:p>
        </p:txBody>
      </p:sp>
    </p:spTree>
    <p:extLst>
      <p:ext uri="{BB962C8B-B14F-4D97-AF65-F5344CB8AC3E}">
        <p14:creationId xmlns:p14="http://schemas.microsoft.com/office/powerpoint/2010/main" val="255085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5BC38-B60C-BE02-845C-881E887A9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0235A5-7566-D1C9-B490-E5FE537E3A7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7EAE41-002C-4420-71F0-4E29181768D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56F821-C3A8-F898-A688-79DC155B1A0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1F3209-3EB0-E7ED-CE12-5898074649D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F28AE4-1AD9-3DFE-CDC9-31952C4C81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593D531-98A3-31D7-8BBF-156A6FA67D1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Supply Chain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C119F1-F4F9-6509-67A3-417792CE847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DB20EBC-727B-A361-0A68-CFAB88FAE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A02E3D1-5F65-5B69-0F40-6AEE477D397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65FDD53-7F57-8DCA-8E0E-A5B1BAB26E0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5CFBF88-0ED7-6F6D-F4F6-50F7AFCA50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59C1A-C9DE-C0CA-6A95-1FCA322BC56A}"/>
              </a:ext>
            </a:extLst>
          </p:cNvPr>
          <p:cNvSpPr txBox="1">
            <a:spLocks/>
          </p:cNvSpPr>
          <p:nvPr/>
        </p:nvSpPr>
        <p:spPr>
          <a:xfrm>
            <a:off x="2631905" y="1459346"/>
            <a:ext cx="9056512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To manage supply chain complexity and scale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Supply Chain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Network of organizations and business processes for procuring raw materials into intermediate and finished products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And distributing them to customers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Suppliers &lt;-&gt; manufacturing plants &lt;-&gt; distribution </a:t>
            </a:r>
            <a:r>
              <a:rPr lang="en-GB" sz="2000" dirty="0" err="1">
                <a:latin typeface="Arial" charset="0"/>
                <a:cs typeface="Arial" charset="0"/>
              </a:rPr>
              <a:t>centers</a:t>
            </a:r>
            <a:r>
              <a:rPr lang="en-GB" sz="2000" dirty="0">
                <a:latin typeface="Arial" charset="0"/>
                <a:cs typeface="Arial" charset="0"/>
              </a:rPr>
              <a:t> &lt;-&gt; retail outlets &lt;-&gt; customers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E.g. Nike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Designs, markets and sells sneakers , socks , sports wear 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Contract manufacturers have their own  suppliers</a:t>
            </a:r>
          </a:p>
          <a:p>
            <a:pPr lvl="2"/>
            <a:r>
              <a:rPr lang="en-GB" sz="1800" b="1" dirty="0">
                <a:latin typeface="Arial" charset="0"/>
                <a:cs typeface="Arial" charset="0"/>
              </a:rPr>
              <a:t>Upstream</a:t>
            </a:r>
            <a:r>
              <a:rPr lang="en-GB" sz="1800" dirty="0">
                <a:latin typeface="Arial" charset="0"/>
                <a:cs typeface="Arial" charset="0"/>
              </a:rPr>
              <a:t>: companies suppliers and their suppliers</a:t>
            </a:r>
          </a:p>
          <a:p>
            <a:pPr lvl="2"/>
            <a:r>
              <a:rPr lang="en-GB" sz="1800" b="1" dirty="0">
                <a:latin typeface="Arial" charset="0"/>
                <a:cs typeface="Arial" charset="0"/>
              </a:rPr>
              <a:t>Down stream</a:t>
            </a:r>
            <a:r>
              <a:rPr lang="en-GB" sz="1800" dirty="0">
                <a:latin typeface="Arial" charset="0"/>
                <a:cs typeface="Arial" charset="0"/>
              </a:rPr>
              <a:t>: organization and processes for distributing and delivering products</a:t>
            </a:r>
          </a:p>
        </p:txBody>
      </p:sp>
    </p:spTree>
    <p:extLst>
      <p:ext uri="{BB962C8B-B14F-4D97-AF65-F5344CB8AC3E}">
        <p14:creationId xmlns:p14="http://schemas.microsoft.com/office/powerpoint/2010/main" val="376945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1B8148-6B6A-DE0D-2934-079D54E9CB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91891F-F166-B51D-52E9-3D0412C0032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A07EBC-278B-9032-9F72-E7D73FA7299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90C9A0-335A-9CB1-8AF1-3DAC88F69B4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8215C6-580F-B0DA-06F3-CF33AE9E13E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891B9D-8D5E-3312-4D86-092027AE7B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C448E9E-609A-839D-102E-AC7BAD8B852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Supply Chain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2C3080-FDCE-66E1-E2A1-4C8BC06C757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D2E1828-8DCA-BAA3-3C59-77CCA7F95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969B720-31EC-E63A-FA4E-9867772158A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CC05FA3-2BDA-4313-4762-0D794A3449A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C7AC4C5-7D66-0A88-43A8-CA871EF3B0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A72DE6E-CCA1-B368-2984-550031A9C4EE}"/>
              </a:ext>
            </a:extLst>
          </p:cNvPr>
          <p:cNvSpPr txBox="1">
            <a:spLocks/>
          </p:cNvSpPr>
          <p:nvPr/>
        </p:nvSpPr>
        <p:spPr>
          <a:xfrm>
            <a:off x="2690595" y="1494264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Nike’s Supply Chain</a:t>
            </a:r>
          </a:p>
        </p:txBody>
      </p:sp>
    </p:spTree>
    <p:extLst>
      <p:ext uri="{BB962C8B-B14F-4D97-AF65-F5344CB8AC3E}">
        <p14:creationId xmlns:p14="http://schemas.microsoft.com/office/powerpoint/2010/main" val="139043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71987-3D64-CE6A-843E-1FE6FFAF0C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03BC17-D796-F8D0-E486-DD65BC3BC48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E7AB90-C57B-5D8C-4BD1-25424401E5B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3FDA79-FBF9-E708-F5F7-B0833845097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1A3244-2B00-B072-EBE9-A7EA1C74D60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8FA30C-C311-49DF-CBA0-0BDA1F5E6C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0A97BAA-E5B6-43DE-100F-7E113CA2355C}"/>
              </a:ext>
            </a:extLst>
          </p:cNvPr>
          <p:cNvSpPr txBox="1"/>
          <p:nvPr/>
        </p:nvSpPr>
        <p:spPr>
          <a:xfrm>
            <a:off x="3094891" y="-6959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Information Systems Supply Chain Management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A0D116B-DDB2-7080-7AB8-E30EE44581B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DB10F30-8553-0E7B-3D23-14C26C3C1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E3396DA-A821-5909-BAE5-D755607E9F8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FBAD2D0-29E5-03AE-B456-AF1971725B0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1A3F203-1ADF-5BD7-D7E5-6075E6DB45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D0DA0-0CD9-8787-4C9C-9C4D5926C815}"/>
              </a:ext>
            </a:extLst>
          </p:cNvPr>
          <p:cNvSpPr txBox="1">
            <a:spLocks/>
          </p:cNvSpPr>
          <p:nvPr/>
        </p:nvSpPr>
        <p:spPr>
          <a:xfrm>
            <a:off x="2690594" y="1325388"/>
            <a:ext cx="9037579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Problems in supply chain management</a:t>
            </a:r>
          </a:p>
          <a:p>
            <a:pPr lvl="1" algn="just"/>
            <a:r>
              <a:rPr lang="en-GB" sz="2200" dirty="0">
                <a:latin typeface="Arial" charset="0"/>
                <a:cs typeface="Arial" charset="0"/>
              </a:rPr>
              <a:t>In accurate or untimely information causes various problems</a:t>
            </a:r>
          </a:p>
          <a:p>
            <a:pPr lvl="1" algn="just"/>
            <a:r>
              <a:rPr lang="en-GB" sz="2200" dirty="0">
                <a:latin typeface="Arial" charset="0"/>
                <a:cs typeface="Arial" charset="0"/>
              </a:rPr>
              <a:t>Parts shortage, underutilized plants, high transportation costs</a:t>
            </a:r>
          </a:p>
          <a:p>
            <a:pPr lvl="1" algn="just"/>
            <a:r>
              <a:rPr lang="en-GB" sz="2200" dirty="0">
                <a:latin typeface="Arial" charset="0"/>
                <a:cs typeface="Arial" charset="0"/>
              </a:rPr>
              <a:t>Cannot at times apply ‘just-in-time strategy’ that is components arriving when needed</a:t>
            </a:r>
          </a:p>
          <a:p>
            <a:pPr lvl="1" algn="just"/>
            <a:r>
              <a:rPr lang="en-GB" sz="2200" dirty="0">
                <a:latin typeface="Arial" charset="0"/>
                <a:cs typeface="Arial" charset="0"/>
              </a:rPr>
              <a:t>Uncertainties also arise, such as uncertain product demand</a:t>
            </a:r>
          </a:p>
          <a:p>
            <a:pPr lvl="1" algn="just"/>
            <a:r>
              <a:rPr lang="en-GB" sz="2200" dirty="0">
                <a:latin typeface="Arial" charset="0"/>
                <a:cs typeface="Arial" charset="0"/>
              </a:rPr>
              <a:t>Bullwhip effect: information about the demand gets distorted as it passes from one entity to another across the supply chain</a:t>
            </a:r>
          </a:p>
        </p:txBody>
      </p:sp>
    </p:spTree>
    <p:extLst>
      <p:ext uri="{BB962C8B-B14F-4D97-AF65-F5344CB8AC3E}">
        <p14:creationId xmlns:p14="http://schemas.microsoft.com/office/powerpoint/2010/main" val="151340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FFDD44-953D-FC3F-CF6D-105F30A57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991D8A-0213-38C5-67A5-BAEDE27222D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3D3CEB-30A7-E721-B353-158DAEEA330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27E068-2DFC-E44F-D965-D861AD51A52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7E2274-3D43-C529-9FA2-3855883335A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DA76DA-A9A6-5D82-A84C-0F720BADEC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6A4C45E-AE57-88F6-7C9C-89665B5D14B2}"/>
              </a:ext>
            </a:extLst>
          </p:cNvPr>
          <p:cNvSpPr txBox="1"/>
          <p:nvPr/>
        </p:nvSpPr>
        <p:spPr>
          <a:xfrm>
            <a:off x="3094891" y="-6959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Information Systems Supply Chain Management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8083C2-1830-60C6-3FB9-178AF0E7286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D79CCED-43F1-D803-4D0C-EA40234F2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0D8D3E3-E9EA-3AF5-E29E-8AA31A4B652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DC2FFFF-C80D-A127-069C-7C4C76F5557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FCEB07C-6E28-9D9F-54AD-C0EAADBC94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15D3B43-A382-4947-5113-32C56C9FA3BC}"/>
              </a:ext>
            </a:extLst>
          </p:cNvPr>
          <p:cNvSpPr txBox="1">
            <a:spLocks/>
          </p:cNvSpPr>
          <p:nvPr/>
        </p:nvSpPr>
        <p:spPr>
          <a:xfrm>
            <a:off x="2631904" y="1362831"/>
            <a:ext cx="9096269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Information Systems help supply chain management by: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Deciding when and what to produce, store and move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Rapidly communicate orders 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Track the status of orders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Check inventory availability and monitor inventory levels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Reduce inventory, transportation and warehousing costs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Track shipments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Plan production based on customer demand</a:t>
            </a:r>
          </a:p>
          <a:p>
            <a:pPr lvl="1"/>
            <a:r>
              <a:rPr lang="en-GB" dirty="0">
                <a:latin typeface="Arial" charset="0"/>
                <a:cs typeface="Arial" charset="0"/>
              </a:rPr>
              <a:t>Rapidly communicate changes in product design</a:t>
            </a:r>
          </a:p>
        </p:txBody>
      </p:sp>
    </p:spTree>
    <p:extLst>
      <p:ext uri="{BB962C8B-B14F-4D97-AF65-F5344CB8AC3E}">
        <p14:creationId xmlns:p14="http://schemas.microsoft.com/office/powerpoint/2010/main" val="321670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AEE5B3-9603-ACDA-C141-AD437E518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B327402-F234-37A9-3A16-A95AA7C32B9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E279BB-E3A9-5030-A6AA-64D170482A9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714C53-1DFE-876A-8C02-D5A46FF110F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6A470B-ABF5-7DC9-6CD4-EC45EEE6545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132264-7391-C86A-8A11-56EF160DB7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3393821-B8F2-51D6-1963-E418E0590CFD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Supply Chain Management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AFEBB0D-1111-1E31-A179-D75E4716777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EE45CE8-3B3D-6123-7D91-9CFA172A7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FA5E4E4-099F-2376-7DCF-EB523DC7AC5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34B609C-7D7E-9408-287A-CA7FB61D644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CB20AA1-F31B-BA16-AC91-C4ED4814DC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8B2BD9-1E01-8FCC-B0E6-7B00BC9A6483}"/>
              </a:ext>
            </a:extLst>
          </p:cNvPr>
          <p:cNvSpPr txBox="1">
            <a:spLocks/>
          </p:cNvSpPr>
          <p:nvPr/>
        </p:nvSpPr>
        <p:spPr>
          <a:xfrm>
            <a:off x="2563996" y="1347467"/>
            <a:ext cx="9137673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Supply Chain Planning Systems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Help companies make better decisions about: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How much of a specific product to develop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Establishing inventory levels of raw materials, parts and finished goods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Determining where to store finished goods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Identifying the transportation for product delivery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1"/>
            <a:r>
              <a:rPr lang="en-GB" sz="2200" b="1" dirty="0">
                <a:latin typeface="Arial" charset="0"/>
                <a:cs typeface="Arial" charset="0"/>
              </a:rPr>
              <a:t>Demand planning: </a:t>
            </a:r>
            <a:r>
              <a:rPr lang="en-GB" sz="2200" dirty="0">
                <a:latin typeface="Arial" charset="0"/>
                <a:cs typeface="Arial" charset="0"/>
              </a:rPr>
              <a:t>important and complex supply chain planning function</a:t>
            </a:r>
          </a:p>
          <a:p>
            <a:pPr lvl="2"/>
            <a:r>
              <a:rPr lang="en-GB" dirty="0">
                <a:latin typeface="Arial" charset="0"/>
                <a:cs typeface="Arial" charset="0"/>
              </a:rPr>
              <a:t>Determines how much product a business needs for satisfy all customers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Vendors include: i2 technologies 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Also enterprise software vendors have the supply chain module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46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B2E9B-4028-412E-4783-9010F8C71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B1EBF7-4525-4381-78F2-3D20A14EA81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322533-AB78-4957-475E-44B32BC6057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AB7DE3-BB41-12E0-1D69-E8EB6538A09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6987A7-6BF4-DD09-09C5-EE69F4D3FD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32F713-57FC-15DB-A4A1-822233DB98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182F68F-BB55-54BC-3FA1-D59716B534A8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Supply Chain Management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DA7509-772B-B73C-8B96-4B7F12D6F70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FA77B09-E48A-0CD2-BBD7-E7646AF64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789733E-653C-79B0-6684-133FA5F30FA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873D1FA-4E50-ED60-AE36-0ED5C828D68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545D952-BC54-8E5D-CAD2-F918235496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400DFD8-687C-2223-FE5A-1BBEE805BBC7}"/>
              </a:ext>
            </a:extLst>
          </p:cNvPr>
          <p:cNvSpPr txBox="1">
            <a:spLocks/>
          </p:cNvSpPr>
          <p:nvPr/>
        </p:nvSpPr>
        <p:spPr>
          <a:xfrm>
            <a:off x="2631904" y="1328313"/>
            <a:ext cx="9122773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Supply Chain Execution Systems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Manage flow of products from distribution </a:t>
            </a:r>
            <a:r>
              <a:rPr lang="en-GB" sz="2200" dirty="0" err="1">
                <a:latin typeface="Arial" charset="0"/>
                <a:cs typeface="Arial" charset="0"/>
              </a:rPr>
              <a:t>centers</a:t>
            </a:r>
            <a:r>
              <a:rPr lang="en-GB" sz="2200" dirty="0">
                <a:latin typeface="Arial" charset="0"/>
                <a:cs typeface="Arial" charset="0"/>
              </a:rPr>
              <a:t> to retailers in efficient manner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Track the physical status of goods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Management of materials, warehouses, and transportation operations</a:t>
            </a:r>
          </a:p>
          <a:p>
            <a:pPr lvl="1"/>
            <a:r>
              <a:rPr lang="en-GB" sz="2200" dirty="0">
                <a:latin typeface="Arial" charset="0"/>
                <a:cs typeface="Arial" charset="0"/>
              </a:rPr>
              <a:t>Also managing financial info regarding all parties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E.g. Haworth’s Warehouse Management System (WMS)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Tracks flow of goods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Acts on shipping plans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Directs movements of goods </a:t>
            </a:r>
          </a:p>
        </p:txBody>
      </p:sp>
    </p:spTree>
    <p:extLst>
      <p:ext uri="{BB962C8B-B14F-4D97-AF65-F5344CB8AC3E}">
        <p14:creationId xmlns:p14="http://schemas.microsoft.com/office/powerpoint/2010/main" val="178596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B5C8B-1A3C-F7AF-5D93-A8D41C175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2A134F-B04A-7BEA-240F-0598F3ABA42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0F64AC-C9E8-D67D-DE16-299111B9C21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DD4D34-9CD1-241D-1FDA-AC7BA9FA1A6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0DC7EF-0692-4DA4-DFC9-553FA2F10E0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29F26A-6D83-CCA6-069D-6757884A7D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83749E-5E72-D61D-4FE1-2CBCB723D71A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C079E2-1F6F-FD25-BE0A-8F208533C52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A44B486-0239-5015-F8CD-2A85BEF28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A6DC8F8-7013-122D-BD4A-CB41D1BF64F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C6D09E3-F8C6-06DC-27A7-CF99C07A206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1D089AC-57D2-DFB1-FF04-9A2FFC0FBB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DD3AE-BED2-A664-CBCA-72DE06C08420}"/>
              </a:ext>
            </a:extLst>
          </p:cNvPr>
          <p:cNvSpPr txBox="1">
            <a:spLocks/>
          </p:cNvSpPr>
          <p:nvPr/>
        </p:nvSpPr>
        <p:spPr>
          <a:xfrm>
            <a:off x="2631904" y="1385075"/>
            <a:ext cx="9096269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Southwest Airlines takes off with better Supply Chain Management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Company: Southwest Airlines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Low fare, high frequency, point-to point airline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Founded in 1971, now 500 aircrafts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Plus point: best customer service, with low cost fares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Problem: 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Company expanded, and thus legacy IS outdated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Lack of information visibility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Response time for mechanical problems and parts fulfilment was slow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However, repairing aircraft was crucial for getting passengers from one location to another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Grounding airplanes is costly</a:t>
            </a:r>
          </a:p>
        </p:txBody>
      </p:sp>
    </p:spTree>
    <p:extLst>
      <p:ext uri="{BB962C8B-B14F-4D97-AF65-F5344CB8AC3E}">
        <p14:creationId xmlns:p14="http://schemas.microsoft.com/office/powerpoint/2010/main" val="166164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2DBF3-1585-1554-908B-A787557BB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53CF6D-0E63-2C2A-6A9D-6377B13582B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F55491-C18E-3076-6377-6C221BC5FEA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EB1F61-8712-0B7B-3878-27F0EF60E84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FB006-EDF2-E9E2-A36C-1B59CEC157B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276511-7FB0-FD7F-0C44-422D916A23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181890-F701-66F2-9A4A-1C5F64F6692C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5E053C-4B2F-2780-6327-45B8DEDE16B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BEF36AF-CC1C-8CF4-456C-E1836830B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B1A8A32-F2DD-167D-52BF-56B45823AEE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7C0BC0D-77AB-DAF7-D188-10D24962FE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4FA6CA8-A70E-EF38-1CBA-D1AFAF0A70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51AF18B-C77D-71BE-1FA2-19B3D55AC187}"/>
              </a:ext>
            </a:extLst>
          </p:cNvPr>
          <p:cNvSpPr txBox="1">
            <a:spLocks/>
          </p:cNvSpPr>
          <p:nvPr/>
        </p:nvSpPr>
        <p:spPr>
          <a:xfrm>
            <a:off x="2601820" y="1354460"/>
            <a:ext cx="909985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Inventory management solution</a:t>
            </a:r>
            <a:endParaRPr lang="en-GB" sz="1800" b="1" dirty="0">
              <a:latin typeface="Arial" charset="0"/>
              <a:cs typeface="Arial" charset="0"/>
            </a:endParaRP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I2 demand planner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Forecasts and better visibility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I2 service parts planner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Right parts in the right location at the right time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I2 service budget optimizer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Analyses historical data of parts usage to forecast future usage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Benefits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Clear and unobstructed view of all data up and down the supply chain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Ensure maintenance teams can quickly repair the aircrafts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Increased speed and intelligence of decision making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Increased service levels</a:t>
            </a:r>
          </a:p>
          <a:p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98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F92A6-9BAD-3F75-8514-0DE33B3BA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27F182-FD39-6A0B-61FA-007EEBD4088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61F846-C2B9-4F7B-9F62-2706623CED6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93CE37-F8E6-AFB1-61EB-868A5DB47BB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728CD5-58A3-D794-2648-CAE2B64AE91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5D2DC4-6DF8-6B1C-DB32-3D21908A0D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A7DC29C-5B86-7F52-C685-9B7F956AE10E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E9B63B-273E-8838-AD45-52E616A00B9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8ED9460-0F04-A100-4F5B-6E19B5919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A92CBB7-83FA-8CB7-1375-15D721346A4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8E809FF-5824-13F1-D481-392707BAB3B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3A62F2C-4C9D-89F5-92AB-9EF094D1A1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DDD1DF-0142-1C91-675B-8738C8DB721C}"/>
              </a:ext>
            </a:extLst>
          </p:cNvPr>
          <p:cNvSpPr txBox="1">
            <a:spLocks/>
          </p:cNvSpPr>
          <p:nvPr/>
        </p:nvSpPr>
        <p:spPr>
          <a:xfrm>
            <a:off x="2601820" y="1385075"/>
            <a:ext cx="9139606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Why parts inventory important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Goal: providing best customer service and transporting passengers from one place to another with minimal delay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Grounded aircrafts and repairing delays because of parts problems would effect that goal</a:t>
            </a:r>
          </a:p>
          <a:p>
            <a:r>
              <a:rPr lang="en-GB" sz="2200" b="1" dirty="0">
                <a:latin typeface="Arial" charset="0"/>
                <a:cs typeface="Arial" charset="0"/>
              </a:rPr>
              <a:t>Technology factor 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Legacy systems lacked information visibility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Information about parts was difficult to acquire</a:t>
            </a:r>
          </a:p>
          <a:p>
            <a:r>
              <a:rPr lang="en-GB" sz="2200" b="1" dirty="0">
                <a:latin typeface="Arial" charset="0"/>
                <a:cs typeface="Arial" charset="0"/>
              </a:rPr>
              <a:t>I2software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With its 3 modules: demand planner, service parts planner and service budget optimizer</a:t>
            </a:r>
          </a:p>
          <a:p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5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3127CB-111B-2AF5-2428-C0777CFAC4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D430D4-D306-270E-E4B1-12000D7E33E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E478AF-696C-8FCD-B46E-212B486E166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7A0405-EAA2-5731-FEE2-A19B5AA2A1E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B4BF59-0723-EF2F-4DBB-51F2F031CB9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7EB527-00BA-9720-7569-E83356D4DF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D74190-7C57-5B30-D3B7-D64259CB9315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BB7026-F104-4EF1-6D6B-2A8972AD7C6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C34281D-CAB1-E528-7AFF-5EC5B0EEC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4E68714-BD67-A25A-3FC3-36162F29DD9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AD04AD7-C9D0-3F7C-5594-912DECFD684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E6363E0-7ECA-C88E-1F55-6781E9C8F4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EFFDDE55-E878-4052-4C58-191E2CEC3835}"/>
              </a:ext>
            </a:extLst>
          </p:cNvPr>
          <p:cNvSpPr txBox="1">
            <a:spLocks/>
          </p:cNvSpPr>
          <p:nvPr/>
        </p:nvSpPr>
        <p:spPr>
          <a:xfrm>
            <a:off x="2631904" y="1465029"/>
            <a:ext cx="910952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E-commerce is unique and popular because of its distinguishing features, because of the Internet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There are different business models and revenue models concerning e-commerce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M-commerce is effective with time-critical and ‘on the move’ applications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Building an effective web site is the key to doing effective e-commerce</a:t>
            </a:r>
          </a:p>
        </p:txBody>
      </p:sp>
    </p:spTree>
    <p:extLst>
      <p:ext uri="{BB962C8B-B14F-4D97-AF65-F5344CB8AC3E}">
        <p14:creationId xmlns:p14="http://schemas.microsoft.com/office/powerpoint/2010/main" val="146298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394992-D522-8184-F029-8999F2A14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ADEA95-4A6D-B859-573E-49F662C548B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67CB21-9268-9F59-A34B-159512B5D3B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68A4AE-B39A-A328-48F5-2179CD4C47A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1F1AEA-86D4-5EE4-11FF-56E6CE68CC1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336D19-219C-ADED-36DC-5C79ED9EF6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64CB402-1F0E-4A18-6A39-A55D19FF2F52}"/>
              </a:ext>
            </a:extLst>
          </p:cNvPr>
          <p:cNvSpPr txBox="1"/>
          <p:nvPr/>
        </p:nvSpPr>
        <p:spPr>
          <a:xfrm>
            <a:off x="3094891" y="407480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AD4579-7F8C-0CC2-498A-D4F4B21053B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FEA7D6E-EF51-84A1-2C79-C254D85AA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8F6C6DF-C683-E110-8B2B-C9843BDA7DD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BFC5C39-5821-6A62-9815-8C75A3B94F0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D8E8E2C-25E8-C693-B27C-51E0B21BE6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2C4667B5-616F-10BC-8AD1-54478CE8CE4A}"/>
              </a:ext>
            </a:extLst>
          </p:cNvPr>
          <p:cNvSpPr txBox="1">
            <a:spLocks/>
          </p:cNvSpPr>
          <p:nvPr/>
        </p:nvSpPr>
        <p:spPr>
          <a:xfrm>
            <a:off x="2601819" y="1385075"/>
            <a:ext cx="9179363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 charset="0"/>
                <a:cs typeface="Arial" charset="0"/>
              </a:rPr>
              <a:t>Enterprise systems help organizations achieve operational Excellency </a:t>
            </a:r>
            <a:r>
              <a:rPr lang="en-GB" sz="2200" dirty="0">
                <a:latin typeface="Arial" charset="0"/>
                <a:cs typeface="Arial" charset="0"/>
              </a:rPr>
              <a:t>	by centralization, enforcing uniform standards, and unified technology platforms.</a:t>
            </a:r>
          </a:p>
          <a:p>
            <a:pPr algn="just"/>
            <a:endParaRPr lang="en-GB" sz="2200" dirty="0">
              <a:latin typeface="Arial" charset="0"/>
              <a:cs typeface="Arial" charset="0"/>
            </a:endParaRPr>
          </a:p>
          <a:p>
            <a:pPr algn="just"/>
            <a:r>
              <a:rPr lang="en-GB" sz="2200" dirty="0">
                <a:latin typeface="Arial" charset="0"/>
                <a:cs typeface="Arial" charset="0"/>
              </a:rPr>
              <a:t>However, implementation requires time and planning</a:t>
            </a:r>
          </a:p>
          <a:p>
            <a:pPr algn="just"/>
            <a:endParaRPr lang="en-GB" sz="2200" dirty="0">
              <a:latin typeface="Arial" charset="0"/>
              <a:cs typeface="Arial" charset="0"/>
            </a:endParaRPr>
          </a:p>
          <a:p>
            <a:pPr algn="just"/>
            <a:r>
              <a:rPr lang="en-GB" sz="2200" dirty="0">
                <a:latin typeface="Arial" charset="0"/>
                <a:cs typeface="Arial" charset="0"/>
              </a:rPr>
              <a:t>CRM systems help firms achieve customer intimacy because they integrate and automate customer facing processes in sales, marketing and customer services providing enterprise wide view of customers.</a:t>
            </a:r>
          </a:p>
          <a:p>
            <a:pPr marL="0" indent="0" algn="just">
              <a:buNone/>
            </a:pPr>
            <a:endParaRPr lang="en-GB" sz="2200" dirty="0">
              <a:latin typeface="Arial" charset="0"/>
              <a:cs typeface="Arial" charset="0"/>
            </a:endParaRPr>
          </a:p>
          <a:p>
            <a:pPr algn="just"/>
            <a:r>
              <a:rPr lang="en-GB" sz="2200" dirty="0">
                <a:latin typeface="Arial" charset="0"/>
                <a:cs typeface="Arial" charset="0"/>
              </a:rPr>
              <a:t>SCM systems coordinate planning, manufacturing and distribution with suppliers by automating information floe through all members of the supply chain.</a:t>
            </a:r>
          </a:p>
        </p:txBody>
      </p:sp>
    </p:spTree>
    <p:extLst>
      <p:ext uri="{BB962C8B-B14F-4D97-AF65-F5344CB8AC3E}">
        <p14:creationId xmlns:p14="http://schemas.microsoft.com/office/powerpoint/2010/main" val="205276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05F22BB-7F49-4689-A2BB-8B07F660667B}"/>
</file>

<file path=customXml/itemProps2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7309</TotalTime>
  <Words>2669</Words>
  <Application>Microsoft Macintosh PowerPoint</Application>
  <PresentationFormat>Widescreen</PresentationFormat>
  <Paragraphs>524</Paragraphs>
  <Slides>37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37</vt:i4>
      </vt:variant>
    </vt:vector>
  </HeadingPairs>
  <TitlesOfParts>
    <vt:vector size="49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1269</cp:revision>
  <dcterms:created xsi:type="dcterms:W3CDTF">2020-09-29T10:23:33Z</dcterms:created>
  <dcterms:modified xsi:type="dcterms:W3CDTF">2026-01-23T14:35:15Z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