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26" r:id="rId2"/>
    <p:sldId id="527" r:id="rId3"/>
    <p:sldId id="549" r:id="rId4"/>
    <p:sldId id="717" r:id="rId5"/>
    <p:sldId id="718" r:id="rId6"/>
    <p:sldId id="719" r:id="rId7"/>
    <p:sldId id="720" r:id="rId8"/>
    <p:sldId id="641" r:id="rId9"/>
    <p:sldId id="721" r:id="rId10"/>
    <p:sldId id="705" r:id="rId11"/>
    <p:sldId id="582" r:id="rId12"/>
    <p:sldId id="691" r:id="rId13"/>
    <p:sldId id="729" r:id="rId14"/>
    <p:sldId id="692" r:id="rId15"/>
    <p:sldId id="730" r:id="rId16"/>
    <p:sldId id="731" r:id="rId17"/>
    <p:sldId id="722" r:id="rId18"/>
    <p:sldId id="732" r:id="rId19"/>
    <p:sldId id="733" r:id="rId20"/>
    <p:sldId id="690" r:id="rId21"/>
    <p:sldId id="696" r:id="rId22"/>
    <p:sldId id="697" r:id="rId23"/>
    <p:sldId id="723" r:id="rId24"/>
    <p:sldId id="724" r:id="rId25"/>
    <p:sldId id="725" r:id="rId26"/>
    <p:sldId id="698" r:id="rId27"/>
    <p:sldId id="699" r:id="rId28"/>
    <p:sldId id="700" r:id="rId29"/>
    <p:sldId id="734" r:id="rId30"/>
    <p:sldId id="701" r:id="rId31"/>
    <p:sldId id="702" r:id="rId32"/>
    <p:sldId id="726" r:id="rId33"/>
    <p:sldId id="704" r:id="rId34"/>
    <p:sldId id="633" r:id="rId35"/>
    <p:sldId id="546" r:id="rId36"/>
    <p:sldId id="707" r:id="rId37"/>
    <p:sldId id="708" r:id="rId38"/>
    <p:sldId id="727" r:id="rId39"/>
    <p:sldId id="709" r:id="rId40"/>
    <p:sldId id="72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6"/>
            <p14:sldId id="527"/>
            <p14:sldId id="549"/>
            <p14:sldId id="717"/>
            <p14:sldId id="718"/>
            <p14:sldId id="719"/>
            <p14:sldId id="720"/>
            <p14:sldId id="641"/>
            <p14:sldId id="721"/>
            <p14:sldId id="705"/>
            <p14:sldId id="582"/>
            <p14:sldId id="691"/>
            <p14:sldId id="729"/>
            <p14:sldId id="692"/>
            <p14:sldId id="730"/>
            <p14:sldId id="731"/>
            <p14:sldId id="722"/>
            <p14:sldId id="732"/>
            <p14:sldId id="733"/>
            <p14:sldId id="690"/>
            <p14:sldId id="696"/>
            <p14:sldId id="697"/>
            <p14:sldId id="723"/>
            <p14:sldId id="724"/>
            <p14:sldId id="725"/>
            <p14:sldId id="698"/>
            <p14:sldId id="699"/>
            <p14:sldId id="700"/>
            <p14:sldId id="734"/>
            <p14:sldId id="701"/>
            <p14:sldId id="702"/>
            <p14:sldId id="726"/>
            <p14:sldId id="704"/>
            <p14:sldId id="633"/>
            <p14:sldId id="546"/>
            <p14:sldId id="707"/>
            <p14:sldId id="708"/>
            <p14:sldId id="727"/>
            <p14:sldId id="709"/>
            <p14:sldId id="7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FAC748"/>
    <a:srgbClr val="2D3956"/>
    <a:srgbClr val="669BBC"/>
    <a:srgbClr val="000000"/>
    <a:srgbClr val="8E5A6D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734" y="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9505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016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7232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469439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7272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858849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7983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18432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3/27/2024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7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4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3600" dirty="0"/>
              <a:t>Decision making 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Decision making steps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Types of decisions </a:t>
            </a:r>
            <a:endParaRPr lang="en-US" sz="3600" dirty="0" smtClean="0"/>
          </a:p>
          <a:p>
            <a:pPr>
              <a:lnSpc>
                <a:spcPct val="200000"/>
              </a:lnSpc>
            </a:pPr>
            <a:r>
              <a:rPr lang="en-US" sz="3600" dirty="0"/>
              <a:t>Techniques for decision </a:t>
            </a:r>
            <a:r>
              <a:rPr lang="en-US" sz="3600" dirty="0"/>
              <a:t>making</a:t>
            </a:r>
          </a:p>
          <a:p>
            <a:pPr>
              <a:lnSpc>
                <a:spcPct val="200000"/>
              </a:lnSpc>
            </a:pPr>
            <a:endParaRPr lang="en-US" sz="36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972102" y="3052850"/>
            <a:ext cx="8316452" cy="8195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 algn="ctr">
              <a:buNone/>
            </a:pPr>
            <a:r>
              <a:rPr lang="en-US" sz="4400" b="1" dirty="0">
                <a:solidFill>
                  <a:srgbClr val="000000"/>
                </a:solidFill>
              </a:rPr>
              <a:t>Decision Making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13955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355036" cy="4750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ar-EG" dirty="0"/>
          </a:p>
          <a:p>
            <a:pPr marL="114300" indent="0">
              <a:buNone/>
            </a:pPr>
            <a:r>
              <a:rPr lang="en-US" sz="3600" b="1" dirty="0">
                <a:solidFill>
                  <a:srgbClr val="000000"/>
                </a:solidFill>
              </a:rPr>
              <a:t>WHY DO WE NEED TO MAKE GOOD DECISIONS?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To achieve your goals.     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To avoid mistakes.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Rectangle 1"/>
          <p:cNvSpPr/>
          <p:nvPr/>
        </p:nvSpPr>
        <p:spPr>
          <a:xfrm>
            <a:off x="1333001" y="5434723"/>
            <a:ext cx="1063847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EG" sz="1000" dirty="0">
              <a:latin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</a:rPr>
              <a:t>“No one makes the right decision every time. But by developing your decision-making skills, you can </a:t>
            </a:r>
            <a:r>
              <a:rPr lang="en-US" b="1" dirty="0">
                <a:latin typeface="Times New Roman" panose="02020603050405020304" pitchFamily="18" charset="0"/>
              </a:rPr>
              <a:t>increase your success rate!“</a:t>
            </a:r>
            <a:endParaRPr lang="ar-E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681" y="617697"/>
            <a:ext cx="4301053" cy="465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64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302" y="1292245"/>
            <a:ext cx="49562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Definition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4753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137616" cy="46854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ar-EG" dirty="0"/>
          </a:p>
          <a:p>
            <a:pPr marL="114300" indent="0">
              <a:buNone/>
            </a:pPr>
            <a:r>
              <a:rPr lang="en-US" sz="3600" b="1" dirty="0">
                <a:solidFill>
                  <a:srgbClr val="000000"/>
                </a:solidFill>
              </a:rPr>
              <a:t>Decision Making Definition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sz="3200" dirty="0"/>
              <a:t>Is a </a:t>
            </a:r>
            <a:r>
              <a:rPr lang="en-US" sz="3200" u="sng" dirty="0"/>
              <a:t>task</a:t>
            </a:r>
            <a:r>
              <a:rPr lang="en-US" sz="3200" dirty="0"/>
              <a:t> you perform when there are different things you can do and you </a:t>
            </a:r>
            <a:r>
              <a:rPr lang="en-US" sz="3200" u="sng" dirty="0"/>
              <a:t>pick one</a:t>
            </a:r>
            <a:r>
              <a:rPr lang="en-US" sz="3200" dirty="0"/>
              <a:t> of them.  </a:t>
            </a:r>
            <a:r>
              <a:rPr lang="en-US" dirty="0"/>
              <a:t>   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endParaRPr lang="en-US" dirty="0"/>
          </a:p>
          <a:p>
            <a:pPr marL="114300" indent="0">
              <a:lnSpc>
                <a:spcPct val="200000"/>
              </a:lnSpc>
              <a:buNone/>
            </a:pPr>
            <a:r>
              <a:rPr lang="en-US" b="1" dirty="0"/>
              <a:t>       Remember: you make lots of decisions everyday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494" y="1155869"/>
            <a:ext cx="3560193" cy="384733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1281750" y="5938662"/>
            <a:ext cx="7829590" cy="754079"/>
          </a:xfrm>
          <a:prstGeom prst="roundRect">
            <a:avLst/>
          </a:prstGeom>
          <a:noFill/>
          <a:ln cmpd="dbl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8044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4917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Decision Making Steps: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Helvetica" pitchFamily="2" charset="0"/>
              </a:rPr>
              <a:t>S</a:t>
            </a:r>
            <a:r>
              <a:rPr lang="en-US" b="0" i="0" dirty="0" smtClean="0">
                <a:effectLst/>
                <a:latin typeface="Helvetica" pitchFamily="2" charset="0"/>
              </a:rPr>
              <a:t>ome </a:t>
            </a:r>
            <a:r>
              <a:rPr lang="en-US" b="0" i="0" dirty="0">
                <a:effectLst/>
                <a:latin typeface="Helvetica" pitchFamily="2" charset="0"/>
              </a:rPr>
              <a:t>decisions are easy like what to eat in breakfast??? what to wear?</a:t>
            </a:r>
            <a:endParaRPr lang="en-US" dirty="0">
              <a:effectLst/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﻿﻿Some decisions are difficult like_choosing a career, changing a job</a:t>
            </a:r>
            <a:endParaRPr lang="en-US" dirty="0">
              <a:effectLst/>
              <a:latin typeface="Helvetica" pitchFamily="2" charset="0"/>
            </a:endParaRPr>
          </a:p>
          <a:p>
            <a:pPr>
              <a:lnSpc>
                <a:spcPct val="15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﻿﻿In every situation you have to search for....How to make right decisions??</a:t>
            </a:r>
            <a:endParaRPr lang="en-US" dirty="0">
              <a:effectLst/>
              <a:latin typeface="Helvetica" pitchFamily="2" charset="0"/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4917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Decision Making Steps: </a:t>
            </a:r>
          </a:p>
          <a:p>
            <a:pPr>
              <a:lnSpc>
                <a:spcPct val="200000"/>
              </a:lnSpc>
            </a:pPr>
            <a:r>
              <a:rPr lang="en-US" b="1" i="0" u="sng" dirty="0">
                <a:effectLst/>
                <a:latin typeface="Helvetica" pitchFamily="2" charset="0"/>
              </a:rPr>
              <a:t>Example:</a:t>
            </a:r>
            <a:endParaRPr lang="en-US" b="1" u="sng" dirty="0">
              <a:effectLst/>
              <a:latin typeface="Helvetica" pitchFamily="2" charset="0"/>
            </a:endParaRPr>
          </a:p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﻿﻿Ronnie wants a new phone. Unfortunately, the one she wants costs 1500, and she has only 1000. She wonders she will get the rest of money?</a:t>
            </a:r>
            <a:endParaRPr lang="en-US" dirty="0">
              <a:effectLst/>
              <a:latin typeface="Helvetica" pitchFamily="2" charset="0"/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26601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302" y="1292245"/>
            <a:ext cx="5752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Steps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5145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b="1" dirty="0" smtClean="0">
                <a:solidFill>
                  <a:srgbClr val="FF0000"/>
                </a:solidFill>
              </a:rPr>
              <a:t>Decision </a:t>
            </a:r>
            <a:r>
              <a:rPr lang="en-US" sz="3600" b="1" dirty="0">
                <a:solidFill>
                  <a:srgbClr val="FF0000"/>
                </a:solidFill>
              </a:rPr>
              <a:t>Making Steps: 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 smtClean="0"/>
              <a:t>Relax</a:t>
            </a:r>
            <a:endParaRPr lang="en-US" sz="3200" dirty="0"/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Say something positive 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Identify the problem 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What are the choices</a:t>
            </a:r>
            <a:endParaRPr lang="x-none" sz="3200" dirty="0"/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000" b="1" dirty="0">
                <a:solidFill>
                  <a:srgbClr val="FF0000"/>
                </a:solidFill>
              </a:rPr>
              <a:t>Decision Making Steps: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5. Consider the consequences of your solutions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6. What is important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7. Make the decision </a:t>
            </a:r>
          </a:p>
        </p:txBody>
      </p:sp>
    </p:spTree>
    <p:extLst>
      <p:ext uri="{BB962C8B-B14F-4D97-AF65-F5344CB8AC3E}">
        <p14:creationId xmlns:p14="http://schemas.microsoft.com/office/powerpoint/2010/main" val="1834891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068003" y="967993"/>
            <a:ext cx="998837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Decision Making </a:t>
            </a:r>
            <a:r>
              <a:rPr lang="en-US" sz="3600" b="1" dirty="0">
                <a:solidFill>
                  <a:srgbClr val="FF0000"/>
                </a:solidFill>
              </a:rPr>
              <a:t>Steps: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Step 1: Relax</a:t>
            </a:r>
            <a:endParaRPr lang="en-US" sz="3200" dirty="0"/>
          </a:p>
          <a:p>
            <a:pPr algn="just">
              <a:lnSpc>
                <a:spcPct val="200000"/>
              </a:lnSpc>
            </a:pPr>
            <a:r>
              <a:rPr lang="en-US" sz="3200" dirty="0"/>
              <a:t>Step </a:t>
            </a:r>
            <a:r>
              <a:rPr lang="en-US" sz="3200" dirty="0" smtClean="0"/>
              <a:t>2: Say something positive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I Can do this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I Can deal with this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/>
              <a:t>This gives you confidence and makes you feel good about yourself.</a:t>
            </a:r>
          </a:p>
        </p:txBody>
      </p:sp>
    </p:spTree>
    <p:extLst>
      <p:ext uri="{BB962C8B-B14F-4D97-AF65-F5344CB8AC3E}">
        <p14:creationId xmlns:p14="http://schemas.microsoft.com/office/powerpoint/2010/main" val="4003853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Decision </a:t>
            </a:r>
            <a:r>
              <a:rPr lang="en-US" b="1" dirty="0">
                <a:solidFill>
                  <a:srgbClr val="FF0000"/>
                </a:solidFill>
              </a:rPr>
              <a:t>Making Steps: 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3. Identify the problem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Try to search out actual problem 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en-US" sz="2900" dirty="0"/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Ronnie does not have enough money to buy the phone. 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348" y="747208"/>
            <a:ext cx="3409078" cy="380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44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435637" y="952682"/>
            <a:ext cx="998837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Decision Making </a:t>
            </a:r>
            <a:r>
              <a:rPr lang="en-US" sz="3600" dirty="0">
                <a:solidFill>
                  <a:srgbClr val="FF0000"/>
                </a:solidFill>
              </a:rPr>
              <a:t>Steps: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Step 4: What are your choices ????</a:t>
            </a:r>
            <a:endParaRPr lang="en-US" sz="3200" dirty="0"/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Think of all the possible solutions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Come up with list of possible solutions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Save her money until she has enough money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Borrow money from her parents or friends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Buy a cheaper phone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6597" y="673722"/>
            <a:ext cx="3560193" cy="384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31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306554" y="1173490"/>
            <a:ext cx="9988378" cy="465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dirty="0" smtClean="0">
                <a:solidFill>
                  <a:srgbClr val="FF0000"/>
                </a:solidFill>
              </a:rPr>
              <a:t>Decision Making </a:t>
            </a:r>
            <a:r>
              <a:rPr lang="en-US" sz="3600" dirty="0">
                <a:solidFill>
                  <a:srgbClr val="FF0000"/>
                </a:solidFill>
              </a:rPr>
              <a:t>Steps: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Step 5: Consider the consequences of your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solutions</a:t>
            </a:r>
            <a:endParaRPr lang="en-US" sz="3200" dirty="0"/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List both the </a:t>
            </a:r>
            <a:r>
              <a:rPr lang="en-US" sz="2000" u="sng" dirty="0" smtClean="0"/>
              <a:t>negative</a:t>
            </a:r>
            <a:r>
              <a:rPr lang="en-US" sz="2000" dirty="0" smtClean="0"/>
              <a:t> and </a:t>
            </a:r>
            <a:r>
              <a:rPr lang="en-US" sz="2000" u="sng" dirty="0" smtClean="0"/>
              <a:t>positive</a:t>
            </a:r>
            <a:r>
              <a:rPr lang="en-US" sz="2000" dirty="0" smtClean="0"/>
              <a:t> </a:t>
            </a:r>
            <a:r>
              <a:rPr lang="en-US" sz="2000" u="sng" dirty="0"/>
              <a:t>consequences</a:t>
            </a:r>
            <a:endParaRPr lang="en-US" sz="2000" u="sng" dirty="0" smtClean="0"/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Assess the </a:t>
            </a:r>
            <a:r>
              <a:rPr lang="en-US" sz="2000" u="sng" dirty="0" smtClean="0"/>
              <a:t>positive aspects </a:t>
            </a:r>
            <a:r>
              <a:rPr lang="en-US" sz="2000" dirty="0" smtClean="0"/>
              <a:t>of each proposed solution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Assess the </a:t>
            </a:r>
            <a:r>
              <a:rPr lang="en-US" sz="2000" u="sng" dirty="0" smtClean="0"/>
              <a:t>negative </a:t>
            </a:r>
            <a:r>
              <a:rPr lang="en-US" sz="2000" u="sng" dirty="0"/>
              <a:t>aspects </a:t>
            </a:r>
            <a:r>
              <a:rPr lang="en-US" sz="2000" dirty="0"/>
              <a:t>of each proposed </a:t>
            </a:r>
            <a:r>
              <a:rPr lang="en-US" sz="2000" dirty="0" smtClean="0"/>
              <a:t>solution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6452" y="1261797"/>
            <a:ext cx="3821760" cy="434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49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Decision </a:t>
            </a:r>
            <a:r>
              <a:rPr lang="en-US" b="1" dirty="0">
                <a:solidFill>
                  <a:srgbClr val="FF0000"/>
                </a:solidFill>
              </a:rPr>
              <a:t>Making Steps: 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5. Consider the consequences of your solutions:</a:t>
            </a:r>
          </a:p>
          <a:p>
            <a:pPr>
              <a:lnSpc>
                <a:spcPct val="200000"/>
              </a:lnSpc>
            </a:pPr>
            <a:endParaRPr lang="en-US" dirty="0">
              <a:effectLst/>
              <a:latin typeface="Helvetica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6710DD-DF84-931F-9F02-94746D6B33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1299" y="3563307"/>
            <a:ext cx="8154782" cy="22686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F9E247F-DDEE-F1CB-8A32-52D07DEA1E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030869"/>
            <a:ext cx="23495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67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974186" y="1155869"/>
            <a:ext cx="998837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Decision Making </a:t>
            </a:r>
            <a:r>
              <a:rPr lang="en-US" sz="3600" b="1" dirty="0">
                <a:solidFill>
                  <a:srgbClr val="FF0000"/>
                </a:solidFill>
              </a:rPr>
              <a:t>Steps: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Step 6: What is important to you ????</a:t>
            </a:r>
            <a:endParaRPr lang="en-US" sz="3200" dirty="0"/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Getting the phone she really wants??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Getting the phone </a:t>
            </a:r>
            <a:r>
              <a:rPr lang="en-US" sz="2000" dirty="0" smtClean="0"/>
              <a:t>right away?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Not borrowing money </a:t>
            </a: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7536" y="617697"/>
            <a:ext cx="3230675" cy="43186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3554" y="423276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r-EG" sz="5400" b="1" dirty="0">
              <a:latin typeface="Chiller" panose="04020404031007020602" pitchFamily="82" charset="0"/>
            </a:endParaRPr>
          </a:p>
          <a:p>
            <a:r>
              <a:rPr lang="en-US" sz="5400" b="1" dirty="0">
                <a:latin typeface="Chiller" panose="04020404031007020602" pitchFamily="82" charset="0"/>
              </a:rPr>
              <a:t>choose what is important</a:t>
            </a:r>
            <a:endParaRPr lang="ar-EG" sz="5400" b="1" dirty="0"/>
          </a:p>
        </p:txBody>
      </p:sp>
    </p:spTree>
    <p:extLst>
      <p:ext uri="{BB962C8B-B14F-4D97-AF65-F5344CB8AC3E}">
        <p14:creationId xmlns:p14="http://schemas.microsoft.com/office/powerpoint/2010/main" val="4161675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850184" y="1082432"/>
            <a:ext cx="998837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Decision Making </a:t>
            </a:r>
            <a:r>
              <a:rPr lang="en-US" sz="3600" b="1" dirty="0">
                <a:solidFill>
                  <a:srgbClr val="FF0000"/>
                </a:solidFill>
              </a:rPr>
              <a:t>Steps: </a:t>
            </a:r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Step 7: Make the decision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242351" y="4957670"/>
            <a:ext cx="10412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Ronnie </a:t>
            </a:r>
            <a:r>
              <a:rPr lang="en-US" sz="2800" b="1" dirty="0" smtClean="0"/>
              <a:t>decided to wait in order to save some more money for phone</a:t>
            </a:r>
            <a:endParaRPr lang="en-US" sz="28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164" y="3044142"/>
            <a:ext cx="8429625" cy="1806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46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78005" y="1223610"/>
            <a:ext cx="5752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445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Types of Decisions: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69BF2C-7871-79A3-F7F0-B6ED5DDBD3D7}"/>
              </a:ext>
            </a:extLst>
          </p:cNvPr>
          <p:cNvSpPr/>
          <p:nvPr/>
        </p:nvSpPr>
        <p:spPr>
          <a:xfrm>
            <a:off x="603612" y="1748977"/>
            <a:ext cx="4756665" cy="56017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According to </a:t>
            </a:r>
            <a:r>
              <a:rPr lang="en-US" sz="2000" dirty="0">
                <a:solidFill>
                  <a:srgbClr val="4472C4"/>
                </a:solidFill>
              </a:rPr>
              <a:t>decision structure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B9DB08A-60AC-B25A-2C34-F661A57A994E}"/>
              </a:ext>
            </a:extLst>
          </p:cNvPr>
          <p:cNvSpPr/>
          <p:nvPr/>
        </p:nvSpPr>
        <p:spPr>
          <a:xfrm>
            <a:off x="603611" y="4401456"/>
            <a:ext cx="4756665" cy="56017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rgbClr val="000000"/>
                </a:solidFill>
              </a:rPr>
              <a:t>According to </a:t>
            </a:r>
            <a:r>
              <a:rPr lang="en-US" sz="2000" dirty="0">
                <a:solidFill>
                  <a:srgbClr val="4472C4"/>
                </a:solidFill>
              </a:rPr>
              <a:t>Certainty 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6527A3-A8C6-4EDE-560C-BF793F321CEC}"/>
              </a:ext>
            </a:extLst>
          </p:cNvPr>
          <p:cNvSpPr/>
          <p:nvPr/>
        </p:nvSpPr>
        <p:spPr>
          <a:xfrm>
            <a:off x="5942243" y="1672468"/>
            <a:ext cx="2024257" cy="713195"/>
          </a:xfrm>
          <a:prstGeom prst="rect">
            <a:avLst/>
          </a:prstGeom>
          <a:solidFill>
            <a:srgbClr val="FAC7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Programmability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DDB566-244D-27A0-E166-B572ADA3B280}"/>
              </a:ext>
            </a:extLst>
          </p:cNvPr>
          <p:cNvSpPr/>
          <p:nvPr/>
        </p:nvSpPr>
        <p:spPr>
          <a:xfrm>
            <a:off x="6018046" y="4304646"/>
            <a:ext cx="2024257" cy="7131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Uncertainty 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3A51C8-E17B-4FB8-5A80-E8306C4D4114}"/>
              </a:ext>
            </a:extLst>
          </p:cNvPr>
          <p:cNvSpPr/>
          <p:nvPr/>
        </p:nvSpPr>
        <p:spPr>
          <a:xfrm>
            <a:off x="8535637" y="1153810"/>
            <a:ext cx="2616200" cy="44176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Programmed Decisions 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8EC9BC-8B5F-A51B-7A29-3F81A76DE8E8}"/>
              </a:ext>
            </a:extLst>
          </p:cNvPr>
          <p:cNvSpPr/>
          <p:nvPr/>
        </p:nvSpPr>
        <p:spPr>
          <a:xfrm>
            <a:off x="8535637" y="2191664"/>
            <a:ext cx="3188145" cy="58231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Non-programmed Decisions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0D9CDAA-14C1-3FCD-EC0A-F2EA74B3D6B7}"/>
              </a:ext>
            </a:extLst>
          </p:cNvPr>
          <p:cNvSpPr/>
          <p:nvPr/>
        </p:nvSpPr>
        <p:spPr>
          <a:xfrm>
            <a:off x="8603732" y="3617485"/>
            <a:ext cx="2024257" cy="713195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Certainty </a:t>
            </a:r>
            <a:endParaRPr lang="en-EG" sz="2000" dirty="0">
              <a:solidFill>
                <a:srgbClr val="4472C4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E446BA7-167B-D0E7-2FB0-E9E16F60CBCD}"/>
              </a:ext>
            </a:extLst>
          </p:cNvPr>
          <p:cNvSpPr/>
          <p:nvPr/>
        </p:nvSpPr>
        <p:spPr>
          <a:xfrm>
            <a:off x="8577881" y="4764282"/>
            <a:ext cx="2024257" cy="713195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Uncertainty </a:t>
            </a:r>
            <a:endParaRPr lang="en-EG" sz="2000" dirty="0">
              <a:solidFill>
                <a:srgbClr val="4472C4"/>
              </a:solidFill>
            </a:endParaRPr>
          </a:p>
        </p:txBody>
      </p:sp>
      <p:cxnSp>
        <p:nvCxnSpPr>
          <p:cNvPr id="9" name="Elbow Connector 8"/>
          <p:cNvCxnSpPr>
            <a:stCxn id="10" idx="3"/>
          </p:cNvCxnSpPr>
          <p:nvPr/>
        </p:nvCxnSpPr>
        <p:spPr>
          <a:xfrm flipV="1">
            <a:off x="5360277" y="1825625"/>
            <a:ext cx="581966" cy="203442"/>
          </a:xfrm>
          <a:prstGeom prst="bentConnector3">
            <a:avLst/>
          </a:prstGeom>
          <a:ln w="254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13" idx="3"/>
          </p:cNvCxnSpPr>
          <p:nvPr/>
        </p:nvCxnSpPr>
        <p:spPr>
          <a:xfrm>
            <a:off x="5360276" y="4681546"/>
            <a:ext cx="657770" cy="157154"/>
          </a:xfrm>
          <a:prstGeom prst="bentConnector3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8" idx="3"/>
          </p:cNvCxnSpPr>
          <p:nvPr/>
        </p:nvCxnSpPr>
        <p:spPr>
          <a:xfrm flipV="1">
            <a:off x="7966500" y="2027067"/>
            <a:ext cx="348825" cy="1999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305800" y="1374694"/>
            <a:ext cx="9525" cy="1161582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5" idx="1"/>
          </p:cNvCxnSpPr>
          <p:nvPr/>
        </p:nvCxnSpPr>
        <p:spPr>
          <a:xfrm>
            <a:off x="8315325" y="1374694"/>
            <a:ext cx="220312" cy="1"/>
          </a:xfrm>
          <a:prstGeom prst="straightConnector1">
            <a:avLst/>
          </a:prstGeom>
          <a:ln w="254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8315325" y="2527219"/>
            <a:ext cx="220312" cy="1"/>
          </a:xfrm>
          <a:prstGeom prst="straightConnector1">
            <a:avLst/>
          </a:prstGeom>
          <a:ln w="254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8041076" y="4640573"/>
            <a:ext cx="348825" cy="1999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380376" y="3988200"/>
            <a:ext cx="9525" cy="1161582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8389901" y="3988200"/>
            <a:ext cx="220312" cy="1"/>
          </a:xfrm>
          <a:prstGeom prst="straightConnector1">
            <a:avLst/>
          </a:prstGeom>
          <a:ln w="254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8389901" y="5140725"/>
            <a:ext cx="220312" cy="1"/>
          </a:xfrm>
          <a:prstGeom prst="straightConnector1">
            <a:avLst/>
          </a:prstGeom>
          <a:ln w="254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7647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u="sng" dirty="0"/>
              <a:t>Programmed decisions: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Are highly routine decisions 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Deals with frequently occurring situations.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01935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Types of Decisions: 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u="sng" dirty="0"/>
              <a:t>Example:</a:t>
            </a:r>
          </a:p>
          <a:p>
            <a:pPr algn="just">
              <a:lnSpc>
                <a:spcPct val="200000"/>
              </a:lnSpc>
            </a:pPr>
            <a:endParaRPr lang="en-US" sz="2900" dirty="0"/>
          </a:p>
          <a:p>
            <a:pPr algn="just">
              <a:lnSpc>
                <a:spcPct val="200000"/>
              </a:lnSpc>
            </a:pPr>
            <a:r>
              <a:rPr lang="en-US" sz="2900" dirty="0"/>
              <a:t>Monthly salary payment, absence of employees.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185399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u="sng" dirty="0"/>
              <a:t>Non-Programmed decisions: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Decisions about a novel problem.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Situations for Non-programmed decisions are unique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731623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Types of Decisions: Non-Programmed: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u="sng" dirty="0"/>
              <a:t>Non-Programmed decisions: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Example:</a:t>
            </a:r>
          </a:p>
          <a:p>
            <a:pPr algn="just">
              <a:lnSpc>
                <a:spcPct val="200000"/>
              </a:lnSpc>
            </a:pPr>
            <a:r>
              <a:rPr lang="en-US" sz="2700" dirty="0"/>
              <a:t>Opening a new branch for the company, decrease sales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199268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Organization level according to decision type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08569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900" dirty="0"/>
              <a:t>Top level managers are responsible for Non- programmed decisions 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Low level managers are responsible for programmed decisions 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7E4AB3-20C6-10F3-58BF-A9512BFD5C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1757" y="4255477"/>
            <a:ext cx="5154836" cy="212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475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003" y="823374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Decisions’ type according to Certainty: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A9FAAD1-8079-A103-6C88-DB528BB6C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9725"/>
            <a:ext cx="10515600" cy="4351338"/>
          </a:xfrm>
        </p:spPr>
        <p:txBody>
          <a:bodyPr/>
          <a:lstStyle/>
          <a:p>
            <a:r>
              <a:rPr lang="en-US" dirty="0"/>
              <a:t>Different views of types</a:t>
            </a:r>
          </a:p>
          <a:p>
            <a:r>
              <a:rPr lang="en-US" dirty="0"/>
              <a:t>Certain decisions ( eg. Salary calculation)</a:t>
            </a:r>
          </a:p>
          <a:p>
            <a:r>
              <a:rPr lang="en-US" dirty="0"/>
              <a:t>Uncertain decisions (eg. Climate change)</a:t>
            </a:r>
          </a:p>
          <a:p>
            <a:endParaRPr lang="en-EG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B34C01-0C39-5EAB-8DD7-F1DD24E61E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59" y="3779179"/>
            <a:ext cx="8515884" cy="247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893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9A9CDF7-F400-074E-A6F7-35FE46878C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662" y="1065285"/>
            <a:ext cx="8884677" cy="487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1344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78005" y="1223610"/>
            <a:ext cx="5752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decision </a:t>
            </a:r>
            <a:r>
              <a:rPr lang="en-US" sz="3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6908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</a:rPr>
              <a:t>Techniques</a:t>
            </a:r>
            <a:r>
              <a:rPr lang="en-US" sz="4400" dirty="0">
                <a:solidFill>
                  <a:srgbClr val="FF0000"/>
                </a:solidFill>
              </a:rPr>
              <a:t> for decision making: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3600" dirty="0"/>
              <a:t>Brainstorming </a:t>
            </a:r>
          </a:p>
          <a:p>
            <a:pPr algn="just">
              <a:lnSpc>
                <a:spcPct val="200000"/>
              </a:lnSpc>
            </a:pPr>
            <a:r>
              <a:rPr lang="en-US" sz="3600" dirty="0"/>
              <a:t>6 Hats To Thinking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23803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6752"/>
            <a:ext cx="10515600" cy="1075564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Using </a:t>
            </a:r>
            <a:r>
              <a:rPr lang="en-US" sz="4400" b="1" dirty="0" smtClean="0">
                <a:solidFill>
                  <a:srgbClr val="FF0000"/>
                </a:solidFill>
              </a:rPr>
              <a:t>Brainstorming Technique </a:t>
            </a:r>
            <a:r>
              <a:rPr lang="en-US" sz="4400" b="1" dirty="0">
                <a:solidFill>
                  <a:srgbClr val="FF0000"/>
                </a:solidFill>
              </a:rPr>
              <a:t>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613" y="2706737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Nowadays, brainstorming is critical for the growth of creative business ideas.</a:t>
            </a:r>
            <a:endParaRPr lang="en-US" dirty="0">
              <a:effectLst/>
              <a:latin typeface="Helvetica" pitchFamily="2" charset="0"/>
            </a:endParaRPr>
          </a:p>
          <a:p>
            <a:endParaRPr lang="x-none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854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1403"/>
            <a:ext cx="10515600" cy="1075564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Using BrainstormingTechnique for decision Making: </a:t>
            </a:r>
            <a:endParaRPr lang="x-none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56707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It is a technique of using ideas from a group of people to give ongoing encouragement to that group to generate more fresh ideas.</a:t>
            </a:r>
            <a:endParaRPr lang="en-US" dirty="0">
              <a:effectLst/>
              <a:latin typeface="Helvetica" pitchFamily="2" charset="0"/>
            </a:endParaRPr>
          </a:p>
          <a:p>
            <a:endParaRPr lang="x-none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0400139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5B02A0-FF41-9D8B-865D-6D9A1480D86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46" r="50000" b="34542"/>
          <a:stretch/>
        </p:blipFill>
        <p:spPr>
          <a:xfrm>
            <a:off x="1091786" y="1099149"/>
            <a:ext cx="9827074" cy="47924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F0E28F-214D-26BE-D23E-9A40C92D8CE4}"/>
              </a:ext>
            </a:extLst>
          </p:cNvPr>
          <p:cNvSpPr txBox="1"/>
          <p:nvPr/>
        </p:nvSpPr>
        <p:spPr>
          <a:xfrm>
            <a:off x="2364927" y="6018590"/>
            <a:ext cx="767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After the brainstorming session, the evaluation process can begin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0974055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CBE9D6-81D8-1C34-6429-F0BE3861B731}"/>
              </a:ext>
            </a:extLst>
          </p:cNvPr>
          <p:cNvSpPr txBox="1"/>
          <p:nvPr/>
        </p:nvSpPr>
        <p:spPr>
          <a:xfrm>
            <a:off x="756843" y="1428676"/>
            <a:ext cx="1287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Use An Inspiring Space</a:t>
            </a:r>
            <a:endParaRPr lang="en-EG" u="sn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1FFD42-0DA3-F737-CEC9-672E1DCACE9F}"/>
              </a:ext>
            </a:extLst>
          </p:cNvPr>
          <p:cNvSpPr txBox="1"/>
          <p:nvPr/>
        </p:nvSpPr>
        <p:spPr>
          <a:xfrm>
            <a:off x="2798001" y="1431092"/>
            <a:ext cx="1152315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u="sng" dirty="0"/>
              <a:t>Focus On Quantity</a:t>
            </a:r>
            <a:endParaRPr lang="en-EG" u="sng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19010B5-5697-CEC4-0CDC-485544BA84C9}"/>
              </a:ext>
            </a:extLst>
          </p:cNvPr>
          <p:cNvSpPr txBox="1"/>
          <p:nvPr/>
        </p:nvSpPr>
        <p:spPr>
          <a:xfrm>
            <a:off x="4295984" y="1431092"/>
            <a:ext cx="1448428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u="sng" dirty="0"/>
              <a:t>Have The Right People</a:t>
            </a:r>
            <a:endParaRPr lang="en-EG" u="sng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AA669CF-E588-8CBF-CA07-974310199E6E}"/>
              </a:ext>
            </a:extLst>
          </p:cNvPr>
          <p:cNvSpPr txBox="1"/>
          <p:nvPr/>
        </p:nvSpPr>
        <p:spPr>
          <a:xfrm>
            <a:off x="6244004" y="1431092"/>
            <a:ext cx="1448428" cy="92333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u="sng" dirty="0"/>
              <a:t>Eradicate Negative Thinking</a:t>
            </a:r>
            <a:endParaRPr lang="en-EG" u="sng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41B4166-7FED-6883-F1F7-B2D07B246DF7}"/>
              </a:ext>
            </a:extLst>
          </p:cNvPr>
          <p:cNvSpPr txBox="1"/>
          <p:nvPr/>
        </p:nvSpPr>
        <p:spPr>
          <a:xfrm>
            <a:off x="7945571" y="1431092"/>
            <a:ext cx="1448428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u="sng" dirty="0"/>
              <a:t>Keep Time Limit in Mind</a:t>
            </a:r>
            <a:endParaRPr lang="en-EG" u="sng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C71AC1F-625C-EF74-78AD-492F906D877E}"/>
              </a:ext>
            </a:extLst>
          </p:cNvPr>
          <p:cNvSpPr txBox="1"/>
          <p:nvPr/>
        </p:nvSpPr>
        <p:spPr>
          <a:xfrm>
            <a:off x="9986120" y="1431093"/>
            <a:ext cx="1448428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u="sng" dirty="0"/>
              <a:t>Equal Importance</a:t>
            </a:r>
            <a:endParaRPr lang="en-EG" u="sng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E889050-8825-8EE4-93AF-F76ABE379C7E}"/>
              </a:ext>
            </a:extLst>
          </p:cNvPr>
          <p:cNvSpPr txBox="1"/>
          <p:nvPr/>
        </p:nvSpPr>
        <p:spPr>
          <a:xfrm>
            <a:off x="756843" y="2674916"/>
            <a:ext cx="160898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Fill the brainstorming with interesting &amp; motivational posters and enables the space to be organized in around table format.</a:t>
            </a:r>
            <a:endParaRPr lang="en-EG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7A1724D-B6C5-BE0E-6518-FB36E8AAEEC5}"/>
              </a:ext>
            </a:extLst>
          </p:cNvPr>
          <p:cNvSpPr txBox="1"/>
          <p:nvPr/>
        </p:nvSpPr>
        <p:spPr>
          <a:xfrm>
            <a:off x="2686998" y="2767249"/>
            <a:ext cx="1608986" cy="147732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/>
              <a:t>Brainstorming session aims to generate as many ideas as possible</a:t>
            </a:r>
            <a:endParaRPr lang="en-EG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4C405C0-97F3-43AD-492B-8F125E6AFBC6}"/>
              </a:ext>
            </a:extLst>
          </p:cNvPr>
          <p:cNvSpPr txBox="1"/>
          <p:nvPr/>
        </p:nvSpPr>
        <p:spPr>
          <a:xfrm>
            <a:off x="4295984" y="2695512"/>
            <a:ext cx="167866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Staff members who are not too close to the problem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Someone must represent the client, who is well versed with the client’s desires </a:t>
            </a:r>
            <a:endParaRPr lang="en-EG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6A40BDB-6F38-70C2-1C0A-6EDA06E374FA}"/>
              </a:ext>
            </a:extLst>
          </p:cNvPr>
          <p:cNvSpPr txBox="1"/>
          <p:nvPr/>
        </p:nvSpPr>
        <p:spPr>
          <a:xfrm>
            <a:off x="6264896" y="2695512"/>
            <a:ext cx="1427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Eliminate negative responses such as: We tried and failed since this type of comments stops creativity. </a:t>
            </a:r>
            <a:endParaRPr lang="en-EG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40397B9-571C-83B5-9F42-4729517D98F6}"/>
              </a:ext>
            </a:extLst>
          </p:cNvPr>
          <p:cNvSpPr txBox="1"/>
          <p:nvPr/>
        </p:nvSpPr>
        <p:spPr>
          <a:xfrm>
            <a:off x="8056574" y="2695512"/>
            <a:ext cx="14484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If the session is stretched to more than 30 minutes it may not be as effective as it needs to be</a:t>
            </a:r>
            <a:endParaRPr lang="en-E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EF4CD99-7E47-421F-6CCE-DC574B2A9D11}"/>
              </a:ext>
            </a:extLst>
          </p:cNvPr>
          <p:cNvSpPr txBox="1"/>
          <p:nvPr/>
        </p:nvSpPr>
        <p:spPr>
          <a:xfrm>
            <a:off x="9986120" y="2695512"/>
            <a:ext cx="1828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Use  someone other than the boss. The one who can help the session going as nothing kills a brainstorming session than an authority figure.</a:t>
            </a:r>
            <a:endParaRPr lang="en-EG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0DC1F53-4054-DC18-A3D0-77FD452B3F4F}"/>
              </a:ext>
            </a:extLst>
          </p:cNvPr>
          <p:cNvSpPr txBox="1"/>
          <p:nvPr/>
        </p:nvSpPr>
        <p:spPr>
          <a:xfrm>
            <a:off x="1896684" y="874025"/>
            <a:ext cx="839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4472C4"/>
                </a:solidFill>
              </a:rPr>
              <a:t>Points to keep in mind while planning the brain storming session</a:t>
            </a:r>
            <a:endParaRPr lang="en-EG" dirty="0">
              <a:solidFill>
                <a:srgbClr val="4472C4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9724628-D2A7-4BE4-BC6C-3B30990AF29A}"/>
              </a:ext>
            </a:extLst>
          </p:cNvPr>
          <p:cNvSpPr/>
          <p:nvPr/>
        </p:nvSpPr>
        <p:spPr>
          <a:xfrm>
            <a:off x="475381" y="1252997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  <a:endParaRPr lang="en-EG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EA8D8F7-D732-35C1-8ADD-AE12E04680BD}"/>
              </a:ext>
            </a:extLst>
          </p:cNvPr>
          <p:cNvSpPr/>
          <p:nvPr/>
        </p:nvSpPr>
        <p:spPr>
          <a:xfrm>
            <a:off x="2297575" y="1233708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endParaRPr lang="en-EG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2564672-7534-B16C-492B-2BCB6DC0D509}"/>
              </a:ext>
            </a:extLst>
          </p:cNvPr>
          <p:cNvSpPr/>
          <p:nvPr/>
        </p:nvSpPr>
        <p:spPr>
          <a:xfrm>
            <a:off x="3942452" y="1252743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  <a:endParaRPr lang="en-EG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B90CB09-7FAF-319C-13F6-52DE795A7504}"/>
              </a:ext>
            </a:extLst>
          </p:cNvPr>
          <p:cNvSpPr/>
          <p:nvPr/>
        </p:nvSpPr>
        <p:spPr>
          <a:xfrm>
            <a:off x="5969630" y="1233708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EG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E9BC82E-3147-2758-55EC-F7EF9B8E962D}"/>
              </a:ext>
            </a:extLst>
          </p:cNvPr>
          <p:cNvSpPr/>
          <p:nvPr/>
        </p:nvSpPr>
        <p:spPr>
          <a:xfrm>
            <a:off x="7614507" y="1252743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  <a:endParaRPr lang="en-EG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3B8F40A-B912-B893-FB6A-25872FA91952}"/>
              </a:ext>
            </a:extLst>
          </p:cNvPr>
          <p:cNvSpPr/>
          <p:nvPr/>
        </p:nvSpPr>
        <p:spPr>
          <a:xfrm>
            <a:off x="9693126" y="1233708"/>
            <a:ext cx="501260" cy="501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1DBBCE2-969B-3291-F2F7-B5CBCD96B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2253" y="967993"/>
            <a:ext cx="9385942" cy="522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Brain storming Session</a:t>
            </a:r>
          </a:p>
          <a:p>
            <a:pPr marL="857250" indent="-742950">
              <a:buNone/>
            </a:pP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Group brainstorming about “how to help student concentrate in lectures?”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364066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39" y="1164604"/>
            <a:ext cx="1124781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Determine</a:t>
            </a:r>
          </a:p>
          <a:p>
            <a:pPr marL="857250" indent="-742950">
              <a:buNone/>
            </a:pPr>
            <a:endParaRPr lang="en-US" dirty="0"/>
          </a:p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﻿﻿What is the place and the invite list of your session</a:t>
            </a:r>
            <a:endParaRPr lang="en-US" dirty="0">
              <a:effectLst/>
              <a:latin typeface="Helvetica" pitchFamily="2" charset="0"/>
            </a:endParaRPr>
          </a:p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﻿﻿How would you ask the participants to get ready before the session</a:t>
            </a:r>
            <a:endParaRPr lang="en-US" dirty="0">
              <a:effectLst/>
              <a:latin typeface="Helvetica" pitchFamily="2" charset="0"/>
            </a:endParaRPr>
          </a:p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﻿﻿How would you make the session a fun and relaxing environment</a:t>
            </a:r>
            <a:endParaRPr lang="en-US" dirty="0">
              <a:effectLst/>
              <a:latin typeface="Helvetica" pitchFamily="2" charset="0"/>
            </a:endParaRP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97520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14594" y="967993"/>
            <a:ext cx="1124781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Exercise:</a:t>
            </a:r>
            <a:endParaRPr lang="en-US" dirty="0"/>
          </a:p>
          <a:p>
            <a:pPr>
              <a:lnSpc>
                <a:spcPct val="200000"/>
              </a:lnSpc>
            </a:pPr>
            <a:r>
              <a:rPr lang="en-US" b="0" i="0" dirty="0">
                <a:effectLst/>
                <a:latin typeface="Helvetica" pitchFamily="2" charset="0"/>
              </a:rPr>
              <a:t>﻿﻿﻿﻿Do a brain storming session about one of the following topics:</a:t>
            </a:r>
            <a:endParaRPr lang="en-US" dirty="0">
              <a:effectLst/>
              <a:latin typeface="Helvetica" pitchFamily="2" charset="0"/>
            </a:endParaRPr>
          </a:p>
          <a:p>
            <a:pPr lv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b="0" i="0" dirty="0">
                <a:effectLst/>
                <a:latin typeface="Helvetica" pitchFamily="2" charset="0"/>
              </a:rPr>
              <a:t>﻿﻿</a:t>
            </a:r>
            <a:r>
              <a:rPr lang="en-US" sz="2800" b="0" i="0" dirty="0">
                <a:effectLst/>
                <a:latin typeface="Helvetica" pitchFamily="2" charset="0"/>
              </a:rPr>
              <a:t>How can we make learning more fun</a:t>
            </a:r>
            <a:endParaRPr lang="en-US" sz="2800" dirty="0">
              <a:effectLst/>
              <a:latin typeface="Helvetica" pitchFamily="2" charset="0"/>
            </a:endParaRPr>
          </a:p>
          <a:p>
            <a:pPr lv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effectLst/>
                <a:latin typeface="Helvetica" pitchFamily="2" charset="0"/>
              </a:rPr>
              <a:t>﻿﻿How to stop students from skipping classes</a:t>
            </a:r>
            <a:endParaRPr lang="en-US" sz="2800" dirty="0">
              <a:effectLst/>
              <a:latin typeface="Helvetica" pitchFamily="2" charset="0"/>
            </a:endParaRPr>
          </a:p>
          <a:p>
            <a:pPr lv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en-US" sz="2800" b="0" i="0" dirty="0">
                <a:effectLst/>
                <a:latin typeface="Helvetica" pitchFamily="2" charset="0"/>
              </a:rPr>
              <a:t>﻿﻿How to help student get higher grades</a:t>
            </a:r>
            <a:endParaRPr lang="en-US" sz="2800" dirty="0">
              <a:effectLst/>
              <a:latin typeface="Helvetica" pitchFamily="2" charset="0"/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54173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10269574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Guide lines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Use hats to focus the thinking … one at a time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Don’t have to use all the hats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Can use some hats more than once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No debates or arguments … brainstorm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988404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10269574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Guide lines</a:t>
            </a:r>
          </a:p>
          <a:p>
            <a:pPr marL="857250" indent="-742950">
              <a:buNone/>
            </a:pPr>
            <a:endParaRPr lang="en-US" dirty="0"/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Begin with blue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End with blue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Keep red brief</a:t>
            </a:r>
          </a:p>
          <a:p>
            <a:pPr marL="857250" indent="-742950">
              <a:lnSpc>
                <a:spcPct val="150000"/>
              </a:lnSpc>
              <a:buNone/>
            </a:pPr>
            <a:r>
              <a:rPr lang="en-US" dirty="0"/>
              <a:t>➢ Keep time (3-4 minutes per hat)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385841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2354</TotalTime>
  <Words>1031</Words>
  <Application>Microsoft Office PowerPoint</Application>
  <PresentationFormat>Widescreen</PresentationFormat>
  <Paragraphs>341</Paragraphs>
  <Slides>41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Arial</vt:lpstr>
      <vt:lpstr>Calibri</vt:lpstr>
      <vt:lpstr>Calibri Light</vt:lpstr>
      <vt:lpstr>Chiller</vt:lpstr>
      <vt:lpstr>Courier New</vt:lpstr>
      <vt:lpstr>Helvetica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Decision Making Steps:  </vt:lpstr>
      <vt:lpstr>PowerPoint Presentation</vt:lpstr>
      <vt:lpstr>PowerPoint Presentation</vt:lpstr>
      <vt:lpstr>PowerPoint Presentation</vt:lpstr>
      <vt:lpstr>Types of Decisions: </vt:lpstr>
      <vt:lpstr>Types of Decisions: Programmed: </vt:lpstr>
      <vt:lpstr>Types of Decisions: Programmed: </vt:lpstr>
      <vt:lpstr>Types of Decisions: Non-Programmed: </vt:lpstr>
      <vt:lpstr>Types of Decisions: Non-Programmed: </vt:lpstr>
      <vt:lpstr>Organization level according to decision type</vt:lpstr>
      <vt:lpstr>Decisions’ type according to Certainty: </vt:lpstr>
      <vt:lpstr>PowerPoint Presentation</vt:lpstr>
      <vt:lpstr>PowerPoint Presentation</vt:lpstr>
      <vt:lpstr>Techniques for decision making: </vt:lpstr>
      <vt:lpstr>Using Brainstorming Technique for decision Making: </vt:lpstr>
      <vt:lpstr>Using BrainstormingTechnique for decision Making: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659</cp:revision>
  <dcterms:created xsi:type="dcterms:W3CDTF">2023-04-29T09:08:23Z</dcterms:created>
  <dcterms:modified xsi:type="dcterms:W3CDTF">2024-03-27T20:47:15Z</dcterms:modified>
</cp:coreProperties>
</file>