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2"/>
  </p:notesMasterIdLst>
  <p:sldIdLst>
    <p:sldId id="480" r:id="rId5"/>
    <p:sldId id="303" r:id="rId6"/>
    <p:sldId id="520" r:id="rId7"/>
    <p:sldId id="521" r:id="rId8"/>
    <p:sldId id="522" r:id="rId9"/>
    <p:sldId id="523" r:id="rId10"/>
    <p:sldId id="524" r:id="rId11"/>
    <p:sldId id="525" r:id="rId12"/>
    <p:sldId id="276" r:id="rId13"/>
    <p:sldId id="519" r:id="rId14"/>
    <p:sldId id="518" r:id="rId15"/>
    <p:sldId id="256" r:id="rId16"/>
    <p:sldId id="526" r:id="rId17"/>
    <p:sldId id="481" r:id="rId18"/>
    <p:sldId id="527" r:id="rId19"/>
    <p:sldId id="482" r:id="rId20"/>
    <p:sldId id="483" r:id="rId21"/>
    <p:sldId id="485" r:id="rId22"/>
    <p:sldId id="486" r:id="rId23"/>
    <p:sldId id="528" r:id="rId24"/>
    <p:sldId id="487" r:id="rId25"/>
    <p:sldId id="488" r:id="rId26"/>
    <p:sldId id="489" r:id="rId27"/>
    <p:sldId id="490" r:id="rId28"/>
    <p:sldId id="491" r:id="rId29"/>
    <p:sldId id="492" r:id="rId30"/>
    <p:sldId id="493" r:id="rId31"/>
    <p:sldId id="494" r:id="rId32"/>
    <p:sldId id="495" r:id="rId33"/>
    <p:sldId id="506" r:id="rId34"/>
    <p:sldId id="496" r:id="rId35"/>
    <p:sldId id="529" r:id="rId36"/>
    <p:sldId id="530" r:id="rId37"/>
    <p:sldId id="531" r:id="rId38"/>
    <p:sldId id="516" r:id="rId39"/>
    <p:sldId id="517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20"/>
            <p14:sldId id="521"/>
            <p14:sldId id="522"/>
            <p14:sldId id="523"/>
            <p14:sldId id="524"/>
            <p14:sldId id="525"/>
            <p14:sldId id="276"/>
            <p14:sldId id="519"/>
            <p14:sldId id="518"/>
            <p14:sldId id="256"/>
            <p14:sldId id="526"/>
            <p14:sldId id="481"/>
            <p14:sldId id="527"/>
            <p14:sldId id="482"/>
            <p14:sldId id="483"/>
            <p14:sldId id="485"/>
            <p14:sldId id="486"/>
            <p14:sldId id="528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506"/>
            <p14:sldId id="496"/>
            <p14:sldId id="529"/>
            <p14:sldId id="530"/>
            <p14:sldId id="531"/>
            <p14:sldId id="516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1" d="100"/>
          <a:sy n="81" d="100"/>
        </p:scale>
        <p:origin x="42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462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Fayez </a:t>
            </a:r>
            <a:r>
              <a:rPr lang="en-US" sz="2000" dirty="0" err="1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 0 Orientation</a:t>
            </a:r>
            <a:endParaRPr lang="en-US" sz="2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424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386336" y="4447115"/>
            <a:ext cx="3756578" cy="82465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0 Orientation</a:t>
            </a:r>
            <a:endParaRPr lang="en-US" sz="24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27658" y="4784540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PMG 424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Session Outline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9000" y="2106839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 Academic Agenda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 Course Objectives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Learning Outcomes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Course Outline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Topics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 Conclusion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89000" y="842191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9000" y="873536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0157" y="1253301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96249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345306"/>
            <a:ext cx="10812720" cy="51287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072624" y="69974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Academic Agenda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3474" y="110049"/>
            <a:ext cx="2305141" cy="1076343"/>
          </a:xfrm>
          <a:prstGeom prst="rect">
            <a:avLst/>
          </a:prstGeom>
        </p:spPr>
      </p:pic>
      <p:pic>
        <p:nvPicPr>
          <p:cNvPr id="18" name="Content Placeholder 7">
            <a:extLst>
              <a:ext uri="{FF2B5EF4-FFF2-40B4-BE49-F238E27FC236}">
                <a16:creationId xmlns:a16="http://schemas.microsoft.com/office/drawing/2014/main" id="{CFA1A614-A017-3781-0A6D-3242329822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349" y="1422399"/>
            <a:ext cx="8414534" cy="505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5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1806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pitchFamily="2" charset="-78"/>
                <a:cs typeface="Alexandria" pitchFamily="2" charset="-78"/>
              </a:rPr>
              <a:t>Quizzes &amp; Exams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27094" y="2342452"/>
            <a:ext cx="8404411" cy="25545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أسئلة الاختبار الفصلي /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True-False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 / 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MCQ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 / أسئلة صوتية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تعد الإجابة على الاختبار بمثابة الحضور للطلاب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درجة الاختبار القصير 8 درجات/8 أسئلة (اجمالي 80 درجة)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فترة عقد الاختبار القصير /30 دقيقة/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328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033192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Quizzes &amp; Exams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20219" y="2411240"/>
            <a:ext cx="8404411" cy="25545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الاختبار النهائي سيكون من خلال </a:t>
            </a:r>
            <a:r>
              <a:rPr lang="ar-SY" sz="2000" dirty="0" err="1">
                <a:latin typeface="Alexandria" pitchFamily="2" charset="-78"/>
                <a:cs typeface="Alexandria" pitchFamily="2" charset="-78"/>
              </a:rPr>
              <a:t>المودل</a:t>
            </a:r>
            <a:endParaRPr lang="ar-SY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أسئلة الاختبار النهائي /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True-False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 / 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MCQ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 / أسئلة صوتية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درجة الاختبار النهائي 20 درجة/20 سؤال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فترة عقد الاختبار النهائي  /60 دقيقة/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8032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779745" y="963036"/>
            <a:ext cx="4657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Obligations and Grading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F90610C-8285-238A-CDE3-0DBBF97E78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757"/>
          <a:stretch/>
        </p:blipFill>
        <p:spPr>
          <a:xfrm>
            <a:off x="985415" y="1745416"/>
            <a:ext cx="9544692" cy="4843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155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Online Lecture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9000" y="2106839"/>
            <a:ext cx="10541000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Answer your questions/inquiries</a:t>
            </a:r>
          </a:p>
          <a:p>
            <a:pPr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Solve different issues/problems</a:t>
            </a:r>
          </a:p>
          <a:p>
            <a:pPr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Discuss your opinions with the instructor/classmates</a:t>
            </a:r>
          </a:p>
          <a:p>
            <a:pPr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Trigger activities related to previous session topics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89000" y="842191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9000" y="873536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0157" y="1253301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08517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46948" y="1019069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Course Objectives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106839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Introducing the principles of project governance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Using governance to establish a good project structure, harmonizes processes and resources, and provides a smooth path to achieve project goals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Applying governance to remove costly inefficiencies that negatively impact smooth running and reduces the risk of conflict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Providing an opportunity to discuss enterprise projects and other megaprojects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89000" y="842191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9000" y="873536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0157" y="1253301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Learning Outcomes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9000" y="1999964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Categorize the core issues of project governance within the context of projects and programs.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Evaluate and critique the strengths and challenges of various governance structures.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Given a large enterprise project, recommend methods and procedures that ensure the project is governed according to best practices.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Evaluate how changes to project scope may impact the project’s schedule, cost, and quality, and create a scope document that will produce the desired project outcomes.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89000" y="842191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9000" y="873536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0157" y="1253301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39341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049781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884179" y="200355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73164" y="2048906"/>
            <a:ext cx="8417320" cy="4616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1: Definition of Governance.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2: Governance Structures and Management Scope.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3: Creating Project-focused Governance Structures.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4: Transparent and Accountable Organizations.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5: Project Ownership vs. Asset Ownership.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6: Towards an Integrated Governance Model.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7:  Effective Project Governance.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8: Governance of Portfolios.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9: Governance of Programs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10:Governance of Projects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29111" y="1077088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29111" y="1108433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50268" y="1488198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04524" y="1410922"/>
            <a:ext cx="411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Course Outline </a:t>
            </a:r>
          </a:p>
        </p:txBody>
      </p:sp>
    </p:spTree>
    <p:extLst>
      <p:ext uri="{BB962C8B-B14F-4D97-AF65-F5344CB8AC3E}">
        <p14:creationId xmlns:p14="http://schemas.microsoft.com/office/powerpoint/2010/main" val="2897853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Project Concept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temporary endeavor to create a unique product, service, or result.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Characteristics: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Complexity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Limited resources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Focus on clear objectives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7" y="654295"/>
            <a:ext cx="6636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1: 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Introduction to Projects and Governance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Project Life Cycle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Framing: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Conception and initial planning.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Planning: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Developing detailed plans.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Execution: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Performing the actual work.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Closure: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Delivery and closing.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618670"/>
            <a:ext cx="56888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1: 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Introduction to Projects and Governance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93104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Derived from Latin "</a:t>
            </a:r>
            <a:r>
              <a:rPr lang="en-US" dirty="0" err="1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gubernare</a:t>
            </a:r>
            <a:r>
              <a:rPr lang="en-US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" meaning to steer/direct.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Includes: values, responsibilities, processes, and policies that enable projects to achieve organizational objectives.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1" y="606795"/>
            <a:ext cx="6468423" cy="620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000" b="1" dirty="0">
                <a:latin typeface="Alexandria" pitchFamily="2" charset="-78"/>
                <a:cs typeface="Alexandria" pitchFamily="2" charset="-78"/>
              </a:rPr>
              <a:t>Concept of Project Governance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.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45503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Core Governance Theories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Shareholder Theory: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Focuses on maximizing shareholder returns (organization as private property).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Stakeholder Theory: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Aims to create value for all parties (employees, customers, community, suppliers) by balancing interests.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46758" y="557532"/>
            <a:ext cx="85253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2: 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Governance Theories and Their Impact on Project Management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15337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417320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Transaction Cost Economics: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Applied in the pre-contract phase (make-or-buy decisions).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Agency Theory: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Applied in the post-contract phase; addresses information asymmetry between principal and agent (project manager).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64410" y="755759"/>
            <a:ext cx="67790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Economic &amp; Agency Theories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03305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45276" y="1692439"/>
            <a:ext cx="8417320" cy="3265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Behavioral-oriented Organizations: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Strict adherence to processes and standards regardless of who executes.</a:t>
            </a:r>
          </a:p>
          <a:p>
            <a:pPr marL="285750" lvl="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Outcome-oriented Organizations: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Focus on achieving results with greater flexibility.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57217" y="892183"/>
            <a:ext cx="67790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Organizational Paradigms (Based on Orientation)</a:t>
            </a:r>
          </a:p>
        </p:txBody>
      </p:sp>
    </p:spTree>
    <p:extLst>
      <p:ext uri="{BB962C8B-B14F-4D97-AF65-F5344CB8AC3E}">
        <p14:creationId xmlns:p14="http://schemas.microsoft.com/office/powerpoint/2010/main" val="3997784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369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Conformist: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Strict process compliance to achieve lowest cost (repetitive projects).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Flexible Economist: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Cost reduction through efficient methodologies led by experienced project managers.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Versatile Artist: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Maximizing benefits by balancing requirements of multiple stakeholders.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Agile Pragmatist: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Maximizing technical value by incrementally delivering specific functions.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38389" y="619389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Four Governance Models (Based on Orientation &amp; Shareholder Philosophy)</a:t>
            </a:r>
          </a:p>
        </p:txBody>
      </p:sp>
    </p:spTree>
    <p:extLst>
      <p:ext uri="{BB962C8B-B14F-4D97-AF65-F5344CB8AC3E}">
        <p14:creationId xmlns:p14="http://schemas.microsoft.com/office/powerpoint/2010/main" val="19226360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15523"/>
            <a:ext cx="841732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Strategy and Projects</a:t>
            </a:r>
            <a:endParaRPr lang="en-US" sz="1200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Projects are created to achieve organizational strategic objectives.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relationship operates through two cycles: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Delivery Cycle: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Strategy → Objectives → Portfolios → Programs → Projects.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Control Cycle: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Information flow from projects → higher governance levels (via PMOs).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61380" y="617697"/>
            <a:ext cx="8126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3: 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Relationship Between Projects and Organizational Strategy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49106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as a temporary organization formed to achieve a specific outcome.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Objectives of project governance: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Ensure consistent and predictable delivery.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Create a supportive environment for success.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Prioritize projects.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Identify troubled projects.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61381" y="651096"/>
            <a:ext cx="6785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 as a Temporary Organization &amp; Governance Objectives</a:t>
            </a:r>
          </a:p>
        </p:txBody>
      </p:sp>
    </p:spTree>
    <p:extLst>
      <p:ext uri="{BB962C8B-B14F-4D97-AF65-F5344CB8AC3E}">
        <p14:creationId xmlns:p14="http://schemas.microsoft.com/office/powerpoint/2010/main" val="27953479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92799"/>
            <a:ext cx="8596180" cy="3743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600" b="1" dirty="0">
                <a:latin typeface="Alexandria" pitchFamily="2" charset="-78"/>
                <a:cs typeface="Alexandria" pitchFamily="2" charset="-78"/>
              </a:rPr>
              <a:t>Board of Directors: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 Sets strategy, defines types/quantities of projects, decides governance model.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600" b="1" dirty="0">
                <a:latin typeface="Alexandria" pitchFamily="2" charset="-78"/>
                <a:cs typeface="Alexandria" pitchFamily="2" charset="-78"/>
              </a:rPr>
              <a:t>Portfolio Management: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 Selects projects, sets priorities, allocates resources, handles risks and resource bottlenecks.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600" b="1" dirty="0">
                <a:latin typeface="Alexandria" pitchFamily="2" charset="-78"/>
                <a:cs typeface="Alexandria" pitchFamily="2" charset="-78"/>
              </a:rPr>
              <a:t>Sponsor &amp; Steering Group: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 Sponsor owns the Business Case; Steering Group (chaired by sponsor) approves budget, schedule, success criteria.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600" b="1" dirty="0">
                <a:latin typeface="Alexandria" pitchFamily="2" charset="-78"/>
                <a:cs typeface="Alexandria" pitchFamily="2" charset="-78"/>
              </a:rPr>
              <a:t>Project Management Office (PMO):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 Strategic (overall objectives) and tactical (supports managers with tools/methodologies).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600" b="1" dirty="0">
                <a:latin typeface="Alexandria" pitchFamily="2" charset="-78"/>
                <a:cs typeface="Alexandria" pitchFamily="2" charset="-78"/>
              </a:rPr>
              <a:t>Program Governance: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 Program = group of related projects with a common goal. Program Manager acts as sponsor; a Program Board may be formed.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614539"/>
            <a:ext cx="73210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Key Governance Bodies</a:t>
            </a:r>
          </a:p>
        </p:txBody>
      </p:sp>
    </p:spTree>
    <p:extLst>
      <p:ext uri="{BB962C8B-B14F-4D97-AF65-F5344CB8AC3E}">
        <p14:creationId xmlns:p14="http://schemas.microsoft.com/office/powerpoint/2010/main" val="25133801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665188" y="1596304"/>
            <a:ext cx="8596180" cy="3369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Factors Affecting Project Management Quality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Education (What can be done):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Improves project manager skills, tools, methodologies.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Management Demands (What should be done):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Set by senior management (methodologies, reports, planning/control techniques).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Perceived Economic Pressure (What is done):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The project manager's feeling of financial pressure or risk of failure (can lead to short-sighted decisions).</a:t>
            </a:r>
          </a:p>
        </p:txBody>
      </p:sp>
      <p:pic>
        <p:nvPicPr>
          <p:cNvPr id="1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351314" y="614539"/>
            <a:ext cx="7742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4: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 Project Management Governance Framework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73744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131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Step 1 (Foundations - Low investment, low return):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Basic training, forming steering committees.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Step 2 (Expansion - Medium investment, medium to high return):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External certifications, establishing PMOs.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Step 3 (Maturity - High investment, very high return):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Advanced training, benchmarking.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14539"/>
            <a:ext cx="4983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Progressive Governance Framework</a:t>
            </a:r>
          </a:p>
        </p:txBody>
      </p:sp>
    </p:spTree>
    <p:extLst>
      <p:ext uri="{BB962C8B-B14F-4D97-AF65-F5344CB8AC3E}">
        <p14:creationId xmlns:p14="http://schemas.microsoft.com/office/powerpoint/2010/main" val="25348914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675976" y="1373531"/>
            <a:ext cx="859618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Asset and Asset Owner Concept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Asset: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Anything of value (tangible, intangible, functional) that provides economic benefits.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Asset Owner: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Executive responsible for classifying the asset, identifying users, and ensuring compliance.</a:t>
            </a:r>
          </a:p>
        </p:txBody>
      </p:sp>
      <p:pic>
        <p:nvPicPr>
          <p:cNvPr id="1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683022" y="598902"/>
            <a:ext cx="5727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5: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 Project Ownership vs. Asset Ownership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53312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Project Owner: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Strategic leader responsible for project vision, objectives, securing funding, and ensuring business case (no daily management responsibility).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Project Manager: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Responsible for daily management (schedule, budget, team).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Distinguishing the two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clarifies responsibilities, accountability, and efficient resource allocation.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588035"/>
            <a:ext cx="4983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 Owner vs. Project Manager</a:t>
            </a:r>
          </a:p>
        </p:txBody>
      </p:sp>
    </p:spTree>
    <p:extLst>
      <p:ext uri="{BB962C8B-B14F-4D97-AF65-F5344CB8AC3E}">
        <p14:creationId xmlns:p14="http://schemas.microsoft.com/office/powerpoint/2010/main" val="34761985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Components of an Integrated Model</a:t>
            </a:r>
            <a:endParaRPr lang="en-US" sz="1200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No single governance model fits all organizations.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Components of the integrated model: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Governance Model: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Defines strategic vision.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Governance Bodies: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Entities responsible for implementation (Board, Steering Groups).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Institutional Theory: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Focuses on legitimacy and social acceptance.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85572" y="500900"/>
            <a:ext cx="5905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6: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 Towards an Integrated Governance Model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960236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211282" y="1285192"/>
            <a:ext cx="93155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55847" y="1792978"/>
            <a:ext cx="8596180" cy="3265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Pragmatic: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Based on self-interest.</a:t>
            </a:r>
          </a:p>
          <a:p>
            <a:pPr marL="285750" lvl="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Moral: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Based on ethical approval.</a:t>
            </a:r>
          </a:p>
          <a:p>
            <a:pPr marL="285750" lvl="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Cognitive: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Based on simplicity and clarity.</a:t>
            </a:r>
          </a:p>
          <a:p>
            <a:pPr marL="285750" lvl="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True success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comes from integrating economic and social dimensions.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Three Forms of Legitimacy</a:t>
            </a:r>
          </a:p>
        </p:txBody>
      </p:sp>
    </p:spTree>
    <p:extLst>
      <p:ext uri="{BB962C8B-B14F-4D97-AF65-F5344CB8AC3E}">
        <p14:creationId xmlns:p14="http://schemas.microsoft.com/office/powerpoint/2010/main" val="17400537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75976" y="1373531"/>
            <a:ext cx="8596180" cy="4131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Three Categories of Ineffective Governance Problems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Confusion in governance objectives: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Excessive focus on regulatory reporting or stakeholder management.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Conservatism in risk management: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Reliance on consensus-based decision-making (slow processes).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Stakeholder issues: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Either ignoring them or involving too many.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433452" y="597316"/>
            <a:ext cx="62265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7: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 Problems of Ineffective Project Governance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1974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Clear objective.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Fast decisions.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Clear accountability.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Distinct structure between permanent organization and temporary project.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Focus on project delivery as a service.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256312" y="654295"/>
            <a:ext cx="68045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Characteristics of an Effective Governance Framework</a:t>
            </a:r>
          </a:p>
        </p:txBody>
      </p:sp>
    </p:spTree>
    <p:extLst>
      <p:ext uri="{BB962C8B-B14F-4D97-AF65-F5344CB8AC3E}">
        <p14:creationId xmlns:p14="http://schemas.microsoft.com/office/powerpoint/2010/main" val="19838144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3736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65188" y="1418470"/>
            <a:ext cx="9735124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Portfolio Concept and Objectives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Project Portfolio: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Grouping of projects and programs with similar skills or needs.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Objective: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Effectiveness (doing the right things) by selecting priority projects that support strategy.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Portfolio Governance Structures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Multi-project organizations: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Focus on each project individually.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Project portfolios: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Maximize effectiveness through skills and objectives.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Project programs: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Maximize efficiency through major goals.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Hybrid: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Combine efficiency and effectiveness.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8: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 Portfolio Governance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692008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75976" y="1797601"/>
            <a:ext cx="8596180" cy="2434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Value maximization</a:t>
            </a:r>
          </a:p>
          <a:p>
            <a:pPr marL="285750" lvl="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Balancing</a:t>
            </a:r>
          </a:p>
          <a:p>
            <a:pPr marL="285750" lvl="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Strategic alignment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190928" y="654295"/>
            <a:ext cx="53118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Portfolio Optimization Strategies</a:t>
            </a:r>
          </a:p>
        </p:txBody>
      </p:sp>
    </p:spTree>
    <p:extLst>
      <p:ext uri="{BB962C8B-B14F-4D97-AF65-F5344CB8AC3E}">
        <p14:creationId xmlns:p14="http://schemas.microsoft.com/office/powerpoint/2010/main" val="3913311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B934FA-049A-4BA1-BFB5-E3E7739D0E5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BC1DE4B7-08A4-4685-B76A-96E7DE128C51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51A15B89-5BF8-46F0-9FC4-57963FCFA6B9}"/>
              </a:ext>
            </a:extLst>
          </p:cNvPr>
          <p:cNvSpPr/>
          <p:nvPr/>
        </p:nvSpPr>
        <p:spPr>
          <a:xfrm>
            <a:off x="1181062" y="1285191"/>
            <a:ext cx="10456756" cy="50537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C12712-70AE-4AFD-BA78-D6A31AC1D720}"/>
              </a:ext>
            </a:extLst>
          </p:cNvPr>
          <p:cNvSpPr txBox="1"/>
          <p:nvPr/>
        </p:nvSpPr>
        <p:spPr>
          <a:xfrm>
            <a:off x="1665188" y="1488216"/>
            <a:ext cx="9651996" cy="5031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Program Concept and Objectives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Program: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Group of interrelated projects to achieve a common goal not achievable by a single project.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Objective: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Maximize efficiency (doing things the right way) and leverage synergies among projects.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Program Types and Governance Mechanisms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Program types: Temporary (defined end date) / Semi-permanent (no defined end date).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mechanism: Executive sponsor + Program Steering Committee.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Program governance focuses on: benefits management, stakeholder management, and governance of projects within the program.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A33F603-B8F1-4121-B044-D10E82C853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698477E-6862-4A8F-B789-2E72787ECA99}"/>
              </a:ext>
            </a:extLst>
          </p:cNvPr>
          <p:cNvSpPr txBox="1"/>
          <p:nvPr/>
        </p:nvSpPr>
        <p:spPr>
          <a:xfrm>
            <a:off x="3190928" y="654295"/>
            <a:ext cx="53118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9: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 Program Governance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79483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7DA996F-5B78-4B4E-A0C8-117DD2D6D15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2CDBBD34-33E8-4007-99D8-3F83E49C8349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40FF1B04-8FB9-4854-B41E-6658B20BDB7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594E0A-854D-4A73-BEF2-8651C237B8D3}"/>
              </a:ext>
            </a:extLst>
          </p:cNvPr>
          <p:cNvSpPr txBox="1"/>
          <p:nvPr/>
        </p:nvSpPr>
        <p:spPr>
          <a:xfrm>
            <a:off x="1665188" y="1328744"/>
            <a:ext cx="8596180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Difference between governance and management: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Governance: "Should we do it?"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Management: "How do we do it?"</a:t>
            </a:r>
          </a:p>
          <a:p>
            <a:pPr>
              <a:lnSpc>
                <a:spcPct val="1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Basic Principles of Governance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Strategic alignment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Accountability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Transparency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Assurance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Stakeholder engagement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D84B10-0815-4AF3-9534-D8B452DD66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818B594-5418-4EF5-833B-C7B285BBBB64}"/>
              </a:ext>
            </a:extLst>
          </p:cNvPr>
          <p:cNvSpPr txBox="1"/>
          <p:nvPr/>
        </p:nvSpPr>
        <p:spPr>
          <a:xfrm>
            <a:off x="3190928" y="654295"/>
            <a:ext cx="53118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10: </a:t>
            </a:r>
          </a:p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Modern Trends in Governance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682797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941529-8E89-4981-9D88-01E5A2AF187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D84F9FEA-ADD1-4F00-8D77-9141FF840276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040AB95F-0D21-4A51-8AE6-41F1089818E4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9B8153-13D8-42BC-8962-6F043D1A1933}"/>
              </a:ext>
            </a:extLst>
          </p:cNvPr>
          <p:cNvSpPr txBox="1"/>
          <p:nvPr/>
        </p:nvSpPr>
        <p:spPr>
          <a:xfrm>
            <a:off x="1548740" y="1469857"/>
            <a:ext cx="8596180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Governance and Project Management Methodologies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methodologies: Top-down / Bottom-up.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management methodologies: Predictive, adaptive, emergent.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Future Trends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Adaptive governance.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Data-driven and AI-based governance.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Integration of ESG criteria.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Digital and hybrid governance.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Use of smart tools (e.g., Jira, Tableau).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ACB5463-FA0B-4D5B-A510-3AC27ABBD9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02C0BD-A094-4E48-9D85-0681E11F0C53}"/>
              </a:ext>
            </a:extLst>
          </p:cNvPr>
          <p:cNvSpPr txBox="1"/>
          <p:nvPr/>
        </p:nvSpPr>
        <p:spPr>
          <a:xfrm>
            <a:off x="3190928" y="654295"/>
            <a:ext cx="53118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Governance and Project Management Methodologies</a:t>
            </a:r>
          </a:p>
        </p:txBody>
      </p:sp>
    </p:spTree>
    <p:extLst>
      <p:ext uri="{BB962C8B-B14F-4D97-AF65-F5344CB8AC3E}">
        <p14:creationId xmlns:p14="http://schemas.microsoft.com/office/powerpoint/2010/main" val="27408658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291548" y="1126167"/>
            <a:ext cx="11668892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30FEDB7C-9908-8139-99F2-8D9CB649049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0114325"/>
              </p:ext>
            </p:extLst>
          </p:nvPr>
        </p:nvGraphicFramePr>
        <p:xfrm>
          <a:off x="569847" y="1223789"/>
          <a:ext cx="11019537" cy="52176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4044">
                  <a:extLst>
                    <a:ext uri="{9D8B030D-6E8A-4147-A177-3AD203B41FA5}">
                      <a16:colId xmlns:a16="http://schemas.microsoft.com/office/drawing/2014/main" val="3938359887"/>
                    </a:ext>
                  </a:extLst>
                </a:gridCol>
                <a:gridCol w="7625493">
                  <a:extLst>
                    <a:ext uri="{9D8B030D-6E8A-4147-A177-3AD203B41FA5}">
                      <a16:colId xmlns:a16="http://schemas.microsoft.com/office/drawing/2014/main" val="3395354944"/>
                    </a:ext>
                  </a:extLst>
                </a:gridCol>
              </a:tblGrid>
              <a:tr h="3805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Definition of governance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Defining governance and why we need it.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446786"/>
                  </a:ext>
                </a:extLst>
              </a:tr>
              <a:tr h="5860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Types of Governance Structures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Exploring existing governance theories, paradigms, and structures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3020391"/>
                  </a:ext>
                </a:extLst>
              </a:tr>
              <a:tr h="5943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Creating Project-focused Governance Structures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Understanding governance in the context and scope of project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4898688"/>
                  </a:ext>
                </a:extLst>
              </a:tr>
              <a:tr h="656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Transparent and Accountable Organizations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Discussing how to create transparent and accountable organizations and the main roles needed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119792"/>
                  </a:ext>
                </a:extLst>
              </a:tr>
              <a:tr h="5755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Project Ownership vs Asset Ownership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Differentiating between project ownership and asset ownership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248008"/>
                  </a:ext>
                </a:extLst>
              </a:tr>
              <a:tr h="656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Understanding Project Governance Structures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Understanding governance structures within different scales of projects, programs, and portfolios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6246941"/>
                  </a:ext>
                </a:extLst>
              </a:tr>
              <a:tr h="656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Governance, Decisions, Risks, and Resources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Clarifying the interlink between governance and decision-making, risk management, and resource allocation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2842042"/>
                  </a:ext>
                </a:extLst>
              </a:tr>
              <a:tr h="656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Verification and Validation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Presenting a model for governance of projects, programs and portfolios, and envisaging the future of project governance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8305417"/>
                  </a:ext>
                </a:extLst>
              </a:tr>
              <a:tr h="4536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Enterprise PM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Describing how projects on a companywide scale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61409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02863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Reference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228" y="1285192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59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aca13214-df29-4e3c-a050-857c0bf7bd8e"/>
    <ds:schemaRef ds:uri="688354b5-287c-4cda-825e-1d7935aea40e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7C10F466-9C31-46DD-A6ED-08E966287117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792</TotalTime>
  <Words>1024</Words>
  <Application>Microsoft Office PowerPoint</Application>
  <PresentationFormat>Widescreen</PresentationFormat>
  <Paragraphs>230</Paragraphs>
  <Slides>37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105</cp:revision>
  <dcterms:created xsi:type="dcterms:W3CDTF">2023-04-29T09:08:00Z</dcterms:created>
  <dcterms:modified xsi:type="dcterms:W3CDTF">2026-05-06T11:40:46Z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