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10" d="100"/>
          <a:sy n="110" d="100"/>
        </p:scale>
        <p:origin x="61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8</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custDataLst>
      <p:tags r:id="rId1"/>
    </p:custDataLst>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1749778" y="647028"/>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416273" y="-299204"/>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4058535" y="5355627"/>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469813" y="5642129"/>
            <a:ext cx="5059847" cy="461665"/>
          </a:xfrm>
          <a:prstGeom prst="rect">
            <a:avLst/>
          </a:prstGeom>
        </p:spPr>
        <p:txBody>
          <a:bodyPr wrap="none">
            <a:spAutoFit/>
          </a:bodyPr>
          <a:lstStyle/>
          <a:p>
            <a:r>
              <a:rPr lang="en-US" sz="2400" b="1" dirty="0"/>
              <a:t>legal and ethical issues in social media</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127039" y="1371089"/>
            <a:ext cx="8602980" cy="24791402"/>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8 </a:t>
            </a:r>
            <a:r>
              <a:rPr lang="en-GB" sz="2400" dirty="0">
                <a:latin typeface="Helvetica Neue"/>
              </a:rPr>
              <a:t>Includes the following:</a:t>
            </a:r>
          </a:p>
          <a:p>
            <a:pPr marL="457200" indent="-457200" algn="just">
              <a:lnSpc>
                <a:spcPct val="150000"/>
              </a:lnSpc>
              <a:buFont typeface="+mj-lt"/>
              <a:buAutoNum type="arabicPeriod"/>
            </a:pPr>
            <a:r>
              <a:rPr lang="en-US" dirty="0">
                <a:latin typeface="Georgia" panose="02040502050405020303" pitchFamily="18" charset="0"/>
              </a:rPr>
              <a:t>Introduction to Legal and Ethical Issues in Social Media.</a:t>
            </a:r>
          </a:p>
          <a:p>
            <a:pPr marL="457200" indent="-457200" algn="just">
              <a:lnSpc>
                <a:spcPct val="150000"/>
              </a:lnSpc>
              <a:buFont typeface="+mj-lt"/>
              <a:buAutoNum type="arabicPeriod"/>
            </a:pPr>
            <a:r>
              <a:rPr lang="en-US" dirty="0"/>
              <a:t>Social media ethics by organizations .</a:t>
            </a:r>
          </a:p>
          <a:p>
            <a:pPr marL="457200" indent="-457200" algn="just">
              <a:lnSpc>
                <a:spcPct val="150000"/>
              </a:lnSpc>
              <a:buFont typeface="+mj-lt"/>
              <a:buAutoNum type="arabicPeriod"/>
            </a:pPr>
            <a:r>
              <a:rPr lang="en-US" dirty="0"/>
              <a:t>common legal issue .</a:t>
            </a:r>
          </a:p>
          <a:p>
            <a:pPr marL="457200" indent="-457200" algn="just">
              <a:lnSpc>
                <a:spcPct val="150000"/>
              </a:lnSpc>
              <a:buFont typeface="+mj-lt"/>
              <a:buAutoNum type="arabicPeriod"/>
            </a:pPr>
            <a:r>
              <a:rPr lang="en-US" dirty="0"/>
              <a:t>Social Media Policy and Training .</a:t>
            </a:r>
          </a:p>
          <a:p>
            <a:pPr marL="457200" indent="-457200" algn="just">
              <a:lnSpc>
                <a:spcPct val="150000"/>
              </a:lnSpc>
              <a:buFont typeface="+mj-lt"/>
              <a:buAutoNum type="arabicPeriod"/>
            </a:pPr>
            <a:r>
              <a:rPr lang="en-US" dirty="0"/>
              <a:t> Social Media Ethics by Employees .</a:t>
            </a:r>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ar-EG" dirty="0"/>
          </a:p>
          <a:p>
            <a:pPr marL="457200" indent="-457200" algn="just">
              <a:lnSpc>
                <a:spcPct val="150000"/>
              </a:lnSpc>
              <a:buFont typeface="+mj-lt"/>
              <a:buAutoNum type="arabicPeriod"/>
            </a:pPr>
            <a:endParaRPr lang="en-US" dirty="0">
              <a:latin typeface="Georgia" panose="02040502050405020303" pitchFamily="18" charset="0"/>
            </a:endParaRPr>
          </a:p>
          <a:p>
            <a:pPr marL="457200" indent="-457200" algn="just">
              <a:lnSpc>
                <a:spcPct val="150000"/>
              </a:lnSpc>
              <a:buFont typeface="+mj-lt"/>
              <a:buAutoNum type="arabicPeriod"/>
            </a:pPr>
            <a:endParaRPr lang="en-US" dirty="0">
              <a:latin typeface="Georgia" panose="02040502050405020303" pitchFamily="18" charset="0"/>
            </a:endParaRPr>
          </a:p>
          <a:p>
            <a:pPr marL="457200" indent="-457200" algn="just">
              <a:lnSpc>
                <a:spcPct val="150000"/>
              </a:lnSpc>
              <a:buFont typeface="+mj-lt"/>
              <a:buAutoNum type="arabicPeriod"/>
            </a:pPr>
            <a:endParaRPr lang="en-US" sz="2400" dirty="0"/>
          </a:p>
          <a:p>
            <a:pPr algn="just">
              <a:lnSpc>
                <a:spcPct val="150000"/>
              </a:lnSpc>
            </a:pPr>
            <a:endParaRPr lang="en-US" sz="2400" dirty="0"/>
          </a:p>
          <a:p>
            <a:pPr algn="just">
              <a:lnSpc>
                <a:spcPct val="150000"/>
              </a:lnSpc>
            </a:pPr>
            <a:endParaRPr lang="en-US" sz="2400" b="1" dirty="0">
              <a:latin typeface="-apple-system"/>
            </a:endParaRPr>
          </a:p>
          <a:p>
            <a:pPr algn="just">
              <a:lnSpc>
                <a:spcPct val="150000"/>
              </a:lnSpc>
            </a:pPr>
            <a:endParaRPr lang="en-US" sz="2400" dirty="0">
              <a:latin typeface="Wotfard"/>
            </a:endParaRPr>
          </a:p>
          <a:p>
            <a:pPr algn="just">
              <a:lnSpc>
                <a:spcPct val="150000"/>
              </a:lnSpc>
            </a:pPr>
            <a:endParaRPr lang="en-US" sz="2400" dirty="0"/>
          </a:p>
          <a:p>
            <a:pPr algn="just">
              <a:lnSpc>
                <a:spcPct val="150000"/>
              </a:lnSpc>
            </a:pPr>
            <a:endParaRPr lang="en-US" sz="2400" dirty="0"/>
          </a:p>
          <a:p>
            <a:pPr algn="just">
              <a:lnSpc>
                <a:spcPct val="150000"/>
              </a:lnSpc>
            </a:pPr>
            <a:endParaRPr lang="en-US" sz="2400" dirty="0"/>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21203" y="68468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3375" y="1967866"/>
            <a:ext cx="8743994" cy="3785652"/>
          </a:xfrm>
          <a:prstGeom prst="rect">
            <a:avLst/>
          </a:prstGeom>
        </p:spPr>
        <p:txBody>
          <a:bodyPr wrap="square">
            <a:spAutoFit/>
          </a:bodyPr>
          <a:lstStyle/>
          <a:p>
            <a:r>
              <a:rPr lang="en-US" sz="2400" dirty="0"/>
              <a:t>Social media ethics imply that a social media user should be honest about one’s relationship, opinion, and identity. </a:t>
            </a:r>
            <a:endParaRPr lang="ar-EG" sz="2400" dirty="0"/>
          </a:p>
          <a:p>
            <a:r>
              <a:rPr lang="en-US" sz="2400" dirty="0"/>
              <a:t> some examples of non</a:t>
            </a:r>
            <a:r>
              <a:rPr lang="ar-EG" sz="2400" dirty="0"/>
              <a:t> </a:t>
            </a:r>
            <a:r>
              <a:rPr lang="en-US" sz="2400" dirty="0"/>
              <a:t>ethical behavior from the perspective of organizations are: </a:t>
            </a:r>
            <a:endParaRPr lang="ar-EG" sz="2400" dirty="0"/>
          </a:p>
          <a:p>
            <a:r>
              <a:rPr lang="en-US" sz="2400" dirty="0"/>
              <a:t>• Blog posts or brand reviews paid by marketers, who are hired by an organization and without disclaimer. </a:t>
            </a:r>
            <a:endParaRPr lang="ar-EG" sz="2400" dirty="0"/>
          </a:p>
          <a:p>
            <a:r>
              <a:rPr lang="en-US" sz="2400" dirty="0"/>
              <a:t>• Ghost tweeters. </a:t>
            </a:r>
            <a:endParaRPr lang="ar-EG" sz="2400" dirty="0"/>
          </a:p>
          <a:p>
            <a:r>
              <a:rPr lang="en-US" sz="2400" dirty="0"/>
              <a:t>• Fake customer reviews. </a:t>
            </a:r>
            <a:endParaRPr lang="ar-EG" sz="2400" dirty="0"/>
          </a:p>
          <a:p>
            <a:r>
              <a:rPr lang="en-US" sz="2400" dirty="0"/>
              <a:t>• Fake chat room members.</a:t>
            </a:r>
            <a:endParaRPr lang="ar-EG" sz="2400" dirty="0"/>
          </a:p>
          <a:p>
            <a:r>
              <a:rPr lang="en-US" sz="2400" dirty="0"/>
              <a:t> • Viral campaigns that pretend to be user videos.</a:t>
            </a:r>
          </a:p>
        </p:txBody>
      </p:sp>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184731" cy="830997"/>
          </a:xfrm>
          <a:prstGeom prst="rect">
            <a:avLst/>
          </a:prstGeom>
        </p:spPr>
        <p:txBody>
          <a:bodyPr wrap="none">
            <a:spAutoFit/>
          </a:bodyPr>
          <a:lstStyle/>
          <a:p>
            <a:br>
              <a:rPr lang="en-US" sz="2400" dirty="0"/>
            </a:br>
            <a:endParaRPr lang="en-US" sz="2400" b="1" i="0" dirty="0">
              <a:solidFill>
                <a:schemeClr val="bg1"/>
              </a:solidFill>
              <a:effectLst/>
              <a:latin typeface="var(--secondary-font)"/>
            </a:endParaRPr>
          </a:p>
        </p:txBody>
      </p:sp>
      <p:sp>
        <p:nvSpPr>
          <p:cNvPr id="12" name="Rectangle 11"/>
          <p:cNvSpPr/>
          <p:nvPr/>
        </p:nvSpPr>
        <p:spPr>
          <a:xfrm>
            <a:off x="2150973" y="817563"/>
            <a:ext cx="6112745" cy="369332"/>
          </a:xfrm>
          <a:prstGeom prst="rect">
            <a:avLst/>
          </a:prstGeom>
        </p:spPr>
        <p:txBody>
          <a:bodyPr wrap="square">
            <a:spAutoFit/>
          </a:bodyPr>
          <a:lstStyle/>
          <a:p>
            <a:r>
              <a:rPr lang="en-US" dirty="0">
                <a:solidFill>
                  <a:schemeClr val="bg1"/>
                </a:solidFill>
                <a:latin typeface="Georgia" panose="02040502050405020303" pitchFamily="18" charset="0"/>
              </a:rPr>
              <a:t>Introduction to Legal and Ethical Issues in Social Media</a:t>
            </a:r>
            <a:endParaRPr lang="en-US" b="0" i="0" dirty="0">
              <a:solidFill>
                <a:schemeClr val="bg1"/>
              </a:solidFill>
              <a:effectLst/>
              <a:latin typeface="Georgia" panose="02040502050405020303" pitchFamily="18" charset="0"/>
            </a:endParaRPr>
          </a:p>
        </p:txBody>
      </p:sp>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9617" y="330554"/>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88986" y="2106573"/>
            <a:ext cx="7816459" cy="3693319"/>
          </a:xfrm>
          <a:prstGeom prst="rect">
            <a:avLst/>
          </a:prstGeom>
        </p:spPr>
        <p:txBody>
          <a:bodyPr wrap="square">
            <a:spAutoFit/>
          </a:bodyPr>
          <a:lstStyle/>
          <a:p>
            <a:r>
              <a:rPr lang="en-US" sz="2400" dirty="0"/>
              <a:t>Social media ethics have become a highly important topic, because social media are rapidly increasing in use and tend to blur the boundary between someone’s private life and professional life.</a:t>
            </a:r>
            <a:endParaRPr lang="ar-EG" sz="2400" dirty="0"/>
          </a:p>
          <a:p>
            <a:r>
              <a:rPr lang="en-US" sz="2400" dirty="0"/>
              <a:t> An unclear line also exists between freedom of speech and inappropriate posts. </a:t>
            </a:r>
            <a:endParaRPr lang="ar-EG" sz="2400" dirty="0"/>
          </a:p>
          <a:p>
            <a:r>
              <a:rPr lang="en-US" sz="2400" dirty="0"/>
              <a:t>Due to the potential dangers related to social media, the need for education about proper social media use is increasing. </a:t>
            </a:r>
            <a:endParaRPr lang="ar-EG" sz="2400" dirty="0"/>
          </a:p>
          <a:p>
            <a:endParaRPr lang="en-US" dirty="0"/>
          </a:p>
        </p:txBody>
      </p:sp>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582" y="6073173"/>
            <a:ext cx="1222425" cy="1096206"/>
          </a:xfrm>
          <a:prstGeom prst="rect">
            <a:avLst/>
          </a:prstGeom>
        </p:spPr>
      </p:pic>
      <p:pic>
        <p:nvPicPr>
          <p:cNvPr id="3" name="Picture 2"/>
          <p:cNvPicPr>
            <a:picLocks noChangeAspect="1"/>
          </p:cNvPicPr>
          <p:nvPr/>
        </p:nvPicPr>
        <p:blipFill>
          <a:blip r:embed="rId4"/>
          <a:stretch>
            <a:fillRect/>
          </a:stretch>
        </p:blipFill>
        <p:spPr>
          <a:xfrm>
            <a:off x="2481439" y="648000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938424"/>
            <a:ext cx="8520676" cy="3970318"/>
          </a:xfrm>
          <a:prstGeom prst="rect">
            <a:avLst/>
          </a:prstGeom>
        </p:spPr>
        <p:txBody>
          <a:bodyPr wrap="square">
            <a:spAutoFit/>
          </a:bodyPr>
          <a:lstStyle/>
          <a:p>
            <a:r>
              <a:rPr lang="en-US" sz="2800" dirty="0">
                <a:solidFill>
                  <a:srgbClr val="FF0000"/>
                </a:solidFill>
              </a:rPr>
              <a:t>Examples of potential dangers of social media use for organizations and employees are as follows:</a:t>
            </a:r>
            <a:endParaRPr lang="ar-EG" sz="2800" dirty="0">
              <a:solidFill>
                <a:srgbClr val="FF0000"/>
              </a:solidFill>
            </a:endParaRPr>
          </a:p>
          <a:p>
            <a:endParaRPr lang="ar-EG" sz="2800" dirty="0">
              <a:solidFill>
                <a:srgbClr val="FF0000"/>
              </a:solidFill>
            </a:endParaRPr>
          </a:p>
          <a:p>
            <a:r>
              <a:rPr lang="en-US" sz="2800" dirty="0"/>
              <a:t>• </a:t>
            </a:r>
            <a:r>
              <a:rPr lang="en-US" sz="2800" b="1" dirty="0"/>
              <a:t>Privacy</a:t>
            </a:r>
            <a:r>
              <a:rPr lang="en-US" sz="2800" dirty="0"/>
              <a:t>: It is difficult to control the personality and</a:t>
            </a:r>
            <a:r>
              <a:rPr lang="ar-EG" sz="2800" dirty="0"/>
              <a:t> </a:t>
            </a:r>
            <a:r>
              <a:rPr lang="en-US" sz="2800" dirty="0"/>
              <a:t>information in online communication compared to face-to-face communication</a:t>
            </a:r>
            <a:r>
              <a:rPr lang="ar-EG" sz="2800" dirty="0"/>
              <a:t>.</a:t>
            </a:r>
          </a:p>
          <a:p>
            <a:endParaRPr lang="ar-EG" sz="2800" dirty="0"/>
          </a:p>
          <a:p>
            <a:r>
              <a:rPr lang="en-US" sz="2800" dirty="0"/>
              <a:t>• </a:t>
            </a:r>
            <a:r>
              <a:rPr lang="en-US" sz="2800" b="1" dirty="0"/>
              <a:t>Discrimination</a:t>
            </a:r>
            <a:r>
              <a:rPr lang="en-US" sz="2800" dirty="0"/>
              <a:t>: Social media posts can provide digital evidence of</a:t>
            </a:r>
            <a:r>
              <a:rPr lang="ar-EG" sz="2800" dirty="0"/>
              <a:t> </a:t>
            </a:r>
            <a:r>
              <a:rPr lang="en-US" sz="2800" dirty="0"/>
              <a:t>discrimination or harassment</a:t>
            </a:r>
            <a:r>
              <a:rPr lang="ar-EG" sz="2800" dirty="0"/>
              <a:t>.</a:t>
            </a:r>
            <a:endParaRPr lang="en-US" sz="2800" dirty="0"/>
          </a:p>
        </p:txBody>
      </p:sp>
    </p:spTree>
    <p:extLst>
      <p:ext uri="{BB962C8B-B14F-4D97-AF65-F5344CB8AC3E}">
        <p14:creationId xmlns:p14="http://schemas.microsoft.com/office/powerpoint/2010/main" val="1343664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8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58038" y="1794043"/>
            <a:ext cx="8157301" cy="4154984"/>
          </a:xfrm>
          <a:prstGeom prst="rect">
            <a:avLst/>
          </a:prstGeom>
        </p:spPr>
        <p:txBody>
          <a:bodyPr wrap="square">
            <a:spAutoFit/>
          </a:bodyPr>
          <a:lstStyle/>
          <a:p>
            <a:r>
              <a:rPr lang="en-US" sz="2400" b="1" dirty="0"/>
              <a:t>• Copyright: </a:t>
            </a:r>
            <a:r>
              <a:rPr lang="en-US" sz="2400" dirty="0"/>
              <a:t>An employee should not be content with copying and publishing someone else's work(text, video, photo, poem, art, etc.) without asking the owner's permission </a:t>
            </a:r>
            <a:r>
              <a:rPr lang="ar-EG" sz="2400" dirty="0"/>
              <a:t>.</a:t>
            </a:r>
          </a:p>
          <a:p>
            <a:r>
              <a:rPr lang="en-US" sz="2400" dirty="0"/>
              <a:t>• </a:t>
            </a:r>
            <a:r>
              <a:rPr lang="en-US" sz="2400" b="1" dirty="0"/>
              <a:t>Intellectual Property: </a:t>
            </a:r>
            <a:r>
              <a:rPr lang="en-US" sz="2400" dirty="0"/>
              <a:t>This risk refers to the issue of whether social media</a:t>
            </a:r>
            <a:r>
              <a:rPr lang="ar-EG" sz="2400" dirty="0"/>
              <a:t> </a:t>
            </a:r>
            <a:r>
              <a:rPr lang="en-US" sz="2400" dirty="0"/>
              <a:t>The content is owned by the employee, employer or social media tool and furthermore the employee should not post</a:t>
            </a:r>
            <a:r>
              <a:rPr lang="ar-EG" sz="2400" dirty="0"/>
              <a:t> </a:t>
            </a:r>
            <a:r>
              <a:rPr lang="en-US" sz="2400" dirty="0"/>
              <a:t>Secrets of working on the Internet. Another example is related to internet ownership</a:t>
            </a:r>
            <a:r>
              <a:rPr lang="ar-EG" sz="2400" dirty="0"/>
              <a:t> </a:t>
            </a:r>
            <a:r>
              <a:rPr lang="en-US" sz="2400" dirty="0"/>
              <a:t>Contacts that a recruiter or salesperson has while performing their job. To a large extent, an agreement can be reached stating who will get a copy of the social</a:t>
            </a:r>
            <a:r>
              <a:rPr lang="ar-EG" sz="2400" dirty="0"/>
              <a:t> </a:t>
            </a:r>
            <a:r>
              <a:rPr lang="en-US" sz="2400" dirty="0"/>
              <a:t>Media when this employee leaves the organization</a:t>
            </a:r>
            <a:r>
              <a:rPr lang="ar-EG" sz="2400" dirty="0"/>
              <a:t>.</a:t>
            </a:r>
            <a:endParaRPr lang="en-US" sz="2400" dirty="0"/>
          </a:p>
        </p:txBody>
      </p:sp>
    </p:spTree>
    <p:extLst>
      <p:ext uri="{BB962C8B-B14F-4D97-AF65-F5344CB8AC3E}">
        <p14:creationId xmlns:p14="http://schemas.microsoft.com/office/powerpoint/2010/main" val="552790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26" y="6026021"/>
            <a:ext cx="1222425" cy="1096206"/>
          </a:xfrm>
          <a:prstGeom prst="rect">
            <a:avLst/>
          </a:prstGeom>
        </p:spPr>
      </p:pic>
      <p:pic>
        <p:nvPicPr>
          <p:cNvPr id="3" name="Picture 2"/>
          <p:cNvPicPr>
            <a:picLocks noChangeAspect="1"/>
          </p:cNvPicPr>
          <p:nvPr/>
        </p:nvPicPr>
        <p:blipFill>
          <a:blip r:embed="rId4"/>
          <a:stretch>
            <a:fillRect/>
          </a:stretch>
        </p:blipFill>
        <p:spPr>
          <a:xfrm>
            <a:off x="2424113" y="64048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53746" y="1543705"/>
            <a:ext cx="7364933" cy="4524315"/>
          </a:xfrm>
          <a:prstGeom prst="rect">
            <a:avLst/>
          </a:prstGeom>
        </p:spPr>
        <p:txBody>
          <a:bodyPr wrap="square">
            <a:spAutoFit/>
          </a:bodyPr>
          <a:lstStyle/>
          <a:p>
            <a:r>
              <a:rPr lang="en-US" sz="2400" dirty="0"/>
              <a:t>• </a:t>
            </a:r>
            <a:r>
              <a:rPr lang="en-US" sz="2400" b="1" dirty="0"/>
              <a:t>Terms of Service: </a:t>
            </a:r>
            <a:r>
              <a:rPr lang="en-US" sz="2400" dirty="0"/>
              <a:t>If an organization opens an account on one or the other social media, you must accept the terms of service of the tool</a:t>
            </a:r>
            <a:r>
              <a:rPr lang="ar-EG" sz="2400" dirty="0"/>
              <a:t> </a:t>
            </a:r>
            <a:r>
              <a:rPr lang="en-US" sz="2400" dirty="0"/>
              <a:t>In order to fully understand what the organization is signing and which are legal</a:t>
            </a:r>
            <a:r>
              <a:rPr lang="ar-EG" sz="2400" dirty="0"/>
              <a:t> </a:t>
            </a:r>
            <a:r>
              <a:rPr lang="en-US" sz="2400" dirty="0"/>
              <a:t>Related consequences, legal counsel can be consulted first</a:t>
            </a:r>
            <a:r>
              <a:rPr lang="ar-EG" sz="2400" dirty="0"/>
              <a:t>.</a:t>
            </a:r>
          </a:p>
          <a:p>
            <a:endParaRPr lang="ar-EG" sz="2400" dirty="0"/>
          </a:p>
          <a:p>
            <a:r>
              <a:rPr lang="en-US" sz="2400" dirty="0"/>
              <a:t>• </a:t>
            </a:r>
            <a:r>
              <a:rPr lang="en-US" sz="2400" b="1" dirty="0"/>
              <a:t>Relationship Disclosure: </a:t>
            </a:r>
            <a:r>
              <a:rPr lang="en-US" sz="2400" dirty="0"/>
              <a:t>When information is published online, an employee It must disclose whether or not the person is acting as an employee of the organization and</a:t>
            </a:r>
            <a:r>
              <a:rPr lang="ar-EG" sz="2400" dirty="0"/>
              <a:t> </a:t>
            </a:r>
            <a:r>
              <a:rPr lang="en-US" sz="2400" dirty="0"/>
              <a:t>Thus getting paid to create online ads, viral campaigns, blog posts, and reviews.</a:t>
            </a:r>
          </a:p>
        </p:txBody>
      </p:sp>
    </p:spTree>
    <p:extLst>
      <p:ext uri="{BB962C8B-B14F-4D97-AF65-F5344CB8AC3E}">
        <p14:creationId xmlns:p14="http://schemas.microsoft.com/office/powerpoint/2010/main" val="713624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9514" y="1757194"/>
            <a:ext cx="8706838" cy="3416320"/>
          </a:xfrm>
          <a:prstGeom prst="rect">
            <a:avLst/>
          </a:prstGeom>
        </p:spPr>
        <p:txBody>
          <a:bodyPr wrap="square">
            <a:spAutoFit/>
          </a:bodyPr>
          <a:lstStyle/>
          <a:p>
            <a:r>
              <a:rPr lang="en-US" sz="2400" b="1" dirty="0"/>
              <a:t>Location Disclosure: </a:t>
            </a:r>
            <a:r>
              <a:rPr lang="en-US" sz="2400" dirty="0"/>
              <a:t>An employee or employer can also disclose indirectly</a:t>
            </a:r>
            <a:r>
              <a:rPr lang="ar-EG" sz="2400" dirty="0"/>
              <a:t> </a:t>
            </a:r>
            <a:r>
              <a:rPr lang="en-US" sz="2400" dirty="0"/>
              <a:t>business secrets by stating a person's location online</a:t>
            </a:r>
            <a:r>
              <a:rPr lang="ar-EG" sz="2400" dirty="0"/>
              <a:t>.</a:t>
            </a:r>
          </a:p>
          <a:p>
            <a:r>
              <a:rPr lang="en-US" sz="2400" dirty="0"/>
              <a:t> </a:t>
            </a:r>
            <a:r>
              <a:rPr lang="en-US" sz="2400" b="1" dirty="0"/>
              <a:t>for example</a:t>
            </a:r>
            <a:r>
              <a:rPr lang="en-US" sz="2400" dirty="0"/>
              <a:t>, using a geolocation-based tool such as Swarm™</a:t>
            </a:r>
            <a:r>
              <a:rPr lang="ar-EG" sz="2400" dirty="0"/>
              <a:t> </a:t>
            </a:r>
            <a:r>
              <a:rPr lang="en-US" sz="2400" dirty="0"/>
              <a:t>,Social media connections may know when an employee is at work and not at work The house </a:t>
            </a:r>
            <a:r>
              <a:rPr lang="ar-EG" sz="2400" dirty="0"/>
              <a:t>.</a:t>
            </a:r>
          </a:p>
          <a:p>
            <a:r>
              <a:rPr lang="en-US" sz="2400" b="1" dirty="0"/>
              <a:t>for example</a:t>
            </a:r>
            <a:r>
              <a:rPr lang="en-US" sz="2400" dirty="0"/>
              <a:t>, if the burglars are affiliated or the number of times the employer is logged in</a:t>
            </a:r>
            <a:r>
              <a:rPr lang="ar-EG" sz="2400" dirty="0"/>
              <a:t> </a:t>
            </a:r>
            <a:r>
              <a:rPr lang="en-US" sz="2400" dirty="0"/>
              <a:t>a particular airport or in a particular city. </a:t>
            </a:r>
            <a:endParaRPr lang="ar-EG" sz="2400" dirty="0"/>
          </a:p>
          <a:p>
            <a:r>
              <a:rPr lang="en-US" sz="2400" b="1" dirty="0"/>
              <a:t>For example</a:t>
            </a:r>
            <a:r>
              <a:rPr lang="en-US" sz="2400" dirty="0"/>
              <a:t>, journalists can derive when</a:t>
            </a:r>
            <a:r>
              <a:rPr lang="ar-EG" sz="2400" dirty="0"/>
              <a:t> </a:t>
            </a:r>
            <a:r>
              <a:rPr lang="en-US" sz="2400" dirty="0"/>
              <a:t>Strategic discussions are ongoing with competitors or existing suppliers</a:t>
            </a:r>
            <a:r>
              <a:rPr lang="ar-EG" sz="2400" dirty="0"/>
              <a:t>.</a:t>
            </a:r>
            <a:endParaRPr lang="en-US" sz="2400" dirty="0"/>
          </a:p>
        </p:txBody>
      </p:sp>
    </p:spTree>
    <p:extLst>
      <p:ext uri="{BB962C8B-B14F-4D97-AF65-F5344CB8AC3E}">
        <p14:creationId xmlns:p14="http://schemas.microsoft.com/office/powerpoint/2010/main" val="3620013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520" y="567561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6" name="Rectangle 5"/>
          <p:cNvSpPr/>
          <p:nvPr/>
        </p:nvSpPr>
        <p:spPr>
          <a:xfrm>
            <a:off x="313512" y="1633538"/>
            <a:ext cx="8681963" cy="4154984"/>
          </a:xfrm>
          <a:prstGeom prst="rect">
            <a:avLst/>
          </a:prstGeom>
        </p:spPr>
        <p:txBody>
          <a:bodyPr wrap="square">
            <a:spAutoFit/>
          </a:bodyPr>
          <a:lstStyle/>
          <a:p>
            <a:r>
              <a:rPr lang="en-US" sz="2400" b="1" dirty="0">
                <a:solidFill>
                  <a:srgbClr val="000000"/>
                </a:solidFill>
                <a:latin typeface="Times New Roman" panose="02020603050405020304" pitchFamily="18" charset="0"/>
              </a:rPr>
              <a:t>Defamation: </a:t>
            </a:r>
            <a:r>
              <a:rPr lang="en-US" sz="2400" dirty="0">
                <a:solidFill>
                  <a:srgbClr val="000000"/>
                </a:solidFill>
                <a:latin typeface="Times New Roman" panose="02020603050405020304" pitchFamily="18" charset="0"/>
              </a:rPr>
              <a:t>If an employee publishes false information or lies about a person</a:t>
            </a:r>
          </a:p>
          <a:p>
            <a:r>
              <a:rPr lang="en-US" sz="2400" dirty="0">
                <a:solidFill>
                  <a:srgbClr val="000000"/>
                </a:solidFill>
                <a:latin typeface="Times New Roman" panose="02020603050405020304" pitchFamily="18" charset="0"/>
              </a:rPr>
              <a:t>Damage to this person's reputation, the organization can be responsible for this in some</a:t>
            </a:r>
            <a:r>
              <a:rPr lang="ar-EG"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Situations (</a:t>
            </a:r>
            <a:r>
              <a:rPr lang="en-US" sz="2400" b="1" dirty="0">
                <a:solidFill>
                  <a:srgbClr val="000000"/>
                </a:solidFill>
                <a:latin typeface="Times New Roman" panose="02020603050405020304" pitchFamily="18" charset="0"/>
              </a:rPr>
              <a:t>for example</a:t>
            </a:r>
            <a:r>
              <a:rPr lang="en-US" sz="2400" dirty="0">
                <a:solidFill>
                  <a:srgbClr val="000000"/>
                </a:solidFill>
                <a:latin typeface="Times New Roman" panose="02020603050405020304" pitchFamily="18" charset="0"/>
              </a:rPr>
              <a:t>, if the information is posted on the company's website).</a:t>
            </a:r>
          </a:p>
          <a:p>
            <a:r>
              <a:rPr lang="en-US" sz="2400" b="1" dirty="0">
                <a:solidFill>
                  <a:srgbClr val="000000"/>
                </a:solidFill>
                <a:latin typeface="Times New Roman" panose="02020603050405020304" pitchFamily="18" charset="0"/>
              </a:rPr>
              <a:t>Drama Desk: </a:t>
            </a:r>
            <a:r>
              <a:rPr lang="en-US" sz="2400" dirty="0">
                <a:solidFill>
                  <a:srgbClr val="000000"/>
                </a:solidFill>
                <a:latin typeface="Times New Roman" panose="02020603050405020304" pitchFamily="18" charset="0"/>
              </a:rPr>
              <a:t>Where social media posts can easily be sent (also outside of work</a:t>
            </a:r>
          </a:p>
          <a:p>
            <a:r>
              <a:rPr lang="en-US" sz="2400" dirty="0">
                <a:solidFill>
                  <a:srgbClr val="000000"/>
                </a:solidFill>
                <a:latin typeface="Times New Roman" panose="02020603050405020304" pitchFamily="18" charset="0"/>
              </a:rPr>
              <a:t>hours), an employee may post something without common sense and thus hurt or</a:t>
            </a:r>
          </a:p>
          <a:p>
            <a:r>
              <a:rPr lang="en-US" sz="2400" dirty="0">
                <a:solidFill>
                  <a:srgbClr val="000000"/>
                </a:solidFill>
                <a:latin typeface="Times New Roman" panose="02020603050405020304" pitchFamily="18" charset="0"/>
              </a:rPr>
              <a:t>Embarrassing colleagues (</a:t>
            </a:r>
            <a:r>
              <a:rPr lang="en-US" sz="2400" b="1" dirty="0">
                <a:solidFill>
                  <a:srgbClr val="000000"/>
                </a:solidFill>
                <a:latin typeface="Times New Roman" panose="02020603050405020304" pitchFamily="18" charset="0"/>
              </a:rPr>
              <a:t>for example</a:t>
            </a:r>
            <a:r>
              <a:rPr lang="en-US" sz="2400" dirty="0">
                <a:solidFill>
                  <a:srgbClr val="000000"/>
                </a:solidFill>
                <a:latin typeface="Times New Roman" panose="02020603050405020304" pitchFamily="18" charset="0"/>
              </a:rPr>
              <a:t>, when an employee is angry, sad, or tired.</a:t>
            </a:r>
            <a:endParaRPr lang="en-US" sz="2400" b="0" i="0" dirty="0">
              <a:solidFill>
                <a:srgbClr val="000000"/>
              </a:solidFill>
              <a:effectLst/>
              <a:latin typeface="Times New Roman" panose="02020603050405020304" pitchFamily="18" charset="0"/>
            </a:endParaRPr>
          </a:p>
        </p:txBody>
      </p:sp>
      <p:sp>
        <p:nvSpPr>
          <p:cNvPr id="7" name="Rectangle 6"/>
          <p:cNvSpPr/>
          <p:nvPr/>
        </p:nvSpPr>
        <p:spPr>
          <a:xfrm>
            <a:off x="2424113" y="745026"/>
            <a:ext cx="6096000" cy="646331"/>
          </a:xfrm>
          <a:prstGeom prst="rect">
            <a:avLst/>
          </a:prstGeom>
        </p:spPr>
        <p:txBody>
          <a:bodyPr>
            <a:spAutoFit/>
          </a:bodyPr>
          <a:lstStyle/>
          <a:p>
            <a:br>
              <a:rPr lang="en-US" dirty="0"/>
            </a:br>
            <a:endParaRPr lang="en-US" dirty="0"/>
          </a:p>
        </p:txBody>
      </p:sp>
    </p:spTree>
    <p:extLst>
      <p:ext uri="{BB962C8B-B14F-4D97-AF65-F5344CB8AC3E}">
        <p14:creationId xmlns:p14="http://schemas.microsoft.com/office/powerpoint/2010/main" val="3628741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7" name="Rectangle 6"/>
          <p:cNvSpPr/>
          <p:nvPr/>
        </p:nvSpPr>
        <p:spPr>
          <a:xfrm>
            <a:off x="130615" y="1805905"/>
            <a:ext cx="8427660" cy="4154984"/>
          </a:xfrm>
          <a:prstGeom prst="rect">
            <a:avLst/>
          </a:prstGeom>
        </p:spPr>
        <p:txBody>
          <a:bodyPr wrap="square">
            <a:spAutoFit/>
          </a:bodyPr>
          <a:lstStyle/>
          <a:p>
            <a:r>
              <a:rPr lang="en-US" sz="2400" dirty="0"/>
              <a:t>It is important that both employers and employees recognize the potential</a:t>
            </a:r>
            <a:r>
              <a:rPr lang="ar-EG" sz="2400" dirty="0"/>
              <a:t> </a:t>
            </a:r>
            <a:r>
              <a:rPr lang="en-US" sz="2400" dirty="0"/>
              <a:t>Dangers directly or indirectly related to the use of social media that may affect</a:t>
            </a:r>
            <a:r>
              <a:rPr lang="ar-EG" sz="2400" dirty="0"/>
              <a:t> </a:t>
            </a:r>
            <a:r>
              <a:rPr lang="en-US" sz="2400" dirty="0"/>
              <a:t>organization's reputation. </a:t>
            </a:r>
            <a:endParaRPr lang="ar-EG" sz="2400" dirty="0"/>
          </a:p>
          <a:p>
            <a:r>
              <a:rPr lang="en-US" sz="2400" dirty="0"/>
              <a:t>Although ethical behavior relies heavily on the relational trust ship, organizations can also educate their employees to recognize this</a:t>
            </a:r>
            <a:r>
              <a:rPr lang="ar-EG" sz="2400" dirty="0"/>
              <a:t> </a:t>
            </a:r>
            <a:r>
              <a:rPr lang="en-US" sz="2400" dirty="0"/>
              <a:t>hazards and teach them how to act professionally in a variety of situations.</a:t>
            </a:r>
            <a:endParaRPr lang="ar-EG" sz="2400" dirty="0"/>
          </a:p>
          <a:p>
            <a:r>
              <a:rPr lang="en-US" sz="2400" dirty="0"/>
              <a:t> Maybe</a:t>
            </a:r>
            <a:r>
              <a:rPr lang="ar-EG" sz="2400" dirty="0"/>
              <a:t> </a:t>
            </a:r>
            <a:r>
              <a:rPr lang="en-US" sz="2400" dirty="0"/>
              <a:t>Method of disciplining employees through social media policy, supplement it</a:t>
            </a:r>
            <a:r>
              <a:rPr lang="ar-EG" sz="2400" dirty="0"/>
              <a:t> </a:t>
            </a:r>
            <a:r>
              <a:rPr lang="en-US" sz="2400" dirty="0"/>
              <a:t>an exercise</a:t>
            </a:r>
            <a:r>
              <a:rPr lang="ar-EG" sz="2400" dirty="0"/>
              <a:t> </a:t>
            </a:r>
            <a:r>
              <a:rPr lang="en-US" sz="2400" dirty="0"/>
              <a:t>.</a:t>
            </a:r>
            <a:endParaRPr lang="ar-EG" sz="2400" dirty="0"/>
          </a:p>
          <a:p>
            <a:r>
              <a:rPr lang="en-US" sz="2400" dirty="0"/>
              <a:t>Hence, the secret to success in social media (and work ethic in general)Build trust.</a:t>
            </a:r>
          </a:p>
        </p:txBody>
      </p:sp>
    </p:spTree>
    <p:extLst>
      <p:ext uri="{BB962C8B-B14F-4D97-AF65-F5344CB8AC3E}">
        <p14:creationId xmlns:p14="http://schemas.microsoft.com/office/powerpoint/2010/main" val="2458186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12717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1339" y="1926516"/>
            <a:ext cx="8812823" cy="3416320"/>
          </a:xfrm>
          <a:prstGeom prst="rect">
            <a:avLst/>
          </a:prstGeom>
        </p:spPr>
        <p:txBody>
          <a:bodyPr wrap="square">
            <a:spAutoFit/>
          </a:bodyPr>
          <a:lstStyle/>
          <a:p>
            <a:r>
              <a:rPr lang="en-US" sz="2400" dirty="0"/>
              <a:t>Concerning trust between</a:t>
            </a:r>
            <a:r>
              <a:rPr lang="ar-EG" sz="2400" dirty="0"/>
              <a:t> </a:t>
            </a:r>
            <a:r>
              <a:rPr lang="en-US" sz="2400" dirty="0"/>
              <a:t>The business owner and its employees but also with its suppliers, customers and above</a:t>
            </a:r>
            <a:r>
              <a:rPr lang="ar-EG" sz="2400" dirty="0"/>
              <a:t> </a:t>
            </a:r>
            <a:r>
              <a:rPr lang="en-US" sz="2400" dirty="0"/>
              <a:t>All, with their fans on social media (</a:t>
            </a:r>
            <a:r>
              <a:rPr lang="ar-EG" sz="2400" dirty="0"/>
              <a:t> </a:t>
            </a:r>
            <a:r>
              <a:rPr lang="en-US" sz="2400" dirty="0"/>
              <a:t>who is different from customers, but may be</a:t>
            </a:r>
            <a:r>
              <a:rPr lang="ar-EG" sz="2400" dirty="0"/>
              <a:t> </a:t>
            </a:r>
            <a:r>
              <a:rPr lang="en-US" sz="2400" dirty="0"/>
              <a:t>prospects or influencers). </a:t>
            </a:r>
            <a:endParaRPr lang="ar-EG" sz="2400" dirty="0"/>
          </a:p>
          <a:p>
            <a:endParaRPr lang="ar-EG" sz="2400" dirty="0"/>
          </a:p>
          <a:p>
            <a:r>
              <a:rPr lang="en-US" sz="2400" dirty="0"/>
              <a:t>By building trust, the organization will be more to</a:t>
            </a:r>
            <a:r>
              <a:rPr lang="ar-EG" sz="2400" dirty="0"/>
              <a:t> </a:t>
            </a:r>
            <a:r>
              <a:rPr lang="en-US" sz="2400" dirty="0"/>
              <a:t>learns</a:t>
            </a:r>
            <a:r>
              <a:rPr lang="ar-EG" sz="2400" dirty="0"/>
              <a:t> </a:t>
            </a:r>
            <a:r>
              <a:rPr lang="en-US" sz="2400" dirty="0"/>
              <a:t>Save its brand, reputation and functionality when, </a:t>
            </a:r>
            <a:r>
              <a:rPr lang="en-US" sz="2400" b="1" dirty="0"/>
              <a:t>for example</a:t>
            </a:r>
            <a:r>
              <a:rPr lang="en-US" sz="2400" dirty="0"/>
              <a:t>, a crisis hits. Especially good</a:t>
            </a:r>
            <a:r>
              <a:rPr lang="ar-EG" sz="2400" dirty="0"/>
              <a:t> </a:t>
            </a:r>
            <a:r>
              <a:rPr lang="en-US" sz="2400" dirty="0"/>
              <a:t>Relationships with stakeholders can be a buffer in times of crisis.</a:t>
            </a:r>
            <a:endParaRPr lang="ar-EG" sz="2400" dirty="0"/>
          </a:p>
        </p:txBody>
      </p:sp>
    </p:spTree>
    <p:extLst>
      <p:ext uri="{BB962C8B-B14F-4D97-AF65-F5344CB8AC3E}">
        <p14:creationId xmlns:p14="http://schemas.microsoft.com/office/powerpoint/2010/main" val="258914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69" y="583265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7352" y="2170904"/>
            <a:ext cx="7753166" cy="3046988"/>
          </a:xfrm>
          <a:prstGeom prst="rect">
            <a:avLst/>
          </a:prstGeom>
        </p:spPr>
        <p:txBody>
          <a:bodyPr wrap="square">
            <a:spAutoFit/>
          </a:bodyPr>
          <a:lstStyle/>
          <a:p>
            <a:r>
              <a:rPr lang="en-US" sz="2400" dirty="0"/>
              <a:t> this means</a:t>
            </a:r>
            <a:r>
              <a:rPr lang="ar-EG" sz="2400" dirty="0"/>
              <a:t> </a:t>
            </a:r>
            <a:r>
              <a:rPr lang="en-US" sz="2400" dirty="0"/>
              <a:t>That the ethical use of social media can facilitate online reputation management and</a:t>
            </a:r>
            <a:r>
              <a:rPr lang="ar-EG" sz="2400" dirty="0"/>
              <a:t> </a:t>
            </a:r>
            <a:r>
              <a:rPr lang="en-US" sz="2400" dirty="0"/>
              <a:t>Even crisis management after that. Moreover, SEO can help</a:t>
            </a:r>
            <a:r>
              <a:rPr lang="ar-EG" sz="2400" dirty="0"/>
              <a:t> </a:t>
            </a:r>
            <a:r>
              <a:rPr lang="en-US" sz="2400" dirty="0"/>
              <a:t>Reputation management in order to facilitate the participation of (ethically correct) companies</a:t>
            </a:r>
            <a:r>
              <a:rPr lang="ar-EG" sz="2400" dirty="0"/>
              <a:t> </a:t>
            </a:r>
            <a:r>
              <a:rPr lang="en-US" sz="2400" dirty="0"/>
              <a:t>information </a:t>
            </a:r>
            <a:r>
              <a:rPr lang="ar-EG" sz="2400" dirty="0"/>
              <a:t>.</a:t>
            </a:r>
          </a:p>
          <a:p>
            <a:r>
              <a:rPr lang="en-US" sz="2400" dirty="0"/>
              <a:t>(</a:t>
            </a:r>
            <a:r>
              <a:rPr lang="en-US" sz="2400" b="1" dirty="0"/>
              <a:t>for example</a:t>
            </a:r>
            <a:r>
              <a:rPr lang="en-US" sz="2400" dirty="0"/>
              <a:t>, press releases) and to make the Company's website more relevant to it</a:t>
            </a:r>
            <a:r>
              <a:rPr lang="ar-EG" sz="2400" dirty="0"/>
              <a:t> </a:t>
            </a:r>
            <a:r>
              <a:rPr lang="en-US" sz="2400" dirty="0"/>
              <a:t>Search engine requirements, social media and smartphones</a:t>
            </a:r>
            <a:r>
              <a:rPr lang="ar-EG" sz="2400" dirty="0"/>
              <a:t>.</a:t>
            </a:r>
            <a:endParaRPr lang="en-US" sz="2400" dirty="0"/>
          </a:p>
        </p:txBody>
      </p:sp>
    </p:spTree>
    <p:extLst>
      <p:ext uri="{BB962C8B-B14F-4D97-AF65-F5344CB8AC3E}">
        <p14:creationId xmlns:p14="http://schemas.microsoft.com/office/powerpoint/2010/main" val="607975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20106" y="28293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80759"/>
            <a:ext cx="1222425" cy="1096206"/>
          </a:xfrm>
          <a:prstGeom prst="rect">
            <a:avLst/>
          </a:prstGeom>
        </p:spPr>
      </p:pic>
      <p:pic>
        <p:nvPicPr>
          <p:cNvPr id="3" name="Picture 2"/>
          <p:cNvPicPr>
            <a:picLocks noChangeAspect="1"/>
          </p:cNvPicPr>
          <p:nvPr/>
        </p:nvPicPr>
        <p:blipFill>
          <a:blip r:embed="rId4"/>
          <a:stretch>
            <a:fillRect/>
          </a:stretch>
        </p:blipFill>
        <p:spPr>
          <a:xfrm>
            <a:off x="2376167" y="651963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33035" y="2101514"/>
            <a:ext cx="8107580" cy="3046988"/>
          </a:xfrm>
          <a:prstGeom prst="rect">
            <a:avLst/>
          </a:prstGeom>
        </p:spPr>
        <p:txBody>
          <a:bodyPr wrap="square">
            <a:spAutoFit/>
          </a:bodyPr>
          <a:lstStyle/>
          <a:p>
            <a:r>
              <a:rPr lang="en-US" sz="2400" dirty="0"/>
              <a:t>We talk about explicit actions that the organization can take in order</a:t>
            </a:r>
            <a:r>
              <a:rPr lang="ar-EG" sz="2400" dirty="0"/>
              <a:t> </a:t>
            </a:r>
            <a:r>
              <a:rPr lang="en-US" sz="2400" dirty="0"/>
              <a:t>To encourage ethical behavior on social media. </a:t>
            </a:r>
            <a:endParaRPr lang="ar-EG" sz="2400" dirty="0"/>
          </a:p>
          <a:p>
            <a:r>
              <a:rPr lang="en-US" sz="2400" dirty="0"/>
              <a:t>In particular, in addition to construction</a:t>
            </a:r>
            <a:r>
              <a:rPr lang="ar-EG" sz="2400" dirty="0"/>
              <a:t> </a:t>
            </a:r>
            <a:r>
              <a:rPr lang="en-US" sz="2400" dirty="0"/>
              <a:t>Trust, the organization can create a social media policy </a:t>
            </a:r>
            <a:r>
              <a:rPr lang="ar-EG" sz="2400" dirty="0"/>
              <a:t>.</a:t>
            </a:r>
          </a:p>
          <a:p>
            <a:r>
              <a:rPr lang="en-US" sz="2400" dirty="0"/>
              <a:t>(or a social media token for</a:t>
            </a:r>
            <a:r>
              <a:rPr lang="ar-EG" sz="2400" dirty="0"/>
              <a:t> </a:t>
            </a:r>
            <a:r>
              <a:rPr lang="en-US" sz="2400" dirty="0"/>
              <a:t>ethics) with a matching training program</a:t>
            </a:r>
            <a:r>
              <a:rPr lang="ar-EG" sz="2400" dirty="0"/>
              <a:t> </a:t>
            </a:r>
            <a:r>
              <a:rPr lang="en-US" sz="2400" dirty="0"/>
              <a:t>me. </a:t>
            </a:r>
            <a:endParaRPr lang="ar-EG" sz="2400" dirty="0"/>
          </a:p>
          <a:p>
            <a:r>
              <a:rPr lang="en-US" sz="2400" dirty="0"/>
              <a:t>Moreover, you must take into account</a:t>
            </a:r>
            <a:r>
              <a:rPr lang="ar-EG" sz="2400" dirty="0"/>
              <a:t> </a:t>
            </a:r>
            <a:r>
              <a:rPr lang="en-US" sz="2400" dirty="0"/>
              <a:t>Calculate Social Media Tools Terms of Service.</a:t>
            </a:r>
          </a:p>
        </p:txBody>
      </p:sp>
      <p:sp>
        <p:nvSpPr>
          <p:cNvPr id="7" name="Rectangle 6"/>
          <p:cNvSpPr/>
          <p:nvPr/>
        </p:nvSpPr>
        <p:spPr>
          <a:xfrm>
            <a:off x="2555560" y="333300"/>
            <a:ext cx="4882732" cy="461665"/>
          </a:xfrm>
          <a:prstGeom prst="rect">
            <a:avLst/>
          </a:prstGeom>
        </p:spPr>
        <p:txBody>
          <a:bodyPr wrap="square">
            <a:spAutoFit/>
          </a:bodyPr>
          <a:lstStyle/>
          <a:p>
            <a:r>
              <a:rPr lang="en-US" sz="2400" dirty="0">
                <a:solidFill>
                  <a:schemeClr val="bg1"/>
                </a:solidFill>
              </a:rPr>
              <a:t>Social media ethics by organizations</a:t>
            </a:r>
            <a:endParaRPr lang="ar-EG" sz="2400" dirty="0">
              <a:solidFill>
                <a:schemeClr val="bg1"/>
              </a:solidFill>
            </a:endParaRPr>
          </a:p>
        </p:txBody>
      </p:sp>
    </p:spTree>
    <p:extLst>
      <p:ext uri="{BB962C8B-B14F-4D97-AF65-F5344CB8AC3E}">
        <p14:creationId xmlns:p14="http://schemas.microsoft.com/office/powerpoint/2010/main" val="2191718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86" y="5951195"/>
            <a:ext cx="1222425" cy="1096206"/>
          </a:xfrm>
          <a:prstGeom prst="rect">
            <a:avLst/>
          </a:prstGeom>
        </p:spPr>
      </p:pic>
      <p:pic>
        <p:nvPicPr>
          <p:cNvPr id="3" name="Picture 2"/>
          <p:cNvPicPr>
            <a:picLocks noChangeAspect="1"/>
          </p:cNvPicPr>
          <p:nvPr/>
        </p:nvPicPr>
        <p:blipFill>
          <a:blip r:embed="rId4"/>
          <a:stretch>
            <a:fillRect/>
          </a:stretch>
        </p:blipFill>
        <p:spPr>
          <a:xfrm>
            <a:off x="2194604" y="658785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8668" y="1822665"/>
            <a:ext cx="7631463" cy="3416320"/>
          </a:xfrm>
          <a:prstGeom prst="rect">
            <a:avLst/>
          </a:prstGeom>
        </p:spPr>
        <p:txBody>
          <a:bodyPr wrap="square">
            <a:spAutoFit/>
          </a:bodyPr>
          <a:lstStyle/>
          <a:p>
            <a:r>
              <a:rPr lang="en-US" sz="2400" dirty="0"/>
              <a:t>The current era is the age of social media, in which all small and large enterprises rely on it to operate.</a:t>
            </a:r>
          </a:p>
          <a:p>
            <a:r>
              <a:rPr lang="en-US" sz="2400" dirty="0"/>
              <a:t>Many people run their businesses entirely online, relying on social media sites like Facebook, Twitter, and YouTube as their major means of communication.</a:t>
            </a:r>
          </a:p>
          <a:p>
            <a:r>
              <a:rPr lang="en-US" sz="2400" dirty="0"/>
              <a:t> While effective, this strategy has its own set of drawbacks. </a:t>
            </a:r>
          </a:p>
          <a:p>
            <a:r>
              <a:rPr lang="en-US" sz="2400" dirty="0"/>
              <a:t>The profits it generates are proportional to the legal risks your company may face if it is not handled properly and on time.</a:t>
            </a:r>
          </a:p>
        </p:txBody>
      </p:sp>
    </p:spTree>
    <p:extLst>
      <p:ext uri="{BB962C8B-B14F-4D97-AF65-F5344CB8AC3E}">
        <p14:creationId xmlns:p14="http://schemas.microsoft.com/office/powerpoint/2010/main" val="3447093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3971" y="379993"/>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4492" y="2029179"/>
            <a:ext cx="8522403" cy="2954655"/>
          </a:xfrm>
          <a:prstGeom prst="rect">
            <a:avLst/>
          </a:prstGeom>
        </p:spPr>
        <p:txBody>
          <a:bodyPr wrap="square">
            <a:spAutoFit/>
          </a:bodyPr>
          <a:lstStyle/>
          <a:p>
            <a:r>
              <a:rPr lang="en-US" sz="2400" dirty="0"/>
              <a:t>Social networking services like Facebook,  and others were the first to make social media extremely popular. </a:t>
            </a:r>
          </a:p>
          <a:p>
            <a:r>
              <a:rPr lang="en-US" sz="2400" dirty="0"/>
              <a:t>The biggest concern concerning the use of social media is the problem of privacy. </a:t>
            </a:r>
          </a:p>
          <a:p>
            <a:r>
              <a:rPr lang="en-US" sz="2400" dirty="0"/>
              <a:t>There are no specifically set restrictions as to how social media sites or other external entities can utilize or exploit an individual’s or Body Corporate’s shared information.</a:t>
            </a:r>
          </a:p>
          <a:p>
            <a:endParaRPr lang="en-US" dirty="0"/>
          </a:p>
        </p:txBody>
      </p:sp>
      <p:sp>
        <p:nvSpPr>
          <p:cNvPr id="7" name="Rectangle 6"/>
          <p:cNvSpPr/>
          <p:nvPr/>
        </p:nvSpPr>
        <p:spPr>
          <a:xfrm>
            <a:off x="2989826" y="569493"/>
            <a:ext cx="2633798" cy="461665"/>
          </a:xfrm>
          <a:prstGeom prst="rect">
            <a:avLst/>
          </a:prstGeom>
        </p:spPr>
        <p:txBody>
          <a:bodyPr wrap="none">
            <a:spAutoFit/>
          </a:bodyPr>
          <a:lstStyle/>
          <a:p>
            <a:r>
              <a:rPr lang="en-US" sz="2400" dirty="0">
                <a:solidFill>
                  <a:schemeClr val="bg1"/>
                </a:solidFill>
              </a:rPr>
              <a:t>common legal issue</a:t>
            </a:r>
          </a:p>
        </p:txBody>
      </p:sp>
    </p:spTree>
    <p:extLst>
      <p:ext uri="{BB962C8B-B14F-4D97-AF65-F5344CB8AC3E}">
        <p14:creationId xmlns:p14="http://schemas.microsoft.com/office/powerpoint/2010/main" val="1372933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4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6339" y="2028956"/>
            <a:ext cx="9358483" cy="3785652"/>
          </a:xfrm>
          <a:prstGeom prst="rect">
            <a:avLst/>
          </a:prstGeom>
        </p:spPr>
        <p:txBody>
          <a:bodyPr wrap="square">
            <a:spAutoFit/>
          </a:bodyPr>
          <a:lstStyle/>
          <a:p>
            <a:r>
              <a:rPr lang="en-US" sz="2400" dirty="0">
                <a:solidFill>
                  <a:srgbClr val="FF0000"/>
                </a:solidFill>
              </a:rPr>
              <a:t>1</a:t>
            </a:r>
            <a:r>
              <a:rPr lang="en-US" sz="2400" b="1" dirty="0">
                <a:solidFill>
                  <a:srgbClr val="FF0000"/>
                </a:solidFill>
              </a:rPr>
              <a:t>.     Revealing Confidential Information</a:t>
            </a:r>
          </a:p>
          <a:p>
            <a:endParaRPr lang="en-US" sz="2400" dirty="0"/>
          </a:p>
          <a:p>
            <a:r>
              <a:rPr lang="en-US" sz="2400" dirty="0"/>
              <a:t>The most common, and potentially most deadly, legal issue with social media is the leaking of confidential information. </a:t>
            </a:r>
          </a:p>
          <a:p>
            <a:r>
              <a:rPr lang="en-US" sz="2400" dirty="0"/>
              <a:t>The secrets of your firm, as well as some vital information about shares and rules, are frequently leaked out by employees or other parties with information.</a:t>
            </a:r>
          </a:p>
          <a:p>
            <a:r>
              <a:rPr lang="en-US" sz="2400" dirty="0"/>
              <a:t>This could end up being a direct danger to your company. You may lose your business as a result of its decline, or someone else may be able to seize it utilizing all of your confidential information.</a:t>
            </a:r>
          </a:p>
        </p:txBody>
      </p:sp>
    </p:spTree>
    <p:extLst>
      <p:ext uri="{BB962C8B-B14F-4D97-AF65-F5344CB8AC3E}">
        <p14:creationId xmlns:p14="http://schemas.microsoft.com/office/powerpoint/2010/main" val="665038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22657" y="1488525"/>
            <a:ext cx="8553668" cy="3416320"/>
          </a:xfrm>
          <a:prstGeom prst="rect">
            <a:avLst/>
          </a:prstGeom>
        </p:spPr>
        <p:txBody>
          <a:bodyPr wrap="square">
            <a:spAutoFit/>
          </a:bodyPr>
          <a:lstStyle/>
          <a:p>
            <a:endParaRPr lang="en-US" sz="2400" dirty="0"/>
          </a:p>
          <a:p>
            <a:r>
              <a:rPr lang="en-US" sz="2400" dirty="0">
                <a:solidFill>
                  <a:srgbClr val="FF0000"/>
                </a:solidFill>
              </a:rPr>
              <a:t>2</a:t>
            </a:r>
            <a:r>
              <a:rPr lang="en-US" sz="2400" b="1" dirty="0">
                <a:solidFill>
                  <a:srgbClr val="FF0000"/>
                </a:solidFill>
              </a:rPr>
              <a:t>.     Illegal Use of Trademarks</a:t>
            </a:r>
          </a:p>
          <a:p>
            <a:endParaRPr lang="en-US" sz="2400" dirty="0"/>
          </a:p>
          <a:p>
            <a:r>
              <a:rPr lang="en-US" sz="2400" dirty="0"/>
              <a:t>A trademark can be used in two ways. The first is a favorable element, whereas the second is entirely bad.</a:t>
            </a:r>
          </a:p>
          <a:p>
            <a:r>
              <a:rPr lang="en-US" sz="2400" dirty="0"/>
              <a:t>Use of a company’s trademark with its expertise is a beneficial aspect. </a:t>
            </a:r>
          </a:p>
          <a:p>
            <a:r>
              <a:rPr lang="en-US" sz="2400" dirty="0"/>
              <a:t>Businesses frequently accept the use of their trademarks when they are aware of it. </a:t>
            </a:r>
          </a:p>
        </p:txBody>
      </p:sp>
    </p:spTree>
    <p:extLst>
      <p:ext uri="{BB962C8B-B14F-4D97-AF65-F5344CB8AC3E}">
        <p14:creationId xmlns:p14="http://schemas.microsoft.com/office/powerpoint/2010/main" val="3369076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2065" y="2391508"/>
            <a:ext cx="8741935" cy="2308324"/>
          </a:xfrm>
          <a:prstGeom prst="rect">
            <a:avLst/>
          </a:prstGeom>
        </p:spPr>
        <p:txBody>
          <a:bodyPr wrap="square">
            <a:spAutoFit/>
          </a:bodyPr>
          <a:lstStyle/>
          <a:p>
            <a:r>
              <a:rPr lang="en-US" sz="2400" dirty="0"/>
              <a:t>Their business will benefit as a result of this. </a:t>
            </a:r>
          </a:p>
          <a:p>
            <a:r>
              <a:rPr lang="en-US" sz="2400" dirty="0"/>
              <a:t>The negative approach is to pass off another company’s trademark as your own or to use it to make money.</a:t>
            </a:r>
          </a:p>
          <a:p>
            <a:endParaRPr lang="en-US" sz="2400" dirty="0"/>
          </a:p>
          <a:p>
            <a:r>
              <a:rPr lang="en-US" sz="2400" dirty="0"/>
              <a:t>The solution is for social media services to make sure that unauthorized users are not allowed to use trademarks.</a:t>
            </a:r>
          </a:p>
        </p:txBody>
      </p:sp>
    </p:spTree>
    <p:extLst>
      <p:ext uri="{BB962C8B-B14F-4D97-AF65-F5344CB8AC3E}">
        <p14:creationId xmlns:p14="http://schemas.microsoft.com/office/powerpoint/2010/main" val="3719610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15"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4493" y="1633537"/>
            <a:ext cx="8027330" cy="4154984"/>
          </a:xfrm>
          <a:prstGeom prst="rect">
            <a:avLst/>
          </a:prstGeom>
        </p:spPr>
        <p:txBody>
          <a:bodyPr wrap="square">
            <a:spAutoFit/>
          </a:bodyPr>
          <a:lstStyle/>
          <a:p>
            <a:r>
              <a:rPr lang="en-US" sz="2400" b="1" dirty="0">
                <a:solidFill>
                  <a:srgbClr val="FF0000"/>
                </a:solidFill>
              </a:rPr>
              <a:t>3.     Defaming Problems</a:t>
            </a:r>
            <a:endParaRPr lang="en-US" sz="2400" dirty="0">
              <a:solidFill>
                <a:srgbClr val="FF0000"/>
              </a:solidFill>
            </a:endParaRPr>
          </a:p>
          <a:p>
            <a:r>
              <a:rPr lang="en-US" sz="2400" dirty="0"/>
              <a:t>The technique to take here is to think before you write.</a:t>
            </a:r>
          </a:p>
          <a:p>
            <a:r>
              <a:rPr lang="en-US" sz="2400" dirty="0"/>
              <a:t>Another common legal issue on social media is making statements that could be used to discredit a company. </a:t>
            </a:r>
          </a:p>
          <a:p>
            <a:r>
              <a:rPr lang="en-US" sz="2400" dirty="0"/>
              <a:t>People in business, or those who were once part of the firm, frequently make unethical and defamatory remarks on social media. </a:t>
            </a:r>
          </a:p>
          <a:p>
            <a:r>
              <a:rPr lang="en-US" sz="2400" dirty="0"/>
              <a:t>This may appear insignificant, yet it can have catastrophic consequences. </a:t>
            </a:r>
          </a:p>
          <a:p>
            <a:r>
              <a:rPr lang="en-US" sz="2400" dirty="0"/>
              <a:t>Even anonymous posts can be tracked to reveal the author’s identity.</a:t>
            </a:r>
          </a:p>
        </p:txBody>
      </p:sp>
    </p:spTree>
    <p:extLst>
      <p:ext uri="{BB962C8B-B14F-4D97-AF65-F5344CB8AC3E}">
        <p14:creationId xmlns:p14="http://schemas.microsoft.com/office/powerpoint/2010/main" val="2387193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0040" y="326890"/>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3069" y="1723704"/>
            <a:ext cx="8367353" cy="3785652"/>
          </a:xfrm>
          <a:prstGeom prst="rect">
            <a:avLst/>
          </a:prstGeom>
        </p:spPr>
        <p:txBody>
          <a:bodyPr wrap="square">
            <a:spAutoFit/>
          </a:bodyPr>
          <a:lstStyle/>
          <a:p>
            <a:r>
              <a:rPr lang="en-US" sz="2400" b="1" dirty="0">
                <a:solidFill>
                  <a:srgbClr val="FF0000"/>
                </a:solidFill>
              </a:rPr>
              <a:t>4.     Ambiguous Posts on Social Media</a:t>
            </a:r>
          </a:p>
          <a:p>
            <a:endParaRPr lang="en-US" sz="2400" dirty="0"/>
          </a:p>
          <a:p>
            <a:r>
              <a:rPr lang="en-US" sz="2400" dirty="0"/>
              <a:t>It’s impossible to stay away from social media these days. </a:t>
            </a:r>
          </a:p>
          <a:p>
            <a:r>
              <a:rPr lang="en-US" sz="2400" dirty="0"/>
              <a:t>However, because social media posts, statuses, and tweets are short communications, they can appear unclear. </a:t>
            </a:r>
          </a:p>
          <a:p>
            <a:r>
              <a:rPr lang="en-US" sz="2400" dirty="0"/>
              <a:t>Your unintentional message could be misinterpreted in a variety of ways.</a:t>
            </a:r>
          </a:p>
          <a:p>
            <a:r>
              <a:rPr lang="en-US" sz="2400" dirty="0"/>
              <a:t> This could turn into a major issue for you and your company.</a:t>
            </a:r>
          </a:p>
          <a:p>
            <a:r>
              <a:rPr lang="en-US" sz="2400" dirty="0"/>
              <a:t>Before making any unclear comment or posting, double-check your work</a:t>
            </a:r>
            <a:r>
              <a:rPr lang="en-US" dirty="0"/>
              <a:t>.</a:t>
            </a:r>
          </a:p>
        </p:txBody>
      </p:sp>
    </p:spTree>
    <p:extLst>
      <p:ext uri="{BB962C8B-B14F-4D97-AF65-F5344CB8AC3E}">
        <p14:creationId xmlns:p14="http://schemas.microsoft.com/office/powerpoint/2010/main" val="2567448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12668"/>
            <a:ext cx="1222425" cy="1096206"/>
          </a:xfrm>
          <a:prstGeom prst="rect">
            <a:avLst/>
          </a:prstGeom>
        </p:spPr>
      </p:pic>
      <p:pic>
        <p:nvPicPr>
          <p:cNvPr id="3" name="Picture 2"/>
          <p:cNvPicPr>
            <a:picLocks noChangeAspect="1"/>
          </p:cNvPicPr>
          <p:nvPr/>
        </p:nvPicPr>
        <p:blipFill>
          <a:blip r:embed="rId4"/>
          <a:stretch>
            <a:fillRect/>
          </a:stretch>
        </p:blipFill>
        <p:spPr>
          <a:xfrm>
            <a:off x="2424113" y="660305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868674"/>
            <a:ext cx="8227670" cy="3416320"/>
          </a:xfrm>
          <a:prstGeom prst="rect">
            <a:avLst/>
          </a:prstGeom>
        </p:spPr>
        <p:txBody>
          <a:bodyPr wrap="square">
            <a:spAutoFit/>
          </a:bodyPr>
          <a:lstStyle/>
          <a:p>
            <a:r>
              <a:rPr lang="en-US" sz="2400" dirty="0">
                <a:solidFill>
                  <a:srgbClr val="FF0000"/>
                </a:solidFill>
              </a:rPr>
              <a:t>5.     Illegal Use of Copyrighted Work</a:t>
            </a:r>
          </a:p>
          <a:p>
            <a:r>
              <a:rPr lang="en-US" sz="2400" dirty="0"/>
              <a:t>Unauthorized use of copyrighted content, such as movies, images, articles, and websites, is a widespread legal problem today. </a:t>
            </a:r>
          </a:p>
          <a:p>
            <a:r>
              <a:rPr lang="en-US" sz="2400" dirty="0"/>
              <a:t>Using someone else’s copyrighted work without their permission is both immoral and illegal.</a:t>
            </a:r>
          </a:p>
          <a:p>
            <a:r>
              <a:rPr lang="en-US" sz="2400" dirty="0"/>
              <a:t>Employees are informed about privacy as part of the protection. </a:t>
            </a:r>
          </a:p>
          <a:p>
            <a:r>
              <a:rPr lang="en-US" sz="2400" dirty="0"/>
              <a:t>When sharing your work on social media, be sure to mention that it is copyright protected.</a:t>
            </a:r>
          </a:p>
        </p:txBody>
      </p:sp>
    </p:spTree>
    <p:extLst>
      <p:ext uri="{BB962C8B-B14F-4D97-AF65-F5344CB8AC3E}">
        <p14:creationId xmlns:p14="http://schemas.microsoft.com/office/powerpoint/2010/main" val="193930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199" y="6052193"/>
            <a:ext cx="1222425" cy="1096206"/>
          </a:xfrm>
          <a:prstGeom prst="rect">
            <a:avLst/>
          </a:prstGeom>
        </p:spPr>
      </p:pic>
      <p:pic>
        <p:nvPicPr>
          <p:cNvPr id="3" name="Picture 2"/>
          <p:cNvPicPr>
            <a:picLocks noChangeAspect="1"/>
          </p:cNvPicPr>
          <p:nvPr/>
        </p:nvPicPr>
        <p:blipFill>
          <a:blip r:embed="rId4"/>
          <a:stretch>
            <a:fillRect/>
          </a:stretch>
        </p:blipFill>
        <p:spPr>
          <a:xfrm>
            <a:off x="1663754" y="70762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533843" y="759373"/>
            <a:ext cx="4163832" cy="461665"/>
          </a:xfrm>
          <a:prstGeom prst="rect">
            <a:avLst/>
          </a:prstGeom>
        </p:spPr>
        <p:txBody>
          <a:bodyPr wrap="none">
            <a:spAutoFit/>
          </a:bodyPr>
          <a:lstStyle/>
          <a:p>
            <a:r>
              <a:rPr lang="en-US" sz="2400" dirty="0">
                <a:solidFill>
                  <a:schemeClr val="bg1"/>
                </a:solidFill>
              </a:rPr>
              <a:t>Social Media Policy and Training</a:t>
            </a:r>
          </a:p>
        </p:txBody>
      </p:sp>
      <p:sp>
        <p:nvSpPr>
          <p:cNvPr id="11" name="Rectangle 10"/>
          <p:cNvSpPr/>
          <p:nvPr/>
        </p:nvSpPr>
        <p:spPr>
          <a:xfrm>
            <a:off x="366293" y="1600040"/>
            <a:ext cx="8450103" cy="4154984"/>
          </a:xfrm>
          <a:prstGeom prst="rect">
            <a:avLst/>
          </a:prstGeom>
        </p:spPr>
        <p:txBody>
          <a:bodyPr wrap="square">
            <a:spAutoFit/>
          </a:bodyPr>
          <a:lstStyle/>
          <a:p>
            <a:r>
              <a:rPr lang="en-US" sz="2400" dirty="0"/>
              <a:t>A social media policy is often part of a larger IT policy on business conduct. </a:t>
            </a:r>
            <a:endParaRPr lang="ar-EG" sz="2400" dirty="0"/>
          </a:p>
          <a:p>
            <a:r>
              <a:rPr lang="en-US" sz="2400" dirty="0"/>
              <a:t>An</a:t>
            </a:r>
            <a:r>
              <a:rPr lang="ar-EG" sz="2400" dirty="0"/>
              <a:t> </a:t>
            </a:r>
            <a:r>
              <a:rPr lang="en-US" sz="2400" dirty="0"/>
              <a:t>organization can create a social media policy from scratch, or it can rely on ethical</a:t>
            </a:r>
            <a:r>
              <a:rPr lang="ar-EG" sz="2400" dirty="0"/>
              <a:t> </a:t>
            </a:r>
            <a:r>
              <a:rPr lang="en-US" sz="2400" dirty="0"/>
              <a:t>communication guidelines of industry associations. </a:t>
            </a:r>
            <a:endParaRPr lang="ar-EG" sz="2400" dirty="0"/>
          </a:p>
          <a:p>
            <a:r>
              <a:rPr lang="en-US" sz="2400" dirty="0"/>
              <a:t>Templates, guidelines, and</a:t>
            </a:r>
            <a:r>
              <a:rPr lang="ar-EG" sz="2400" dirty="0"/>
              <a:t> </a:t>
            </a:r>
            <a:r>
              <a:rPr lang="en-US" sz="2400" dirty="0"/>
              <a:t>examples of social media policies can also be found in a social media policy</a:t>
            </a:r>
            <a:r>
              <a:rPr lang="ar-EG" sz="2400" dirty="0"/>
              <a:t> </a:t>
            </a:r>
            <a:r>
              <a:rPr lang="en-US" sz="2400" dirty="0"/>
              <a:t>database, such as</a:t>
            </a:r>
            <a:r>
              <a:rPr lang="ar-EG" sz="2400" dirty="0"/>
              <a:t> </a:t>
            </a:r>
            <a:r>
              <a:rPr lang="en-US" sz="2400" dirty="0"/>
              <a:t>Just one example concerns IBM™’s social computing guidelines, which were</a:t>
            </a:r>
            <a:r>
              <a:rPr lang="ar-EG" sz="2400" dirty="0"/>
              <a:t> </a:t>
            </a:r>
            <a:r>
              <a:rPr lang="en-US" sz="2400" dirty="0"/>
              <a:t>created by means of crowdsourcing  among the employees. </a:t>
            </a:r>
            <a:endParaRPr lang="ar-EG" sz="2400" dirty="0"/>
          </a:p>
          <a:p>
            <a:r>
              <a:rPr lang="en-US" sz="2400" dirty="0"/>
              <a:t>These</a:t>
            </a:r>
            <a:r>
              <a:rPr lang="ar-EG" sz="2400" dirty="0"/>
              <a:t> </a:t>
            </a:r>
            <a:r>
              <a:rPr lang="en-US" sz="2400" dirty="0"/>
              <a:t>guidelines are part of the organization’s global business conduct guidelines</a:t>
            </a:r>
          </a:p>
        </p:txBody>
      </p:sp>
    </p:spTree>
    <p:extLst>
      <p:ext uri="{BB962C8B-B14F-4D97-AF65-F5344CB8AC3E}">
        <p14:creationId xmlns:p14="http://schemas.microsoft.com/office/powerpoint/2010/main" val="2726995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21" y="6073173"/>
            <a:ext cx="1222425" cy="1096206"/>
          </a:xfrm>
          <a:prstGeom prst="rect">
            <a:avLst/>
          </a:prstGeom>
        </p:spPr>
      </p:pic>
      <p:pic>
        <p:nvPicPr>
          <p:cNvPr id="3" name="Picture 2"/>
          <p:cNvPicPr>
            <a:picLocks noChangeAspect="1"/>
          </p:cNvPicPr>
          <p:nvPr/>
        </p:nvPicPr>
        <p:blipFill>
          <a:blip r:embed="rId4"/>
          <a:stretch>
            <a:fillRect/>
          </a:stretch>
        </p:blipFill>
        <p:spPr>
          <a:xfrm>
            <a:off x="2532063" y="64323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5476" y="2271989"/>
            <a:ext cx="7590693" cy="2677656"/>
          </a:xfrm>
          <a:prstGeom prst="rect">
            <a:avLst/>
          </a:prstGeom>
        </p:spPr>
        <p:txBody>
          <a:bodyPr wrap="square">
            <a:spAutoFit/>
          </a:bodyPr>
          <a:lstStyle/>
          <a:p>
            <a:r>
              <a:rPr lang="en-US" sz="2400" b="1" dirty="0"/>
              <a:t>A social media policy </a:t>
            </a:r>
            <a:r>
              <a:rPr lang="en-US" sz="2400" dirty="0"/>
              <a:t>is a corporate code of conduct with official guidelines that stipulate how employees should behave online and appropriately use social media during and outside the business.</a:t>
            </a:r>
            <a:endParaRPr lang="ar-EG" sz="2400" dirty="0"/>
          </a:p>
          <a:p>
            <a:r>
              <a:rPr lang="en-US" sz="2400" dirty="0"/>
              <a:t> Its main purpose is to avoid legal problems or undesired business implications and to inspire employees how to advocate the organization in an online setting.</a:t>
            </a:r>
          </a:p>
        </p:txBody>
      </p:sp>
    </p:spTree>
    <p:extLst>
      <p:ext uri="{BB962C8B-B14F-4D97-AF65-F5344CB8AC3E}">
        <p14:creationId xmlns:p14="http://schemas.microsoft.com/office/powerpoint/2010/main" val="25729151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02702" y="-108237"/>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385" y="5949244"/>
            <a:ext cx="1222425" cy="1096206"/>
          </a:xfrm>
          <a:prstGeom prst="rect">
            <a:avLst/>
          </a:prstGeom>
        </p:spPr>
      </p:pic>
      <p:pic>
        <p:nvPicPr>
          <p:cNvPr id="3" name="Picture 2"/>
          <p:cNvPicPr>
            <a:picLocks noChangeAspect="1"/>
          </p:cNvPicPr>
          <p:nvPr/>
        </p:nvPicPr>
        <p:blipFill>
          <a:blip r:embed="rId4"/>
          <a:stretch>
            <a:fillRect/>
          </a:stretch>
        </p:blipFill>
        <p:spPr>
          <a:xfrm>
            <a:off x="2289771" y="696623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811" y="2059952"/>
            <a:ext cx="8353962" cy="2677656"/>
          </a:xfrm>
          <a:prstGeom prst="rect">
            <a:avLst/>
          </a:prstGeom>
        </p:spPr>
        <p:txBody>
          <a:bodyPr wrap="square">
            <a:spAutoFit/>
          </a:bodyPr>
          <a:lstStyle/>
          <a:p>
            <a:r>
              <a:rPr lang="en-US" sz="2400" dirty="0"/>
              <a:t> </a:t>
            </a:r>
            <a:r>
              <a:rPr lang="en-US" sz="2400" b="1" dirty="0"/>
              <a:t>Social Media (Policy) Audit </a:t>
            </a:r>
            <a:r>
              <a:rPr lang="ar-EG" sz="2400" b="1" dirty="0"/>
              <a:t>::</a:t>
            </a:r>
          </a:p>
          <a:p>
            <a:r>
              <a:rPr lang="en-US" sz="2400" dirty="0"/>
              <a:t>that social media use should</a:t>
            </a:r>
            <a:r>
              <a:rPr lang="ar-EG" sz="2400" dirty="0"/>
              <a:t> </a:t>
            </a:r>
            <a:r>
              <a:rPr lang="en-US" sz="2400" dirty="0"/>
              <a:t>follow a social media strategy, which serves the organizational strategy.</a:t>
            </a:r>
            <a:endParaRPr lang="ar-EG" sz="2400" dirty="0"/>
          </a:p>
          <a:p>
            <a:r>
              <a:rPr lang="en-US" sz="2400" dirty="0"/>
              <a:t> Social</a:t>
            </a:r>
            <a:r>
              <a:rPr lang="ar-EG" sz="2400" dirty="0"/>
              <a:t> </a:t>
            </a:r>
            <a:r>
              <a:rPr lang="en-US" sz="2400" dirty="0"/>
              <a:t>media should only be used if they can help reach the business objectives or solve</a:t>
            </a:r>
            <a:r>
              <a:rPr lang="ar-EG" sz="2400" dirty="0"/>
              <a:t> </a:t>
            </a:r>
            <a:r>
              <a:rPr lang="en-US" sz="2400" dirty="0"/>
              <a:t>business problems. </a:t>
            </a:r>
            <a:endParaRPr lang="ar-EG" sz="2400" dirty="0"/>
          </a:p>
          <a:p>
            <a:r>
              <a:rPr lang="en-US" sz="2400" dirty="0"/>
              <a:t>In order to know which problems are to be solved and by</a:t>
            </a:r>
            <a:r>
              <a:rPr lang="ar-EG" sz="2400" dirty="0"/>
              <a:t> </a:t>
            </a:r>
            <a:r>
              <a:rPr lang="en-US" sz="2400" dirty="0"/>
              <a:t>which principles, a social media audit can be performed with</a:t>
            </a:r>
          </a:p>
        </p:txBody>
      </p:sp>
    </p:spTree>
    <p:extLst>
      <p:ext uri="{BB962C8B-B14F-4D97-AF65-F5344CB8AC3E}">
        <p14:creationId xmlns:p14="http://schemas.microsoft.com/office/powerpoint/2010/main" val="1388941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12531" y="1989317"/>
            <a:ext cx="7972514" cy="3785652"/>
          </a:xfrm>
          <a:prstGeom prst="rect">
            <a:avLst/>
          </a:prstGeom>
        </p:spPr>
        <p:txBody>
          <a:bodyPr wrap="square">
            <a:spAutoFit/>
          </a:bodyPr>
          <a:lstStyle/>
          <a:p>
            <a:r>
              <a:rPr lang="en-US" sz="2400" dirty="0"/>
              <a:t>a survey and</a:t>
            </a:r>
            <a:r>
              <a:rPr lang="ar-EG" sz="2400" dirty="0"/>
              <a:t> </a:t>
            </a:r>
            <a:r>
              <a:rPr lang="en-US" sz="2400" dirty="0"/>
              <a:t>in-depth interviews of employees. </a:t>
            </a:r>
            <a:endParaRPr lang="ar-EG" sz="2400" dirty="0"/>
          </a:p>
          <a:p>
            <a:r>
              <a:rPr lang="en-US" sz="2400" dirty="0"/>
              <a:t>An audit may, for instance, also uncover</a:t>
            </a:r>
            <a:r>
              <a:rPr lang="ar-EG" sz="2400" dirty="0"/>
              <a:t> </a:t>
            </a:r>
            <a:r>
              <a:rPr lang="en-US" sz="2400" dirty="0"/>
              <a:t>whether employees use social media in an ethical way, whether they are aware</a:t>
            </a:r>
            <a:r>
              <a:rPr lang="ar-EG" sz="2400" dirty="0"/>
              <a:t> </a:t>
            </a:r>
            <a:r>
              <a:rPr lang="en-US" sz="2400" dirty="0"/>
              <a:t>of the social media policy in the organization, or whether the managers have an</a:t>
            </a:r>
            <a:r>
              <a:rPr lang="ar-EG" sz="2400" dirty="0"/>
              <a:t> </a:t>
            </a:r>
            <a:r>
              <a:rPr lang="en-US" sz="2400" dirty="0"/>
              <a:t>accurate idea of the online behavior of employees.</a:t>
            </a:r>
            <a:endParaRPr lang="ar-EG" sz="2400" dirty="0"/>
          </a:p>
          <a:p>
            <a:r>
              <a:rPr lang="en-US" sz="2400" dirty="0"/>
              <a:t> Such insights may be used to</a:t>
            </a:r>
            <a:r>
              <a:rPr lang="ar-EG" sz="2400" dirty="0"/>
              <a:t> </a:t>
            </a:r>
            <a:r>
              <a:rPr lang="en-US" sz="2400" dirty="0"/>
              <a:t>set a social media policy or to recommend additional training.</a:t>
            </a:r>
            <a:endParaRPr lang="ar-EG" sz="2400" dirty="0"/>
          </a:p>
          <a:p>
            <a:r>
              <a:rPr lang="en-US" sz="2400" dirty="0"/>
              <a:t> An example of a</a:t>
            </a:r>
            <a:r>
              <a:rPr lang="ar-EG" sz="2400" dirty="0"/>
              <a:t> </a:t>
            </a:r>
            <a:r>
              <a:rPr lang="en-US" sz="2400" dirty="0"/>
              <a:t>social media policy audit survey is given in (Flynn 2012).</a:t>
            </a:r>
          </a:p>
        </p:txBody>
      </p:sp>
    </p:spTree>
    <p:extLst>
      <p:ext uri="{BB962C8B-B14F-4D97-AF65-F5344CB8AC3E}">
        <p14:creationId xmlns:p14="http://schemas.microsoft.com/office/powerpoint/2010/main" val="1199021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69852" y="86471"/>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1939" y="855355"/>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8342" y="1919927"/>
            <a:ext cx="8813597" cy="3416320"/>
          </a:xfrm>
          <a:prstGeom prst="rect">
            <a:avLst/>
          </a:prstGeom>
        </p:spPr>
        <p:txBody>
          <a:bodyPr wrap="square">
            <a:spAutoFit/>
          </a:bodyPr>
          <a:lstStyle/>
          <a:p>
            <a:r>
              <a:rPr lang="en-US" sz="2400" b="1" dirty="0"/>
              <a:t>Communication Principles and Standards</a:t>
            </a:r>
            <a:r>
              <a:rPr lang="ar-EG" sz="2400" dirty="0"/>
              <a:t>:</a:t>
            </a:r>
            <a:r>
              <a:rPr lang="en-US" sz="2400" dirty="0"/>
              <a:t> </a:t>
            </a:r>
            <a:endParaRPr lang="ar-EG" sz="2400" dirty="0"/>
          </a:p>
          <a:p>
            <a:r>
              <a:rPr lang="en-US" sz="2400" dirty="0"/>
              <a:t>A social media policy contains</a:t>
            </a:r>
            <a:r>
              <a:rPr lang="ar-EG" sz="2400" dirty="0"/>
              <a:t> </a:t>
            </a:r>
            <a:r>
              <a:rPr lang="en-US" sz="2400" dirty="0"/>
              <a:t>principles about the way employees are ought to act, which should be consistent</a:t>
            </a:r>
            <a:r>
              <a:rPr lang="ar-EG" sz="2400" dirty="0"/>
              <a:t> </a:t>
            </a:r>
            <a:r>
              <a:rPr lang="en-US" sz="2400" dirty="0"/>
              <a:t>with the corporate values. </a:t>
            </a:r>
            <a:endParaRPr lang="ar-EG" sz="2400" dirty="0"/>
          </a:p>
          <a:p>
            <a:r>
              <a:rPr lang="en-US" sz="2400" dirty="0"/>
              <a:t>For instance, a social media policy can be explicitly</a:t>
            </a:r>
            <a:r>
              <a:rPr lang="ar-EG" sz="2400" dirty="0"/>
              <a:t> </a:t>
            </a:r>
            <a:r>
              <a:rPr lang="en-US" sz="2400" dirty="0"/>
              <a:t>driven by corporate values, e.g., collaboration, transparency, diversity, respect</a:t>
            </a:r>
            <a:r>
              <a:rPr lang="ar-EG" sz="2400" dirty="0"/>
              <a:t> </a:t>
            </a:r>
            <a:r>
              <a:rPr lang="en-US" sz="2400" dirty="0"/>
              <a:t>,responsible</a:t>
            </a:r>
            <a:r>
              <a:rPr lang="ar-EG" sz="2400" dirty="0"/>
              <a:t> </a:t>
            </a:r>
            <a:r>
              <a:rPr lang="en-US" sz="2400" dirty="0"/>
              <a:t>-digital-media-principles). </a:t>
            </a:r>
            <a:endParaRPr lang="ar-EG" sz="2400" dirty="0"/>
          </a:p>
          <a:p>
            <a:r>
              <a:rPr lang="en-US" sz="2400" dirty="0"/>
              <a:t>Furthermore, a social media policy can</a:t>
            </a:r>
            <a:r>
              <a:rPr lang="ar-EG" sz="2400" dirty="0"/>
              <a:t> </a:t>
            </a:r>
            <a:r>
              <a:rPr lang="en-US" sz="2400" dirty="0"/>
              <a:t>set the organization’s online voice and tone. </a:t>
            </a:r>
          </a:p>
        </p:txBody>
      </p:sp>
    </p:spTree>
    <p:extLst>
      <p:ext uri="{BB962C8B-B14F-4D97-AF65-F5344CB8AC3E}">
        <p14:creationId xmlns:p14="http://schemas.microsoft.com/office/powerpoint/2010/main" val="2226994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3433" y="1749096"/>
            <a:ext cx="7529562" cy="4154984"/>
          </a:xfrm>
          <a:prstGeom prst="rect">
            <a:avLst/>
          </a:prstGeom>
        </p:spPr>
        <p:txBody>
          <a:bodyPr wrap="square">
            <a:spAutoFit/>
          </a:bodyPr>
          <a:lstStyle/>
          <a:p>
            <a:r>
              <a:rPr lang="en-US" sz="2400" dirty="0"/>
              <a:t>For instance, it can define the</a:t>
            </a:r>
            <a:r>
              <a:rPr lang="ar-EG" sz="2400" dirty="0"/>
              <a:t> </a:t>
            </a:r>
            <a:r>
              <a:rPr lang="en-US" sz="2400" dirty="0"/>
              <a:t>expected response time (e.g., an organization can commit itself to respond to</a:t>
            </a:r>
            <a:r>
              <a:rPr lang="ar-EG" sz="2400" dirty="0"/>
              <a:t> </a:t>
            </a:r>
            <a:r>
              <a:rPr lang="en-US" sz="2400" dirty="0"/>
              <a:t>answers on Facebook™ within 16 h, on Twitter™ within 2 h, and to emails</a:t>
            </a:r>
            <a:r>
              <a:rPr lang="ar-EG" sz="2400" dirty="0"/>
              <a:t> </a:t>
            </a:r>
            <a:r>
              <a:rPr lang="en-US" sz="2400" dirty="0"/>
              <a:t>Social Media Ethics by Organizations </a:t>
            </a:r>
            <a:r>
              <a:rPr lang="ar-EG" sz="2400" dirty="0"/>
              <a:t> </a:t>
            </a:r>
            <a:r>
              <a:rPr lang="en-US" sz="2400" dirty="0"/>
              <a:t>within 24 h).</a:t>
            </a:r>
            <a:endParaRPr lang="ar-EG" sz="2400" dirty="0"/>
          </a:p>
          <a:p>
            <a:r>
              <a:rPr lang="en-US" sz="2400" dirty="0"/>
              <a:t> In addition, possible characteristics of the organization’s voice can</a:t>
            </a:r>
            <a:r>
              <a:rPr lang="ar-EG" sz="2400" dirty="0"/>
              <a:t> </a:t>
            </a:r>
            <a:r>
              <a:rPr lang="en-US" sz="2400" dirty="0"/>
              <a:t>be defined. </a:t>
            </a:r>
            <a:endParaRPr lang="ar-EG" sz="2400" dirty="0"/>
          </a:p>
          <a:p>
            <a:r>
              <a:rPr lang="en-US" sz="2400" dirty="0"/>
              <a:t>For instance, if the voice is set to approachability, curiosity, and</a:t>
            </a:r>
            <a:r>
              <a:rPr lang="ar-EG" sz="2400" dirty="0"/>
              <a:t> </a:t>
            </a:r>
            <a:r>
              <a:rPr lang="en-US" sz="2400" dirty="0"/>
              <a:t>knowledge, then social media posts will rather be conversational, using exciting</a:t>
            </a:r>
            <a:r>
              <a:rPr lang="ar-EG" sz="2400" dirty="0"/>
              <a:t> </a:t>
            </a:r>
            <a:r>
              <a:rPr lang="en-US" sz="2400" dirty="0"/>
              <a:t>words and providing casual information.</a:t>
            </a:r>
          </a:p>
        </p:txBody>
      </p:sp>
    </p:spTree>
    <p:extLst>
      <p:ext uri="{BB962C8B-B14F-4D97-AF65-F5344CB8AC3E}">
        <p14:creationId xmlns:p14="http://schemas.microsoft.com/office/powerpoint/2010/main" val="1706338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1128" y="1633537"/>
            <a:ext cx="8575893" cy="3785652"/>
          </a:xfrm>
          <a:prstGeom prst="rect">
            <a:avLst/>
          </a:prstGeom>
        </p:spPr>
        <p:txBody>
          <a:bodyPr wrap="square">
            <a:spAutoFit/>
          </a:bodyPr>
          <a:lstStyle/>
          <a:p>
            <a:r>
              <a:rPr lang="en-US" sz="2400" b="1" dirty="0"/>
              <a:t> Chief Social Media Officer</a:t>
            </a:r>
            <a:r>
              <a:rPr lang="ar-EG" sz="2400" b="1" dirty="0"/>
              <a:t>::</a:t>
            </a:r>
            <a:endParaRPr lang="en-US" sz="2400" b="1" dirty="0"/>
          </a:p>
          <a:p>
            <a:r>
              <a:rPr lang="en-US" sz="2400" dirty="0"/>
              <a:t>a dedicated job description for a Chief Social Media Officer is rising in organizations. </a:t>
            </a:r>
          </a:p>
          <a:p>
            <a:r>
              <a:rPr lang="en-US" sz="2400" dirty="0"/>
              <a:t>Having the right people in charge of social media is crucial. It does not necessarily concern people under the age of 25 who use social media a lot because older people may have relevant experience with marketing principles and knowledge about the business.</a:t>
            </a:r>
          </a:p>
          <a:p>
            <a:r>
              <a:rPr lang="en-US" sz="2400" dirty="0"/>
              <a:t>An organization should hire someone who has both business savvy and social media savvy (e.g., great writers and storytellers), regardless of their age.</a:t>
            </a:r>
          </a:p>
        </p:txBody>
      </p:sp>
    </p:spTree>
    <p:extLst>
      <p:ext uri="{BB962C8B-B14F-4D97-AF65-F5344CB8AC3E}">
        <p14:creationId xmlns:p14="http://schemas.microsoft.com/office/powerpoint/2010/main" val="177016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7296" y="1588"/>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289771" y="646834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0017" y="1971773"/>
            <a:ext cx="8055901" cy="3046988"/>
          </a:xfrm>
          <a:prstGeom prst="rect">
            <a:avLst/>
          </a:prstGeom>
        </p:spPr>
        <p:txBody>
          <a:bodyPr wrap="square">
            <a:spAutoFit/>
          </a:bodyPr>
          <a:lstStyle/>
          <a:p>
            <a:r>
              <a:rPr lang="en-US" sz="2400" b="1" dirty="0"/>
              <a:t> Social Media Monitoring and Training:: </a:t>
            </a:r>
          </a:p>
          <a:p>
            <a:endParaRPr lang="en-US" sz="2400" b="1" dirty="0"/>
          </a:p>
          <a:p>
            <a:r>
              <a:rPr lang="en-US" sz="2400" dirty="0"/>
              <a:t>on social media strategy and ROI  on social CRM, an organization should regularly review its social media dashboard metrics. </a:t>
            </a:r>
          </a:p>
          <a:p>
            <a:r>
              <a:rPr lang="en-US" sz="2400" dirty="0"/>
              <a:t>Monitoring social media conversations also enables an organization to correct people’s misstatements related to the organization.  </a:t>
            </a:r>
          </a:p>
        </p:txBody>
      </p:sp>
    </p:spTree>
    <p:extLst>
      <p:ext uri="{BB962C8B-B14F-4D97-AF65-F5344CB8AC3E}">
        <p14:creationId xmlns:p14="http://schemas.microsoft.com/office/powerpoint/2010/main" val="2559004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99475"/>
            <a:ext cx="1222425" cy="1096206"/>
          </a:xfrm>
          <a:prstGeom prst="rect">
            <a:avLst/>
          </a:prstGeom>
        </p:spPr>
      </p:pic>
      <p:pic>
        <p:nvPicPr>
          <p:cNvPr id="3" name="Picture 2"/>
          <p:cNvPicPr>
            <a:picLocks noChangeAspect="1"/>
          </p:cNvPicPr>
          <p:nvPr/>
        </p:nvPicPr>
        <p:blipFill>
          <a:blip r:embed="rId4"/>
          <a:stretch>
            <a:fillRect/>
          </a:stretch>
        </p:blipFill>
        <p:spPr>
          <a:xfrm>
            <a:off x="2289771" y="648336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2000157"/>
            <a:ext cx="8310676" cy="3416320"/>
          </a:xfrm>
          <a:prstGeom prst="rect">
            <a:avLst/>
          </a:prstGeom>
        </p:spPr>
        <p:txBody>
          <a:bodyPr wrap="square">
            <a:spAutoFit/>
          </a:bodyPr>
          <a:lstStyle/>
          <a:p>
            <a:r>
              <a:rPr lang="en-US" sz="2400" dirty="0"/>
              <a:t>on opinion mining. Monitoring can generally be considered as an ethically correct action, as long as it is announced in a (social media) policy and that the people involved are aware that monitoring takes place.</a:t>
            </a:r>
          </a:p>
          <a:p>
            <a:r>
              <a:rPr lang="en-US" sz="2400" dirty="0"/>
              <a:t> Similarly, if an organization blocks certain websites or social media tools, it should be clearly stated in a policy. </a:t>
            </a:r>
          </a:p>
          <a:p>
            <a:r>
              <a:rPr lang="en-US" sz="2400" dirty="0"/>
              <a:t>However, trusting employees might be an alternative to actually blocking sites, e.g., by hiring people that fit the organization and by regularly training them.</a:t>
            </a:r>
          </a:p>
        </p:txBody>
      </p:sp>
    </p:spTree>
    <p:extLst>
      <p:ext uri="{BB962C8B-B14F-4D97-AF65-F5344CB8AC3E}">
        <p14:creationId xmlns:p14="http://schemas.microsoft.com/office/powerpoint/2010/main" val="2147014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1802673" y="65707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98549" y="632896"/>
            <a:ext cx="4431726" cy="461665"/>
          </a:xfrm>
          <a:prstGeom prst="rect">
            <a:avLst/>
          </a:prstGeom>
        </p:spPr>
        <p:txBody>
          <a:bodyPr wrap="none">
            <a:spAutoFit/>
          </a:bodyPr>
          <a:lstStyle/>
          <a:p>
            <a:r>
              <a:rPr lang="en-US" sz="2400" dirty="0">
                <a:solidFill>
                  <a:schemeClr val="bg1"/>
                </a:solidFill>
              </a:rPr>
              <a:t> Social Media Ethics by Employees</a:t>
            </a:r>
          </a:p>
        </p:txBody>
      </p:sp>
      <p:sp>
        <p:nvSpPr>
          <p:cNvPr id="6" name="Rectangle 5"/>
          <p:cNvSpPr/>
          <p:nvPr/>
        </p:nvSpPr>
        <p:spPr>
          <a:xfrm>
            <a:off x="157112" y="1709122"/>
            <a:ext cx="8574956" cy="4431983"/>
          </a:xfrm>
          <a:prstGeom prst="rect">
            <a:avLst/>
          </a:prstGeom>
        </p:spPr>
        <p:txBody>
          <a:bodyPr wrap="square">
            <a:spAutoFit/>
          </a:bodyPr>
          <a:lstStyle/>
          <a:p>
            <a:r>
              <a:rPr lang="en-US" sz="2400" dirty="0"/>
              <a:t>Different theoretical approaches exist to assess whether something is ethically correct or not.</a:t>
            </a:r>
          </a:p>
          <a:p>
            <a:r>
              <a:rPr lang="en-US" sz="2400" b="1" dirty="0"/>
              <a:t> Ethical frameworks generally distinguish the following approaches::</a:t>
            </a:r>
          </a:p>
          <a:p>
            <a:r>
              <a:rPr lang="en-US" sz="2400" b="1" dirty="0"/>
              <a:t> • Utilitarian Approach</a:t>
            </a:r>
            <a:r>
              <a:rPr lang="en-US" sz="2400" dirty="0"/>
              <a:t>: Ethical decisions will choose for a certain behavior that maximizes utility , which is most useful or most positive with regard to its outcomes or consequences for all stakeholders (“the greatest good to the greatest number”).</a:t>
            </a:r>
          </a:p>
          <a:p>
            <a:r>
              <a:rPr lang="en-US" sz="2400" dirty="0"/>
              <a:t> •</a:t>
            </a:r>
            <a:r>
              <a:rPr lang="en-US" sz="2400" b="1" dirty="0"/>
              <a:t> Rights Approach: </a:t>
            </a:r>
            <a:r>
              <a:rPr lang="en-US" sz="2400" dirty="0"/>
              <a:t>Ethical decisions will choose for a certain behavior that best protects and respects the rights of all stakeholders. </a:t>
            </a:r>
          </a:p>
          <a:p>
            <a:r>
              <a:rPr lang="en-US" dirty="0"/>
              <a:t>.</a:t>
            </a:r>
          </a:p>
        </p:txBody>
      </p:sp>
    </p:spTree>
    <p:extLst>
      <p:ext uri="{BB962C8B-B14F-4D97-AF65-F5344CB8AC3E}">
        <p14:creationId xmlns:p14="http://schemas.microsoft.com/office/powerpoint/2010/main" val="1296489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950" y="6104826"/>
            <a:ext cx="1222425" cy="1096206"/>
          </a:xfrm>
          <a:prstGeom prst="rect">
            <a:avLst/>
          </a:prstGeom>
        </p:spPr>
      </p:pic>
      <p:pic>
        <p:nvPicPr>
          <p:cNvPr id="3" name="Picture 2"/>
          <p:cNvPicPr>
            <a:picLocks noChangeAspect="1"/>
          </p:cNvPicPr>
          <p:nvPr/>
        </p:nvPicPr>
        <p:blipFill>
          <a:blip r:embed="rId4"/>
          <a:stretch>
            <a:fillRect/>
          </a:stretch>
        </p:blipFill>
        <p:spPr>
          <a:xfrm>
            <a:off x="1802673" y="627287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551" y="1604516"/>
            <a:ext cx="8560111" cy="4524315"/>
          </a:xfrm>
          <a:prstGeom prst="rect">
            <a:avLst/>
          </a:prstGeom>
        </p:spPr>
        <p:txBody>
          <a:bodyPr wrap="square">
            <a:spAutoFit/>
          </a:bodyPr>
          <a:lstStyle/>
          <a:p>
            <a:r>
              <a:rPr lang="en-US" sz="2400" b="1" dirty="0"/>
              <a:t>• Fairness and Justice Approach: </a:t>
            </a:r>
            <a:r>
              <a:rPr lang="en-US" sz="2400" dirty="0"/>
              <a:t>Ethical decisions will choose for a certain behavior that treats stakeholders equally or proportionally.</a:t>
            </a:r>
          </a:p>
          <a:p>
            <a:r>
              <a:rPr lang="en-US" sz="2400" dirty="0"/>
              <a:t> </a:t>
            </a:r>
            <a:r>
              <a:rPr lang="en-US" sz="2400" b="1" dirty="0"/>
              <a:t>• Common Good Approach: </a:t>
            </a:r>
            <a:r>
              <a:rPr lang="en-US" sz="2400" dirty="0"/>
              <a:t>Ethical decisions will choose for a certain behavior that best serves the community as a whole, instead of only the stakeholders.</a:t>
            </a:r>
          </a:p>
          <a:p>
            <a:r>
              <a:rPr lang="en-US" sz="2400" dirty="0"/>
              <a:t> </a:t>
            </a:r>
            <a:r>
              <a:rPr lang="en-US" sz="2400" b="1" dirty="0"/>
              <a:t>• Virtue Approach: </a:t>
            </a:r>
            <a:r>
              <a:rPr lang="en-US" sz="2400" dirty="0"/>
              <a:t>Ethical decisions will choose for a certain behavior that best reflects some virtues or ideals in order to reach an individual’s highest potential (e.g., honesty, courage, compassion, integrity, generosity, tolerance, etc.). </a:t>
            </a:r>
          </a:p>
          <a:p>
            <a:r>
              <a:rPr lang="en-US" sz="2400" dirty="0"/>
              <a:t>• </a:t>
            </a:r>
            <a:r>
              <a:rPr lang="en-US" sz="2400" b="1" dirty="0"/>
              <a:t>Principle Approach (Or Care Ethics Approach): </a:t>
            </a:r>
            <a:r>
              <a:rPr lang="en-US" sz="2400" dirty="0"/>
              <a:t>Ethical decisions will choose for a certain behavior that best fits a specific code of ethics, i.e., by applying personal, professional, or global ethics</a:t>
            </a:r>
          </a:p>
        </p:txBody>
      </p:sp>
    </p:spTree>
    <p:extLst>
      <p:ext uri="{BB962C8B-B14F-4D97-AF65-F5344CB8AC3E}">
        <p14:creationId xmlns:p14="http://schemas.microsoft.com/office/powerpoint/2010/main" val="77404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49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9206" y="1801572"/>
            <a:ext cx="8912573" cy="3416320"/>
          </a:xfrm>
          <a:prstGeom prst="rect">
            <a:avLst/>
          </a:prstGeom>
        </p:spPr>
        <p:txBody>
          <a:bodyPr wrap="square">
            <a:spAutoFit/>
          </a:bodyPr>
          <a:lstStyle/>
          <a:p>
            <a:r>
              <a:rPr lang="en-US" sz="2400" dirty="0"/>
              <a:t>Online behavior of individuals may refer to business use or personal use. </a:t>
            </a:r>
          </a:p>
          <a:p>
            <a:r>
              <a:rPr lang="en-US" sz="2400" dirty="0"/>
              <a:t>situations, employees should respect some general do’s and don’ts .</a:t>
            </a:r>
          </a:p>
          <a:p>
            <a:r>
              <a:rPr lang="en-US" sz="2400" dirty="0"/>
              <a:t>Examples of ethical do’s and don’ts for employees are:</a:t>
            </a:r>
          </a:p>
          <a:p>
            <a:r>
              <a:rPr lang="en-US" sz="2400" dirty="0"/>
              <a:t>•</a:t>
            </a:r>
            <a:r>
              <a:rPr lang="en-US" sz="2400" b="1" dirty="0"/>
              <a:t> Policy</a:t>
            </a:r>
            <a:r>
              <a:rPr lang="en-US" sz="2400" dirty="0"/>
              <a:t>: When communicating anything related to the organization, employees</a:t>
            </a:r>
          </a:p>
          <a:p>
            <a:r>
              <a:rPr lang="en-US" sz="2400" dirty="0"/>
              <a:t>should act in accordance to the organization’s code of ethics (i.e., the social media</a:t>
            </a:r>
          </a:p>
          <a:p>
            <a:r>
              <a:rPr lang="en-US" sz="2400" dirty="0"/>
              <a:t>policy and more generally the policies on IT and business conduct).</a:t>
            </a:r>
          </a:p>
        </p:txBody>
      </p:sp>
    </p:spTree>
    <p:extLst>
      <p:ext uri="{BB962C8B-B14F-4D97-AF65-F5344CB8AC3E}">
        <p14:creationId xmlns:p14="http://schemas.microsoft.com/office/powerpoint/2010/main" val="1798072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4447" y="2204821"/>
            <a:ext cx="7976326" cy="3046988"/>
          </a:xfrm>
          <a:prstGeom prst="rect">
            <a:avLst/>
          </a:prstGeom>
        </p:spPr>
        <p:txBody>
          <a:bodyPr wrap="square">
            <a:spAutoFit/>
          </a:bodyPr>
          <a:lstStyle/>
          <a:p>
            <a:r>
              <a:rPr lang="en-US" sz="2400" b="1" dirty="0"/>
              <a:t>Permission</a:t>
            </a:r>
            <a:r>
              <a:rPr lang="en-US" sz="2400" dirty="0"/>
              <a:t>: When communicating anything related to the organization, employees should first ask their manager for (oral or written) permission. </a:t>
            </a:r>
          </a:p>
          <a:p>
            <a:r>
              <a:rPr lang="en-US" sz="2400" dirty="0"/>
              <a:t>Written permission is particularly required when it concerns confidential or copyrighted material (i.e., that belongs to current or former employers or third parties).</a:t>
            </a:r>
          </a:p>
          <a:p>
            <a:r>
              <a:rPr lang="en-US" sz="2400" dirty="0"/>
              <a:t>Furthermore, identifiable client information should not be posted online without client’s permission.</a:t>
            </a:r>
          </a:p>
        </p:txBody>
      </p:sp>
    </p:spTree>
    <p:extLst>
      <p:ext uri="{BB962C8B-B14F-4D97-AF65-F5344CB8AC3E}">
        <p14:creationId xmlns:p14="http://schemas.microsoft.com/office/powerpoint/2010/main" val="418318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60798" y="2204822"/>
            <a:ext cx="8364392" cy="2677656"/>
          </a:xfrm>
          <a:prstGeom prst="rect">
            <a:avLst/>
          </a:prstGeom>
        </p:spPr>
        <p:txBody>
          <a:bodyPr wrap="square">
            <a:spAutoFit/>
          </a:bodyPr>
          <a:lstStyle/>
          <a:p>
            <a:r>
              <a:rPr lang="en-US" sz="2400" b="1" dirty="0"/>
              <a:t> Reputation Management: </a:t>
            </a:r>
            <a:r>
              <a:rPr lang="en-US" sz="2400" dirty="0"/>
              <a:t>Employees should contribute to online reputation management to protect both the organization’s and their own reputation. </a:t>
            </a:r>
          </a:p>
          <a:p>
            <a:endParaRPr lang="en-US" sz="2400" dirty="0"/>
          </a:p>
          <a:p>
            <a:r>
              <a:rPr lang="en-US" sz="2400" dirty="0"/>
              <a:t>Also private social media use should be considered from this perspective (when clients or colleagues are personal connections or when personal social media posts are in the public domain).</a:t>
            </a:r>
          </a:p>
        </p:txBody>
      </p:sp>
    </p:spTree>
    <p:extLst>
      <p:ext uri="{BB962C8B-B14F-4D97-AF65-F5344CB8AC3E}">
        <p14:creationId xmlns:p14="http://schemas.microsoft.com/office/powerpoint/2010/main" val="164494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1928" y="2029179"/>
            <a:ext cx="8545828" cy="2677656"/>
          </a:xfrm>
          <a:prstGeom prst="rect">
            <a:avLst/>
          </a:prstGeom>
        </p:spPr>
        <p:txBody>
          <a:bodyPr wrap="square">
            <a:spAutoFit/>
          </a:bodyPr>
          <a:lstStyle/>
          <a:p>
            <a:r>
              <a:rPr lang="en-US" sz="2400" b="1" dirty="0"/>
              <a:t>• Privacy: </a:t>
            </a:r>
            <a:r>
              <a:rPr lang="en-US" sz="2400" dirty="0"/>
              <a:t>Individuals should set privacy settings to safeguard private content.</a:t>
            </a:r>
          </a:p>
          <a:p>
            <a:r>
              <a:rPr lang="en-US" sz="2400" dirty="0"/>
              <a:t>Employees should act professionally, also in their spare time. </a:t>
            </a:r>
          </a:p>
          <a:p>
            <a:r>
              <a:rPr lang="en-US" sz="2400" dirty="0"/>
              <a:t>In order to maintain appropriate professional boundaries, different accounts can be created to separate their private use of social media from their professional use (i.e., a personal online identity versus a professional online identity).</a:t>
            </a:r>
          </a:p>
        </p:txBody>
      </p:sp>
    </p:spTree>
    <p:extLst>
      <p:ext uri="{BB962C8B-B14F-4D97-AF65-F5344CB8AC3E}">
        <p14:creationId xmlns:p14="http://schemas.microsoft.com/office/powerpoint/2010/main" val="1191365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8600" y="1794043"/>
            <a:ext cx="8686800" cy="2677656"/>
          </a:xfrm>
          <a:prstGeom prst="rect">
            <a:avLst/>
          </a:prstGeom>
        </p:spPr>
        <p:txBody>
          <a:bodyPr wrap="square">
            <a:spAutoFit/>
          </a:bodyPr>
          <a:lstStyle/>
          <a:p>
            <a:r>
              <a:rPr lang="en-US" sz="2400" b="1" dirty="0"/>
              <a:t>Influencers:: </a:t>
            </a:r>
            <a:r>
              <a:rPr lang="en-US" sz="2400" dirty="0"/>
              <a:t>Everyone who recommends or endorses products should comply with the law when making recommendations.</a:t>
            </a:r>
          </a:p>
          <a:p>
            <a:endParaRPr lang="en-US" sz="2400" dirty="0"/>
          </a:p>
          <a:p>
            <a:r>
              <a:rPr lang="en-US" sz="2400" dirty="0"/>
              <a:t> This obligation applies to influencer marketing in general and is based on traditional legislation to avoid unfair commercial practices, such as the FTC Act of 1914 in the USA and the Unfair Commercial Practice Directive 2005/29/EC in the European Union.</a:t>
            </a:r>
          </a:p>
        </p:txBody>
      </p:sp>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369572" y="2204822"/>
            <a:ext cx="7745728" cy="2308324"/>
          </a:xfrm>
          <a:prstGeom prst="rect">
            <a:avLst/>
          </a:prstGeom>
        </p:spPr>
        <p:txBody>
          <a:bodyPr wrap="square">
            <a:spAutoFit/>
          </a:bodyPr>
          <a:lstStyle/>
          <a:p>
            <a:r>
              <a:rPr lang="en-US" sz="2400" dirty="0"/>
              <a:t>order to </a:t>
            </a:r>
            <a:r>
              <a:rPr lang="en-US" sz="2400" b="1" dirty="0"/>
              <a:t>enhance transparency for consumers on social media tools </a:t>
            </a:r>
            <a:r>
              <a:rPr lang="en-US" sz="2400" dirty="0"/>
              <a:t>(Gratz et al. 2021).</a:t>
            </a:r>
          </a:p>
          <a:p>
            <a:r>
              <a:rPr lang="en-US" sz="2400" dirty="0"/>
              <a:t> This matter is also essential to create a digital single market (e.g., Such guidelines and self-regulative provisions help avoid deceptive ads, and offer details about how advertisers but also endorsers can act in an ethically correct manner.</a:t>
            </a:r>
          </a:p>
        </p:txBody>
      </p:sp>
    </p:spTree>
    <p:extLst>
      <p:ext uri="{BB962C8B-B14F-4D97-AF65-F5344CB8AC3E}">
        <p14:creationId xmlns:p14="http://schemas.microsoft.com/office/powerpoint/2010/main" val="168170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7.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11864</TotalTime>
  <Words>3018</Words>
  <Application>Microsoft Office PowerPoint</Application>
  <PresentationFormat>Widescreen</PresentationFormat>
  <Paragraphs>311</Paragraphs>
  <Slides>40</Slides>
  <Notes>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40</vt:i4>
      </vt:variant>
    </vt:vector>
  </HeadingPairs>
  <TitlesOfParts>
    <vt:vector size="55" baseType="lpstr">
      <vt:lpstr>-apple-system</vt:lpstr>
      <vt:lpstr>Arial</vt:lpstr>
      <vt:lpstr>ArialMT</vt:lpstr>
      <vt:lpstr>Cabin-semi-bold</vt:lpstr>
      <vt:lpstr>Calibri</vt:lpstr>
      <vt:lpstr>Calibri Light</vt:lpstr>
      <vt:lpstr>Georgia</vt:lpstr>
      <vt:lpstr>Helvetica Neue</vt:lpstr>
      <vt:lpstr>Montserrat</vt:lpstr>
      <vt:lpstr>Tajawal Medium</vt:lpstr>
      <vt:lpstr>Times New Roman</vt:lpstr>
      <vt:lpstr>Unify Sans Bold</vt:lpstr>
      <vt:lpstr>var(--secondary-font)</vt:lpstr>
      <vt:lpstr>Wotfard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277</cp:revision>
  <dcterms:created xsi:type="dcterms:W3CDTF">2021-08-03T13:03:26Z</dcterms:created>
  <dcterms:modified xsi:type="dcterms:W3CDTF">2023-03-23T13:17:50Z</dcterms:modified>
</cp:coreProperties>
</file>