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7"/>
  </p:notesMasterIdLst>
  <p:sldIdLst>
    <p:sldId id="480" r:id="rId5"/>
    <p:sldId id="303" r:id="rId6"/>
    <p:sldId id="633" r:id="rId7"/>
    <p:sldId id="638" r:id="rId8"/>
    <p:sldId id="504" r:id="rId9"/>
    <p:sldId id="642" r:id="rId10"/>
    <p:sldId id="723" r:id="rId11"/>
    <p:sldId id="724" r:id="rId12"/>
    <p:sldId id="725" r:id="rId13"/>
    <p:sldId id="726" r:id="rId14"/>
    <p:sldId id="727" r:id="rId15"/>
    <p:sldId id="728" r:id="rId16"/>
    <p:sldId id="729" r:id="rId17"/>
    <p:sldId id="730" r:id="rId18"/>
    <p:sldId id="735" r:id="rId19"/>
    <p:sldId id="731" r:id="rId20"/>
    <p:sldId id="732" r:id="rId21"/>
    <p:sldId id="733" r:id="rId22"/>
    <p:sldId id="734" r:id="rId23"/>
    <p:sldId id="703" r:id="rId24"/>
    <p:sldId id="643" r:id="rId25"/>
    <p:sldId id="736" r:id="rId26"/>
    <p:sldId id="737" r:id="rId27"/>
    <p:sldId id="738" r:id="rId28"/>
    <p:sldId id="739" r:id="rId29"/>
    <p:sldId id="740" r:id="rId30"/>
    <p:sldId id="741" r:id="rId31"/>
    <p:sldId id="753" r:id="rId32"/>
    <p:sldId id="742" r:id="rId33"/>
    <p:sldId id="674" r:id="rId34"/>
    <p:sldId id="743" r:id="rId35"/>
    <p:sldId id="744" r:id="rId36"/>
    <p:sldId id="745" r:id="rId37"/>
    <p:sldId id="746" r:id="rId38"/>
    <p:sldId id="721" r:id="rId39"/>
    <p:sldId id="747" r:id="rId40"/>
    <p:sldId id="720" r:id="rId41"/>
    <p:sldId id="748" r:id="rId42"/>
    <p:sldId id="749" r:id="rId43"/>
    <p:sldId id="750" r:id="rId44"/>
    <p:sldId id="751" r:id="rId45"/>
    <p:sldId id="349" r:id="rId4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633"/>
            <p14:sldId id="638"/>
            <p14:sldId id="504"/>
            <p14:sldId id="642"/>
            <p14:sldId id="723"/>
            <p14:sldId id="724"/>
            <p14:sldId id="725"/>
            <p14:sldId id="726"/>
            <p14:sldId id="727"/>
            <p14:sldId id="728"/>
            <p14:sldId id="729"/>
            <p14:sldId id="730"/>
            <p14:sldId id="735"/>
            <p14:sldId id="731"/>
            <p14:sldId id="732"/>
            <p14:sldId id="733"/>
            <p14:sldId id="734"/>
            <p14:sldId id="703"/>
            <p14:sldId id="643"/>
            <p14:sldId id="736"/>
            <p14:sldId id="737"/>
            <p14:sldId id="738"/>
            <p14:sldId id="739"/>
            <p14:sldId id="740"/>
            <p14:sldId id="741"/>
            <p14:sldId id="753"/>
            <p14:sldId id="742"/>
            <p14:sldId id="674"/>
            <p14:sldId id="743"/>
            <p14:sldId id="744"/>
            <p14:sldId id="745"/>
            <p14:sldId id="746"/>
            <p14:sldId id="721"/>
            <p14:sldId id="747"/>
            <p14:sldId id="720"/>
            <p14:sldId id="748"/>
            <p14:sldId id="749"/>
            <p14:sldId id="750"/>
            <p14:sldId id="751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9BBC"/>
    <a:srgbClr val="852F4A"/>
    <a:srgbClr val="8E5A6D"/>
    <a:srgbClr val="00AEEF"/>
    <a:srgbClr val="FFD200"/>
    <a:srgbClr val="203E5F"/>
    <a:srgbClr val="F58221"/>
    <a:srgbClr val="000000"/>
    <a:srgbClr val="2D3956"/>
    <a:srgbClr val="FAC7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2" autoAdjust="0"/>
    <p:restoredTop sz="93987" autoAdjust="0"/>
  </p:normalViewPr>
  <p:slideViewPr>
    <p:cSldViewPr snapToGrid="0">
      <p:cViewPr varScale="1">
        <p:scale>
          <a:sx n="82" d="100"/>
          <a:sy n="82" d="100"/>
        </p:scale>
        <p:origin x="691" y="72"/>
      </p:cViewPr>
      <p:guideLst/>
    </p:cSldViewPr>
  </p:slideViewPr>
  <p:outlineViewPr>
    <p:cViewPr>
      <p:scale>
        <a:sx n="33" d="100"/>
        <a:sy n="33" d="100"/>
      </p:scale>
      <p:origin x="0" y="-2448"/>
    </p:cViewPr>
  </p:outlineViewPr>
  <p:notesTextViewPr>
    <p:cViewPr>
      <p:scale>
        <a:sx n="200" d="100"/>
        <a:sy n="200" d="100"/>
      </p:scale>
      <p:origin x="0" y="0"/>
    </p:cViewPr>
  </p:notesTextViewPr>
  <p:notesViewPr>
    <p:cSldViewPr snapToGrid="0">
      <p:cViewPr>
        <p:scale>
          <a:sx n="96" d="100"/>
          <a:sy n="96" d="100"/>
        </p:scale>
        <p:origin x="2486" y="-1901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presProps" Target="presProps.xml"/><Relationship Id="rId8" Type="http://schemas.openxmlformats.org/officeDocument/2006/relationships/slide" Target="slides/slide4.xml"/><Relationship Id="rId51" Type="http://schemas.openxmlformats.org/officeDocument/2006/relationships/tableStyles" Target="tableStyle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C88BF89-D2CD-29E2-DA01-CD4E543ECB56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91871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464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03278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63094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848D30-919E-CBC7-DCA0-7908AF96FE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FC6D157-6039-C7E9-D60E-FCED8B896AA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F02CE6F-D3A9-5EEF-2FCD-10C1C184216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0985131-8E41-1F04-DD44-56EABCE872D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580191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AF62DC-6849-BAFF-59D8-4E70366EE6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546A748-93A7-6F58-A902-EB78127BC9E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3FD9641-1204-48F6-6C84-52EC616ACB9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4340A56-1252-991A-99D5-1B681F6AF4D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8624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C9B293-FA86-3879-CEA5-871C05895C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082264B-F607-C064-8B1B-E66E245B95F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B0AAF94-9A5B-61DA-A950-17DFC64E34E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770F58-FA33-CDE4-A988-0A6CD519BE3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93489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E7398B-FBFA-8718-7DB4-75279AA80C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451A77F-C4F6-1FA2-E7C3-D48C48938E6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93B90CC-A1C0-24B9-182A-90C597C9051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F576C60-9952-C470-E278-374B600A38E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449532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E1AA8C-D9D8-F5CE-3F5B-AF16EBFF32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B5AED29-DF40-05CE-C196-2968B5B9EBF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F9A898F-59EE-1B0C-928E-5C2608C4BB2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00B658A-28B8-CF73-B070-364B6AADACE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290469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D0E27F-7E28-84D1-956D-77DF73A57C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153C8C4-70B0-34E4-5C89-C81D6D2FC88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FDBA72C-113F-7D05-947D-7048655A70F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DB19160-A9FE-959C-DFC7-E90AA3E67BD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538497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51198B-69F8-621E-9869-82F5D552E8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C64DF1F-4C6F-857A-9A29-68EF91D8DCB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4655BBF-A6AA-0970-7E25-646EA8F1734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9457F95-3C4A-C4F9-7806-61C3B69BD3A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34340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5B1F28-B16E-0347-D741-64E4498460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D648BBD-B5DB-EC2B-13FF-B6B0599307A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7D01AF3-D227-0650-2A6C-6B92799FF95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DA183B5-7E1A-53A9-4842-A0D8FF6FEAD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29714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AA09D4-87BA-1D47-7E18-8ED2640489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EEE98B7-8429-EAF2-14CE-1D7B6D17516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362D660-099F-61DA-9507-A4250B91240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9A25589-51FB-0D5F-9AE7-61C8BB362F1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75040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3700A0-3849-F606-8099-4C9A4B2B25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6799FF6-A9F0-4C94-166A-7EACBF145BE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AF9B59F-86FE-AF01-157E-1F1CF27DDD3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F7CEC37-DF9E-8DF1-B812-FFD9BEDEEA5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970127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F6228F-4C74-BBFC-60B1-3AC38FF17D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9A6F250-8A8B-636B-0D1A-5D8022997B5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8A5AF53-8E6E-B83D-E54F-A2AD57F88CD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92F1548-E4E5-CDF4-EA8D-1E285F14819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495974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F6BBBD-373D-8C6A-90BF-209AD20BA0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A7E0A78-8134-703E-FA5E-EC2ACBFFB8B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D334406-54D6-6448-BFA0-259FDC406AD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FEF62AB-01E8-823A-28D1-6BE0C3AAD02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455880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AAA33E-DCE8-AC19-B484-69F1F8D9A7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7152031-5744-2A26-FBC5-969DDEAAFE9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6891F86-3D84-0738-4739-FC9B2DA3DE4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DB741EE-BD9C-835B-CE10-3F375947039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376114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83F411-14C8-4F16-6239-3C62D4B353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D4AC787-F3D6-F9D0-84F4-01BD0AA18EC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F19D751-821E-91BD-235F-6605F28E3F9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915F503-E0C5-13B6-F289-2DCF4B40CB2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412678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9CEECB-6940-EC13-4F08-F3F3B63670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42DBC32-5689-8FAD-50FA-BE9478C91F0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E604D44-4986-0628-2395-2EA53BF8BA7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C222C8C-FBF5-6D48-5259-EB3F085373E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811010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4683EB-97E8-9C82-B50D-AD507BEE0D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7A034AE-6175-D991-9E36-899E310B646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C06D181-D775-B395-1F68-74A3626A135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270D209-B7AA-1402-1151-F99F50B71E2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4448174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877EFC-DEEC-D92B-308E-1EB646F1AC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AA1563F-49B0-2714-E7F5-8583D709B84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76BF3EB-B11B-9554-A0FB-59C40C9AF76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D739795-6732-46F1-64DD-33DE854BDF4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474764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5FED45-527C-6F61-8D0E-55E0F4C5C9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1C28E12-3E0E-3A6B-FD55-C461F1F69B0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C736692-4423-A584-0F57-A43C168C883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B59B86-EBC8-6C38-80D3-75D02BE87A9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343289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23737A-48CE-2529-EC1E-8B795AE9D2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3287FDD-A306-1E5F-9ADA-A16F97D2A80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0B696EA-35B5-B24F-ABFC-0FD27E4D4D8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B8D29B9-EF26-CB44-608E-E76753DC410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294447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1F85D1-D997-B52A-8576-F61B5DB2E8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7828574-57B3-1993-EF67-7835C1338FC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6DD42EC-6FD5-3AD8-742B-677E80F3417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F73F52B-61B5-C195-5A50-5B4666E3AF6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448494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E989D4-B62D-D523-C210-6D1D987E65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9DD1ACA-639B-59DE-95E9-5068A3A6539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174E855-F033-9CFA-DDF5-1B1D646FDDF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0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139F463-4CBF-A074-34A9-5F2FEF24AD8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295310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00A342-FE38-8BA7-225B-8BBAB4AF23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D949593-ABF2-71B3-8159-28D164FF7F9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BB3187D-0A06-AD35-22FB-19EBA999B42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5A22483-FDCE-8224-8C96-BF41CEAF240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172789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9BAC1F-F432-8F03-B7BA-09E5024C9C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905A950-D00A-7ACF-36B4-4646B32080E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9D35106-23CB-01F2-ED4D-98B41FF66BF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A2F73C7-B7C5-37E2-CA1D-351F912DB16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652880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>
              <a:lnSpc>
                <a:spcPts val="2100"/>
              </a:lnSpc>
              <a:spcBef>
                <a:spcPts val="1200"/>
              </a:spcBef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795279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4295CB-B390-FE90-3B00-A30E182C9F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9A78A46-0A23-6C93-225A-819B7C61264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D9EEECD-5877-2D16-55DE-1897AF2C756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9D17767-9C16-95B4-96CB-E44AB958159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0337658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180322-7A83-9BB4-1646-A93BD92262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3D43A5C-73DF-65B8-0799-852811C61DA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EBCFA98-2B9B-1A3E-CC3B-7D4AEE7093B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2EAA1F-EC0C-E64C-0BE0-4E2B7017F63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7053998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41A154-A1E4-B2FD-4EC8-75ADF3161F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C57D034-4DA0-47CC-7BDD-971DFE1D303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1B284F5-C1BF-1371-09AD-9DD1FF6BA1F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558FE88-BDBD-6631-F8E8-9B316F05D95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259912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2F9E67-4408-40E3-3A22-EF006DDAA1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8EE04BC-87DA-4FE6-FEB7-FEA6D898139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91E793D-B1E5-3CE4-96B3-8FA771F1EA2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2E89A0B-5E04-F848-6CDC-A0FC6B6761D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2773207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E43B6B-DD60-FC6D-6831-D98758E548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A25B483-2807-5249-B0ED-1B498B992A3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7C7605B-3764-57C1-681C-9E2F39472AA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76C226C-5EB4-FE07-C881-29DCE223BF7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7456683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1C5330-5BEC-C755-D849-87F12B1E51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512E71A-8527-E6BF-E8CB-66852A3558D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E6993A1-8564-3D02-E54E-EAC73EC31C9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F6F7C71-1F10-1248-21E1-91A80B43CCC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6252723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E272CD-0C74-8B16-C3A3-BE1BFB673C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4045841-C2FB-46BE-59E9-802022D67EC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3DDBF26-624A-6234-C390-C9D031D63A4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84C1ED5-E97B-B177-E9DB-5C3FB006F71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0805382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6435FF-E7D9-A711-33DD-7A868F06D5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A79FF52-8B5A-5D44-3548-DB92F8A185F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FDA45D1-A203-0645-4427-37945603A60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5B04E8E-BC00-B1C4-486A-E068CF9AD9B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955324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E73BFE-86B3-1B0E-1DFE-39ECE0EB4B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ED986C8-6FB9-193C-E8D7-96D614E03E4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934D8BF-0018-762D-5474-F0811B0FB93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8E74FA0-E293-B71C-B917-743DCC095E1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1970191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C344D5-1500-6AA5-C53E-6A076ED2BA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C2DFD57-FEBB-FEDE-A56E-3598FCF9636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9D13815-3689-901A-1F91-78F7AC26F55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742847-BBD2-BFED-7321-9ABCEECBDE4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4960937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DD7557-6C3C-22E3-F406-885428447D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5E8798D-01C8-C653-D9CB-7BEE63866EB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939305C-B1D0-4C5F-3A20-721535EE944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D2614E1-C654-E9D8-5AC0-E69290552A4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9660432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78767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4459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26363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30268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06050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4" r:id="rId12"/>
    <p:sldLayoutId id="2147483667" r:id="rId13"/>
    <p:sldLayoutId id="2147483668" r:id="rId14"/>
    <p:sldLayoutId id="2147483669" r:id="rId15"/>
    <p:sldLayoutId id="2147483670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8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9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0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1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2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3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4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7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8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42.png"/><Relationship Id="rId5" Type="http://schemas.openxmlformats.org/officeDocument/2006/relationships/image" Target="../media/image41.svg"/><Relationship Id="rId4" Type="http://schemas.openxmlformats.org/officeDocument/2006/relationships/image" Target="../media/image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5825203" y="59568"/>
            <a:ext cx="6304719" cy="654794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681130" y="4257713"/>
            <a:ext cx="4128807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latin typeface="Alexandria" charset="0"/>
                <a:cs typeface="Alexandria" charset="0"/>
              </a:rPr>
              <a:t>Prepared by </a:t>
            </a:r>
          </a:p>
          <a:p>
            <a:r>
              <a:rPr lang="en-US" sz="2800" b="1" dirty="0">
                <a:latin typeface="Alexandria" charset="0"/>
                <a:cs typeface="Alexandria" charset="0"/>
              </a:rPr>
              <a:t>Dr. Ahmed El-Douh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254628" y="2564100"/>
            <a:ext cx="509722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Storage Technologies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455875" y="5983901"/>
            <a:ext cx="3136412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</a:t>
            </a:r>
            <a:r>
              <a:rPr lang="ar-IQ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4</a:t>
            </a:r>
            <a:endParaRPr lang="en-US" sz="2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1748145" y="3439517"/>
            <a:ext cx="9973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latin typeface="Alexandria" charset="0"/>
                <a:cs typeface="Alexandria" charset="0"/>
              </a:rPr>
              <a:t>IT403</a:t>
            </a:r>
          </a:p>
        </p:txBody>
      </p:sp>
      <p:sp>
        <p:nvSpPr>
          <p:cNvPr id="14" name="Oval 13"/>
          <p:cNvSpPr/>
          <p:nvPr/>
        </p:nvSpPr>
        <p:spPr>
          <a:xfrm>
            <a:off x="5898161" y="136634"/>
            <a:ext cx="6158805" cy="6334512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58058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5242459" y="2864682"/>
            <a:ext cx="664378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Storage Technologies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</a:t>
            </a:r>
            <a:r>
              <a:rPr lang="ar-IQ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4</a:t>
            </a:r>
            <a:endParaRPr lang="en-US" sz="28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Ahmed El-Douh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002F6D-0DF4-504C-1A57-D34F6F823551}"/>
              </a:ext>
            </a:extLst>
          </p:cNvPr>
          <p:cNvSpPr txBox="1"/>
          <p:nvPr/>
        </p:nvSpPr>
        <p:spPr>
          <a:xfrm>
            <a:off x="4659085" y="4903313"/>
            <a:ext cx="69152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Alexandria" charset="0"/>
                <a:cs typeface="Alexandria" charset="0"/>
              </a:rPr>
              <a:t>IT403 </a:t>
            </a:r>
          </a:p>
          <a:p>
            <a:pPr algn="ctr"/>
            <a:r>
              <a:rPr lang="en-US" sz="2000" dirty="0">
                <a:latin typeface="Alexandria" charset="0"/>
                <a:cs typeface="Alexandria" charset="0"/>
              </a:rPr>
              <a:t>Common Storage Protocols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2E5268-819B-EE9C-363C-777E9F42FC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3EA53ED-2AC2-4D6A-B177-F1D748071FB3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1C484B1-C75C-99AB-28F5-A9CF00351F6E}"/>
              </a:ext>
            </a:extLst>
          </p:cNvPr>
          <p:cNvSpPr txBox="1"/>
          <p:nvPr/>
        </p:nvSpPr>
        <p:spPr>
          <a:xfrm>
            <a:off x="1029024" y="1050367"/>
            <a:ext cx="5313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200" b="1" i="0" dirty="0">
                <a:solidFill>
                  <a:srgbClr val="273239"/>
                </a:solidFill>
                <a:effectLst/>
                <a:latin typeface="Nunito" pitchFamily="2" charset="0"/>
              </a:rPr>
              <a:t>Objectives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960EAD9-7936-F4DE-5397-74C6BA1DB6A5}"/>
              </a:ext>
            </a:extLst>
          </p:cNvPr>
          <p:cNvSpPr txBox="1"/>
          <p:nvPr/>
        </p:nvSpPr>
        <p:spPr>
          <a:xfrm>
            <a:off x="1029024" y="2169564"/>
            <a:ext cx="10133952" cy="23529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b="0" i="0" u="none" strike="noStrike" baseline="0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Upon completion of this module, you will be able to: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zh-CN" sz="2000" dirty="0"/>
              <a:t>Describe the definitions of common storage protocols.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zh-CN" sz="2000" dirty="0"/>
              <a:t>Understand the technical principles of common storage protocols.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zh-CN" sz="2000" dirty="0"/>
              <a:t>Understand the application scenarios of common storage protocols.</a:t>
            </a:r>
          </a:p>
          <a:p>
            <a:pPr lvl="1" algn="just">
              <a:lnSpc>
                <a:spcPct val="150000"/>
              </a:lnSpc>
            </a:pPr>
            <a:endParaRPr lang="en-US" sz="2000" b="0" i="0" u="none" strike="noStrike" baseline="0" dirty="0">
              <a:solidFill>
                <a:srgbClr val="2C2C2C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61576A0-480A-2EC5-5840-85F3339B528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7045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894756" y="1552037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2546602" y="1028817"/>
            <a:ext cx="14366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sz="2800" b="1" kern="1200" dirty="0">
                <a:solidFill>
                  <a:schemeClr val="tx2"/>
                </a:solidFill>
                <a:latin typeface="Alexandria" charset="0"/>
                <a:ea typeface="+mn-ea"/>
                <a:cs typeface="+mn-cs"/>
              </a:rPr>
              <a:t>Outlines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721CE6A5-21F8-2C1B-1FFD-89AB5C2DA729}"/>
              </a:ext>
            </a:extLst>
          </p:cNvPr>
          <p:cNvGrpSpPr/>
          <p:nvPr/>
        </p:nvGrpSpPr>
        <p:grpSpPr>
          <a:xfrm>
            <a:off x="894756" y="1120334"/>
            <a:ext cx="1404457" cy="1166000"/>
            <a:chOff x="942308" y="935396"/>
            <a:chExt cx="1404457" cy="1166000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1798D7B0-2DE8-DE6D-7F7E-D9A64F05FF8E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FF995177-28A8-16DD-1240-EDBA52E23955}"/>
                </a:ext>
              </a:extLst>
            </p:cNvPr>
            <p:cNvSpPr txBox="1"/>
            <p:nvPr/>
          </p:nvSpPr>
          <p:spPr>
            <a:xfrm>
              <a:off x="1153149" y="975974"/>
              <a:ext cx="1034822" cy="6451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E1D59B5B-C882-F4BA-59D4-12864C389E1F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r-EG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</a:t>
              </a:r>
              <a:r>
                <a:rPr lang="ar-IQ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4</a:t>
              </a:r>
              <a:endPara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id="{CD1FE591-28BF-6B41-228B-18BEF9BB34C9}"/>
              </a:ext>
            </a:extLst>
          </p:cNvPr>
          <p:cNvSpPr txBox="1"/>
          <p:nvPr/>
        </p:nvSpPr>
        <p:spPr>
          <a:xfrm>
            <a:off x="2789817" y="1703334"/>
            <a:ext cx="6096000" cy="39130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SCSI/iSCSI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SAS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FC/FCOE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PCIe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IB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CIFS/NFS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FTP/HTTP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607236" y="1321979"/>
            <a:ext cx="4114780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sz="3000" dirty="0"/>
              <a:t>SCSI And iSCSI in Storage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74EEC8-326B-53B7-5B48-72F330F05F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DDFF43F-990A-BAB7-E826-A9E6D66AA834}"/>
              </a:ext>
            </a:extLst>
          </p:cNvPr>
          <p:cNvSpPr/>
          <p:nvPr/>
        </p:nvSpPr>
        <p:spPr>
          <a:xfrm>
            <a:off x="956665" y="1702676"/>
            <a:ext cx="9459088" cy="434477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D2DB5A5-E951-62B1-818D-C49106237690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SCSI And iSCSI in Storage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E72019C-7D93-4653-FBCD-33569361E7D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284" name="Picture 1283">
            <a:extLst>
              <a:ext uri="{FF2B5EF4-FFF2-40B4-BE49-F238E27FC236}">
                <a16:creationId xmlns:a16="http://schemas.microsoft.com/office/drawing/2014/main" id="{D87F10EB-DB8D-99F1-F5E6-F278BFC7D24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6055" y="1907947"/>
            <a:ext cx="6442841" cy="3944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9941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207664-AA09-C2D7-A8B5-FD9E7666CF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10C04E9-FAD9-C4F9-DEF3-2057213542F7}"/>
              </a:ext>
            </a:extLst>
          </p:cNvPr>
          <p:cNvSpPr/>
          <p:nvPr/>
        </p:nvSpPr>
        <p:spPr>
          <a:xfrm>
            <a:off x="956665" y="1702676"/>
            <a:ext cx="9459088" cy="434477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D64AB48-4B41-960F-968E-696FE8E917B7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SCSI Protocol and Storage System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633B8CD-BA19-3417-0CDB-05B02A54A4D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64C5054-F2EC-C07C-5608-FED9FFE762B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85661" y="2041243"/>
            <a:ext cx="8158036" cy="3940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6320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F9A7CF-8057-B463-F743-CF9FD4CE4A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8F9EF7C-2B04-764E-187E-BD394B6EB7C1}"/>
              </a:ext>
            </a:extLst>
          </p:cNvPr>
          <p:cNvSpPr/>
          <p:nvPr/>
        </p:nvSpPr>
        <p:spPr>
          <a:xfrm>
            <a:off x="851449" y="1646581"/>
            <a:ext cx="9911144" cy="464604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3680E0B-6A1B-F316-FDE4-C8F526D73332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What is SCSI ?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5C55EFC-4C37-D53F-7D40-7D6E1933BC5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pSp>
        <p:nvGrpSpPr>
          <p:cNvPr id="6" name="组合 2">
            <a:extLst>
              <a:ext uri="{FF2B5EF4-FFF2-40B4-BE49-F238E27FC236}">
                <a16:creationId xmlns:a16="http://schemas.microsoft.com/office/drawing/2014/main" id="{964C85FB-862D-7C8C-7986-64F4A2CC6076}"/>
              </a:ext>
            </a:extLst>
          </p:cNvPr>
          <p:cNvGrpSpPr/>
          <p:nvPr/>
        </p:nvGrpSpPr>
        <p:grpSpPr>
          <a:xfrm>
            <a:off x="4205705" y="1891765"/>
            <a:ext cx="2647039" cy="4084256"/>
            <a:chOff x="2375756" y="944563"/>
            <a:chExt cx="3240088" cy="5040312"/>
          </a:xfrm>
        </p:grpSpPr>
        <p:grpSp>
          <p:nvGrpSpPr>
            <p:cNvPr id="8" name="Group 23">
              <a:extLst>
                <a:ext uri="{FF2B5EF4-FFF2-40B4-BE49-F238E27FC236}">
                  <a16:creationId xmlns:a16="http://schemas.microsoft.com/office/drawing/2014/main" id="{05A70DA3-D3C6-B3DE-8515-1D6ED35BC78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375756" y="944563"/>
              <a:ext cx="3240088" cy="863600"/>
              <a:chOff x="204" y="2795"/>
              <a:chExt cx="1960" cy="311"/>
            </a:xfrm>
          </p:grpSpPr>
          <p:sp>
            <p:nvSpPr>
              <p:cNvPr id="20" name="AutoShape 24">
                <a:extLst>
                  <a:ext uri="{FF2B5EF4-FFF2-40B4-BE49-F238E27FC236}">
                    <a16:creationId xmlns:a16="http://schemas.microsoft.com/office/drawing/2014/main" id="{57B82191-90A0-8899-7C61-287E428C5C9C}"/>
                  </a:ext>
                </a:extLst>
              </p:cNvPr>
              <p:cNvSpPr>
                <a:spLocks noChangeArrowheads="1"/>
              </p:cNvSpPr>
              <p:nvPr/>
            </p:nvSpPr>
            <p:spPr bwMode="ltGray">
              <a:xfrm>
                <a:off x="204" y="2795"/>
                <a:ext cx="1951" cy="311"/>
              </a:xfrm>
              <a:prstGeom prst="roundRect">
                <a:avLst>
                  <a:gd name="adj" fmla="val 22829"/>
                </a:avLst>
              </a:prstGeom>
              <a:solidFill>
                <a:srgbClr val="990000"/>
              </a:solidFill>
              <a:ln w="28575" cap="rnd" algn="ctr">
                <a:solidFill>
                  <a:srgbClr val="990000"/>
                </a:solidFill>
                <a:round/>
                <a:headEnd/>
                <a:tailEnd/>
              </a:ln>
            </p:spPr>
            <p:txBody>
              <a:bodyPr lIns="22467" tIns="11234" rIns="22467" bIns="11234" anchor="ctr" anchorCtr="1">
                <a:spAutoFit/>
              </a:bodyPr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1800">
                  <a:latin typeface="Arial" panose="020B0604020202020204" pitchFamily="34" charset="0"/>
                </a:endParaRPr>
              </a:p>
            </p:txBody>
          </p:sp>
          <p:pic>
            <p:nvPicPr>
              <p:cNvPr id="21" name="Picture 25" descr="guang">
                <a:extLst>
                  <a:ext uri="{FF2B5EF4-FFF2-40B4-BE49-F238E27FC236}">
                    <a16:creationId xmlns:a16="http://schemas.microsoft.com/office/drawing/2014/main" id="{4AED1527-23A5-E5B0-289A-D4FB5503AD75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-882" b="38942"/>
              <a:stretch>
                <a:fillRect/>
              </a:stretch>
            </p:blipFill>
            <p:spPr bwMode="auto">
              <a:xfrm>
                <a:off x="221" y="2804"/>
                <a:ext cx="1943" cy="1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9" name="Text Box 26">
              <a:extLst>
                <a:ext uri="{FF2B5EF4-FFF2-40B4-BE49-F238E27FC236}">
                  <a16:creationId xmlns:a16="http://schemas.microsoft.com/office/drawing/2014/main" id="{85FB8640-6382-71B5-0F3E-A32C2BFA02F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861006" y="1061323"/>
              <a:ext cx="2376488" cy="678594"/>
            </a:xfrm>
            <a:prstGeom prst="rect">
              <a:avLst/>
            </a:prstGeom>
            <a:noFill/>
            <a:ln>
              <a:noFill/>
            </a:ln>
            <a:effectLst>
              <a:outerShdw dist="17961" dir="2700000" algn="ctr" rotWithShape="0">
                <a:schemeClr val="tx1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5817" tIns="32909" rIns="65817" bIns="32909">
              <a:spAutoFit/>
            </a:bodyPr>
            <a:lstStyle>
              <a:lvl1pPr defTabSz="658813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defTabSz="658813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defTabSz="658813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defTabSz="658813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defTabSz="658813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6588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6588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6588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6588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kumimoji="1" lang="en-US" altLang="zh-CN" sz="1800" b="1" dirty="0">
                  <a:solidFill>
                    <a:schemeClr val="bg1"/>
                  </a:solidFill>
                  <a:latin typeface="+mn-lt"/>
                  <a:ea typeface="黑体" panose="02010609060101010101" pitchFamily="49" charset="-122"/>
                </a:rPr>
                <a:t>SCSI Device Commands</a:t>
              </a:r>
              <a:endParaRPr kumimoji="1" lang="zh-CN" altLang="en-US" sz="1800" b="1" dirty="0">
                <a:solidFill>
                  <a:schemeClr val="bg1"/>
                </a:solidFill>
                <a:latin typeface="+mn-lt"/>
                <a:ea typeface="黑体" panose="02010609060101010101" pitchFamily="49" charset="-122"/>
              </a:endParaRPr>
            </a:p>
          </p:txBody>
        </p:sp>
        <p:grpSp>
          <p:nvGrpSpPr>
            <p:cNvPr id="10" name="Group 27">
              <a:extLst>
                <a:ext uri="{FF2B5EF4-FFF2-40B4-BE49-F238E27FC236}">
                  <a16:creationId xmlns:a16="http://schemas.microsoft.com/office/drawing/2014/main" id="{7DC46589-8FF4-BB3E-D75F-C2827D470E9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375756" y="2962283"/>
              <a:ext cx="3240088" cy="935039"/>
              <a:chOff x="204" y="2795"/>
              <a:chExt cx="1960" cy="311"/>
            </a:xfrm>
          </p:grpSpPr>
          <p:sp>
            <p:nvSpPr>
              <p:cNvPr id="18" name="AutoShape 28">
                <a:extLst>
                  <a:ext uri="{FF2B5EF4-FFF2-40B4-BE49-F238E27FC236}">
                    <a16:creationId xmlns:a16="http://schemas.microsoft.com/office/drawing/2014/main" id="{A3ADCD61-44E6-1569-6D6F-0A4BF3B92B9B}"/>
                  </a:ext>
                </a:extLst>
              </p:cNvPr>
              <p:cNvSpPr>
                <a:spLocks noChangeArrowheads="1"/>
              </p:cNvSpPr>
              <p:nvPr/>
            </p:nvSpPr>
            <p:spPr bwMode="ltGray">
              <a:xfrm>
                <a:off x="204" y="2795"/>
                <a:ext cx="1951" cy="311"/>
              </a:xfrm>
              <a:prstGeom prst="roundRect">
                <a:avLst>
                  <a:gd name="adj" fmla="val 22829"/>
                </a:avLst>
              </a:prstGeom>
              <a:solidFill>
                <a:srgbClr val="990000"/>
              </a:solidFill>
              <a:ln w="28575" cap="rnd" algn="ctr">
                <a:solidFill>
                  <a:srgbClr val="990000"/>
                </a:solidFill>
                <a:round/>
                <a:headEnd/>
                <a:tailEnd/>
              </a:ln>
            </p:spPr>
            <p:txBody>
              <a:bodyPr lIns="22467" tIns="11234" rIns="22467" bIns="11234" anchor="ctr" anchorCtr="1">
                <a:spAutoFit/>
              </a:bodyPr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1800">
                  <a:latin typeface="Arial" panose="020B0604020202020204" pitchFamily="34" charset="0"/>
                </a:endParaRPr>
              </a:p>
            </p:txBody>
          </p:sp>
          <p:pic>
            <p:nvPicPr>
              <p:cNvPr id="19" name="Picture 29" descr="guang">
                <a:extLst>
                  <a:ext uri="{FF2B5EF4-FFF2-40B4-BE49-F238E27FC236}">
                    <a16:creationId xmlns:a16="http://schemas.microsoft.com/office/drawing/2014/main" id="{E42E751F-93A1-4882-9587-319C5C2A9D5E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-882" b="38942"/>
              <a:stretch>
                <a:fillRect/>
              </a:stretch>
            </p:blipFill>
            <p:spPr bwMode="auto">
              <a:xfrm>
                <a:off x="221" y="2804"/>
                <a:ext cx="1943" cy="1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11" name="Text Box 30">
              <a:extLst>
                <a:ext uri="{FF2B5EF4-FFF2-40B4-BE49-F238E27FC236}">
                  <a16:creationId xmlns:a16="http://schemas.microsoft.com/office/drawing/2014/main" id="{1586D189-DA9C-E7DB-D98D-2FB6B82777C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878994" y="3248025"/>
              <a:ext cx="2376487" cy="375641"/>
            </a:xfrm>
            <a:prstGeom prst="rect">
              <a:avLst/>
            </a:prstGeom>
            <a:noFill/>
            <a:ln>
              <a:noFill/>
            </a:ln>
            <a:effectLst>
              <a:outerShdw dist="17961" dir="2700000" algn="ctr" rotWithShape="0">
                <a:schemeClr val="tx1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5817" tIns="32909" rIns="65817" bIns="32909">
              <a:spAutoFit/>
            </a:bodyPr>
            <a:lstStyle>
              <a:defPPr>
                <a:defRPr lang="zh-CN"/>
              </a:defPPr>
              <a:lvl1pPr algn="ctr" defTabSz="658813" eaLnBrk="1" hangingPunct="1">
                <a:defRPr kumimoji="1" sz="16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defTabSz="658813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defTabSz="658813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defTabSz="658813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defTabSz="658813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6588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6588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6588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6588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1800" dirty="0">
                  <a:latin typeface="+mn-lt"/>
                </a:rPr>
                <a:t>SCSI System Model</a:t>
              </a:r>
              <a:endParaRPr lang="zh-CN" altLang="en-US" sz="1800" dirty="0">
                <a:latin typeface="+mn-lt"/>
              </a:endParaRPr>
            </a:p>
          </p:txBody>
        </p:sp>
        <p:grpSp>
          <p:nvGrpSpPr>
            <p:cNvPr id="12" name="Group 31">
              <a:extLst>
                <a:ext uri="{FF2B5EF4-FFF2-40B4-BE49-F238E27FC236}">
                  <a16:creationId xmlns:a16="http://schemas.microsoft.com/office/drawing/2014/main" id="{D308FCD1-F3FB-E812-F672-41D55F5B86F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375756" y="5119688"/>
              <a:ext cx="3240088" cy="865187"/>
              <a:chOff x="204" y="2795"/>
              <a:chExt cx="1960" cy="311"/>
            </a:xfrm>
          </p:grpSpPr>
          <p:sp>
            <p:nvSpPr>
              <p:cNvPr id="16" name="AutoShape 32">
                <a:extLst>
                  <a:ext uri="{FF2B5EF4-FFF2-40B4-BE49-F238E27FC236}">
                    <a16:creationId xmlns:a16="http://schemas.microsoft.com/office/drawing/2014/main" id="{FE0036DF-200E-4003-4A8A-142597BBE22F}"/>
                  </a:ext>
                </a:extLst>
              </p:cNvPr>
              <p:cNvSpPr>
                <a:spLocks noChangeArrowheads="1"/>
              </p:cNvSpPr>
              <p:nvPr/>
            </p:nvSpPr>
            <p:spPr bwMode="ltGray">
              <a:xfrm>
                <a:off x="204" y="2795"/>
                <a:ext cx="1951" cy="311"/>
              </a:xfrm>
              <a:prstGeom prst="roundRect">
                <a:avLst>
                  <a:gd name="adj" fmla="val 22829"/>
                </a:avLst>
              </a:prstGeom>
              <a:solidFill>
                <a:srgbClr val="990000"/>
              </a:solidFill>
              <a:ln w="28575" cap="rnd" algn="ctr">
                <a:solidFill>
                  <a:srgbClr val="990000"/>
                </a:solidFill>
                <a:round/>
                <a:headEnd/>
                <a:tailEnd/>
              </a:ln>
            </p:spPr>
            <p:txBody>
              <a:bodyPr lIns="22467" tIns="11234" rIns="22467" bIns="11234" anchor="ctr" anchorCtr="1">
                <a:spAutoFit/>
              </a:bodyPr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1800">
                  <a:latin typeface="Arial" panose="020B0604020202020204" pitchFamily="34" charset="0"/>
                </a:endParaRPr>
              </a:p>
            </p:txBody>
          </p:sp>
          <p:pic>
            <p:nvPicPr>
              <p:cNvPr id="17" name="Picture 33" descr="guang">
                <a:extLst>
                  <a:ext uri="{FF2B5EF4-FFF2-40B4-BE49-F238E27FC236}">
                    <a16:creationId xmlns:a16="http://schemas.microsoft.com/office/drawing/2014/main" id="{6E4D4A2B-AA98-9474-A123-6324E21DEAE0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-882" b="38942"/>
              <a:stretch>
                <a:fillRect/>
              </a:stretch>
            </p:blipFill>
            <p:spPr bwMode="auto">
              <a:xfrm>
                <a:off x="221" y="2804"/>
                <a:ext cx="1943" cy="1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13" name="Text Box 34">
              <a:extLst>
                <a:ext uri="{FF2B5EF4-FFF2-40B4-BE49-F238E27FC236}">
                  <a16:creationId xmlns:a16="http://schemas.microsoft.com/office/drawing/2014/main" id="{EBC76E28-AB5C-CC13-A0E9-CD198D4E35D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883077" y="5225151"/>
              <a:ext cx="2376488" cy="678594"/>
            </a:xfrm>
            <a:prstGeom prst="rect">
              <a:avLst/>
            </a:prstGeom>
            <a:noFill/>
            <a:ln>
              <a:noFill/>
            </a:ln>
            <a:effectLst>
              <a:outerShdw dist="17961" dir="2700000" algn="ctr" rotWithShape="0">
                <a:schemeClr val="tx1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5817" tIns="32909" rIns="65817" bIns="32909">
              <a:spAutoFit/>
            </a:bodyPr>
            <a:lstStyle>
              <a:defPPr>
                <a:defRPr lang="zh-CN"/>
              </a:defPPr>
              <a:lvl1pPr algn="ctr" defTabSz="658813" eaLnBrk="1" hangingPunct="1">
                <a:defRPr kumimoji="1" sz="16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defTabSz="658813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defTabSz="658813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defTabSz="658813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defTabSz="658813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6588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6588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6588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6588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1800" dirty="0">
                  <a:latin typeface="+mn-lt"/>
                </a:rPr>
                <a:t>SCSI Physical Link Mapping</a:t>
              </a:r>
              <a:endParaRPr lang="zh-CN" altLang="en-US" sz="1800" dirty="0">
                <a:latin typeface="+mn-lt"/>
              </a:endParaRPr>
            </a:p>
          </p:txBody>
        </p:sp>
        <p:sp>
          <p:nvSpPr>
            <p:cNvPr id="14" name="AutoShape 35">
              <a:extLst>
                <a:ext uri="{FF2B5EF4-FFF2-40B4-BE49-F238E27FC236}">
                  <a16:creationId xmlns:a16="http://schemas.microsoft.com/office/drawing/2014/main" id="{A20C24C4-43A5-59B3-F0C7-4C846C49252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71156" y="1952625"/>
              <a:ext cx="720725" cy="936625"/>
            </a:xfrm>
            <a:prstGeom prst="upDownArrow">
              <a:avLst>
                <a:gd name="adj1" fmla="val 41759"/>
                <a:gd name="adj2" fmla="val 29691"/>
              </a:avLst>
            </a:prstGeom>
            <a:solidFill>
              <a:srgbClr val="333333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15" name="AutoShape 37">
              <a:extLst>
                <a:ext uri="{FF2B5EF4-FFF2-40B4-BE49-F238E27FC236}">
                  <a16:creationId xmlns:a16="http://schemas.microsoft.com/office/drawing/2014/main" id="{4AAF8BFD-19FE-664E-2C43-1E2EBFBAB46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71156" y="4040188"/>
              <a:ext cx="720725" cy="936625"/>
            </a:xfrm>
            <a:prstGeom prst="upDownArrow">
              <a:avLst>
                <a:gd name="adj1" fmla="val 41759"/>
                <a:gd name="adj2" fmla="val 29691"/>
              </a:avLst>
            </a:prstGeom>
            <a:solidFill>
              <a:srgbClr val="333333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sz="1800">
                <a:latin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8808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A79DF5-F7E5-E528-A7C0-A98238946A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1036D05-A0A7-9EA9-155F-D33962DD2B7F}"/>
              </a:ext>
            </a:extLst>
          </p:cNvPr>
          <p:cNvSpPr/>
          <p:nvPr/>
        </p:nvSpPr>
        <p:spPr>
          <a:xfrm>
            <a:off x="956664" y="1702675"/>
            <a:ext cx="9879501" cy="458995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4BEF0F5-B0A8-1680-BA2C-8F7D030DA196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History of SCSI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D4D24D8-499E-97F8-7508-81C96BC54AE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BBFCE46-5056-D5D3-91AD-BFAB97DEEC5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11452" y="1787928"/>
            <a:ext cx="7106642" cy="4382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9100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9649CB-3A0A-FDFC-BBAE-E026BAC2CA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DA82C8E-FF2F-BEAF-40E9-DE1A31F4F224}"/>
              </a:ext>
            </a:extLst>
          </p:cNvPr>
          <p:cNvSpPr/>
          <p:nvPr/>
        </p:nvSpPr>
        <p:spPr>
          <a:xfrm>
            <a:off x="956664" y="1391909"/>
            <a:ext cx="10089707" cy="4947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AF876FE-7C52-DF87-F400-23A896D1AB19}"/>
              </a:ext>
            </a:extLst>
          </p:cNvPr>
          <p:cNvSpPr txBox="1"/>
          <p:nvPr/>
        </p:nvSpPr>
        <p:spPr>
          <a:xfrm>
            <a:off x="956665" y="807134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SCSI Logical Topology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A25E7D5-E1E8-EE45-EA94-29A0EAF646C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0AB3339-DA17-91EF-8215-4DE8C0B7BDB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20686" y="1593742"/>
            <a:ext cx="6705494" cy="4457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7602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6AD85D-E314-A345-4058-1A06E5F4A8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A7E9A74-2108-99CA-D9AA-C727C6901C22}"/>
              </a:ext>
            </a:extLst>
          </p:cNvPr>
          <p:cNvSpPr/>
          <p:nvPr/>
        </p:nvSpPr>
        <p:spPr>
          <a:xfrm>
            <a:off x="956664" y="1429407"/>
            <a:ext cx="9890011" cy="48632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21AAD19-7B80-2F58-BEF4-F8299E426655}"/>
              </a:ext>
            </a:extLst>
          </p:cNvPr>
          <p:cNvSpPr txBox="1"/>
          <p:nvPr/>
        </p:nvSpPr>
        <p:spPr>
          <a:xfrm>
            <a:off x="956664" y="760531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SCSI Protocol Addressing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1F50777-152F-C8E4-CA6E-C7A83C4D692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0CC633F-3147-209F-73CE-AC090C1469A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33539" y="1702676"/>
            <a:ext cx="8457152" cy="4305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5135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90BF0F-45CE-C6AA-DB4D-407C4C806C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4A3C384-3CC6-7DD6-59C5-7BCCC6173459}"/>
              </a:ext>
            </a:extLst>
          </p:cNvPr>
          <p:cNvSpPr/>
          <p:nvPr/>
        </p:nvSpPr>
        <p:spPr>
          <a:xfrm>
            <a:off x="956665" y="1702676"/>
            <a:ext cx="9459088" cy="434477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884DA04-E622-8007-5666-E4B554101EC2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The Birth of iSCSI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05F465-2F4D-5FD6-6DD9-1C28E027FE9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8608FD5-04C0-65A0-EA4A-E5478C54262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77180" y="1947860"/>
            <a:ext cx="5449060" cy="4058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5916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A15314-0991-B45E-9C4C-30D562D147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1D76C56-3C24-24DF-568F-03E0FA4A1520}"/>
              </a:ext>
            </a:extLst>
          </p:cNvPr>
          <p:cNvSpPr/>
          <p:nvPr/>
        </p:nvSpPr>
        <p:spPr>
          <a:xfrm>
            <a:off x="956665" y="1345306"/>
            <a:ext cx="9795418" cy="490072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46E0446-8895-3896-0A6C-E188279E6972}"/>
              </a:ext>
            </a:extLst>
          </p:cNvPr>
          <p:cNvSpPr txBox="1"/>
          <p:nvPr/>
        </p:nvSpPr>
        <p:spPr>
          <a:xfrm>
            <a:off x="1130086" y="807134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iSCSI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02C29D7-EE4F-8F86-B04D-ABEBF767495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75A3E06-282B-D75C-4574-EA1760E11D7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65738" y="1635151"/>
            <a:ext cx="8091788" cy="42978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2996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D38068-A887-48B5-E406-36E9BC145F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63BC9C3-F73E-0D96-7432-370D06F5B483}"/>
              </a:ext>
            </a:extLst>
          </p:cNvPr>
          <p:cNvSpPr/>
          <p:nvPr/>
        </p:nvSpPr>
        <p:spPr>
          <a:xfrm>
            <a:off x="956664" y="1590490"/>
            <a:ext cx="9358809" cy="478928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0F1180D-FBB7-B995-435D-B646B0E83D5A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iSCSI System Architecture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1C41537-217F-AFB2-6004-8244ED103BE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D0B8F76-98A8-637C-0732-915158885E2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8378" y="1692061"/>
            <a:ext cx="7268384" cy="4498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4493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D02595-B38E-A115-1F32-940EB7E6A3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D6549A5F-C444-2C58-8DA3-462EAC8E355D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86856D75-7491-BEF3-3CD9-9072341A34B2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11015CA1-6451-4CB3-804D-2CB6B707584D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CE4B989A-2015-2C19-9847-2880CF6EF0EC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31CE8EA9-7462-EA45-0FE0-57759E5CE616}"/>
              </a:ext>
            </a:extLst>
          </p:cNvPr>
          <p:cNvSpPr txBox="1"/>
          <p:nvPr/>
        </p:nvSpPr>
        <p:spPr>
          <a:xfrm>
            <a:off x="6449476" y="1358397"/>
            <a:ext cx="416787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sz="3000" dirty="0"/>
              <a:t>SAS (Serial Attached SCSI)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1E592D2-3A05-D6FC-6183-0C5D24E1549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3724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6E8B19-4A59-CDD0-4A04-400BF9A7E8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E5EDDE6-3FDB-B30A-75E3-56B922155565}"/>
              </a:ext>
            </a:extLst>
          </p:cNvPr>
          <p:cNvSpPr/>
          <p:nvPr/>
        </p:nvSpPr>
        <p:spPr>
          <a:xfrm>
            <a:off x="956664" y="1702675"/>
            <a:ext cx="9522149" cy="458995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C354A31-940F-D685-B533-C10A1C3CEA8D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SAS in Storage System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0F62B5C-6CAF-7144-14CB-4534CAAF343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46D8374-5FFC-1510-AA96-318BB47D76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74730" y="1965542"/>
            <a:ext cx="7524693" cy="4194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0432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E25453-0008-D1FA-3EC3-0BA9B877AE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A2D0804-3B3D-1A87-0D39-D5431EAF3A8C}"/>
              </a:ext>
            </a:extLst>
          </p:cNvPr>
          <p:cNvSpPr/>
          <p:nvPr/>
        </p:nvSpPr>
        <p:spPr>
          <a:xfrm>
            <a:off x="956665" y="1702675"/>
            <a:ext cx="9732356" cy="458995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FEE5095-4BFF-0D9C-4EF8-4DC3C2B821F8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What is SAS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5C1E429-AC74-FFFB-72E5-E4B57376BA8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3DBC401-8AD0-409F-EBE0-9669FFB4314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62001" y="1842755"/>
            <a:ext cx="8977038" cy="4295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2586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190D04-F91F-77D7-74B3-7CE6E59762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4EDB719-4394-8290-AF61-96F3341C1D57}"/>
              </a:ext>
            </a:extLst>
          </p:cNvPr>
          <p:cNvSpPr/>
          <p:nvPr/>
        </p:nvSpPr>
        <p:spPr>
          <a:xfrm>
            <a:off x="956664" y="1516919"/>
            <a:ext cx="8607749" cy="494732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4C930D3-3CDA-17C9-2448-87FD13685B9D}"/>
              </a:ext>
            </a:extLst>
          </p:cNvPr>
          <p:cNvSpPr txBox="1"/>
          <p:nvPr/>
        </p:nvSpPr>
        <p:spPr>
          <a:xfrm>
            <a:off x="956664" y="932143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SAS Expansion Capabilities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201AA1B-E5E1-C383-F8F5-8A2BAC4AEC7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DBADEFA-803C-BB3F-1933-3C4FAAA51AD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54208" y="1648534"/>
            <a:ext cx="7614103" cy="465767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F3254C16-175E-4325-F641-AFD01C16DC57}"/>
              </a:ext>
            </a:extLst>
          </p:cNvPr>
          <p:cNvSpPr/>
          <p:nvPr/>
        </p:nvSpPr>
        <p:spPr>
          <a:xfrm>
            <a:off x="3668486" y="2177143"/>
            <a:ext cx="108857" cy="16328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4133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FC032D-5D5A-2897-ABA0-58DD4B0197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87818C4-36BB-2ED7-05EF-38C60D5EE634}"/>
              </a:ext>
            </a:extLst>
          </p:cNvPr>
          <p:cNvSpPr/>
          <p:nvPr/>
        </p:nvSpPr>
        <p:spPr>
          <a:xfrm>
            <a:off x="956664" y="1467898"/>
            <a:ext cx="9543169" cy="482473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DFB5A4-DAA5-B508-231E-7356D7872CAB}"/>
              </a:ext>
            </a:extLst>
          </p:cNvPr>
          <p:cNvSpPr txBox="1"/>
          <p:nvPr/>
        </p:nvSpPr>
        <p:spPr>
          <a:xfrm>
            <a:off x="956664" y="883123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SAS Features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2BF0BEB-94F1-203E-B334-DFA2D7889E2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489BF44-684F-2080-4235-4284E5ADBAD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2109" y="1590489"/>
            <a:ext cx="7893422" cy="4609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6150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163D30-3074-8CE5-F971-77B2EAC792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6584ED1-C761-ED43-ACEF-9B1FA24DAB41}"/>
              </a:ext>
            </a:extLst>
          </p:cNvPr>
          <p:cNvSpPr/>
          <p:nvPr/>
        </p:nvSpPr>
        <p:spPr>
          <a:xfrm>
            <a:off x="617279" y="1481960"/>
            <a:ext cx="9567245" cy="48106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DF13031-E34A-175D-FB15-FEB2A3BF709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1080704-1A5B-E68C-D671-5D5CE2CF5D51}"/>
              </a:ext>
            </a:extLst>
          </p:cNvPr>
          <p:cNvSpPr txBox="1"/>
          <p:nvPr/>
        </p:nvSpPr>
        <p:spPr>
          <a:xfrm>
            <a:off x="653134" y="897185"/>
            <a:ext cx="82713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Principles of SAS Cable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C121ACE-8DD6-EB20-47CF-A7F8747A00C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0595" y="1819050"/>
            <a:ext cx="7783901" cy="4035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5267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5207AF-3BD5-FF71-D797-2201A909C3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0B31F91-B56F-0645-F8F0-1E7CBA8746F4}"/>
              </a:ext>
            </a:extLst>
          </p:cNvPr>
          <p:cNvSpPr/>
          <p:nvPr/>
        </p:nvSpPr>
        <p:spPr>
          <a:xfrm>
            <a:off x="617280" y="1685495"/>
            <a:ext cx="10664227" cy="47153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F296F80-0A57-54C6-9842-FFE31484B44F}"/>
              </a:ext>
            </a:extLst>
          </p:cNvPr>
          <p:cNvSpPr txBox="1"/>
          <p:nvPr/>
        </p:nvSpPr>
        <p:spPr>
          <a:xfrm>
            <a:off x="617280" y="1100720"/>
            <a:ext cx="117469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Comparison Between SAS And Other Transmission Technologies</a:t>
            </a:r>
            <a:endParaRPr lang="en-US" sz="3200" b="1" dirty="0">
              <a:solidFill>
                <a:srgbClr val="273239"/>
              </a:solidFill>
              <a:latin typeface="Nunito" pitchFamily="2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B920F9A-53D2-707D-A5B8-7EE482FCCDC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1DEC3179-A5C2-A345-9CAE-2962DA05D9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9088642"/>
              </p:ext>
            </p:extLst>
          </p:nvPr>
        </p:nvGraphicFramePr>
        <p:xfrm>
          <a:off x="1860506" y="1903132"/>
          <a:ext cx="7596844" cy="4171862"/>
        </p:xfrm>
        <a:graphic>
          <a:graphicData uri="http://schemas.openxmlformats.org/drawingml/2006/table">
            <a:tbl>
              <a:tblPr firstRow="1" bandRow="1"/>
              <a:tblGrid>
                <a:gridCol w="14041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802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1325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9921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020373"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Types</a:t>
                      </a:r>
                      <a:r>
                        <a:rPr lang="en-US" b="1" baseline="0" dirty="0"/>
                        <a:t> of Technology</a:t>
                      </a:r>
                      <a:endParaRPr lang="en-US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Main</a:t>
                      </a:r>
                      <a:r>
                        <a:rPr lang="en-US" b="1" baseline="0" dirty="0"/>
                        <a:t> Advantages</a:t>
                      </a:r>
                      <a:endParaRPr lang="en-US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Main Disadvantages</a:t>
                      </a:r>
                      <a:endParaRPr lang="en-US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Fields</a:t>
                      </a:r>
                      <a:r>
                        <a:rPr lang="en-US" b="1" baseline="0" dirty="0"/>
                        <a:t> Of Application</a:t>
                      </a:r>
                      <a:endParaRPr lang="en-US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91169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ATA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Low Cost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Low Performance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PC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91169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SCSI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Medium Performance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Drawbacks of Parallel Technologies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Enterprise Grade</a:t>
                      </a:r>
                      <a:r>
                        <a:rPr lang="en-US" baseline="0" dirty="0"/>
                        <a:t> Storages</a:t>
                      </a:r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91169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FC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High Performance, High Reliability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High</a:t>
                      </a:r>
                      <a:r>
                        <a:rPr lang="en-US" baseline="0" dirty="0"/>
                        <a:t> Cost</a:t>
                      </a:r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High End Storages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91169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SATA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Low Cost, High Capacity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Low Performance and Low Reliability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Mid and Low End Storages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91169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SAS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High Performance, High Reliability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Medium Cost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Mid and Low End Storages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9394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51746E-921B-F3D9-0847-2E4CAA65A9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1C552E0E-B47F-BBC5-B415-C905800ADA7B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4F2C5F1D-3B20-9552-7A3D-AA1E2AB580E0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E9973420-2EA2-8D69-E658-3968739D980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76EBAB5C-4F97-428B-1D18-C23C740D888A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70512600-BB13-33CC-B175-7093B4354C78}"/>
              </a:ext>
            </a:extLst>
          </p:cNvPr>
          <p:cNvSpPr txBox="1"/>
          <p:nvPr/>
        </p:nvSpPr>
        <p:spPr>
          <a:xfrm>
            <a:off x="6491442" y="1358397"/>
            <a:ext cx="4083939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Fibre</a:t>
            </a:r>
            <a:r>
              <a:rPr kumimoji="0" lang="en-US" sz="3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Channel (FC) /FCOE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78AAB05-E417-73BE-DFB4-99B7801D69E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25099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44E6FF-9E20-5444-CB56-ED140DF69F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29807E9-2CDD-7181-58CC-8E369E6CC960}"/>
              </a:ext>
            </a:extLst>
          </p:cNvPr>
          <p:cNvSpPr/>
          <p:nvPr/>
        </p:nvSpPr>
        <p:spPr>
          <a:xfrm>
            <a:off x="617279" y="1481960"/>
            <a:ext cx="9567245" cy="48106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161A76-8F72-7D4D-9758-7BE81ADF25A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7C6790E-7F73-0F0E-6342-450F62BBBC0F}"/>
              </a:ext>
            </a:extLst>
          </p:cNvPr>
          <p:cNvSpPr txBox="1"/>
          <p:nvPr/>
        </p:nvSpPr>
        <p:spPr>
          <a:xfrm>
            <a:off x="653134" y="897185"/>
            <a:ext cx="82713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FC in Storage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886DF1-3FF0-57AA-638D-029495FFDC9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1141" y="1728550"/>
            <a:ext cx="9013434" cy="4073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4626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65DFC1-D74C-F95F-D37E-31F23B83BD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BD1B05C-76D1-DBA7-AC15-5B19D55E6282}"/>
              </a:ext>
            </a:extLst>
          </p:cNvPr>
          <p:cNvSpPr/>
          <p:nvPr/>
        </p:nvSpPr>
        <p:spPr>
          <a:xfrm>
            <a:off x="617279" y="1481960"/>
            <a:ext cx="9567245" cy="48106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55463AB-1D09-E674-44CF-070E63AF40A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8F5A705-B358-DC95-274A-BB2DB3633044}"/>
              </a:ext>
            </a:extLst>
          </p:cNvPr>
          <p:cNvSpPr txBox="1"/>
          <p:nvPr/>
        </p:nvSpPr>
        <p:spPr>
          <a:xfrm>
            <a:off x="653134" y="897185"/>
            <a:ext cx="82713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it-IT" sz="3200" b="1" dirty="0">
                <a:solidFill>
                  <a:srgbClr val="273239"/>
                </a:solidFill>
                <a:latin typeface="Nunito" pitchFamily="2" charset="0"/>
              </a:rPr>
              <a:t>Fibre Channel (FC) In Storages</a:t>
            </a:r>
            <a:endParaRPr lang="en-US" sz="3200" b="1" dirty="0">
              <a:solidFill>
                <a:srgbClr val="273239"/>
              </a:solidFill>
              <a:latin typeface="Nunito" pitchFamily="2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7C7F698-B654-38B4-4C96-0C1473188BF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07476" y="1767687"/>
            <a:ext cx="6468378" cy="4239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6019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380C8B-C76D-C5E1-E7BC-34B1B8378A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2BF27B7-8385-0DF9-D1C4-C275CF0D3F5C}"/>
              </a:ext>
            </a:extLst>
          </p:cNvPr>
          <p:cNvSpPr/>
          <p:nvPr/>
        </p:nvSpPr>
        <p:spPr>
          <a:xfrm>
            <a:off x="617279" y="1481960"/>
            <a:ext cx="9567245" cy="48106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02AC9B3-DC3B-A752-5EED-6168AA6FFB7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805FE74-2E9D-92CC-B3E9-53DC27B5C46C}"/>
              </a:ext>
            </a:extLst>
          </p:cNvPr>
          <p:cNvSpPr txBox="1"/>
          <p:nvPr/>
        </p:nvSpPr>
        <p:spPr>
          <a:xfrm>
            <a:off x="779259" y="828858"/>
            <a:ext cx="82713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FC Adapter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31C506-A3E0-D292-AE73-F9C48BDDE09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0421" y="1930081"/>
            <a:ext cx="9023893" cy="375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4243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53A0C9-11C3-55D4-77B2-1B7E099A0A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DDCEEB0-7B1D-3FE9-06C1-8C06F9F78617}"/>
              </a:ext>
            </a:extLst>
          </p:cNvPr>
          <p:cNvSpPr/>
          <p:nvPr/>
        </p:nvSpPr>
        <p:spPr>
          <a:xfrm>
            <a:off x="617279" y="1481960"/>
            <a:ext cx="9567245" cy="48106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3068BAA-B356-0CF3-4A46-9B2429F2D6D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C342352-682D-A376-10D4-738C4423F0AA}"/>
              </a:ext>
            </a:extLst>
          </p:cNvPr>
          <p:cNvSpPr txBox="1"/>
          <p:nvPr/>
        </p:nvSpPr>
        <p:spPr>
          <a:xfrm>
            <a:off x="653134" y="897185"/>
            <a:ext cx="82713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FC Topologies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E347063-2FEB-85C5-2212-3AB14F3CC99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07476" y="1729582"/>
            <a:ext cx="7125694" cy="4315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7269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F78374-1295-3662-88E6-2B3CABF1E4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8BB2655-E056-65DF-FAF9-07B3B170EA49}"/>
              </a:ext>
            </a:extLst>
          </p:cNvPr>
          <p:cNvSpPr/>
          <p:nvPr/>
        </p:nvSpPr>
        <p:spPr>
          <a:xfrm>
            <a:off x="617279" y="1481960"/>
            <a:ext cx="9567245" cy="48106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6B7BCAE-1308-0AF7-8CD9-A54F5DA579C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6771B31-3FE2-B481-3639-7E1FECD10E32}"/>
              </a:ext>
            </a:extLst>
          </p:cNvPr>
          <p:cNvSpPr txBox="1"/>
          <p:nvPr/>
        </p:nvSpPr>
        <p:spPr>
          <a:xfrm>
            <a:off x="653134" y="897185"/>
            <a:ext cx="82713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altLang="zh-CN" sz="3200" b="1" dirty="0">
                <a:solidFill>
                  <a:srgbClr val="273239"/>
                </a:solidFill>
                <a:latin typeface="Nunito" pitchFamily="2" charset="0"/>
              </a:rPr>
              <a:t>FCoE Protocol</a:t>
            </a:r>
            <a:endParaRPr lang="en-US" sz="3200" b="1" dirty="0">
              <a:solidFill>
                <a:srgbClr val="273239"/>
              </a:solidFill>
              <a:latin typeface="Nunito" pitchFamily="2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2E0FAD-F600-09DA-522F-5F2D33DB0B8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6454" y="1618614"/>
            <a:ext cx="8509284" cy="4547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8275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F80A01-B626-BD68-E306-F9E7BFA220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85DF5D6-0FE2-5006-51EE-DD8A71F8F74C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C2CAD34-C814-5FEA-342A-ED93D9F65A3B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E7FEB225-7156-2997-45C2-9214040784D9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47111C53-7666-EB34-CE47-51FEC183B182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C59419F-5945-7B32-DCD0-906DBE8D8BB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8468653-6353-B1A6-A651-2DF72E541225}"/>
              </a:ext>
            </a:extLst>
          </p:cNvPr>
          <p:cNvSpPr txBox="1"/>
          <p:nvPr/>
        </p:nvSpPr>
        <p:spPr>
          <a:xfrm>
            <a:off x="5801412" y="1156408"/>
            <a:ext cx="6548243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altLang="zh-CN" sz="2600" dirty="0"/>
              <a:t>Peripheral Component Interconnect e</a:t>
            </a:r>
            <a:r>
              <a:rPr lang="en-US" sz="2600" dirty="0"/>
              <a:t>xpress (</a:t>
            </a:r>
            <a:r>
              <a:rPr lang="en-US" sz="2600" b="1" dirty="0"/>
              <a:t>PCIe</a:t>
            </a:r>
            <a:r>
              <a:rPr lang="en-US" sz="2600" dirty="0"/>
              <a:t> )</a:t>
            </a:r>
          </a:p>
        </p:txBody>
      </p:sp>
    </p:spTree>
    <p:extLst>
      <p:ext uri="{BB962C8B-B14F-4D97-AF65-F5344CB8AC3E}">
        <p14:creationId xmlns:p14="http://schemas.microsoft.com/office/powerpoint/2010/main" val="664427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9D5770-8A7C-1666-A2EB-E64DFF8029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B68F5D6-1030-E18A-E340-AB562CE44C24}"/>
              </a:ext>
            </a:extLst>
          </p:cNvPr>
          <p:cNvSpPr/>
          <p:nvPr/>
        </p:nvSpPr>
        <p:spPr>
          <a:xfrm>
            <a:off x="617280" y="1481960"/>
            <a:ext cx="8873562" cy="48106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FD7DE65-FBDE-97AD-7169-C344105B202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81940A6-1484-064C-8950-5FBEBCB61C25}"/>
              </a:ext>
            </a:extLst>
          </p:cNvPr>
          <p:cNvSpPr txBox="1"/>
          <p:nvPr/>
        </p:nvSpPr>
        <p:spPr>
          <a:xfrm>
            <a:off x="653134" y="897185"/>
            <a:ext cx="82713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What Is PCIe 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4C256D-F4A0-EB76-1CFE-D83CB5DD3B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9106" y="1618614"/>
            <a:ext cx="7696522" cy="4580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8594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23685E-BFA2-01BA-61DF-95D11DFBF5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EA2B6AC8-E002-6219-18A6-2E5F2992F37F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560BD147-AAA2-7570-6925-7CEB51BDA72C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C595F740-07D7-3B67-EDEA-CD891D6A00AC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C4CEB568-FAAC-E900-7E2D-43B1BD67FF28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A9518C9-0D29-4618-A387-6FF2E85F68DF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6FD13C88-6DC9-8B69-77E7-028CFAD96E9D}"/>
              </a:ext>
            </a:extLst>
          </p:cNvPr>
          <p:cNvSpPr txBox="1"/>
          <p:nvPr/>
        </p:nvSpPr>
        <p:spPr>
          <a:xfrm>
            <a:off x="7332924" y="1358397"/>
            <a:ext cx="2400978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sz="3000" dirty="0"/>
              <a:t>InfiniBand (IB)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1E95C12-72C4-1824-934E-BA02EA01B3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909FE49B-45CD-A0D8-5106-52A8A672D493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90DC80C-F21D-7E8F-9752-DC4264BA07C6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534429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39D7DE-746F-07E9-F3E3-3DD4B8DE63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C78C250-DB6E-0306-DF84-971CB2635757}"/>
              </a:ext>
            </a:extLst>
          </p:cNvPr>
          <p:cNvSpPr/>
          <p:nvPr/>
        </p:nvSpPr>
        <p:spPr>
          <a:xfrm>
            <a:off x="617279" y="1481960"/>
            <a:ext cx="9567245" cy="48106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34CE4A6-0E6D-8429-F47C-4506E704C48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C01C284-4EF7-751B-92A6-21C07C0843B6}"/>
              </a:ext>
            </a:extLst>
          </p:cNvPr>
          <p:cNvSpPr txBox="1"/>
          <p:nvPr/>
        </p:nvSpPr>
        <p:spPr>
          <a:xfrm>
            <a:off x="653134" y="897185"/>
            <a:ext cx="82713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What Is IB ?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6F1D28E-68D5-7744-0654-1FB07F3E5EE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6442" y="1691415"/>
            <a:ext cx="9039148" cy="4194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0292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4DAEF2-A7B5-2ECE-6231-CBD234C568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C5BA27D-447D-1186-3FB3-AFC760808917}"/>
              </a:ext>
            </a:extLst>
          </p:cNvPr>
          <p:cNvSpPr/>
          <p:nvPr/>
        </p:nvSpPr>
        <p:spPr>
          <a:xfrm>
            <a:off x="617279" y="1481960"/>
            <a:ext cx="9567245" cy="48106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0BFDA86-87AE-B18C-80A5-5D74980CCD3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2BD6D92-50E0-C4F9-093D-A61072B7DD6B}"/>
              </a:ext>
            </a:extLst>
          </p:cNvPr>
          <p:cNvSpPr txBox="1"/>
          <p:nvPr/>
        </p:nvSpPr>
        <p:spPr>
          <a:xfrm>
            <a:off x="653134" y="897185"/>
            <a:ext cx="82713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IB Layers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0DAF0F-D670-BA58-F6BE-C03A178D6BA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8953" y="1843336"/>
            <a:ext cx="8532907" cy="4254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7082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B08C69-BB9E-4D7D-3A10-7BE5B703D7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5684227-0947-3507-70F4-981578FDE093}"/>
              </a:ext>
            </a:extLst>
          </p:cNvPr>
          <p:cNvSpPr/>
          <p:nvPr/>
        </p:nvSpPr>
        <p:spPr>
          <a:xfrm>
            <a:off x="617279" y="1481960"/>
            <a:ext cx="9567245" cy="48106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E7968B5-2DF1-884E-00EF-5352BBF9387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FF41156-9F06-CE94-EABE-E219879AF265}"/>
              </a:ext>
            </a:extLst>
          </p:cNvPr>
          <p:cNvSpPr txBox="1"/>
          <p:nvPr/>
        </p:nvSpPr>
        <p:spPr>
          <a:xfrm>
            <a:off x="653134" y="897185"/>
            <a:ext cx="82713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IB Architecture (IBA)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A2362CF-88C6-4E0D-0894-CF9768E0CEF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12849" y="1684303"/>
            <a:ext cx="7651776" cy="4428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8776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A686F2-18D2-BABC-5627-EB6BF08E8D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2E8C48F-EFE1-2FB4-3113-3CAFC7F60C2B}"/>
              </a:ext>
            </a:extLst>
          </p:cNvPr>
          <p:cNvSpPr/>
          <p:nvPr/>
        </p:nvSpPr>
        <p:spPr>
          <a:xfrm>
            <a:off x="617279" y="1481960"/>
            <a:ext cx="9567245" cy="48106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B2F1220-6CFC-17D9-C59F-8FD56E7A158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54F5289-3A94-5654-BBF2-DCFB1C2B64B3}"/>
              </a:ext>
            </a:extLst>
          </p:cNvPr>
          <p:cNvSpPr txBox="1"/>
          <p:nvPr/>
        </p:nvSpPr>
        <p:spPr>
          <a:xfrm>
            <a:off x="653134" y="897185"/>
            <a:ext cx="82713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IB Interface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121170D-AD56-290F-3566-94F5B200D6E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8879" y="1618614"/>
            <a:ext cx="7379871" cy="4592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0860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6761CF-8240-6BAB-6048-24CE9ECF45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27770D5B-12CC-BEA4-BCCB-74B4EAE40EBE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81DBCF09-1AB0-83B2-4F7B-93D0E20692F0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AC0E63FB-8F00-7CF0-C6B4-A7067F8460C8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C90BA1EF-40A1-9615-1C07-DF92FD75C4E9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0FA81C8-2F53-5599-F785-5340D493BC58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FCB29AF9-C28F-AC89-AD1B-BDED502243D3}"/>
              </a:ext>
            </a:extLst>
          </p:cNvPr>
          <p:cNvSpPr txBox="1"/>
          <p:nvPr/>
        </p:nvSpPr>
        <p:spPr>
          <a:xfrm>
            <a:off x="6148229" y="1067824"/>
            <a:ext cx="564692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/>
              <a:t>CIFS (Common Internet File System)/</a:t>
            </a:r>
          </a:p>
          <a:p>
            <a:r>
              <a:rPr lang="en-US" altLang="zh-CN" sz="2800" dirty="0"/>
              <a:t>NFS (Network File System) 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1BC46E33-25EF-D077-D994-4E54C3B8AE5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FDDE213A-E268-6BE5-3504-482789FAAF32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224F78D-1440-D61F-0982-68E900D0BC0D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34333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0E9223-38C4-D232-9718-5639E0CD6D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1FEC974-F55F-6C91-E49B-E2A96C90E5EA}"/>
              </a:ext>
            </a:extLst>
          </p:cNvPr>
          <p:cNvSpPr/>
          <p:nvPr/>
        </p:nvSpPr>
        <p:spPr>
          <a:xfrm>
            <a:off x="617279" y="1481960"/>
            <a:ext cx="9567245" cy="48106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AF4F096-086B-ED79-7327-56FE9E7372E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457073-3AEB-4139-17AE-6828FF21E32E}"/>
              </a:ext>
            </a:extLst>
          </p:cNvPr>
          <p:cNvSpPr txBox="1"/>
          <p:nvPr/>
        </p:nvSpPr>
        <p:spPr>
          <a:xfrm>
            <a:off x="653134" y="897185"/>
            <a:ext cx="82713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CIFS/NFS In Storage Systems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8F69264-7BEB-1395-1A91-C7ABF31D1F2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1377" y="1618613"/>
            <a:ext cx="7925781" cy="4647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4864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F9820F-B87D-A849-C018-5DD2D1198C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6E6CB669-D604-021A-0125-3EC59800A23D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5EB58EA0-B63A-5B44-75BD-34ED9F079773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7DA402BE-6383-95E3-C18F-41EC32B3F11E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D91CCBFB-441C-57E0-CF00-57B5E558FBD9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C7DBC28-89AC-2544-A48C-0A653B23DE1B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10EAF7F0-0E36-1C67-AF01-94F5338F4F4C}"/>
              </a:ext>
            </a:extLst>
          </p:cNvPr>
          <p:cNvSpPr txBox="1"/>
          <p:nvPr/>
        </p:nvSpPr>
        <p:spPr>
          <a:xfrm>
            <a:off x="6173526" y="1005974"/>
            <a:ext cx="57586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/>
              <a:t>File Transfer Protocol (</a:t>
            </a:r>
            <a:r>
              <a:rPr lang="en-US" altLang="zh-CN" sz="2800" b="1" dirty="0"/>
              <a:t>FTP</a:t>
            </a:r>
            <a:r>
              <a:rPr lang="en-US" altLang="zh-CN" sz="2800" dirty="0"/>
              <a:t>)/</a:t>
            </a:r>
          </a:p>
          <a:p>
            <a:r>
              <a:rPr lang="en-US" sz="2800" dirty="0"/>
              <a:t>Hypertext transfer protocol (</a:t>
            </a:r>
            <a:r>
              <a:rPr lang="en-US" sz="2800" b="1" dirty="0"/>
              <a:t>HTTP</a:t>
            </a:r>
            <a:r>
              <a:rPr lang="en-US" sz="2800" dirty="0"/>
              <a:t>) </a:t>
            </a:r>
            <a:endParaRPr lang="en-US" altLang="zh-CN" sz="2800" dirty="0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CB3614A3-55AE-E4FF-0725-CEAD887279A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66F9A0EB-6A8D-E7B5-4657-F7A09540C330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68474B8-9AD6-06DA-F637-40548D212258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0693999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79CB19-1AD1-826A-0C7A-7E65960378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EFABD3F-1F02-AC2B-7DDA-2B35276479C4}"/>
              </a:ext>
            </a:extLst>
          </p:cNvPr>
          <p:cNvSpPr/>
          <p:nvPr/>
        </p:nvSpPr>
        <p:spPr>
          <a:xfrm>
            <a:off x="653134" y="1706589"/>
            <a:ext cx="9567245" cy="431975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11846B0-7229-A114-B769-C2AD86E3249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14C91B3-E945-9861-6476-9CC290C2F150}"/>
              </a:ext>
            </a:extLst>
          </p:cNvPr>
          <p:cNvSpPr txBox="1"/>
          <p:nvPr/>
        </p:nvSpPr>
        <p:spPr>
          <a:xfrm>
            <a:off x="810790" y="1052918"/>
            <a:ext cx="82713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What is FTP 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AB894A-7820-A54F-018E-099E945C954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4470" y="1979856"/>
            <a:ext cx="9064572" cy="3517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9077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2595CB-6245-FB4F-2FB6-E9ED232D10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D927CC0-C2DC-0DF5-4AFF-3CBDBB5CA7AA}"/>
              </a:ext>
            </a:extLst>
          </p:cNvPr>
          <p:cNvSpPr/>
          <p:nvPr/>
        </p:nvSpPr>
        <p:spPr>
          <a:xfrm>
            <a:off x="837996" y="1558903"/>
            <a:ext cx="9567245" cy="48106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CBF41C6-E34C-50D6-4229-702FD2CE183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99871" y="-49746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0635F1D-C2E8-5665-C050-4086DFA0AE49}"/>
              </a:ext>
            </a:extLst>
          </p:cNvPr>
          <p:cNvSpPr txBox="1"/>
          <p:nvPr/>
        </p:nvSpPr>
        <p:spPr>
          <a:xfrm>
            <a:off x="747727" y="604796"/>
            <a:ext cx="827136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2800" b="1" dirty="0">
                <a:solidFill>
                  <a:srgbClr val="273239"/>
                </a:solidFill>
                <a:latin typeface="Nunito" pitchFamily="2" charset="0"/>
              </a:rPr>
              <a:t>FTP Typical Application Scenario - File Uploads and Downloads</a:t>
            </a:r>
          </a:p>
        </p:txBody>
      </p:sp>
      <p:grpSp>
        <p:nvGrpSpPr>
          <p:cNvPr id="2" name="组合 19">
            <a:extLst>
              <a:ext uri="{FF2B5EF4-FFF2-40B4-BE49-F238E27FC236}">
                <a16:creationId xmlns:a16="http://schemas.microsoft.com/office/drawing/2014/main" id="{B9BB874A-5004-FB00-F9F6-4BF49CAC5CE8}"/>
              </a:ext>
            </a:extLst>
          </p:cNvPr>
          <p:cNvGrpSpPr>
            <a:grpSpLocks noChangeAspect="1"/>
          </p:cNvGrpSpPr>
          <p:nvPr/>
        </p:nvGrpSpPr>
        <p:grpSpPr>
          <a:xfrm>
            <a:off x="2150197" y="2091208"/>
            <a:ext cx="6764218" cy="3636929"/>
            <a:chOff x="3869855" y="2924175"/>
            <a:chExt cx="4540092" cy="2082800"/>
          </a:xfrm>
        </p:grpSpPr>
        <p:pic>
          <p:nvPicPr>
            <p:cNvPr id="5" name="Picture 112" descr="storage - generic">
              <a:extLst>
                <a:ext uri="{FF2B5EF4-FFF2-40B4-BE49-F238E27FC236}">
                  <a16:creationId xmlns:a16="http://schemas.microsoft.com/office/drawing/2014/main" id="{CF9ABE1F-BDE6-0768-E582-0D39DBD3D13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gray">
            <a:xfrm>
              <a:off x="4284663" y="2924175"/>
              <a:ext cx="290512" cy="498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cxnSp>
          <p:nvCxnSpPr>
            <p:cNvPr id="8" name="直接连接符 14">
              <a:extLst>
                <a:ext uri="{FF2B5EF4-FFF2-40B4-BE49-F238E27FC236}">
                  <a16:creationId xmlns:a16="http://schemas.microsoft.com/office/drawing/2014/main" id="{79B0A094-EEF0-A440-B7D6-3F73BAADDDED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4575175" y="3173413"/>
              <a:ext cx="933450" cy="184150"/>
            </a:xfrm>
            <a:prstGeom prst="line">
              <a:avLst/>
            </a:prstGeom>
            <a:noFill/>
            <a:ln w="9525">
              <a:noFill/>
              <a:round/>
              <a:headEnd/>
              <a:tailEnd/>
            </a:ln>
          </p:spPr>
        </p:cxnSp>
        <p:cxnSp>
          <p:nvCxnSpPr>
            <p:cNvPr id="9" name="直接连接符 18">
              <a:extLst>
                <a:ext uri="{FF2B5EF4-FFF2-40B4-BE49-F238E27FC236}">
                  <a16:creationId xmlns:a16="http://schemas.microsoft.com/office/drawing/2014/main" id="{BB1D951D-7F78-436C-31F2-66B9C7A8882A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4575175" y="3173413"/>
              <a:ext cx="1149350" cy="976312"/>
            </a:xfrm>
            <a:prstGeom prst="line">
              <a:avLst/>
            </a:prstGeom>
            <a:noFill/>
            <a:ln w="9525">
              <a:noFill/>
              <a:round/>
              <a:headEnd/>
              <a:tailEnd/>
            </a:ln>
          </p:spPr>
        </p:cxnSp>
        <p:cxnSp>
          <p:nvCxnSpPr>
            <p:cNvPr id="10" name="直接连接符 20">
              <a:extLst>
                <a:ext uri="{FF2B5EF4-FFF2-40B4-BE49-F238E27FC236}">
                  <a16:creationId xmlns:a16="http://schemas.microsoft.com/office/drawing/2014/main" id="{B4A1C04E-7954-DC85-CE7D-E7DDA242E7EC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4575175" y="3173413"/>
              <a:ext cx="933450" cy="50482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</p:cxnSp>
        <p:sp>
          <p:nvSpPr>
            <p:cNvPr id="11" name="云形 8">
              <a:extLst>
                <a:ext uri="{FF2B5EF4-FFF2-40B4-BE49-F238E27FC236}">
                  <a16:creationId xmlns:a16="http://schemas.microsoft.com/office/drawing/2014/main" id="{20B28E2D-76A0-4B01-939A-E19177BA94B7}"/>
                </a:ext>
              </a:extLst>
            </p:cNvPr>
            <p:cNvSpPr/>
            <p:nvPr/>
          </p:nvSpPr>
          <p:spPr bwMode="auto">
            <a:xfrm>
              <a:off x="5219700" y="3500438"/>
              <a:ext cx="1692275" cy="1152525"/>
            </a:xfrm>
            <a:prstGeom prst="cloud">
              <a:avLst/>
            </a:prstGeom>
            <a:ln/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/>
            <a:lstStyle/>
            <a:p>
              <a:pPr algn="ctr">
                <a:buClr>
                  <a:srgbClr val="CC9900"/>
                </a:buClr>
                <a:defRPr/>
              </a:pPr>
              <a:endParaRPr lang="en-US" altLang="zh-CN" sz="1800" dirty="0">
                <a:solidFill>
                  <a:schemeClr val="tx1"/>
                </a:solidFill>
                <a:ea typeface="宋体" charset="-122"/>
                <a:cs typeface="Arial" pitchFamily="34" charset="0"/>
              </a:endParaRPr>
            </a:p>
            <a:p>
              <a:pPr algn="ctr">
                <a:buClr>
                  <a:srgbClr val="CC9900"/>
                </a:buClr>
                <a:defRPr/>
              </a:pPr>
              <a:endParaRPr lang="en-US" altLang="zh-CN" sz="1800" dirty="0">
                <a:solidFill>
                  <a:schemeClr val="tx1"/>
                </a:solidFill>
                <a:ea typeface="宋体" charset="-122"/>
                <a:cs typeface="Arial" pitchFamily="34" charset="0"/>
              </a:endParaRPr>
            </a:p>
            <a:p>
              <a:pPr algn="ctr">
                <a:buClr>
                  <a:srgbClr val="CC9900"/>
                </a:buClr>
                <a:defRPr/>
              </a:pPr>
              <a:r>
                <a:rPr lang="en-US" altLang="zh-CN" sz="1800" dirty="0">
                  <a:solidFill>
                    <a:schemeClr val="tx1"/>
                  </a:solidFill>
                  <a:ea typeface="宋体" charset="-122"/>
                  <a:cs typeface="Arial" pitchFamily="34" charset="0"/>
                </a:rPr>
                <a:t>IP Network</a:t>
              </a:r>
            </a:p>
          </p:txBody>
        </p:sp>
        <p:pic>
          <p:nvPicPr>
            <p:cNvPr id="12" name="Picture 112" descr="storage - generic">
              <a:extLst>
                <a:ext uri="{FF2B5EF4-FFF2-40B4-BE49-F238E27FC236}">
                  <a16:creationId xmlns:a16="http://schemas.microsoft.com/office/drawing/2014/main" id="{1D80690C-42B0-8375-C456-C6F228069B1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gray">
            <a:xfrm>
              <a:off x="4067175" y="3644900"/>
              <a:ext cx="290513" cy="498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" name="Picture 112" descr="storage - generic">
              <a:extLst>
                <a:ext uri="{FF2B5EF4-FFF2-40B4-BE49-F238E27FC236}">
                  <a16:creationId xmlns:a16="http://schemas.microsoft.com/office/drawing/2014/main" id="{6E2C6C93-6877-AAD8-24EE-28ADAEC8847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gray">
            <a:xfrm>
              <a:off x="4067175" y="4508500"/>
              <a:ext cx="290513" cy="498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cxnSp>
          <p:nvCxnSpPr>
            <p:cNvPr id="14" name="直接连接符 17">
              <a:extLst>
                <a:ext uri="{FF2B5EF4-FFF2-40B4-BE49-F238E27FC236}">
                  <a16:creationId xmlns:a16="http://schemas.microsoft.com/office/drawing/2014/main" id="{2A74603E-32EB-36ED-0C99-82166331D738}"/>
                </a:ext>
              </a:extLst>
            </p:cNvPr>
            <p:cNvCxnSpPr>
              <a:cxnSpLocks noChangeShapeType="1"/>
              <a:endCxn id="11" idx="2"/>
            </p:cNvCxnSpPr>
            <p:nvPr/>
          </p:nvCxnSpPr>
          <p:spPr bwMode="auto">
            <a:xfrm>
              <a:off x="4357688" y="3894138"/>
              <a:ext cx="867262" cy="18256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15" name="直接连接符 22">
              <a:extLst>
                <a:ext uri="{FF2B5EF4-FFF2-40B4-BE49-F238E27FC236}">
                  <a16:creationId xmlns:a16="http://schemas.microsoft.com/office/drawing/2014/main" id="{83F2B385-A9DD-51D8-62B1-1166E1C81B61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 flipV="1">
              <a:off x="4357688" y="4365625"/>
              <a:ext cx="935037" cy="39211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</p:cxnSp>
        <p:sp>
          <p:nvSpPr>
            <p:cNvPr id="16" name="TextBox 26">
              <a:extLst>
                <a:ext uri="{FF2B5EF4-FFF2-40B4-BE49-F238E27FC236}">
                  <a16:creationId xmlns:a16="http://schemas.microsoft.com/office/drawing/2014/main" id="{3F90945B-5652-4968-E8D3-9750055B04E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869855" y="4168855"/>
              <a:ext cx="813814" cy="2219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1800" dirty="0">
                  <a:latin typeface="+mn-lt"/>
                  <a:cs typeface="Arial" charset="0"/>
                </a:rPr>
                <a:t>FTP Client</a:t>
              </a:r>
              <a:endParaRPr lang="zh-CN" altLang="en-US" sz="1800" dirty="0">
                <a:latin typeface="+mn-lt"/>
                <a:cs typeface="Arial" charset="0"/>
              </a:endParaRPr>
            </a:p>
          </p:txBody>
        </p:sp>
        <p:pic>
          <p:nvPicPr>
            <p:cNvPr id="17" name="Picture 2" descr="C:\Documents and Settings\h00107722\桌面\IT图标\存储图标\N8500.png">
              <a:extLst>
                <a:ext uri="{FF2B5EF4-FFF2-40B4-BE49-F238E27FC236}">
                  <a16:creationId xmlns:a16="http://schemas.microsoft.com/office/drawing/2014/main" id="{9FD7AC05-0D7E-FD7E-BC35-29C08FCFCD1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812088" y="3357563"/>
              <a:ext cx="350837" cy="1260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cxnSp>
          <p:nvCxnSpPr>
            <p:cNvPr id="18" name="直接连接符 28">
              <a:extLst>
                <a:ext uri="{FF2B5EF4-FFF2-40B4-BE49-F238E27FC236}">
                  <a16:creationId xmlns:a16="http://schemas.microsoft.com/office/drawing/2014/main" id="{58EA7664-3AC1-D799-CE38-360EB72E2014}"/>
                </a:ext>
              </a:extLst>
            </p:cNvPr>
            <p:cNvCxnSpPr>
              <a:cxnSpLocks noChangeShapeType="1"/>
              <a:stCxn id="11" idx="0"/>
            </p:cNvCxnSpPr>
            <p:nvPr/>
          </p:nvCxnSpPr>
          <p:spPr bwMode="auto">
            <a:xfrm flipV="1">
              <a:off x="6910565" y="3987800"/>
              <a:ext cx="901522" cy="889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</p:cxnSp>
        <p:sp>
          <p:nvSpPr>
            <p:cNvPr id="19" name="TextBox 32">
              <a:extLst>
                <a:ext uri="{FF2B5EF4-FFF2-40B4-BE49-F238E27FC236}">
                  <a16:creationId xmlns:a16="http://schemas.microsoft.com/office/drawing/2014/main" id="{27E80049-755E-48EE-9E90-1679919DC48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565062" y="4673149"/>
              <a:ext cx="844885" cy="2219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1800" dirty="0">
                  <a:latin typeface="+mn-lt"/>
                  <a:cs typeface="Arial" charset="0"/>
                </a:rPr>
                <a:t>FTP Server</a:t>
              </a:r>
              <a:endParaRPr lang="zh-CN" altLang="en-US" sz="1800" dirty="0">
                <a:latin typeface="+mn-lt"/>
                <a:cs typeface="Arial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1043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E22A55-B21B-4B44-D47B-E5EF806F41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388D29F-074A-5F8B-B3CF-1E45D546E50A}"/>
              </a:ext>
            </a:extLst>
          </p:cNvPr>
          <p:cNvSpPr/>
          <p:nvPr/>
        </p:nvSpPr>
        <p:spPr>
          <a:xfrm>
            <a:off x="617280" y="1481960"/>
            <a:ext cx="8568762" cy="48106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E085D54-BC53-BE78-6BDC-376FA3520A6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4AB7E2A-B068-0E33-6D07-F69A66F2F668}"/>
              </a:ext>
            </a:extLst>
          </p:cNvPr>
          <p:cNvSpPr txBox="1"/>
          <p:nvPr/>
        </p:nvSpPr>
        <p:spPr>
          <a:xfrm>
            <a:off x="653134" y="897185"/>
            <a:ext cx="82713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What is HTTP 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F00267F-77E2-C07D-6E2E-EAA06804A71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4265" y="1708471"/>
            <a:ext cx="7290742" cy="4325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2615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7B55C0-91F6-6F5D-1E83-FD1F964DEF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29B8F04-9B71-9CD8-E809-C39101484631}"/>
              </a:ext>
            </a:extLst>
          </p:cNvPr>
          <p:cNvSpPr/>
          <p:nvPr/>
        </p:nvSpPr>
        <p:spPr>
          <a:xfrm>
            <a:off x="617279" y="1481960"/>
            <a:ext cx="9567245" cy="48106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4E7FA54-7E89-56C4-C00A-502EEC7A203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3632F59-FE59-0454-EE7D-12453CF5835B}"/>
              </a:ext>
            </a:extLst>
          </p:cNvPr>
          <p:cNvSpPr txBox="1"/>
          <p:nvPr/>
        </p:nvSpPr>
        <p:spPr>
          <a:xfrm>
            <a:off x="653134" y="897185"/>
            <a:ext cx="8785156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2900" b="1" dirty="0">
                <a:solidFill>
                  <a:srgbClr val="273239"/>
                </a:solidFill>
                <a:latin typeface="Nunito" pitchFamily="2" charset="0"/>
              </a:rPr>
              <a:t>HTTP Typical Application Scenario - Web Access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2CE7DB1-F6B6-1205-CDAB-54F7FF36A5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08468" y="1776495"/>
            <a:ext cx="7371486" cy="4035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8205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620555b5da0b2e7a8b0125b4063a2327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07b825fe9b2234ea84872814b078fd7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CC9A911-23AF-4D6B-960B-1A780C58D828}">
  <ds:schemaRefs>
    <ds:schemaRef ds:uri="http://purl.org/dc/terms/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schemas.microsoft.com/office/2006/metadata/properties"/>
    <ds:schemaRef ds:uri="49100919-8a76-4266-be0c-7dc583902cb4"/>
    <ds:schemaRef ds:uri="http://schemas.microsoft.com/office/2006/documentManagement/types"/>
    <ds:schemaRef ds:uri="d13aca44-ef33-4cf4-9980-7f0b00e6eeb9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B4242970-9238-4BCD-A2F7-0FC1C93B667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10731</TotalTime>
  <Words>386</Words>
  <Application>Microsoft Office PowerPoint</Application>
  <PresentationFormat>Widescreen</PresentationFormat>
  <Paragraphs>146</Paragraphs>
  <Slides>42</Slides>
  <Notes>42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52" baseType="lpstr">
      <vt:lpstr>宋体</vt:lpstr>
      <vt:lpstr>Alexandria</vt:lpstr>
      <vt:lpstr>Arial</vt:lpstr>
      <vt:lpstr>Calibri</vt:lpstr>
      <vt:lpstr>Calibri Light</vt:lpstr>
      <vt:lpstr>Nunito</vt:lpstr>
      <vt:lpstr>Roboto Light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DR.Ahmed.eldouh.CSIS</cp:lastModifiedBy>
  <cp:revision>277</cp:revision>
  <dcterms:created xsi:type="dcterms:W3CDTF">2023-04-29T09:08:00Z</dcterms:created>
  <dcterms:modified xsi:type="dcterms:W3CDTF">2026-02-04T11:08:29Z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