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2" r:id="rId14"/>
    <p:sldId id="269" r:id="rId15"/>
    <p:sldId id="270" r:id="rId16"/>
    <p:sldId id="271" r:id="rId17"/>
    <p:sldId id="280" r:id="rId18"/>
    <p:sldId id="273" r:id="rId19"/>
    <p:sldId id="276" r:id="rId20"/>
    <p:sldId id="274" r:id="rId21"/>
    <p:sldId id="277" r:id="rId22"/>
    <p:sldId id="25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502" autoAdjust="0"/>
  </p:normalViewPr>
  <p:slideViewPr>
    <p:cSldViewPr snapToGrid="0">
      <p:cViewPr varScale="1">
        <p:scale>
          <a:sx n="78" d="100"/>
          <a:sy n="78" d="100"/>
        </p:scale>
        <p:origin x="54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7356D-BC4B-4AE0-B119-DDFD978A9821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79E0B9-B95C-4637-B2EC-BDD7C4863D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210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manara.edu.sy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manara.edu.sy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manara.edu.sy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manara.edu.sy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manara.edu.sy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manara.edu.sy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811" y="190499"/>
            <a:ext cx="810889" cy="1142097"/>
          </a:xfrm>
          <a:prstGeom prst="rect">
            <a:avLst/>
          </a:prstGeom>
        </p:spPr>
      </p:pic>
      <p:cxnSp>
        <p:nvCxnSpPr>
          <p:cNvPr id="11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3549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6">
            <a:hlinkClick r:id="rId3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4331655" y="6458278"/>
            <a:ext cx="3251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https://</a:t>
            </a:r>
            <a:r>
              <a:rPr lang="en-US" sz="1600" dirty="0" smtClean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manara.edu.sy</a:t>
            </a:r>
            <a:r>
              <a:rPr lang="en-US" sz="16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/</a:t>
            </a:r>
            <a:endParaRPr lang="en-US" sz="16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8674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811" y="190499"/>
            <a:ext cx="810889" cy="1142097"/>
          </a:xfrm>
          <a:prstGeom prst="rect">
            <a:avLst/>
          </a:prstGeom>
        </p:spPr>
      </p:pic>
      <p:cxnSp>
        <p:nvCxnSpPr>
          <p:cNvPr id="11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3549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6">
            <a:hlinkClick r:id="rId3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139701" y="6441232"/>
            <a:ext cx="1198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https://</a:t>
            </a:r>
            <a:r>
              <a:rPr lang="en-US" sz="1600" dirty="0" smtClean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manara.edu.sy</a:t>
            </a:r>
            <a:r>
              <a:rPr lang="en-US" sz="16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/</a:t>
            </a:r>
            <a:r>
              <a:rPr lang="en-US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                </a:t>
            </a:r>
            <a:r>
              <a:rPr lang="ar-SY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د. فايز جراد                م. سناء المزاوي</a:t>
            </a:r>
            <a:endParaRPr lang="en-US" sz="16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702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838200" y="6483350"/>
            <a:ext cx="2743200" cy="365125"/>
          </a:xfrm>
        </p:spPr>
        <p:txBody>
          <a:bodyPr/>
          <a:lstStyle/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811" y="50800"/>
            <a:ext cx="810889" cy="1142097"/>
          </a:xfrm>
          <a:prstGeom prst="rect">
            <a:avLst/>
          </a:prstGeom>
        </p:spPr>
      </p:pic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5073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6">
            <a:hlinkClick r:id="rId3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4406900" y="6488693"/>
            <a:ext cx="70357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https://</a:t>
            </a:r>
            <a:r>
              <a:rPr lang="en-US" sz="1600" dirty="0" smtClean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manara.edu.sy</a:t>
            </a:r>
            <a:r>
              <a:rPr lang="en-US" sz="16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/</a:t>
            </a:r>
            <a:r>
              <a:rPr lang="en-US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</a:t>
            </a:r>
            <a:r>
              <a:rPr lang="ar-SY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د. فايز جراد        م. سناء المزاوي</a:t>
            </a:r>
            <a:endParaRPr lang="en-US" sz="16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5039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838200" y="6470650"/>
            <a:ext cx="2743200" cy="365125"/>
          </a:xfrm>
        </p:spPr>
        <p:txBody>
          <a:bodyPr/>
          <a:lstStyle/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1" y="38100"/>
            <a:ext cx="810889" cy="1142097"/>
          </a:xfrm>
          <a:prstGeom prst="rect">
            <a:avLst/>
          </a:prstGeom>
        </p:spPr>
      </p:pic>
      <p:cxnSp>
        <p:nvCxnSpPr>
          <p:cNvPr id="10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5073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6">
            <a:hlinkClick r:id="rId3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4406900" y="6488693"/>
            <a:ext cx="70357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https://</a:t>
            </a:r>
            <a:r>
              <a:rPr lang="en-US" sz="1600" dirty="0" smtClean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manara.edu.sy</a:t>
            </a:r>
            <a:r>
              <a:rPr lang="en-US" sz="16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/</a:t>
            </a:r>
            <a:r>
              <a:rPr lang="en-US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</a:t>
            </a:r>
            <a:r>
              <a:rPr lang="ar-SY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د. فايز جراد        م. سناء المزاوي</a:t>
            </a:r>
            <a:endParaRPr lang="en-US" sz="16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503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8929055" y="6480331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811" y="50800"/>
            <a:ext cx="810889" cy="1142097"/>
          </a:xfrm>
          <a:prstGeom prst="rect">
            <a:avLst/>
          </a:prstGeom>
        </p:spPr>
      </p:pic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5073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6">
            <a:hlinkClick r:id="rId3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685800" y="6519017"/>
            <a:ext cx="70357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https://</a:t>
            </a:r>
            <a:r>
              <a:rPr lang="en-US" sz="1600" dirty="0" smtClean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manara.edu.sy</a:t>
            </a:r>
            <a:r>
              <a:rPr lang="en-US" sz="16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/</a:t>
            </a:r>
            <a:r>
              <a:rPr lang="en-US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</a:t>
            </a:r>
            <a:r>
              <a:rPr lang="ar-SY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د. فايز جراد        م. سناء المزاوي</a:t>
            </a:r>
            <a:endParaRPr lang="en-US" sz="16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0310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1" y="38100"/>
            <a:ext cx="810889" cy="1142097"/>
          </a:xfrm>
          <a:prstGeom prst="rect">
            <a:avLst/>
          </a:prstGeom>
        </p:spPr>
      </p:pic>
      <p:cxnSp>
        <p:nvCxnSpPr>
          <p:cNvPr id="10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5073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8929055" y="6480331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8" name="TextBox 6">
            <a:hlinkClick r:id="rId3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685800" y="6519017"/>
            <a:ext cx="70357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https://</a:t>
            </a:r>
            <a:r>
              <a:rPr lang="en-US" sz="1600" dirty="0" smtClean="0">
                <a:solidFill>
                  <a:srgbClr val="0070C0"/>
                </a:solidFill>
                <a:latin typeface="Aller" panose="02000503030000020004" pitchFamily="2" charset="0"/>
                <a:hlinkClick r:id="rId3"/>
              </a:rPr>
              <a:t>manara.edu.sy</a:t>
            </a:r>
            <a:r>
              <a:rPr lang="en-US" sz="16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/</a:t>
            </a:r>
            <a:r>
              <a:rPr lang="en-US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</a:t>
            </a:r>
            <a:r>
              <a:rPr lang="ar-SY" sz="1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د. فايز جراد        م. سناء المزاوي</a:t>
            </a:r>
            <a:endParaRPr lang="en-US" sz="16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5030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2C256-11F4-448C-A8E6-4F3A4E2E30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BE57A6-8E9D-429A-B054-D6047CB742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64177-F2C8-4ACF-AFBD-82527E429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7A0CA8-F715-4F6A-B7D8-BB173B5AD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B3CD6F-DC56-45EF-A5C4-0B4D0941C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2DEC28D-54D4-4785-ABA8-4C39A3606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702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17D960-A8AE-474D-966B-DF7FBE185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E2A7F4-E80B-4AA0-A8D3-5C3BA229C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CA4A4A-19F3-4E2C-9E40-E8859DA24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2DEC28D-54D4-4785-ABA8-4C39A3606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322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B2628-7AA7-4AE8-911C-84E24A1BC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D35C7-4B4D-4938-94C5-574CD2341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08689-56B5-422A-AF62-41C42F1BE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3A71-6F96-4988-8F18-1B488CD0D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15D98-0643-4FFF-8303-92A753C0B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2DEC28D-54D4-4785-ABA8-4C39A3606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14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C53D4-7882-4340-A7D2-260FA92791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452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D6B17-F12D-4691-A178-85E7B352EF88}" type="datetimeFigureOut">
              <a:rPr lang="en-US" smtClean="0"/>
              <a:t>6/2/2023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31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anara.edu.sy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anara.edu.sy/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3168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6">
            <a:hlinkClick r:id="rId2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5022201" y="6428792"/>
            <a:ext cx="21475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0070C0"/>
                </a:solidFill>
                <a:latin typeface="Aller" panose="02000503030000020004" pitchFamily="2" charset="0"/>
              </a:rPr>
              <a:t>https://manara.edu.sy/</a:t>
            </a:r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555" y="121431"/>
            <a:ext cx="810889" cy="1142097"/>
          </a:xfrm>
          <a:prstGeom prst="rect">
            <a:avLst/>
          </a:prstGeom>
        </p:spPr>
      </p:pic>
      <p:sp>
        <p:nvSpPr>
          <p:cNvPr id="1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870" y="3200060"/>
            <a:ext cx="5976937" cy="1258888"/>
          </a:xfrm>
        </p:spPr>
        <p:txBody>
          <a:bodyPr>
            <a:normAutofit/>
          </a:bodyPr>
          <a:lstStyle/>
          <a:p>
            <a:r>
              <a:rPr lang="en-US" sz="7500" b="1" i="1" dirty="0">
                <a:solidFill>
                  <a:srgbClr val="002060"/>
                </a:solidFill>
                <a:latin typeface="Sakkal Majalla" pitchFamily="2" charset="-78"/>
                <a:cs typeface="Sakkal Majalla" pitchFamily="2" charset="-78"/>
              </a:rPr>
              <a:t>MS Project</a:t>
            </a:r>
          </a:p>
        </p:txBody>
      </p:sp>
      <p:sp>
        <p:nvSpPr>
          <p:cNvPr id="12" name="Text Box 42"/>
          <p:cNvSpPr txBox="1">
            <a:spLocks noChangeArrowheads="1"/>
          </p:cNvSpPr>
          <p:nvPr/>
        </p:nvSpPr>
        <p:spPr bwMode="auto">
          <a:xfrm>
            <a:off x="3467892" y="2312988"/>
            <a:ext cx="5256213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Y" sz="3500" b="1" i="1" dirty="0">
                <a:solidFill>
                  <a:srgbClr val="FF0000"/>
                </a:solidFill>
                <a:latin typeface="Arial" pitchFamily="34" charset="0"/>
                <a:cs typeface="Arabic Transparent" pitchFamily="2" charset="0"/>
              </a:rPr>
              <a:t>برنامج إدارة المشاريع</a:t>
            </a:r>
            <a:endParaRPr lang="en-US" sz="3500" b="1" i="1" dirty="0">
              <a:solidFill>
                <a:srgbClr val="FF0000"/>
              </a:solidFill>
              <a:latin typeface="Arial" pitchFamily="34" charset="0"/>
              <a:cs typeface="Arabic Transparent" pitchFamily="2" charset="0"/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2302830" y="4689987"/>
            <a:ext cx="7388942" cy="63094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Y" sz="3500" b="1" dirty="0" smtClean="0">
                <a:latin typeface="Sakkal Majalla" pitchFamily="2" charset="-78"/>
                <a:cs typeface="Sakkal Majalla" pitchFamily="2" charset="-78"/>
              </a:rPr>
              <a:t>د. فايز جراد               م. سناء المزاوي</a:t>
            </a:r>
            <a:endParaRPr lang="ar-SY" sz="3500" b="1" dirty="0"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699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378856" y="350157"/>
            <a:ext cx="9318171" cy="8509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600" b="1" dirty="0" smtClean="0">
                <a:solidFill>
                  <a:srgbClr val="FF0000"/>
                </a:solidFill>
              </a:rPr>
              <a:t>اعداد الموارد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139371" y="1338943"/>
            <a:ext cx="9797142" cy="4379685"/>
          </a:xfrm>
          <a:prstGeom prst="rect">
            <a:avLst/>
          </a:prstGeom>
        </p:spPr>
        <p:txBody>
          <a:bodyPr/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ar-SY" b="1" dirty="0" smtClean="0"/>
              <a:t>الموارد: هي الأشخاص والمعدات والمواد المطلوبة لإكمال المهام في المشروع.</a:t>
            </a:r>
          </a:p>
          <a:p>
            <a:pPr>
              <a:lnSpc>
                <a:spcPct val="170000"/>
              </a:lnSpc>
            </a:pPr>
            <a:r>
              <a:rPr lang="ar-SY" b="1" dirty="0" smtClean="0"/>
              <a:t>يركز البرنامج على الموارد من ناحيتين: توافرها وتكاليفها.</a:t>
            </a:r>
          </a:p>
          <a:p>
            <a:pPr>
              <a:lnSpc>
                <a:spcPct val="170000"/>
              </a:lnSpc>
            </a:pPr>
            <a:r>
              <a:rPr lang="ar-SY" b="1" dirty="0" smtClean="0"/>
              <a:t>يحدد التوافر متى تستطيع الموارد العمل على المهام وما هو مقدار العمل الذي يمكنها القيام به.</a:t>
            </a:r>
          </a:p>
          <a:p>
            <a:pPr>
              <a:lnSpc>
                <a:spcPct val="170000"/>
              </a:lnSpc>
            </a:pPr>
            <a:r>
              <a:rPr lang="ar-SY" b="1" dirty="0" smtClean="0"/>
              <a:t>تحدد التكاليف المبالغ المالية التي سيكون مطلوب دفعها للموارد.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16932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01"/>
          <a:stretch/>
        </p:blipFill>
        <p:spPr bwMode="auto">
          <a:xfrm>
            <a:off x="406400" y="781957"/>
            <a:ext cx="10697030" cy="5704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1458686" y="159657"/>
            <a:ext cx="8229600" cy="6223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فتح صفحة الموارد </a:t>
            </a:r>
            <a:r>
              <a:rPr lang="en-US" sz="2800" b="1" dirty="0" smtClean="0"/>
              <a:t>Resource </a:t>
            </a:r>
            <a:endParaRPr lang="en-US" sz="2800" b="1" dirty="0"/>
          </a:p>
        </p:txBody>
      </p:sp>
      <p:sp>
        <p:nvSpPr>
          <p:cNvPr id="2" name="مستطيل 1"/>
          <p:cNvSpPr/>
          <p:nvPr/>
        </p:nvSpPr>
        <p:spPr>
          <a:xfrm>
            <a:off x="1291771" y="1045029"/>
            <a:ext cx="522515" cy="29028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5" name="مستطيل 4"/>
          <p:cNvSpPr/>
          <p:nvPr/>
        </p:nvSpPr>
        <p:spPr>
          <a:xfrm>
            <a:off x="406399" y="1335314"/>
            <a:ext cx="653143" cy="5805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6" name="مستطيل 5"/>
          <p:cNvSpPr/>
          <p:nvPr/>
        </p:nvSpPr>
        <p:spPr>
          <a:xfrm>
            <a:off x="464458" y="2569029"/>
            <a:ext cx="1037771" cy="29028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50777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57"/>
          <a:stretch/>
        </p:blipFill>
        <p:spPr bwMode="auto">
          <a:xfrm>
            <a:off x="188686" y="622300"/>
            <a:ext cx="10972800" cy="5769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1937658" y="58056"/>
            <a:ext cx="8229600" cy="6223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فتح صفحة الموارد من </a:t>
            </a:r>
            <a:r>
              <a:rPr lang="en-US" sz="2800" b="1" dirty="0" smtClean="0"/>
              <a:t>View Bar</a:t>
            </a:r>
            <a:endParaRPr lang="en-US" sz="2800" b="1" dirty="0"/>
          </a:p>
        </p:txBody>
      </p:sp>
      <p:sp>
        <p:nvSpPr>
          <p:cNvPr id="4" name="مستطيل 3"/>
          <p:cNvSpPr/>
          <p:nvPr/>
        </p:nvSpPr>
        <p:spPr>
          <a:xfrm>
            <a:off x="2685143" y="870858"/>
            <a:ext cx="377371" cy="29028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5" name="مستطيل 4"/>
          <p:cNvSpPr/>
          <p:nvPr/>
        </p:nvSpPr>
        <p:spPr>
          <a:xfrm>
            <a:off x="2670628" y="1291774"/>
            <a:ext cx="1030515" cy="2757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97298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57"/>
          <a:stretch/>
        </p:blipFill>
        <p:spPr bwMode="auto">
          <a:xfrm>
            <a:off x="188686" y="622300"/>
            <a:ext cx="10972800" cy="5769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6"/>
          <p:cNvSpPr>
            <a:spLocks noChangeArrowheads="1"/>
          </p:cNvSpPr>
          <p:nvPr/>
        </p:nvSpPr>
        <p:spPr bwMode="auto">
          <a:xfrm>
            <a:off x="304800" y="827088"/>
            <a:ext cx="972457" cy="685800"/>
          </a:xfrm>
          <a:prstGeom prst="wedgeRoundRectCallout">
            <a:avLst>
              <a:gd name="adj1" fmla="val -33662"/>
              <a:gd name="adj2" fmla="val 118981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>
                <a:solidFill>
                  <a:srgbClr val="000000"/>
                </a:solidFill>
              </a:rPr>
              <a:t>عمود رقم المورد</a:t>
            </a:r>
            <a:endParaRPr lang="en-US" b="1">
              <a:solidFill>
                <a:srgbClr val="000000"/>
              </a:solidFill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188686" y="3675743"/>
            <a:ext cx="2002971" cy="1462314"/>
          </a:xfrm>
          <a:prstGeom prst="wedgeRoundRectCallout">
            <a:avLst>
              <a:gd name="adj1" fmla="val -17724"/>
              <a:gd name="adj2" fmla="val -161782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إظهار الرموز الخاصة بالنشاط مثل القيود والملاحظات والحاسب يضع هذه الرموز</a:t>
            </a:r>
            <a:endParaRPr lang="ar-SY" b="1" dirty="0">
              <a:solidFill>
                <a:srgbClr val="000000"/>
              </a:solidFill>
            </a:endParaRP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>
            <a:off x="1943100" y="941388"/>
            <a:ext cx="1447800" cy="457200"/>
          </a:xfrm>
          <a:prstGeom prst="wedgeRoundRectCallout">
            <a:avLst>
              <a:gd name="adj1" fmla="val -71051"/>
              <a:gd name="adj2" fmla="val 167361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>
                <a:solidFill>
                  <a:srgbClr val="000000"/>
                </a:solidFill>
              </a:rPr>
              <a:t>اسم المورد</a:t>
            </a:r>
            <a:endParaRPr lang="en-US" b="1">
              <a:solidFill>
                <a:srgbClr val="000000"/>
              </a:solidFill>
            </a:endParaRPr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3122386" y="2989943"/>
            <a:ext cx="3657600" cy="685800"/>
          </a:xfrm>
          <a:prstGeom prst="wedgeRoundRectCallout">
            <a:avLst>
              <a:gd name="adj1" fmla="val -76675"/>
              <a:gd name="adj2" fmla="val -130191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SY" b="1" dirty="0">
                <a:solidFill>
                  <a:srgbClr val="000000"/>
                </a:solidFill>
              </a:rPr>
              <a:t>النوع </a:t>
            </a:r>
            <a:r>
              <a:rPr lang="ar-SA" b="1" dirty="0">
                <a:solidFill>
                  <a:srgbClr val="000000"/>
                </a:solidFill>
              </a:rPr>
              <a:t>وهي إما </a:t>
            </a:r>
            <a:r>
              <a:rPr lang="en-US" b="1" dirty="0">
                <a:solidFill>
                  <a:srgbClr val="000000"/>
                </a:solidFill>
              </a:rPr>
              <a:t>Material </a:t>
            </a:r>
            <a:r>
              <a:rPr lang="ar-SA" b="1" dirty="0">
                <a:solidFill>
                  <a:srgbClr val="000000"/>
                </a:solidFill>
              </a:rPr>
              <a:t> :أي مواد أو </a:t>
            </a:r>
            <a:r>
              <a:rPr lang="en-US" b="1" dirty="0">
                <a:solidFill>
                  <a:srgbClr val="000000"/>
                </a:solidFill>
              </a:rPr>
              <a:t>Work </a:t>
            </a:r>
            <a:r>
              <a:rPr lang="ar-SA" b="1" dirty="0">
                <a:solidFill>
                  <a:srgbClr val="000000"/>
                </a:solidFill>
              </a:rPr>
              <a:t>: أي عمال و آليات</a:t>
            </a:r>
            <a:endParaRPr lang="ar-SY" b="1" dirty="0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1409700" y="43542"/>
            <a:ext cx="8229600" cy="6223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بيانات صفحة الموارد</a:t>
            </a:r>
            <a:endParaRPr lang="en-US" sz="3200" b="1" dirty="0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5675086" y="861559"/>
            <a:ext cx="1959428" cy="651329"/>
          </a:xfrm>
          <a:prstGeom prst="wedgeRoundRectCallout">
            <a:avLst>
              <a:gd name="adj1" fmla="val -76101"/>
              <a:gd name="adj2" fmla="val 110933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أجر المورد البشري أو سعر الوحدة من المادة</a:t>
            </a:r>
          </a:p>
        </p:txBody>
      </p:sp>
      <p:sp>
        <p:nvSpPr>
          <p:cNvPr id="9" name="AutoShape 6"/>
          <p:cNvSpPr>
            <a:spLocks/>
          </p:cNvSpPr>
          <p:nvPr/>
        </p:nvSpPr>
        <p:spPr bwMode="auto">
          <a:xfrm flipH="1">
            <a:off x="7082972" y="2989943"/>
            <a:ext cx="3116942" cy="1043215"/>
          </a:xfrm>
          <a:prstGeom prst="borderCallout3">
            <a:avLst>
              <a:gd name="adj1" fmla="val -4048"/>
              <a:gd name="adj2" fmla="val 20594"/>
              <a:gd name="adj3" fmla="val -57381"/>
              <a:gd name="adj4" fmla="val 40479"/>
              <a:gd name="adj5" fmla="val -77351"/>
              <a:gd name="adj6" fmla="val 63616"/>
              <a:gd name="adj7" fmla="val -104673"/>
              <a:gd name="adj8" fmla="val 9700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 لتحديد التقويم للمورد فقد يصادف اشخاص يعملون بتقويم مختلف عن التقويم الرئيسي للمشروع</a:t>
            </a: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988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57"/>
          <a:stretch/>
        </p:blipFill>
        <p:spPr bwMode="auto">
          <a:xfrm>
            <a:off x="227693" y="665841"/>
            <a:ext cx="10972800" cy="5769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1409700" y="43542"/>
            <a:ext cx="8229600" cy="6223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بيانات صفحة الموارد</a:t>
            </a:r>
            <a:endParaRPr lang="en-US" sz="3200" b="1" dirty="0"/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227693" y="2500086"/>
            <a:ext cx="2364014" cy="1447800"/>
          </a:xfrm>
          <a:prstGeom prst="wedgeRoundRectCallout">
            <a:avLst>
              <a:gd name="adj1" fmla="val 62286"/>
              <a:gd name="adj2" fmla="val -80140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SA" b="1" dirty="0">
                <a:solidFill>
                  <a:srgbClr val="000000"/>
                </a:solidFill>
              </a:rPr>
              <a:t>واحدة المورد و هي خاصة بالمورد من النوع </a:t>
            </a:r>
            <a:r>
              <a:rPr lang="en-US" b="1" dirty="0">
                <a:solidFill>
                  <a:srgbClr val="000000"/>
                </a:solidFill>
              </a:rPr>
              <a:t>Material</a:t>
            </a:r>
            <a:r>
              <a:rPr lang="ar-SA" b="1" dirty="0">
                <a:solidFill>
                  <a:srgbClr val="000000"/>
                </a:solidFill>
              </a:rPr>
              <a:t> لأن النوع </a:t>
            </a:r>
            <a:r>
              <a:rPr lang="en-US" b="1" dirty="0">
                <a:solidFill>
                  <a:srgbClr val="000000"/>
                </a:solidFill>
              </a:rPr>
              <a:t>Work </a:t>
            </a:r>
            <a:r>
              <a:rPr lang="ar-SA" b="1" dirty="0">
                <a:solidFill>
                  <a:srgbClr val="000000"/>
                </a:solidFill>
              </a:rPr>
              <a:t>ليس له واحد</a:t>
            </a:r>
            <a:r>
              <a:rPr lang="ar-SY" b="1" dirty="0">
                <a:solidFill>
                  <a:srgbClr val="000000"/>
                </a:solidFill>
              </a:rPr>
              <a:t>ة</a:t>
            </a: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>
            <a:off x="1409700" y="1019628"/>
            <a:ext cx="1447800" cy="698500"/>
          </a:xfrm>
          <a:prstGeom prst="wedgeRoundRectCallout">
            <a:avLst>
              <a:gd name="adj1" fmla="val 82333"/>
              <a:gd name="adj2" fmla="val 81105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مختصر لاسم المورد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10" name="AutoShape 12"/>
          <p:cNvSpPr>
            <a:spLocks/>
          </p:cNvSpPr>
          <p:nvPr/>
        </p:nvSpPr>
        <p:spPr bwMode="auto">
          <a:xfrm flipH="1">
            <a:off x="899884" y="4283529"/>
            <a:ext cx="2104574" cy="954314"/>
          </a:xfrm>
          <a:prstGeom prst="borderCallout3">
            <a:avLst>
              <a:gd name="adj1" fmla="val 48944"/>
              <a:gd name="adj2" fmla="val 1129"/>
              <a:gd name="adj3" fmla="val 10921"/>
              <a:gd name="adj4" fmla="val -44713"/>
              <a:gd name="adj5" fmla="val -116542"/>
              <a:gd name="adj6" fmla="val -44713"/>
              <a:gd name="adj7" fmla="val -228492"/>
              <a:gd name="adj8" fmla="val -45403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 مجموعات العمل </a:t>
            </a:r>
            <a:endParaRPr lang="ar-SY" b="1" dirty="0" smtClean="0">
              <a:solidFill>
                <a:srgbClr val="000000"/>
              </a:solidFill>
            </a:endParaRPr>
          </a:p>
          <a:p>
            <a:pPr algn="ctr"/>
            <a:r>
              <a:rPr lang="ar-SA" b="1" dirty="0" smtClean="0">
                <a:solidFill>
                  <a:srgbClr val="000000"/>
                </a:solidFill>
              </a:rPr>
              <a:t>( </a:t>
            </a:r>
            <a:r>
              <a:rPr lang="ar-SA" b="1" dirty="0">
                <a:solidFill>
                  <a:srgbClr val="000000"/>
                </a:solidFill>
              </a:rPr>
              <a:t>النجارين و الحدادين </a:t>
            </a:r>
            <a:r>
              <a:rPr lang="ar-SY" b="1" dirty="0">
                <a:solidFill>
                  <a:srgbClr val="000000"/>
                </a:solidFill>
              </a:rPr>
              <a:t>..) </a:t>
            </a:r>
            <a:endParaRPr lang="ar-SY" b="1" dirty="0" smtClean="0">
              <a:solidFill>
                <a:srgbClr val="000000"/>
              </a:solidFill>
            </a:endParaRPr>
          </a:p>
          <a:p>
            <a:pPr algn="ctr"/>
            <a:r>
              <a:rPr lang="ar-SY" b="1" dirty="0" smtClean="0">
                <a:solidFill>
                  <a:srgbClr val="000000"/>
                </a:solidFill>
              </a:rPr>
              <a:t>ولها </a:t>
            </a:r>
            <a:r>
              <a:rPr lang="ar-SY" b="1" dirty="0">
                <a:solidFill>
                  <a:srgbClr val="000000"/>
                </a:solidFill>
              </a:rPr>
              <a:t>اهمية اثناء الفلترة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11" name="AutoShape 13"/>
          <p:cNvSpPr>
            <a:spLocks/>
          </p:cNvSpPr>
          <p:nvPr/>
        </p:nvSpPr>
        <p:spPr bwMode="auto">
          <a:xfrm flipH="1">
            <a:off x="3178629" y="4934857"/>
            <a:ext cx="2819400" cy="914400"/>
          </a:xfrm>
          <a:prstGeom prst="borderCallout3">
            <a:avLst>
              <a:gd name="adj1" fmla="val 12500"/>
              <a:gd name="adj2" fmla="val -2704"/>
              <a:gd name="adj3" fmla="val 12500"/>
              <a:gd name="adj4" fmla="val -22074"/>
              <a:gd name="adj5" fmla="val -151912"/>
              <a:gd name="adj6" fmla="val -22074"/>
              <a:gd name="adj7" fmla="val -318926"/>
              <a:gd name="adj8" fmla="val 49264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SY" b="1" dirty="0">
                <a:solidFill>
                  <a:srgbClr val="000000"/>
                </a:solidFill>
              </a:rPr>
              <a:t> </a:t>
            </a:r>
            <a:r>
              <a:rPr lang="ar-SA" b="1" dirty="0">
                <a:solidFill>
                  <a:srgbClr val="000000"/>
                </a:solidFill>
              </a:rPr>
              <a:t>تعبر </a:t>
            </a:r>
            <a:r>
              <a:rPr lang="ar-SY" b="1" dirty="0">
                <a:solidFill>
                  <a:srgbClr val="000000"/>
                </a:solidFill>
              </a:rPr>
              <a:t>عن مدة العمل للمورد</a:t>
            </a:r>
            <a:r>
              <a:rPr lang="ar-SA" b="1" dirty="0">
                <a:solidFill>
                  <a:srgbClr val="000000"/>
                </a:solidFill>
              </a:rPr>
              <a:t> وهي خاصة فقط بالنوع </a:t>
            </a:r>
            <a:r>
              <a:rPr lang="en-US" b="1" dirty="0">
                <a:solidFill>
                  <a:srgbClr val="000000"/>
                </a:solidFill>
              </a:rPr>
              <a:t>Work</a:t>
            </a:r>
            <a:r>
              <a:rPr lang="ar-SA" b="1" dirty="0">
                <a:solidFill>
                  <a:srgbClr val="000000"/>
                </a:solidFill>
              </a:rPr>
              <a:t> وذلك كنسبة </a:t>
            </a:r>
            <a:r>
              <a:rPr lang="ar-SA" b="1" dirty="0" smtClean="0">
                <a:solidFill>
                  <a:srgbClr val="000000"/>
                </a:solidFill>
              </a:rPr>
              <a:t>مئوية</a:t>
            </a:r>
            <a:r>
              <a:rPr lang="ar-SY" b="1" dirty="0" smtClean="0">
                <a:solidFill>
                  <a:srgbClr val="000000"/>
                </a:solidFill>
              </a:rPr>
              <a:t> أو عدد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7247164" y="1138463"/>
            <a:ext cx="1447800" cy="460829"/>
          </a:xfrm>
          <a:prstGeom prst="wedgeRoundRectCallout">
            <a:avLst>
              <a:gd name="adj1" fmla="val -81075"/>
              <a:gd name="adj2" fmla="val 128349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 smtClean="0">
                <a:solidFill>
                  <a:srgbClr val="000000"/>
                </a:solidFill>
              </a:rPr>
              <a:t>طريقة الدفع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>
            <a:off x="3178629" y="600528"/>
            <a:ext cx="2191657" cy="998764"/>
          </a:xfrm>
          <a:prstGeom prst="wedgeRoundRectCallout">
            <a:avLst>
              <a:gd name="adj1" fmla="val 58735"/>
              <a:gd name="adj2" fmla="val 80977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تفعل في المورد البشري وهي كلفة واحدة الزمن للعمل الاضافي</a:t>
            </a:r>
          </a:p>
        </p:txBody>
      </p:sp>
      <p:sp>
        <p:nvSpPr>
          <p:cNvPr id="18" name="AutoShape 10"/>
          <p:cNvSpPr>
            <a:spLocks/>
          </p:cNvSpPr>
          <p:nvPr/>
        </p:nvSpPr>
        <p:spPr bwMode="auto">
          <a:xfrm flipH="1">
            <a:off x="6991010" y="4411549"/>
            <a:ext cx="4135438" cy="1307080"/>
          </a:xfrm>
          <a:prstGeom prst="borderCallout3">
            <a:avLst>
              <a:gd name="adj1" fmla="val -113"/>
              <a:gd name="adj2" fmla="val 70454"/>
              <a:gd name="adj3" fmla="val -24706"/>
              <a:gd name="adj4" fmla="val 81667"/>
              <a:gd name="adj5" fmla="val -41492"/>
              <a:gd name="adj6" fmla="val 95355"/>
              <a:gd name="adj7" fmla="val -180162"/>
              <a:gd name="adj8" fmla="val 125229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SY" b="1" dirty="0">
                <a:solidFill>
                  <a:srgbClr val="000000"/>
                </a:solidFill>
              </a:rPr>
              <a:t> كلفة الاستخدام (خبير –بلدوزر ..) فعند كل استخدام سننقله للمشروع  فتضاف كلفة النقل الى كلف الوحدات الساعية التي سيعملها ويمكن ان تضاف للموارد المادية لدفع كلفة الشحن من مستودعات بعيده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20" name="AutoShape 8"/>
          <p:cNvSpPr>
            <a:spLocks noChangeArrowheads="1"/>
          </p:cNvSpPr>
          <p:nvPr/>
        </p:nvSpPr>
        <p:spPr bwMode="auto">
          <a:xfrm>
            <a:off x="8418286" y="1814286"/>
            <a:ext cx="3773714" cy="685800"/>
          </a:xfrm>
          <a:prstGeom prst="wedgeRoundRectCallout">
            <a:avLst>
              <a:gd name="adj1" fmla="val -61270"/>
              <a:gd name="adj2" fmla="val -24604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كود للمورد وهو اختياري يستخدم للتصدير لبرامج أخرى  وفي عمليات البحث </a:t>
            </a:r>
            <a:r>
              <a:rPr lang="ar-SY" b="1" dirty="0" smtClean="0">
                <a:solidFill>
                  <a:srgbClr val="000000"/>
                </a:solidFill>
              </a:rPr>
              <a:t>والفلترة</a:t>
            </a:r>
          </a:p>
          <a:p>
            <a:pPr algn="ctr"/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988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 txBox="1">
            <a:spLocks noChangeArrowheads="1"/>
          </p:cNvSpPr>
          <p:nvPr/>
        </p:nvSpPr>
        <p:spPr>
          <a:xfrm>
            <a:off x="1748972" y="117929"/>
            <a:ext cx="8229600" cy="622300"/>
          </a:xfrm>
          <a:prstGeom prst="rect">
            <a:avLst/>
          </a:prstGeom>
          <a:noFill/>
          <a:ln/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تحويل النسبة المئوية لفاصلة عشرية في </a:t>
            </a:r>
            <a:r>
              <a:rPr lang="en-US" sz="3200" b="1" dirty="0" smtClean="0"/>
              <a:t>Max unit</a:t>
            </a:r>
            <a:endParaRPr lang="en-US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420914" y="740228"/>
            <a:ext cx="10595429" cy="5624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مستطيل 3"/>
          <p:cNvSpPr/>
          <p:nvPr/>
        </p:nvSpPr>
        <p:spPr>
          <a:xfrm>
            <a:off x="420914" y="972462"/>
            <a:ext cx="515257" cy="2757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5" name="مستطيل 4"/>
          <p:cNvSpPr/>
          <p:nvPr/>
        </p:nvSpPr>
        <p:spPr>
          <a:xfrm>
            <a:off x="4840514" y="1400631"/>
            <a:ext cx="747486" cy="2757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cxnSp>
        <p:nvCxnSpPr>
          <p:cNvPr id="6" name="رابط كسهم مستقيم 5"/>
          <p:cNvCxnSpPr/>
          <p:nvPr/>
        </p:nvCxnSpPr>
        <p:spPr>
          <a:xfrm flipV="1">
            <a:off x="1117600" y="856343"/>
            <a:ext cx="3722914" cy="25400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مستطيل 7"/>
          <p:cNvSpPr/>
          <p:nvPr/>
        </p:nvSpPr>
        <p:spPr>
          <a:xfrm>
            <a:off x="7460342" y="4426860"/>
            <a:ext cx="769257" cy="4789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cxnSp>
        <p:nvCxnSpPr>
          <p:cNvPr id="9" name="رابط مستقيم 8"/>
          <p:cNvCxnSpPr/>
          <p:nvPr/>
        </p:nvCxnSpPr>
        <p:spPr>
          <a:xfrm>
            <a:off x="6270172" y="4608288"/>
            <a:ext cx="11756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شكل بيضاوي 9"/>
          <p:cNvSpPr/>
          <p:nvPr/>
        </p:nvSpPr>
        <p:spPr>
          <a:xfrm>
            <a:off x="4180114" y="1857829"/>
            <a:ext cx="899886" cy="1074057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972988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1778000" y="16329"/>
            <a:ext cx="8229600" cy="6985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تعديل نوع العملة</a:t>
            </a:r>
            <a:endParaRPr lang="en-US" sz="32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420914" y="517982"/>
            <a:ext cx="10769600" cy="5871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مستطيل 7"/>
          <p:cNvSpPr/>
          <p:nvPr/>
        </p:nvSpPr>
        <p:spPr>
          <a:xfrm>
            <a:off x="420914" y="776521"/>
            <a:ext cx="515257" cy="2757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9" name="مستطيل 8"/>
          <p:cNvSpPr/>
          <p:nvPr/>
        </p:nvSpPr>
        <p:spPr>
          <a:xfrm>
            <a:off x="2307771" y="3055259"/>
            <a:ext cx="747486" cy="2757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cxnSp>
        <p:nvCxnSpPr>
          <p:cNvPr id="10" name="رابط كسهم مستقيم 9"/>
          <p:cNvCxnSpPr/>
          <p:nvPr/>
        </p:nvCxnSpPr>
        <p:spPr>
          <a:xfrm>
            <a:off x="936171" y="1052290"/>
            <a:ext cx="1371600" cy="161833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مستطيل 10"/>
          <p:cNvSpPr/>
          <p:nvPr/>
        </p:nvSpPr>
        <p:spPr>
          <a:xfrm>
            <a:off x="3614057" y="4114805"/>
            <a:ext cx="3294743" cy="4789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5" name="مستطيل مستدير الزوايا 14"/>
          <p:cNvSpPr/>
          <p:nvPr/>
        </p:nvSpPr>
        <p:spPr>
          <a:xfrm>
            <a:off x="4880425" y="1756229"/>
            <a:ext cx="1680032" cy="740228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97298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1778000" y="59872"/>
            <a:ext cx="8229600" cy="5207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تعديل نوع العملة</a:t>
            </a:r>
            <a:endParaRPr lang="en-US" sz="3200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602342" y="580572"/>
            <a:ext cx="10580915" cy="5718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3621314" y="4064000"/>
            <a:ext cx="3294743" cy="4789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4978400" y="1756229"/>
            <a:ext cx="1741713" cy="740228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972988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2"/>
          <a:stretch/>
        </p:blipFill>
        <p:spPr bwMode="auto">
          <a:xfrm>
            <a:off x="449942" y="377371"/>
            <a:ext cx="10784115" cy="6099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1226458" y="3441926"/>
            <a:ext cx="8229600" cy="10033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ملاحظة: مهما كانت الوحدة الزمنية للمصدر البشري فان البرنامج يعيد الحساب الى أجر الساعة التي تم تحديدها في البداية في خيارات التقويم</a:t>
            </a:r>
            <a:endParaRPr lang="en-US" sz="2800" b="1" dirty="0"/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5341258" y="661988"/>
            <a:ext cx="1523999" cy="685800"/>
          </a:xfrm>
          <a:prstGeom prst="wedgeRoundRectCallout">
            <a:avLst>
              <a:gd name="adj1" fmla="val -45199"/>
              <a:gd name="adj2" fmla="val 118981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كلفة المورد البشري بالساعة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3069773" y="2381931"/>
            <a:ext cx="1523999" cy="685800"/>
          </a:xfrm>
          <a:prstGeom prst="wedgeRoundRectCallout">
            <a:avLst>
              <a:gd name="adj1" fmla="val 112896"/>
              <a:gd name="adj2" fmla="val -52448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كلفة المورد البشري </a:t>
            </a:r>
            <a:r>
              <a:rPr lang="ar-SY" b="1" dirty="0" smtClean="0">
                <a:solidFill>
                  <a:srgbClr val="000000"/>
                </a:solidFill>
              </a:rPr>
              <a:t>باليوم</a:t>
            </a: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08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02228" y="175986"/>
            <a:ext cx="8229600" cy="6985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خيارات دفع أجر المورد</a:t>
            </a:r>
            <a:endParaRPr lang="en-US" sz="32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38"/>
          <a:stretch/>
        </p:blipFill>
        <p:spPr bwMode="auto">
          <a:xfrm>
            <a:off x="304799" y="874486"/>
            <a:ext cx="10929258" cy="5183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059543" y="2986315"/>
            <a:ext cx="8229600" cy="2819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/>
              <a:t>Prorated</a:t>
            </a:r>
            <a:r>
              <a:rPr lang="ar-SA" b="1" dirty="0" smtClean="0"/>
              <a:t>:</a:t>
            </a:r>
            <a:r>
              <a:rPr lang="ar-SY" b="1" dirty="0" smtClean="0"/>
              <a:t> </a:t>
            </a:r>
            <a:r>
              <a:rPr lang="ar-SA" b="1" dirty="0" smtClean="0"/>
              <a:t>أي يحاسب العامل يوم بيوم.</a:t>
            </a:r>
          </a:p>
          <a:p>
            <a:r>
              <a:rPr lang="en-US" b="1" dirty="0" smtClean="0"/>
              <a:t>Start</a:t>
            </a:r>
            <a:r>
              <a:rPr lang="ar-SA" b="1" dirty="0" smtClean="0"/>
              <a:t>:</a:t>
            </a:r>
            <a:r>
              <a:rPr lang="ar-SY" b="1" dirty="0" smtClean="0"/>
              <a:t> </a:t>
            </a:r>
            <a:r>
              <a:rPr lang="ar-SA" b="1" dirty="0" smtClean="0"/>
              <a:t>الدفع في بداية التنفيذ سلفا“.</a:t>
            </a:r>
          </a:p>
          <a:p>
            <a:r>
              <a:rPr lang="en-US" b="1" dirty="0" smtClean="0"/>
              <a:t>End</a:t>
            </a:r>
            <a:r>
              <a:rPr lang="ar-SA" b="1" dirty="0" smtClean="0"/>
              <a:t>:الدفع في أخر العملية.</a:t>
            </a:r>
          </a:p>
          <a:p>
            <a:pPr>
              <a:buClr>
                <a:schemeClr val="tx1"/>
              </a:buClr>
              <a:buFontTx/>
              <a:buNone/>
            </a:pPr>
            <a:r>
              <a:rPr lang="ar-SA" b="1" dirty="0" smtClean="0"/>
              <a:t>ولهذه الخيارات أهمية في المنحني التراكمي للتدفق النقدي</a:t>
            </a:r>
          </a:p>
          <a:p>
            <a:pPr>
              <a:buClr>
                <a:schemeClr val="tx1"/>
              </a:buClr>
              <a:buFontTx/>
              <a:buNone/>
            </a:pPr>
            <a:r>
              <a:rPr lang="ar-SY" b="1" dirty="0" smtClean="0"/>
              <a:t>ف</a:t>
            </a:r>
            <a:r>
              <a:rPr lang="ar-SA" b="1" dirty="0" smtClean="0"/>
              <a:t>في حالة </a:t>
            </a:r>
            <a:r>
              <a:rPr lang="en-US" b="1" dirty="0" smtClean="0"/>
              <a:t>start, end</a:t>
            </a:r>
            <a:r>
              <a:rPr lang="ar-SY" b="1" dirty="0" smtClean="0"/>
              <a:t> </a:t>
            </a:r>
            <a:r>
              <a:rPr lang="ar-SA" b="1" dirty="0" smtClean="0"/>
              <a:t>يظهر هذا على شكل قفزات في هذا المنحني.</a:t>
            </a:r>
            <a:endParaRPr lang="en-US" b="1" dirty="0"/>
          </a:p>
        </p:txBody>
      </p:sp>
      <p:sp>
        <p:nvSpPr>
          <p:cNvPr id="6" name="مستطيل 5"/>
          <p:cNvSpPr/>
          <p:nvPr/>
        </p:nvSpPr>
        <p:spPr>
          <a:xfrm>
            <a:off x="6640286" y="1973943"/>
            <a:ext cx="616857" cy="8853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422039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542470" y="638625"/>
            <a:ext cx="10635344" cy="5711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3091542" y="104321"/>
            <a:ext cx="5217886" cy="38735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استخدام معلومات المصدر </a:t>
            </a:r>
            <a:r>
              <a:rPr lang="en-US" sz="2800" b="1" dirty="0" smtClean="0"/>
              <a:t>Information</a:t>
            </a:r>
            <a:endParaRPr lang="en-US" sz="2800" b="1" dirty="0"/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1030514" y="3210378"/>
            <a:ext cx="2061027" cy="673100"/>
          </a:xfrm>
          <a:prstGeom prst="wedgeRoundRectCallout">
            <a:avLst>
              <a:gd name="adj1" fmla="val -56459"/>
              <a:gd name="adj2" fmla="val -208163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 smtClean="0">
                <a:solidFill>
                  <a:srgbClr val="000000"/>
                </a:solidFill>
              </a:rPr>
              <a:t>طريقة أولى: النقر </a:t>
            </a:r>
            <a:r>
              <a:rPr lang="ar-SY" b="1" dirty="0">
                <a:solidFill>
                  <a:srgbClr val="000000"/>
                </a:solidFill>
              </a:rPr>
              <a:t>المضاعف على المورد</a:t>
            </a:r>
          </a:p>
        </p:txBody>
      </p:sp>
    </p:spTree>
    <p:extLst>
      <p:ext uri="{BB962C8B-B14F-4D97-AF65-F5344CB8AC3E}">
        <p14:creationId xmlns:p14="http://schemas.microsoft.com/office/powerpoint/2010/main" val="342203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542470" y="638625"/>
            <a:ext cx="10635344" cy="5711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3091542" y="104321"/>
            <a:ext cx="5217886" cy="38735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استخدام معلومات المصدر </a:t>
            </a:r>
            <a:r>
              <a:rPr lang="en-US" sz="2800" b="1" dirty="0"/>
              <a:t>Information</a:t>
            </a:r>
          </a:p>
        </p:txBody>
      </p:sp>
      <p:sp>
        <p:nvSpPr>
          <p:cNvPr id="6" name="مستطيل 5"/>
          <p:cNvSpPr/>
          <p:nvPr/>
        </p:nvSpPr>
        <p:spPr>
          <a:xfrm>
            <a:off x="2739571" y="1117599"/>
            <a:ext cx="616857" cy="609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1382485" y="856341"/>
            <a:ext cx="616857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8" name="مستطيل 7"/>
          <p:cNvSpPr/>
          <p:nvPr/>
        </p:nvSpPr>
        <p:spPr>
          <a:xfrm>
            <a:off x="3283858" y="2503713"/>
            <a:ext cx="983343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41151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92" y="517973"/>
            <a:ext cx="7087508" cy="50654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2050143" y="1294311"/>
            <a:ext cx="1905000" cy="419100"/>
          </a:xfrm>
          <a:prstGeom prst="wedgeRoundRectCallout">
            <a:avLst>
              <a:gd name="adj1" fmla="val -121075"/>
              <a:gd name="adj2" fmla="val 18796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تتيح الاتصال بالموارد</a:t>
            </a:r>
          </a:p>
        </p:txBody>
      </p:sp>
      <p:sp>
        <p:nvSpPr>
          <p:cNvPr id="7" name="مستطيل 6"/>
          <p:cNvSpPr/>
          <p:nvPr/>
        </p:nvSpPr>
        <p:spPr>
          <a:xfrm>
            <a:off x="126092" y="830030"/>
            <a:ext cx="614137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0" name="AutoShape 9"/>
          <p:cNvSpPr>
            <a:spLocks noChangeArrowheads="1"/>
          </p:cNvSpPr>
          <p:nvPr/>
        </p:nvSpPr>
        <p:spPr bwMode="auto">
          <a:xfrm>
            <a:off x="740229" y="3888962"/>
            <a:ext cx="2438400" cy="758371"/>
          </a:xfrm>
          <a:prstGeom prst="wedgeRoundRectCallout">
            <a:avLst>
              <a:gd name="adj1" fmla="val 60058"/>
              <a:gd name="adj2" fmla="val -88541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>
                <a:solidFill>
                  <a:srgbClr val="000000"/>
                </a:solidFill>
              </a:rPr>
              <a:t> معرفة ساعات عمل المورد ضمن المشروع 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4212236" y="4268146"/>
            <a:ext cx="1680684" cy="758371"/>
          </a:xfrm>
          <a:prstGeom prst="wedgeRoundRectCallout">
            <a:avLst>
              <a:gd name="adj1" fmla="val 68606"/>
              <a:gd name="adj2" fmla="val -160893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Y" b="1" dirty="0" smtClean="0">
                <a:solidFill>
                  <a:srgbClr val="000000"/>
                </a:solidFill>
              </a:rPr>
              <a:t>تعريف تقويم المورد</a:t>
            </a:r>
            <a:endParaRPr lang="ar-SY" b="1" dirty="0">
              <a:solidFill>
                <a:srgbClr val="000000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423" y="1379589"/>
            <a:ext cx="4523751" cy="48817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رابط كسهم مستقيم 13"/>
          <p:cNvCxnSpPr/>
          <p:nvPr/>
        </p:nvCxnSpPr>
        <p:spPr>
          <a:xfrm flipV="1">
            <a:off x="6715593" y="1802860"/>
            <a:ext cx="767830" cy="1439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3091542" y="104321"/>
            <a:ext cx="5217886" cy="38735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استخدام معلومات المصدر </a:t>
            </a:r>
            <a:r>
              <a:rPr lang="en-US" sz="2800" b="1" dirty="0" smtClean="0"/>
              <a:t>Information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2203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1661948" y="163286"/>
            <a:ext cx="3403600" cy="6223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تحديد تكاليف المورد</a:t>
            </a:r>
            <a:endParaRPr lang="en-US" sz="32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5" y="899884"/>
            <a:ext cx="7329714" cy="50364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8438242" y="2331355"/>
            <a:ext cx="3594101" cy="1703616"/>
          </a:xfrm>
          <a:prstGeom prst="wedgeRectCallout">
            <a:avLst>
              <a:gd name="adj1" fmla="val -117536"/>
              <a:gd name="adj2" fmla="val -25208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SY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A,B,C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…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..</a:t>
            </a:r>
            <a:r>
              <a:rPr lang="ar-SY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لو</a:t>
            </a:r>
            <a:r>
              <a:rPr lang="ar-SA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ضع كافة مجموعات عروض الأسعار الممكنة و ذلك بالترتيب حسب الأولوية والأفضلية من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ar-SA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و حتى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</a:t>
            </a:r>
            <a:r>
              <a:rPr lang="ar-SA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و ذلك حتى نتمكن من حساب التكلفة وفق أسعار كل عرض</a:t>
            </a:r>
            <a:r>
              <a:rPr lang="ar-SY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او لنفس المصدر حسب معدلات التضخم</a:t>
            </a:r>
            <a:endParaRPr lang="en-US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703944" y="5000174"/>
            <a:ext cx="3352800" cy="457200"/>
          </a:xfrm>
          <a:prstGeom prst="wedgeRectCallout">
            <a:avLst>
              <a:gd name="adj1" fmla="val 63148"/>
              <a:gd name="adj2" fmla="val -95783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SA" b="1" dirty="0">
                <a:solidFill>
                  <a:srgbClr val="000000"/>
                </a:solidFill>
              </a:rPr>
              <a:t>كيفية دفع أسعار المورد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3188606" y="1192894"/>
            <a:ext cx="614137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2881537" y="2564494"/>
            <a:ext cx="3228977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5584371" y="163286"/>
            <a:ext cx="5217886" cy="38735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استخدام معلومات المصدر </a:t>
            </a:r>
            <a:r>
              <a:rPr lang="en-US" sz="2800" b="1" dirty="0" smtClean="0"/>
              <a:t>Information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2203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10457" y="284843"/>
            <a:ext cx="4376057" cy="7747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smtClean="0"/>
              <a:t>اضافة ملاحظات للمورد</a:t>
            </a:r>
            <a:endParaRPr lang="en-US" sz="3200" b="1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57" y="902607"/>
            <a:ext cx="5534025" cy="4152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805" y="3253100"/>
            <a:ext cx="8122776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6160957" y="2161885"/>
            <a:ext cx="4551436" cy="8509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ظهور اشارة تدل على ملاحظة حول المورد</a:t>
            </a:r>
            <a:endParaRPr lang="en-US" sz="3200" b="1" dirty="0"/>
          </a:p>
        </p:txBody>
      </p:sp>
      <p:sp>
        <p:nvSpPr>
          <p:cNvPr id="6" name="مستطيل 5"/>
          <p:cNvSpPr/>
          <p:nvPr/>
        </p:nvSpPr>
        <p:spPr>
          <a:xfrm>
            <a:off x="1113064" y="1123046"/>
            <a:ext cx="468994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3486149" y="4874989"/>
            <a:ext cx="468994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5747656" y="322035"/>
            <a:ext cx="5217886" cy="38735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استخدام معلومات المصدر </a:t>
            </a:r>
            <a:r>
              <a:rPr lang="en-US" sz="2800" b="1" dirty="0" smtClean="0"/>
              <a:t>Information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2203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1763486" y="58056"/>
            <a:ext cx="8229600" cy="6223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2800" b="1" dirty="0" smtClean="0"/>
              <a:t>مثال : عن مجموعة موارد مدخلة لأحد المشاريع</a:t>
            </a:r>
            <a:endParaRPr 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04"/>
          <a:stretch/>
        </p:blipFill>
        <p:spPr bwMode="auto">
          <a:xfrm>
            <a:off x="275771" y="520698"/>
            <a:ext cx="10900229" cy="5749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مستطيل 4"/>
          <p:cNvSpPr/>
          <p:nvPr/>
        </p:nvSpPr>
        <p:spPr>
          <a:xfrm>
            <a:off x="457651" y="1708151"/>
            <a:ext cx="7336520" cy="8608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90378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094311" y="16734"/>
            <a:ext cx="6894285" cy="46355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الربط بين العمليات والموارد (تخصيص الموارد)</a:t>
            </a:r>
            <a:endParaRPr lang="en-US" sz="3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8"/>
          <a:stretch/>
        </p:blipFill>
        <p:spPr bwMode="auto">
          <a:xfrm>
            <a:off x="622611" y="590643"/>
            <a:ext cx="10429017" cy="5794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مربع نص 2"/>
          <p:cNvSpPr txBox="1"/>
          <p:nvPr/>
        </p:nvSpPr>
        <p:spPr>
          <a:xfrm>
            <a:off x="6939887" y="1331565"/>
            <a:ext cx="3534770" cy="83099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1">
            <a:spAutoFit/>
          </a:bodyPr>
          <a:lstStyle/>
          <a:p>
            <a:pPr algn="r"/>
            <a:r>
              <a:rPr lang="ar-SY" sz="2400" b="1" u="sng" dirty="0" smtClean="0"/>
              <a:t>طريقة أولى:</a:t>
            </a:r>
          </a:p>
          <a:p>
            <a:pPr algn="r" rtl="1"/>
            <a:r>
              <a:rPr lang="ar-SY" sz="2400" b="1" dirty="0" smtClean="0"/>
              <a:t>من عمود </a:t>
            </a:r>
            <a:r>
              <a:rPr lang="en-US" sz="2400" b="1" dirty="0" smtClean="0"/>
              <a:t>Resource Name</a:t>
            </a:r>
            <a:endParaRPr lang="en-US" sz="2400" b="1" dirty="0"/>
          </a:p>
        </p:txBody>
      </p:sp>
      <p:sp>
        <p:nvSpPr>
          <p:cNvPr id="5" name="مستطيل 4"/>
          <p:cNvSpPr/>
          <p:nvPr/>
        </p:nvSpPr>
        <p:spPr>
          <a:xfrm>
            <a:off x="5929945" y="2513924"/>
            <a:ext cx="1426197" cy="9193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6" name="مستطيل 5"/>
          <p:cNvSpPr/>
          <p:nvPr/>
        </p:nvSpPr>
        <p:spPr>
          <a:xfrm>
            <a:off x="5929944" y="1849128"/>
            <a:ext cx="907583" cy="3407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690848" y="2563359"/>
            <a:ext cx="5239096" cy="1703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948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1"/>
          <a:stretch/>
        </p:blipFill>
        <p:spPr bwMode="auto">
          <a:xfrm>
            <a:off x="464021" y="518619"/>
            <a:ext cx="10713494" cy="5950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50626" y="40943"/>
            <a:ext cx="8701993" cy="46355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طريقة ثانية (تخصيص الموارد من صفحة الموارد)</a:t>
            </a:r>
            <a:endParaRPr lang="en-US" sz="3200" b="1" dirty="0"/>
          </a:p>
        </p:txBody>
      </p:sp>
      <p:sp>
        <p:nvSpPr>
          <p:cNvPr id="5" name="مستطيل 4"/>
          <p:cNvSpPr/>
          <p:nvPr/>
        </p:nvSpPr>
        <p:spPr>
          <a:xfrm>
            <a:off x="1344297" y="825547"/>
            <a:ext cx="580038" cy="1703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6" name="مستطيل 5"/>
          <p:cNvSpPr/>
          <p:nvPr/>
        </p:nvSpPr>
        <p:spPr>
          <a:xfrm>
            <a:off x="1067926" y="1054676"/>
            <a:ext cx="474271" cy="5830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690847" y="2235813"/>
            <a:ext cx="6706239" cy="1703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8" name="مستطيل 7"/>
          <p:cNvSpPr/>
          <p:nvPr/>
        </p:nvSpPr>
        <p:spPr>
          <a:xfrm>
            <a:off x="6611192" y="3609081"/>
            <a:ext cx="2841428" cy="935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9" name="مربع نص 8"/>
          <p:cNvSpPr txBox="1"/>
          <p:nvPr/>
        </p:nvSpPr>
        <p:spPr>
          <a:xfrm>
            <a:off x="1634317" y="4076892"/>
            <a:ext cx="4177036" cy="83099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1">
            <a:spAutoFit/>
          </a:bodyPr>
          <a:lstStyle/>
          <a:p>
            <a:pPr algn="r" rtl="1"/>
            <a:r>
              <a:rPr lang="ar-SY" sz="2400" b="1" dirty="0" smtClean="0"/>
              <a:t>نحدد النشاط ثم نختار المورد المطلوب ونضغط زر </a:t>
            </a:r>
            <a:r>
              <a:rPr lang="en-US" sz="2400" b="1" dirty="0" smtClean="0"/>
              <a:t>Assign</a:t>
            </a:r>
            <a:endParaRPr lang="en-US" sz="2400" b="1" dirty="0"/>
          </a:p>
        </p:txBody>
      </p:sp>
      <p:sp>
        <p:nvSpPr>
          <p:cNvPr id="2" name="شكل بيضاوي 1"/>
          <p:cNvSpPr/>
          <p:nvPr/>
        </p:nvSpPr>
        <p:spPr>
          <a:xfrm>
            <a:off x="9452619" y="3609081"/>
            <a:ext cx="837793" cy="32147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3" name="مستطيل 2"/>
          <p:cNvSpPr/>
          <p:nvPr/>
        </p:nvSpPr>
        <p:spPr>
          <a:xfrm>
            <a:off x="6611192" y="3810762"/>
            <a:ext cx="1086145" cy="16073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5457530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27"/>
          <a:stretch/>
        </p:blipFill>
        <p:spPr bwMode="auto">
          <a:xfrm>
            <a:off x="450376" y="655094"/>
            <a:ext cx="10836323" cy="5704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262418" y="76955"/>
            <a:ext cx="8229600" cy="523547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dirty="0" smtClean="0"/>
              <a:t>طريقة ثالثة: تخصيص الموارد من </a:t>
            </a:r>
            <a:r>
              <a:rPr lang="en-US" sz="3200" b="1" dirty="0" smtClean="0"/>
              <a:t>Task Information</a:t>
            </a:r>
            <a:endParaRPr lang="en-US" sz="3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454272" y="2084319"/>
            <a:ext cx="3791483" cy="120032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1">
            <a:spAutoFit/>
          </a:bodyPr>
          <a:lstStyle/>
          <a:p>
            <a:pPr algn="r"/>
            <a:r>
              <a:rPr lang="ar-SY" sz="2400" b="1" dirty="0" smtClean="0"/>
              <a:t>نقرتان على النشاط المراد تخصيص الموارد له </a:t>
            </a:r>
          </a:p>
          <a:p>
            <a:pPr algn="r" rtl="1"/>
            <a:r>
              <a:rPr lang="en-US" sz="2400" b="1" dirty="0" smtClean="0"/>
              <a:t> </a:t>
            </a:r>
            <a:r>
              <a:rPr lang="ar-SY" sz="2400" b="1" dirty="0" smtClean="0"/>
              <a:t>ثم نختار الموارد المطلوبة</a:t>
            </a:r>
            <a:endParaRPr lang="en-US" sz="2400" b="1" dirty="0"/>
          </a:p>
        </p:txBody>
      </p:sp>
      <p:sp>
        <p:nvSpPr>
          <p:cNvPr id="5" name="مستطيل 4"/>
          <p:cNvSpPr/>
          <p:nvPr/>
        </p:nvSpPr>
        <p:spPr>
          <a:xfrm>
            <a:off x="3289110" y="3821371"/>
            <a:ext cx="3548418" cy="2828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6" name="مستطيل 5"/>
          <p:cNvSpPr/>
          <p:nvPr/>
        </p:nvSpPr>
        <p:spPr>
          <a:xfrm>
            <a:off x="4111376" y="3026519"/>
            <a:ext cx="474271" cy="29152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cxnSp>
        <p:nvCxnSpPr>
          <p:cNvPr id="7" name="رابط كسهم مستقيم 6"/>
          <p:cNvCxnSpPr/>
          <p:nvPr/>
        </p:nvCxnSpPr>
        <p:spPr>
          <a:xfrm>
            <a:off x="2620370" y="2579427"/>
            <a:ext cx="1491006" cy="474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75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94"/>
          <a:stretch/>
        </p:blipFill>
        <p:spPr bwMode="auto">
          <a:xfrm>
            <a:off x="177422" y="518614"/>
            <a:ext cx="11081982" cy="5909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562669" y="46533"/>
            <a:ext cx="8229600" cy="698500"/>
          </a:xfrm>
          <a:prstGeom prst="rect">
            <a:avLst/>
          </a:prstGeom>
        </p:spPr>
        <p:txBody>
          <a:bodyPr/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Y" sz="3200" b="1" smtClean="0"/>
              <a:t>استعمال تقسيم النافذة لتخصيص الموارد</a:t>
            </a:r>
            <a:endParaRPr lang="en-US" sz="3200" b="1" dirty="0"/>
          </a:p>
        </p:txBody>
      </p:sp>
      <p:sp>
        <p:nvSpPr>
          <p:cNvPr id="4" name="مستطيل 3"/>
          <p:cNvSpPr/>
          <p:nvPr/>
        </p:nvSpPr>
        <p:spPr>
          <a:xfrm>
            <a:off x="423080" y="4482512"/>
            <a:ext cx="2906974" cy="41703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6" name="قوس كبير أيسر 5"/>
          <p:cNvSpPr/>
          <p:nvPr/>
        </p:nvSpPr>
        <p:spPr>
          <a:xfrm>
            <a:off x="7908879" y="4704677"/>
            <a:ext cx="641445" cy="413234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5457530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1"/>
          <p:cNvSpPr txBox="1"/>
          <p:nvPr/>
        </p:nvSpPr>
        <p:spPr>
          <a:xfrm>
            <a:off x="2927131" y="2844224"/>
            <a:ext cx="6337738" cy="1169551"/>
          </a:xfrm>
          <a:prstGeom prst="rect">
            <a:avLst/>
          </a:prstGeom>
          <a:noFill/>
        </p:spPr>
        <p:txBody>
          <a:bodyPr wrap="square" numCol="1" rtlCol="1">
            <a:prstTxWarp prst="textWave4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000" dirty="0" smtClean="0">
                <a:latin typeface="Sakkal Majalla" pitchFamily="2" charset="-78"/>
                <a:cs typeface="Sakkal Majalla" pitchFamily="2" charset="-78"/>
              </a:rPr>
              <a:t>The End</a:t>
            </a:r>
            <a:endParaRPr lang="ar-SY" sz="7000" dirty="0">
              <a:latin typeface="Sakkal Majalla" pitchFamily="2" charset="-78"/>
              <a:cs typeface="Sakkal Majalla" pitchFamily="2" charset="-78"/>
            </a:endParaRPr>
          </a:p>
        </p:txBody>
      </p:sp>
      <p:cxnSp>
        <p:nvCxnSpPr>
          <p:cNvPr id="3" name="Straight Connector 5">
            <a:extLst>
              <a:ext uri="{FF2B5EF4-FFF2-40B4-BE49-F238E27FC236}">
                <a16:creationId xmlns:a16="http://schemas.microsoft.com/office/drawing/2014/main" id="{014F6DFB-91AE-4704-A819-B6C079D6821F}"/>
              </a:ext>
            </a:extLst>
          </p:cNvPr>
          <p:cNvCxnSpPr/>
          <p:nvPr/>
        </p:nvCxnSpPr>
        <p:spPr>
          <a:xfrm>
            <a:off x="0" y="631682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6">
            <a:hlinkClick r:id="rId2"/>
            <a:extLst>
              <a:ext uri="{FF2B5EF4-FFF2-40B4-BE49-F238E27FC236}">
                <a16:creationId xmlns:a16="http://schemas.microsoft.com/office/drawing/2014/main" id="{D4F175E0-9A60-41BE-B8F3-1D790BEC0289}"/>
              </a:ext>
            </a:extLst>
          </p:cNvPr>
          <p:cNvSpPr txBox="1"/>
          <p:nvPr/>
        </p:nvSpPr>
        <p:spPr>
          <a:xfrm>
            <a:off x="5022201" y="6428792"/>
            <a:ext cx="21475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0070C0"/>
                </a:solidFill>
                <a:latin typeface="Aller" panose="02000503030000020004" pitchFamily="2" charset="0"/>
              </a:rPr>
              <a:t>https://manara.edu.sy/</a:t>
            </a:r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49C2BDA3-C725-4F76-9878-9B736E5AD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555" y="121431"/>
            <a:ext cx="810889" cy="114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71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قالب منارة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قالب منارة</Template>
  <TotalTime>939</TotalTime>
  <Words>501</Words>
  <Application>Microsoft Office PowerPoint</Application>
  <PresentationFormat>Widescreen</PresentationFormat>
  <Paragraphs>67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Aller</vt:lpstr>
      <vt:lpstr>Arabic Transparent</vt:lpstr>
      <vt:lpstr>Arial</vt:lpstr>
      <vt:lpstr>Calibri</vt:lpstr>
      <vt:lpstr>Calibri Light</vt:lpstr>
      <vt:lpstr>Sakkal Majalla</vt:lpstr>
      <vt:lpstr>Times New Roman</vt:lpstr>
      <vt:lpstr>قالب منارة</vt:lpstr>
      <vt:lpstr>MS Project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Localadmin</dc:creator>
  <cp:lastModifiedBy>ASUS</cp:lastModifiedBy>
  <cp:revision>25</cp:revision>
  <dcterms:created xsi:type="dcterms:W3CDTF">2022-02-21T07:57:38Z</dcterms:created>
  <dcterms:modified xsi:type="dcterms:W3CDTF">2023-06-02T20:26:32Z</dcterms:modified>
</cp:coreProperties>
</file>