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526" r:id="rId2"/>
    <p:sldId id="527" r:id="rId3"/>
    <p:sldId id="549" r:id="rId4"/>
    <p:sldId id="489" r:id="rId5"/>
    <p:sldId id="630" r:id="rId6"/>
    <p:sldId id="582" r:id="rId7"/>
    <p:sldId id="622" r:id="rId8"/>
    <p:sldId id="631" r:id="rId9"/>
    <p:sldId id="633" r:id="rId10"/>
    <p:sldId id="595" r:id="rId11"/>
    <p:sldId id="632" r:id="rId12"/>
    <p:sldId id="546" r:id="rId13"/>
    <p:sldId id="660" r:id="rId14"/>
    <p:sldId id="634" r:id="rId15"/>
    <p:sldId id="661" r:id="rId16"/>
    <p:sldId id="662" r:id="rId17"/>
    <p:sldId id="635" r:id="rId18"/>
    <p:sldId id="636" r:id="rId19"/>
    <p:sldId id="637" r:id="rId20"/>
    <p:sldId id="663" r:id="rId21"/>
    <p:sldId id="664" r:id="rId22"/>
    <p:sldId id="640" r:id="rId23"/>
    <p:sldId id="639" r:id="rId24"/>
    <p:sldId id="641" r:id="rId25"/>
    <p:sldId id="665" r:id="rId26"/>
    <p:sldId id="666" r:id="rId27"/>
    <p:sldId id="667" r:id="rId28"/>
    <p:sldId id="643" r:id="rId29"/>
    <p:sldId id="644" r:id="rId30"/>
    <p:sldId id="668" r:id="rId31"/>
    <p:sldId id="646" r:id="rId32"/>
    <p:sldId id="612" r:id="rId33"/>
    <p:sldId id="648" r:id="rId34"/>
    <p:sldId id="649" r:id="rId35"/>
    <p:sldId id="669" r:id="rId36"/>
    <p:sldId id="671" r:id="rId37"/>
    <p:sldId id="672" r:id="rId38"/>
    <p:sldId id="673" r:id="rId39"/>
    <p:sldId id="674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26"/>
            <p14:sldId id="527"/>
            <p14:sldId id="549"/>
            <p14:sldId id="489"/>
            <p14:sldId id="630"/>
            <p14:sldId id="582"/>
            <p14:sldId id="622"/>
            <p14:sldId id="631"/>
            <p14:sldId id="633"/>
            <p14:sldId id="595"/>
            <p14:sldId id="632"/>
            <p14:sldId id="546"/>
            <p14:sldId id="660"/>
            <p14:sldId id="634"/>
            <p14:sldId id="661"/>
            <p14:sldId id="662"/>
            <p14:sldId id="635"/>
            <p14:sldId id="636"/>
            <p14:sldId id="637"/>
            <p14:sldId id="663"/>
            <p14:sldId id="664"/>
            <p14:sldId id="640"/>
            <p14:sldId id="639"/>
            <p14:sldId id="641"/>
            <p14:sldId id="665"/>
            <p14:sldId id="666"/>
            <p14:sldId id="667"/>
            <p14:sldId id="643"/>
            <p14:sldId id="644"/>
            <p14:sldId id="668"/>
            <p14:sldId id="646"/>
            <p14:sldId id="612"/>
            <p14:sldId id="648"/>
            <p14:sldId id="649"/>
            <p14:sldId id="669"/>
            <p14:sldId id="671"/>
            <p14:sldId id="672"/>
            <p14:sldId id="673"/>
            <p14:sldId id="67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AC748"/>
    <a:srgbClr val="4472C4"/>
    <a:srgbClr val="669BBC"/>
    <a:srgbClr val="2D3956"/>
    <a:srgbClr val="8E5A6D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2" autoAdjust="0"/>
    <p:restoredTop sz="93738" autoAdjust="0"/>
  </p:normalViewPr>
  <p:slideViewPr>
    <p:cSldViewPr snapToGrid="0">
      <p:cViewPr varScale="1">
        <p:scale>
          <a:sx n="65" d="100"/>
          <a:sy n="65" d="100"/>
        </p:scale>
        <p:origin x="-82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1/13/2024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1/13/2024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1/13/2024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1/13/2024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 sz="1600">
                <a:solidFill>
                  <a:schemeClr val="tx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1"/>
            <a:endParaRPr dirty="0"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 sz="1200"/>
            </a:lvl1pPr>
            <a:lvl2pPr lvl="1">
              <a:buNone/>
              <a:defRPr sz="1200"/>
            </a:lvl2pPr>
            <a:lvl3pPr lvl="2">
              <a:buNone/>
              <a:defRPr sz="1200"/>
            </a:lvl3pPr>
            <a:lvl4pPr lvl="3">
              <a:buNone/>
              <a:defRPr sz="1200"/>
            </a:lvl4pPr>
            <a:lvl5pPr lvl="4">
              <a:buNone/>
              <a:defRPr sz="1200"/>
            </a:lvl5pPr>
            <a:lvl6pPr lvl="5">
              <a:buNone/>
              <a:defRPr sz="1200"/>
            </a:lvl6pPr>
            <a:lvl7pPr lvl="6">
              <a:buNone/>
              <a:defRPr sz="1200"/>
            </a:lvl7pPr>
            <a:lvl8pPr lvl="7">
              <a:buNone/>
              <a:defRPr sz="1200"/>
            </a:lvl8pPr>
            <a:lvl9pPr lvl="8">
              <a:buNone/>
              <a:defRPr sz="1200"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pPr/>
              <a:t>1/13/2024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  <p:sldLayoutId id="2147483668" r:id="rId16"/>
    <p:sldLayoutId id="214748366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7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1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Prof.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674" y="2365980"/>
            <a:ext cx="5878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and Scientific Thinking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4030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CRE252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=""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65834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and Scientific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Thinking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CRE252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=""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69133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Learning Objectives: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9572" y="1543738"/>
            <a:ext cx="10378083" cy="4778234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200000"/>
              </a:lnSpc>
            </a:pPr>
            <a:r>
              <a:rPr lang="en-US" sz="7200" b="1" dirty="0" smtClean="0"/>
              <a:t>Quantification and Measurement</a:t>
            </a:r>
            <a:endParaRPr lang="en-US" sz="7200" b="1" dirty="0"/>
          </a:p>
          <a:p>
            <a:pPr>
              <a:lnSpc>
                <a:spcPct val="200000"/>
              </a:lnSpc>
            </a:pPr>
            <a:r>
              <a:rPr lang="en-US" sz="7100" b="1" dirty="0" smtClean="0"/>
              <a:t>Quantification</a:t>
            </a:r>
            <a:r>
              <a:rPr lang="en-US" sz="7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200000"/>
              </a:lnSpc>
            </a:pPr>
            <a:r>
              <a:rPr lang="en-US" sz="7100" b="1" dirty="0"/>
              <a:t>Discrete quantification</a:t>
            </a:r>
          </a:p>
          <a:p>
            <a:pPr>
              <a:lnSpc>
                <a:spcPct val="200000"/>
              </a:lnSpc>
            </a:pPr>
            <a:r>
              <a:rPr lang="en-US" sz="7100" b="1" dirty="0"/>
              <a:t>Continuous quantification</a:t>
            </a:r>
            <a:endParaRPr lang="en-US" sz="7100" b="1" dirty="0"/>
          </a:p>
          <a:p>
            <a:pPr>
              <a:lnSpc>
                <a:spcPct val="200000"/>
              </a:lnSpc>
            </a:pPr>
            <a:r>
              <a:rPr lang="en-US" sz="7100" b="1" dirty="0"/>
              <a:t>Measurement</a:t>
            </a:r>
          </a:p>
          <a:p>
            <a:pPr>
              <a:lnSpc>
                <a:spcPct val="200000"/>
              </a:lnSpc>
            </a:pPr>
            <a:r>
              <a:rPr lang="en-US" sz="7200" b="1" dirty="0" smtClean="0"/>
              <a:t>The </a:t>
            </a:r>
            <a:r>
              <a:rPr lang="en-US" sz="7200" b="1" dirty="0"/>
              <a:t>Scientific Method</a:t>
            </a:r>
          </a:p>
          <a:p>
            <a:pPr>
              <a:lnSpc>
                <a:spcPct val="200000"/>
              </a:lnSpc>
            </a:pPr>
            <a:r>
              <a:rPr lang="en-US" sz="7200" b="1" dirty="0"/>
              <a:t>The Many Roles of Theory</a:t>
            </a: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4000" b="1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2900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b="1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b="1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/>
              <a:t>Quantification and Measurement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735553" y="1214185"/>
            <a:ext cx="10460982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 algn="just">
              <a:buNone/>
            </a:pPr>
            <a:r>
              <a:rPr lang="en-US" sz="3600" b="1" dirty="0">
                <a:solidFill>
                  <a:srgbClr val="FF0000"/>
                </a:solidFill>
              </a:rPr>
              <a:t>Quantification and Measurement:</a:t>
            </a:r>
          </a:p>
          <a:p>
            <a:pPr marL="857250" indent="-742950" algn="just">
              <a:buNone/>
            </a:pPr>
            <a:endParaRPr lang="en-US" sz="3600" b="1" dirty="0" smtClean="0">
              <a:solidFill>
                <a:srgbClr val="FF0000"/>
              </a:solidFill>
            </a:endParaRPr>
          </a:p>
          <a:p>
            <a:pPr marL="857250" indent="-742950" algn="just">
              <a:buNone/>
            </a:pPr>
            <a:r>
              <a:rPr lang="en-US" sz="3600" b="1" dirty="0" smtClean="0"/>
              <a:t>Turning </a:t>
            </a:r>
            <a:r>
              <a:rPr lang="en-US" sz="3600" b="1" dirty="0"/>
              <a:t>concepts into variables:</a:t>
            </a:r>
            <a:endParaRPr lang="en-US" sz="800" b="1" dirty="0"/>
          </a:p>
          <a:p>
            <a:pPr algn="just">
              <a:buNone/>
            </a:pPr>
            <a:endParaRPr lang="en-US" dirty="0"/>
          </a:p>
          <a:p>
            <a:pPr algn="just">
              <a:buNone/>
            </a:pPr>
            <a:endParaRPr lang="en-US" dirty="0"/>
          </a:p>
          <a:p>
            <a:pPr algn="just">
              <a:lnSpc>
                <a:spcPct val="150000"/>
              </a:lnSpc>
              <a:buNone/>
            </a:pPr>
            <a:r>
              <a:rPr lang="en-US" sz="3200" dirty="0"/>
              <a:t>This is done so the </a:t>
            </a:r>
            <a:r>
              <a:rPr lang="en-US" sz="3200" dirty="0">
                <a:solidFill>
                  <a:srgbClr val="0070C0"/>
                </a:solidFill>
              </a:rPr>
              <a:t>concept can be expressed in a form that </a:t>
            </a:r>
            <a:r>
              <a:rPr lang="en-US" sz="3200" dirty="0"/>
              <a:t>is </a:t>
            </a:r>
            <a:endParaRPr lang="en-US" sz="3200" dirty="0" smtClean="0"/>
          </a:p>
          <a:p>
            <a:pPr algn="just">
              <a:lnSpc>
                <a:spcPct val="150000"/>
              </a:lnSpc>
              <a:buNone/>
            </a:pPr>
            <a:r>
              <a:rPr lang="en-US" sz="3200" dirty="0" smtClean="0">
                <a:solidFill>
                  <a:srgbClr val="0070C0"/>
                </a:solidFill>
              </a:rPr>
              <a:t>observable </a:t>
            </a:r>
            <a:r>
              <a:rPr lang="en-US" sz="3200" dirty="0"/>
              <a:t>and </a:t>
            </a:r>
            <a:r>
              <a:rPr lang="en-US" sz="3200" dirty="0">
                <a:solidFill>
                  <a:srgbClr val="0070C0"/>
                </a:solidFill>
              </a:rPr>
              <a:t>includes some notion of degree or </a:t>
            </a:r>
            <a:endParaRPr lang="en-US" sz="3200" dirty="0" smtClean="0">
              <a:solidFill>
                <a:srgbClr val="0070C0"/>
              </a:solidFill>
            </a:endParaRPr>
          </a:p>
          <a:p>
            <a:pPr algn="just">
              <a:lnSpc>
                <a:spcPct val="150000"/>
              </a:lnSpc>
              <a:buNone/>
            </a:pPr>
            <a:r>
              <a:rPr lang="en-US" sz="3200" dirty="0" smtClean="0">
                <a:solidFill>
                  <a:srgbClr val="0070C0"/>
                </a:solidFill>
              </a:rPr>
              <a:t>differentiation</a:t>
            </a:r>
            <a:r>
              <a:rPr lang="en-US" sz="3200" dirty="0"/>
              <a:t>.</a:t>
            </a:r>
          </a:p>
          <a:p>
            <a:pPr algn="just">
              <a:buNone/>
            </a:pPr>
            <a:endParaRPr lang="en-US" b="1" dirty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B236D9C6-5BCC-E2E9-582B-29987A930133}"/>
              </a:ext>
            </a:extLst>
          </p:cNvPr>
          <p:cNvSpPr txBox="1"/>
          <p:nvPr/>
        </p:nvSpPr>
        <p:spPr>
          <a:xfrm>
            <a:off x="1162010" y="1285675"/>
            <a:ext cx="9988378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3000" dirty="0">
                <a:solidFill>
                  <a:srgbClr val="FF0000"/>
                </a:solidFill>
              </a:rPr>
              <a:t>The next question is:</a:t>
            </a:r>
            <a:r>
              <a:rPr lang="en-US" sz="3000" dirty="0"/>
              <a:t> How does one pin down that degree or </a:t>
            </a:r>
            <a:r>
              <a:rPr lang="en-US" sz="3000" u="sng" dirty="0">
                <a:solidFill>
                  <a:schemeClr val="accent4">
                    <a:lumMod val="75000"/>
                  </a:schemeClr>
                </a:solidFill>
              </a:rPr>
              <a:t>differentiation</a:t>
            </a:r>
            <a:r>
              <a:rPr lang="en-US" sz="3000" dirty="0"/>
              <a:t>?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sz="3000" dirty="0"/>
              <a:t>The </a:t>
            </a:r>
            <a:r>
              <a:rPr lang="en-US" sz="3000" dirty="0">
                <a:solidFill>
                  <a:srgbClr val="FF0000"/>
                </a:solidFill>
              </a:rPr>
              <a:t>answer</a:t>
            </a:r>
            <a:r>
              <a:rPr lang="en-US" sz="3000" dirty="0"/>
              <a:t> involves a two-step process:</a:t>
            </a:r>
          </a:p>
          <a:p>
            <a:pPr marL="457200" indent="-4572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3000" dirty="0"/>
              <a:t>Quantification</a:t>
            </a:r>
          </a:p>
          <a:p>
            <a:pPr marL="457200" indent="-4572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3000" dirty="0"/>
              <a:t>Measurement.</a:t>
            </a:r>
            <a:endParaRPr lang="x-none" sz="3000" dirty="0"/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Quantification</a:t>
            </a:r>
            <a:endParaRPr lang="x-none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=""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900" dirty="0"/>
              <a:t>The idea of quantification </a:t>
            </a:r>
            <a:r>
              <a:rPr lang="en-US" sz="2900" dirty="0">
                <a:solidFill>
                  <a:srgbClr val="FF0000"/>
                </a:solidFill>
              </a:rPr>
              <a:t>means</a:t>
            </a:r>
            <a:r>
              <a:rPr lang="en-US" sz="2900" dirty="0"/>
              <a:t> setting up a standard </a:t>
            </a:r>
            <a:r>
              <a:rPr lang="en-US" sz="2900" u="sng" dirty="0">
                <a:solidFill>
                  <a:srgbClr val="FF0000"/>
                </a:solidFill>
              </a:rPr>
              <a:t>amount</a:t>
            </a:r>
            <a:r>
              <a:rPr lang="en-US" sz="2900" dirty="0"/>
              <a:t> of a thing and </a:t>
            </a:r>
            <a:r>
              <a:rPr lang="en-US" sz="2900" u="sng" dirty="0">
                <a:solidFill>
                  <a:srgbClr val="FF0000"/>
                </a:solidFill>
              </a:rPr>
              <a:t>putting a label on it</a:t>
            </a:r>
            <a:r>
              <a:rPr lang="en-US" sz="2900" dirty="0"/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900" dirty="0"/>
              <a:t>We make it possible to express abstract concepts (such as </a:t>
            </a:r>
            <a:r>
              <a:rPr lang="en-US" sz="2900" u="sng" dirty="0"/>
              <a:t>length</a:t>
            </a:r>
            <a:r>
              <a:rPr lang="en-US" sz="2900" dirty="0"/>
              <a:t>)in a manner that provides a common reference for observation.</a:t>
            </a:r>
            <a:endParaRPr lang="x-none" sz="29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2E9B3A7-66B8-267B-6862-EE3930103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7993"/>
            <a:ext cx="10515600" cy="962568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Quantification</a:t>
            </a:r>
            <a:endParaRPr lang="x-none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="" xmlns:a16="http://schemas.microsoft.com/office/drawing/2014/main" id="{9BE1E207-8939-0BB4-64C6-656081F08E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41348"/>
            <a:ext cx="10515600" cy="4351338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/>
              <a:t>Isolating standardized units </a:t>
            </a:r>
            <a:r>
              <a:rPr lang="en-US" u="sng" dirty="0"/>
              <a:t>increases</a:t>
            </a:r>
            <a:r>
              <a:rPr lang="en-US" dirty="0"/>
              <a:t> the </a:t>
            </a:r>
            <a:r>
              <a:rPr lang="en-US" u="sng" dirty="0"/>
              <a:t>power</a:t>
            </a:r>
            <a:r>
              <a:rPr lang="en-US" dirty="0"/>
              <a:t> of </a:t>
            </a:r>
            <a:r>
              <a:rPr lang="en-US" u="sng" dirty="0"/>
              <a:t>description</a:t>
            </a:r>
            <a:r>
              <a:rPr lang="en-US" dirty="0"/>
              <a:t> and </a:t>
            </a:r>
            <a:r>
              <a:rPr lang="en-US" u="sng" dirty="0"/>
              <a:t>analysis</a:t>
            </a:r>
            <a:r>
              <a:rPr lang="en-US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</a:rPr>
              <a:t>Example</a:t>
            </a:r>
            <a:r>
              <a:rPr lang="en-US" dirty="0"/>
              <a:t>: When </a:t>
            </a:r>
            <a:r>
              <a:rPr lang="en-US" u="sng" dirty="0"/>
              <a:t>Gabriel Fahrenheit</a:t>
            </a:r>
            <a:r>
              <a:rPr lang="en-US" dirty="0"/>
              <a:t> established the idea of a </a:t>
            </a:r>
            <a:r>
              <a:rPr lang="en-US" u="sng" dirty="0">
                <a:solidFill>
                  <a:srgbClr val="FF0000"/>
                </a:solidFill>
              </a:rPr>
              <a:t>degree</a:t>
            </a:r>
            <a:r>
              <a:rPr lang="en-US" dirty="0">
                <a:solidFill>
                  <a:srgbClr val="FF0000"/>
                </a:solidFill>
              </a:rPr>
              <a:t> of temperature</a:t>
            </a:r>
            <a:r>
              <a:rPr lang="en-US" dirty="0"/>
              <a:t>, he made possible a much more </a:t>
            </a:r>
            <a:r>
              <a:rPr lang="en-US" u="sng" dirty="0"/>
              <a:t>useful description</a:t>
            </a:r>
            <a:r>
              <a:rPr lang="en-US" dirty="0"/>
              <a:t> of </a:t>
            </a:r>
            <a:r>
              <a:rPr lang="en-US" dirty="0">
                <a:solidFill>
                  <a:srgbClr val="FF0000"/>
                </a:solidFill>
              </a:rPr>
              <a:t>hot and cold.</a:t>
            </a:r>
            <a:endParaRPr lang="x-none" dirty="0">
              <a:solidFill>
                <a:srgbClr val="FF0000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="" xmlns:a16="http://schemas.microsoft.com/office/drawing/2014/main" id="{24500640-E1D5-C50E-C8DA-448CA42EBC56}"/>
              </a:ext>
            </a:extLst>
          </p:cNvPr>
          <p:cNvSpPr txBox="1">
            <a:spLocks/>
          </p:cNvSpPr>
          <p:nvPr/>
        </p:nvSpPr>
        <p:spPr>
          <a:xfrm>
            <a:off x="1068003" y="2580534"/>
            <a:ext cx="10515600" cy="4351338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rmAutofit/>
          </a:bodyPr>
          <a:lstStyle>
            <a:lvl1pPr marL="457200" lvl="0" indent="-3429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4400" lvl="1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71600" lvl="2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lvl="3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86000" lvl="4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lvl="5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0400" lvl="6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7600" lvl="7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14800" lvl="8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u="sng" dirty="0"/>
              <a:t>Discrete</a:t>
            </a:r>
            <a:r>
              <a:rPr lang="en-US" dirty="0"/>
              <a:t> (</a:t>
            </a:r>
            <a:r>
              <a:rPr lang="en-US" b="1" u="sng" dirty="0">
                <a:solidFill>
                  <a:schemeClr val="accent4">
                    <a:lumMod val="75000"/>
                  </a:schemeClr>
                </a:solidFill>
              </a:rPr>
              <a:t>presence</a:t>
            </a:r>
            <a:r>
              <a:rPr lang="en-US" dirty="0"/>
              <a:t> or </a:t>
            </a:r>
            <a:r>
              <a:rPr lang="en-US" b="1" u="sng" dirty="0">
                <a:solidFill>
                  <a:schemeClr val="accent4">
                    <a:lumMod val="75000"/>
                  </a:schemeClr>
                </a:solidFill>
              </a:rPr>
              <a:t>absence</a:t>
            </a:r>
            <a:r>
              <a:rPr lang="en-US" dirty="0"/>
              <a:t> )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u="sng" dirty="0"/>
              <a:t>Continuous</a:t>
            </a:r>
            <a:r>
              <a:rPr lang="en-US" dirty="0"/>
              <a:t> ( </a:t>
            </a:r>
            <a:r>
              <a:rPr lang="en-US" b="1" u="sng" dirty="0">
                <a:solidFill>
                  <a:schemeClr val="accent4">
                    <a:lumMod val="75000"/>
                  </a:schemeClr>
                </a:solidFill>
              </a:rPr>
              <a:t>variation</a:t>
            </a:r>
            <a:r>
              <a:rPr lang="en-US" dirty="0"/>
              <a:t> along a </a:t>
            </a:r>
            <a:r>
              <a:rPr lang="en-US" b="1" u="sng" dirty="0">
                <a:solidFill>
                  <a:schemeClr val="accent4">
                    <a:lumMod val="75000"/>
                  </a:schemeClr>
                </a:solidFill>
              </a:rPr>
              <a:t>continuum</a:t>
            </a:r>
            <a:r>
              <a:rPr lang="en-US" dirty="0"/>
              <a:t>)</a:t>
            </a:r>
            <a:endParaRPr lang="x-none" dirty="0"/>
          </a:p>
        </p:txBody>
      </p:sp>
      <p:sp>
        <p:nvSpPr>
          <p:cNvPr id="15" name="Title 1">
            <a:extLst>
              <a:ext uri="{FF2B5EF4-FFF2-40B4-BE49-F238E27FC236}">
                <a16:creationId xmlns="" xmlns:a16="http://schemas.microsoft.com/office/drawing/2014/main" id="{C7FC9C3F-3973-04AC-66BD-7E9C36383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011" y="106224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u="sng" dirty="0">
                <a:solidFill>
                  <a:srgbClr val="FF0000"/>
                </a:solidFill>
              </a:rPr>
              <a:t>Quantification</a:t>
            </a:r>
            <a:r>
              <a:rPr lang="en-US" dirty="0"/>
              <a:t> in social science takes </a:t>
            </a:r>
            <a:r>
              <a:rPr lang="en-US" dirty="0">
                <a:solidFill>
                  <a:srgbClr val="FF0000"/>
                </a:solidFill>
              </a:rPr>
              <a:t>two forms:</a:t>
            </a:r>
            <a:endParaRPr lang="x-none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7160537" y="1387420"/>
            <a:ext cx="27350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Quantification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8" rtl="0">
              <a:lnSpc>
                <a:spcPct val="150000"/>
              </a:lnSpc>
            </a:pPr>
            <a:r>
              <a:rPr lang="en-US" sz="4000" b="1" dirty="0">
                <a:solidFill>
                  <a:schemeClr val="tx1"/>
                </a:solidFill>
              </a:rPr>
              <a:t>Discrete quantification</a:t>
            </a:r>
            <a:endParaRPr lang="en-US" sz="3200" b="1" dirty="0">
              <a:solidFill>
                <a:schemeClr val="tx1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603613" y="1186167"/>
            <a:ext cx="11244121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Quantification:</a:t>
            </a:r>
            <a:r>
              <a:rPr lang="en-US" sz="3600" b="1" dirty="0">
                <a:solidFill>
                  <a:srgbClr val="FF0000"/>
                </a:solidFill>
              </a:rPr>
              <a:t> Discrete </a:t>
            </a:r>
            <a:r>
              <a:rPr lang="en-US" sz="3600" b="1" dirty="0">
                <a:solidFill>
                  <a:srgbClr val="000000"/>
                </a:solidFill>
              </a:rPr>
              <a:t>quantification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/>
          </a:p>
          <a:p>
            <a:pPr>
              <a:buNone/>
            </a:pP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</a:rPr>
              <a:t>Discrete</a:t>
            </a:r>
            <a:r>
              <a:rPr lang="en-US" dirty="0"/>
              <a:t> quantification relates to counting the presence or absence of a thing.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It also relates to counting </a:t>
            </a:r>
            <a:r>
              <a:rPr lang="en-US" u="sng" dirty="0">
                <a:solidFill>
                  <a:srgbClr val="FF0000"/>
                </a:solidFill>
              </a:rPr>
              <a:t>differences</a:t>
            </a:r>
            <a:r>
              <a:rPr lang="en-US" dirty="0"/>
              <a:t> of quality as they are captured in categories.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603613" y="1186167"/>
            <a:ext cx="11244121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Quantification:</a:t>
            </a:r>
            <a:r>
              <a:rPr lang="en-US" sz="3600" b="1" dirty="0">
                <a:solidFill>
                  <a:srgbClr val="FF0000"/>
                </a:solidFill>
              </a:rPr>
              <a:t> Discrete </a:t>
            </a:r>
            <a:r>
              <a:rPr lang="en-US" sz="3600" b="1" dirty="0">
                <a:solidFill>
                  <a:srgbClr val="000000"/>
                </a:solidFill>
              </a:rPr>
              <a:t>quantification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/>
          </a:p>
          <a:p>
            <a:pPr>
              <a:buNone/>
            </a:pP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b="1" u="sng" dirty="0"/>
              <a:t>Example:</a:t>
            </a:r>
          </a:p>
          <a:p>
            <a:pPr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dirty="0"/>
              <a:t>A </a:t>
            </a:r>
            <a:r>
              <a:rPr lang="en-US" dirty="0">
                <a:solidFill>
                  <a:srgbClr val="FF0000"/>
                </a:solidFill>
              </a:rPr>
              <a:t>vote</a:t>
            </a:r>
            <a:r>
              <a:rPr lang="en-US" dirty="0"/>
              <a:t> for a candidate is a discrete and specific act that can </a:t>
            </a:r>
            <a:r>
              <a:rPr lang="en-US" dirty="0" smtClean="0"/>
              <a:t>be counted </a:t>
            </a:r>
            <a:r>
              <a:rPr lang="en-US" dirty="0"/>
              <a:t>in a conventional manner.</a:t>
            </a:r>
          </a:p>
          <a:p>
            <a:pPr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dirty="0"/>
              <a:t>A </a:t>
            </a:r>
            <a:r>
              <a:rPr lang="en-US" dirty="0" smtClean="0"/>
              <a:t>Student’s state </a:t>
            </a:r>
            <a:r>
              <a:rPr lang="en-US" dirty="0"/>
              <a:t>is a quality that can be counted as being </a:t>
            </a:r>
            <a:r>
              <a:rPr lang="en-US" dirty="0" smtClean="0"/>
              <a:t>either success, fail.</a:t>
            </a:r>
            <a:endParaRPr lang="en-US" dirty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506928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677916" y="948543"/>
            <a:ext cx="11244121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Quantification:</a:t>
            </a:r>
            <a:r>
              <a:rPr lang="en-US" sz="3600" b="1" dirty="0">
                <a:solidFill>
                  <a:srgbClr val="FF0000"/>
                </a:solidFill>
              </a:rPr>
              <a:t> Continuous </a:t>
            </a:r>
            <a:r>
              <a:rPr lang="en-US" sz="3600" b="1" dirty="0">
                <a:solidFill>
                  <a:srgbClr val="000000"/>
                </a:solidFill>
              </a:rPr>
              <a:t>quantification</a:t>
            </a:r>
            <a:endParaRPr lang="en-US" sz="3600" b="1" dirty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</a:pPr>
            <a:endParaRPr lang="en-US" sz="800" b="1" dirty="0"/>
          </a:p>
          <a:p>
            <a:pPr algn="just">
              <a:lnSpc>
                <a:spcPct val="150000"/>
              </a:lnSpc>
            </a:pPr>
            <a:r>
              <a:rPr lang="en-US" dirty="0"/>
              <a:t>Some </a:t>
            </a:r>
            <a:r>
              <a:rPr lang="en-US" dirty="0">
                <a:solidFill>
                  <a:srgbClr val="FF0000"/>
                </a:solidFill>
              </a:rPr>
              <a:t>quantifications</a:t>
            </a:r>
            <a:r>
              <a:rPr lang="en-US" dirty="0"/>
              <a:t> have to capture the notion of </a:t>
            </a:r>
            <a:r>
              <a:rPr lang="en-US" u="sng" dirty="0">
                <a:solidFill>
                  <a:schemeClr val="accent4">
                    <a:lumMod val="75000"/>
                  </a:schemeClr>
                </a:solidFill>
              </a:rPr>
              <a:t>variation</a:t>
            </a:r>
            <a:r>
              <a:rPr lang="en-US" dirty="0"/>
              <a:t> along a </a:t>
            </a:r>
            <a:r>
              <a:rPr lang="en-US" u="sng" dirty="0">
                <a:solidFill>
                  <a:schemeClr val="accent4">
                    <a:lumMod val="75000"/>
                  </a:schemeClr>
                </a:solidFill>
              </a:rPr>
              <a:t>continuum</a:t>
            </a:r>
            <a:r>
              <a:rPr lang="en-US" dirty="0"/>
              <a:t>.</a:t>
            </a:r>
          </a:p>
          <a:p>
            <a:pPr lvl="1" algn="just">
              <a:lnSpc>
                <a:spcPct val="150000"/>
              </a:lnSpc>
            </a:pPr>
            <a:r>
              <a:rPr lang="en-US" sz="2600" b="1" dirty="0"/>
              <a:t>Age</a:t>
            </a:r>
            <a:r>
              <a:rPr lang="en-US" sz="2600" dirty="0"/>
              <a:t> is an example of a </a:t>
            </a:r>
            <a:r>
              <a:rPr lang="en-US" sz="2600" dirty="0">
                <a:solidFill>
                  <a:srgbClr val="FF0000"/>
                </a:solidFill>
              </a:rPr>
              <a:t>continuous</a:t>
            </a:r>
            <a:r>
              <a:rPr lang="en-US" sz="2600" dirty="0"/>
              <a:t> quantification.</a:t>
            </a:r>
          </a:p>
          <a:p>
            <a:pPr lvl="1" algn="just">
              <a:lnSpc>
                <a:spcPct val="150000"/>
              </a:lnSpc>
            </a:pPr>
            <a:r>
              <a:rPr lang="en-US" sz="2600" dirty="0"/>
              <a:t>One can count the number of years in a person’s age, but the quantification of age is an expression of something that is ongoing.</a:t>
            </a:r>
          </a:p>
          <a:p>
            <a:pPr lvl="1" algn="just">
              <a:lnSpc>
                <a:spcPct val="150000"/>
              </a:lnSpc>
            </a:pPr>
            <a:r>
              <a:rPr lang="en-US" sz="2600" dirty="0"/>
              <a:t>A reader of a book maybe 25.72 years old </a:t>
            </a:r>
            <a:r>
              <a:rPr lang="en-US" sz="2600" u="sng" dirty="0"/>
              <a:t>today</a:t>
            </a:r>
            <a:r>
              <a:rPr lang="en-US" sz="2600" dirty="0"/>
              <a:t>; in a </a:t>
            </a:r>
            <a:r>
              <a:rPr lang="en-US" sz="2600" u="sng" dirty="0"/>
              <a:t>few weeks</a:t>
            </a:r>
            <a:r>
              <a:rPr lang="en-US" sz="2600" dirty="0"/>
              <a:t>, he/she will be 26years old.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14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677916" y="948543"/>
            <a:ext cx="11244121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Quantification:</a:t>
            </a:r>
            <a:r>
              <a:rPr lang="en-US" sz="3600" b="1" dirty="0">
                <a:solidFill>
                  <a:srgbClr val="FF0000"/>
                </a:solidFill>
              </a:rPr>
              <a:t> Continuous </a:t>
            </a:r>
            <a:r>
              <a:rPr lang="en-US" sz="3600" b="1" dirty="0">
                <a:solidFill>
                  <a:srgbClr val="000000"/>
                </a:solidFill>
              </a:rPr>
              <a:t>quantification</a:t>
            </a:r>
            <a:endParaRPr lang="en-US" sz="3600" b="1" dirty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</a:pPr>
            <a:endParaRPr lang="en-US" sz="800" b="1" dirty="0"/>
          </a:p>
          <a:p>
            <a:pPr algn="just">
              <a:lnSpc>
                <a:spcPct val="150000"/>
              </a:lnSpc>
            </a:pPr>
            <a:r>
              <a:rPr lang="en-US" dirty="0"/>
              <a:t>Continuous quantification </a:t>
            </a:r>
            <a:r>
              <a:rPr lang="en-US" dirty="0">
                <a:solidFill>
                  <a:srgbClr val="0070C0"/>
                </a:solidFill>
              </a:rPr>
              <a:t>deals not with discrete items</a:t>
            </a:r>
            <a:r>
              <a:rPr lang="en-US" dirty="0"/>
              <a:t> but </a:t>
            </a:r>
            <a:r>
              <a:rPr lang="en-US" dirty="0">
                <a:solidFill>
                  <a:srgbClr val="0070C0"/>
                </a:solidFill>
              </a:rPr>
              <a:t>with dimensions</a:t>
            </a:r>
            <a:r>
              <a:rPr lang="en-US" dirty="0"/>
              <a:t> like </a:t>
            </a:r>
            <a:r>
              <a:rPr lang="en-US" dirty="0">
                <a:solidFill>
                  <a:srgbClr val="FF0000"/>
                </a:solidFill>
              </a:rPr>
              <a:t>age, length, and time</a:t>
            </a:r>
            <a:r>
              <a:rPr lang="en-US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The mark of continuous quantification is that the </a:t>
            </a:r>
            <a:r>
              <a:rPr lang="en-US" u="sng" dirty="0">
                <a:solidFill>
                  <a:srgbClr val="FF0000"/>
                </a:solidFill>
              </a:rPr>
              <a:t>variable</a:t>
            </a:r>
            <a:r>
              <a:rPr lang="en-US" dirty="0"/>
              <a:t> involved may have </a:t>
            </a:r>
            <a:r>
              <a:rPr lang="en-US" b="1" u="sng" dirty="0">
                <a:solidFill>
                  <a:srgbClr val="FF0000"/>
                </a:solidFill>
              </a:rPr>
              <a:t>any value on a scale</a:t>
            </a:r>
            <a:r>
              <a:rPr lang="en-US" dirty="0"/>
              <a:t>, whereas in </a:t>
            </a:r>
            <a:r>
              <a:rPr lang="en-US" dirty="0">
                <a:solidFill>
                  <a:srgbClr val="FF0000"/>
                </a:solidFill>
              </a:rPr>
              <a:t>discrete</a:t>
            </a:r>
            <a:r>
              <a:rPr lang="en-US" dirty="0"/>
              <a:t> quantification, only </a:t>
            </a:r>
            <a:r>
              <a:rPr lang="en-US" dirty="0">
                <a:solidFill>
                  <a:srgbClr val="FF0000"/>
                </a:solidFill>
              </a:rPr>
              <a:t>whole numbers</a:t>
            </a:r>
            <a:r>
              <a:rPr lang="en-US" dirty="0"/>
              <a:t> appear (as in counting).</a:t>
            </a:r>
            <a:endParaRPr lang="en-US" sz="2600" dirty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15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9231440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677916" y="948543"/>
            <a:ext cx="11244121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Quantification: </a:t>
            </a:r>
            <a:r>
              <a:rPr lang="en-US" sz="3600" dirty="0">
                <a:solidFill>
                  <a:srgbClr val="000000"/>
                </a:solidFill>
              </a:rPr>
              <a:t>(Cont…)</a:t>
            </a:r>
            <a:endParaRPr lang="en-US" sz="3600" dirty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</a:pPr>
            <a:endParaRPr lang="en-US" sz="800" b="1" dirty="0"/>
          </a:p>
          <a:p>
            <a:pPr algn="just">
              <a:lnSpc>
                <a:spcPct val="150000"/>
              </a:lnSpc>
            </a:pPr>
            <a:r>
              <a:rPr lang="en-US" dirty="0"/>
              <a:t>One of the distinguishing characteristics of </a:t>
            </a:r>
            <a:r>
              <a:rPr lang="en-US" dirty="0">
                <a:solidFill>
                  <a:srgbClr val="0070C0"/>
                </a:solidFill>
              </a:rPr>
              <a:t>a well developed science </a:t>
            </a:r>
            <a:r>
              <a:rPr lang="en-US" dirty="0"/>
              <a:t>is </a:t>
            </a:r>
            <a:r>
              <a:rPr lang="en-US" dirty="0">
                <a:solidFill>
                  <a:srgbClr val="0070C0"/>
                </a:solidFill>
              </a:rPr>
              <a:t>the array of quantifiable variables</a:t>
            </a:r>
            <a:r>
              <a:rPr lang="en-US" dirty="0"/>
              <a:t> that are useful to people working in the field.</a:t>
            </a:r>
          </a:p>
          <a:p>
            <a:pPr algn="just">
              <a:lnSpc>
                <a:spcPct val="150000"/>
              </a:lnSpc>
            </a:pPr>
            <a:r>
              <a:rPr lang="en-US" sz="2600" dirty="0"/>
              <a:t>One of the marks of a </a:t>
            </a:r>
            <a:r>
              <a:rPr lang="en-US" sz="2600" u="sng" dirty="0">
                <a:solidFill>
                  <a:srgbClr val="FF0000"/>
                </a:solidFill>
              </a:rPr>
              <a:t>smart scientist</a:t>
            </a:r>
            <a:r>
              <a:rPr lang="en-US" sz="2600" dirty="0"/>
              <a:t> is the </a:t>
            </a:r>
            <a:r>
              <a:rPr lang="en-US" sz="2600" u="sng" dirty="0"/>
              <a:t>ability</a:t>
            </a:r>
            <a:r>
              <a:rPr lang="en-US" sz="2600" dirty="0"/>
              <a:t> to find ways of </a:t>
            </a:r>
            <a:r>
              <a:rPr lang="en-US" sz="2600" u="sng" dirty="0"/>
              <a:t>quantifying important variables</a:t>
            </a:r>
            <a:r>
              <a:rPr lang="en-US" sz="2600" dirty="0"/>
              <a:t> in a reliable and meaningful way. </a:t>
            </a:r>
          </a:p>
          <a:p>
            <a:pPr algn="just">
              <a:lnSpc>
                <a:spcPct val="150000"/>
              </a:lnSpc>
            </a:pPr>
            <a:r>
              <a:rPr lang="en-US" sz="2600" u="sng" dirty="0"/>
              <a:t>Economics</a:t>
            </a:r>
            <a:r>
              <a:rPr lang="en-US" sz="2600" dirty="0"/>
              <a:t> has come a long way by using </a:t>
            </a:r>
            <a:r>
              <a:rPr lang="en-US" sz="2600" u="sng" dirty="0"/>
              <a:t>money</a:t>
            </a:r>
            <a:r>
              <a:rPr lang="en-US" sz="2600" dirty="0"/>
              <a:t> as a unit of analysis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079146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8" rtl="0">
              <a:lnSpc>
                <a:spcPct val="150000"/>
              </a:lnSpc>
            </a:pPr>
            <a:r>
              <a:rPr lang="en-US" sz="4000" b="1" dirty="0"/>
              <a:t>MEASUREMENT</a:t>
            </a:r>
            <a:endParaRPr lang="en-US" sz="3200" b="1" dirty="0">
              <a:solidFill>
                <a:srgbClr val="0070C0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17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677916" y="948543"/>
            <a:ext cx="11244121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lnSpc>
                <a:spcPct val="150000"/>
              </a:lnSpc>
              <a:buNone/>
            </a:pPr>
            <a:r>
              <a:rPr lang="en-US" sz="3600" b="1" dirty="0">
                <a:solidFill>
                  <a:srgbClr val="FF0000"/>
                </a:solidFill>
              </a:rPr>
              <a:t>MEASUREMENT</a:t>
            </a:r>
          </a:p>
          <a:p>
            <a:pPr marL="857250" indent="-742950">
              <a:lnSpc>
                <a:spcPct val="150000"/>
              </a:lnSpc>
              <a:buNone/>
            </a:pPr>
            <a:endParaRPr lang="en-US" sz="2400" dirty="0">
              <a:solidFill>
                <a:srgbClr val="000000"/>
              </a:solidFill>
            </a:endParaRPr>
          </a:p>
          <a:p>
            <a:pPr marL="857250" indent="-742950">
              <a:lnSpc>
                <a:spcPct val="150000"/>
              </a:lnSpc>
              <a:buNone/>
            </a:pPr>
            <a:r>
              <a:rPr lang="en-US" sz="3600" dirty="0">
                <a:solidFill>
                  <a:srgbClr val="000000"/>
                </a:solidFill>
              </a:rPr>
              <a:t>Measurement is a process of </a:t>
            </a:r>
            <a:r>
              <a:rPr lang="en-US" sz="3600" dirty="0">
                <a:solidFill>
                  <a:srgbClr val="0070C0"/>
                </a:solidFill>
              </a:rPr>
              <a:t>assigning numbers </a:t>
            </a:r>
            <a:r>
              <a:rPr lang="en-US" sz="3600" dirty="0">
                <a:solidFill>
                  <a:srgbClr val="000000"/>
                </a:solidFill>
              </a:rPr>
              <a:t>to some </a:t>
            </a:r>
            <a:endParaRPr lang="en-US" sz="3600" dirty="0" smtClean="0">
              <a:solidFill>
                <a:srgbClr val="000000"/>
              </a:solidFill>
            </a:endParaRPr>
          </a:p>
          <a:p>
            <a:pPr marL="857250" indent="-742950">
              <a:lnSpc>
                <a:spcPct val="150000"/>
              </a:lnSpc>
              <a:buNone/>
            </a:pPr>
            <a:r>
              <a:rPr lang="en-US" sz="3600" dirty="0" smtClean="0">
                <a:solidFill>
                  <a:srgbClr val="000000"/>
                </a:solidFill>
              </a:rPr>
              <a:t>characteristics </a:t>
            </a:r>
            <a:r>
              <a:rPr lang="en-US" sz="3600" dirty="0">
                <a:solidFill>
                  <a:srgbClr val="000000"/>
                </a:solidFill>
              </a:rPr>
              <a:t>or variables or events </a:t>
            </a:r>
            <a:r>
              <a:rPr lang="en-US" sz="3600" dirty="0">
                <a:solidFill>
                  <a:srgbClr val="0070C0"/>
                </a:solidFill>
              </a:rPr>
              <a:t>according to scientific </a:t>
            </a:r>
            <a:endParaRPr lang="en-US" sz="3600" dirty="0" smtClean="0">
              <a:solidFill>
                <a:srgbClr val="0070C0"/>
              </a:solidFill>
            </a:endParaRPr>
          </a:p>
          <a:p>
            <a:pPr marL="857250" indent="-742950">
              <a:lnSpc>
                <a:spcPct val="150000"/>
              </a:lnSpc>
              <a:buNone/>
            </a:pPr>
            <a:r>
              <a:rPr lang="en-US" sz="3600" dirty="0" smtClean="0">
                <a:solidFill>
                  <a:srgbClr val="0070C0"/>
                </a:solidFill>
              </a:rPr>
              <a:t>rules</a:t>
            </a:r>
            <a:r>
              <a:rPr lang="en-US" sz="3600" dirty="0">
                <a:solidFill>
                  <a:srgbClr val="000000"/>
                </a:solidFill>
              </a:rPr>
              <a:t>.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18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1056290" y="948543"/>
            <a:ext cx="1087820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FF0000"/>
                </a:solidFill>
              </a:rPr>
              <a:t>Measurement (Cont…)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/>
          </a:p>
          <a:p>
            <a:pPr>
              <a:lnSpc>
                <a:spcPct val="150000"/>
              </a:lnSpc>
            </a:pPr>
            <a:r>
              <a:rPr lang="en-US" dirty="0"/>
              <a:t>Unfortunately for the other social sciences, there aren’t such easily quantifiable units for </a:t>
            </a:r>
            <a:r>
              <a:rPr lang="en-US" u="sng" dirty="0">
                <a:solidFill>
                  <a:srgbClr val="FF0000"/>
                </a:solidFill>
              </a:rPr>
              <a:t>measuring</a:t>
            </a:r>
            <a:r>
              <a:rPr lang="en-US" dirty="0"/>
              <a:t> power or representing psychological </a:t>
            </a:r>
            <a:r>
              <a:rPr lang="en-US" dirty="0">
                <a:solidFill>
                  <a:srgbClr val="FF0000"/>
                </a:solidFill>
              </a:rPr>
              <a:t>stress</a:t>
            </a:r>
            <a:r>
              <a:rPr lang="en-US" dirty="0"/>
              <a:t> , </a:t>
            </a:r>
            <a:r>
              <a:rPr lang="en-US" dirty="0">
                <a:solidFill>
                  <a:srgbClr val="FF0000"/>
                </a:solidFill>
              </a:rPr>
              <a:t>happiness</a:t>
            </a:r>
            <a:r>
              <a:rPr lang="en-US" dirty="0"/>
              <a:t>, personal </a:t>
            </a:r>
            <a:r>
              <a:rPr lang="en-US" dirty="0">
                <a:solidFill>
                  <a:srgbClr val="FF0000"/>
                </a:solidFill>
              </a:rPr>
              <a:t>security</a:t>
            </a:r>
            <a:r>
              <a:rPr lang="en-US" dirty="0"/>
              <a:t>.</a:t>
            </a:r>
          </a:p>
          <a:p>
            <a:pPr>
              <a:lnSpc>
                <a:spcPct val="150000"/>
              </a:lnSpc>
            </a:pPr>
            <a:r>
              <a:rPr lang="en-US" dirty="0"/>
              <a:t>There is potential for more </a:t>
            </a:r>
            <a:r>
              <a:rPr lang="en-US" dirty="0">
                <a:solidFill>
                  <a:srgbClr val="FF0000"/>
                </a:solidFill>
              </a:rPr>
              <a:t>precise measurement</a:t>
            </a:r>
            <a:r>
              <a:rPr lang="en-US" dirty="0"/>
              <a:t>.</a:t>
            </a:r>
          </a:p>
          <a:p>
            <a:pPr>
              <a:lnSpc>
                <a:spcPct val="150000"/>
              </a:lnSpc>
            </a:pPr>
            <a:r>
              <a:rPr lang="en-US" dirty="0"/>
              <a:t>If </a:t>
            </a:r>
            <a:r>
              <a:rPr lang="en-US" dirty="0">
                <a:solidFill>
                  <a:srgbClr val="FF0000"/>
                </a:solidFill>
              </a:rPr>
              <a:t>quantities</a:t>
            </a:r>
            <a:r>
              <a:rPr lang="en-US" dirty="0"/>
              <a:t> can be established, </a:t>
            </a:r>
            <a:r>
              <a:rPr lang="en-US" dirty="0">
                <a:solidFill>
                  <a:srgbClr val="FF0000"/>
                </a:solidFill>
              </a:rPr>
              <a:t>measurement</a:t>
            </a:r>
            <a:r>
              <a:rPr lang="en-US" dirty="0"/>
              <a:t> becomes much </a:t>
            </a:r>
            <a:r>
              <a:rPr lang="en-US" dirty="0">
                <a:solidFill>
                  <a:srgbClr val="FF0000"/>
                </a:solidFill>
              </a:rPr>
              <a:t>easier</a:t>
            </a:r>
            <a:r>
              <a:rPr lang="en-US" dirty="0"/>
              <a:t>.</a:t>
            </a:r>
          </a:p>
          <a:p>
            <a:pPr>
              <a:lnSpc>
                <a:spcPct val="150000"/>
              </a:lnSpc>
            </a:pPr>
            <a:r>
              <a:rPr lang="en-US" dirty="0"/>
              <a:t>The most obvious measurement deals with the problem of how much:</a:t>
            </a:r>
            <a:r>
              <a:rPr lang="en-US" dirty="0">
                <a:solidFill>
                  <a:srgbClr val="FF0000"/>
                </a:solidFill>
              </a:rPr>
              <a:t>how much distance, how much money</a:t>
            </a:r>
            <a:r>
              <a:rPr lang="en-US" dirty="0"/>
              <a:t>, and so forth.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19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1056290" y="948543"/>
            <a:ext cx="1087820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FF0000"/>
                </a:solidFill>
              </a:rPr>
              <a:t>Measurement (Cont…)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/>
          </a:p>
          <a:p>
            <a:pPr>
              <a:lnSpc>
                <a:spcPct val="150000"/>
              </a:lnSpc>
            </a:pPr>
            <a:r>
              <a:rPr lang="en-US" dirty="0"/>
              <a:t>Some questions of how much are </a:t>
            </a:r>
            <a:r>
              <a:rPr lang="en-US" b="1" dirty="0">
                <a:solidFill>
                  <a:srgbClr val="FF0000"/>
                </a:solidFill>
              </a:rPr>
              <a:t>not so easy to measure</a:t>
            </a:r>
            <a:r>
              <a:rPr lang="en-US" dirty="0"/>
              <a:t>— </a:t>
            </a:r>
            <a:r>
              <a:rPr lang="en-US" u="sng" dirty="0">
                <a:solidFill>
                  <a:schemeClr val="accent4">
                    <a:lumMod val="75000"/>
                  </a:schemeClr>
                </a:solidFill>
              </a:rPr>
              <a:t>public opinion</a:t>
            </a:r>
            <a:r>
              <a:rPr lang="en-US" dirty="0"/>
              <a:t> , </a:t>
            </a:r>
            <a:r>
              <a:rPr lang="en-US" b="1" dirty="0"/>
              <a:t>for example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dirty="0"/>
              <a:t>divides opinion into </a:t>
            </a:r>
            <a:r>
              <a:rPr lang="en-US" sz="2800" u="sng" dirty="0">
                <a:solidFill>
                  <a:schemeClr val="accent4">
                    <a:lumMod val="75000"/>
                  </a:schemeClr>
                </a:solidFill>
              </a:rPr>
              <a:t>favorable</a:t>
            </a:r>
            <a:r>
              <a:rPr lang="en-US" sz="2800" dirty="0"/>
              <a:t> versus </a:t>
            </a:r>
            <a:r>
              <a:rPr lang="en-US" sz="2800" u="sng" dirty="0">
                <a:solidFill>
                  <a:schemeClr val="accent4">
                    <a:lumMod val="75000"/>
                  </a:schemeClr>
                </a:solidFill>
              </a:rPr>
              <a:t>unfavorable</a:t>
            </a:r>
            <a:r>
              <a:rPr lang="en-US" sz="2800" dirty="0"/>
              <a:t>.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dirty="0"/>
              <a:t>Here, opinion is quantified as a discrete, categorical variable: “Are you </a:t>
            </a:r>
            <a:r>
              <a:rPr lang="en-US" sz="2800" u="sng" dirty="0">
                <a:solidFill>
                  <a:schemeClr val="accent4">
                    <a:lumMod val="75000"/>
                  </a:schemeClr>
                </a:solidFill>
              </a:rPr>
              <a:t>for</a:t>
            </a:r>
            <a:r>
              <a:rPr lang="en-US" sz="2800" dirty="0"/>
              <a:t> it or </a:t>
            </a:r>
            <a:r>
              <a:rPr lang="en-US" sz="2800" u="sng" dirty="0">
                <a:solidFill>
                  <a:schemeClr val="accent4">
                    <a:lumMod val="75000"/>
                  </a:schemeClr>
                </a:solidFill>
              </a:rPr>
              <a:t>against</a:t>
            </a:r>
            <a:r>
              <a:rPr lang="en-US" sz="2800" dirty="0"/>
              <a:t> it?”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20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1994683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784204" y="1174130"/>
            <a:ext cx="1087820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FF0000"/>
                </a:solidFill>
              </a:rPr>
              <a:t>Measurement (Cont…)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/>
          </a:p>
          <a:p>
            <a:pPr>
              <a:lnSpc>
                <a:spcPct val="150000"/>
              </a:lnSpc>
            </a:pPr>
            <a:r>
              <a:rPr lang="en-US" dirty="0"/>
              <a:t> Some public-opinion polls deal with this by </a:t>
            </a:r>
            <a:r>
              <a:rPr lang="en-US" u="sng" dirty="0">
                <a:solidFill>
                  <a:srgbClr val="FF0000"/>
                </a:solidFill>
              </a:rPr>
              <a:t>using categories</a:t>
            </a:r>
            <a:r>
              <a:rPr lang="en-US" dirty="0"/>
              <a:t> instead of </a:t>
            </a:r>
            <a:r>
              <a:rPr lang="en-US" dirty="0" smtClean="0"/>
              <a:t>two:</a:t>
            </a:r>
          </a:p>
          <a:p>
            <a:pPr marL="114300" indent="0" algn="ctr">
              <a:lnSpc>
                <a:spcPct val="150000"/>
              </a:lnSpc>
              <a:buNone/>
            </a:pPr>
            <a:r>
              <a:rPr lang="en-US" dirty="0" smtClean="0">
                <a:solidFill>
                  <a:srgbClr val="FF0000"/>
                </a:solidFill>
              </a:rPr>
              <a:t>             strongly </a:t>
            </a:r>
            <a:r>
              <a:rPr lang="en-US" dirty="0">
                <a:solidFill>
                  <a:srgbClr val="FF0000"/>
                </a:solidFill>
              </a:rPr>
              <a:t>for –– somewhat for –– neither for nor </a:t>
            </a:r>
            <a:endParaRPr lang="en-US" dirty="0" smtClean="0">
              <a:solidFill>
                <a:srgbClr val="FF0000"/>
              </a:solidFill>
            </a:endParaRPr>
          </a:p>
          <a:p>
            <a:pPr marL="114300" indent="0" algn="ctr">
              <a:lnSpc>
                <a:spcPct val="150000"/>
              </a:lnSpc>
              <a:buNone/>
            </a:pPr>
            <a:r>
              <a:rPr lang="en-US" dirty="0" smtClean="0">
                <a:solidFill>
                  <a:srgbClr val="FF0000"/>
                </a:solidFill>
              </a:rPr>
              <a:t>against </a:t>
            </a:r>
            <a:r>
              <a:rPr lang="en-US" dirty="0">
                <a:solidFill>
                  <a:srgbClr val="FF0000"/>
                </a:solidFill>
              </a:rPr>
              <a:t>–– somewhat against –– against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21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2245974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421221" y="500900"/>
            <a:ext cx="9708582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94489" y="1215327"/>
            <a:ext cx="614027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Reliability and Validity of Variables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1002618" y="546619"/>
            <a:ext cx="1087820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sz="3600" b="1" dirty="0">
                <a:solidFill>
                  <a:srgbClr val="FF0000"/>
                </a:solidFill>
              </a:rPr>
              <a:t>Reliability and Validity of Variables: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How do you decide which </a:t>
            </a:r>
            <a:r>
              <a:rPr lang="en-US" b="1" u="sng" dirty="0">
                <a:solidFill>
                  <a:srgbClr val="FF0000"/>
                </a:solidFill>
              </a:rPr>
              <a:t>method of measurement</a:t>
            </a:r>
            <a:r>
              <a:rPr lang="en-US" dirty="0"/>
              <a:t> (operational definition of a construct) is the </a:t>
            </a:r>
            <a:r>
              <a:rPr lang="en-US" u="sng" dirty="0">
                <a:solidFill>
                  <a:srgbClr val="FF0000"/>
                </a:solidFill>
              </a:rPr>
              <a:t>best</a:t>
            </a:r>
            <a:r>
              <a:rPr lang="en-US" dirty="0"/>
              <a:t>?</a:t>
            </a:r>
          </a:p>
          <a:p>
            <a:pPr>
              <a:lnSpc>
                <a:spcPct val="150000"/>
              </a:lnSpc>
            </a:pPr>
            <a:r>
              <a:rPr lang="en-US" dirty="0"/>
              <a:t>There are </a:t>
            </a:r>
            <a:r>
              <a:rPr lang="en-US" dirty="0">
                <a:solidFill>
                  <a:srgbClr val="FF0000"/>
                </a:solidFill>
              </a:rPr>
              <a:t>two</a:t>
            </a:r>
            <a:r>
              <a:rPr lang="en-US" dirty="0"/>
              <a:t> general criteria for </a:t>
            </a:r>
            <a:r>
              <a:rPr lang="en-US" dirty="0">
                <a:solidFill>
                  <a:srgbClr val="FF0000"/>
                </a:solidFill>
              </a:rPr>
              <a:t>evaluating</a:t>
            </a:r>
            <a:r>
              <a:rPr lang="en-US" dirty="0"/>
              <a:t> the </a:t>
            </a:r>
            <a:r>
              <a:rPr lang="en-US" dirty="0">
                <a:solidFill>
                  <a:srgbClr val="0070C0"/>
                </a:solidFill>
              </a:rPr>
              <a:t>quality </a:t>
            </a:r>
            <a:r>
              <a:rPr lang="en-US" dirty="0"/>
              <a:t>of any </a:t>
            </a:r>
            <a:r>
              <a:rPr lang="en-US" dirty="0">
                <a:solidFill>
                  <a:srgbClr val="0070C0"/>
                </a:solidFill>
              </a:rPr>
              <a:t>measurement procedure</a:t>
            </a:r>
            <a:r>
              <a:rPr lang="en-US" dirty="0"/>
              <a:t>:</a:t>
            </a:r>
          </a:p>
          <a:p>
            <a:pPr lvl="1">
              <a:lnSpc>
                <a:spcPct val="150000"/>
              </a:lnSpc>
            </a:pPr>
            <a:r>
              <a:rPr lang="en-US" sz="2800" b="1" dirty="0"/>
              <a:t>Validity</a:t>
            </a:r>
          </a:p>
          <a:p>
            <a:pPr lvl="1">
              <a:lnSpc>
                <a:spcPct val="150000"/>
              </a:lnSpc>
            </a:pPr>
            <a:r>
              <a:rPr lang="en-US" sz="2800" b="1" dirty="0"/>
              <a:t>Reliability 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23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784204" y="491794"/>
            <a:ext cx="1087820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sz="3600" b="1" dirty="0">
                <a:solidFill>
                  <a:srgbClr val="FF0000"/>
                </a:solidFill>
              </a:rPr>
              <a:t>Validity of Measurement:</a:t>
            </a:r>
          </a:p>
          <a:p>
            <a:pPr>
              <a:buNone/>
            </a:pPr>
            <a:endParaRPr lang="en-US" sz="3600" b="1" dirty="0">
              <a:solidFill>
                <a:srgbClr val="FF0000"/>
              </a:solidFill>
            </a:endParaRPr>
          </a:p>
          <a:p>
            <a:pPr marL="114300" indent="0" algn="just">
              <a:lnSpc>
                <a:spcPct val="150000"/>
              </a:lnSpc>
              <a:buNone/>
            </a:pPr>
            <a:r>
              <a:rPr lang="en-US" sz="3600" dirty="0"/>
              <a:t>Concerns the “</a:t>
            </a:r>
            <a:r>
              <a:rPr lang="en-US" sz="3600" b="1" u="sng" dirty="0">
                <a:solidFill>
                  <a:srgbClr val="FF0000"/>
                </a:solidFill>
              </a:rPr>
              <a:t>truth</a:t>
            </a:r>
            <a:r>
              <a:rPr lang="en-US" sz="3600" dirty="0"/>
              <a:t>” of the </a:t>
            </a:r>
            <a:r>
              <a:rPr lang="en-US" sz="3600" dirty="0" smtClean="0"/>
              <a:t>measurement</a:t>
            </a:r>
          </a:p>
          <a:p>
            <a:pPr marL="114300" indent="0" algn="just">
              <a:lnSpc>
                <a:spcPct val="150000"/>
              </a:lnSpc>
              <a:buNone/>
            </a:pPr>
            <a:endParaRPr lang="en-US" sz="800" dirty="0"/>
          </a:p>
          <a:p>
            <a:pPr algn="just">
              <a:lnSpc>
                <a:spcPct val="150000"/>
              </a:lnSpc>
            </a:pPr>
            <a:r>
              <a:rPr lang="en-US" sz="3600" dirty="0"/>
              <a:t>it is the </a:t>
            </a:r>
            <a:r>
              <a:rPr lang="en-US" sz="3600" u="sng" dirty="0">
                <a:solidFill>
                  <a:srgbClr val="FF0000"/>
                </a:solidFill>
              </a:rPr>
              <a:t>degree</a:t>
            </a:r>
            <a:r>
              <a:rPr lang="en-US" sz="3600" dirty="0"/>
              <a:t> to which the measurement process </a:t>
            </a:r>
            <a:r>
              <a:rPr lang="en-US" sz="3600" b="1" u="sng" dirty="0">
                <a:solidFill>
                  <a:srgbClr val="FF0000"/>
                </a:solidFill>
              </a:rPr>
              <a:t>measures</a:t>
            </a:r>
            <a:r>
              <a:rPr lang="en-US" sz="3600" dirty="0"/>
              <a:t> the </a:t>
            </a:r>
            <a:r>
              <a:rPr lang="en-US" sz="3600" b="1" dirty="0">
                <a:solidFill>
                  <a:srgbClr val="FF0000"/>
                </a:solidFill>
              </a:rPr>
              <a:t>variable</a:t>
            </a:r>
            <a:r>
              <a:rPr lang="en-US" sz="3600" dirty="0"/>
              <a:t> it claims to measure</a:t>
            </a:r>
          </a:p>
          <a:p>
            <a:pPr algn="just">
              <a:lnSpc>
                <a:spcPct val="150000"/>
              </a:lnSpc>
            </a:pPr>
            <a:r>
              <a:rPr lang="en-US" sz="3600" u="sng" dirty="0">
                <a:solidFill>
                  <a:schemeClr val="accent4">
                    <a:lumMod val="75000"/>
                  </a:schemeClr>
                </a:solidFill>
              </a:rPr>
              <a:t>Example: </a:t>
            </a:r>
            <a:r>
              <a:rPr lang="en-US" sz="3600" dirty="0"/>
              <a:t>Is the </a:t>
            </a:r>
            <a:r>
              <a:rPr lang="en-US" sz="3600" dirty="0">
                <a:solidFill>
                  <a:srgbClr val="FF0000"/>
                </a:solidFill>
              </a:rPr>
              <a:t>IQ score</a:t>
            </a:r>
            <a:r>
              <a:rPr lang="en-US" sz="3600" dirty="0"/>
              <a:t> </a:t>
            </a:r>
            <a:r>
              <a:rPr lang="en-US" sz="3600" b="1" u="sng" dirty="0"/>
              <a:t>truly</a:t>
            </a:r>
            <a:r>
              <a:rPr lang="en-US" sz="3600" dirty="0"/>
              <a:t> measuring </a:t>
            </a:r>
            <a:r>
              <a:rPr lang="en-US" sz="3600" b="1" u="sng" dirty="0"/>
              <a:t>intelligence</a:t>
            </a:r>
            <a:r>
              <a:rPr lang="en-US" sz="3600" dirty="0"/>
              <a:t>? What about size of the brain and bumps on the skull?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24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784204" y="570624"/>
            <a:ext cx="1087820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sz="3600" b="1" dirty="0">
                <a:solidFill>
                  <a:srgbClr val="FF0000"/>
                </a:solidFill>
              </a:rPr>
              <a:t>Reliability of Measurement:</a:t>
            </a:r>
          </a:p>
          <a:p>
            <a:pPr>
              <a:buNone/>
            </a:pPr>
            <a:endParaRPr lang="en-US" sz="3600" b="1" dirty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n-US" sz="3600" dirty="0"/>
              <a:t>Measurement of a variable is said to have reliability if it </a:t>
            </a:r>
            <a:r>
              <a:rPr lang="en-US" sz="3600" u="sng" dirty="0">
                <a:solidFill>
                  <a:srgbClr val="FF0000"/>
                </a:solidFill>
              </a:rPr>
              <a:t>produces</a:t>
            </a:r>
            <a:r>
              <a:rPr lang="en-US" sz="3600" dirty="0"/>
              <a:t> the </a:t>
            </a:r>
            <a:r>
              <a:rPr lang="en-US" sz="3600" u="sng" dirty="0">
                <a:solidFill>
                  <a:srgbClr val="FF0000"/>
                </a:solidFill>
              </a:rPr>
              <a:t>same result</a:t>
            </a:r>
            <a:r>
              <a:rPr lang="en-US" sz="3600" dirty="0"/>
              <a:t> when different people use it.</a:t>
            </a:r>
          </a:p>
          <a:p>
            <a:pPr algn="just">
              <a:lnSpc>
                <a:spcPct val="150000"/>
              </a:lnSpc>
            </a:pPr>
            <a:r>
              <a:rPr lang="en-US" sz="3600" dirty="0"/>
              <a:t>reliability is the </a:t>
            </a:r>
            <a:r>
              <a:rPr lang="en-US" sz="3600" u="sng" dirty="0">
                <a:solidFill>
                  <a:srgbClr val="FF0000"/>
                </a:solidFill>
              </a:rPr>
              <a:t>stability</a:t>
            </a:r>
            <a:r>
              <a:rPr lang="en-US" sz="3600" dirty="0"/>
              <a:t> or the consistency of measurement.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25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2975654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784204" y="740264"/>
            <a:ext cx="1087820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sz="3600" b="1" dirty="0">
                <a:solidFill>
                  <a:srgbClr val="FF0000"/>
                </a:solidFill>
              </a:rPr>
              <a:t>Reliability and error of Measurement:</a:t>
            </a:r>
          </a:p>
          <a:p>
            <a:pPr>
              <a:buNone/>
            </a:pPr>
            <a:endParaRPr lang="en-US" sz="3600" b="1" dirty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n-US" sz="3600" dirty="0"/>
              <a:t> </a:t>
            </a:r>
            <a:r>
              <a:rPr lang="en-US" sz="3600" u="sng" dirty="0">
                <a:solidFill>
                  <a:srgbClr val="FF0000"/>
                </a:solidFill>
              </a:rPr>
              <a:t>Inconsistency</a:t>
            </a:r>
            <a:r>
              <a:rPr lang="en-US" sz="3600" dirty="0"/>
              <a:t> (lack of reliability) of measurement comes from </a:t>
            </a:r>
            <a:r>
              <a:rPr lang="en-US" sz="3600" u="sng" dirty="0">
                <a:solidFill>
                  <a:srgbClr val="FF0000"/>
                </a:solidFill>
              </a:rPr>
              <a:t>error</a:t>
            </a:r>
          </a:p>
          <a:p>
            <a:pPr algn="just">
              <a:lnSpc>
                <a:spcPct val="150000"/>
              </a:lnSpc>
            </a:pPr>
            <a:r>
              <a:rPr lang="en-US" sz="3600" dirty="0"/>
              <a:t>The </a:t>
            </a:r>
            <a:r>
              <a:rPr lang="en-US" sz="3600" u="sng" dirty="0">
                <a:solidFill>
                  <a:srgbClr val="FF0000"/>
                </a:solidFill>
              </a:rPr>
              <a:t>higher</a:t>
            </a:r>
            <a:r>
              <a:rPr lang="en-US" sz="3600" dirty="0"/>
              <a:t> the </a:t>
            </a:r>
            <a:r>
              <a:rPr lang="en-US" sz="3600" u="sng" dirty="0">
                <a:solidFill>
                  <a:schemeClr val="accent4">
                    <a:lumMod val="75000"/>
                  </a:schemeClr>
                </a:solidFill>
              </a:rPr>
              <a:t>error</a:t>
            </a:r>
            <a:r>
              <a:rPr lang="en-US" sz="3600" dirty="0"/>
              <a:t> the more </a:t>
            </a:r>
            <a:r>
              <a:rPr lang="en-US" sz="3600" u="sng" dirty="0">
                <a:solidFill>
                  <a:schemeClr val="accent4">
                    <a:lumMod val="75000"/>
                  </a:schemeClr>
                </a:solidFill>
              </a:rPr>
              <a:t>unreliable the measurement</a:t>
            </a:r>
            <a:endParaRPr lang="en-US" sz="3600" b="1" u="sng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26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8194216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784204" y="503774"/>
            <a:ext cx="1087820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sz="3600" b="1" dirty="0">
                <a:solidFill>
                  <a:srgbClr val="FF0000"/>
                </a:solidFill>
              </a:rPr>
              <a:t>Reliability and error of Measurement:</a:t>
            </a:r>
          </a:p>
          <a:p>
            <a:pPr algn="just">
              <a:lnSpc>
                <a:spcPct val="150000"/>
              </a:lnSpc>
            </a:pPr>
            <a:r>
              <a:rPr lang="en-US" sz="3600" dirty="0"/>
              <a:t> </a:t>
            </a:r>
            <a:r>
              <a:rPr lang="en-US" sz="3600" dirty="0">
                <a:solidFill>
                  <a:srgbClr val="FF0000"/>
                </a:solidFill>
              </a:rPr>
              <a:t>Sources of error</a:t>
            </a:r>
          </a:p>
          <a:p>
            <a:pPr lvl="1" algn="just">
              <a:lnSpc>
                <a:spcPct val="150000"/>
              </a:lnSpc>
            </a:pPr>
            <a:r>
              <a:rPr lang="en-US" sz="2400" u="sng" dirty="0">
                <a:solidFill>
                  <a:schemeClr val="accent4">
                    <a:lumMod val="75000"/>
                  </a:schemeClr>
                </a:solidFill>
              </a:rPr>
              <a:t>Observer error</a:t>
            </a:r>
            <a:r>
              <a:rPr lang="en-US" sz="2400" dirty="0"/>
              <a:t> (the individual who makes the measurements can introduce simple </a:t>
            </a:r>
            <a:r>
              <a:rPr lang="en-US" sz="2400" dirty="0">
                <a:solidFill>
                  <a:srgbClr val="FF0000"/>
                </a:solidFill>
              </a:rPr>
              <a:t>human</a:t>
            </a:r>
            <a:r>
              <a:rPr lang="en-US" sz="2400" dirty="0"/>
              <a:t> error into the measurement process)</a:t>
            </a:r>
          </a:p>
          <a:p>
            <a:pPr lvl="1" algn="just">
              <a:lnSpc>
                <a:spcPct val="150000"/>
              </a:lnSpc>
            </a:pPr>
            <a:r>
              <a:rPr lang="en-US" sz="2400" u="sng" dirty="0">
                <a:solidFill>
                  <a:schemeClr val="accent4">
                    <a:lumMod val="75000"/>
                  </a:schemeClr>
                </a:solidFill>
              </a:rPr>
              <a:t>Environmental changes</a:t>
            </a:r>
            <a:r>
              <a:rPr lang="en-US" sz="2400" dirty="0"/>
              <a:t> (small </a:t>
            </a:r>
            <a:r>
              <a:rPr lang="en-US" sz="2400" dirty="0">
                <a:solidFill>
                  <a:srgbClr val="FF0000"/>
                </a:solidFill>
              </a:rPr>
              <a:t>changes</a:t>
            </a:r>
            <a:r>
              <a:rPr lang="en-US" sz="2400" dirty="0"/>
              <a:t> in the </a:t>
            </a:r>
            <a:r>
              <a:rPr lang="en-US" sz="2400" dirty="0">
                <a:solidFill>
                  <a:srgbClr val="FF0000"/>
                </a:solidFill>
              </a:rPr>
              <a:t>environment</a:t>
            </a:r>
            <a:r>
              <a:rPr lang="en-US" sz="2400" dirty="0"/>
              <a:t> from one measurement to another (time of the day, </a:t>
            </a:r>
            <a:r>
              <a:rPr lang="en-US" sz="2400" u="sng" dirty="0"/>
              <a:t>distraction</a:t>
            </a:r>
            <a:r>
              <a:rPr lang="en-US" sz="2400" dirty="0"/>
              <a:t> </a:t>
            </a:r>
            <a:r>
              <a:rPr lang="ar-EG" sz="2400" dirty="0" smtClean="0"/>
              <a:t> </a:t>
            </a:r>
            <a:r>
              <a:rPr lang="ar-EG" dirty="0" smtClean="0"/>
              <a:t>الإختلاف</a:t>
            </a:r>
            <a:r>
              <a:rPr lang="en-US" sz="2400" dirty="0" smtClean="0"/>
              <a:t>in </a:t>
            </a:r>
            <a:r>
              <a:rPr lang="en-US" sz="2400" dirty="0"/>
              <a:t>the room, </a:t>
            </a:r>
            <a:r>
              <a:rPr lang="en-US" sz="2400" u="sng" dirty="0"/>
              <a:t>lighting</a:t>
            </a:r>
            <a:r>
              <a:rPr lang="en-US" sz="2400" dirty="0"/>
              <a:t>)</a:t>
            </a:r>
          </a:p>
          <a:p>
            <a:pPr lvl="1" algn="just">
              <a:lnSpc>
                <a:spcPct val="150000"/>
              </a:lnSpc>
            </a:pPr>
            <a:r>
              <a:rPr lang="en-US" sz="2400" u="sng" dirty="0">
                <a:solidFill>
                  <a:schemeClr val="accent4">
                    <a:lumMod val="75000"/>
                  </a:schemeClr>
                </a:solidFill>
              </a:rPr>
              <a:t>Participant changes</a:t>
            </a:r>
            <a:r>
              <a:rPr lang="en-US" sz="24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2400" dirty="0"/>
              <a:t>(</a:t>
            </a:r>
            <a:r>
              <a:rPr lang="en-US" sz="2400" dirty="0">
                <a:solidFill>
                  <a:srgbClr val="FF0000"/>
                </a:solidFill>
              </a:rPr>
              <a:t>participants change</a:t>
            </a:r>
            <a:r>
              <a:rPr lang="en-US" sz="2400" dirty="0"/>
              <a:t> between measurements (mood, hunger, motivation)).</a:t>
            </a:r>
            <a:endParaRPr lang="en-US" sz="2400" b="1" u="sng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27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2410482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7466711" y="1387420"/>
            <a:ext cx="21226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1056290" y="538627"/>
            <a:ext cx="1087820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sz="3600" b="1" dirty="0">
                <a:solidFill>
                  <a:srgbClr val="FF0000"/>
                </a:solidFill>
              </a:rPr>
              <a:t>Hypothesis:</a:t>
            </a:r>
          </a:p>
          <a:p>
            <a:pPr>
              <a:buNone/>
            </a:pPr>
            <a:endParaRPr lang="en-US" sz="3600" dirty="0"/>
          </a:p>
          <a:p>
            <a:pPr marL="114300" indent="0">
              <a:buNone/>
            </a:pPr>
            <a:r>
              <a:rPr lang="en-US" sz="3600" b="1" dirty="0"/>
              <a:t>The </a:t>
            </a:r>
            <a:r>
              <a:rPr lang="en-US" sz="3600" b="1" dirty="0">
                <a:solidFill>
                  <a:srgbClr val="FF0000"/>
                </a:solidFill>
              </a:rPr>
              <a:t>purpose</a:t>
            </a:r>
            <a:r>
              <a:rPr lang="en-US" sz="3600" b="1" dirty="0"/>
              <a:t> of a hypothesis is to </a:t>
            </a:r>
            <a:r>
              <a:rPr lang="en-US" sz="3600" b="1" dirty="0">
                <a:solidFill>
                  <a:srgbClr val="FF0000"/>
                </a:solidFill>
              </a:rPr>
              <a:t>organize</a:t>
            </a:r>
            <a:r>
              <a:rPr lang="en-US" sz="3600" b="1" dirty="0"/>
              <a:t> a study</a:t>
            </a:r>
            <a:r>
              <a:rPr lang="en-US" sz="3600" b="1" dirty="0" smtClean="0"/>
              <a:t>.</a:t>
            </a:r>
          </a:p>
          <a:p>
            <a:pPr marL="114300" indent="0">
              <a:buNone/>
            </a:pPr>
            <a:endParaRPr lang="en-US" sz="3600" dirty="0"/>
          </a:p>
          <a:p>
            <a:pPr>
              <a:lnSpc>
                <a:spcPct val="150000"/>
              </a:lnSpc>
            </a:pPr>
            <a:r>
              <a:rPr lang="en-US" sz="3200" dirty="0"/>
              <a:t>If the hypothesis is </a:t>
            </a:r>
            <a:r>
              <a:rPr lang="en-US" sz="3200" dirty="0">
                <a:solidFill>
                  <a:srgbClr val="FF0000"/>
                </a:solidFill>
              </a:rPr>
              <a:t>carefully</a:t>
            </a:r>
            <a:r>
              <a:rPr lang="en-US" sz="3200" dirty="0"/>
              <a:t> formed, all the </a:t>
            </a:r>
            <a:r>
              <a:rPr lang="en-US" sz="3200" dirty="0">
                <a:solidFill>
                  <a:srgbClr val="FF0000"/>
                </a:solidFill>
              </a:rPr>
              <a:t>steps</a:t>
            </a:r>
            <a:r>
              <a:rPr lang="en-US" sz="3200" dirty="0"/>
              <a:t> of the scientific method follow.</a:t>
            </a:r>
          </a:p>
          <a:p>
            <a:pPr>
              <a:lnSpc>
                <a:spcPct val="150000"/>
              </a:lnSpc>
            </a:pPr>
            <a:r>
              <a:rPr lang="en-US" sz="3200" dirty="0"/>
              <a:t>The hypothesis provides the </a:t>
            </a:r>
            <a:r>
              <a:rPr lang="en-US" sz="3200" dirty="0">
                <a:solidFill>
                  <a:srgbClr val="FF0000"/>
                </a:solidFill>
              </a:rPr>
              <a:t>structure</a:t>
            </a:r>
            <a:r>
              <a:rPr lang="en-US" sz="3200" dirty="0"/>
              <a:t>.</a:t>
            </a:r>
          </a:p>
          <a:p>
            <a:pPr>
              <a:lnSpc>
                <a:spcPct val="150000"/>
              </a:lnSpc>
            </a:pPr>
            <a:r>
              <a:rPr lang="en-US" sz="3200" dirty="0"/>
              <a:t>A </a:t>
            </a:r>
            <a:r>
              <a:rPr lang="en-US" sz="3200" dirty="0">
                <a:solidFill>
                  <a:srgbClr val="FF0000"/>
                </a:solidFill>
              </a:rPr>
              <a:t>hypothesis</a:t>
            </a:r>
            <a:r>
              <a:rPr lang="en-US" sz="3200" dirty="0"/>
              <a:t> proposes a </a:t>
            </a:r>
            <a:r>
              <a:rPr lang="en-US" sz="3200" u="sng" dirty="0">
                <a:solidFill>
                  <a:srgbClr val="FF0000"/>
                </a:solidFill>
              </a:rPr>
              <a:t>relationship</a:t>
            </a:r>
            <a:r>
              <a:rPr lang="en-US" sz="3200" dirty="0"/>
              <a:t> between two or more </a:t>
            </a:r>
            <a:r>
              <a:rPr lang="en-US" sz="3200" u="sng" dirty="0">
                <a:solidFill>
                  <a:srgbClr val="FF0000"/>
                </a:solidFill>
              </a:rPr>
              <a:t>variables</a:t>
            </a:r>
            <a:r>
              <a:rPr lang="en-US" sz="3200" dirty="0"/>
              <a:t>.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29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1056290" y="948543"/>
            <a:ext cx="1087820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sz="3600" b="1" dirty="0">
                <a:solidFill>
                  <a:srgbClr val="FF0000"/>
                </a:solidFill>
              </a:rPr>
              <a:t>Hypothesis:</a:t>
            </a:r>
          </a:p>
          <a:p>
            <a:pPr>
              <a:buNone/>
            </a:pPr>
            <a:endParaRPr lang="en-US" sz="3600" dirty="0"/>
          </a:p>
          <a:p>
            <a:pPr marL="114300" indent="0">
              <a:buNone/>
            </a:pPr>
            <a:r>
              <a:rPr lang="en-US" sz="3600" dirty="0" smtClean="0">
                <a:solidFill>
                  <a:srgbClr val="FF0000"/>
                </a:solidFill>
              </a:rPr>
              <a:t>For </a:t>
            </a:r>
            <a:r>
              <a:rPr lang="en-US" sz="3600" dirty="0">
                <a:solidFill>
                  <a:srgbClr val="FF0000"/>
                </a:solidFill>
              </a:rPr>
              <a:t>example</a:t>
            </a:r>
            <a:r>
              <a:rPr lang="en-US" sz="3600" dirty="0"/>
              <a:t>: Political participation </a:t>
            </a:r>
            <a:r>
              <a:rPr lang="en-US" sz="3600" u="sng" dirty="0"/>
              <a:t>increases</a:t>
            </a:r>
            <a:r>
              <a:rPr lang="en-US" sz="3600" dirty="0"/>
              <a:t> with education</a:t>
            </a:r>
            <a:r>
              <a:rPr lang="en-US" sz="3600" dirty="0" smtClean="0"/>
              <a:t>.</a:t>
            </a:r>
          </a:p>
          <a:p>
            <a:pPr marL="114300" indent="0">
              <a:buNone/>
            </a:pPr>
            <a:endParaRPr lang="en-US" sz="3600" dirty="0"/>
          </a:p>
          <a:p>
            <a:pPr algn="just">
              <a:lnSpc>
                <a:spcPct val="150000"/>
              </a:lnSpc>
            </a:pPr>
            <a:r>
              <a:rPr lang="en-US" sz="3600" dirty="0"/>
              <a:t>It has a subject (the variable political participation), a connective verb (a relationship, increases), and an object (the variable education).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30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8911930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1002618" y="744194"/>
            <a:ext cx="1087820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b="1" u="sng" dirty="0">
                <a:solidFill>
                  <a:srgbClr val="FF0000"/>
                </a:solidFill>
              </a:rPr>
              <a:t>The </a:t>
            </a:r>
            <a:r>
              <a:rPr lang="en-US" b="1" u="sng" dirty="0" smtClean="0">
                <a:solidFill>
                  <a:srgbClr val="FF0000"/>
                </a:solidFill>
              </a:rPr>
              <a:t>Hypothesis</a:t>
            </a:r>
          </a:p>
          <a:p>
            <a:pPr algn="just">
              <a:lnSpc>
                <a:spcPct val="150000"/>
              </a:lnSpc>
              <a:buNone/>
            </a:pPr>
            <a:endParaRPr lang="en-US" sz="800" b="1" u="sng" dirty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  <a:buNone/>
            </a:pPr>
            <a:r>
              <a:rPr lang="en-US" u="sng" dirty="0"/>
              <a:t>Oxford English Dictionary :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b="1" dirty="0"/>
              <a:t>A hypothesis is a </a:t>
            </a:r>
            <a:r>
              <a:rPr lang="en-US" b="1" dirty="0">
                <a:solidFill>
                  <a:srgbClr val="FF0000"/>
                </a:solidFill>
              </a:rPr>
              <a:t>supposition</a:t>
            </a:r>
            <a:r>
              <a:rPr lang="en-US" b="1" dirty="0"/>
              <a:t>,“which serves as </a:t>
            </a:r>
            <a:r>
              <a:rPr lang="en-US" b="1" dirty="0">
                <a:solidFill>
                  <a:srgbClr val="FF0000"/>
                </a:solidFill>
              </a:rPr>
              <a:t>a starting point</a:t>
            </a:r>
            <a:r>
              <a:rPr lang="en-US" b="1" dirty="0"/>
              <a:t> for </a:t>
            </a:r>
            <a:endParaRPr lang="en-US" b="1" dirty="0" smtClean="0"/>
          </a:p>
          <a:p>
            <a:pPr algn="just">
              <a:lnSpc>
                <a:spcPct val="150000"/>
              </a:lnSpc>
              <a:buNone/>
            </a:pPr>
            <a:r>
              <a:rPr lang="en-US" b="1" dirty="0" smtClean="0"/>
              <a:t>further </a:t>
            </a:r>
            <a:r>
              <a:rPr lang="en-US" b="1" dirty="0" smtClean="0">
                <a:solidFill>
                  <a:srgbClr val="FF0000"/>
                </a:solidFill>
              </a:rPr>
              <a:t>investigation</a:t>
            </a:r>
            <a:r>
              <a:rPr lang="en-US" b="1" dirty="0" smtClean="0"/>
              <a:t> </a:t>
            </a:r>
            <a:r>
              <a:rPr lang="en-US" b="1" dirty="0"/>
              <a:t>by which it may be proved or disproved</a:t>
            </a:r>
            <a:r>
              <a:rPr lang="en-US" b="1" dirty="0" smtClean="0"/>
              <a:t>….”</a:t>
            </a:r>
          </a:p>
          <a:p>
            <a:pPr algn="just">
              <a:lnSpc>
                <a:spcPct val="150000"/>
              </a:lnSpc>
              <a:buNone/>
            </a:pPr>
            <a:endParaRPr lang="en-US" sz="800" b="1" dirty="0"/>
          </a:p>
          <a:p>
            <a:pPr algn="just">
              <a:lnSpc>
                <a:spcPct val="150000"/>
              </a:lnSpc>
            </a:pPr>
            <a:r>
              <a:rPr lang="en-US" dirty="0" smtClean="0"/>
              <a:t> A </a:t>
            </a:r>
            <a:r>
              <a:rPr lang="en-US" dirty="0"/>
              <a:t>hypothesis stands at the </a:t>
            </a:r>
            <a:r>
              <a:rPr lang="en-US" dirty="0">
                <a:solidFill>
                  <a:srgbClr val="FF0000"/>
                </a:solidFill>
              </a:rPr>
              <a:t>beginning</a:t>
            </a:r>
            <a:r>
              <a:rPr lang="en-US" dirty="0"/>
              <a:t>, not the end, of a </a:t>
            </a:r>
            <a:r>
              <a:rPr lang="en-US" dirty="0">
                <a:solidFill>
                  <a:srgbClr val="FF0000"/>
                </a:solidFill>
              </a:rPr>
              <a:t>study</a:t>
            </a:r>
            <a:r>
              <a:rPr lang="en-US" dirty="0"/>
              <a:t>, although </a:t>
            </a:r>
            <a:r>
              <a:rPr lang="en-US" dirty="0" smtClean="0"/>
              <a:t>good </a:t>
            </a:r>
            <a:r>
              <a:rPr lang="en-US" dirty="0"/>
              <a:t>studies may </a:t>
            </a:r>
            <a:r>
              <a:rPr lang="en-US" dirty="0">
                <a:solidFill>
                  <a:srgbClr val="FF0000"/>
                </a:solidFill>
              </a:rPr>
              <a:t>suggest new paths</a:t>
            </a:r>
            <a:r>
              <a:rPr lang="en-US" dirty="0"/>
              <a:t> of fruitful inquiry and new </a:t>
            </a:r>
            <a:r>
              <a:rPr lang="en-US" dirty="0" smtClean="0"/>
              <a:t>hypotheses</a:t>
            </a:r>
            <a:r>
              <a:rPr lang="en-US" dirty="0"/>
              <a:t>.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31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16253" y="1000641"/>
            <a:ext cx="11360800" cy="74185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sz="3600" dirty="0">
                <a:solidFill>
                  <a:srgbClr val="FF0000"/>
                </a:solidFill>
              </a:rPr>
              <a:t>Hypothesis (Cont…)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32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43452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97880" y="1827272"/>
            <a:ext cx="1137917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 hypothesis is an </a:t>
            </a:r>
            <a:r>
              <a:rPr lang="en-US" sz="2800" dirty="0">
                <a:solidFill>
                  <a:srgbClr val="FF0000"/>
                </a:solidFill>
              </a:rPr>
              <a:t>observation</a:t>
            </a:r>
            <a:r>
              <a:rPr lang="en-US" sz="2800" dirty="0"/>
              <a:t>, usually based on a </a:t>
            </a:r>
            <a:r>
              <a:rPr lang="en-US" sz="2800" u="sng" dirty="0"/>
              <a:t>cause</a:t>
            </a:r>
            <a:r>
              <a:rPr lang="en-US" sz="2800" dirty="0"/>
              <a:t> and </a:t>
            </a:r>
            <a:r>
              <a:rPr lang="en-US" sz="2800" u="sng" dirty="0"/>
              <a:t>effect</a:t>
            </a:r>
            <a:r>
              <a:rPr lang="en-US" sz="2800" dirty="0"/>
              <a:t>. It is the basic idea that has </a:t>
            </a:r>
            <a:r>
              <a:rPr lang="en-US" sz="2800" dirty="0">
                <a:solidFill>
                  <a:srgbClr val="FF0000"/>
                </a:solidFill>
              </a:rPr>
              <a:t>not been tested</a:t>
            </a:r>
            <a:r>
              <a:rPr lang="en-US" sz="2800" dirty="0"/>
              <a:t>.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 hypothesis is just an </a:t>
            </a:r>
            <a:r>
              <a:rPr lang="en-US" sz="2800" dirty="0">
                <a:solidFill>
                  <a:srgbClr val="FF0000"/>
                </a:solidFill>
              </a:rPr>
              <a:t>idea</a:t>
            </a:r>
            <a:r>
              <a:rPr lang="en-US" sz="2800" dirty="0"/>
              <a:t> that </a:t>
            </a:r>
            <a:r>
              <a:rPr lang="en-US" sz="2800" dirty="0">
                <a:solidFill>
                  <a:srgbClr val="FF0000"/>
                </a:solidFill>
              </a:rPr>
              <a:t>explains</a:t>
            </a:r>
            <a:r>
              <a:rPr lang="en-US" sz="2800" dirty="0"/>
              <a:t> something . It must go through a number of </a:t>
            </a:r>
            <a:r>
              <a:rPr lang="en-US" sz="2800" u="sng" dirty="0"/>
              <a:t>experiments</a:t>
            </a:r>
            <a:r>
              <a:rPr lang="en-US" sz="2800" dirty="0"/>
              <a:t> designed to prove or disprove it.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01611" y="1011738"/>
            <a:ext cx="11360800" cy="96383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sz="3600" dirty="0">
                <a:solidFill>
                  <a:srgbClr val="FF0000"/>
                </a:solidFill>
              </a:rPr>
              <a:t>The Hypothesis (Cont…)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33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43452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9038" y="1390063"/>
            <a:ext cx="11379173" cy="51961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The importance of establishing a hypothesis correctly before starting off on a research can hardly be overstated. The following </a:t>
            </a:r>
            <a:r>
              <a:rPr lang="en-US" sz="2800" dirty="0">
                <a:solidFill>
                  <a:srgbClr val="FF0000"/>
                </a:solidFill>
              </a:rPr>
              <a:t>rules</a:t>
            </a:r>
            <a:r>
              <a:rPr lang="en-US" sz="2800" dirty="0"/>
              <a:t> will help: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First: The </a:t>
            </a:r>
            <a:r>
              <a:rPr lang="en-US" sz="2800" dirty="0">
                <a:solidFill>
                  <a:srgbClr val="FF0000"/>
                </a:solidFill>
              </a:rPr>
              <a:t>variables</a:t>
            </a:r>
            <a:r>
              <a:rPr lang="en-US" sz="2800" dirty="0"/>
              <a:t> must be </a:t>
            </a:r>
            <a:r>
              <a:rPr lang="en-US" sz="2800" dirty="0">
                <a:solidFill>
                  <a:srgbClr val="FF0000"/>
                </a:solidFill>
              </a:rPr>
              <a:t>clearly</a:t>
            </a:r>
            <a:r>
              <a:rPr lang="en-US" sz="2800" dirty="0"/>
              <a:t> specified and measurable by some technique you know how to use.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Second: The </a:t>
            </a:r>
            <a:r>
              <a:rPr lang="en-US" sz="2800" dirty="0">
                <a:solidFill>
                  <a:srgbClr val="FF0000"/>
                </a:solidFill>
              </a:rPr>
              <a:t>relationship</a:t>
            </a:r>
            <a:r>
              <a:rPr lang="en-US" sz="2800" dirty="0"/>
              <a:t> between the </a:t>
            </a:r>
            <a:r>
              <a:rPr lang="en-US" sz="2800" dirty="0">
                <a:solidFill>
                  <a:srgbClr val="FF0000"/>
                </a:solidFill>
              </a:rPr>
              <a:t>variables</a:t>
            </a:r>
            <a:r>
              <a:rPr lang="en-US" sz="2800" dirty="0"/>
              <a:t> must be precisely stated and measurable.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Third: The hypothesis should be </a:t>
            </a:r>
            <a:r>
              <a:rPr lang="en-US" sz="2800" dirty="0">
                <a:solidFill>
                  <a:srgbClr val="FF0000"/>
                </a:solidFill>
              </a:rPr>
              <a:t>testable</a:t>
            </a:r>
            <a:r>
              <a:rPr lang="en-US" sz="2800" dirty="0"/>
              <a:t>, so that evidence of the relationship can be observed, demonstrated, or falsified.</a:t>
            </a:r>
          </a:p>
        </p:txBody>
      </p:sp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CA80EAD-D74C-16EE-ED7F-0045113C0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>
                <a:solidFill>
                  <a:srgbClr val="FF0000"/>
                </a:solidFill>
              </a:rPr>
              <a:t>The Hypothesis (Cont…)</a:t>
            </a:r>
            <a:endParaRPr lang="x-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743C33C-3328-33DD-127A-4CFB5D6EE4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6925"/>
            <a:ext cx="10515600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Forth: The hypothesis, </a:t>
            </a:r>
            <a:r>
              <a:rPr lang="en-US" b="1" dirty="0">
                <a:solidFill>
                  <a:srgbClr val="FF0000"/>
                </a:solidFill>
              </a:rPr>
              <a:t>provides the structure</a:t>
            </a:r>
            <a:r>
              <a:rPr lang="en-US" dirty="0"/>
              <a:t> for your entire research effort, whether it involves interviews and surveys, analysis of previously collected data, library research, or all three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endParaRPr lang="en-US" dirty="0"/>
          </a:p>
          <a:p>
            <a:pPr algn="just"/>
            <a:r>
              <a:rPr lang="en-US" dirty="0"/>
              <a:t>It will </a:t>
            </a:r>
            <a:r>
              <a:rPr lang="en-US" dirty="0">
                <a:solidFill>
                  <a:srgbClr val="FF0000"/>
                </a:solidFill>
              </a:rPr>
              <a:t>direct</a:t>
            </a:r>
            <a:r>
              <a:rPr lang="en-US" dirty="0"/>
              <a:t> you to </a:t>
            </a:r>
            <a:r>
              <a:rPr lang="en-US" dirty="0">
                <a:solidFill>
                  <a:srgbClr val="FF0000"/>
                </a:solidFill>
              </a:rPr>
              <a:t>relevant information</a:t>
            </a:r>
            <a:r>
              <a:rPr lang="en-US" dirty="0"/>
              <a:t> so you do not waste time and effort.</a:t>
            </a:r>
          </a:p>
          <a:p>
            <a:pPr algn="just"/>
            <a:r>
              <a:rPr lang="en-US" dirty="0"/>
              <a:t>The </a:t>
            </a:r>
            <a:r>
              <a:rPr lang="en-US" dirty="0">
                <a:solidFill>
                  <a:srgbClr val="FF0000"/>
                </a:solidFill>
              </a:rPr>
              <a:t>variables</a:t>
            </a:r>
            <a:r>
              <a:rPr lang="en-US" dirty="0"/>
              <a:t> you have selected can be </a:t>
            </a:r>
            <a:r>
              <a:rPr lang="en-US" dirty="0">
                <a:solidFill>
                  <a:srgbClr val="FF0000"/>
                </a:solidFill>
              </a:rPr>
              <a:t>researched</a:t>
            </a:r>
            <a:r>
              <a:rPr lang="en-US" dirty="0"/>
              <a:t> through library search engines</a:t>
            </a:r>
            <a:r>
              <a:rPr lang="en-US" dirty="0" smtClean="0"/>
              <a:t>, Internet </a:t>
            </a:r>
            <a:r>
              <a:rPr lang="en-US" dirty="0"/>
              <a:t>resources such as Google Scholar, book indexes, periodical guides, online services , and other computer database searches.</a:t>
            </a:r>
            <a:endParaRPr lang="x-none" dirty="0"/>
          </a:p>
        </p:txBody>
      </p:sp>
      <p:sp>
        <p:nvSpPr>
          <p:cNvPr id="146" name="Shape 146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34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43452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424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C03DF3E-3F4F-3A73-BDCE-2F245C307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The Hypothesis (Cont…)</a:t>
            </a:r>
            <a:endParaRPr lang="x-none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752E841-B76F-F4D8-BB53-48611BCDF8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/>
              <a:t>The </a:t>
            </a:r>
            <a:r>
              <a:rPr lang="en-US" sz="3200" dirty="0">
                <a:solidFill>
                  <a:srgbClr val="FF0000"/>
                </a:solidFill>
              </a:rPr>
              <a:t>relationships</a:t>
            </a:r>
            <a:r>
              <a:rPr lang="en-US" sz="3200" dirty="0"/>
              <a:t> proposed between the variables suggest the </a:t>
            </a:r>
            <a:r>
              <a:rPr lang="en-US" sz="3200" dirty="0">
                <a:solidFill>
                  <a:srgbClr val="FF0000"/>
                </a:solidFill>
              </a:rPr>
              <a:t>measurement</a:t>
            </a:r>
            <a:r>
              <a:rPr lang="en-US" sz="3200" dirty="0"/>
              <a:t> tools and standards for evaluation that you will need to use.</a:t>
            </a:r>
          </a:p>
          <a:p>
            <a:pPr algn="just">
              <a:lnSpc>
                <a:spcPct val="150000"/>
              </a:lnSpc>
            </a:pPr>
            <a:r>
              <a:rPr lang="en-US" sz="3200" dirty="0"/>
              <a:t>The </a:t>
            </a:r>
            <a:r>
              <a:rPr lang="en-US" sz="3200" dirty="0">
                <a:solidFill>
                  <a:srgbClr val="FF0000"/>
                </a:solidFill>
              </a:rPr>
              <a:t>results</a:t>
            </a:r>
            <a:r>
              <a:rPr lang="en-US" sz="3200" dirty="0"/>
              <a:t> of the hypothesis test are the substance of your </a:t>
            </a:r>
            <a:r>
              <a:rPr lang="en-US" sz="3200" dirty="0">
                <a:solidFill>
                  <a:srgbClr val="FF0000"/>
                </a:solidFill>
              </a:rPr>
              <a:t>conclusions</a:t>
            </a:r>
            <a:r>
              <a:rPr lang="en-US" sz="3200" dirty="0"/>
              <a:t>.</a:t>
            </a:r>
            <a:endParaRPr lang="x-none" sz="3200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59AB6B19-C00A-CBFF-EEE3-70719F77F2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-48437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92283588-3DB6-4013-668D-4765D49B1021}"/>
              </a:ext>
            </a:extLst>
          </p:cNvPr>
          <p:cNvSpPr/>
          <p:nvPr/>
        </p:nvSpPr>
        <p:spPr>
          <a:xfrm>
            <a:off x="2305141" y="466874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B5FD79F-3F89-DE1C-3693-619AA1799F8F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9A323AB8-BF7C-281C-DD5E-65E1051D49C2}"/>
              </a:ext>
            </a:extLst>
          </p:cNvPr>
          <p:cNvSpPr txBox="1"/>
          <p:nvPr/>
        </p:nvSpPr>
        <p:spPr>
          <a:xfrm>
            <a:off x="125558" y="5890870"/>
            <a:ext cx="9424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C3FA3F1C-7976-4C68-6040-5D8774AC63B9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BF655418-40D4-D54A-9A50-7A6D869E7E41}"/>
              </a:ext>
            </a:extLst>
          </p:cNvPr>
          <p:cNvSpPr txBox="1"/>
          <p:nvPr/>
        </p:nvSpPr>
        <p:spPr>
          <a:xfrm>
            <a:off x="9515113" y="639729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22580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C03DF3E-3F4F-3A73-BDCE-2F245C307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The Hypothesis (Cont…)</a:t>
            </a:r>
            <a:endParaRPr lang="x-none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752E841-B76F-F4D8-BB53-48611BCDF8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09678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</a:rPr>
              <a:t>Once relationships</a:t>
            </a:r>
            <a:r>
              <a:rPr lang="en-US" dirty="0"/>
              <a:t> between variables have been established through hypothesis formation and </a:t>
            </a:r>
            <a:r>
              <a:rPr lang="en-US" dirty="0">
                <a:solidFill>
                  <a:srgbClr val="FF0000"/>
                </a:solidFill>
              </a:rPr>
              <a:t>testing</a:t>
            </a:r>
            <a:r>
              <a:rPr lang="en-US" dirty="0"/>
              <a:t>, these relationships can be expressed as </a:t>
            </a:r>
            <a:r>
              <a:rPr lang="en-US" dirty="0">
                <a:solidFill>
                  <a:srgbClr val="FF0000"/>
                </a:solidFill>
              </a:rPr>
              <a:t>generalizations</a:t>
            </a:r>
            <a:r>
              <a:rPr lang="en-US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Generalizations based on tested relationships are the </a:t>
            </a:r>
            <a:r>
              <a:rPr lang="en-US" dirty="0">
                <a:solidFill>
                  <a:srgbClr val="FF0000"/>
                </a:solidFill>
              </a:rPr>
              <a:t>object</a:t>
            </a:r>
            <a:r>
              <a:rPr lang="en-US" dirty="0"/>
              <a:t> of science.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A </a:t>
            </a:r>
            <a:r>
              <a:rPr lang="en-US" dirty="0">
                <a:solidFill>
                  <a:srgbClr val="FF0000"/>
                </a:solidFill>
              </a:rPr>
              <a:t>generalization</a:t>
            </a:r>
            <a:r>
              <a:rPr lang="en-US" dirty="0"/>
              <a:t> is a hypothesis affirmed by </a:t>
            </a:r>
            <a:r>
              <a:rPr lang="en-US" dirty="0">
                <a:solidFill>
                  <a:srgbClr val="FF0000"/>
                </a:solidFill>
              </a:rPr>
              <a:t>testing</a:t>
            </a:r>
            <a:r>
              <a:rPr lang="en-US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As </a:t>
            </a:r>
            <a:r>
              <a:rPr lang="en-US" dirty="0">
                <a:solidFill>
                  <a:srgbClr val="FF0000"/>
                </a:solidFill>
              </a:rPr>
              <a:t>generalizations</a:t>
            </a:r>
            <a:r>
              <a:rPr lang="en-US" dirty="0"/>
              <a:t> in a field of study accumulate, they form the </a:t>
            </a:r>
            <a:r>
              <a:rPr lang="en-US" dirty="0">
                <a:solidFill>
                  <a:srgbClr val="FF0000"/>
                </a:solidFill>
              </a:rPr>
              <a:t>raw stuff</a:t>
            </a:r>
            <a:r>
              <a:rPr lang="en-US" dirty="0"/>
              <a:t> of </a:t>
            </a:r>
            <a:r>
              <a:rPr lang="en-US" dirty="0">
                <a:solidFill>
                  <a:srgbClr val="FF0000"/>
                </a:solidFill>
              </a:rPr>
              <a:t>theories</a:t>
            </a:r>
            <a:r>
              <a:rPr lang="en-US" dirty="0"/>
              <a:t>.</a:t>
            </a:r>
            <a:endParaRPr lang="x-none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59AB6B19-C00A-CBFF-EEE3-70719F77F2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-48437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92283588-3DB6-4013-668D-4765D49B1021}"/>
              </a:ext>
            </a:extLst>
          </p:cNvPr>
          <p:cNvSpPr/>
          <p:nvPr/>
        </p:nvSpPr>
        <p:spPr>
          <a:xfrm>
            <a:off x="2305141" y="466874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B5FD79F-3F89-DE1C-3693-619AA1799F8F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9A323AB8-BF7C-281C-DD5E-65E1051D49C2}"/>
              </a:ext>
            </a:extLst>
          </p:cNvPr>
          <p:cNvSpPr txBox="1"/>
          <p:nvPr/>
        </p:nvSpPr>
        <p:spPr>
          <a:xfrm>
            <a:off x="125558" y="5890870"/>
            <a:ext cx="9424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C3FA3F1C-7976-4C68-6040-5D8774AC63B9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BF655418-40D4-D54A-9A50-7A6D869E7E41}"/>
              </a:ext>
            </a:extLst>
          </p:cNvPr>
          <p:cNvSpPr txBox="1"/>
          <p:nvPr/>
        </p:nvSpPr>
        <p:spPr>
          <a:xfrm>
            <a:off x="9515113" y="639729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8367A448-1DA6-2C2A-2C75-15AD514373F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720" y="5302504"/>
            <a:ext cx="3096560" cy="1555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211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C03DF3E-3F4F-3A73-BDCE-2F245C307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hypothesis should always:</a:t>
            </a:r>
            <a:endParaRPr lang="x-none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59AB6B19-C00A-CBFF-EEE3-70719F77F2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-48437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92283588-3DB6-4013-668D-4765D49B1021}"/>
              </a:ext>
            </a:extLst>
          </p:cNvPr>
          <p:cNvSpPr/>
          <p:nvPr/>
        </p:nvSpPr>
        <p:spPr>
          <a:xfrm>
            <a:off x="2305141" y="466874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B5FD79F-3F89-DE1C-3693-619AA1799F8F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9A323AB8-BF7C-281C-DD5E-65E1051D49C2}"/>
              </a:ext>
            </a:extLst>
          </p:cNvPr>
          <p:cNvSpPr txBox="1"/>
          <p:nvPr/>
        </p:nvSpPr>
        <p:spPr>
          <a:xfrm>
            <a:off x="125558" y="5890870"/>
            <a:ext cx="9424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C3FA3F1C-7976-4C68-6040-5D8774AC63B9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BF655418-40D4-D54A-9A50-7A6D869E7E41}"/>
              </a:ext>
            </a:extLst>
          </p:cNvPr>
          <p:cNvSpPr txBox="1"/>
          <p:nvPr/>
        </p:nvSpPr>
        <p:spPr>
          <a:xfrm>
            <a:off x="9515113" y="639729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E0F19B2C-2C2A-9FF6-7CD2-4A332980F15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306" y="1447136"/>
            <a:ext cx="10166493" cy="4917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498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C03DF3E-3F4F-3A73-BDCE-2F245C307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 of Hypotheses</a:t>
            </a:r>
            <a:endParaRPr lang="x-none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59AB6B19-C00A-CBFF-EEE3-70719F77F2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-48437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92283588-3DB6-4013-668D-4765D49B1021}"/>
              </a:ext>
            </a:extLst>
          </p:cNvPr>
          <p:cNvSpPr/>
          <p:nvPr/>
        </p:nvSpPr>
        <p:spPr>
          <a:xfrm>
            <a:off x="1916385" y="-348139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B5FD79F-3F89-DE1C-3693-619AA1799F8F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9A323AB8-BF7C-281C-DD5E-65E1051D49C2}"/>
              </a:ext>
            </a:extLst>
          </p:cNvPr>
          <p:cNvSpPr txBox="1"/>
          <p:nvPr/>
        </p:nvSpPr>
        <p:spPr>
          <a:xfrm>
            <a:off x="125558" y="5890870"/>
            <a:ext cx="9424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C3FA3F1C-7976-4C68-6040-5D8774AC63B9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BF655418-40D4-D54A-9A50-7A6D869E7E41}"/>
              </a:ext>
            </a:extLst>
          </p:cNvPr>
          <p:cNvSpPr txBox="1"/>
          <p:nvPr/>
        </p:nvSpPr>
        <p:spPr>
          <a:xfrm>
            <a:off x="9515113" y="639729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="" xmlns:a16="http://schemas.microsoft.com/office/drawing/2014/main" id="{8131A1FC-0921-F1BA-7C7E-F4AC4CFF13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7698951"/>
              </p:ext>
            </p:extLst>
          </p:nvPr>
        </p:nvGraphicFramePr>
        <p:xfrm>
          <a:off x="838200" y="1654496"/>
          <a:ext cx="10515600" cy="392682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505200">
                  <a:extLst>
                    <a:ext uri="{9D8B030D-6E8A-4147-A177-3AD203B41FA5}">
                      <a16:colId xmlns="" xmlns:a16="http://schemas.microsoft.com/office/drawing/2014/main" val="896822185"/>
                    </a:ext>
                  </a:extLst>
                </a:gridCol>
                <a:gridCol w="3505200">
                  <a:extLst>
                    <a:ext uri="{9D8B030D-6E8A-4147-A177-3AD203B41FA5}">
                      <a16:colId xmlns="" xmlns:a16="http://schemas.microsoft.com/office/drawing/2014/main" val="862706037"/>
                    </a:ext>
                  </a:extLst>
                </a:gridCol>
                <a:gridCol w="3505200">
                  <a:extLst>
                    <a:ext uri="{9D8B030D-6E8A-4147-A177-3AD203B41FA5}">
                      <a16:colId xmlns="" xmlns:a16="http://schemas.microsoft.com/office/drawing/2014/main" val="2056520669"/>
                    </a:ext>
                  </a:extLst>
                </a:gridCol>
              </a:tblGrid>
              <a:tr h="1000747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rgbClr val="000000"/>
                          </a:solidFill>
                        </a:rPr>
                        <a:t>Question</a:t>
                      </a:r>
                      <a:endParaRPr lang="x-none" sz="28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rgbClr val="000000"/>
                          </a:solidFill>
                        </a:rPr>
                        <a:t>Hypothesis</a:t>
                      </a:r>
                      <a:endParaRPr lang="x-none" sz="28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rgbClr val="000000"/>
                          </a:solidFill>
                        </a:rPr>
                        <a:t>Example</a:t>
                      </a:r>
                      <a:endParaRPr lang="x-none" sz="28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08329623"/>
                  </a:ext>
                </a:extLst>
              </a:tr>
              <a:tr h="1000747">
                <a:tc>
                  <a:txBody>
                    <a:bodyPr/>
                    <a:lstStyle/>
                    <a:p>
                      <a:r>
                        <a:rPr lang="en-US" dirty="0"/>
                        <a:t>How does the sizeof a dog affect how much food it eats?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Larger animals of the same species expend more energy than smaller animals of the same type. To get the energy their bodies need, the larger animals eat more food.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If I let a 70-pound dog and a 30-pound dog eat as much food as they want, then the 70-pound dog will eat more than the 30-pound dog.</a:t>
                      </a:r>
                      <a:endParaRPr lang="x-none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25470020"/>
                  </a:ext>
                </a:extLst>
              </a:tr>
              <a:tr h="1000747">
                <a:tc>
                  <a:txBody>
                    <a:bodyPr/>
                    <a:lstStyle/>
                    <a:p>
                      <a:r>
                        <a:rPr lang="en-US" dirty="0"/>
                        <a:t>Does fertilizer make a plant grow bigger?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Plants need many types of nutrients to grow. Fertilizer adds those nutrients to the soil, thus allowing plants to grow more.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If I add fertilizer to the soil of some tomato seedlings, but not others, then the seedlings that got fertilizer will grow taller and have more leaves than the non-fertilized ones.</a:t>
                      </a:r>
                      <a:endParaRPr lang="x-none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63303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3423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C03DF3E-3F4F-3A73-BDCE-2F245C307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 of Hypotheses</a:t>
            </a:r>
            <a:endParaRPr lang="x-none" dirty="0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59AB6B19-C00A-CBFF-EEE3-70719F77F2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-48437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92283588-3DB6-4013-668D-4765D49B1021}"/>
              </a:ext>
            </a:extLst>
          </p:cNvPr>
          <p:cNvSpPr/>
          <p:nvPr/>
        </p:nvSpPr>
        <p:spPr>
          <a:xfrm>
            <a:off x="1916385" y="-348139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B5FD79F-3F89-DE1C-3693-619AA1799F8F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9A323AB8-BF7C-281C-DD5E-65E1051D49C2}"/>
              </a:ext>
            </a:extLst>
          </p:cNvPr>
          <p:cNvSpPr txBox="1"/>
          <p:nvPr/>
        </p:nvSpPr>
        <p:spPr>
          <a:xfrm>
            <a:off x="125558" y="5890870"/>
            <a:ext cx="9424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C3FA3F1C-7976-4C68-6040-5D8774AC63B9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BF655418-40D4-D54A-9A50-7A6D869E7E41}"/>
              </a:ext>
            </a:extLst>
          </p:cNvPr>
          <p:cNvSpPr txBox="1"/>
          <p:nvPr/>
        </p:nvSpPr>
        <p:spPr>
          <a:xfrm>
            <a:off x="9515113" y="639729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="" xmlns:a16="http://schemas.microsoft.com/office/drawing/2014/main" id="{8131A1FC-0921-F1BA-7C7E-F4AC4CFF13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2341332"/>
              </p:ext>
            </p:extLst>
          </p:nvPr>
        </p:nvGraphicFramePr>
        <p:xfrm>
          <a:off x="838200" y="1356385"/>
          <a:ext cx="11138943" cy="502410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712981">
                  <a:extLst>
                    <a:ext uri="{9D8B030D-6E8A-4147-A177-3AD203B41FA5}">
                      <a16:colId xmlns="" xmlns:a16="http://schemas.microsoft.com/office/drawing/2014/main" val="896822185"/>
                    </a:ext>
                  </a:extLst>
                </a:gridCol>
                <a:gridCol w="3712981">
                  <a:extLst>
                    <a:ext uri="{9D8B030D-6E8A-4147-A177-3AD203B41FA5}">
                      <a16:colId xmlns="" xmlns:a16="http://schemas.microsoft.com/office/drawing/2014/main" val="862706037"/>
                    </a:ext>
                  </a:extLst>
                </a:gridCol>
                <a:gridCol w="3712981">
                  <a:extLst>
                    <a:ext uri="{9D8B030D-6E8A-4147-A177-3AD203B41FA5}">
                      <a16:colId xmlns="" xmlns:a16="http://schemas.microsoft.com/office/drawing/2014/main" val="2056520669"/>
                    </a:ext>
                  </a:extLst>
                </a:gridCol>
              </a:tblGrid>
              <a:tr h="1000747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rgbClr val="000000"/>
                          </a:solidFill>
                        </a:rPr>
                        <a:t>Question</a:t>
                      </a:r>
                      <a:endParaRPr lang="x-none" sz="28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rgbClr val="000000"/>
                          </a:solidFill>
                        </a:rPr>
                        <a:t>Hypothesis</a:t>
                      </a:r>
                      <a:endParaRPr lang="x-none" sz="28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rgbClr val="000000"/>
                          </a:solidFill>
                        </a:rPr>
                        <a:t>Example</a:t>
                      </a:r>
                      <a:endParaRPr lang="x-none" sz="28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08329623"/>
                  </a:ext>
                </a:extLst>
              </a:tr>
              <a:tr h="1000747">
                <a:tc>
                  <a:txBody>
                    <a:bodyPr/>
                    <a:lstStyle/>
                    <a:p>
                      <a:r>
                        <a:rPr lang="en-US" dirty="0"/>
                        <a:t>Does an electric motor turn faster if you increase the current ?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Electric motors work because they have  electromagnets inside them, which push/pull on permanent magnets and make the motor spin. As more current flows through the motor’s electromagnet, the strength of the magnetic field increases, thus turning the motor faster.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If I increase the current supplied to an electric motor, then the RPMs(revolutions per minute) of the motor will increase.</a:t>
                      </a:r>
                      <a:endParaRPr lang="x-none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25470020"/>
                  </a:ext>
                </a:extLst>
              </a:tr>
              <a:tr h="1000747">
                <a:tc>
                  <a:txBody>
                    <a:bodyPr/>
                    <a:lstStyle/>
                    <a:p>
                      <a:r>
                        <a:rPr lang="en-US" dirty="0"/>
                        <a:t>Is a classroom noisier when the teacher leaves the room ?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Teachers have rules about when to talk in the classroom . If they leave the classroom, the students feel free to break the rules and talk more , making the room nosier.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If I measure the noise level in a classroom when a teacher is in it and when she leaves the room, then I will see that the noise level is higher when my teacher is not in my classroom.</a:t>
                      </a:r>
                      <a:endParaRPr lang="x-none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63303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026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=""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2174</TotalTime>
  <Words>1844</Words>
  <Application>Microsoft Office PowerPoint</Application>
  <PresentationFormat>Custom</PresentationFormat>
  <Paragraphs>346</Paragraphs>
  <Slides>40</Slides>
  <Notes>28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PowerPoint Presentation</vt:lpstr>
      <vt:lpstr>PowerPoint Presentation</vt:lpstr>
      <vt:lpstr>Learning Objectives:</vt:lpstr>
      <vt:lpstr>Quantification and Measurement</vt:lpstr>
      <vt:lpstr>PowerPoint Presentation</vt:lpstr>
      <vt:lpstr>PowerPoint Presentation</vt:lpstr>
      <vt:lpstr>Quantification</vt:lpstr>
      <vt:lpstr>Quantification</vt:lpstr>
      <vt:lpstr>Quantification in social science takes two forms:</vt:lpstr>
      <vt:lpstr>PowerPoint Presentation</vt:lpstr>
      <vt:lpstr>Discrete quantification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MEASUREMENT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Hypothesis (Cont…)</vt:lpstr>
      <vt:lpstr>The Hypothesis (Cont…)</vt:lpstr>
      <vt:lpstr>The Hypothesis (Cont…)</vt:lpstr>
      <vt:lpstr>A hypothesis should always:</vt:lpstr>
      <vt:lpstr>Examples of Hypotheses</vt:lpstr>
      <vt:lpstr>Examples of Hypotheses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3101</cp:lastModifiedBy>
  <cp:revision>635</cp:revision>
  <dcterms:created xsi:type="dcterms:W3CDTF">2023-04-29T09:08:23Z</dcterms:created>
  <dcterms:modified xsi:type="dcterms:W3CDTF">2024-01-13T13:46:46Z</dcterms:modified>
</cp:coreProperties>
</file>