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303" r:id="rId2"/>
    <p:sldId id="546" r:id="rId3"/>
    <p:sldId id="548" r:id="rId4"/>
    <p:sldId id="276" r:id="rId5"/>
    <p:sldId id="517" r:id="rId6"/>
    <p:sldId id="550" r:id="rId7"/>
    <p:sldId id="551" r:id="rId8"/>
    <p:sldId id="552"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47" r:id="rId36"/>
    <p:sldId id="54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0"/>
            <p14:sldId id="551"/>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hyperlink" Target="http://www.mta.sa/wp-content/uploads/2020/07/%D8%A7%D9%84%D8%AC%D8%AF%D9%88%D9%84-%D8%B1%D9%82%D9%85-1-%D9%85%D9%82%D8%A7%D8%B1%D9%86%D8%A9-%D8%A8%D9%8A%D9%86-%D9%85%D8%B9%D8%A7%D9%8A%D9%8A%D8%B1-%D8%A7%D9%84%D8%AA%D9%86%D9%85%D9%8A%D8%A9-%D8%A7%D9%84%D9%85%D9%87%D9%86%D9%8A%D8%A9-%D9%84%D9%85%D8%AF%D9%8A%D8%B1%D9%8A-%D9%88%D9%85%D8%AF%D9%8A%D8%B1%D8%A7%D8%AA-%D8%A7%D9%84%D9%85%D8%AF%D8%A7%D8%B1%D8%B3-%D9%88%D8%A7%D9%84%D9%85%D8%B9%D8%A7%D9%8A%D9%8A%D8%B1-%D8%A7%D9%84%D8%B9%D8%A7%D9%84%D9%85%D9%8A%D8%A9.jpg" TargetMode="External"/><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306619" y="4841757"/>
            <a:ext cx="4451926"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الخامسة  – </a:t>
            </a:r>
            <a:r>
              <a:rPr lang="ar-EG" sz="2000" b="1" dirty="0">
                <a:solidFill>
                  <a:srgbClr val="FF0000"/>
                </a:solidFill>
                <a:effectLst/>
                <a:latin typeface="Alexandria" pitchFamily="2" charset="-78"/>
                <a:ea typeface="Times New Roman" panose="02020603050405020304" pitchFamily="18" charset="0"/>
                <a:cs typeface="Alexandria" pitchFamily="2" charset="-78"/>
              </a:rPr>
              <a:t>أبعاد القيادة الأخلاقية ومعايير اختيارها </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4810804"/>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r>
              <a:rPr lang="ar-EG" sz="2400" kern="100" dirty="0">
                <a:latin typeface="Alexandria" pitchFamily="2" charset="-78"/>
                <a:ea typeface="Calibri" panose="020F0502020204030204" pitchFamily="34" charset="0"/>
                <a:cs typeface="Alexandria" pitchFamily="2" charset="-78"/>
              </a:rPr>
              <a:t>1- دور القائد الأخلاقي قي ترسيخ القيم </a:t>
            </a:r>
          </a:p>
          <a:p>
            <a:pPr algn="r"/>
            <a:r>
              <a:rPr lang="ar-EG" sz="2400" kern="100" dirty="0">
                <a:effectLst/>
                <a:latin typeface="Alexandria" pitchFamily="2" charset="-78"/>
                <a:ea typeface="Calibri" panose="020F0502020204030204" pitchFamily="34" charset="0"/>
                <a:cs typeface="Alexandria" pitchFamily="2" charset="-78"/>
              </a:rPr>
              <a:t>2- مكونات القيادة الأخلاقية </a:t>
            </a:r>
          </a:p>
          <a:p>
            <a:pPr algn="r"/>
            <a:r>
              <a:rPr lang="ar-EG" sz="2400" kern="100" dirty="0">
                <a:latin typeface="Alexandria" pitchFamily="2" charset="-78"/>
                <a:ea typeface="Calibri" panose="020F0502020204030204" pitchFamily="34" charset="0"/>
                <a:cs typeface="Alexandria" pitchFamily="2" charset="-78"/>
              </a:rPr>
              <a:t>3- معايير تقييم القيادة الأخلاقية</a:t>
            </a:r>
          </a:p>
          <a:p>
            <a:pPr algn="r"/>
            <a:r>
              <a:rPr lang="ar-EG" sz="2400" kern="100" dirty="0">
                <a:effectLst/>
                <a:latin typeface="Alexandria" pitchFamily="2" charset="-78"/>
                <a:ea typeface="Calibri" panose="020F0502020204030204" pitchFamily="34" charset="0"/>
                <a:cs typeface="Alexandria" pitchFamily="2" charset="-78"/>
              </a:rPr>
              <a:t>4- أساليب القيادة الأخلاقية</a:t>
            </a:r>
          </a:p>
          <a:p>
            <a:pPr algn="r"/>
            <a:r>
              <a:rPr lang="ar-EG" sz="2400" kern="100" dirty="0">
                <a:latin typeface="Alexandria" pitchFamily="2" charset="-78"/>
                <a:ea typeface="Calibri" panose="020F0502020204030204" pitchFamily="34" charset="0"/>
                <a:cs typeface="Alexandria" pitchFamily="2" charset="-78"/>
              </a:rPr>
              <a:t>5- العوامل المؤثرة في القيادة الأخلاقية </a:t>
            </a:r>
          </a:p>
          <a:p>
            <a:pPr algn="r"/>
            <a:r>
              <a:rPr lang="ar-EG" sz="2400" kern="100" dirty="0">
                <a:effectLst/>
                <a:latin typeface="Alexandria" pitchFamily="2" charset="-78"/>
                <a:ea typeface="Calibri" panose="020F0502020204030204" pitchFamily="34" charset="0"/>
                <a:cs typeface="Alexandria" pitchFamily="2" charset="-78"/>
              </a:rPr>
              <a:t>6- المواطنة التنظيمية ومفاهيمها.</a:t>
            </a:r>
          </a:p>
          <a:p>
            <a:pPr algn="r"/>
            <a:r>
              <a:rPr lang="ar-EG" sz="2400" kern="100" dirty="0">
                <a:effectLst/>
                <a:latin typeface="Alexandria" pitchFamily="2" charset="-78"/>
                <a:ea typeface="Calibri" panose="020F0502020204030204" pitchFamily="34" charset="0"/>
                <a:cs typeface="Alexandria" pitchFamily="2" charset="-78"/>
              </a:rPr>
              <a:t>7- العوامل المعززة لسلوك المواطنة التنظيمية.</a:t>
            </a:r>
          </a:p>
          <a:p>
            <a:pPr algn="r"/>
            <a:r>
              <a:rPr lang="ar-EG" sz="2400" kern="100" dirty="0">
                <a:latin typeface="Alexandria" pitchFamily="2" charset="-78"/>
                <a:ea typeface="Calibri" panose="020F0502020204030204" pitchFamily="34" charset="0"/>
                <a:cs typeface="Alexandria" pitchFamily="2" charset="-78"/>
              </a:rPr>
              <a:t>8- العلاقة بين القيادة الأخلاقية وسلوك المواطنة التنظيمية</a:t>
            </a:r>
          </a:p>
          <a:p>
            <a:pPr algn="r"/>
            <a:r>
              <a:rPr lang="ar-EG" sz="2400" kern="100" dirty="0">
                <a:effectLst/>
                <a:latin typeface="Alexandria" pitchFamily="2" charset="-78"/>
                <a:ea typeface="Calibri" panose="020F0502020204030204" pitchFamily="34" charset="0"/>
                <a:cs typeface="Alexandria" pitchFamily="2" charset="-78"/>
              </a:rPr>
              <a:t>9- معوقات المواطنة التنظيمية وطرق مواجهتها</a:t>
            </a:r>
            <a:endParaRPr lang="en-GB" sz="2400" kern="100" dirty="0">
              <a:effectLst/>
              <a:latin typeface="Alexandria" pitchFamily="2" charset="-78"/>
              <a:ea typeface="Calibri" panose="020F0502020204030204" pitchFamily="34" charset="0"/>
              <a:cs typeface="Alexandria" pitchFamily="2" charset="-78"/>
            </a:endParaRP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 </a:t>
            </a:r>
            <a:endParaRPr lang="ar-EG" sz="2000" b="1"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528963" y="1444962"/>
            <a:ext cx="8702667" cy="4524315"/>
          </a:xfrm>
          <a:prstGeom prst="rect">
            <a:avLst/>
          </a:prstGeom>
          <a:noFill/>
        </p:spPr>
        <p:txBody>
          <a:bodyPr wrap="square" rtlCol="0">
            <a:spAutoFit/>
          </a:bodyPr>
          <a:lstStyle/>
          <a:p>
            <a:pPr algn="r"/>
            <a:r>
              <a:rPr lang="ar-EG" sz="3200" dirty="0">
                <a:effectLst/>
                <a:latin typeface="Alexandria" pitchFamily="2" charset="-78"/>
                <a:ea typeface="Times New Roman" panose="02020603050405020304" pitchFamily="18" charset="0"/>
                <a:cs typeface="Alexandria" pitchFamily="2" charset="-78"/>
              </a:rPr>
              <a:t>عناصر المحاضرة</a:t>
            </a:r>
          </a:p>
          <a:p>
            <a:pPr algn="r"/>
            <a:r>
              <a:rPr lang="ar-EG" sz="3200" dirty="0">
                <a:latin typeface="Alexandria" pitchFamily="2" charset="-78"/>
                <a:ea typeface="Times New Roman" panose="02020603050405020304" pitchFamily="18" charset="0"/>
                <a:cs typeface="Alexandria" pitchFamily="2" charset="-78"/>
              </a:rPr>
              <a:t>1- تمهيد </a:t>
            </a:r>
          </a:p>
          <a:p>
            <a:pPr algn="r"/>
            <a:r>
              <a:rPr lang="ar-EG" sz="3200" dirty="0">
                <a:effectLst/>
                <a:latin typeface="Alexandria" pitchFamily="2" charset="-78"/>
                <a:ea typeface="Times New Roman" panose="02020603050405020304" pitchFamily="18" charset="0"/>
                <a:cs typeface="Alexandria" pitchFamily="2" charset="-78"/>
              </a:rPr>
              <a:t>2- ابعاد القيادة الأخلاقية</a:t>
            </a:r>
          </a:p>
          <a:p>
            <a:pPr algn="r"/>
            <a:r>
              <a:rPr lang="ar-EG" sz="3200" dirty="0">
                <a:latin typeface="Alexandria" pitchFamily="2" charset="-78"/>
                <a:ea typeface="Times New Roman" panose="02020603050405020304" pitchFamily="18" charset="0"/>
                <a:cs typeface="Alexandria" pitchFamily="2" charset="-78"/>
              </a:rPr>
              <a:t>3- العدالة التنظيمية مفهومها وأهميتها وأهدافها</a:t>
            </a:r>
            <a:r>
              <a:rPr lang="ar-EG" sz="3200" dirty="0">
                <a:effectLst/>
                <a:latin typeface="Alexandria" pitchFamily="2" charset="-78"/>
                <a:ea typeface="Times New Roman" panose="02020603050405020304" pitchFamily="18" charset="0"/>
                <a:cs typeface="Alexandria" pitchFamily="2" charset="-78"/>
              </a:rPr>
              <a:t> </a:t>
            </a:r>
          </a:p>
          <a:p>
            <a:pPr algn="r"/>
            <a:r>
              <a:rPr lang="ar-EG" sz="3200" kern="100" dirty="0">
                <a:latin typeface="Alexandria" pitchFamily="2" charset="-78"/>
                <a:ea typeface="Calibri" panose="020F0502020204030204" pitchFamily="34" charset="0"/>
                <a:cs typeface="Alexandria" pitchFamily="2" charset="-78"/>
              </a:rPr>
              <a:t>4- قواعد العدالة الإجرائية</a:t>
            </a:r>
          </a:p>
          <a:p>
            <a:pPr algn="r"/>
            <a:r>
              <a:rPr lang="ar-EG" sz="3200" kern="100" dirty="0">
                <a:effectLst/>
                <a:latin typeface="Alexandria" pitchFamily="2" charset="-78"/>
                <a:ea typeface="Calibri" panose="020F0502020204030204" pitchFamily="34" charset="0"/>
                <a:cs typeface="Alexandria" pitchFamily="2" charset="-78"/>
              </a:rPr>
              <a:t>5- علاقة القيادة الأخلاقية بالعدالة التنظيمية</a:t>
            </a:r>
          </a:p>
          <a:p>
            <a:pPr algn="r"/>
            <a:r>
              <a:rPr lang="ar-EG" sz="3200" kern="100" dirty="0">
                <a:effectLst/>
                <a:latin typeface="Alexandria" pitchFamily="2" charset="-78"/>
                <a:ea typeface="Calibri" panose="020F0502020204030204" pitchFamily="34" charset="0"/>
                <a:cs typeface="Alexandria" pitchFamily="2" charset="-78"/>
              </a:rPr>
              <a:t>6- معايير اختيار القيادة التربوية</a:t>
            </a:r>
          </a:p>
          <a:p>
            <a:pPr algn="r"/>
            <a:r>
              <a:rPr lang="ar-EG" sz="3200" kern="100" dirty="0">
                <a:effectLst/>
                <a:latin typeface="Alexandria" pitchFamily="2" charset="-78"/>
                <a:ea typeface="Calibri" panose="020F0502020204030204" pitchFamily="34" charset="0"/>
                <a:cs typeface="Alexandria" pitchFamily="2" charset="-78"/>
              </a:rPr>
              <a:t>7- النماذج العالمية لاختيار القيادة الاخلاقية</a:t>
            </a:r>
            <a:endParaRPr lang="ar-EG" sz="32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2803332"/>
          </a:xfrm>
          <a:prstGeom prst="rect">
            <a:avLst/>
          </a:prstGeom>
          <a:noFill/>
        </p:spPr>
        <p:txBody>
          <a:bodyPr wrap="square" rtlCol="0">
            <a:spAutoFit/>
          </a:bodyPr>
          <a:lstStyle/>
          <a:p>
            <a:pPr algn="just" rtl="1">
              <a:lnSpc>
                <a:spcPts val="1690"/>
              </a:lnSpc>
              <a:spcAft>
                <a:spcPts val="800"/>
              </a:spcAft>
            </a:pPr>
            <a:r>
              <a:rPr lang="ar-EG" sz="2800" b="1" kern="0" dirty="0">
                <a:solidFill>
                  <a:srgbClr val="000000"/>
                </a:solidFill>
                <a:effectLst/>
                <a:latin typeface="Calibri" panose="020F0502020204030204" pitchFamily="34" charset="0"/>
                <a:ea typeface="Times New Roman" panose="02020603050405020304" pitchFamily="18" charset="0"/>
                <a:cs typeface="Alexandria" pitchFamily="2" charset="-78"/>
              </a:rPr>
              <a:t>تمهيد: </a:t>
            </a:r>
            <a:endParaRPr lang="en-GB" sz="28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fontAlgn="base">
              <a:spcBef>
                <a:spcPts val="355"/>
              </a:spcBef>
              <a:spcAft>
                <a:spcPts val="1065"/>
              </a:spcAft>
            </a:pP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32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400" dirty="0">
                <a:solidFill>
                  <a:srgbClr val="000000"/>
                </a:solidFill>
                <a:effectLst/>
                <a:latin typeface="Times New Roman" panose="02020603050405020304" pitchFamily="18" charset="0"/>
                <a:ea typeface="Times New Roman" panose="02020603050405020304" pitchFamily="18" charset="0"/>
                <a:cs typeface="Alexandria" pitchFamily="2" charset="-78"/>
              </a:rPr>
              <a:t>القيادة الأخلاقية  تتمثل في إظهار السلوكيات الجيدة والمقبولة والمتماشية مع القيم والمعايير السائدة في المجتمع فالقيم والمبادئ التي يتحلى بها القائد الأخلاقي هي الأساس الذي يمكنه من التأثير في سلوك أتباعه من خلال إدراكهم لتلك السلوكيات التي يمتلكها مما يؤدى إلى تنمية روح التعاون وخلق مناخ يسوده الثقة والاحترام والشعور بالمسؤولية</a:t>
            </a:r>
            <a:r>
              <a:rPr lang="ar-EG" sz="2400" dirty="0">
                <a:solidFill>
                  <a:srgbClr val="000000"/>
                </a:solidFill>
                <a:effectLst/>
                <a:latin typeface="Times New Roman" panose="02020603050405020304" pitchFamily="18" charset="0"/>
                <a:ea typeface="Times New Roman" panose="02020603050405020304" pitchFamily="18" charset="0"/>
                <a:cs typeface="Alexandria" pitchFamily="2" charset="-78"/>
              </a:rPr>
              <a:t> الأمر الذي ينعكس في النهاية على دافعية المرؤوسين تجاه العمل.</a:t>
            </a:r>
            <a:endParaRPr lang="en-GB" sz="24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4841197"/>
          </a:xfrm>
          <a:prstGeom prst="rect">
            <a:avLst/>
          </a:prstGeom>
          <a:noFill/>
        </p:spPr>
        <p:txBody>
          <a:bodyPr wrap="square" rtlCol="0">
            <a:spAutoFit/>
          </a:bodyPr>
          <a:lstStyle/>
          <a:p>
            <a:pPr algn="just" rtl="1" fontAlgn="base">
              <a:spcBef>
                <a:spcPts val="355"/>
              </a:spcBef>
              <a:spcAft>
                <a:spcPts val="1065"/>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1- </a:t>
            </a:r>
            <a:r>
              <a:rPr lang="ar-SA" sz="1800" b="1" dirty="0">
                <a:solidFill>
                  <a:srgbClr val="000000"/>
                </a:solidFill>
                <a:effectLst/>
                <a:latin typeface="Times New Roman" panose="02020603050405020304" pitchFamily="18" charset="0"/>
                <a:ea typeface="Times New Roman" panose="02020603050405020304" pitchFamily="18" charset="0"/>
                <a:cs typeface="Alexandria" pitchFamily="2" charset="-78"/>
              </a:rPr>
              <a:t>أبعاد القيادة الأخلاقية: </a:t>
            </a:r>
            <a:endParaRPr lang="en-GB" sz="1800" dirty="0">
              <a:effectLst/>
              <a:latin typeface="Times New Roman" panose="02020603050405020304" pitchFamily="18" charset="0"/>
              <a:ea typeface="Times New Roman" panose="02020603050405020304" pitchFamily="18" charset="0"/>
            </a:endParaRPr>
          </a:p>
          <a:p>
            <a:pPr algn="just">
              <a:lnSpc>
                <a:spcPct val="107000"/>
              </a:lnSpc>
              <a:spcAft>
                <a:spcPts val="800"/>
              </a:spcAft>
            </a:pPr>
            <a:r>
              <a:rPr lang="ar-SA" sz="1600" dirty="0">
                <a:ea typeface="Calibri" panose="020F0502020204030204" pitchFamily="34" charset="0"/>
                <a:cs typeface="Alexandria" pitchFamily="2" charset="-78"/>
              </a:rPr>
              <a:t>تشمل التركيبة الفريدة من الخصائص الشخصية، والقيم، والمبادئ الأخلاقية التي يحملها الشخص، علاوة على </a:t>
            </a:r>
            <a:r>
              <a:rPr lang="ar-EG" sz="1600" dirty="0">
                <a:ea typeface="Calibri" panose="020F0502020204030204" pitchFamily="34" charset="0"/>
                <a:cs typeface="Alexandria" pitchFamily="2" charset="-78"/>
              </a:rPr>
              <a:t>أن </a:t>
            </a:r>
            <a:r>
              <a:rPr lang="ar-SA" sz="1600" dirty="0">
                <a:ea typeface="Calibri" panose="020F0502020204030204" pitchFamily="34" charset="0"/>
                <a:cs typeface="Alexandria" pitchFamily="2" charset="-78"/>
              </a:rPr>
              <a:t>التجربة الشخصية الأخلاقية ترتبط بشخصية القائد الأخلاقي و تدخل في بناء الكاريزما القيادية التي يعتمد عليها القائد في التأثير على مرؤوسيه  وتؤهله للتفاعل الإيجابي معهم وتزيد من ثقتهم به من أهم هذه الصفات </a:t>
            </a:r>
            <a:r>
              <a:rPr lang="ar-EG" sz="1600" dirty="0">
                <a:ea typeface="Calibri" panose="020F0502020204030204" pitchFamily="34" charset="0"/>
                <a:cs typeface="Alexandria" pitchFamily="2" charset="-78"/>
              </a:rPr>
              <a:t>ما يلي:                                                                                                                                                                                 </a:t>
            </a:r>
          </a:p>
          <a:p>
            <a:pPr algn="r">
              <a:lnSpc>
                <a:spcPct val="107000"/>
              </a:lnSpc>
              <a:spcAft>
                <a:spcPts val="800"/>
              </a:spcAft>
            </a:pPr>
            <a:r>
              <a:rPr lang="ar-EG" dirty="0">
                <a:ea typeface="Calibri" panose="020F0502020204030204" pitchFamily="34" charset="0"/>
                <a:cs typeface="Alexandria" pitchFamily="2" charset="-78"/>
              </a:rPr>
              <a:t>الصفات الشخصية:</a:t>
            </a:r>
          </a:p>
          <a:p>
            <a:pPr marL="342900" lvl="0" indent="-342900" algn="just" rtl="1">
              <a:lnSpc>
                <a:spcPct val="115000"/>
              </a:lnSpc>
              <a:buFont typeface="Symbol" panose="05050102010706020507" pitchFamily="18" charset="2"/>
              <a:buChar char=""/>
            </a:pPr>
            <a:r>
              <a:rPr lang="ar-SA" sz="1600" dirty="0">
                <a:effectLst/>
                <a:latin typeface="Calibri" panose="020F0502020204030204" pitchFamily="34" charset="0"/>
                <a:ea typeface="Calibri" panose="020F0502020204030204" pitchFamily="34" charset="0"/>
                <a:cs typeface="Alexandria" pitchFamily="2" charset="-78"/>
              </a:rPr>
              <a:t>تحرى الصدق في تعاملاته مع المرؤوسين.</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600" dirty="0">
                <a:effectLst/>
                <a:latin typeface="Calibri" panose="020F0502020204030204" pitchFamily="34" charset="0"/>
                <a:ea typeface="Calibri" panose="020F0502020204030204" pitchFamily="34" charset="0"/>
                <a:cs typeface="Alexandria" pitchFamily="2" charset="-78"/>
              </a:rPr>
              <a:t>توافق أقواله مع أفعاله فالمرؤوسون لا يقتنعون إلا بما هو واقع أمامهم.</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600" dirty="0">
                <a:effectLst/>
                <a:latin typeface="Calibri" panose="020F0502020204030204" pitchFamily="34" charset="0"/>
                <a:ea typeface="Calibri" panose="020F0502020204030204" pitchFamily="34" charset="0"/>
                <a:cs typeface="Alexandria" pitchFamily="2" charset="-78"/>
              </a:rPr>
              <a:t>النزاهة والأمانة في تصرفاته وسلوكياته.</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1600" dirty="0">
                <a:effectLst/>
                <a:latin typeface="Alexandria" pitchFamily="2" charset="-78"/>
                <a:ea typeface="Calibri" panose="020F0502020204030204" pitchFamily="34" charset="0"/>
                <a:cs typeface="Arial" panose="020B0604020202020204" pitchFamily="34" charset="0"/>
              </a:rPr>
              <a:t> </a:t>
            </a:r>
            <a:r>
              <a:rPr lang="ar-SA" sz="1600" dirty="0">
                <a:effectLst/>
                <a:latin typeface="Calibri" panose="020F0502020204030204" pitchFamily="34" charset="0"/>
                <a:ea typeface="Calibri" panose="020F0502020204030204" pitchFamily="34" charset="0"/>
                <a:cs typeface="Alexandria" pitchFamily="2" charset="-78"/>
              </a:rPr>
              <a:t>الاعتراف بأخطائه وتحمل المسؤولية تجاهها.</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ymbol" panose="05050102010706020507" pitchFamily="18" charset="2"/>
              <a:buChar char=""/>
            </a:pPr>
            <a:r>
              <a:rPr lang="ar-SA" sz="1600" dirty="0">
                <a:effectLst/>
                <a:latin typeface="Calibri" panose="020F0502020204030204" pitchFamily="34" charset="0"/>
                <a:ea typeface="Calibri" panose="020F0502020204030204" pitchFamily="34" charset="0"/>
                <a:cs typeface="Alexandria" pitchFamily="2" charset="-78"/>
              </a:rPr>
              <a:t>يتقبل النقد برحابة صدر، ولا يستثار بسهولة، ويفي بوعوده التي يقطعها على نفسه.</a:t>
            </a:r>
            <a:endParaRPr lang="ar-EG" sz="1600" dirty="0">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15000"/>
              </a:lnSpc>
              <a:spcAft>
                <a:spcPts val="1000"/>
              </a:spcAft>
              <a:buFont typeface="Symbol" panose="05050102010706020507" pitchFamily="18" charset="2"/>
              <a:buChar char=""/>
            </a:pPr>
            <a:r>
              <a:rPr lang="ar-SA" sz="1600" dirty="0">
                <a:effectLst/>
                <a:ea typeface="Calibri" panose="020F0502020204030204" pitchFamily="34" charset="0"/>
                <a:cs typeface="Alexandria" pitchFamily="2" charset="-78"/>
              </a:rPr>
              <a:t>يجب أن يكون القائد ملتزما بحيث يُظهر نفسه مثلا يُحتذى به </a:t>
            </a:r>
            <a:r>
              <a:rPr lang="ar-EG" sz="1600" dirty="0">
                <a:effectLst/>
                <a:ea typeface="Calibri" panose="020F0502020204030204" pitchFamily="34" charset="0"/>
                <a:cs typeface="Alexandria" pitchFamily="2" charset="-78"/>
              </a:rPr>
              <a:t>.</a:t>
            </a:r>
            <a:endParaRPr lang="ar-EG" sz="1600" dirty="0">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15000"/>
              </a:lnSpc>
              <a:spcAft>
                <a:spcPts val="1000"/>
              </a:spcAft>
              <a:buFont typeface="Symbol" panose="05050102010706020507" pitchFamily="18" charset="2"/>
              <a:buChar char=""/>
            </a:pPr>
            <a:endParaRPr lang="ar-EG" sz="1600" dirty="0">
              <a:effectLst/>
              <a:latin typeface="Calibri" panose="020F0502020204030204" pitchFamily="34" charset="0"/>
              <a:ea typeface="Calibri" panose="020F0502020204030204" pitchFamily="34" charset="0"/>
              <a:cs typeface="Alexandria" pitchFamily="2" charset="-78"/>
            </a:endParaRPr>
          </a:p>
          <a:p>
            <a:r>
              <a:rPr lang="en-US" sz="1800" dirty="0">
                <a:effectLst/>
                <a:latin typeface="Alexandria" pitchFamily="2"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69372" y="1900951"/>
            <a:ext cx="10453255" cy="3396892"/>
          </a:xfrm>
          <a:prstGeom prst="rect">
            <a:avLst/>
          </a:prstGeom>
          <a:noFill/>
        </p:spPr>
        <p:txBody>
          <a:bodyPr wrap="square" rtlCol="0">
            <a:spAutoFit/>
          </a:bodyPr>
          <a:lstStyle/>
          <a:p>
            <a:pPr marL="26670" algn="r">
              <a:lnSpc>
                <a:spcPct val="107000"/>
              </a:lnSpc>
              <a:spcAft>
                <a:spcPts val="800"/>
              </a:spcAft>
              <a:tabLst>
                <a:tab pos="323215" algn="l"/>
              </a:tabLst>
            </a:pPr>
            <a:r>
              <a:rPr lang="en-GB" sz="1800" b="1" kern="100" dirty="0">
                <a:effectLst/>
                <a:latin typeface="Alexandria" pitchFamily="2" charset="-78"/>
                <a:ea typeface="Calibri" panose="020F0502020204030204" pitchFamily="34" charset="0"/>
                <a:cs typeface="Arial" panose="020B0604020202020204" pitchFamily="34" charset="0"/>
              </a:rPr>
              <a:t> </a:t>
            </a:r>
            <a:endParaRPr lang="ar-EG" sz="1800" b="1" kern="100" dirty="0">
              <a:effectLst/>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    الصفات الإدارية:  </a:t>
            </a:r>
            <a:r>
              <a:rPr lang="ar-SA" sz="1800" b="1" kern="100" dirty="0">
                <a:effectLst/>
                <a:latin typeface="Calibri" panose="020F0502020204030204" pitchFamily="34" charset="0"/>
                <a:ea typeface="Calibri" panose="020F0502020204030204" pitchFamily="34" charset="0"/>
                <a:cs typeface="Alexandria" pitchFamily="2" charset="-78"/>
              </a:rPr>
              <a:t>وهي مجموعة من الصفات التي يجب أن يتحلى بها المدير الأخلاقي والتي تتمثل في</a:t>
            </a:r>
            <a:r>
              <a:rPr lang="ar-EG" sz="1800" b="1" kern="100" dirty="0">
                <a:effectLst/>
                <a:latin typeface="Calibri" panose="020F0502020204030204" pitchFamily="34" charset="0"/>
                <a:ea typeface="Calibri" panose="020F0502020204030204" pitchFamily="34" charset="0"/>
                <a:cs typeface="Alexandria" pitchFamily="2" charset="-78"/>
              </a:rPr>
              <a:t>: </a:t>
            </a:r>
          </a:p>
          <a:p>
            <a:pPr marL="342900" indent="-342900" algn="just" rtl="1">
              <a:lnSpc>
                <a:spcPct val="115000"/>
              </a:lnSpc>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الحرص على تحقيق رؤية المنظمة وأهدافها.</a:t>
            </a:r>
            <a:r>
              <a:rPr lang="en-US" sz="1800" dirty="0">
                <a:effectLst/>
                <a:latin typeface="Alexandria" pitchFamily="2" charset="-78"/>
                <a:ea typeface="Calibri" panose="020F0502020204030204" pitchFamily="34" charset="0"/>
                <a:cs typeface="Arial" panose="020B0604020202020204" pitchFamily="34" charset="0"/>
              </a:rPr>
              <a:t> </a:t>
            </a:r>
            <a:endParaRPr lang="ar-EG" sz="1800" dirty="0">
              <a:effectLst/>
              <a:latin typeface="Alexandria" pitchFamily="2" charset="-78"/>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تشجيع العاملين على الإبداع والتجديد.</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يتخذ القرارات العادلة والمتوازنة ويلتزم باللوائح والقوانين والتعليمات الضابطة للعمل.</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1800" dirty="0">
                <a:effectLst/>
                <a:latin typeface="Alexandria" pitchFamily="2" charset="-78"/>
                <a:ea typeface="Calibri" panose="020F0502020204030204" pitchFamily="34" charset="0"/>
                <a:cs typeface="Arial" panose="020B0604020202020204" pitchFamily="34" charset="0"/>
              </a:rPr>
              <a:t> </a:t>
            </a:r>
            <a:r>
              <a:rPr lang="ar-SA" sz="1800" dirty="0">
                <a:effectLst/>
                <a:latin typeface="Calibri" panose="020F0502020204030204" pitchFamily="34" charset="0"/>
                <a:ea typeface="Calibri" panose="020F0502020204030204" pitchFamily="34" charset="0"/>
                <a:cs typeface="Alexandria" pitchFamily="2" charset="-78"/>
              </a:rPr>
              <a:t>يوزع المهام على المرؤوسين حسب قدراتهم ورغباتهم، ويوفر لهم كل التسهيلات لأداء أعمالهم.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1800" dirty="0">
                <a:effectLst/>
                <a:latin typeface="Alexandria" pitchFamily="2" charset="-78"/>
                <a:ea typeface="Calibri" panose="020F0502020204030204" pitchFamily="34" charset="0"/>
                <a:cs typeface="Arial" panose="020B0604020202020204" pitchFamily="34" charset="0"/>
              </a:rPr>
              <a:t> </a:t>
            </a:r>
            <a:r>
              <a:rPr lang="ar-SA" sz="1800" dirty="0">
                <a:effectLst/>
                <a:latin typeface="Calibri" panose="020F0502020204030204" pitchFamily="34" charset="0"/>
                <a:ea typeface="Calibri" panose="020F0502020204030204" pitchFamily="34" charset="0"/>
                <a:cs typeface="Alexandria" pitchFamily="2" charset="-78"/>
              </a:rPr>
              <a:t>العمل على تنمية قدرات المرؤوسين مهنيًا والارتقاء بكفاءاتهم.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مكافأة المجتهدين ومحاسبة المقصرين بعد توضيح جوانب القصور لديهم.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ymbol" panose="05050102010706020507" pitchFamily="18" charset="2"/>
              <a:buChar char=""/>
            </a:pPr>
            <a:r>
              <a:rPr lang="ar-SA" sz="1800" dirty="0">
                <a:effectLst/>
                <a:latin typeface="Calibri" panose="020F0502020204030204" pitchFamily="34" charset="0"/>
                <a:ea typeface="Calibri" panose="020F0502020204030204" pitchFamily="34" charset="0"/>
                <a:cs typeface="Alexandria" pitchFamily="2" charset="-78"/>
              </a:rPr>
              <a:t>اعتماد معايير واضحة لتقييم أداء العاملين.</a:t>
            </a: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2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49745" y="129612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 algn="just" rtl="1">
              <a:lnSpc>
                <a:spcPct val="115000"/>
              </a:lnSpc>
              <a:spcAft>
                <a:spcPts val="1000"/>
              </a:spcAft>
            </a:pPr>
            <a:r>
              <a:rPr lang="ar-EG" sz="1800" b="1" dirty="0">
                <a:solidFill>
                  <a:schemeClr val="tx1"/>
                </a:solidFill>
                <a:effectLst/>
                <a:latin typeface="Calibri" panose="020F0502020204030204" pitchFamily="34" charset="0"/>
                <a:ea typeface="Calibri" panose="020F0502020204030204" pitchFamily="34" charset="0"/>
                <a:cs typeface="Alexandria" pitchFamily="2" charset="-78"/>
              </a:rPr>
              <a:t>الصفات الخاصة بالعلاقات الانسانية</a:t>
            </a:r>
            <a:r>
              <a:rPr lang="en-US" sz="1800" b="1" dirty="0">
                <a:solidFill>
                  <a:schemeClr val="tx1"/>
                </a:solidFill>
                <a:effectLst/>
                <a:latin typeface="Alexandria" pitchFamily="2" charset="-78"/>
                <a:ea typeface="Calibri" panose="020F0502020204030204" pitchFamily="34" charset="0"/>
                <a:cs typeface="Arial" panose="020B0604020202020204" pitchFamily="34" charset="0"/>
              </a:rPr>
              <a:t>:</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kern="100" dirty="0">
                <a:solidFill>
                  <a:schemeClr val="tx1"/>
                </a:solidFill>
                <a:effectLst/>
                <a:latin typeface="Calibri" panose="020F0502020204030204" pitchFamily="34" charset="0"/>
                <a:ea typeface="Calibri" panose="020F0502020204030204" pitchFamily="34" charset="0"/>
                <a:cs typeface="Alexandria" pitchFamily="2" charset="-78"/>
              </a:rPr>
              <a:t>حيث يحرص القائد الأخلاقي على بناء علاقات إنسانية مع العاملين من خلال :</a:t>
            </a:r>
            <a:endParaRPr lang="en-GB"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عدم المحاباة والقدرة على تكوين علاقة اجتماعية طيبة مع مرؤوسيه.</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احترام وتقدير مشاعر مرؤوسيه وتقدير حاجاتهم الشخصية. </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التعامل مع مرؤوسيه بتواضع واحترام  وينصت لهم باهتمام.</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1800" dirty="0">
                <a:solidFill>
                  <a:schemeClr val="tx1"/>
                </a:solidFill>
                <a:effectLst/>
                <a:latin typeface="Alexandria" pitchFamily="2" charset="-78"/>
                <a:ea typeface="Calibri" panose="020F0502020204030204" pitchFamily="34" charset="0"/>
                <a:cs typeface="Arial" panose="020B0604020202020204" pitchFamily="34" charset="0"/>
              </a:rPr>
              <a:t> </a:t>
            </a: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مراعاة مشاعرهم ومساعدتهم في حل مشكلاتهم وحفظ أسرارهم.</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ymbol" panose="05050102010706020507" pitchFamily="18" charset="2"/>
              <a:buChar char=""/>
            </a:pPr>
            <a:r>
              <a:rPr lang="ar-SA" sz="1800" dirty="0">
                <a:solidFill>
                  <a:schemeClr val="tx1"/>
                </a:solidFill>
                <a:effectLst/>
                <a:latin typeface="Calibri" panose="020F0502020204030204" pitchFamily="34" charset="0"/>
                <a:ea typeface="Calibri" panose="020F0502020204030204" pitchFamily="34" charset="0"/>
                <a:cs typeface="Alexandria" pitchFamily="2" charset="-78"/>
              </a:rPr>
              <a:t>مشاركة العاملين في مناسباتهم ويحرص على كسب صداقاتهم.</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308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just" rtl="1">
              <a:lnSpc>
                <a:spcPct val="115000"/>
              </a:lnSpc>
              <a:spcAft>
                <a:spcPts val="1000"/>
              </a:spcAft>
            </a:pPr>
            <a:r>
              <a:rPr lang="ar-EG" sz="2000" b="1" dirty="0">
                <a:solidFill>
                  <a:schemeClr val="tx1"/>
                </a:solidFill>
                <a:effectLst/>
                <a:latin typeface="Calibri" panose="020F0502020204030204" pitchFamily="34" charset="0"/>
                <a:ea typeface="Calibri" panose="020F0502020204030204" pitchFamily="34" charset="0"/>
                <a:cs typeface="Alexandria" pitchFamily="2" charset="-78"/>
              </a:rPr>
              <a:t>الصفات الخاصة ب</a:t>
            </a:r>
            <a:r>
              <a:rPr lang="ar-SA" sz="2000" b="1" dirty="0">
                <a:solidFill>
                  <a:schemeClr val="tx1"/>
                </a:solidFill>
                <a:effectLst/>
                <a:latin typeface="Calibri" panose="020F0502020204030204" pitchFamily="34" charset="0"/>
                <a:ea typeface="Calibri" panose="020F0502020204030204" pitchFamily="34" charset="0"/>
                <a:cs typeface="Alexandria" pitchFamily="2" charset="-78"/>
              </a:rPr>
              <a:t>العمل بروح الفريق</a:t>
            </a:r>
            <a:r>
              <a:rPr lang="en-US" sz="2000" b="1" dirty="0">
                <a:solidFill>
                  <a:schemeClr val="tx1"/>
                </a:solidFill>
                <a:effectLst/>
                <a:latin typeface="Alexandria" pitchFamily="2" charset="-78"/>
                <a:ea typeface="Calibri" panose="020F0502020204030204" pitchFamily="34" charset="0"/>
                <a:cs typeface="Arial" panose="020B0604020202020204" pitchFamily="34" charset="0"/>
              </a:rPr>
              <a:t>:</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2000" kern="100" dirty="0">
                <a:solidFill>
                  <a:schemeClr val="tx1"/>
                </a:solidFill>
                <a:effectLst/>
                <a:latin typeface="Calibri" panose="020F0502020204030204" pitchFamily="34" charset="0"/>
                <a:ea typeface="Calibri" panose="020F0502020204030204" pitchFamily="34" charset="0"/>
                <a:cs typeface="Alexandria" pitchFamily="2" charset="-78"/>
              </a:rPr>
              <a:t>       يسعى  المدير الأخلاقي إلى:</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 تعزيز ثقة العاملين بأنفسهم وبقدراتهم.</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تنمية روح الفريق والمسؤولية الجماعية والالتزام .</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en-US" sz="2000" dirty="0">
                <a:solidFill>
                  <a:schemeClr val="tx1"/>
                </a:solidFill>
                <a:effectLst/>
                <a:latin typeface="Alexandria" pitchFamily="2" charset="-78"/>
                <a:ea typeface="Calibri" panose="020F0502020204030204" pitchFamily="34" charset="0"/>
                <a:cs typeface="Arial" panose="020B0604020202020204" pitchFamily="34" charset="0"/>
              </a:rPr>
              <a:t> </a:t>
            </a: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يعزز لديهم روح التعاون والانسجام، والحرص على توفير البيئة المناسبة للتواصل وتنسيق العمل الجماعي.</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تقدير أراء وأفكار التابعين مما يعزز لديهم مهارة صناعة القرارات الجماعية .</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ymbol" panose="05050102010706020507" pitchFamily="18" charset="2"/>
              <a:buChar char=""/>
            </a:pPr>
            <a:r>
              <a:rPr lang="ar-SA" sz="2000" dirty="0">
                <a:solidFill>
                  <a:schemeClr val="tx1"/>
                </a:solidFill>
                <a:effectLst/>
                <a:latin typeface="Calibri" panose="020F0502020204030204" pitchFamily="34" charset="0"/>
                <a:ea typeface="Calibri" panose="020F0502020204030204" pitchFamily="34" charset="0"/>
                <a:cs typeface="Alexandria" pitchFamily="2" charset="-78"/>
              </a:rPr>
              <a:t>ينسب النجاحات التي تتحقق إليهم إلى تعاونهم واجتهادهم</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fontAlgn="base">
              <a:spcBef>
                <a:spcPts val="355"/>
              </a:spcBef>
              <a:spcAft>
                <a:spcPts val="1065"/>
              </a:spcAft>
              <a:buFont typeface="Symbol" panose="05050102010706020507" pitchFamily="18" charset="2"/>
              <a:buChar char=""/>
            </a:pPr>
            <a:r>
              <a:rPr lang="en-US" sz="2000" dirty="0">
                <a:solidFill>
                  <a:schemeClr val="tx1"/>
                </a:solidFill>
                <a:effectLst/>
                <a:latin typeface="Alexandria" pitchFamily="2" charset="-78"/>
                <a:ea typeface="Times New Roman" panose="02020603050405020304" pitchFamily="18" charset="0"/>
              </a:rPr>
              <a:t> </a:t>
            </a:r>
            <a:r>
              <a:rPr lang="ar-SA" sz="2000" dirty="0">
                <a:solidFill>
                  <a:schemeClr val="tx1"/>
                </a:solidFill>
                <a:effectLst/>
                <a:latin typeface="Times New Roman" panose="02020603050405020304" pitchFamily="18" charset="0"/>
                <a:ea typeface="Times New Roman" panose="02020603050405020304" pitchFamily="18" charset="0"/>
                <a:cs typeface="Alexandria" pitchFamily="2" charset="-78"/>
              </a:rPr>
              <a:t>يمثل قدوة للآخرين في سلوكه وتعاملاته</a:t>
            </a:r>
            <a:endParaRPr lang="en-GB" sz="2000" dirty="0">
              <a:solidFill>
                <a:schemeClr val="tx1"/>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7" y="2101396"/>
            <a:ext cx="10399946" cy="2624245"/>
          </a:xfrm>
          <a:prstGeom prst="rect">
            <a:avLst/>
          </a:prstGeom>
          <a:noFill/>
        </p:spPr>
        <p:txBody>
          <a:bodyPr wrap="square" rtlCol="0">
            <a:spAutoFit/>
          </a:bodyPr>
          <a:lstStyle/>
          <a:p>
            <a:pPr algn="just" rtl="1"/>
            <a:r>
              <a:rPr lang="ar-SA" sz="2400" b="1" dirty="0">
                <a:effectLst/>
                <a:ea typeface="Calibri" panose="020F0502020204030204" pitchFamily="34" charset="0"/>
                <a:cs typeface="Alexandria" pitchFamily="2" charset="-78"/>
              </a:rPr>
              <a:t>العدالة التنظيمية</a:t>
            </a:r>
            <a:r>
              <a:rPr lang="ar-SA" sz="2400" dirty="0">
                <a:effectLst/>
                <a:ea typeface="Calibri" panose="020F0502020204030204" pitchFamily="34" charset="0"/>
                <a:cs typeface="Alexandria" pitchFamily="2" charset="-78"/>
              </a:rPr>
              <a:t>: </a:t>
            </a:r>
            <a:r>
              <a:rPr lang="ar-SA" dirty="0">
                <a:effectLst/>
                <a:ea typeface="Calibri" panose="020F0502020204030204" pitchFamily="34" charset="0"/>
                <a:cs typeface="Alexandria" pitchFamily="2" charset="-78"/>
              </a:rPr>
              <a:t>يعد مفهوم العدالة التنظيمية من المفاهيم النسبية، أي أن الإجراء التنظيمي الذي ينظر </a:t>
            </a:r>
            <a:r>
              <a:rPr lang="ar-SA" dirty="0">
                <a:ea typeface="Calibri" panose="020F0502020204030204" pitchFamily="34" charset="0"/>
                <a:cs typeface="Alexandria" pitchFamily="2" charset="-78"/>
              </a:rPr>
              <a:t>إليه</a:t>
            </a:r>
            <a:r>
              <a:rPr lang="en-GB" dirty="0">
                <a:ea typeface="Calibri" panose="020F0502020204030204" pitchFamily="34" charset="0"/>
                <a:cs typeface="Alexandria" pitchFamily="2" charset="-78"/>
              </a:rPr>
              <a:t>  </a:t>
            </a:r>
            <a:r>
              <a:rPr lang="ar-SA" dirty="0">
                <a:ea typeface="Calibri" panose="020F0502020204030204" pitchFamily="34" charset="0"/>
                <a:cs typeface="Alexandria" pitchFamily="2" charset="-78"/>
              </a:rPr>
              <a:t>فرد ما على أنه إجراء عادل قد يكون إجراء متحيزاً  أو غير موضوعي في نظر فرد آخر، والعدالة التنظيمية</a:t>
            </a:r>
            <a:r>
              <a:rPr lang="en-GB" dirty="0">
                <a:ea typeface="Calibri" panose="020F0502020204030204" pitchFamily="34" charset="0"/>
                <a:cs typeface="Alexandria" pitchFamily="2" charset="-78"/>
              </a:rPr>
              <a:t>  </a:t>
            </a:r>
            <a:r>
              <a:rPr lang="ar-SA" dirty="0">
                <a:ea typeface="Calibri" panose="020F0502020204030204" pitchFamily="34" charset="0"/>
                <a:cs typeface="Alexandria" pitchFamily="2" charset="-78"/>
              </a:rPr>
              <a:t>تتحدد بصفة أساسية في ضوء ما يدركه الفرد من نزاهة وموضوعية المخرجات والإجراءات التنظيمية، وقد قُدمت تعريفات عدة للعدالة التنظيمية والتي تعبر عن وجهات نظر مختلفة وفق للزاوية التي يراها كل فرد للإجراءات والقرارات الإدارية المتخذة، حيث </a:t>
            </a:r>
            <a:r>
              <a:rPr lang="ar-SA" dirty="0">
                <a:effectLst/>
                <a:latin typeface="Alexandria" pitchFamily="2" charset="-78"/>
                <a:ea typeface="Calibri" panose="020F0502020204030204" pitchFamily="34" charset="0"/>
              </a:rPr>
              <a:t>يعرفها</a:t>
            </a:r>
            <a:r>
              <a:rPr lang="ar-SA" dirty="0">
                <a:effectLst/>
                <a:ea typeface="Times New Roman" panose="02020603050405020304" pitchFamily="18" charset="0"/>
                <a:cs typeface="Alexandria" pitchFamily="2" charset="-78"/>
              </a:rPr>
              <a:t> </a:t>
            </a:r>
            <a:r>
              <a:rPr lang="ar-EG" dirty="0">
                <a:effectLst/>
                <a:ea typeface="Times New Roman" panose="02020603050405020304" pitchFamily="18" charset="0"/>
                <a:cs typeface="Alexandria" pitchFamily="2" charset="-78"/>
              </a:rPr>
              <a:t>بعض الباحثين </a:t>
            </a:r>
            <a:r>
              <a:rPr lang="ar-SA" dirty="0">
                <a:effectLst/>
                <a:ea typeface="Calibri" panose="020F0502020204030204" pitchFamily="34" charset="0"/>
                <a:cs typeface="Alexandria" pitchFamily="2" charset="-78"/>
              </a:rPr>
              <a:t>على أنها " الطريقة التي يحكم من خلالها الفرد على عدالة الأسلوب الذي يستخدمه المدير في التعامل معه على المستويين الوظيفي والإنساني وتعكس عدالة المخرجات وعدالة الإجراءات المستخدمة في توزيع تلك المخرجات).</a:t>
            </a:r>
            <a:r>
              <a:rPr lang="ar-SA" b="1"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b="1"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1" y="1674544"/>
            <a:ext cx="10360691" cy="3254802"/>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800" kern="100" dirty="0">
                <a:effectLst/>
                <a:latin typeface="Alexandria" pitchFamily="2"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2400" b="1" kern="100" dirty="0">
                <a:effectLst/>
                <a:latin typeface="Calibri" panose="020F0502020204030204" pitchFamily="34" charset="0"/>
                <a:ea typeface="Calibri" panose="020F0502020204030204" pitchFamily="34" charset="0"/>
                <a:cs typeface="Alexandria" pitchFamily="2" charset="-78"/>
              </a:rPr>
              <a:t>كما تعرف على انها </a:t>
            </a:r>
            <a:r>
              <a:rPr lang="ar-SA" kern="100" dirty="0">
                <a:effectLst/>
                <a:latin typeface="Calibri" panose="020F0502020204030204" pitchFamily="34" charset="0"/>
                <a:ea typeface="Calibri" panose="020F0502020204030204" pitchFamily="34" charset="0"/>
                <a:cs typeface="Alexandria" pitchFamily="2" charset="-78"/>
              </a:rPr>
              <a:t>درجة تحقيق المساواة والنزاهة في الحقوق والواجبات التي تعبر عن علاقة الفرد بالمنظمة، وتجسد فكرة  العدالة مبدأ تحقيق الالتزامات من قبل الموظفين تجاه المنظمة التي يعملون فيها، وتأكيد الثقة التنظيمية المطلوبة بين الطرفين.</a:t>
            </a:r>
            <a:r>
              <a:rPr lang="ar-EG" kern="100" dirty="0">
                <a:effectLst/>
                <a:latin typeface="Calibri" panose="020F0502020204030204" pitchFamily="34" charset="0"/>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Arial" panose="020B0604020202020204" pitchFamily="34" charset="0"/>
              </a:rPr>
              <a:t> "   </a:t>
            </a:r>
            <a:endParaRPr lang="ar-EG" kern="100" dirty="0">
              <a:effectLst/>
              <a:latin typeface="Alexandria" pitchFamily="2" charset="-78"/>
              <a:ea typeface="Calibri" panose="020F0502020204030204" pitchFamily="34" charset="0"/>
              <a:cs typeface="Arial" panose="020B0604020202020204" pitchFamily="34" charset="0"/>
            </a:endParaRPr>
          </a:p>
          <a:p>
            <a:pPr algn="r">
              <a:lnSpc>
                <a:spcPct val="107000"/>
              </a:lnSpc>
              <a:spcAft>
                <a:spcPts val="800"/>
              </a:spcAft>
            </a:pPr>
            <a:r>
              <a:rPr lang="en-GB" kern="100" dirty="0">
                <a:effectLst/>
                <a:latin typeface="Alexandria" pitchFamily="2" charset="-78"/>
                <a:ea typeface="Calibri" panose="020F0502020204030204" pitchFamily="34" charset="0"/>
                <a:cs typeface="Arial" panose="020B0604020202020204" pitchFamily="34" charset="0"/>
              </a:rPr>
              <a:t>      </a:t>
            </a:r>
            <a:r>
              <a:rPr lang="ar-EG" kern="100" dirty="0">
                <a:latin typeface="Calibri" panose="020F0502020204030204" pitchFamily="34" charset="0"/>
                <a:ea typeface="Calibri" panose="020F0502020204030204" pitchFamily="34" charset="0"/>
                <a:cs typeface="Alexandria" pitchFamily="2" charset="-78"/>
              </a:rPr>
              <a:t>وهناك من يري </a:t>
            </a:r>
            <a:r>
              <a:rPr lang="ar-SA" kern="100" dirty="0">
                <a:latin typeface="Calibri" panose="020F0502020204030204" pitchFamily="34" charset="0"/>
                <a:ea typeface="Calibri" panose="020F0502020204030204" pitchFamily="34" charset="0"/>
                <a:cs typeface="Alexandria" pitchFamily="2" charset="-78"/>
              </a:rPr>
              <a:t> أن العدالة هي مدى إدراك العاملين للعدالة التنظيمية ببعديها العدالة الإجرائية والعدالة </a:t>
            </a:r>
            <a:r>
              <a:rPr lang="ar-SA" kern="100" dirty="0" err="1">
                <a:latin typeface="Calibri" panose="020F0502020204030204" pitchFamily="34" charset="0"/>
                <a:ea typeface="Calibri" panose="020F0502020204030204" pitchFamily="34" charset="0"/>
                <a:cs typeface="Alexandria" pitchFamily="2" charset="-78"/>
              </a:rPr>
              <a:t>التعاملية</a:t>
            </a:r>
            <a:r>
              <a:rPr lang="ar-SA" kern="100" dirty="0">
                <a:latin typeface="Calibri" panose="020F0502020204030204" pitchFamily="34" charset="0"/>
                <a:ea typeface="Calibri" panose="020F0502020204030204" pitchFamily="34" charset="0"/>
                <a:cs typeface="Alexandria" pitchFamily="2" charset="-78"/>
              </a:rPr>
              <a:t> في مكان العمل</a:t>
            </a:r>
            <a:endParaRPr lang="en-GB" kern="100" dirty="0">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ar-EG" kern="100" dirty="0">
                <a:effectLst/>
                <a:latin typeface="Calibri" panose="020F0502020204030204" pitchFamily="34" charset="0"/>
                <a:ea typeface="Calibri" panose="020F0502020204030204" pitchFamily="34" charset="0"/>
                <a:cs typeface="Alexandria" pitchFamily="2" charset="-78"/>
              </a:rPr>
              <a:t>وهناك من ينظر </a:t>
            </a:r>
            <a:r>
              <a:rPr lang="ar-SA" kern="100" dirty="0">
                <a:effectLst/>
                <a:latin typeface="Alexandria" pitchFamily="2" charset="-78"/>
                <a:ea typeface="Calibri" panose="020F0502020204030204" pitchFamily="34" charset="0"/>
                <a:cs typeface="Arial" panose="020B0604020202020204" pitchFamily="34" charset="0"/>
              </a:rPr>
              <a:t>إلى </a:t>
            </a:r>
            <a:r>
              <a:rPr lang="ar-SA" kern="100" dirty="0">
                <a:effectLst/>
                <a:latin typeface="Calibri" panose="020F0502020204030204" pitchFamily="34" charset="0"/>
                <a:ea typeface="Times New Roman" panose="02020603050405020304" pitchFamily="18" charset="0"/>
                <a:cs typeface="Alexandria" pitchFamily="2" charset="-78"/>
              </a:rPr>
              <a:t>العدالة التنظيمية على أنها التصور الشخصي للأشخاص عن العدالة في المنظمات بشكل عام</a:t>
            </a:r>
            <a:r>
              <a:rPr lang="ar-SA" kern="100" dirty="0">
                <a:effectLst/>
                <a:latin typeface="Calibri" panose="020F0502020204030204" pitchFamily="34" charset="0"/>
                <a:ea typeface="Calibri" panose="020F0502020204030204" pitchFamily="34" charset="0"/>
                <a:cs typeface="Alexandria" pitchFamily="2" charset="-78"/>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kern="100" dirty="0">
                <a:effectLst/>
                <a:latin typeface="Calibri" panose="020F0502020204030204" pitchFamily="34" charset="0"/>
                <a:ea typeface="Times New Roman" panose="02020603050405020304" pitchFamily="18" charset="0"/>
                <a:cs typeface="Alexandria" pitchFamily="2" charset="-78"/>
              </a:rPr>
              <a:t>كما تعرف العدالة التنظيمية على أنها عدالة المعاملة التي يتلقاها الموظفون داخل عملهم</a:t>
            </a:r>
            <a:r>
              <a:rPr lang="ar-EG" kern="100" dirty="0">
                <a:effectLst/>
                <a:latin typeface="Calibri" panose="020F0502020204030204" pitchFamily="34" charset="0"/>
                <a:ea typeface="Times New Roman" panose="02020603050405020304" pitchFamily="18" charset="0"/>
                <a:cs typeface="Alexandria" pitchFamily="2" charset="-78"/>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2198255"/>
            <a:ext cx="10314709" cy="2768002"/>
          </a:xfrm>
          <a:prstGeom prst="rect">
            <a:avLst/>
          </a:prstGeom>
          <a:noFill/>
        </p:spPr>
        <p:txBody>
          <a:bodyPr wrap="square" rtlCol="0">
            <a:spAutoFit/>
          </a:bodyPr>
          <a:lstStyle/>
          <a:p>
            <a:pPr algn="just">
              <a:lnSpc>
                <a:spcPct val="107000"/>
              </a:lnSpc>
              <a:spcAft>
                <a:spcPts val="800"/>
              </a:spcAft>
            </a:pPr>
            <a:r>
              <a:rPr lang="ar-SA" sz="2400" b="1" kern="100" dirty="0">
                <a:effectLst/>
                <a:latin typeface="Calibri" panose="020F0502020204030204" pitchFamily="34" charset="0"/>
                <a:ea typeface="Calibri" panose="020F0502020204030204" pitchFamily="34" charset="0"/>
                <a:cs typeface="Alexandria" pitchFamily="2" charset="-78"/>
              </a:rPr>
              <a:t>أهمية العدالة التنظيمية:</a:t>
            </a:r>
            <a:r>
              <a:rPr lang="ar-SA" sz="2400" kern="100" dirty="0">
                <a:effectLst/>
                <a:latin typeface="Calibri" panose="020F0502020204030204" pitchFamily="34" charset="0"/>
                <a:ea typeface="Calibri" panose="020F0502020204030204" pitchFamily="34" charset="0"/>
                <a:cs typeface="Alexandria" pitchFamily="2" charset="-78"/>
              </a:rPr>
              <a:t> </a:t>
            </a:r>
            <a:r>
              <a:rPr lang="ar-SA" kern="100" dirty="0">
                <a:effectLst/>
                <a:latin typeface="Calibri" panose="020F0502020204030204" pitchFamily="34" charset="0"/>
                <a:ea typeface="Calibri" panose="020F0502020204030204" pitchFamily="34" charset="0"/>
                <a:cs typeface="Alexandria" pitchFamily="2" charset="-78"/>
              </a:rPr>
              <a:t>أشارت العديد من الدراسات إلى أن القيادة الأخلاقية لها تأثير ضمني إيجابي على كل من العاملين والمؤسسة أهمه :</a:t>
            </a:r>
            <a:r>
              <a:rPr lang="ar-EG" kern="100" dirty="0">
                <a:effectLst/>
                <a:latin typeface="Calibri" panose="020F0502020204030204" pitchFamily="34" charset="0"/>
                <a:ea typeface="Calibri" panose="020F0502020204030204" pitchFamily="34"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Wingdings" panose="05000000000000000000" pitchFamily="2" charset="2"/>
              <a:buChar char=""/>
            </a:pPr>
            <a:r>
              <a:rPr lang="ar-SA" dirty="0">
                <a:effectLst/>
                <a:latin typeface="Calibri" panose="020F0502020204030204" pitchFamily="34" charset="0"/>
                <a:ea typeface="Calibri" panose="020F0502020204030204" pitchFamily="34" charset="0"/>
                <a:cs typeface="Alexandria" pitchFamily="2" charset="-78"/>
              </a:rPr>
              <a:t>يولد لديهم الشعور بالانتماء ويعزز الولاء التنظيمي نحو المنظمة التي يعملون فيها.</a:t>
            </a:r>
            <a:endParaRPr lang="en-GB"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Wingdings" panose="05000000000000000000" pitchFamily="2" charset="2"/>
              <a:buChar char=""/>
            </a:pPr>
            <a:r>
              <a:rPr lang="ar-SA" dirty="0">
                <a:effectLst/>
                <a:latin typeface="Calibri" panose="020F0502020204030204" pitchFamily="34" charset="0"/>
                <a:ea typeface="Calibri" panose="020F0502020204030204" pitchFamily="34" charset="0"/>
                <a:cs typeface="Alexandria" pitchFamily="2" charset="-78"/>
              </a:rPr>
              <a:t>يتحقق لديهم الرضا الوظيفي، مما يدفعهم إلى بذل المزيد من الجهود لرفع مستوى الأداء، حتى لو لم</a:t>
            </a:r>
            <a:endParaRPr lang="en-GB" dirty="0">
              <a:effectLst/>
              <a:latin typeface="Calibri" panose="020F0502020204030204" pitchFamily="34" charset="0"/>
              <a:ea typeface="Calibri" panose="020F0502020204030204" pitchFamily="34" charset="0"/>
              <a:cs typeface="Arial" panose="020B0604020202020204" pitchFamily="34" charset="0"/>
            </a:endParaRPr>
          </a:p>
          <a:p>
            <a:pPr marL="233680" algn="just" rtl="1" fontAlgn="base">
              <a:spcBef>
                <a:spcPts val="355"/>
              </a:spcBef>
              <a:spcAft>
                <a:spcPts val="1065"/>
              </a:spcAft>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يطلب منهم ذلك، الأمر الذي ينعكس على الفاعلية التنظيمية</a:t>
            </a:r>
            <a:r>
              <a:rPr lang="ar-EG" dirty="0">
                <a:solidFill>
                  <a:srgbClr val="000000"/>
                </a:solidFill>
                <a:effectLst/>
                <a:latin typeface="Alexandria" pitchFamily="2" charset="-78"/>
                <a:ea typeface="Calibri" panose="020F0502020204030204" pitchFamily="34" charset="0"/>
              </a:rPr>
              <a:t>.</a:t>
            </a:r>
            <a:endParaRPr lang="en-GB" dirty="0">
              <a:effectLst/>
              <a:latin typeface="Times New Roman" panose="02020603050405020304" pitchFamily="18" charset="0"/>
              <a:ea typeface="Times New Roman" panose="02020603050405020304" pitchFamily="18"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تلعب دور في تحقيق التكامل التنظيمي بين أفراد المنظمة وتضمن الاستقرار على المدى الطويل</a:t>
            </a:r>
            <a:r>
              <a:rPr lang="ar-SA" dirty="0">
                <a:solidFill>
                  <a:srgbClr val="000000"/>
                </a:solidFill>
                <a:effectLst/>
                <a:latin typeface="Times New Roman" panose="02020603050405020304" pitchFamily="18" charset="0"/>
                <a:ea typeface="Times New Roman" panose="02020603050405020304" pitchFamily="18" charset="0"/>
                <a:cs typeface="Alexandria" pitchFamily="2" charset="-78"/>
              </a:rPr>
              <a:t>. </a:t>
            </a:r>
            <a:endParaRPr lang="en-GB"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89638" y="1885072"/>
            <a:ext cx="10453255" cy="3395801"/>
          </a:xfrm>
          <a:prstGeom prst="rect">
            <a:avLst/>
          </a:prstGeom>
          <a:noFill/>
        </p:spPr>
        <p:txBody>
          <a:bodyPr wrap="square" rtlCol="0">
            <a:spAutoFit/>
          </a:bodyPr>
          <a:lstStyle/>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تلعب دور في تحقيق مزايا تنظيمية إذا ما تم تطوير ممارسات وقرارات تصب باتجاه تحقيق العدالة التنظيمية، وهذا بدوره ينعكس على رأس المال البشري والذي يعد أهم مصدر لتحقيق الميزة التنافسية للمنظمة</a:t>
            </a:r>
            <a:r>
              <a:rPr lang="ar-EG" dirty="0">
                <a:solidFill>
                  <a:srgbClr val="000000"/>
                </a:solidFill>
                <a:effectLst/>
                <a:latin typeface="Times New Roman" panose="02020603050405020304" pitchFamily="18" charset="0"/>
                <a:ea typeface="Times New Roman" panose="02020603050405020304" pitchFamily="18" charset="0"/>
                <a:cs typeface="Alexandria" pitchFamily="2" charset="-78"/>
              </a:rPr>
              <a:t>.</a:t>
            </a:r>
            <a:endParaRPr lang="en-GB" dirty="0">
              <a:effectLst/>
              <a:latin typeface="Times New Roman" panose="02020603050405020304" pitchFamily="18" charset="0"/>
              <a:ea typeface="Times New Roman" panose="02020603050405020304" pitchFamily="18"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ترتبط بالعديد من المتغيرات التنظيمية حيث لها تأثير على كل من الرضا الوظيفي، والالتزام التنظيمي ،سلوكيات المواطنة التنظيمية.</a:t>
            </a:r>
            <a:endParaRPr lang="en-GB" dirty="0">
              <a:effectLst/>
              <a:latin typeface="Times New Roman" panose="02020603050405020304" pitchFamily="18" charset="0"/>
              <a:ea typeface="Times New Roman" panose="02020603050405020304" pitchFamily="18" charset="0"/>
            </a:endParaRP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effectLst/>
                <a:latin typeface="Times New Roman" panose="02020603050405020304" pitchFamily="18" charset="0"/>
                <a:ea typeface="Calibri" panose="020F0502020204030204" pitchFamily="34" charset="0"/>
                <a:cs typeface="Alexandria" pitchFamily="2" charset="-78"/>
              </a:rPr>
              <a:t>إن العدالة التنظيمية تبرز منظومة القيم الاجتماعية والأخلاقية والدينية عند الأفراد، وتحدد طرق التفاعل والنضج للعدالة الشائعة في المنظمة</a:t>
            </a:r>
            <a:r>
              <a:rPr lang="ar-EG" b="1" dirty="0">
                <a:solidFill>
                  <a:srgbClr val="000000"/>
                </a:solidFill>
                <a:effectLst/>
                <a:latin typeface="Alexandria" pitchFamily="2" charset="-78"/>
                <a:ea typeface="Times New Roman" panose="02020603050405020304" pitchFamily="18" charset="0"/>
              </a:rPr>
              <a:t>.</a:t>
            </a:r>
          </a:p>
          <a:p>
            <a:pPr marL="342900" lvl="0" indent="-342900" algn="just" rtl="1" fontAlgn="base">
              <a:spcBef>
                <a:spcPts val="355"/>
              </a:spcBef>
              <a:spcAft>
                <a:spcPts val="1065"/>
              </a:spcAft>
              <a:buFont typeface="Wingdings" panose="05000000000000000000" pitchFamily="2" charset="2"/>
              <a:buChar char=""/>
            </a:pPr>
            <a:r>
              <a:rPr lang="ar-SA" dirty="0">
                <a:solidFill>
                  <a:srgbClr val="000000"/>
                </a:solidFill>
                <a:latin typeface="Times New Roman" panose="02020603050405020304" pitchFamily="18" charset="0"/>
                <a:ea typeface="Calibri" panose="020F0502020204030204" pitchFamily="34" charset="0"/>
                <a:cs typeface="Alexandria" pitchFamily="2" charset="-78"/>
              </a:rPr>
              <a:t>تعتبر العدالة التنظيمية عامل حاسم لالتزام الموظف بأهداف المنظمة ويزيد من مستوي مشاركته</a:t>
            </a:r>
            <a:r>
              <a:rPr lang="en-GB" b="1" dirty="0">
                <a:effectLst/>
                <a:latin typeface="Alexandria" pitchFamily="2" charset="-78"/>
                <a:ea typeface="Calibri" panose="020F0502020204030204" pitchFamily="34" charset="0"/>
              </a:rPr>
              <a:t>( </a:t>
            </a:r>
            <a:endParaRPr lang="en-GB" dirty="0">
              <a:effectLst/>
              <a:latin typeface="Times New Roman" panose="02020603050405020304" pitchFamily="18" charset="0"/>
              <a:ea typeface="Times New Roman" panose="02020603050405020304" pitchFamily="18" charset="0"/>
            </a:endParaRPr>
          </a:p>
          <a:p>
            <a:pPr algn="just"/>
            <a:r>
              <a:rPr lang="ar-SA" sz="2400" kern="0" dirty="0">
                <a:effectLst/>
                <a:latin typeface="Alexandria" pitchFamily="2" charset="-78"/>
                <a:ea typeface="Times New Roman" panose="02020603050405020304" pitchFamily="18" charset="0"/>
                <a:cs typeface="+mj-cs"/>
              </a:rPr>
              <a:t>.            </a:t>
            </a:r>
            <a:r>
              <a:rPr lang="ar-SA" sz="2400" kern="0" dirty="0">
                <a:effectLst/>
                <a:latin typeface="Calibri" panose="020F0502020204030204" pitchFamily="34" charset="0"/>
                <a:ea typeface="Times New Roman" panose="02020603050405020304" pitchFamily="18" charset="0"/>
                <a:cs typeface="+mj-cs"/>
              </a:rPr>
              <a:t> </a:t>
            </a:r>
            <a:endParaRPr lang="en-GB" sz="24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89000" y="1882478"/>
            <a:ext cx="10453255" cy="4130105"/>
          </a:xfrm>
          <a:prstGeom prst="rect">
            <a:avLst/>
          </a:prstGeom>
          <a:noFill/>
        </p:spPr>
        <p:txBody>
          <a:bodyPr wrap="square" rtlCol="0">
            <a:spAutoFit/>
          </a:bodyPr>
          <a:lstStyle/>
          <a:p>
            <a:pPr algn="r" rtl="1">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مبادئ العدالة التنظيمية</a:t>
            </a:r>
            <a:endParaRPr lang="ar-EG" sz="2000" b="1" kern="1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 </a:t>
            </a:r>
            <a:r>
              <a:rPr lang="ar-SA" sz="2000" kern="100" dirty="0">
                <a:effectLst/>
                <a:latin typeface="Calibri" panose="020F0502020204030204" pitchFamily="34" charset="0"/>
                <a:ea typeface="Times New Roman" panose="02020603050405020304" pitchFamily="18" charset="0"/>
                <a:cs typeface="Alexandria" pitchFamily="2" charset="-78"/>
              </a:rPr>
              <a:t>للعدالة التنظيمية مجموعة من المبادئ أهمها</a:t>
            </a:r>
            <a:r>
              <a:rPr lang="en-GB" sz="2000" kern="100" dirty="0">
                <a:effectLst/>
                <a:latin typeface="Alexandria" pitchFamily="2" charset="-78"/>
                <a:ea typeface="Times New Roman" panose="02020603050405020304" pitchFamily="18" charset="0"/>
                <a:cs typeface="Arial" panose="020B0604020202020204" pitchFamily="34" charset="0"/>
              </a:rPr>
              <a:t>:</a:t>
            </a:r>
            <a:r>
              <a:rPr lang="en-GB" sz="2000" kern="100" dirty="0">
                <a:effectLst/>
                <a:latin typeface="Alexandria" pitchFamily="2" charset="-78"/>
                <a:ea typeface="Calibri" panose="020F0502020204030204" pitchFamily="34" charset="0"/>
                <a:cs typeface="Arial" panose="020B0604020202020204" pitchFamily="34" charset="0"/>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implified Arabic" panose="02020603050405020304" pitchFamily="18" charset="-78"/>
              <a:buChar char="-"/>
              <a:tabLst>
                <a:tab pos="143510" algn="l"/>
              </a:tabLst>
            </a:pPr>
            <a:r>
              <a:rPr lang="en-GB" sz="2000" dirty="0">
                <a:effectLst/>
                <a:latin typeface="Alexandria" pitchFamily="2" charset="-78"/>
                <a:ea typeface="Times New Roman" panose="02020603050405020304" pitchFamily="18" charset="0"/>
                <a:cs typeface="Arial" panose="020B0604020202020204" pitchFamily="34" charset="0"/>
              </a:rPr>
              <a:t> </a:t>
            </a:r>
            <a:r>
              <a:rPr lang="ar-SA" sz="2000" b="1" dirty="0">
                <a:effectLst/>
                <a:latin typeface="Calibri" panose="020F0502020204030204" pitchFamily="34" charset="0"/>
                <a:ea typeface="Times New Roman" panose="02020603050405020304" pitchFamily="18" charset="0"/>
                <a:cs typeface="Alexandria" pitchFamily="2" charset="-78"/>
              </a:rPr>
              <a:t>مبدأ المساواة</a:t>
            </a:r>
            <a:r>
              <a:rPr lang="en-US" sz="2000" dirty="0">
                <a:effectLst/>
                <a:latin typeface="Alexandria" pitchFamily="2" charset="-78"/>
                <a:ea typeface="Times New Roman" panose="02020603050405020304" pitchFamily="18" charset="0"/>
                <a:cs typeface="Arial" panose="020B0604020202020204" pitchFamily="34" charset="0"/>
              </a:rPr>
              <a:t>: </a:t>
            </a:r>
            <a:r>
              <a:rPr lang="ar-SA" sz="2000" dirty="0">
                <a:effectLst/>
                <a:latin typeface="Calibri" panose="020F0502020204030204" pitchFamily="34" charset="0"/>
                <a:ea typeface="Times New Roman" panose="02020603050405020304" pitchFamily="18" charset="0"/>
                <a:cs typeface="Alexandria" pitchFamily="2" charset="-78"/>
              </a:rPr>
              <a:t>أي تكافؤ الفرص والأجور والحوافز وساعات العمل، و واجبات الوظيفة بين الأفراد العاملين في المنظمة</a:t>
            </a:r>
            <a:r>
              <a:rPr lang="en-US" sz="2000" dirty="0">
                <a:effectLst/>
                <a:latin typeface="Alexandria" pitchFamily="2"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implified Arabic" panose="02020603050405020304" pitchFamily="18" charset="-78"/>
              <a:buChar char="-"/>
              <a:tabLst>
                <a:tab pos="143510" algn="l"/>
              </a:tabLst>
            </a:pPr>
            <a:r>
              <a:rPr lang="ar-SA" sz="2000" b="1" dirty="0">
                <a:effectLst/>
                <a:latin typeface="Calibri" panose="020F0502020204030204" pitchFamily="34" charset="0"/>
                <a:ea typeface="Times New Roman" panose="02020603050405020304" pitchFamily="18" charset="0"/>
                <a:cs typeface="Alexandria" pitchFamily="2" charset="-78"/>
              </a:rPr>
              <a:t>المبدأ الأخلاقي</a:t>
            </a:r>
            <a:r>
              <a:rPr lang="en-US" sz="2000" dirty="0">
                <a:effectLst/>
                <a:latin typeface="Alexandria" pitchFamily="2" charset="-78"/>
                <a:ea typeface="Times New Roman" panose="02020603050405020304" pitchFamily="18" charset="0"/>
                <a:cs typeface="Arial" panose="020B0604020202020204" pitchFamily="34" charset="0"/>
              </a:rPr>
              <a:t>: </a:t>
            </a:r>
            <a:r>
              <a:rPr lang="ar-SA" sz="2000" dirty="0">
                <a:effectLst/>
                <a:latin typeface="Calibri" panose="020F0502020204030204" pitchFamily="34" charset="0"/>
                <a:ea typeface="Times New Roman" panose="02020603050405020304" pitchFamily="18" charset="0"/>
                <a:cs typeface="Alexandria" pitchFamily="2" charset="-78"/>
              </a:rPr>
              <a:t>ويتمثل في الاستقامة، النزاهة، الشرف، الأمانة، الإخلاص، الصدق</a:t>
            </a:r>
            <a:r>
              <a:rPr lang="en-US" sz="2000" dirty="0">
                <a:effectLst/>
                <a:latin typeface="Alexandria" pitchFamily="2"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implified Arabic" panose="02020603050405020304" pitchFamily="18" charset="-78"/>
              <a:buChar char="-"/>
              <a:tabLst>
                <a:tab pos="143510" algn="l"/>
              </a:tabLst>
            </a:pPr>
            <a:r>
              <a:rPr lang="ar-SA" sz="2000" b="1" dirty="0">
                <a:effectLst/>
                <a:latin typeface="Calibri" panose="020F0502020204030204" pitchFamily="34" charset="0"/>
                <a:ea typeface="Times New Roman" panose="02020603050405020304" pitchFamily="18" charset="0"/>
                <a:cs typeface="Alexandria" pitchFamily="2" charset="-78"/>
              </a:rPr>
              <a:t>مبدأ الدقة والتصحيح</a:t>
            </a:r>
            <a:r>
              <a:rPr lang="en-US" sz="2000" dirty="0">
                <a:effectLst/>
                <a:latin typeface="Alexandria" pitchFamily="2" charset="-78"/>
                <a:ea typeface="Times New Roman" panose="02020603050405020304" pitchFamily="18" charset="0"/>
                <a:cs typeface="Arial" panose="020B0604020202020204" pitchFamily="34" charset="0"/>
              </a:rPr>
              <a:t>: </a:t>
            </a:r>
            <a:r>
              <a:rPr lang="ar-SA" sz="2000" dirty="0">
                <a:effectLst/>
                <a:latin typeface="Calibri" panose="020F0502020204030204" pitchFamily="34" charset="0"/>
                <a:ea typeface="Times New Roman" panose="02020603050405020304" pitchFamily="18" charset="0"/>
                <a:cs typeface="Alexandria" pitchFamily="2" charset="-78"/>
              </a:rPr>
              <a:t>يجب أن تكون القرارات والإجراءات المتخذة مبنية على معلومات دقيقة وواضحة، وقابلية للتصحيح في حالة وجود خطأ</a:t>
            </a:r>
            <a:r>
              <a:rPr lang="en-US" sz="2000" dirty="0">
                <a:effectLst/>
                <a:latin typeface="Alexandria" pitchFamily="2"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implified Arabic" panose="02020603050405020304" pitchFamily="18" charset="-78"/>
              <a:buChar char="-"/>
              <a:tabLst>
                <a:tab pos="143510" algn="l"/>
              </a:tabLst>
            </a:pPr>
            <a:r>
              <a:rPr lang="en-US" sz="2000" dirty="0">
                <a:effectLst/>
                <a:latin typeface="Alexandria" pitchFamily="2" charset="-78"/>
                <a:ea typeface="Times New Roman" panose="02020603050405020304" pitchFamily="18" charset="0"/>
                <a:cs typeface="Arial" panose="020B0604020202020204" pitchFamily="34" charset="0"/>
              </a:rPr>
              <a:t> </a:t>
            </a:r>
            <a:r>
              <a:rPr lang="ar-SA" sz="2000" b="1" dirty="0">
                <a:effectLst/>
                <a:latin typeface="Calibri" panose="020F0502020204030204" pitchFamily="34" charset="0"/>
                <a:ea typeface="Times New Roman" panose="02020603050405020304" pitchFamily="18" charset="0"/>
                <a:cs typeface="Alexandria" pitchFamily="2" charset="-78"/>
              </a:rPr>
              <a:t>مبدأ الالتزام</a:t>
            </a:r>
            <a:r>
              <a:rPr lang="en-US" sz="2000" dirty="0">
                <a:effectLst/>
                <a:latin typeface="Alexandria" pitchFamily="2" charset="-78"/>
                <a:ea typeface="Times New Roman" panose="02020603050405020304" pitchFamily="18" charset="0"/>
                <a:cs typeface="Arial" panose="020B0604020202020204" pitchFamily="34" charset="0"/>
              </a:rPr>
              <a:t>: </a:t>
            </a:r>
            <a:r>
              <a:rPr lang="ar-SA" sz="2000" dirty="0">
                <a:effectLst/>
                <a:latin typeface="Calibri" panose="020F0502020204030204" pitchFamily="34" charset="0"/>
                <a:ea typeface="Times New Roman" panose="02020603050405020304" pitchFamily="18" charset="0"/>
                <a:cs typeface="Alexandria" pitchFamily="2" charset="-78"/>
              </a:rPr>
              <a:t>المعاملة المنصفة والمكافأة المستحقة وفقا للمعايير والقوانين المطبقة</a:t>
            </a:r>
            <a:r>
              <a:rPr lang="en-US" sz="2000" dirty="0">
                <a:effectLst/>
                <a:latin typeface="Alexandria" pitchFamily="2"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1000"/>
              </a:spcAft>
              <a:buFont typeface="Simplified Arabic" panose="02020603050405020304" pitchFamily="18" charset="-78"/>
              <a:buChar char="-"/>
              <a:tabLst>
                <a:tab pos="143510" algn="l"/>
              </a:tabLst>
            </a:pPr>
            <a:r>
              <a:rPr lang="ar-SA" sz="2000" b="1" dirty="0">
                <a:effectLst/>
                <a:latin typeface="Calibri" panose="020F0502020204030204" pitchFamily="34" charset="0"/>
                <a:ea typeface="Calibri" panose="020F0502020204030204" pitchFamily="34" charset="0"/>
                <a:cs typeface="Alexandria" pitchFamily="2" charset="-78"/>
              </a:rPr>
              <a:t>مبدأ المشاركة</a:t>
            </a:r>
            <a:r>
              <a:rPr lang="en-US" sz="2000" dirty="0">
                <a:effectLst/>
                <a:latin typeface="Alexandria" pitchFamily="2" charset="-78"/>
                <a:ea typeface="Calibri" panose="020F0502020204030204" pitchFamily="34" charset="0"/>
                <a:cs typeface="Arial" panose="020B0604020202020204" pitchFamily="34" charset="0"/>
              </a:rPr>
              <a:t>: </a:t>
            </a:r>
            <a:r>
              <a:rPr lang="ar-SA" sz="2000" dirty="0">
                <a:effectLst/>
                <a:latin typeface="Calibri" panose="020F0502020204030204" pitchFamily="34" charset="0"/>
                <a:ea typeface="Calibri" panose="020F0502020204030204" pitchFamily="34" charset="0"/>
                <a:cs typeface="Alexandria" pitchFamily="2" charset="-78"/>
              </a:rPr>
              <a:t>مشاركة جميع الأطراف العاملة في المنظمة في صنع واتخاذ القرارات وتطبيق القرارات</a:t>
            </a:r>
            <a:r>
              <a:rPr lang="en-US" sz="2000" b="1" dirty="0">
                <a:effectLst/>
                <a:latin typeface="Alexandria" pitchFamily="2" charset="-78"/>
                <a:ea typeface="Calibri" panose="020F0502020204030204" pitchFamily="34" charset="0"/>
                <a:cs typeface="Arial" panose="020B0604020202020204" pitchFamily="34" charset="0"/>
              </a:rPr>
              <a:t>.</a:t>
            </a:r>
            <a:r>
              <a:rPr lang="ar-SA" sz="2000" b="1" dirty="0">
                <a:effectLst/>
                <a:latin typeface="Calibri" panose="020F0502020204030204" pitchFamily="34" charset="0"/>
                <a:ea typeface="Times New Roman" panose="02020603050405020304" pitchFamily="18" charset="0"/>
                <a:cs typeface="Alexandria" pitchFamily="2" charset="-78"/>
              </a:rPr>
              <a:t> </a:t>
            </a:r>
            <a:r>
              <a:rPr lang="ar-SA" sz="2000" kern="0" dirty="0">
                <a:effectLst/>
                <a:latin typeface="Calibri" panose="020F0502020204030204" pitchFamily="34" charset="0"/>
                <a:ea typeface="Times New Roman" panose="02020603050405020304" pitchFamily="18" charset="0"/>
                <a:cs typeface="Alexandria" pitchFamily="2"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089890" y="2281382"/>
            <a:ext cx="10159801" cy="3656194"/>
          </a:xfrm>
          <a:prstGeom prst="rect">
            <a:avLst/>
          </a:prstGeom>
          <a:noFill/>
        </p:spPr>
        <p:txBody>
          <a:bodyPr wrap="square" rtlCol="0">
            <a:spAutoFit/>
          </a:bodyPr>
          <a:lstStyle/>
          <a:p>
            <a:pPr algn="r">
              <a:lnSpc>
                <a:spcPct val="107000"/>
              </a:lnSpc>
              <a:spcAft>
                <a:spcPts val="800"/>
              </a:spcAft>
            </a:pPr>
            <a:r>
              <a:rPr lang="ar-SA" sz="2000" kern="100" dirty="0">
                <a:effectLst/>
                <a:latin typeface="Calibri" panose="020F0502020204030204" pitchFamily="34" charset="0"/>
                <a:ea typeface="Calibri" panose="020F0502020204030204" pitchFamily="34" charset="0"/>
                <a:cs typeface="Alexandria" pitchFamily="2" charset="-78"/>
              </a:rPr>
              <a:t>قواعد للعدالة الإجرائية لاستخدامها في المنظمات وهى:</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الاستئناف</a:t>
            </a:r>
            <a:r>
              <a:rPr lang="ar-SA" sz="2000" kern="100" dirty="0">
                <a:effectLst/>
                <a:latin typeface="Calibri" panose="020F0502020204030204" pitchFamily="34" charset="0"/>
                <a:ea typeface="Calibri" panose="020F0502020204030204" pitchFamily="34" charset="0"/>
                <a:cs typeface="Alexandria" pitchFamily="2" charset="-78"/>
              </a:rPr>
              <a:t>: أي وجود فرص للاعتراض على القرارات وتعديلها إذا ما ظهر ما يبرر ذلك.</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*القاعدة الأخلاقية:</a:t>
            </a:r>
            <a:r>
              <a:rPr lang="ar-SA" sz="2000" kern="100" dirty="0">
                <a:effectLst/>
                <a:latin typeface="Calibri" panose="020F0502020204030204" pitchFamily="34" charset="0"/>
                <a:ea typeface="Calibri" panose="020F0502020204030204" pitchFamily="34" charset="0"/>
                <a:cs typeface="Alexandria" pitchFamily="2" charset="-78"/>
              </a:rPr>
              <a:t> أي أن الإجراء يجب أن يتفق مع المعايير الأخلاقية السائدة والآداب.</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التمثيل</a:t>
            </a:r>
            <a:r>
              <a:rPr lang="ar-SA" sz="2000" kern="100" dirty="0">
                <a:effectLst/>
                <a:latin typeface="Calibri" panose="020F0502020204030204" pitchFamily="34" charset="0"/>
                <a:ea typeface="Calibri" panose="020F0502020204030204" pitchFamily="34" charset="0"/>
                <a:cs typeface="Alexandria" pitchFamily="2" charset="-78"/>
              </a:rPr>
              <a:t>: يجب أن تتبني عملية اتخاذ القرار وجهات نظر أصحاب المصلحة.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عدم الانحياز</a:t>
            </a:r>
            <a:r>
              <a:rPr lang="ar-SA" sz="2000" kern="100" dirty="0">
                <a:effectLst/>
                <a:latin typeface="Calibri" panose="020F0502020204030204" pitchFamily="34" charset="0"/>
                <a:ea typeface="Calibri" panose="020F0502020204030204" pitchFamily="34" charset="0"/>
                <a:cs typeface="Alexandria" pitchFamily="2" charset="-78"/>
              </a:rPr>
              <a:t>: ابتعاد منفذ الإجراء أو متخذ القرار عن المصلحة الشخصية في اتخاذ القرار.</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دقة المعلومات</a:t>
            </a:r>
            <a:r>
              <a:rPr lang="ar-SA" sz="2000" kern="100" dirty="0">
                <a:effectLst/>
                <a:latin typeface="Calibri" panose="020F0502020204030204" pitchFamily="34" charset="0"/>
                <a:ea typeface="Calibri" panose="020F0502020204030204" pitchFamily="34" charset="0"/>
                <a:cs typeface="Alexandria" pitchFamily="2" charset="-78"/>
              </a:rPr>
              <a:t>: بناء القرارات على أساس معلومات صحيحة وشفافة.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*قاعدة التوافق والانسجام:</a:t>
            </a:r>
            <a:r>
              <a:rPr lang="ar-SA" sz="2000" kern="100" dirty="0">
                <a:effectLst/>
                <a:latin typeface="Calibri" panose="020F0502020204030204" pitchFamily="34" charset="0"/>
                <a:ea typeface="Calibri" panose="020F0502020204030204" pitchFamily="34" charset="0"/>
                <a:cs typeface="Alexandria" pitchFamily="2" charset="-78"/>
              </a:rPr>
              <a:t> يجب أن تنسجم إجراءات توزيع المكافآت على جميع الأفراد في كل الأوقات.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6" y="2084454"/>
            <a:ext cx="10399946" cy="3880165"/>
          </a:xfrm>
          <a:prstGeom prst="rect">
            <a:avLst/>
          </a:prstGeom>
          <a:noFill/>
        </p:spPr>
        <p:txBody>
          <a:bodyPr wrap="square" rtlCol="0">
            <a:spAutoFit/>
          </a:bodyPr>
          <a:lstStyle/>
          <a:p>
            <a:pPr algn="just" rtl="1">
              <a:lnSpc>
                <a:spcPct val="107000"/>
              </a:lnSpc>
              <a:spcAft>
                <a:spcPts val="750"/>
              </a:spcAft>
            </a:pPr>
            <a:r>
              <a:rPr lang="ar-SA" sz="2000" b="1" dirty="0">
                <a:effectLst/>
                <a:ea typeface="Calibri" panose="020F0502020204030204" pitchFamily="34" charset="0"/>
                <a:cs typeface="Alexandria" pitchFamily="2" charset="-78"/>
              </a:rPr>
              <a:t>علاقة القيادة الأخلاقية بالعدالة التنظيمية: </a:t>
            </a:r>
            <a:r>
              <a:rPr lang="ar-SA" sz="2000" dirty="0">
                <a:effectLst/>
                <a:ea typeface="Calibri" panose="020F0502020204030204" pitchFamily="34" charset="0"/>
                <a:cs typeface="Alexandria" pitchFamily="2" charset="-78"/>
              </a:rPr>
              <a:t>يؤكد </a:t>
            </a:r>
            <a:r>
              <a:rPr lang="ar-EG" sz="2000" dirty="0">
                <a:effectLst/>
                <a:ea typeface="Calibri" panose="020F0502020204030204" pitchFamily="34" charset="0"/>
                <a:cs typeface="Alexandria" pitchFamily="2" charset="-78"/>
              </a:rPr>
              <a:t>الباحثون </a:t>
            </a:r>
            <a:r>
              <a:rPr lang="ar-SA" sz="2000" dirty="0">
                <a:effectLst/>
                <a:ea typeface="Calibri" panose="020F0502020204030204" pitchFamily="34" charset="0"/>
                <a:cs typeface="Alexandria" pitchFamily="2" charset="-78"/>
              </a:rPr>
              <a:t>على أن العدالة التنظيمية هي نتيجة للقيادة الأخلاقية، حيث أن الخطوات الذي يختارها القائد ليحدد الأبعاد والقيم الأخلاقية للمنظمة ه</a:t>
            </a:r>
            <a:r>
              <a:rPr lang="ar-EG" sz="2000" dirty="0">
                <a:ea typeface="Calibri" panose="020F0502020204030204" pitchFamily="34" charset="0"/>
                <a:cs typeface="Alexandria" pitchFamily="2" charset="-78"/>
              </a:rPr>
              <a:t>ي</a:t>
            </a:r>
            <a:r>
              <a:rPr lang="ar-SA" sz="2000" dirty="0">
                <a:effectLst/>
                <a:ea typeface="Calibri" panose="020F0502020204030204" pitchFamily="34" charset="0"/>
                <a:cs typeface="Alexandria" pitchFamily="2" charset="-78"/>
              </a:rPr>
              <a:t> الأفعال والتصرفات التي يقوم بممارستها سواء كان في حياته الشخصية أو الوظيفية أو في تعامله مع الآخرين فه</a:t>
            </a:r>
            <a:r>
              <a:rPr lang="ar-EG" sz="2000" dirty="0">
                <a:effectLst/>
                <a:ea typeface="Calibri" panose="020F0502020204030204" pitchFamily="34" charset="0"/>
                <a:cs typeface="Alexandria" pitchFamily="2" charset="-78"/>
              </a:rPr>
              <a:t>ي</a:t>
            </a:r>
            <a:r>
              <a:rPr lang="ar-SA" sz="2000" dirty="0">
                <a:effectLst/>
                <a:ea typeface="Calibri" panose="020F0502020204030204" pitchFamily="34" charset="0"/>
                <a:cs typeface="Alexandria" pitchFamily="2" charset="-78"/>
              </a:rPr>
              <a:t> تترجم من خلال  تصرفاته في الواقع العملي حيث تظهر في السلوكيات الأخلاقية عندما يفعل ما</a:t>
            </a:r>
            <a:r>
              <a:rPr lang="ar-EG" sz="2000"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هو صحيح وعادل وجيد أخلاقيا ، ولعل أكثر السلوكيات الأخلاقية وضوحا لدى العاملين ه</a:t>
            </a:r>
            <a:r>
              <a:rPr lang="ar-EG" sz="2000" dirty="0">
                <a:effectLst/>
                <a:ea typeface="Calibri" panose="020F0502020204030204" pitchFamily="34" charset="0"/>
                <a:cs typeface="Alexandria" pitchFamily="2" charset="-78"/>
              </a:rPr>
              <a:t>ي</a:t>
            </a:r>
            <a:r>
              <a:rPr lang="ar-SA" sz="2000" dirty="0">
                <a:effectLst/>
                <a:ea typeface="Calibri" panose="020F0502020204030204" pitchFamily="34" charset="0"/>
                <a:cs typeface="Alexandria" pitchFamily="2" charset="-78"/>
              </a:rPr>
              <a:t> القضايا المتعلقة بالعدالة فيما يخص اتخاذ القرارات وعند توزيع المكافآت أو توجيه العقوبات</a:t>
            </a:r>
            <a:r>
              <a:rPr lang="ar-EG" sz="2000" b="1"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وقد أكدت على ذلك </a:t>
            </a:r>
            <a:r>
              <a:rPr lang="ar-EG" sz="2000" b="1" dirty="0">
                <a:effectLst/>
                <a:ea typeface="Calibri" panose="020F0502020204030204" pitchFamily="34" charset="0"/>
                <a:cs typeface="Alexandria" pitchFamily="2" charset="-78"/>
              </a:rPr>
              <a:t>بعد الدراسات </a:t>
            </a:r>
            <a:r>
              <a:rPr lang="ar-SA" sz="2000" dirty="0">
                <a:effectLst/>
                <a:ea typeface="Calibri" panose="020F0502020204030204" pitchFamily="34" charset="0"/>
                <a:cs typeface="Alexandria" pitchFamily="2" charset="-78"/>
              </a:rPr>
              <a:t>حين رأت أن القاعدة الأخلاقية تتمثل في كل إجراءات التخصيص والتي يجب أن تتوافق مع القيم والمعايير الأخلاقية السائدة </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ar-EG" sz="20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782618"/>
            <a:ext cx="10759414" cy="3539430"/>
          </a:xfrm>
          <a:prstGeom prst="rect">
            <a:avLst/>
          </a:prstGeom>
          <a:noFill/>
        </p:spPr>
        <p:txBody>
          <a:bodyPr wrap="square" rtlCol="0">
            <a:spAutoFit/>
          </a:bodyPr>
          <a:lstStyle/>
          <a:p>
            <a:pPr algn="just"/>
            <a:r>
              <a:rPr lang="ar-EG" sz="2400" dirty="0">
                <a:effectLst/>
                <a:ea typeface="Calibri" panose="020F0502020204030204" pitchFamily="34" charset="0"/>
                <a:cs typeface="Alexandria" pitchFamily="2" charset="-78"/>
              </a:rPr>
              <a:t> </a:t>
            </a:r>
          </a:p>
          <a:p>
            <a:pPr algn="just"/>
            <a:r>
              <a:rPr lang="ar-SA" sz="2000" dirty="0">
                <a:effectLst/>
                <a:ea typeface="Calibri" panose="020F0502020204030204" pitchFamily="34" charset="0"/>
                <a:cs typeface="Alexandria" pitchFamily="2" charset="-78"/>
              </a:rPr>
              <a:t>إن ما يميز أغلب القادة العظماء وأكثر القادة جذباً للإعجاب هم أصحاب المبادئ والإيمان العميق بما يحملونه من قيم ويرى</a:t>
            </a:r>
            <a:r>
              <a:rPr lang="ar-EG" sz="2000" dirty="0">
                <a:effectLst/>
                <a:ea typeface="Calibri" panose="020F0502020204030204" pitchFamily="34" charset="0"/>
                <a:cs typeface="Alexandria" pitchFamily="2" charset="-78"/>
              </a:rPr>
              <a:t> الباحثون </a:t>
            </a:r>
            <a:r>
              <a:rPr lang="ar-SA" sz="2000" b="1"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أن العدالة التفاعلية ه</a:t>
            </a:r>
            <a:r>
              <a:rPr lang="ar-EG" sz="2000" dirty="0">
                <a:effectLst/>
                <a:ea typeface="Calibri" panose="020F0502020204030204" pitchFamily="34" charset="0"/>
                <a:cs typeface="Alexandria" pitchFamily="2" charset="-78"/>
              </a:rPr>
              <a:t>ي</a:t>
            </a:r>
            <a:r>
              <a:rPr lang="ar-SA" sz="2000" dirty="0">
                <a:effectLst/>
                <a:ea typeface="Calibri" panose="020F0502020204030204" pitchFamily="34" charset="0"/>
                <a:cs typeface="Alexandria" pitchFamily="2" charset="-78"/>
              </a:rPr>
              <a:t> نوع من العدالة التنظيمية التي تنبئ بالسلوك الأخلاقي في العمل</a:t>
            </a:r>
            <a:r>
              <a:rPr lang="ar-SA" sz="2000" b="1"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وهى أكثر أنواع العدالة وضوحا وإدراكا</a:t>
            </a:r>
            <a:r>
              <a:rPr lang="ar-SA" sz="2000" b="1" dirty="0">
                <a:effectLst/>
                <a:ea typeface="Calibri" panose="020F0502020204030204" pitchFamily="34" charset="0"/>
                <a:cs typeface="Alexandria" pitchFamily="2" charset="-78"/>
              </a:rPr>
              <a:t> </a:t>
            </a:r>
            <a:r>
              <a:rPr lang="ar-SA" sz="2000" dirty="0">
                <a:effectLst/>
                <a:ea typeface="Calibri" panose="020F0502020204030204" pitchFamily="34" charset="0"/>
                <a:cs typeface="Alexandria" pitchFamily="2" charset="-78"/>
              </a:rPr>
              <a:t>فكما ذكر</a:t>
            </a:r>
            <a:r>
              <a:rPr lang="ar-EG" sz="2000" b="1" dirty="0">
                <a:latin typeface="Alexandria" pitchFamily="2" charset="-78"/>
                <a:ea typeface="Calibri" panose="020F0502020204030204" pitchFamily="34" charset="0"/>
                <a:cs typeface="Alexandria" pitchFamily="2" charset="-78"/>
              </a:rPr>
              <a:t> البعض </a:t>
            </a:r>
            <a:r>
              <a:rPr lang="ar-SA" sz="2000" dirty="0">
                <a:effectLst/>
                <a:ea typeface="Calibri" panose="020F0502020204030204" pitchFamily="34" charset="0"/>
                <a:cs typeface="Alexandria" pitchFamily="2" charset="-78"/>
              </a:rPr>
              <a:t>أن الرابط بين العدالة التفاعلية والقيادة الأخلاقية تستند إلى الخصائص والصفات الشخصية للقائد التي يعتبرها مرؤوسوه مناسبة من الناحية المعيارية ، وتشمل هذه الصفات الصدق والرعاية والإنصاف والجدارة بالثقة والتي يمكن للقادة الذين يظهروا هذه السلوكيات أثناء تفاعلاتهم الشخصية فيحفزوا تصورات المرؤوسين من خلال معاملتهم باحترام ومساواة وكرامة. وبالتالي ، فإن هذه التصورات تكون بمثابة السمة المميزة للعدالة التفاعلية ، والتي تهتم أساسًا بالعدالة التي يتعرض لها الموظفون أثناء التبادلات الشخصية بين القادة ومرؤوسيهم</a:t>
            </a:r>
            <a:r>
              <a:rPr lang="ar-EG" sz="2000" dirty="0">
                <a:effectLst/>
                <a:ea typeface="Calibri" panose="020F0502020204030204" pitchFamily="34" charset="0"/>
                <a:cs typeface="Alexandria" pitchFamily="2" charset="-78"/>
              </a:rPr>
              <a:t>.                                </a:t>
            </a:r>
          </a:p>
          <a:p>
            <a:pPr algn="just"/>
            <a:r>
              <a:rPr lang="ar-EG" sz="2000" dirty="0">
                <a:effectLst/>
                <a:ea typeface="Calibri" panose="020F0502020204030204" pitchFamily="34" charset="0"/>
                <a:cs typeface="Alexandria" pitchFamily="2"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49746" y="1791856"/>
            <a:ext cx="10399946" cy="3151888"/>
          </a:xfrm>
          <a:prstGeom prst="rect">
            <a:avLst/>
          </a:prstGeom>
          <a:noFill/>
        </p:spPr>
        <p:txBody>
          <a:bodyPr wrap="square" rtlCol="0">
            <a:spAutoFit/>
          </a:bodyPr>
          <a:lstStyle/>
          <a:p>
            <a:pPr algn="r" rtl="1">
              <a:lnSpc>
                <a:spcPct val="107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دوافع ومظاهر القيادة الأخلاقية!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إن القيادة الفذة تتزامن مع الأخلاق ومفاهيم الخبرة والكفاءة، حتى أصبح التوجه السلوكي للقادة أكثر أهمية في تحقيق الأهداف والتأثير على العاملين. ففي بيئة المؤسسة حيث يتم تكييف المبادئ العالمية في سياق الثقافة الاجتماعية، يتوقع العاملون من قادتهم احترام مبادئهم الأخلاقية وقيمهم الشخصية، كما يتوقع أن يكون القادة متسقين في سلوكهم كنماذج يحتذى بها، إذ إن السلوكيات غير الأخلاقية تؤثر سلباً على عمل المؤسسة، الأمر الذي يؤدي إلى التشكيك في دور القيادة في ترسيخ السلوك الأخلاقي داخل المؤسسة، الأمر الذي أدى إلى بروز القيادة الأخلاقية كنوع من أنواع القيادة التي تتولى مسؤولية إرساء المبادئ الأخلاقية داخل الهيكل التنظيمي، والتي يقوم من خلالها القائد بالالتزام بالقيم الأخلاقية وربط سلوكه بها، فالقائد الأخلاقي هو الشخص الذي يحافظ على الممارسات العادلة على جدول الأعمال من خلال إظهار السلوك الصحيح والصادق.</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2101396"/>
            <a:ext cx="10538691" cy="4516301"/>
          </a:xfrm>
          <a:prstGeom prst="rect">
            <a:avLst/>
          </a:prstGeom>
          <a:noFill/>
        </p:spPr>
        <p:txBody>
          <a:bodyPr wrap="square" rtlCol="0">
            <a:spAutoFit/>
          </a:bodyPr>
          <a:lstStyle/>
          <a:p>
            <a:pPr algn="just" rtl="1">
              <a:lnSpc>
                <a:spcPct val="107000"/>
              </a:lnSpc>
              <a:spcAft>
                <a:spcPts val="600"/>
              </a:spcAft>
            </a:pPr>
            <a:r>
              <a:rPr lang="ar-SA" sz="2000" b="1" kern="100" dirty="0">
                <a:effectLst/>
                <a:latin typeface="Calibri" panose="020F0502020204030204" pitchFamily="34" charset="0"/>
                <a:ea typeface="Calibri" panose="020F0502020204030204" pitchFamily="34"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ويشير </a:t>
            </a:r>
            <a:r>
              <a:rPr lang="ar-EG" sz="2000" b="1" kern="0" dirty="0">
                <a:solidFill>
                  <a:srgbClr val="000000"/>
                </a:solidFill>
                <a:latin typeface="Calibri" panose="020F0502020204030204" pitchFamily="34" charset="0"/>
                <a:ea typeface="Times New Roman" panose="02020603050405020304" pitchFamily="18" charset="0"/>
                <a:cs typeface="Alexandria" pitchFamily="2" charset="-78"/>
              </a:rPr>
              <a:t>الباحثين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إلى أن الأخلاق والقيادة تُعد مفاهيم متشابكة، وبالتالي فإن القائد مسؤول عن إعداد المبادئ والقواعد التي توجه سلوكيات الأفراد في المؤسسة، حيث تعكس هذه المسؤولية البعد الأخلاقي للقيادة لمديري المنظمات، ولهذا الدور مكانة بارزة للغاية للقيادة الفعالة والنجاح التنظيمي على المدى الطويل نتيجة منع السلوكيات غير الأخلاقية. وتنطوي القيادة وفقاً </a:t>
            </a:r>
            <a:r>
              <a:rPr lang="ar-EG"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للدراسات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على قدرة الفرد على التأثير بالآخرين، وبذلك، فإن القيادة من حيث الأخلاق تنطوي على القدرة على تحديد ما هو جيد وسيئ أو صواب وما هو خطأ للوصول إلى الأهداف المشتركة للمنظمات والتأثير على الآخرين وفقًا لذلك. وفي المؤسسات التعليمية، تشير </a:t>
            </a:r>
            <a:r>
              <a:rPr lang="ar-EG"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الدراسات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 إلى أن دور القيادة الأخلاقية قد لاقى الكثير من الاهتمام، نظراً لدوره المهم في سياق المؤسسة التعليمية. فالمعلمون باعتبارهم أحد محاور التركيز الرئيسية للقيادة المدرسية ويعملون كنماذج يحتذى بها فلابد أن يعمدوا هم على تقديم المبادئ التوجيهية وبناء علاقة داعمة مع الطلبة.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Alexandria" pitchFamily="2"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674544"/>
            <a:ext cx="10759414" cy="3714671"/>
          </a:xfrm>
          <a:prstGeom prst="rect">
            <a:avLst/>
          </a:prstGeom>
          <a:noFill/>
        </p:spPr>
        <p:txBody>
          <a:bodyPr wrap="square" rtlCol="0">
            <a:spAutoFit/>
          </a:bodyPr>
          <a:lstStyle/>
          <a:p>
            <a:pPr algn="just">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فالدافع الأخلاقي يقوم درجة الالتزام باتخاذ المسار الأخلاقي للعمل، وتقديم القيم الأخلاقية على القيم الأخرى، وتحمل المسؤولية الشخصية عن النتائج الأخلاقية. وترتبط القيادة بالأخلاق لضمان النزاهة والممارسة القيمية بعيدا عن كل تعدي على خصوصية الأفراد والمؤسسات والمجتمعات، لذلك فإن القيادة الأخلاقية أحد أبرز الميادين التي حظيت بالاهتمام في العقود الماضية، والتي تشير إلى العملية التي يؤثر فيها القائد على أنشطة المجموعة لتحقيق الأهداف التنظيمية بطريقة مسؤولة اِجْتِمَاعِيًّا.</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ar-EG" sz="1800" kern="0" dirty="0">
                <a:effectLst/>
                <a:latin typeface="Alexandria" pitchFamily="2" charset="-78"/>
                <a:ea typeface="Times New Roman" panose="02020603050405020304" pitchFamily="18" charset="0"/>
              </a:rPr>
              <a:t>                                                                </a:t>
            </a:r>
            <a:r>
              <a:rPr lang="ar-SA" sz="1800" kern="0" dirty="0">
                <a:effectLst/>
                <a:latin typeface="Alexandria" pitchFamily="2" charset="-78"/>
                <a:ea typeface="Times New Roman" panose="02020603050405020304" pitchFamily="18" charset="0"/>
              </a:rPr>
              <a:t> </a:t>
            </a:r>
            <a:endParaRPr lang="en-GB" sz="2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sz="2000" kern="0" dirty="0">
                <a:solidFill>
                  <a:schemeClr val="tx1"/>
                </a:solidFill>
                <a:cs typeface="Alexandria" pitchFamily="2" charset="-78"/>
              </a:rPr>
              <a:t>ومن </a:t>
            </a:r>
            <a:r>
              <a:rPr lang="ar-SA" sz="2000" kern="0" dirty="0">
                <a:solidFill>
                  <a:schemeClr val="tx1"/>
                </a:solidFill>
                <a:cs typeface="Alexandria" pitchFamily="2" charset="-78"/>
              </a:rPr>
              <a:t>أبرز </a:t>
            </a:r>
            <a:r>
              <a:rPr lang="ar-SA" sz="2000" kern="0" dirty="0">
                <a:solidFill>
                  <a:schemeClr val="tx1"/>
                </a:solidFill>
                <a:effectLst/>
                <a:ea typeface="Times New Roman" panose="02020603050405020304" pitchFamily="18" charset="0"/>
                <a:cs typeface="Alexandria" pitchFamily="2" charset="-78"/>
              </a:rPr>
              <a:t>مبادئ القيادة الأخلاقية في احترام الآخرين من خلال صقل المهارات والتعامل بشكلٍ موضوعي والعمل على بناء علاقات العمل وتعزيز المعتقدات والاتجاهات، بالإضافة إلى خدمة الآخرين حيث إن من يتمتع بالقيادة الأخلاقية يعمد على وضع خطط تعمد على تدريب الآخرين وتعزز من مستوى التمكين، والعدالة التنظيمية والتي تتمثل في العدل بين العاملين وتوزيع المهام والواجبات بعدل بينهم، والتحلي بالصدق والذي يعد أحد أهم مبادئ تعزيز الثقة بين الرئيس والمرؤوسين، وخدمة المجتمع المحلي </a:t>
            </a:r>
            <a:r>
              <a:rPr lang="ar-SA" sz="2000" kern="0" dirty="0">
                <a:effectLst/>
                <a:ea typeface="Times New Roman" panose="02020603050405020304" pitchFamily="18" charset="0"/>
                <a:cs typeface="Alexandria" pitchFamily="2" charset="-78"/>
              </a:rPr>
              <a:t>باعتبار </a:t>
            </a:r>
            <a:r>
              <a:rPr lang="ar-SA" sz="1800" kern="0" dirty="0">
                <a:effectLst/>
                <a:ea typeface="Times New Roman" panose="02020603050405020304" pitchFamily="18" charset="0"/>
                <a:cs typeface="Alexandria" pitchFamily="2" charset="-78"/>
              </a:rPr>
              <a:t>أن 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Bef>
                <a:spcPts val="1800"/>
              </a:spcBef>
              <a:spcAft>
                <a:spcPts val="600"/>
              </a:spcAft>
            </a:pPr>
            <a:r>
              <a:rPr lang="ar-EG"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في حين تتمثل ركائز القيادة الأخلاقية في أن القيادة الأخلاقية تتمثل في السلوك الأخلاقي ليكون أنموذج للعاملين وتنمية القيم والممارسات في مختلف أقسام المؤسسة؛ والأخلاق الفردية كالنزاهة والكرامة؛ وبنية المؤسسة والتي تتضمن ثقافة المؤسسة والتي ينبغي أن تحتوي دستوراً أخلاقياً كميثاق شرف مدون </a:t>
            </a:r>
            <a:r>
              <a:rPr lang="ar-EG" sz="20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والقائد الأخلاقي هو القائد القادر على تلبية رغبات وتوقعات العاملين ضمن حدٍّ معين. ونظراً لأن العاملين دائمًا لديهم أهدافاً وتوقعاتٍ معينة لتحقيقها أثناء العمل في المؤسسة، وبالمثل فأن المؤسسة ملزمة بتحقيق أهدافها من أجل البقاء، فإن واجب القائد الأخلاقي العمل على دمج هذين الهدفين معاً ضمن نقطة مشتركة لتحقيقهما، فإذا تَمَكَّنَ المسؤولون من تأمين التوازن بين هدف المؤسسة وتوقعات العاملين، فسيكونون قادرين على المساهمة بشكلٍ كبير في تبني وتطبيق القيم الأخلاقية في المؤسسة </a:t>
            </a:r>
            <a:r>
              <a:rPr lang="ar-EG" sz="24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90278" y="1370219"/>
            <a:ext cx="10759414" cy="4495333"/>
          </a:xfrm>
          <a:prstGeom prst="rect">
            <a:avLst/>
          </a:prstGeom>
          <a:noFill/>
        </p:spPr>
        <p:txBody>
          <a:bodyPr wrap="square" rtlCol="0">
            <a:spAutoFit/>
          </a:bodyPr>
          <a:lstStyle/>
          <a:p>
            <a:pPr algn="r">
              <a:lnSpc>
                <a:spcPct val="107000"/>
              </a:lnSpc>
              <a:spcAft>
                <a:spcPts val="800"/>
              </a:spcAft>
            </a:pPr>
            <a:r>
              <a:rPr lang="en-GB"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وتتمثل أدوار القائد الأخلاقي وفقاً </a:t>
            </a:r>
            <a:r>
              <a:rPr lang="ar-EG" b="1" kern="0" dirty="0">
                <a:solidFill>
                  <a:srgbClr val="000000"/>
                </a:solidFill>
                <a:effectLst/>
                <a:latin typeface="Calibri" panose="020F0502020204030204" pitchFamily="34" charset="0"/>
                <a:ea typeface="Times New Roman" panose="02020603050405020304" pitchFamily="18" charset="0"/>
                <a:cs typeface="Alexandria" pitchFamily="2" charset="-78"/>
              </a:rPr>
              <a:t>لبعض الدراسات في </a:t>
            </a:r>
          </a:p>
          <a:p>
            <a:pPr algn="just" rtl="1">
              <a:lnSpc>
                <a:spcPct val="107000"/>
              </a:lnSpc>
              <a:spcAft>
                <a:spcPts val="600"/>
              </a:spcAft>
            </a:pP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1-</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ذكر القيم المشتركة بانتظام والتأكد من استيعابها</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600"/>
              </a:spcAft>
            </a:pPr>
            <a:r>
              <a:rPr lang="ar-EG" kern="0" dirty="0">
                <a:solidFill>
                  <a:srgbClr val="000000"/>
                </a:solidFill>
                <a:latin typeface="Calibri" panose="020F0502020204030204" pitchFamily="34" charset="0"/>
                <a:ea typeface="Times New Roman" panose="02020603050405020304" pitchFamily="18" charset="0"/>
                <a:cs typeface="Alexandria" pitchFamily="2" charset="-78"/>
              </a:rPr>
              <a:t>2-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إشرافه على نفسه وعلي الآخرين الذين يتقاسم معهم المسؤولية حتى يتصرفوا جميعًا بشكلٍ أخلاقي</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600"/>
              </a:spcAft>
            </a:pPr>
            <a:r>
              <a:rPr lang="ar-EG" kern="0" dirty="0">
                <a:solidFill>
                  <a:srgbClr val="000000"/>
                </a:solidFill>
                <a:latin typeface="Calibri" panose="020F0502020204030204" pitchFamily="34" charset="0"/>
                <a:ea typeface="Times New Roman" panose="02020603050405020304" pitchFamily="18" charset="0"/>
                <a:cs typeface="Alexandria" pitchFamily="2" charset="-78"/>
              </a:rPr>
              <a:t>3-</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التحلي بالصدق في جميع الإجراءات المتعلقة بالقيم الأخلاقية</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600"/>
              </a:spcAft>
            </a:pPr>
            <a:r>
              <a:rPr lang="ar-EG" kern="0" dirty="0">
                <a:solidFill>
                  <a:srgbClr val="000000"/>
                </a:solidFill>
                <a:latin typeface="Calibri" panose="020F0502020204030204" pitchFamily="34" charset="0"/>
                <a:ea typeface="Times New Roman" panose="02020603050405020304" pitchFamily="18" charset="0"/>
                <a:cs typeface="Alexandria" pitchFamily="2" charset="-78"/>
              </a:rPr>
              <a:t>4-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مساعدة الزملاء على اكتساب الثقة والمهارات اللازمة، وإعطاء الأولوية للأشخاص ذوي الإدراك الأخلاقي العالي. </a:t>
            </a:r>
            <a:endParaRPr lang="ar-EG"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600"/>
              </a:spcAft>
            </a:pPr>
            <a:r>
              <a:rPr lang="ar-EG" kern="0" dirty="0">
                <a:solidFill>
                  <a:srgbClr val="000000"/>
                </a:solidFill>
                <a:latin typeface="Calibri" panose="020F0502020204030204" pitchFamily="34" charset="0"/>
                <a:ea typeface="Times New Roman" panose="02020603050405020304" pitchFamily="18" charset="0"/>
                <a:cs typeface="Alexandria" pitchFamily="2" charset="-78"/>
              </a:rPr>
              <a:t>5-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رفع مستوى الوعي بالأخلاق والقيم، ويجب على القائد المسؤول عن أفعال الآخرين الأخلاقية وغير الأخلاقية أن يكون قدوةً لهم</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600"/>
              </a:spcAft>
            </a:pP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6-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يتحمل ثلاث مسؤوليات مختلفة</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أولاً، هو مسؤول تجاه نفسه، وبذلك يجب أن يلتزم بالمبادئ الأخلاقية أكثر من أي شخص آخر، وَثَانِيًا، هو مسؤول أمام المؤسسة؛ لأنه يتعين عليه فرض القواعد الأخلاقية، وأخيرًا، تتمثل مسؤوليته الاجتماعية في تقديم هذه المبادئ للجمهور، فالقيادة الأخلاقية تبدأ بالقائد نفسه وتشمل تدريجياً العديد من الأشخاص.</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75855" y="2025059"/>
            <a:ext cx="10673599" cy="2710294"/>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kern="0" dirty="0">
                <a:effectLst/>
                <a:ea typeface="Times New Roman" panose="02020603050405020304" pitchFamily="18" charset="0"/>
                <a:cs typeface="Alexandria" pitchFamily="2" charset="-78"/>
              </a:rPr>
              <a:t>وتتجلى أهمية الالتزام بالمبادئ والسلوكيات الأخلاقية في المدارس</a:t>
            </a:r>
            <a:r>
              <a:rPr lang="ar-EG" sz="2000" kern="0" dirty="0">
                <a:effectLst/>
                <a:ea typeface="Times New Roman" panose="02020603050405020304" pitchFamily="18" charset="0"/>
                <a:cs typeface="Alexandria" pitchFamily="2" charset="-78"/>
              </a:rPr>
              <a:t> على سبيل المثال </a:t>
            </a:r>
            <a:r>
              <a:rPr lang="ar-SA" sz="2000" kern="0" dirty="0">
                <a:effectLst/>
                <a:ea typeface="Times New Roman" panose="02020603050405020304" pitchFamily="18" charset="0"/>
                <a:cs typeface="Alexandria" pitchFamily="2" charset="-78"/>
              </a:rPr>
              <a:t> نظرا لدورها في إنجاز الأعمال بالشكل الصحيح، وحماية المدرسة من أي مأزق أخلاقي أو إداري، كما أن  القيادة الأخلاقية هي قيادة نفعية تعمد على تحقيق المنفعة لمختلف أطراف المدرسة من مدير ومعلمين وأولياء أمور ومستفيدين نتيجة الأمن والمصلحة والعدل في ظلها. كما وتؤدي القيادة الأخلاقية إلى تعزيز نوعية التربية والتعليم من خلال أن يكون المدير نموذجاً للمعلمين وللطلبة وأن يكون المعلمون نموذجاً للطلبة وأن يتم التعامل معهم بخُلُق حسن، وتقديم المصلحة العامة للمدرسة فوق كل اعتبار. وبالتالي فإن هناك ضرورة لأن تقوم القيادة على القيم الأخلاقية باعتبارها قلب القيادة </a:t>
            </a:r>
            <a:r>
              <a:rPr lang="ar-EG" sz="2000" kern="0" dirty="0">
                <a:effectLst/>
                <a:latin typeface="Alexandria" pitchFamily="2" charset="-78"/>
                <a:ea typeface="Times New Roman" panose="02020603050405020304" pitchFamily="18" charset="0"/>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kern="0" dirty="0">
                <a:solidFill>
                  <a:schemeClr val="tx1"/>
                </a:solidFill>
                <a:effectLst/>
                <a:ea typeface="Times New Roman" panose="02020603050405020304" pitchFamily="18" charset="0"/>
                <a:cs typeface="Alexandria" pitchFamily="2" charset="-78"/>
              </a:rPr>
              <a:t>ولتفعيل القيادة الأخلاقية، ينبغي العمل على وضع التوقعات العالية، والسعي نحو توفير بيئة العمل الإيجابية، وتعزيز العلاقة بين المدرسة والمجتمع والشركاء، بالإضافة إلى تحقيق عملية اتصال وتواصل فعالة، والتركيز على عملية التعليم والتعلم، والسعي نحو تحقيق التنمية المهنية للجميع، والمشاركة في عملية اتخاذ القرار، وتشجيع الإبداعية في العمل، كما ينبغي تبني ثقافة التحسين والتطوير المستمر، وتكوين دافع الولاء والانتماء لدى الأفراد، وتعزيز مهارات بناء العلاقات الإنسانية والقدرة على التعامل مع الآخرين ودعم القيم المرتبطة بالإنجاز، وتحسين مستوى الحوار والنقاش</a:t>
            </a:r>
            <a:endParaRPr lang="en-GB"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ts val="1950"/>
              </a:lnSpc>
              <a:spcAft>
                <a:spcPts val="800"/>
              </a:spcAft>
            </a:pPr>
            <a:r>
              <a:rPr lang="en-GB" sz="2000" b="1" kern="0" dirty="0">
                <a:solidFill>
                  <a:schemeClr val="tx1"/>
                </a:solidFill>
                <a:effectLst/>
                <a:latin typeface="Alexandria" pitchFamily="2" charset="-78"/>
                <a:ea typeface="Times New Roman" panose="02020603050405020304" pitchFamily="18" charset="0"/>
                <a:cs typeface="Arial" panose="020B0604020202020204" pitchFamily="34" charset="0"/>
              </a:rPr>
              <a:t> </a:t>
            </a:r>
            <a:endParaRPr lang="en-GB"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lnSpc>
                <a:spcPts val="1950"/>
              </a:lnSpc>
              <a:spcAft>
                <a:spcPts val="800"/>
              </a:spcAft>
            </a:pPr>
            <a:r>
              <a:rPr lang="ar-EG" sz="2000" b="1" kern="0" dirty="0">
                <a:solidFill>
                  <a:schemeClr val="tx1"/>
                </a:solidFill>
                <a:effectLst/>
                <a:latin typeface="Calibri" panose="020F0502020204030204" pitchFamily="34" charset="0"/>
                <a:ea typeface="Times New Roman" panose="02020603050405020304" pitchFamily="18" charset="0"/>
                <a:cs typeface="Alexandria" pitchFamily="2" charset="-78"/>
              </a:rPr>
              <a:t> تطبيق </a:t>
            </a:r>
            <a:r>
              <a:rPr lang="ar-SA" sz="2000" b="1" kern="0" dirty="0">
                <a:solidFill>
                  <a:schemeClr val="tx1"/>
                </a:solidFill>
                <a:effectLst/>
                <a:latin typeface="Calibri" panose="020F0502020204030204" pitchFamily="34" charset="0"/>
                <a:ea typeface="Times New Roman" panose="02020603050405020304" pitchFamily="18" charset="0"/>
                <a:cs typeface="Alexandria" pitchFamily="2" charset="-78"/>
              </a:rPr>
              <a:t>معايير اختيار القيادة المدرسية :</a:t>
            </a:r>
            <a:endParaRPr lang="ar-EG" sz="2000" b="1" kern="0" dirty="0">
              <a:solidFill>
                <a:schemeClr val="tx1"/>
              </a:solidFill>
              <a:effectLst/>
              <a:latin typeface="Calibri" panose="020F0502020204030204" pitchFamily="34" charset="0"/>
              <a:ea typeface="Times New Roman" panose="02020603050405020304" pitchFamily="18" charset="0"/>
              <a:cs typeface="Alexandria" pitchFamily="2" charset="-78"/>
            </a:endParaRPr>
          </a:p>
          <a:p>
            <a:pPr algn="just">
              <a:lnSpc>
                <a:spcPts val="1950"/>
              </a:lnSpc>
              <a:spcAft>
                <a:spcPts val="800"/>
              </a:spcAft>
            </a:pPr>
            <a:br>
              <a:rPr lang="en-GB" sz="2000" b="1" kern="0" dirty="0">
                <a:solidFill>
                  <a:schemeClr val="tx1"/>
                </a:solidFill>
                <a:effectLst/>
                <a:latin typeface="Alexandria" pitchFamily="2" charset="-78"/>
                <a:ea typeface="Times New Roman" panose="02020603050405020304" pitchFamily="18" charset="0"/>
              </a:rPr>
            </a:br>
            <a:r>
              <a:rPr lang="en-GB" sz="2000" b="1" kern="0" dirty="0">
                <a:solidFill>
                  <a:schemeClr val="tx1"/>
                </a:solidFill>
                <a:effectLst/>
                <a:latin typeface="Alexandria" pitchFamily="2" charset="-78"/>
                <a:ea typeface="Times New Roman" panose="02020603050405020304" pitchFamily="18" charset="0"/>
              </a:rPr>
              <a:t> </a:t>
            </a:r>
            <a:r>
              <a:rPr lang="ar-EG" sz="2000" b="1" kern="0" dirty="0">
                <a:solidFill>
                  <a:schemeClr val="tx1"/>
                </a:solidFill>
                <a:effectLst/>
                <a:latin typeface="Alexandria" pitchFamily="2" charset="-78"/>
                <a:ea typeface="Times New Roman" panose="02020603050405020304" pitchFamily="18" charset="0"/>
              </a:rPr>
              <a:t>- </a:t>
            </a:r>
            <a:r>
              <a:rPr lang="ar-SA" kern="0" dirty="0">
                <a:solidFill>
                  <a:schemeClr val="tx1"/>
                </a:solidFill>
                <a:effectLst/>
                <a:latin typeface="Alexandria" pitchFamily="2" charset="-78"/>
                <a:ea typeface="Times New Roman" panose="02020603050405020304" pitchFamily="18" charset="0"/>
                <a:cs typeface="Alexandria" pitchFamily="2" charset="-78"/>
              </a:rPr>
              <a:t>يُعد مدير المدرسة ركزة أساسية من ركائز تحسين العملية التعليمية وعاملاً هامّا في تحقيق الأهداف التعليمية وتحسين مخرجاتها. وفي ضوء التحديات والتغييرات في المجتمعات، وكذلك أساليب الإدارة المدرسية ومتطلباتها زادت المسؤوليات والمهام الوظيفية لمدير المدرسة، وأصبح التوجه التربوي والعالمي نحو أهمية وجود القائد التربوي الذي يستطيع قيادة المدرسة، وإدارة مرافقها بفعالية عالية أمرًا ملحًّا</a:t>
            </a:r>
            <a:r>
              <a:rPr lang="ar-EG" kern="0" dirty="0">
                <a:solidFill>
                  <a:schemeClr val="tx1"/>
                </a:solidFill>
                <a:latin typeface="Alexandria" pitchFamily="2" charset="-78"/>
                <a:ea typeface="Times New Roman" panose="02020603050405020304" pitchFamily="18" charset="0"/>
                <a:cs typeface="Alexandria" pitchFamily="2" charset="-78"/>
              </a:rPr>
              <a:t>.                                                                                                                                                                </a:t>
            </a:r>
          </a:p>
          <a:p>
            <a:pPr algn="just">
              <a:lnSpc>
                <a:spcPts val="1950"/>
              </a:lnSpc>
              <a:spcAft>
                <a:spcPts val="800"/>
              </a:spcAft>
            </a:pPr>
            <a:r>
              <a:rPr lang="en-GB" kern="0" dirty="0">
                <a:solidFill>
                  <a:schemeClr val="tx1"/>
                </a:solidFill>
                <a:effectLst/>
                <a:latin typeface="Alexandria" pitchFamily="2" charset="-78"/>
                <a:ea typeface="Times New Roman" panose="02020603050405020304" pitchFamily="18" charset="0"/>
                <a:cs typeface="Alexandria" pitchFamily="2" charset="-78"/>
              </a:rPr>
              <a:t>.</a:t>
            </a:r>
            <a:br>
              <a:rPr lang="en-GB" kern="0" dirty="0">
                <a:solidFill>
                  <a:schemeClr val="tx1"/>
                </a:solidFill>
                <a:effectLst/>
                <a:latin typeface="Alexandria" pitchFamily="2" charset="-78"/>
                <a:ea typeface="Times New Roman" panose="02020603050405020304" pitchFamily="18" charset="0"/>
                <a:cs typeface="Alexandria" pitchFamily="2" charset="-78"/>
              </a:rPr>
            </a:br>
            <a:r>
              <a:rPr lang="ar-EG" kern="0" dirty="0">
                <a:solidFill>
                  <a:schemeClr val="tx1"/>
                </a:solidFill>
                <a:effectLst/>
                <a:latin typeface="Alexandria" pitchFamily="2" charset="-78"/>
                <a:ea typeface="Times New Roman" panose="02020603050405020304" pitchFamily="18" charset="0"/>
                <a:cs typeface="Alexandria" pitchFamily="2" charset="-78"/>
              </a:rPr>
              <a:t>- </a:t>
            </a:r>
            <a:r>
              <a:rPr lang="ar-SA" kern="0" dirty="0">
                <a:solidFill>
                  <a:schemeClr val="tx1"/>
                </a:solidFill>
                <a:effectLst/>
                <a:latin typeface="Alexandria" pitchFamily="2" charset="-78"/>
                <a:ea typeface="Times New Roman" panose="02020603050405020304" pitchFamily="18" charset="0"/>
                <a:cs typeface="Alexandria" pitchFamily="2" charset="-78"/>
              </a:rPr>
              <a:t>وفي ظل هذه التوجهات، فقد صُممت معايير لمديري ومديرات المدارس تركز على قيادة المدرسة بطريقة احترافية، وبناء قواعد سليمة، يتم من خلالها تحقيق معايير تتوافق مع المعايير الدولية في إطار المتطلبات المحلية لجميع جوانب العملية التعليمية، وتفرض على المديرين القيام بدور قيادي، يتحلى برؤية تسمح لهم بوضع خطط مدرسية تسعى </a:t>
            </a:r>
            <a:r>
              <a:rPr lang="ar-SA" kern="0" dirty="0">
                <a:solidFill>
                  <a:schemeClr val="tx1"/>
                </a:solidFill>
                <a:latin typeface="Alexandria" pitchFamily="2" charset="-78"/>
                <a:cs typeface="Alexandria" pitchFamily="2" charset="-78"/>
              </a:rPr>
              <a:t>إلى تحقيق التميز والعدالة وضمان تحقيق </a:t>
            </a:r>
            <a:r>
              <a:rPr lang="ar-SA" sz="2000" kern="0" dirty="0">
                <a:solidFill>
                  <a:schemeClr val="tx1"/>
                </a:solidFill>
                <a:latin typeface="Alexandria" pitchFamily="2" charset="-78"/>
                <a:cs typeface="Alexandria" pitchFamily="2" charset="-78"/>
              </a:rPr>
              <a:t>الأهداف</a:t>
            </a:r>
            <a:r>
              <a:rPr lang="ar-EG" sz="2000" kern="0" dirty="0">
                <a:solidFill>
                  <a:schemeClr val="tx1"/>
                </a:solidFill>
                <a:latin typeface="Alexandria" pitchFamily="2" charset="-78"/>
                <a:cs typeface="Alexandria" pitchFamily="2" charset="-78"/>
              </a:rPr>
              <a:t>.           </a:t>
            </a:r>
          </a:p>
          <a:p>
            <a:pPr algn="just">
              <a:lnSpc>
                <a:spcPts val="1950"/>
              </a:lnSpc>
              <a:spcAft>
                <a:spcPts val="800"/>
              </a:spcAft>
            </a:pPr>
            <a:r>
              <a:rPr lang="ar-EG" sz="2000" kern="0" dirty="0">
                <a:solidFill>
                  <a:schemeClr val="tx1"/>
                </a:solidFill>
                <a:latin typeface="Alexandria" pitchFamily="2" charset="-78"/>
                <a:cs typeface="Alexandria" pitchFamily="2" charset="-78"/>
              </a:rPr>
              <a:t>                                                                                                                              </a:t>
            </a:r>
            <a:endParaRPr lang="en-GB" sz="2000" kern="0"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1274" y="1911268"/>
            <a:ext cx="10564290" cy="3375476"/>
          </a:xfrm>
          <a:prstGeom prst="rect">
            <a:avLst/>
          </a:prstGeom>
          <a:noFill/>
        </p:spPr>
        <p:txBody>
          <a:bodyPr wrap="square" rtlCol="0">
            <a:spAutoFit/>
          </a:bodyPr>
          <a:lstStyle/>
          <a:p>
            <a:pPr algn="r">
              <a:lnSpc>
                <a:spcPct val="10700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النماذج العالمية للمعايير المهنية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لاختيار القيادة المدرسية</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ومن النماذج العالمية التي </a:t>
            </a:r>
            <a:r>
              <a:rPr lang="ar-EG" sz="1600" kern="0" dirty="0">
                <a:solidFill>
                  <a:srgbClr val="000000"/>
                </a:solidFill>
                <a:effectLst/>
                <a:latin typeface="Alexandria" pitchFamily="2" charset="-78"/>
                <a:ea typeface="Times New Roman" panose="02020603050405020304" pitchFamily="18" charset="0"/>
                <a:cs typeface="Alexandria" pitchFamily="2" charset="-78"/>
              </a:rPr>
              <a:t>نستفيد</a:t>
            </a:r>
            <a:r>
              <a:rPr lang="ar-SA" sz="1600" kern="0" dirty="0">
                <a:solidFill>
                  <a:srgbClr val="000000"/>
                </a:solidFill>
                <a:effectLst/>
                <a:latin typeface="Alexandria" pitchFamily="2" charset="-78"/>
                <a:ea typeface="Times New Roman" panose="02020603050405020304" pitchFamily="18" charset="0"/>
                <a:cs typeface="Alexandria" pitchFamily="2" charset="-78"/>
              </a:rPr>
              <a:t> منها على سبيل المثال لا الحصر النماذج الآتية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ct val="107000"/>
              </a:lnSpc>
              <a:spcAft>
                <a:spcPts val="800"/>
              </a:spcAft>
            </a:pPr>
            <a:r>
              <a:rPr lang="ar-SA"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أولاً: النموذج البريطاني</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يركز النموذج البريطاني في القيادة والإدارة على</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مدى ارتباط المدرسة بأولياء الأمور</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فاعلية الجهاز المركزي</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فاعلية القيادة والإدارة في تضمين الأهداف المؤدية للتحسين</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فعالية المدرسة في رسم خطة محكمة لتوجيه الموارد المالية بكفاءة، واحترام قيمة المال</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مدى الشراكة المحققة في التعليم والتقويم</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فعالية المدرسة في الفرص المتكافئة، وإزالة الفوارق وأشكال التمييز</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فعاليات إجراء الأمن والأمان</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فعالية المدرسة في إيجاد مجتمع متماسك</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en-GB" sz="1800" kern="0" dirty="0">
                <a:solidFill>
                  <a:srgbClr val="000000"/>
                </a:solidFill>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1884218"/>
            <a:ext cx="10399947" cy="3754874"/>
          </a:xfrm>
          <a:prstGeom prst="rect">
            <a:avLst/>
          </a:prstGeom>
          <a:noFill/>
        </p:spPr>
        <p:txBody>
          <a:bodyPr wrap="square" rtlCol="0">
            <a:spAutoFit/>
          </a:bodyPr>
          <a:lstStyle/>
          <a:p>
            <a:pPr algn="r">
              <a:lnSpc>
                <a:spcPts val="1950"/>
              </a:lnSpc>
              <a:spcAft>
                <a:spcPts val="800"/>
              </a:spcAft>
            </a:pPr>
            <a:r>
              <a:rPr lang="en-GB" sz="1800" kern="0" dirty="0">
                <a:effectLst/>
                <a:latin typeface="Alexandria" pitchFamily="2"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ts val="1950"/>
              </a:lnSpc>
              <a:spcAft>
                <a:spcPts val="800"/>
              </a:spcAft>
            </a:pPr>
            <a:r>
              <a:rPr lang="ar-SA" sz="1600" b="1" kern="0" dirty="0">
                <a:solidFill>
                  <a:srgbClr val="000000"/>
                </a:solidFill>
                <a:effectLst/>
                <a:latin typeface="Alexandria" pitchFamily="2" charset="-78"/>
                <a:ea typeface="Times New Roman" panose="02020603050405020304" pitchFamily="18" charset="0"/>
                <a:cs typeface="Alexandria" pitchFamily="2" charset="-78"/>
              </a:rPr>
              <a:t>ثانياً: النموذج الأسترالي</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يركز النموذج الاسترالي ( المعهد الأسترالي للتدريس والقيادة المدرسية) على أن الممارسة المهنية</a:t>
            </a:r>
            <a:r>
              <a:rPr lang="ar-SA" sz="1600" b="1" kern="0" dirty="0">
                <a:solidFill>
                  <a:srgbClr val="000000"/>
                </a:solidFill>
                <a:effectLst/>
                <a:latin typeface="Alexandria" pitchFamily="2" charset="-78"/>
                <a:ea typeface="Times New Roman" panose="02020603050405020304" pitchFamily="18" charset="0"/>
                <a:cs typeface="Alexandria" pitchFamily="2" charset="-78"/>
              </a:rPr>
              <a:t> تتكون من</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قيادة التدريس والتعليم</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التنمية الذاتية والآخرين</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قيادة التحسين والتطوير والتغيير</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القيادة الإدارية للمدرسة</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المشاركة في العمل مع المجتمع المحلي</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p>
          <a:p>
            <a:pPr algn="r">
              <a:lnSpc>
                <a:spcPts val="1950"/>
              </a:lnSpc>
              <a:spcAft>
                <a:spcPts val="800"/>
              </a:spcAft>
            </a:pPr>
            <a:r>
              <a:rPr lang="ar-SA" sz="1600" b="1" kern="0" dirty="0">
                <a:solidFill>
                  <a:srgbClr val="000000"/>
                </a:solidFill>
                <a:effectLst/>
                <a:latin typeface="Alexandria" pitchFamily="2" charset="-78"/>
                <a:ea typeface="Times New Roman" panose="02020603050405020304" pitchFamily="18" charset="0"/>
                <a:cs typeface="Alexandria" pitchFamily="2" charset="-78"/>
              </a:rPr>
              <a:t>وهذه الممارسة المهنية تحدث عند توفر متطلبات القيادة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وهي</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الرؤية والقيم</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SA" sz="1600" kern="0" dirty="0">
                <a:solidFill>
                  <a:srgbClr val="000000"/>
                </a:solidFill>
                <a:effectLst/>
                <a:latin typeface="Alexandria" pitchFamily="2" charset="-78"/>
                <a:ea typeface="Times New Roman" panose="02020603050405020304" pitchFamily="18" charset="0"/>
                <a:cs typeface="Alexandria" pitchFamily="2" charset="-78"/>
              </a:rPr>
              <a:t>المعرفة والفهم</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br>
              <a:rPr lang="en-GB" sz="1600" kern="0" dirty="0">
                <a:solidFill>
                  <a:srgbClr val="000000"/>
                </a:solidFill>
                <a:effectLst/>
                <a:latin typeface="Alexandria" pitchFamily="2" charset="-78"/>
                <a:ea typeface="Times New Roman" panose="02020603050405020304" pitchFamily="18" charset="0"/>
                <a:cs typeface="Alexandria" pitchFamily="2" charset="-78"/>
              </a:rPr>
            </a:b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ar-SA" sz="1600" kern="0" dirty="0">
                <a:solidFill>
                  <a:srgbClr val="000000"/>
                </a:solidFill>
                <a:effectLst/>
                <a:latin typeface="Alexandria" pitchFamily="2" charset="-78"/>
                <a:ea typeface="Times New Roman" panose="02020603050405020304" pitchFamily="18" charset="0"/>
                <a:cs typeface="Alexandria" pitchFamily="2" charset="-78"/>
              </a:rPr>
              <a:t>المهارات الفردية والمجتمعية</a:t>
            </a:r>
            <a:endParaRPr lang="en-US" sz="1600" dirty="0">
              <a:latin typeface="Alexandria" pitchFamily="2" charset="-78"/>
              <a:cs typeface="Alexandria" pitchFamily="2" charset="-78"/>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ea typeface="Roboto Light" panose="02000000000000000000" pitchFamily="2" charset="0"/>
              </a:rPr>
              <a:t>5</a:t>
            </a:r>
            <a:endParaRPr lang="en-US" sz="6000" b="1" dirty="0">
              <a:ea typeface="Roboto Light" panose="02000000000000000000" pitchFamily="2" charset="0"/>
            </a:endParaRPr>
          </a:p>
        </p:txBody>
      </p:sp>
      <p:sp>
        <p:nvSpPr>
          <p:cNvPr id="48" name="TextBox 47"/>
          <p:cNvSpPr txBox="1"/>
          <p:nvPr/>
        </p:nvSpPr>
        <p:spPr>
          <a:xfrm>
            <a:off x="942308" y="2250462"/>
            <a:ext cx="10453255" cy="3008196"/>
          </a:xfrm>
          <a:prstGeom prst="rect">
            <a:avLst/>
          </a:prstGeom>
          <a:noFill/>
        </p:spPr>
        <p:txBody>
          <a:bodyPr wrap="square" rtlCol="0">
            <a:spAutoFit/>
          </a:bodyPr>
          <a:lstStyle/>
          <a:p>
            <a:pPr algn="r" rtl="1">
              <a:lnSpc>
                <a:spcPct val="107000"/>
              </a:lnSpc>
              <a:spcAft>
                <a:spcPts val="750"/>
              </a:spcAft>
            </a:pPr>
            <a:r>
              <a:rPr lang="ar-SA" sz="1800" b="1" kern="0" dirty="0">
                <a:effectLst/>
                <a:ea typeface="Times New Roman" panose="02020603050405020304" pitchFamily="18" charset="0"/>
                <a:cs typeface="Alexandria" pitchFamily="2" charset="-78"/>
              </a:rPr>
              <a:t>النموذج الأمريكي</a:t>
            </a:r>
            <a:r>
              <a:rPr lang="en-GB" sz="1800" b="1" kern="0" dirty="0">
                <a:effectLst/>
                <a:latin typeface="Alexandria" pitchFamily="2" charset="-78"/>
                <a:ea typeface="Times New Roman" panose="02020603050405020304" pitchFamily="18" charset="0"/>
              </a:rPr>
              <a:t> :</a:t>
            </a:r>
            <a:br>
              <a:rPr lang="en-GB" sz="1800" b="1" kern="0" dirty="0">
                <a:effectLst/>
                <a:latin typeface="Alexandria" pitchFamily="2" charset="-78"/>
                <a:ea typeface="Times New Roman" panose="02020603050405020304" pitchFamily="18" charset="0"/>
              </a:rPr>
            </a:br>
            <a:r>
              <a:rPr lang="ar-SA" sz="1600" kern="0" dirty="0">
                <a:effectLst/>
                <a:latin typeface="Alexandria" pitchFamily="2" charset="-78"/>
                <a:ea typeface="Times New Roman" panose="02020603050405020304" pitchFamily="18" charset="0"/>
                <a:cs typeface="Alexandria" pitchFamily="2" charset="-78"/>
              </a:rPr>
              <a:t>تؤكّد أنظمة اتحاد رخص القيادة التربوية في الولايات المتحدة الأمريكية</a:t>
            </a:r>
            <a:r>
              <a:rPr lang="en-GB" sz="1600" kern="0" dirty="0">
                <a:effectLst/>
                <a:latin typeface="Alexandria" pitchFamily="2" charset="-78"/>
                <a:ea typeface="Times New Roman" panose="02020603050405020304" pitchFamily="18" charset="0"/>
                <a:cs typeface="Alexandria" pitchFamily="2" charset="-78"/>
              </a:rPr>
              <a:t> ISLLC </a:t>
            </a:r>
            <a:r>
              <a:rPr lang="ar-SA" sz="1600" kern="0" dirty="0">
                <a:effectLst/>
                <a:latin typeface="Alexandria" pitchFamily="2" charset="-78"/>
                <a:ea typeface="Times New Roman" panose="02020603050405020304" pitchFamily="18" charset="0"/>
                <a:cs typeface="Alexandria" pitchFamily="2" charset="-78"/>
              </a:rPr>
              <a:t>على عدد من المعايير المهمة للقيادة</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المدرسية، منها </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١</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تحسين عمليات التعليم والتعلّم</a:t>
            </a:r>
            <a:r>
              <a:rPr lang="en-GB" sz="1600" kern="0" dirty="0">
                <a:effectLst/>
                <a:latin typeface="Alexandria" pitchFamily="2" charset="-78"/>
                <a:ea typeface="Times New Roman" panose="02020603050405020304" pitchFamily="18" charset="0"/>
                <a:cs typeface="Alexandria" pitchFamily="2" charset="-78"/>
              </a:rPr>
              <a:t> .</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٢</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دعم التنمية المهنية للعاملين في المدرسة</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٣</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النزاهة والمساءلة، واتخاذ القرارات بناء على دقة المعلومات</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٤</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توعية المجتمع المحلي بتكامل دوره مع المدرسة</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٥</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المبادرة لتحقيق أعلى مستويات الأداء للطلبة، وإلهام العاملين لتحقيق هذه الرؤية</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٦</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التواصل مع الآخرين بفاعلية</a:t>
            </a:r>
            <a:r>
              <a:rPr lang="en-GB" sz="1600" kern="0" dirty="0">
                <a:effectLst/>
                <a:latin typeface="Alexandria" pitchFamily="2" charset="-78"/>
                <a:ea typeface="Times New Roman" panose="02020603050405020304" pitchFamily="18" charset="0"/>
                <a:cs typeface="Alexandria" pitchFamily="2" charset="-78"/>
              </a:rPr>
              <a:t>.</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٧</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بناء بيئة ملائمة للتعلّم</a:t>
            </a:r>
            <a:r>
              <a:rPr lang="en-GB" sz="1600" kern="0" dirty="0">
                <a:effectLst/>
                <a:latin typeface="Alexandria" pitchFamily="2" charset="-78"/>
                <a:ea typeface="Times New Roman" panose="02020603050405020304" pitchFamily="18" charset="0"/>
                <a:cs typeface="Alexandria" pitchFamily="2" charset="-78"/>
              </a:rPr>
              <a:t> .</a:t>
            </a:r>
            <a:br>
              <a:rPr lang="en-GB"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٨</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تشجيع الإبداع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الجدول رقم ( 1) مقارنة بين معايير التنمية المهنية لمديري ومديرات المدارس والمعايير العالمية">
            <a:hlinkClick r:id="rId3"/>
            <a:extLst>
              <a:ext uri="{FF2B5EF4-FFF2-40B4-BE49-F238E27FC236}">
                <a16:creationId xmlns:a16="http://schemas.microsoft.com/office/drawing/2014/main" id="{C81E6BA7-F5A1-7BD1-08A6-473836A8484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976582"/>
            <a:ext cx="10564440" cy="3946022"/>
          </a:xfrm>
          <a:prstGeom prst="rect">
            <a:avLst/>
          </a:prstGeom>
          <a:noFill/>
          <a:ln>
            <a:noFill/>
          </a:ln>
        </p:spPr>
      </p:pic>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250462"/>
            <a:ext cx="10453255" cy="2659126"/>
          </a:xfrm>
          <a:prstGeom prst="rect">
            <a:avLst/>
          </a:prstGeom>
          <a:noFill/>
        </p:spPr>
        <p:txBody>
          <a:bodyPr wrap="square" rtlCol="0">
            <a:spAutoFit/>
          </a:bodyPr>
          <a:lstStyle/>
          <a:p>
            <a:pPr algn="just" rtl="1">
              <a:lnSpc>
                <a:spcPct val="107000"/>
              </a:lnSpc>
              <a:spcAft>
                <a:spcPts val="750"/>
              </a:spcAft>
            </a:pPr>
            <a:r>
              <a:rPr lang="ar-SA" sz="2400" b="1" dirty="0">
                <a:solidFill>
                  <a:srgbClr val="000000"/>
                </a:solidFill>
                <a:effectLst/>
                <a:highlight>
                  <a:srgbClr val="FFFF00"/>
                </a:highlight>
                <a:ea typeface="Calibri" panose="020F0502020204030204" pitchFamily="34" charset="0"/>
                <a:cs typeface="Alexandria" pitchFamily="2" charset="-78"/>
              </a:rPr>
              <a:t>المبادئ الأخلاقية التي تلتزم بها المنظمات </a:t>
            </a:r>
            <a:r>
              <a:rPr lang="ar-EG" sz="2400" b="1" dirty="0">
                <a:solidFill>
                  <a:srgbClr val="000000"/>
                </a:solidFill>
                <a:effectLst/>
                <a:highlight>
                  <a:srgbClr val="FFFF00"/>
                </a:highlight>
                <a:ea typeface="Calibri" panose="020F0502020204030204" pitchFamily="34" charset="0"/>
                <a:cs typeface="Alexandria" pitchFamily="2" charset="-78"/>
              </a:rPr>
              <a:t>:</a:t>
            </a:r>
          </a:p>
          <a:p>
            <a:pPr algn="r">
              <a:lnSpc>
                <a:spcPct val="107000"/>
              </a:lnSpc>
              <a:spcAft>
                <a:spcPts val="800"/>
              </a:spcAft>
            </a:pPr>
            <a:r>
              <a:rPr lang="ar-SA" sz="1800" b="1" kern="100" dirty="0">
                <a:solidFill>
                  <a:srgbClr val="000000"/>
                </a:solidFill>
                <a:effectLst/>
                <a:latin typeface="Calibri" panose="020F0502020204030204" pitchFamily="34" charset="0"/>
                <a:ea typeface="Calibri" panose="020F0502020204030204" pitchFamily="34" charset="0"/>
                <a:cs typeface="Alexandria" pitchFamily="2" charset="-78"/>
              </a:rPr>
              <a:t> </a:t>
            </a:r>
            <a:r>
              <a:rPr lang="ar-EG" sz="2400" b="1" kern="100" dirty="0">
                <a:solidFill>
                  <a:srgbClr val="000000"/>
                </a:solidFill>
                <a:effectLst/>
                <a:latin typeface="Calibri" panose="020F0502020204030204" pitchFamily="34" charset="0"/>
                <a:ea typeface="Calibri" panose="020F0502020204030204" pitchFamily="34" charset="0"/>
                <a:cs typeface="Alexandria" pitchFamily="2" charset="-78"/>
              </a:rPr>
              <a:t>1- </a:t>
            </a:r>
            <a:r>
              <a:rPr lang="ar-SA" sz="2400" b="1" kern="100" dirty="0">
                <a:solidFill>
                  <a:srgbClr val="000000"/>
                </a:solidFill>
                <a:effectLst/>
                <a:latin typeface="Calibri" panose="020F0502020204030204" pitchFamily="34" charset="0"/>
                <a:ea typeface="Calibri" panose="020F0502020204030204" pitchFamily="34" charset="0"/>
                <a:cs typeface="Alexandria" pitchFamily="2" charset="-78"/>
              </a:rPr>
              <a:t>المبدأ النفعي</a:t>
            </a:r>
            <a:r>
              <a:rPr lang="en-GB" sz="2400" b="1" kern="100" dirty="0">
                <a:solidFill>
                  <a:srgbClr val="000000"/>
                </a:solidFill>
                <a:effectLst/>
                <a:latin typeface="Alexandria" pitchFamily="2" charset="-78"/>
                <a:ea typeface="Calibri" panose="020F0502020204030204" pitchFamily="34" charset="0"/>
                <a:cs typeface="Arial" panose="020B0604020202020204" pitchFamily="34"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ar-SA" kern="100" dirty="0">
                <a:solidFill>
                  <a:srgbClr val="000000"/>
                </a:solidFill>
                <a:effectLst/>
                <a:latin typeface="Calibri" panose="020F0502020204030204" pitchFamily="34" charset="0"/>
                <a:ea typeface="Calibri" panose="020F0502020204030204" pitchFamily="34" charset="0"/>
                <a:cs typeface="Alexandria" pitchFamily="2" charset="-78"/>
              </a:rPr>
              <a:t>وهو المبدأ القائم على تحقيق المنافع المتبادلة بين المنظمة ومختلف الأطراف، والذي يهدف إلى تحقيق الأهداف التنظيمية وأهداف العاملين والأطراف الأخرى وبما يقلل التعارض بين هذه الفئات وفي إطار كفاءة تنظيمية عالية، فهذا المبدأ يقوم على أساس تحقيق أكبر قدر من المنافع لأكبر قدر من الأفراد</a:t>
            </a:r>
            <a:r>
              <a:rPr lang="ar-EG" kern="100" dirty="0">
                <a:solidFill>
                  <a:srgbClr val="000000"/>
                </a:solidFill>
                <a:effectLst/>
                <a:latin typeface="Calibri" panose="020F0502020204030204" pitchFamily="34" charset="0"/>
                <a:ea typeface="Calibri" panose="020F0502020204030204" pitchFamily="34"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126836" y="2338121"/>
            <a:ext cx="9993746" cy="2378664"/>
          </a:xfrm>
          <a:prstGeom prst="rect">
            <a:avLst/>
          </a:prstGeom>
          <a:noFill/>
        </p:spPr>
        <p:txBody>
          <a:bodyPr wrap="square" rtlCol="0">
            <a:spAutoFit/>
          </a:bodyPr>
          <a:lstStyle/>
          <a:p>
            <a:pPr algn="r">
              <a:lnSpc>
                <a:spcPct val="107000"/>
              </a:lnSpc>
              <a:spcAft>
                <a:spcPts val="800"/>
              </a:spcAft>
            </a:pPr>
            <a:r>
              <a:rPr lang="ar-SA" sz="1800" b="1" kern="100" dirty="0">
                <a:solidFill>
                  <a:srgbClr val="000000"/>
                </a:solidFill>
                <a:effectLst/>
                <a:latin typeface="Calibri" panose="020F0502020204030204" pitchFamily="34" charset="0"/>
                <a:ea typeface="Calibri" panose="020F0502020204030204" pitchFamily="34" charset="0"/>
                <a:cs typeface="Alexandria" pitchFamily="2" charset="-78"/>
              </a:rPr>
              <a:t>الالتزام بالحقوق الأخلاقية مثل</a:t>
            </a:r>
            <a:r>
              <a:rPr lang="en-GB" sz="1800" b="1" kern="100" dirty="0">
                <a:solidFill>
                  <a:srgbClr val="000000"/>
                </a:solidFill>
                <a:effectLst/>
                <a:latin typeface="Alexandria" pitchFamily="2" charset="-78"/>
                <a:ea typeface="Calibri" panose="020F0502020204030204" pitchFamily="34" charset="0"/>
                <a:cs typeface="Arial" panose="020B0604020202020204" pitchFamily="34" charset="0"/>
              </a:rPr>
              <a:t> </a:t>
            </a:r>
            <a:r>
              <a:rPr lang="ar-EG" sz="1800" b="1" kern="100" dirty="0">
                <a:solidFill>
                  <a:srgbClr val="000000"/>
                </a:solidFill>
                <a:effectLst/>
                <a:latin typeface="Alexandria" pitchFamily="2" charset="-78"/>
                <a:ea typeface="Calibri" panose="020F0502020204030204" pitchFamily="34" charset="0"/>
                <a:cs typeface="Arial" panose="020B0604020202020204" pitchFamily="34" charset="0"/>
              </a:rPr>
              <a:t>2-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en-GB" sz="1800" kern="100" dirty="0">
                <a:solidFill>
                  <a:srgbClr val="000000"/>
                </a:solidFill>
                <a:effectLst/>
                <a:latin typeface="Alexandria" pitchFamily="2" charset="-78"/>
                <a:ea typeface="Calibri" panose="020F0502020204030204" pitchFamily="34" charset="0"/>
                <a:cs typeface="Arial" panose="020B0604020202020204" pitchFamily="34" charset="0"/>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توفير الحياة والأمن</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المصداقية في التعامل</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endParaRPr lang="ar-EG"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الحفاظ على سرية وخصوصية العاملين</a:t>
            </a:r>
            <a:endParaRPr lang="ar-EG"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حرية التعبير والكلام والمشاركة</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دعم الملكية الخاصة</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014732"/>
            <a:ext cx="10307384" cy="3131242"/>
          </a:xfrm>
          <a:prstGeom prst="rect">
            <a:avLst/>
          </a:prstGeom>
          <a:noFill/>
        </p:spPr>
        <p:txBody>
          <a:bodyPr wrap="square" rtlCol="0">
            <a:spAutoFit/>
          </a:bodyPr>
          <a:lstStyle/>
          <a:p>
            <a:pPr algn="r" rtl="1">
              <a:lnSpc>
                <a:spcPct val="107000"/>
              </a:lnSpc>
              <a:spcAft>
                <a:spcPts val="800"/>
              </a:spcAft>
            </a:pPr>
            <a:r>
              <a:rPr lang="ar-EG" sz="1800" b="1" kern="100" dirty="0">
                <a:solidFill>
                  <a:srgbClr val="000000"/>
                </a:solidFill>
                <a:effectLst/>
                <a:latin typeface="Calibri" panose="020F0502020204030204" pitchFamily="34" charset="0"/>
                <a:ea typeface="Calibri" panose="020F0502020204030204" pitchFamily="34" charset="0"/>
                <a:cs typeface="Alexandria" pitchFamily="2" charset="-78"/>
              </a:rPr>
              <a:t>3- </a:t>
            </a:r>
            <a:r>
              <a:rPr lang="ar-SA" sz="1800" b="1" kern="100" dirty="0">
                <a:solidFill>
                  <a:srgbClr val="000000"/>
                </a:solidFill>
                <a:effectLst/>
                <a:latin typeface="Calibri" panose="020F0502020204030204" pitchFamily="34" charset="0"/>
                <a:ea typeface="Calibri" panose="020F0502020204030204" pitchFamily="34" charset="0"/>
                <a:cs typeface="Alexandria" pitchFamily="2" charset="-78"/>
              </a:rPr>
              <a:t>الالتزام بتحقيق مفهوم العدالة التنظيمية من خلال</a:t>
            </a:r>
            <a:r>
              <a:rPr lang="en-GB" sz="1800" b="1" kern="100" dirty="0">
                <a:solidFill>
                  <a:srgbClr val="000000"/>
                </a:solidFill>
                <a:effectLst/>
                <a:latin typeface="Alexandria" pitchFamily="2" charset="-78"/>
                <a:ea typeface="Calibri" panose="020F0502020204030204" pitchFamily="34"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endParaRPr lang="ar-EG" b="1"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ar-SA" kern="100" dirty="0">
                <a:solidFill>
                  <a:srgbClr val="000000"/>
                </a:solidFill>
                <a:latin typeface="Calibri" panose="020F0502020204030204" pitchFamily="34" charset="0"/>
                <a:ea typeface="Calibri" panose="020F0502020204030204" pitchFamily="34" charset="0"/>
                <a:cs typeface="Alexandria" pitchFamily="2" charset="-78"/>
              </a:rPr>
              <a:t>التوزيع العادل والمعاملة المتساوية لجميع العاملين على أساس مهاراتهم وإبداعاتهم وأدائهم دون تمييز آخر</a:t>
            </a:r>
            <a:r>
              <a:rPr lang="en-GB" kern="100" dirty="0">
                <a:solidFill>
                  <a:srgbClr val="000000"/>
                </a:solidFill>
                <a:latin typeface="Calibri" panose="020F0502020204030204" pitchFamily="34" charset="0"/>
                <a:ea typeface="Calibri" panose="020F0502020204030204" pitchFamily="34" charset="0"/>
                <a:cs typeface="Alexandria" pitchFamily="2" charset="-78"/>
              </a:rPr>
              <a:t> </a:t>
            </a:r>
            <a:br>
              <a:rPr lang="en-GB" kern="100" dirty="0">
                <a:solidFill>
                  <a:srgbClr val="000000"/>
                </a:solidFill>
                <a:latin typeface="Calibri" panose="020F0502020204030204" pitchFamily="34" charset="0"/>
                <a:ea typeface="Calibri" panose="020F0502020204030204" pitchFamily="34" charset="0"/>
                <a:cs typeface="Alexandria" pitchFamily="2" charset="-78"/>
              </a:rPr>
            </a:br>
            <a:endParaRPr lang="en-GB"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kern="100" dirty="0">
                <a:solidFill>
                  <a:srgbClr val="000000"/>
                </a:solidFill>
                <a:latin typeface="Calibri" panose="020F0502020204030204" pitchFamily="34" charset="0"/>
                <a:ea typeface="Calibri" panose="020F0502020204030204" pitchFamily="34" charset="0"/>
                <a:cs typeface="Alexandria" pitchFamily="2" charset="-78"/>
              </a:rPr>
              <a:t> </a:t>
            </a:r>
            <a:r>
              <a:rPr lang="ar-SA" kern="100" dirty="0">
                <a:solidFill>
                  <a:srgbClr val="000000"/>
                </a:solidFill>
                <a:latin typeface="Calibri" panose="020F0502020204030204" pitchFamily="34" charset="0"/>
                <a:ea typeface="Calibri" panose="020F0502020204030204" pitchFamily="34" charset="0"/>
                <a:cs typeface="Alexandria" pitchFamily="2" charset="-78"/>
              </a:rPr>
              <a:t>الالتزام بالوضوح من حيث الأهداف / المعاملات السياسات والاستراتيجيات التنظيمية ومع كافة الأطراف</a:t>
            </a:r>
            <a:endParaRPr lang="en-GB" kern="100" dirty="0">
              <a:solidFill>
                <a:srgbClr val="000000"/>
              </a:solidFill>
              <a:latin typeface="Calibri" panose="020F0502020204030204" pitchFamily="34" charset="0"/>
              <a:ea typeface="Calibri" panose="020F0502020204030204" pitchFamily="34" charset="0"/>
              <a:cs typeface="Alexandria" pitchFamily="2" charset="-78"/>
            </a:endParaRPr>
          </a:p>
          <a:p>
            <a:br>
              <a:rPr lang="en-GB" b="1" kern="100" dirty="0">
                <a:solidFill>
                  <a:srgbClr val="000000"/>
                </a:solidFill>
                <a:latin typeface="Calibri" panose="020F0502020204030204" pitchFamily="34" charset="0"/>
                <a:ea typeface="Calibri" panose="020F0502020204030204" pitchFamily="34" charset="0"/>
                <a:cs typeface="Alexandria" pitchFamily="2" charset="-78"/>
              </a:rPr>
            </a:br>
            <a:endParaRPr lang="en-GB" b="1" kern="100" dirty="0">
              <a:solidFill>
                <a:srgbClr val="000000"/>
              </a:solidFill>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42308" y="2250462"/>
            <a:ext cx="10453255" cy="3731278"/>
          </a:xfrm>
          <a:prstGeom prst="rect">
            <a:avLst/>
          </a:prstGeom>
          <a:noFill/>
        </p:spPr>
        <p:txBody>
          <a:bodyPr wrap="square" rtlCol="0">
            <a:spAutoFit/>
          </a:bodyPr>
          <a:lstStyle/>
          <a:p>
            <a:pPr algn="r">
              <a:lnSpc>
                <a:spcPct val="107000"/>
              </a:lnSpc>
              <a:spcAft>
                <a:spcPts val="800"/>
              </a:spcAft>
            </a:pPr>
            <a:r>
              <a:rPr lang="ar-EG" sz="2000" b="1" kern="100" dirty="0">
                <a:solidFill>
                  <a:srgbClr val="000000"/>
                </a:solidFill>
                <a:effectLst/>
                <a:latin typeface="Calibri" panose="020F0502020204030204" pitchFamily="34" charset="0"/>
                <a:ea typeface="Calibri" panose="020F0502020204030204" pitchFamily="34" charset="0"/>
                <a:cs typeface="Alexandria" pitchFamily="2" charset="-78"/>
              </a:rPr>
              <a:t>4- </a:t>
            </a:r>
            <a:r>
              <a:rPr lang="ar-SA" sz="2000" b="1" kern="100" dirty="0">
                <a:solidFill>
                  <a:srgbClr val="000000"/>
                </a:solidFill>
                <a:effectLst/>
                <a:latin typeface="Calibri" panose="020F0502020204030204" pitchFamily="34" charset="0"/>
                <a:ea typeface="Calibri" panose="020F0502020204030204" pitchFamily="34" charset="0"/>
                <a:cs typeface="Alexandria" pitchFamily="2" charset="-78"/>
              </a:rPr>
              <a:t>الواجبات الطبيعية من حيث</a:t>
            </a:r>
            <a:r>
              <a:rPr lang="en-GB" sz="2000" b="1" kern="100" dirty="0">
                <a:solidFill>
                  <a:srgbClr val="000000"/>
                </a:solidFill>
                <a:effectLst/>
                <a:latin typeface="Alexandria" pitchFamily="2" charset="-78"/>
                <a:ea typeface="Calibri" panose="020F0502020204030204" pitchFamily="34" charset="0"/>
                <a:cs typeface="Arial" panose="020B0604020202020204" pitchFamily="34" charset="0"/>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en-GB" sz="2000" kern="100" dirty="0">
                <a:solidFill>
                  <a:srgbClr val="000000"/>
                </a:solidFill>
                <a:latin typeface="Calibri" panose="020F0502020204030204" pitchFamily="34" charset="0"/>
                <a:ea typeface="Calibri" panose="020F0502020204030204" pitchFamily="34" charset="0"/>
                <a:cs typeface="Alexandria" pitchFamily="2" charset="-78"/>
              </a:rPr>
              <a:t> </a:t>
            </a:r>
            <a:r>
              <a:rPr lang="ar-SA" sz="2000" kern="100" dirty="0">
                <a:solidFill>
                  <a:srgbClr val="000000"/>
                </a:solidFill>
                <a:latin typeface="Calibri" panose="020F0502020204030204" pitchFamily="34" charset="0"/>
                <a:ea typeface="Calibri" panose="020F0502020204030204" pitchFamily="34" charset="0"/>
                <a:cs typeface="Alexandria" pitchFamily="2" charset="-78"/>
              </a:rPr>
              <a:t>التزام المنظمة بتوفير الأعمال المناسبة للعاملين دون تحملهم أي مخاطر أو أمراض</a:t>
            </a:r>
            <a:r>
              <a:rPr lang="en-GB" sz="2000" kern="100" dirty="0">
                <a:solidFill>
                  <a:srgbClr val="000000"/>
                </a:solidFill>
                <a:latin typeface="Calibri" panose="020F0502020204030204" pitchFamily="34" charset="0"/>
                <a:ea typeface="Calibri" panose="020F0502020204030204" pitchFamily="34" charset="0"/>
                <a:cs typeface="Alexandria" pitchFamily="2" charset="-78"/>
              </a:rPr>
              <a:t> </a:t>
            </a:r>
          </a:p>
          <a:p>
            <a:pPr algn="r">
              <a:lnSpc>
                <a:spcPct val="107000"/>
              </a:lnSpc>
              <a:spcAft>
                <a:spcPts val="800"/>
              </a:spcAft>
            </a:pPr>
            <a:endParaRPr lang="en-GB" sz="2000" kern="100" dirty="0">
              <a:solidFill>
                <a:srgbClr val="000000"/>
              </a:solidFill>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sz="2000" b="1" kern="100" dirty="0">
                <a:solidFill>
                  <a:srgbClr val="000000"/>
                </a:solidFill>
                <a:effectLst/>
                <a:latin typeface="Alexandria" pitchFamily="2" charset="-78"/>
                <a:ea typeface="Calibri" panose="020F0502020204030204" pitchFamily="34" charset="0"/>
                <a:cs typeface="Arial" panose="020B0604020202020204" pitchFamily="34" charset="0"/>
              </a:rPr>
              <a:t> </a:t>
            </a:r>
            <a:r>
              <a:rPr lang="ar-SA" sz="2000" kern="100" dirty="0">
                <a:solidFill>
                  <a:srgbClr val="000000"/>
                </a:solidFill>
                <a:effectLst/>
                <a:latin typeface="Calibri" panose="020F0502020204030204" pitchFamily="34" charset="0"/>
                <a:ea typeface="Calibri" panose="020F0502020204030204" pitchFamily="34" charset="0"/>
                <a:cs typeface="Alexandria" pitchFamily="2" charset="-78"/>
              </a:rPr>
              <a:t>المهام والواجبات الوظيفية لا يجب أن تتسبب في أحداث متاعب إضافية على العاملين</a:t>
            </a:r>
            <a:r>
              <a:rPr lang="en-GB" sz="2000" kern="100" dirty="0">
                <a:solidFill>
                  <a:srgbClr val="000000"/>
                </a:solidFill>
                <a:effectLst/>
                <a:latin typeface="Alexandria" pitchFamily="2" charset="-78"/>
                <a:ea typeface="Calibri" panose="020F0502020204030204" pitchFamily="34" charset="0"/>
                <a:cs typeface="Arial" panose="020B0604020202020204" pitchFamily="34" charset="0"/>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en-GB" sz="2000" kern="100" dirty="0">
                <a:solidFill>
                  <a:srgbClr val="000000"/>
                </a:solidFill>
                <a:latin typeface="Calibri" panose="020F0502020204030204" pitchFamily="34" charset="0"/>
                <a:ea typeface="Calibri" panose="020F0502020204030204" pitchFamily="34" charset="0"/>
                <a:cs typeface="Alexandria" pitchFamily="2" charset="-78"/>
              </a:rPr>
              <a:t> </a:t>
            </a:r>
            <a:r>
              <a:rPr lang="ar-SA" sz="2000" kern="100" dirty="0">
                <a:solidFill>
                  <a:srgbClr val="000000"/>
                </a:solidFill>
                <a:latin typeface="Calibri" panose="020F0502020204030204" pitchFamily="34" charset="0"/>
                <a:ea typeface="Calibri" panose="020F0502020204030204" pitchFamily="34" charset="0"/>
                <a:cs typeface="Alexandria" pitchFamily="2" charset="-78"/>
              </a:rPr>
              <a:t>عدم خروج التكليفات التنظيمية للعاملين عن المهام والواجبات التنظيمية القانونية</a:t>
            </a:r>
            <a:r>
              <a:rPr lang="en-GB" sz="2000" kern="100" dirty="0">
                <a:solidFill>
                  <a:srgbClr val="000000"/>
                </a:solidFill>
                <a:latin typeface="Calibri" panose="020F0502020204030204" pitchFamily="34" charset="0"/>
                <a:ea typeface="Calibri" panose="020F0502020204030204" pitchFamily="34" charset="0"/>
                <a:cs typeface="Alexandria" pitchFamily="2" charset="-78"/>
              </a:rPr>
              <a:t> </a:t>
            </a:r>
          </a:p>
          <a:p>
            <a:br>
              <a:rPr lang="en-GB" sz="2000" kern="100" dirty="0">
                <a:solidFill>
                  <a:srgbClr val="000000"/>
                </a:solidFill>
                <a:latin typeface="Calibri" panose="020F0502020204030204" pitchFamily="34" charset="0"/>
                <a:ea typeface="Calibri" panose="020F0502020204030204" pitchFamily="34" charset="0"/>
                <a:cs typeface="Alexandria" pitchFamily="2" charset="-78"/>
              </a:rPr>
            </a:br>
            <a:endParaRPr lang="ar-EG" sz="2000" kern="100" dirty="0">
              <a:solidFill>
                <a:srgbClr val="000000"/>
              </a:solidFill>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117601" y="2367722"/>
            <a:ext cx="9753600" cy="1717201"/>
          </a:xfrm>
          <a:prstGeom prst="rect">
            <a:avLst/>
          </a:prstGeom>
          <a:noFill/>
        </p:spPr>
        <p:txBody>
          <a:bodyPr wrap="square" rtlCol="0">
            <a:spAutoFit/>
          </a:bodyPr>
          <a:lstStyle/>
          <a:p>
            <a:pPr algn="ctr">
              <a:lnSpc>
                <a:spcPts val="2625"/>
              </a:lnSpc>
              <a:spcAft>
                <a:spcPts val="750"/>
              </a:spcAft>
            </a:pPr>
            <a:r>
              <a:rPr lang="ar-SA" sz="2000" dirty="0">
                <a:solidFill>
                  <a:srgbClr val="000000"/>
                </a:solidFill>
                <a:effectLst/>
                <a:ea typeface="Calibri" panose="020F0502020204030204" pitchFamily="34" charset="0"/>
                <a:cs typeface="Alexandria" pitchFamily="2" charset="-78"/>
              </a:rPr>
              <a:t>ونري  أن تلك المبادئ الأخلاقية والالتزام بها من قبل العاملين والمنظمة معا</a:t>
            </a:r>
            <a:endParaRPr lang="ar-EG" sz="2000" dirty="0">
              <a:solidFill>
                <a:srgbClr val="000000"/>
              </a:solidFill>
              <a:effectLst/>
              <a:ea typeface="Calibri" panose="020F0502020204030204" pitchFamily="34" charset="0"/>
              <a:cs typeface="Alexandria" pitchFamily="2" charset="-78"/>
            </a:endParaRPr>
          </a:p>
          <a:p>
            <a:pPr algn="ctr">
              <a:lnSpc>
                <a:spcPts val="2625"/>
              </a:lnSpc>
              <a:spcAft>
                <a:spcPts val="750"/>
              </a:spcAft>
            </a:pPr>
            <a:r>
              <a:rPr lang="ar-SA" sz="2000" dirty="0">
                <a:solidFill>
                  <a:srgbClr val="000000"/>
                </a:solidFill>
                <a:effectLst/>
                <a:ea typeface="Calibri" panose="020F0502020204030204" pitchFamily="34" charset="0"/>
                <a:cs typeface="Alexandria" pitchFamily="2" charset="-78"/>
              </a:rPr>
              <a:t> يمثل قوة داعمة ومؤثرة ترتبط بشكل مباشر بجودة الحياة الوظيفية للعاملين</a:t>
            </a:r>
            <a:endParaRPr lang="ar-EG" sz="2000" dirty="0">
              <a:solidFill>
                <a:srgbClr val="000000"/>
              </a:solidFill>
              <a:effectLst/>
              <a:ea typeface="Calibri" panose="020F0502020204030204" pitchFamily="34" charset="0"/>
              <a:cs typeface="Alexandria" pitchFamily="2" charset="-78"/>
            </a:endParaRPr>
          </a:p>
          <a:p>
            <a:pPr algn="ctr">
              <a:lnSpc>
                <a:spcPts val="2625"/>
              </a:lnSpc>
              <a:spcAft>
                <a:spcPts val="750"/>
              </a:spcAft>
            </a:pPr>
            <a:r>
              <a:rPr lang="ar-SA" sz="2000" dirty="0">
                <a:solidFill>
                  <a:srgbClr val="000000"/>
                </a:solidFill>
                <a:effectLst/>
                <a:ea typeface="Calibri" panose="020F0502020204030204" pitchFamily="34" charset="0"/>
                <a:cs typeface="Alexandria" pitchFamily="2" charset="-78"/>
              </a:rPr>
              <a:t> في المنظمة، وبأبعادها المختلفة مثل : (المشاركة في اتخاذ القرارات</a:t>
            </a:r>
            <a:endParaRPr lang="ar-EG" sz="2000" dirty="0">
              <a:solidFill>
                <a:srgbClr val="000000"/>
              </a:solidFill>
              <a:effectLst/>
              <a:ea typeface="Calibri" panose="020F0502020204030204" pitchFamily="34" charset="0"/>
              <a:cs typeface="Alexandria" pitchFamily="2" charset="-78"/>
            </a:endParaRPr>
          </a:p>
          <a:p>
            <a:pPr algn="ctr">
              <a:lnSpc>
                <a:spcPts val="2625"/>
              </a:lnSpc>
              <a:spcAft>
                <a:spcPts val="750"/>
              </a:spcAft>
            </a:pPr>
            <a:r>
              <a:rPr lang="ar-SA" sz="2000" dirty="0">
                <a:solidFill>
                  <a:srgbClr val="000000"/>
                </a:solidFill>
                <a:effectLst/>
                <a:ea typeface="Calibri" panose="020F0502020204030204" pitchFamily="34" charset="0"/>
                <a:cs typeface="Alexandria" pitchFamily="2" charset="-78"/>
              </a:rPr>
              <a:t> والصحة والسلامة المهنية، والالتزام التنظيمي، التوازن بين الحياة والعمل)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tx1"/>
                </a:solidFill>
                <a:latin typeface="Alexandria" pitchFamily="2" charset="-78"/>
                <a:ea typeface="Times New Roman" panose="02020603050405020304" pitchFamily="18" charset="0"/>
                <a:cs typeface="Alexandria" pitchFamily="2" charset="-78"/>
              </a:rPr>
              <a:t>1- تمهيد </a:t>
            </a:r>
          </a:p>
          <a:p>
            <a:pPr algn="ctr"/>
            <a:r>
              <a:rPr lang="ar-EG" sz="2000" dirty="0">
                <a:solidFill>
                  <a:schemeClr val="tx1"/>
                </a:solidFill>
                <a:effectLst/>
                <a:latin typeface="Alexandria" pitchFamily="2" charset="-78"/>
                <a:ea typeface="Times New Roman" panose="02020603050405020304" pitchFamily="18" charset="0"/>
                <a:cs typeface="Alexandria" pitchFamily="2" charset="-78"/>
              </a:rPr>
              <a:t>2- ابعاد القيادة الأخلاقية</a:t>
            </a:r>
          </a:p>
          <a:p>
            <a:pPr algn="ctr"/>
            <a:r>
              <a:rPr lang="ar-EG" sz="2000" dirty="0">
                <a:solidFill>
                  <a:schemeClr val="tx1"/>
                </a:solidFill>
                <a:latin typeface="Alexandria" pitchFamily="2" charset="-78"/>
                <a:ea typeface="Times New Roman" panose="02020603050405020304" pitchFamily="18" charset="0"/>
                <a:cs typeface="Alexandria" pitchFamily="2" charset="-78"/>
              </a:rPr>
              <a:t>3- العدالة التنظيمية مفهومها وأهميتها وأهدافها</a:t>
            </a:r>
            <a:r>
              <a:rPr lang="ar-EG" sz="2000" dirty="0">
                <a:solidFill>
                  <a:schemeClr val="tx1"/>
                </a:solidFill>
                <a:effectLst/>
                <a:latin typeface="Alexandria" pitchFamily="2" charset="-78"/>
                <a:ea typeface="Times New Roman" panose="02020603050405020304" pitchFamily="18" charset="0"/>
                <a:cs typeface="Alexandria" pitchFamily="2" charset="-78"/>
              </a:rPr>
              <a:t> </a:t>
            </a:r>
          </a:p>
          <a:p>
            <a:pPr algn="ctr"/>
            <a:r>
              <a:rPr lang="ar-EG" sz="2000" kern="100" dirty="0">
                <a:solidFill>
                  <a:schemeClr val="tx1"/>
                </a:solidFill>
                <a:latin typeface="Alexandria" pitchFamily="2" charset="-78"/>
                <a:ea typeface="Calibri" panose="020F0502020204030204" pitchFamily="34" charset="0"/>
                <a:cs typeface="Alexandria" pitchFamily="2" charset="-78"/>
              </a:rPr>
              <a:t>4- قواعد العدالة الإجرائية</a:t>
            </a:r>
          </a:p>
          <a:p>
            <a:pPr algn="ctr"/>
            <a:r>
              <a:rPr lang="ar-EG" sz="2000" kern="100" dirty="0">
                <a:solidFill>
                  <a:schemeClr val="tx1"/>
                </a:solidFill>
                <a:effectLst/>
                <a:latin typeface="Alexandria" pitchFamily="2" charset="-78"/>
                <a:ea typeface="Calibri" panose="020F0502020204030204" pitchFamily="34" charset="0"/>
                <a:cs typeface="Alexandria" pitchFamily="2" charset="-78"/>
              </a:rPr>
              <a:t>5- علاقة القيادة الأخلاقية بالعدالة التنظيمية</a:t>
            </a:r>
          </a:p>
          <a:p>
            <a:pPr algn="ctr"/>
            <a:r>
              <a:rPr lang="ar-EG" sz="2000" kern="100" dirty="0">
                <a:solidFill>
                  <a:schemeClr val="tx1"/>
                </a:solidFill>
                <a:effectLst/>
                <a:latin typeface="Alexandria" pitchFamily="2" charset="-78"/>
                <a:ea typeface="Calibri" panose="020F0502020204030204" pitchFamily="34" charset="0"/>
                <a:cs typeface="Alexandria" pitchFamily="2" charset="-78"/>
              </a:rPr>
              <a:t>6- معايير اختيار القيادة التربوية</a:t>
            </a:r>
          </a:p>
          <a:p>
            <a:pPr algn="ctr"/>
            <a:r>
              <a:rPr lang="ar-EG" sz="2000" kern="100" dirty="0">
                <a:solidFill>
                  <a:schemeClr val="tx1"/>
                </a:solidFill>
                <a:effectLst/>
                <a:latin typeface="Alexandria" pitchFamily="2" charset="-78"/>
                <a:ea typeface="Calibri" panose="020F0502020204030204" pitchFamily="34" charset="0"/>
                <a:cs typeface="Alexandria" pitchFamily="2" charset="-78"/>
              </a:rPr>
              <a:t>7- النماذج العالمية لاختيار القيادة الاخلاقية</a:t>
            </a:r>
            <a:endParaRPr lang="ar-EG" sz="20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62000" y="1685495"/>
            <a:ext cx="10330873" cy="707886"/>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p>
          <a:p>
            <a:pPr algn="r"/>
            <a:r>
              <a:rPr lang="ar-EG" sz="2000" dirty="0">
                <a:highlight>
                  <a:srgbClr val="FFFF00"/>
                </a:highlight>
                <a:latin typeface="Alexandria" pitchFamily="2" charset="-78"/>
                <a:ea typeface="Times New Roman" panose="02020603050405020304" pitchFamily="18" charset="0"/>
                <a:cs typeface="Alexandria" pitchFamily="2" charset="-78"/>
              </a:rPr>
              <a:t>تناولنا العناصر الرئيسة التالية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762000" y="1685495"/>
            <a:ext cx="10330873" cy="3964419"/>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ea typeface="Times New Roman" panose="02020603050405020304" pitchFamily="18" charset="0"/>
              <a:cs typeface="+mj-cs"/>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AD4BF6-DF70-47DE-9253-5CDE30B6EC11}"/>
</file>

<file path=customXml/itemProps2.xml><?xml version="1.0" encoding="utf-8"?>
<ds:datastoreItem xmlns:ds="http://schemas.openxmlformats.org/officeDocument/2006/customXml" ds:itemID="{947F8E89-3B70-4162-96B6-B53DFCA7A02A}"/>
</file>

<file path=customXml/itemProps3.xml><?xml version="1.0" encoding="utf-8"?>
<ds:datastoreItem xmlns:ds="http://schemas.openxmlformats.org/officeDocument/2006/customXml" ds:itemID="{0C6D8A33-BC2A-43EA-8FBB-FB2F8222EB88}"/>
</file>

<file path=docProps/app.xml><?xml version="1.0" encoding="utf-8"?>
<Properties xmlns="http://schemas.openxmlformats.org/officeDocument/2006/extended-properties" xmlns:vt="http://schemas.openxmlformats.org/officeDocument/2006/docPropsVTypes">
  <TotalTime>1254</TotalTime>
  <Words>3423</Words>
  <Application>Microsoft Office PowerPoint</Application>
  <PresentationFormat>Widescreen</PresentationFormat>
  <Paragraphs>285</Paragraphs>
  <Slides>37</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Alexandria</vt:lpstr>
      <vt:lpstr>Arial</vt:lpstr>
      <vt:lpstr>Calibri</vt:lpstr>
      <vt:lpstr>Calibri Light</vt:lpstr>
      <vt:lpstr>Courier New</vt:lpstr>
      <vt:lpstr>Roboto Light</vt:lpstr>
      <vt:lpstr>Simplified Arabic</vt:lpstr>
      <vt:lpstr>Symbol</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76</cp:revision>
  <dcterms:created xsi:type="dcterms:W3CDTF">2023-04-29T09:08:00Z</dcterms:created>
  <dcterms:modified xsi:type="dcterms:W3CDTF">2024-01-31T07:15:56Z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