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ourier New"/>
                <a:cs typeface="Courier Ne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FF0000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ourier New"/>
                <a:cs typeface="Courier Ne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ourier New"/>
                <a:cs typeface="Courier Ne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6133" y="602996"/>
            <a:ext cx="7747000" cy="13601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ourier New"/>
                <a:cs typeface="Courier Ne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713255"/>
            <a:ext cx="10358120" cy="34753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FF0000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6145" y="37"/>
              <a:ext cx="11608911" cy="667325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91999" cy="685799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4203697"/>
              <a:ext cx="12192000" cy="2654300"/>
            </a:xfrm>
            <a:custGeom>
              <a:avLst/>
              <a:gdLst/>
              <a:ahLst/>
              <a:cxnLst/>
              <a:rect l="l" t="t" r="r" b="b"/>
              <a:pathLst>
                <a:path w="12192000" h="2654300">
                  <a:moveTo>
                    <a:pt x="2508691" y="25400"/>
                  </a:moveTo>
                  <a:lnTo>
                    <a:pt x="1608805" y="25400"/>
                  </a:lnTo>
                  <a:lnTo>
                    <a:pt x="1587449" y="38100"/>
                  </a:lnTo>
                  <a:lnTo>
                    <a:pt x="1550967" y="38100"/>
                  </a:lnTo>
                  <a:lnTo>
                    <a:pt x="1236557" y="101600"/>
                  </a:lnTo>
                  <a:lnTo>
                    <a:pt x="1176946" y="127000"/>
                  </a:lnTo>
                  <a:lnTo>
                    <a:pt x="1061048" y="152400"/>
                  </a:lnTo>
                  <a:lnTo>
                    <a:pt x="1004774" y="177800"/>
                  </a:lnTo>
                  <a:lnTo>
                    <a:pt x="949623" y="190500"/>
                  </a:lnTo>
                  <a:lnTo>
                    <a:pt x="895604" y="215900"/>
                  </a:lnTo>
                  <a:lnTo>
                    <a:pt x="842722" y="228600"/>
                  </a:lnTo>
                  <a:lnTo>
                    <a:pt x="790983" y="254000"/>
                  </a:lnTo>
                  <a:lnTo>
                    <a:pt x="740395" y="279400"/>
                  </a:lnTo>
                  <a:lnTo>
                    <a:pt x="690963" y="292100"/>
                  </a:lnTo>
                  <a:lnTo>
                    <a:pt x="642694" y="317500"/>
                  </a:lnTo>
                  <a:lnTo>
                    <a:pt x="595593" y="342900"/>
                  </a:lnTo>
                  <a:lnTo>
                    <a:pt x="549669" y="355600"/>
                  </a:lnTo>
                  <a:lnTo>
                    <a:pt x="504926" y="381000"/>
                  </a:lnTo>
                  <a:lnTo>
                    <a:pt x="461371" y="406400"/>
                  </a:lnTo>
                  <a:lnTo>
                    <a:pt x="419011" y="431800"/>
                  </a:lnTo>
                  <a:lnTo>
                    <a:pt x="377851" y="457200"/>
                  </a:lnTo>
                  <a:lnTo>
                    <a:pt x="337899" y="469900"/>
                  </a:lnTo>
                  <a:lnTo>
                    <a:pt x="299161" y="495300"/>
                  </a:lnTo>
                  <a:lnTo>
                    <a:pt x="261643" y="520700"/>
                  </a:lnTo>
                  <a:lnTo>
                    <a:pt x="225351" y="546100"/>
                  </a:lnTo>
                  <a:lnTo>
                    <a:pt x="190291" y="558800"/>
                  </a:lnTo>
                  <a:lnTo>
                    <a:pt x="156471" y="584200"/>
                  </a:lnTo>
                  <a:lnTo>
                    <a:pt x="123896" y="609600"/>
                  </a:lnTo>
                  <a:lnTo>
                    <a:pt x="92574" y="622300"/>
                  </a:lnTo>
                  <a:lnTo>
                    <a:pt x="62509" y="647700"/>
                  </a:lnTo>
                  <a:lnTo>
                    <a:pt x="33709" y="673100"/>
                  </a:lnTo>
                  <a:lnTo>
                    <a:pt x="6179" y="685800"/>
                  </a:lnTo>
                  <a:lnTo>
                    <a:pt x="0" y="698500"/>
                  </a:lnTo>
                  <a:lnTo>
                    <a:pt x="0" y="2654300"/>
                  </a:lnTo>
                  <a:lnTo>
                    <a:pt x="12192000" y="2654300"/>
                  </a:lnTo>
                  <a:lnTo>
                    <a:pt x="12192000" y="1866900"/>
                  </a:lnTo>
                  <a:lnTo>
                    <a:pt x="7820817" y="1866900"/>
                  </a:lnTo>
                  <a:lnTo>
                    <a:pt x="7763157" y="1854200"/>
                  </a:lnTo>
                  <a:lnTo>
                    <a:pt x="7587628" y="1854200"/>
                  </a:lnTo>
                  <a:lnTo>
                    <a:pt x="7528316" y="1841500"/>
                  </a:lnTo>
                  <a:lnTo>
                    <a:pt x="7408578" y="1841500"/>
                  </a:lnTo>
                  <a:lnTo>
                    <a:pt x="7348181" y="1828800"/>
                  </a:lnTo>
                  <a:lnTo>
                    <a:pt x="7287451" y="1828800"/>
                  </a:lnTo>
                  <a:lnTo>
                    <a:pt x="7165049" y="1803400"/>
                  </a:lnTo>
                  <a:lnTo>
                    <a:pt x="7103407" y="1803400"/>
                  </a:lnTo>
                  <a:lnTo>
                    <a:pt x="6474261" y="1676400"/>
                  </a:lnTo>
                  <a:lnTo>
                    <a:pt x="6410394" y="1651000"/>
                  </a:lnTo>
                  <a:lnTo>
                    <a:pt x="6346411" y="1638300"/>
                  </a:lnTo>
                  <a:lnTo>
                    <a:pt x="6282328" y="1612900"/>
                  </a:lnTo>
                  <a:lnTo>
                    <a:pt x="6218159" y="1600200"/>
                  </a:lnTo>
                  <a:lnTo>
                    <a:pt x="6089620" y="1549400"/>
                  </a:lnTo>
                  <a:lnTo>
                    <a:pt x="6025280" y="1536700"/>
                  </a:lnTo>
                  <a:lnTo>
                    <a:pt x="5703449" y="1409700"/>
                  </a:lnTo>
                  <a:lnTo>
                    <a:pt x="5639158" y="1371600"/>
                  </a:lnTo>
                  <a:lnTo>
                    <a:pt x="5510769" y="1320800"/>
                  </a:lnTo>
                  <a:lnTo>
                    <a:pt x="5446699" y="1282700"/>
                  </a:lnTo>
                  <a:lnTo>
                    <a:pt x="5400520" y="1257300"/>
                  </a:lnTo>
                  <a:lnTo>
                    <a:pt x="5355344" y="1231900"/>
                  </a:lnTo>
                  <a:lnTo>
                    <a:pt x="5311112" y="1219200"/>
                  </a:lnTo>
                  <a:lnTo>
                    <a:pt x="5267767" y="1193800"/>
                  </a:lnTo>
                  <a:lnTo>
                    <a:pt x="5225251" y="1168400"/>
                  </a:lnTo>
                  <a:lnTo>
                    <a:pt x="5183505" y="1143000"/>
                  </a:lnTo>
                  <a:lnTo>
                    <a:pt x="5142473" y="1117600"/>
                  </a:lnTo>
                  <a:lnTo>
                    <a:pt x="5062314" y="1066800"/>
                  </a:lnTo>
                  <a:lnTo>
                    <a:pt x="4984309" y="1016000"/>
                  </a:lnTo>
                  <a:lnTo>
                    <a:pt x="4945970" y="1003300"/>
                  </a:lnTo>
                  <a:lnTo>
                    <a:pt x="4684560" y="825500"/>
                  </a:lnTo>
                  <a:lnTo>
                    <a:pt x="4647514" y="812800"/>
                  </a:lnTo>
                  <a:lnTo>
                    <a:pt x="4497759" y="711200"/>
                  </a:lnTo>
                  <a:lnTo>
                    <a:pt x="4459636" y="685800"/>
                  </a:lnTo>
                  <a:lnTo>
                    <a:pt x="4421125" y="673100"/>
                  </a:lnTo>
                  <a:lnTo>
                    <a:pt x="4342701" y="622300"/>
                  </a:lnTo>
                  <a:lnTo>
                    <a:pt x="4262025" y="571500"/>
                  </a:lnTo>
                  <a:lnTo>
                    <a:pt x="4220696" y="558800"/>
                  </a:lnTo>
                  <a:lnTo>
                    <a:pt x="4178630" y="533400"/>
                  </a:lnTo>
                  <a:lnTo>
                    <a:pt x="4135769" y="508000"/>
                  </a:lnTo>
                  <a:lnTo>
                    <a:pt x="4092054" y="482600"/>
                  </a:lnTo>
                  <a:lnTo>
                    <a:pt x="4047428" y="469900"/>
                  </a:lnTo>
                  <a:lnTo>
                    <a:pt x="4001833" y="444500"/>
                  </a:lnTo>
                  <a:lnTo>
                    <a:pt x="3955210" y="419100"/>
                  </a:lnTo>
                  <a:lnTo>
                    <a:pt x="3907502" y="406400"/>
                  </a:lnTo>
                  <a:lnTo>
                    <a:pt x="3858650" y="381000"/>
                  </a:lnTo>
                  <a:lnTo>
                    <a:pt x="3808597" y="355600"/>
                  </a:lnTo>
                  <a:lnTo>
                    <a:pt x="3757284" y="342900"/>
                  </a:lnTo>
                  <a:lnTo>
                    <a:pt x="3704654" y="317500"/>
                  </a:lnTo>
                  <a:lnTo>
                    <a:pt x="3650649" y="304800"/>
                  </a:lnTo>
                  <a:lnTo>
                    <a:pt x="3595210" y="279400"/>
                  </a:lnTo>
                  <a:lnTo>
                    <a:pt x="3538280" y="266700"/>
                  </a:lnTo>
                  <a:lnTo>
                    <a:pt x="3479800" y="241300"/>
                  </a:lnTo>
                  <a:lnTo>
                    <a:pt x="3419713" y="228600"/>
                  </a:lnTo>
                  <a:lnTo>
                    <a:pt x="3357960" y="203200"/>
                  </a:lnTo>
                  <a:lnTo>
                    <a:pt x="3294484" y="190500"/>
                  </a:lnTo>
                  <a:lnTo>
                    <a:pt x="3136907" y="139700"/>
                  </a:lnTo>
                  <a:lnTo>
                    <a:pt x="2985723" y="114300"/>
                  </a:lnTo>
                  <a:lnTo>
                    <a:pt x="2912567" y="88900"/>
                  </a:lnTo>
                  <a:lnTo>
                    <a:pt x="2771202" y="63500"/>
                  </a:lnTo>
                  <a:lnTo>
                    <a:pt x="2703024" y="63500"/>
                  </a:lnTo>
                  <a:lnTo>
                    <a:pt x="2508691" y="25400"/>
                  </a:lnTo>
                  <a:close/>
                </a:path>
                <a:path w="12192000" h="2654300">
                  <a:moveTo>
                    <a:pt x="12192000" y="292100"/>
                  </a:moveTo>
                  <a:lnTo>
                    <a:pt x="12158862" y="330200"/>
                  </a:lnTo>
                  <a:lnTo>
                    <a:pt x="12058581" y="406400"/>
                  </a:lnTo>
                  <a:lnTo>
                    <a:pt x="12008572" y="457200"/>
                  </a:lnTo>
                  <a:lnTo>
                    <a:pt x="11958669" y="495300"/>
                  </a:lnTo>
                  <a:lnTo>
                    <a:pt x="11564808" y="800100"/>
                  </a:lnTo>
                  <a:lnTo>
                    <a:pt x="11516445" y="825500"/>
                  </a:lnTo>
                  <a:lnTo>
                    <a:pt x="11468318" y="863600"/>
                  </a:lnTo>
                  <a:lnTo>
                    <a:pt x="11420442" y="889000"/>
                  </a:lnTo>
                  <a:lnTo>
                    <a:pt x="11372829" y="927100"/>
                  </a:lnTo>
                  <a:lnTo>
                    <a:pt x="11278447" y="977900"/>
                  </a:lnTo>
                  <a:lnTo>
                    <a:pt x="11231704" y="1016000"/>
                  </a:lnTo>
                  <a:lnTo>
                    <a:pt x="11048024" y="1117600"/>
                  </a:lnTo>
                  <a:lnTo>
                    <a:pt x="10870247" y="1219200"/>
                  </a:lnTo>
                  <a:lnTo>
                    <a:pt x="10826824" y="1231900"/>
                  </a:lnTo>
                  <a:lnTo>
                    <a:pt x="10741296" y="1282700"/>
                  </a:lnTo>
                  <a:lnTo>
                    <a:pt x="10699217" y="1295400"/>
                  </a:lnTo>
                  <a:lnTo>
                    <a:pt x="10657613" y="1320800"/>
                  </a:lnTo>
                  <a:lnTo>
                    <a:pt x="10616496" y="1333500"/>
                  </a:lnTo>
                  <a:lnTo>
                    <a:pt x="10575880" y="1358900"/>
                  </a:lnTo>
                  <a:lnTo>
                    <a:pt x="10496203" y="1384300"/>
                  </a:lnTo>
                  <a:lnTo>
                    <a:pt x="10457168" y="1409700"/>
                  </a:lnTo>
                  <a:lnTo>
                    <a:pt x="10418687" y="1422400"/>
                  </a:lnTo>
                  <a:lnTo>
                    <a:pt x="10306697" y="1460500"/>
                  </a:lnTo>
                  <a:lnTo>
                    <a:pt x="10270562" y="1485900"/>
                  </a:lnTo>
                  <a:lnTo>
                    <a:pt x="10165926" y="1524000"/>
                  </a:lnTo>
                  <a:lnTo>
                    <a:pt x="10132348" y="1524000"/>
                  </a:lnTo>
                  <a:lnTo>
                    <a:pt x="10099442" y="1536700"/>
                  </a:lnTo>
                  <a:lnTo>
                    <a:pt x="10035699" y="1562100"/>
                  </a:lnTo>
                  <a:lnTo>
                    <a:pt x="9974804" y="1587500"/>
                  </a:lnTo>
                  <a:lnTo>
                    <a:pt x="9945457" y="1587500"/>
                  </a:lnTo>
                  <a:lnTo>
                    <a:pt x="9907981" y="1600200"/>
                  </a:lnTo>
                  <a:lnTo>
                    <a:pt x="9897839" y="1600200"/>
                  </a:lnTo>
                  <a:lnTo>
                    <a:pt x="9886449" y="1612900"/>
                  </a:lnTo>
                  <a:lnTo>
                    <a:pt x="9859983" y="1612900"/>
                  </a:lnTo>
                  <a:lnTo>
                    <a:pt x="9844937" y="1625600"/>
                  </a:lnTo>
                  <a:lnTo>
                    <a:pt x="9811289" y="1625600"/>
                  </a:lnTo>
                  <a:lnTo>
                    <a:pt x="9792716" y="1638300"/>
                  </a:lnTo>
                  <a:lnTo>
                    <a:pt x="9772997" y="1638300"/>
                  </a:lnTo>
                  <a:lnTo>
                    <a:pt x="9752147" y="1651000"/>
                  </a:lnTo>
                  <a:lnTo>
                    <a:pt x="9730179" y="1651000"/>
                  </a:lnTo>
                  <a:lnTo>
                    <a:pt x="9707109" y="1663700"/>
                  </a:lnTo>
                  <a:lnTo>
                    <a:pt x="9682951" y="1663700"/>
                  </a:lnTo>
                  <a:lnTo>
                    <a:pt x="9657718" y="1676400"/>
                  </a:lnTo>
                  <a:lnTo>
                    <a:pt x="9631427" y="1676400"/>
                  </a:lnTo>
                  <a:lnTo>
                    <a:pt x="9604091" y="1689100"/>
                  </a:lnTo>
                  <a:lnTo>
                    <a:pt x="9575726" y="1689100"/>
                  </a:lnTo>
                  <a:lnTo>
                    <a:pt x="9546344" y="1701800"/>
                  </a:lnTo>
                  <a:lnTo>
                    <a:pt x="9515962" y="1701800"/>
                  </a:lnTo>
                  <a:lnTo>
                    <a:pt x="9484593" y="1714500"/>
                  </a:lnTo>
                  <a:lnTo>
                    <a:pt x="9452252" y="1714500"/>
                  </a:lnTo>
                  <a:lnTo>
                    <a:pt x="9418954" y="1727200"/>
                  </a:lnTo>
                  <a:lnTo>
                    <a:pt x="9384712" y="1727200"/>
                  </a:lnTo>
                  <a:lnTo>
                    <a:pt x="9349543" y="1739900"/>
                  </a:lnTo>
                  <a:lnTo>
                    <a:pt x="9313459" y="1739900"/>
                  </a:lnTo>
                  <a:lnTo>
                    <a:pt x="9276476" y="1752600"/>
                  </a:lnTo>
                  <a:lnTo>
                    <a:pt x="9238608" y="1752600"/>
                  </a:lnTo>
                  <a:lnTo>
                    <a:pt x="9199870" y="1765300"/>
                  </a:lnTo>
                  <a:lnTo>
                    <a:pt x="9160276" y="1765300"/>
                  </a:lnTo>
                  <a:lnTo>
                    <a:pt x="9119841" y="1778000"/>
                  </a:lnTo>
                  <a:lnTo>
                    <a:pt x="9078579" y="1778000"/>
                  </a:lnTo>
                  <a:lnTo>
                    <a:pt x="9036505" y="1790700"/>
                  </a:lnTo>
                  <a:lnTo>
                    <a:pt x="8993634" y="1790700"/>
                  </a:lnTo>
                  <a:lnTo>
                    <a:pt x="8949979" y="1803400"/>
                  </a:lnTo>
                  <a:lnTo>
                    <a:pt x="8905555" y="1803400"/>
                  </a:lnTo>
                  <a:lnTo>
                    <a:pt x="8860377" y="1816100"/>
                  </a:lnTo>
                  <a:lnTo>
                    <a:pt x="8814460" y="1816100"/>
                  </a:lnTo>
                  <a:lnTo>
                    <a:pt x="8767817" y="1828800"/>
                  </a:lnTo>
                  <a:lnTo>
                    <a:pt x="8672415" y="1828800"/>
                  </a:lnTo>
                  <a:lnTo>
                    <a:pt x="8623684" y="1841500"/>
                  </a:lnTo>
                  <a:lnTo>
                    <a:pt x="8524237" y="1841500"/>
                  </a:lnTo>
                  <a:lnTo>
                    <a:pt x="8473548" y="1854200"/>
                  </a:lnTo>
                  <a:lnTo>
                    <a:pt x="8264707" y="1854200"/>
                  </a:lnTo>
                  <a:lnTo>
                    <a:pt x="8211047" y="1866900"/>
                  </a:lnTo>
                  <a:lnTo>
                    <a:pt x="12192000" y="1866900"/>
                  </a:lnTo>
                  <a:lnTo>
                    <a:pt x="12192000" y="292100"/>
                  </a:lnTo>
                  <a:close/>
                </a:path>
                <a:path w="12192000" h="2654300">
                  <a:moveTo>
                    <a:pt x="2387789" y="12700"/>
                  </a:moveTo>
                  <a:lnTo>
                    <a:pt x="1714632" y="12700"/>
                  </a:lnTo>
                  <a:lnTo>
                    <a:pt x="1685145" y="25400"/>
                  </a:lnTo>
                  <a:lnTo>
                    <a:pt x="2447365" y="25400"/>
                  </a:lnTo>
                  <a:lnTo>
                    <a:pt x="2387789" y="12700"/>
                  </a:lnTo>
                  <a:close/>
                </a:path>
                <a:path w="12192000" h="2654300">
                  <a:moveTo>
                    <a:pt x="2167300" y="0"/>
                  </a:moveTo>
                  <a:lnTo>
                    <a:pt x="1891687" y="0"/>
                  </a:lnTo>
                  <a:lnTo>
                    <a:pt x="1852378" y="12700"/>
                  </a:lnTo>
                  <a:lnTo>
                    <a:pt x="2219720" y="12700"/>
                  </a:lnTo>
                  <a:lnTo>
                    <a:pt x="2167300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4292597"/>
              <a:ext cx="12192000" cy="2565400"/>
            </a:xfrm>
            <a:custGeom>
              <a:avLst/>
              <a:gdLst/>
              <a:ahLst/>
              <a:cxnLst/>
              <a:rect l="l" t="t" r="r" b="b"/>
              <a:pathLst>
                <a:path w="12192000" h="2565400">
                  <a:moveTo>
                    <a:pt x="2508691" y="25400"/>
                  </a:moveTo>
                  <a:lnTo>
                    <a:pt x="1587449" y="25400"/>
                  </a:lnTo>
                  <a:lnTo>
                    <a:pt x="1568165" y="38100"/>
                  </a:lnTo>
                  <a:lnTo>
                    <a:pt x="1550967" y="38100"/>
                  </a:lnTo>
                  <a:lnTo>
                    <a:pt x="1485925" y="50800"/>
                  </a:lnTo>
                  <a:lnTo>
                    <a:pt x="1176946" y="114300"/>
                  </a:lnTo>
                  <a:lnTo>
                    <a:pt x="1118441" y="139700"/>
                  </a:lnTo>
                  <a:lnTo>
                    <a:pt x="1061048" y="152400"/>
                  </a:lnTo>
                  <a:lnTo>
                    <a:pt x="1004774" y="177800"/>
                  </a:lnTo>
                  <a:lnTo>
                    <a:pt x="949623" y="190500"/>
                  </a:lnTo>
                  <a:lnTo>
                    <a:pt x="895604" y="215900"/>
                  </a:lnTo>
                  <a:lnTo>
                    <a:pt x="842722" y="228600"/>
                  </a:lnTo>
                  <a:lnTo>
                    <a:pt x="790983" y="254000"/>
                  </a:lnTo>
                  <a:lnTo>
                    <a:pt x="740395" y="266700"/>
                  </a:lnTo>
                  <a:lnTo>
                    <a:pt x="690963" y="292100"/>
                  </a:lnTo>
                  <a:lnTo>
                    <a:pt x="642694" y="317500"/>
                  </a:lnTo>
                  <a:lnTo>
                    <a:pt x="595593" y="342900"/>
                  </a:lnTo>
                  <a:lnTo>
                    <a:pt x="549669" y="355600"/>
                  </a:lnTo>
                  <a:lnTo>
                    <a:pt x="504926" y="381000"/>
                  </a:lnTo>
                  <a:lnTo>
                    <a:pt x="461371" y="406400"/>
                  </a:lnTo>
                  <a:lnTo>
                    <a:pt x="419011" y="431800"/>
                  </a:lnTo>
                  <a:lnTo>
                    <a:pt x="377851" y="444500"/>
                  </a:lnTo>
                  <a:lnTo>
                    <a:pt x="337899" y="469900"/>
                  </a:lnTo>
                  <a:lnTo>
                    <a:pt x="299161" y="495300"/>
                  </a:lnTo>
                  <a:lnTo>
                    <a:pt x="261643" y="520700"/>
                  </a:lnTo>
                  <a:lnTo>
                    <a:pt x="225351" y="533400"/>
                  </a:lnTo>
                  <a:lnTo>
                    <a:pt x="190291" y="558800"/>
                  </a:lnTo>
                  <a:lnTo>
                    <a:pt x="156471" y="584200"/>
                  </a:lnTo>
                  <a:lnTo>
                    <a:pt x="123896" y="609600"/>
                  </a:lnTo>
                  <a:lnTo>
                    <a:pt x="92574" y="622300"/>
                  </a:lnTo>
                  <a:lnTo>
                    <a:pt x="62509" y="647700"/>
                  </a:lnTo>
                  <a:lnTo>
                    <a:pt x="33709" y="673100"/>
                  </a:lnTo>
                  <a:lnTo>
                    <a:pt x="6179" y="685800"/>
                  </a:lnTo>
                  <a:lnTo>
                    <a:pt x="0" y="685800"/>
                  </a:lnTo>
                  <a:lnTo>
                    <a:pt x="0" y="2565400"/>
                  </a:lnTo>
                  <a:lnTo>
                    <a:pt x="12192000" y="2565400"/>
                  </a:lnTo>
                  <a:lnTo>
                    <a:pt x="12192000" y="1866900"/>
                  </a:lnTo>
                  <a:lnTo>
                    <a:pt x="7878028" y="1866900"/>
                  </a:lnTo>
                  <a:lnTo>
                    <a:pt x="7820817" y="1854200"/>
                  </a:lnTo>
                  <a:lnTo>
                    <a:pt x="7587628" y="1854200"/>
                  </a:lnTo>
                  <a:lnTo>
                    <a:pt x="7528316" y="1841500"/>
                  </a:lnTo>
                  <a:lnTo>
                    <a:pt x="7468628" y="1841500"/>
                  </a:lnTo>
                  <a:lnTo>
                    <a:pt x="7408578" y="1828800"/>
                  </a:lnTo>
                  <a:lnTo>
                    <a:pt x="7348181" y="1828800"/>
                  </a:lnTo>
                  <a:lnTo>
                    <a:pt x="7287451" y="1816100"/>
                  </a:lnTo>
                  <a:lnTo>
                    <a:pt x="7226402" y="1816100"/>
                  </a:lnTo>
                  <a:lnTo>
                    <a:pt x="7165049" y="1803400"/>
                  </a:lnTo>
                  <a:lnTo>
                    <a:pt x="7103407" y="1803400"/>
                  </a:lnTo>
                  <a:lnTo>
                    <a:pt x="6537999" y="1689100"/>
                  </a:lnTo>
                  <a:lnTo>
                    <a:pt x="6474261" y="1663700"/>
                  </a:lnTo>
                  <a:lnTo>
                    <a:pt x="6346411" y="1638300"/>
                  </a:lnTo>
                  <a:lnTo>
                    <a:pt x="6282328" y="1612900"/>
                  </a:lnTo>
                  <a:lnTo>
                    <a:pt x="6218159" y="1600200"/>
                  </a:lnTo>
                  <a:lnTo>
                    <a:pt x="6089620" y="1549400"/>
                  </a:lnTo>
                  <a:lnTo>
                    <a:pt x="6025280" y="1536700"/>
                  </a:lnTo>
                  <a:lnTo>
                    <a:pt x="5767784" y="1435100"/>
                  </a:lnTo>
                  <a:lnTo>
                    <a:pt x="5703449" y="1397000"/>
                  </a:lnTo>
                  <a:lnTo>
                    <a:pt x="5574927" y="1346200"/>
                  </a:lnTo>
                  <a:lnTo>
                    <a:pt x="5510769" y="1308100"/>
                  </a:lnTo>
                  <a:lnTo>
                    <a:pt x="5446699" y="1282700"/>
                  </a:lnTo>
                  <a:lnTo>
                    <a:pt x="5400520" y="1257300"/>
                  </a:lnTo>
                  <a:lnTo>
                    <a:pt x="5355344" y="1231900"/>
                  </a:lnTo>
                  <a:lnTo>
                    <a:pt x="5311112" y="1206500"/>
                  </a:lnTo>
                  <a:lnTo>
                    <a:pt x="5267767" y="1181100"/>
                  </a:lnTo>
                  <a:lnTo>
                    <a:pt x="5225251" y="1168400"/>
                  </a:lnTo>
                  <a:lnTo>
                    <a:pt x="5183505" y="1143000"/>
                  </a:lnTo>
                  <a:lnTo>
                    <a:pt x="5142473" y="1117600"/>
                  </a:lnTo>
                  <a:lnTo>
                    <a:pt x="5062314" y="1066800"/>
                  </a:lnTo>
                  <a:lnTo>
                    <a:pt x="4984309" y="1016000"/>
                  </a:lnTo>
                  <a:lnTo>
                    <a:pt x="4945970" y="990600"/>
                  </a:lnTo>
                  <a:lnTo>
                    <a:pt x="4907996" y="977900"/>
                  </a:lnTo>
                  <a:lnTo>
                    <a:pt x="4647514" y="800100"/>
                  </a:lnTo>
                  <a:lnTo>
                    <a:pt x="4610369" y="787400"/>
                  </a:lnTo>
                  <a:lnTo>
                    <a:pt x="4497759" y="711200"/>
                  </a:lnTo>
                  <a:lnTo>
                    <a:pt x="4421125" y="660400"/>
                  </a:lnTo>
                  <a:lnTo>
                    <a:pt x="4382166" y="647700"/>
                  </a:lnTo>
                  <a:lnTo>
                    <a:pt x="4302674" y="596900"/>
                  </a:lnTo>
                  <a:lnTo>
                    <a:pt x="4262025" y="571500"/>
                  </a:lnTo>
                  <a:lnTo>
                    <a:pt x="4220696" y="546100"/>
                  </a:lnTo>
                  <a:lnTo>
                    <a:pt x="4178630" y="533400"/>
                  </a:lnTo>
                  <a:lnTo>
                    <a:pt x="4135769" y="508000"/>
                  </a:lnTo>
                  <a:lnTo>
                    <a:pt x="4092054" y="482600"/>
                  </a:lnTo>
                  <a:lnTo>
                    <a:pt x="4047428" y="469900"/>
                  </a:lnTo>
                  <a:lnTo>
                    <a:pt x="4001833" y="444500"/>
                  </a:lnTo>
                  <a:lnTo>
                    <a:pt x="3955210" y="419100"/>
                  </a:lnTo>
                  <a:lnTo>
                    <a:pt x="3907502" y="406400"/>
                  </a:lnTo>
                  <a:lnTo>
                    <a:pt x="3858650" y="381000"/>
                  </a:lnTo>
                  <a:lnTo>
                    <a:pt x="3808597" y="355600"/>
                  </a:lnTo>
                  <a:lnTo>
                    <a:pt x="3757284" y="342900"/>
                  </a:lnTo>
                  <a:lnTo>
                    <a:pt x="3704654" y="317500"/>
                  </a:lnTo>
                  <a:lnTo>
                    <a:pt x="3650649" y="304800"/>
                  </a:lnTo>
                  <a:lnTo>
                    <a:pt x="3595210" y="279400"/>
                  </a:lnTo>
                  <a:lnTo>
                    <a:pt x="3538280" y="254000"/>
                  </a:lnTo>
                  <a:lnTo>
                    <a:pt x="3479800" y="241300"/>
                  </a:lnTo>
                  <a:lnTo>
                    <a:pt x="3419713" y="215900"/>
                  </a:lnTo>
                  <a:lnTo>
                    <a:pt x="3294484" y="190500"/>
                  </a:lnTo>
                  <a:lnTo>
                    <a:pt x="3136907" y="139700"/>
                  </a:lnTo>
                  <a:lnTo>
                    <a:pt x="2985723" y="114300"/>
                  </a:lnTo>
                  <a:lnTo>
                    <a:pt x="2912567" y="88900"/>
                  </a:lnTo>
                  <a:lnTo>
                    <a:pt x="2703024" y="50800"/>
                  </a:lnTo>
                  <a:lnTo>
                    <a:pt x="2636536" y="50800"/>
                  </a:lnTo>
                  <a:lnTo>
                    <a:pt x="2508691" y="25400"/>
                  </a:lnTo>
                  <a:close/>
                </a:path>
                <a:path w="12192000" h="2565400">
                  <a:moveTo>
                    <a:pt x="12192000" y="292100"/>
                  </a:moveTo>
                  <a:lnTo>
                    <a:pt x="12158862" y="317500"/>
                  </a:lnTo>
                  <a:lnTo>
                    <a:pt x="12108682" y="368300"/>
                  </a:lnTo>
                  <a:lnTo>
                    <a:pt x="12058581" y="406400"/>
                  </a:lnTo>
                  <a:lnTo>
                    <a:pt x="12008572" y="457200"/>
                  </a:lnTo>
                  <a:lnTo>
                    <a:pt x="11613396" y="762000"/>
                  </a:lnTo>
                  <a:lnTo>
                    <a:pt x="11564808" y="787400"/>
                  </a:lnTo>
                  <a:lnTo>
                    <a:pt x="11468318" y="863600"/>
                  </a:lnTo>
                  <a:lnTo>
                    <a:pt x="11372829" y="914400"/>
                  </a:lnTo>
                  <a:lnTo>
                    <a:pt x="11325493" y="952500"/>
                  </a:lnTo>
                  <a:lnTo>
                    <a:pt x="11231704" y="1003300"/>
                  </a:lnTo>
                  <a:lnTo>
                    <a:pt x="11185276" y="1041400"/>
                  </a:lnTo>
                  <a:lnTo>
                    <a:pt x="11093423" y="1092200"/>
                  </a:lnTo>
                  <a:lnTo>
                    <a:pt x="10914092" y="1193800"/>
                  </a:lnTo>
                  <a:lnTo>
                    <a:pt x="10870247" y="1206500"/>
                  </a:lnTo>
                  <a:lnTo>
                    <a:pt x="10783836" y="1257300"/>
                  </a:lnTo>
                  <a:lnTo>
                    <a:pt x="10741296" y="1270000"/>
                  </a:lnTo>
                  <a:lnTo>
                    <a:pt x="10657613" y="1320800"/>
                  </a:lnTo>
                  <a:lnTo>
                    <a:pt x="10575880" y="1346200"/>
                  </a:lnTo>
                  <a:lnTo>
                    <a:pt x="10535778" y="1371600"/>
                  </a:lnTo>
                  <a:lnTo>
                    <a:pt x="10496203" y="1384300"/>
                  </a:lnTo>
                  <a:lnTo>
                    <a:pt x="10457168" y="1409700"/>
                  </a:lnTo>
                  <a:lnTo>
                    <a:pt x="10418687" y="1422400"/>
                  </a:lnTo>
                  <a:lnTo>
                    <a:pt x="10306697" y="1460500"/>
                  </a:lnTo>
                  <a:lnTo>
                    <a:pt x="10200163" y="1498600"/>
                  </a:lnTo>
                  <a:lnTo>
                    <a:pt x="10132348" y="1524000"/>
                  </a:lnTo>
                  <a:lnTo>
                    <a:pt x="10067221" y="1549400"/>
                  </a:lnTo>
                  <a:lnTo>
                    <a:pt x="10004889" y="1574800"/>
                  </a:lnTo>
                  <a:lnTo>
                    <a:pt x="9974804" y="1574800"/>
                  </a:lnTo>
                  <a:lnTo>
                    <a:pt x="9945457" y="1587500"/>
                  </a:lnTo>
                  <a:lnTo>
                    <a:pt x="9907981" y="1600200"/>
                  </a:lnTo>
                  <a:lnTo>
                    <a:pt x="9897839" y="1600200"/>
                  </a:lnTo>
                  <a:lnTo>
                    <a:pt x="9886449" y="1612900"/>
                  </a:lnTo>
                  <a:lnTo>
                    <a:pt x="9844937" y="1612900"/>
                  </a:lnTo>
                  <a:lnTo>
                    <a:pt x="9828700" y="1625600"/>
                  </a:lnTo>
                  <a:lnTo>
                    <a:pt x="9811289" y="1625600"/>
                  </a:lnTo>
                  <a:lnTo>
                    <a:pt x="9792716" y="1638300"/>
                  </a:lnTo>
                  <a:lnTo>
                    <a:pt x="9752147" y="1638300"/>
                  </a:lnTo>
                  <a:lnTo>
                    <a:pt x="9730179" y="1651000"/>
                  </a:lnTo>
                  <a:lnTo>
                    <a:pt x="9707109" y="1651000"/>
                  </a:lnTo>
                  <a:lnTo>
                    <a:pt x="9682951" y="1663700"/>
                  </a:lnTo>
                  <a:lnTo>
                    <a:pt x="9657718" y="1663700"/>
                  </a:lnTo>
                  <a:lnTo>
                    <a:pt x="9631427" y="1676400"/>
                  </a:lnTo>
                  <a:lnTo>
                    <a:pt x="9604091" y="1676400"/>
                  </a:lnTo>
                  <a:lnTo>
                    <a:pt x="9575726" y="1689100"/>
                  </a:lnTo>
                  <a:lnTo>
                    <a:pt x="9546344" y="1689100"/>
                  </a:lnTo>
                  <a:lnTo>
                    <a:pt x="9515962" y="1701800"/>
                  </a:lnTo>
                  <a:lnTo>
                    <a:pt x="9484593" y="1701800"/>
                  </a:lnTo>
                  <a:lnTo>
                    <a:pt x="9452252" y="1714500"/>
                  </a:lnTo>
                  <a:lnTo>
                    <a:pt x="9418954" y="1727200"/>
                  </a:lnTo>
                  <a:lnTo>
                    <a:pt x="9384712" y="1727200"/>
                  </a:lnTo>
                  <a:lnTo>
                    <a:pt x="9349543" y="1739900"/>
                  </a:lnTo>
                  <a:lnTo>
                    <a:pt x="9313459" y="1739900"/>
                  </a:lnTo>
                  <a:lnTo>
                    <a:pt x="9276476" y="1752600"/>
                  </a:lnTo>
                  <a:lnTo>
                    <a:pt x="9238608" y="1752600"/>
                  </a:lnTo>
                  <a:lnTo>
                    <a:pt x="9199870" y="1765300"/>
                  </a:lnTo>
                  <a:lnTo>
                    <a:pt x="9160276" y="1765300"/>
                  </a:lnTo>
                  <a:lnTo>
                    <a:pt x="9119841" y="1778000"/>
                  </a:lnTo>
                  <a:lnTo>
                    <a:pt x="9078579" y="1778000"/>
                  </a:lnTo>
                  <a:lnTo>
                    <a:pt x="9036505" y="1790700"/>
                  </a:lnTo>
                  <a:lnTo>
                    <a:pt x="8993634" y="1790700"/>
                  </a:lnTo>
                  <a:lnTo>
                    <a:pt x="8949979" y="1803400"/>
                  </a:lnTo>
                  <a:lnTo>
                    <a:pt x="8905555" y="1803400"/>
                  </a:lnTo>
                  <a:lnTo>
                    <a:pt x="8860377" y="1816100"/>
                  </a:lnTo>
                  <a:lnTo>
                    <a:pt x="8767817" y="1816100"/>
                  </a:lnTo>
                  <a:lnTo>
                    <a:pt x="8720464" y="1828800"/>
                  </a:lnTo>
                  <a:lnTo>
                    <a:pt x="8672415" y="1828800"/>
                  </a:lnTo>
                  <a:lnTo>
                    <a:pt x="8623684" y="1841500"/>
                  </a:lnTo>
                  <a:lnTo>
                    <a:pt x="8473548" y="1841500"/>
                  </a:lnTo>
                  <a:lnTo>
                    <a:pt x="8422237" y="1854200"/>
                  </a:lnTo>
                  <a:lnTo>
                    <a:pt x="8211047" y="1854200"/>
                  </a:lnTo>
                  <a:lnTo>
                    <a:pt x="8156836" y="1866900"/>
                  </a:lnTo>
                  <a:lnTo>
                    <a:pt x="12192000" y="1866900"/>
                  </a:lnTo>
                  <a:lnTo>
                    <a:pt x="12192000" y="292100"/>
                  </a:lnTo>
                  <a:close/>
                </a:path>
                <a:path w="12192000" h="2565400">
                  <a:moveTo>
                    <a:pt x="2387789" y="12700"/>
                  </a:moveTo>
                  <a:lnTo>
                    <a:pt x="1685145" y="12700"/>
                  </a:lnTo>
                  <a:lnTo>
                    <a:pt x="1657668" y="25400"/>
                  </a:lnTo>
                  <a:lnTo>
                    <a:pt x="2447365" y="25400"/>
                  </a:lnTo>
                  <a:lnTo>
                    <a:pt x="2387789" y="12700"/>
                  </a:lnTo>
                  <a:close/>
                </a:path>
                <a:path w="12192000" h="2565400">
                  <a:moveTo>
                    <a:pt x="2219720" y="0"/>
                  </a:moveTo>
                  <a:lnTo>
                    <a:pt x="1852378" y="0"/>
                  </a:lnTo>
                  <a:lnTo>
                    <a:pt x="1815002" y="12700"/>
                  </a:lnTo>
                  <a:lnTo>
                    <a:pt x="2273951" y="12700"/>
                  </a:lnTo>
                  <a:lnTo>
                    <a:pt x="2219720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4381497"/>
              <a:ext cx="12192000" cy="2476500"/>
            </a:xfrm>
            <a:custGeom>
              <a:avLst/>
              <a:gdLst/>
              <a:ahLst/>
              <a:cxnLst/>
              <a:rect l="l" t="t" r="r" b="b"/>
              <a:pathLst>
                <a:path w="12192000" h="2476500">
                  <a:moveTo>
                    <a:pt x="2571754" y="38100"/>
                  </a:moveTo>
                  <a:lnTo>
                    <a:pt x="1550967" y="38100"/>
                  </a:lnTo>
                  <a:lnTo>
                    <a:pt x="1236557" y="101600"/>
                  </a:lnTo>
                  <a:lnTo>
                    <a:pt x="1176946" y="127000"/>
                  </a:lnTo>
                  <a:lnTo>
                    <a:pt x="1061048" y="152400"/>
                  </a:lnTo>
                  <a:lnTo>
                    <a:pt x="1004774" y="177800"/>
                  </a:lnTo>
                  <a:lnTo>
                    <a:pt x="949623" y="190500"/>
                  </a:lnTo>
                  <a:lnTo>
                    <a:pt x="895604" y="215900"/>
                  </a:lnTo>
                  <a:lnTo>
                    <a:pt x="842722" y="228600"/>
                  </a:lnTo>
                  <a:lnTo>
                    <a:pt x="790983" y="254000"/>
                  </a:lnTo>
                  <a:lnTo>
                    <a:pt x="740395" y="279400"/>
                  </a:lnTo>
                  <a:lnTo>
                    <a:pt x="690963" y="292100"/>
                  </a:lnTo>
                  <a:lnTo>
                    <a:pt x="642694" y="317500"/>
                  </a:lnTo>
                  <a:lnTo>
                    <a:pt x="595593" y="342900"/>
                  </a:lnTo>
                  <a:lnTo>
                    <a:pt x="549669" y="368300"/>
                  </a:lnTo>
                  <a:lnTo>
                    <a:pt x="504926" y="381000"/>
                  </a:lnTo>
                  <a:lnTo>
                    <a:pt x="461371" y="406400"/>
                  </a:lnTo>
                  <a:lnTo>
                    <a:pt x="419011" y="431800"/>
                  </a:lnTo>
                  <a:lnTo>
                    <a:pt x="377851" y="457200"/>
                  </a:lnTo>
                  <a:lnTo>
                    <a:pt x="337899" y="469900"/>
                  </a:lnTo>
                  <a:lnTo>
                    <a:pt x="299161" y="495300"/>
                  </a:lnTo>
                  <a:lnTo>
                    <a:pt x="261643" y="520700"/>
                  </a:lnTo>
                  <a:lnTo>
                    <a:pt x="225351" y="546100"/>
                  </a:lnTo>
                  <a:lnTo>
                    <a:pt x="190291" y="571500"/>
                  </a:lnTo>
                  <a:lnTo>
                    <a:pt x="156471" y="584200"/>
                  </a:lnTo>
                  <a:lnTo>
                    <a:pt x="123896" y="609600"/>
                  </a:lnTo>
                  <a:lnTo>
                    <a:pt x="92574" y="635000"/>
                  </a:lnTo>
                  <a:lnTo>
                    <a:pt x="62509" y="647700"/>
                  </a:lnTo>
                  <a:lnTo>
                    <a:pt x="33709" y="673100"/>
                  </a:lnTo>
                  <a:lnTo>
                    <a:pt x="6179" y="685800"/>
                  </a:lnTo>
                  <a:lnTo>
                    <a:pt x="0" y="698500"/>
                  </a:lnTo>
                  <a:lnTo>
                    <a:pt x="0" y="2476500"/>
                  </a:lnTo>
                  <a:lnTo>
                    <a:pt x="12192000" y="2476500"/>
                  </a:lnTo>
                  <a:lnTo>
                    <a:pt x="12192000" y="1866900"/>
                  </a:lnTo>
                  <a:lnTo>
                    <a:pt x="7763157" y="1866900"/>
                  </a:lnTo>
                  <a:lnTo>
                    <a:pt x="7705063" y="1854200"/>
                  </a:lnTo>
                  <a:lnTo>
                    <a:pt x="7528316" y="1854200"/>
                  </a:lnTo>
                  <a:lnTo>
                    <a:pt x="7468628" y="1841500"/>
                  </a:lnTo>
                  <a:lnTo>
                    <a:pt x="7408578" y="1841500"/>
                  </a:lnTo>
                  <a:lnTo>
                    <a:pt x="7348181" y="1828800"/>
                  </a:lnTo>
                  <a:lnTo>
                    <a:pt x="7287451" y="1828800"/>
                  </a:lnTo>
                  <a:lnTo>
                    <a:pt x="7226402" y="1816100"/>
                  </a:lnTo>
                  <a:lnTo>
                    <a:pt x="7165049" y="1816100"/>
                  </a:lnTo>
                  <a:lnTo>
                    <a:pt x="6916888" y="1765300"/>
                  </a:lnTo>
                  <a:lnTo>
                    <a:pt x="6854234" y="1765300"/>
                  </a:lnTo>
                  <a:lnTo>
                    <a:pt x="6728289" y="1739900"/>
                  </a:lnTo>
                  <a:lnTo>
                    <a:pt x="6665027" y="1714500"/>
                  </a:lnTo>
                  <a:lnTo>
                    <a:pt x="6474261" y="1676400"/>
                  </a:lnTo>
                  <a:lnTo>
                    <a:pt x="6410394" y="1651000"/>
                  </a:lnTo>
                  <a:lnTo>
                    <a:pt x="6282328" y="1625600"/>
                  </a:lnTo>
                  <a:lnTo>
                    <a:pt x="6153918" y="1574800"/>
                  </a:lnTo>
                  <a:lnTo>
                    <a:pt x="6089620" y="1562100"/>
                  </a:lnTo>
                  <a:lnTo>
                    <a:pt x="5639158" y="1384300"/>
                  </a:lnTo>
                  <a:lnTo>
                    <a:pt x="5574927" y="1346200"/>
                  </a:lnTo>
                  <a:lnTo>
                    <a:pt x="5510769" y="1320800"/>
                  </a:lnTo>
                  <a:lnTo>
                    <a:pt x="5446699" y="1282700"/>
                  </a:lnTo>
                  <a:lnTo>
                    <a:pt x="5400520" y="1257300"/>
                  </a:lnTo>
                  <a:lnTo>
                    <a:pt x="5355344" y="1244600"/>
                  </a:lnTo>
                  <a:lnTo>
                    <a:pt x="5311112" y="1219200"/>
                  </a:lnTo>
                  <a:lnTo>
                    <a:pt x="5267767" y="1193800"/>
                  </a:lnTo>
                  <a:lnTo>
                    <a:pt x="5225251" y="1168400"/>
                  </a:lnTo>
                  <a:lnTo>
                    <a:pt x="5183505" y="1143000"/>
                  </a:lnTo>
                  <a:lnTo>
                    <a:pt x="5142473" y="1117600"/>
                  </a:lnTo>
                  <a:lnTo>
                    <a:pt x="5062314" y="1066800"/>
                  </a:lnTo>
                  <a:lnTo>
                    <a:pt x="5023071" y="1054100"/>
                  </a:lnTo>
                  <a:lnTo>
                    <a:pt x="4907996" y="977900"/>
                  </a:lnTo>
                  <a:lnTo>
                    <a:pt x="4721564" y="850900"/>
                  </a:lnTo>
                  <a:lnTo>
                    <a:pt x="4684560" y="838200"/>
                  </a:lnTo>
                  <a:lnTo>
                    <a:pt x="4497759" y="711200"/>
                  </a:lnTo>
                  <a:lnTo>
                    <a:pt x="4459636" y="698500"/>
                  </a:lnTo>
                  <a:lnTo>
                    <a:pt x="4382166" y="647700"/>
                  </a:lnTo>
                  <a:lnTo>
                    <a:pt x="4302674" y="596900"/>
                  </a:lnTo>
                  <a:lnTo>
                    <a:pt x="4262025" y="584200"/>
                  </a:lnTo>
                  <a:lnTo>
                    <a:pt x="4220696" y="558800"/>
                  </a:lnTo>
                  <a:lnTo>
                    <a:pt x="4178630" y="533400"/>
                  </a:lnTo>
                  <a:lnTo>
                    <a:pt x="4135769" y="508000"/>
                  </a:lnTo>
                  <a:lnTo>
                    <a:pt x="4092054" y="495300"/>
                  </a:lnTo>
                  <a:lnTo>
                    <a:pt x="4047428" y="469900"/>
                  </a:lnTo>
                  <a:lnTo>
                    <a:pt x="4001833" y="444500"/>
                  </a:lnTo>
                  <a:lnTo>
                    <a:pt x="3955210" y="431800"/>
                  </a:lnTo>
                  <a:lnTo>
                    <a:pt x="3907502" y="406400"/>
                  </a:lnTo>
                  <a:lnTo>
                    <a:pt x="3858650" y="381000"/>
                  </a:lnTo>
                  <a:lnTo>
                    <a:pt x="3808597" y="368300"/>
                  </a:lnTo>
                  <a:lnTo>
                    <a:pt x="3757284" y="342900"/>
                  </a:lnTo>
                  <a:lnTo>
                    <a:pt x="3704654" y="317500"/>
                  </a:lnTo>
                  <a:lnTo>
                    <a:pt x="3650649" y="304800"/>
                  </a:lnTo>
                  <a:lnTo>
                    <a:pt x="3595210" y="279400"/>
                  </a:lnTo>
                  <a:lnTo>
                    <a:pt x="3538280" y="266700"/>
                  </a:lnTo>
                  <a:lnTo>
                    <a:pt x="3479800" y="241300"/>
                  </a:lnTo>
                  <a:lnTo>
                    <a:pt x="3419713" y="228600"/>
                  </a:lnTo>
                  <a:lnTo>
                    <a:pt x="3357960" y="203200"/>
                  </a:lnTo>
                  <a:lnTo>
                    <a:pt x="3294484" y="190500"/>
                  </a:lnTo>
                  <a:lnTo>
                    <a:pt x="3214904" y="165100"/>
                  </a:lnTo>
                  <a:lnTo>
                    <a:pt x="3136907" y="152400"/>
                  </a:lnTo>
                  <a:lnTo>
                    <a:pt x="3060508" y="127000"/>
                  </a:lnTo>
                  <a:lnTo>
                    <a:pt x="2771202" y="76200"/>
                  </a:lnTo>
                  <a:lnTo>
                    <a:pt x="2571754" y="38100"/>
                  </a:lnTo>
                  <a:close/>
                </a:path>
                <a:path w="12192000" h="2476500">
                  <a:moveTo>
                    <a:pt x="12192000" y="292100"/>
                  </a:moveTo>
                  <a:lnTo>
                    <a:pt x="12158862" y="330200"/>
                  </a:lnTo>
                  <a:lnTo>
                    <a:pt x="12108682" y="368300"/>
                  </a:lnTo>
                  <a:lnTo>
                    <a:pt x="12058581" y="419100"/>
                  </a:lnTo>
                  <a:lnTo>
                    <a:pt x="11908883" y="533400"/>
                  </a:lnTo>
                  <a:lnTo>
                    <a:pt x="11859230" y="584200"/>
                  </a:lnTo>
                  <a:lnTo>
                    <a:pt x="11760369" y="660400"/>
                  </a:lnTo>
                  <a:lnTo>
                    <a:pt x="11711189" y="685800"/>
                  </a:lnTo>
                  <a:lnTo>
                    <a:pt x="11564808" y="800100"/>
                  </a:lnTo>
                  <a:lnTo>
                    <a:pt x="11516445" y="825500"/>
                  </a:lnTo>
                  <a:lnTo>
                    <a:pt x="11468318" y="863600"/>
                  </a:lnTo>
                  <a:lnTo>
                    <a:pt x="11420442" y="889000"/>
                  </a:lnTo>
                  <a:lnTo>
                    <a:pt x="11372829" y="927100"/>
                  </a:lnTo>
                  <a:lnTo>
                    <a:pt x="11325493" y="952500"/>
                  </a:lnTo>
                  <a:lnTo>
                    <a:pt x="11278447" y="990600"/>
                  </a:lnTo>
                  <a:lnTo>
                    <a:pt x="11048024" y="1117600"/>
                  </a:lnTo>
                  <a:lnTo>
                    <a:pt x="10870247" y="1219200"/>
                  </a:lnTo>
                  <a:lnTo>
                    <a:pt x="10826824" y="1231900"/>
                  </a:lnTo>
                  <a:lnTo>
                    <a:pt x="10741296" y="1282700"/>
                  </a:lnTo>
                  <a:lnTo>
                    <a:pt x="10699217" y="1295400"/>
                  </a:lnTo>
                  <a:lnTo>
                    <a:pt x="10657613" y="1320800"/>
                  </a:lnTo>
                  <a:lnTo>
                    <a:pt x="10616496" y="1333500"/>
                  </a:lnTo>
                  <a:lnTo>
                    <a:pt x="10575880" y="1358900"/>
                  </a:lnTo>
                  <a:lnTo>
                    <a:pt x="10535778" y="1371600"/>
                  </a:lnTo>
                  <a:lnTo>
                    <a:pt x="10496203" y="1397000"/>
                  </a:lnTo>
                  <a:lnTo>
                    <a:pt x="10343438" y="1447800"/>
                  </a:lnTo>
                  <a:lnTo>
                    <a:pt x="10306697" y="1473200"/>
                  </a:lnTo>
                  <a:lnTo>
                    <a:pt x="10270562" y="1485900"/>
                  </a:lnTo>
                  <a:lnTo>
                    <a:pt x="10165926" y="1524000"/>
                  </a:lnTo>
                  <a:lnTo>
                    <a:pt x="10099442" y="1549400"/>
                  </a:lnTo>
                  <a:lnTo>
                    <a:pt x="10067221" y="1549400"/>
                  </a:lnTo>
                  <a:lnTo>
                    <a:pt x="10035699" y="1562100"/>
                  </a:lnTo>
                  <a:lnTo>
                    <a:pt x="9974804" y="1587500"/>
                  </a:lnTo>
                  <a:lnTo>
                    <a:pt x="9945457" y="1587500"/>
                  </a:lnTo>
                  <a:lnTo>
                    <a:pt x="9907981" y="1600200"/>
                  </a:lnTo>
                  <a:lnTo>
                    <a:pt x="9897839" y="1612900"/>
                  </a:lnTo>
                  <a:lnTo>
                    <a:pt x="9859983" y="1612900"/>
                  </a:lnTo>
                  <a:lnTo>
                    <a:pt x="9844937" y="1625600"/>
                  </a:lnTo>
                  <a:lnTo>
                    <a:pt x="9828700" y="1625600"/>
                  </a:lnTo>
                  <a:lnTo>
                    <a:pt x="9811289" y="1638300"/>
                  </a:lnTo>
                  <a:lnTo>
                    <a:pt x="9772997" y="1638300"/>
                  </a:lnTo>
                  <a:lnTo>
                    <a:pt x="9752147" y="1651000"/>
                  </a:lnTo>
                  <a:lnTo>
                    <a:pt x="9730179" y="1651000"/>
                  </a:lnTo>
                  <a:lnTo>
                    <a:pt x="9707109" y="1663700"/>
                  </a:lnTo>
                  <a:lnTo>
                    <a:pt x="9682951" y="1663700"/>
                  </a:lnTo>
                  <a:lnTo>
                    <a:pt x="9657718" y="1676400"/>
                  </a:lnTo>
                  <a:lnTo>
                    <a:pt x="9631427" y="1676400"/>
                  </a:lnTo>
                  <a:lnTo>
                    <a:pt x="9604091" y="1689100"/>
                  </a:lnTo>
                  <a:lnTo>
                    <a:pt x="9575726" y="1689100"/>
                  </a:lnTo>
                  <a:lnTo>
                    <a:pt x="9546344" y="1701800"/>
                  </a:lnTo>
                  <a:lnTo>
                    <a:pt x="9515962" y="1701800"/>
                  </a:lnTo>
                  <a:lnTo>
                    <a:pt x="9484593" y="1714500"/>
                  </a:lnTo>
                  <a:lnTo>
                    <a:pt x="9452252" y="1714500"/>
                  </a:lnTo>
                  <a:lnTo>
                    <a:pt x="9418954" y="1727200"/>
                  </a:lnTo>
                  <a:lnTo>
                    <a:pt x="9384712" y="1727200"/>
                  </a:lnTo>
                  <a:lnTo>
                    <a:pt x="9349543" y="1739900"/>
                  </a:lnTo>
                  <a:lnTo>
                    <a:pt x="9313459" y="1739900"/>
                  </a:lnTo>
                  <a:lnTo>
                    <a:pt x="9238608" y="1765300"/>
                  </a:lnTo>
                  <a:lnTo>
                    <a:pt x="9199870" y="1765300"/>
                  </a:lnTo>
                  <a:lnTo>
                    <a:pt x="9160276" y="1778000"/>
                  </a:lnTo>
                  <a:lnTo>
                    <a:pt x="9119841" y="1778000"/>
                  </a:lnTo>
                  <a:lnTo>
                    <a:pt x="9078579" y="1790700"/>
                  </a:lnTo>
                  <a:lnTo>
                    <a:pt x="9036505" y="1790700"/>
                  </a:lnTo>
                  <a:lnTo>
                    <a:pt x="8993634" y="1803400"/>
                  </a:lnTo>
                  <a:lnTo>
                    <a:pt x="8949979" y="1803400"/>
                  </a:lnTo>
                  <a:lnTo>
                    <a:pt x="8905555" y="1816100"/>
                  </a:lnTo>
                  <a:lnTo>
                    <a:pt x="8814460" y="1816100"/>
                  </a:lnTo>
                  <a:lnTo>
                    <a:pt x="8767817" y="1828800"/>
                  </a:lnTo>
                  <a:lnTo>
                    <a:pt x="8720464" y="1828800"/>
                  </a:lnTo>
                  <a:lnTo>
                    <a:pt x="8672415" y="1841500"/>
                  </a:lnTo>
                  <a:lnTo>
                    <a:pt x="8574287" y="1841500"/>
                  </a:lnTo>
                  <a:lnTo>
                    <a:pt x="8524237" y="1854200"/>
                  </a:lnTo>
                  <a:lnTo>
                    <a:pt x="8317802" y="1854200"/>
                  </a:lnTo>
                  <a:lnTo>
                    <a:pt x="8264707" y="1866900"/>
                  </a:lnTo>
                  <a:lnTo>
                    <a:pt x="12192000" y="1866900"/>
                  </a:lnTo>
                  <a:lnTo>
                    <a:pt x="12192000" y="292100"/>
                  </a:lnTo>
                  <a:close/>
                </a:path>
                <a:path w="12192000" h="2476500">
                  <a:moveTo>
                    <a:pt x="2447365" y="25400"/>
                  </a:moveTo>
                  <a:lnTo>
                    <a:pt x="1632216" y="25400"/>
                  </a:lnTo>
                  <a:lnTo>
                    <a:pt x="1608805" y="38100"/>
                  </a:lnTo>
                  <a:lnTo>
                    <a:pt x="2508691" y="38100"/>
                  </a:lnTo>
                  <a:lnTo>
                    <a:pt x="2447365" y="25400"/>
                  </a:lnTo>
                  <a:close/>
                </a:path>
                <a:path w="12192000" h="2476500">
                  <a:moveTo>
                    <a:pt x="2329979" y="12700"/>
                  </a:moveTo>
                  <a:lnTo>
                    <a:pt x="1746114" y="12700"/>
                  </a:lnTo>
                  <a:lnTo>
                    <a:pt x="1714632" y="25400"/>
                  </a:lnTo>
                  <a:lnTo>
                    <a:pt x="2387789" y="25400"/>
                  </a:lnTo>
                  <a:lnTo>
                    <a:pt x="2329979" y="12700"/>
                  </a:lnTo>
                  <a:close/>
                </a:path>
                <a:path w="12192000" h="2476500">
                  <a:moveTo>
                    <a:pt x="2116708" y="0"/>
                  </a:moveTo>
                  <a:lnTo>
                    <a:pt x="1932915" y="0"/>
                  </a:lnTo>
                  <a:lnTo>
                    <a:pt x="1891687" y="12700"/>
                  </a:lnTo>
                  <a:lnTo>
                    <a:pt x="2167300" y="12700"/>
                  </a:lnTo>
                  <a:lnTo>
                    <a:pt x="21167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1519" y="4963667"/>
              <a:ext cx="1699260" cy="15240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0" y="422157"/>
              <a:ext cx="8383270" cy="1967864"/>
            </a:xfrm>
            <a:custGeom>
              <a:avLst/>
              <a:gdLst/>
              <a:ahLst/>
              <a:cxnLst/>
              <a:rect l="l" t="t" r="r" b="b"/>
              <a:pathLst>
                <a:path w="8383270" h="1967864">
                  <a:moveTo>
                    <a:pt x="7141394" y="0"/>
                  </a:moveTo>
                  <a:lnTo>
                    <a:pt x="0" y="0"/>
                  </a:lnTo>
                  <a:lnTo>
                    <a:pt x="0" y="1967575"/>
                  </a:lnTo>
                  <a:lnTo>
                    <a:pt x="7141371" y="1967575"/>
                  </a:lnTo>
                  <a:lnTo>
                    <a:pt x="7195268" y="1966664"/>
                  </a:lnTo>
                  <a:lnTo>
                    <a:pt x="7248576" y="1963954"/>
                  </a:lnTo>
                  <a:lnTo>
                    <a:pt x="7301248" y="1959482"/>
                  </a:lnTo>
                  <a:lnTo>
                    <a:pt x="7353237" y="1953287"/>
                  </a:lnTo>
                  <a:lnTo>
                    <a:pt x="7404497" y="1945405"/>
                  </a:lnTo>
                  <a:lnTo>
                    <a:pt x="7454981" y="1935873"/>
                  </a:lnTo>
                  <a:lnTo>
                    <a:pt x="7504643" y="1924729"/>
                  </a:lnTo>
                  <a:lnTo>
                    <a:pt x="7553437" y="1912010"/>
                  </a:lnTo>
                  <a:lnTo>
                    <a:pt x="7601316" y="1897754"/>
                  </a:lnTo>
                  <a:lnTo>
                    <a:pt x="7648234" y="1881996"/>
                  </a:lnTo>
                  <a:lnTo>
                    <a:pt x="7694143" y="1864775"/>
                  </a:lnTo>
                  <a:lnTo>
                    <a:pt x="7738999" y="1846129"/>
                  </a:lnTo>
                  <a:lnTo>
                    <a:pt x="7782754" y="1826093"/>
                  </a:lnTo>
                  <a:lnTo>
                    <a:pt x="7825361" y="1804705"/>
                  </a:lnTo>
                  <a:lnTo>
                    <a:pt x="7866776" y="1782003"/>
                  </a:lnTo>
                  <a:lnTo>
                    <a:pt x="7906950" y="1758024"/>
                  </a:lnTo>
                  <a:lnTo>
                    <a:pt x="7945838" y="1732805"/>
                  </a:lnTo>
                  <a:lnTo>
                    <a:pt x="7983393" y="1706384"/>
                  </a:lnTo>
                  <a:lnTo>
                    <a:pt x="8019568" y="1678796"/>
                  </a:lnTo>
                  <a:lnTo>
                    <a:pt x="8054319" y="1650081"/>
                  </a:lnTo>
                  <a:lnTo>
                    <a:pt x="8087596" y="1620274"/>
                  </a:lnTo>
                  <a:lnTo>
                    <a:pt x="8119356" y="1589414"/>
                  </a:lnTo>
                  <a:lnTo>
                    <a:pt x="8149550" y="1557537"/>
                  </a:lnTo>
                  <a:lnTo>
                    <a:pt x="8178133" y="1524681"/>
                  </a:lnTo>
                  <a:lnTo>
                    <a:pt x="8205058" y="1490882"/>
                  </a:lnTo>
                  <a:lnTo>
                    <a:pt x="8230278" y="1456179"/>
                  </a:lnTo>
                  <a:lnTo>
                    <a:pt x="8253748" y="1420608"/>
                  </a:lnTo>
                  <a:lnTo>
                    <a:pt x="8275420" y="1384207"/>
                  </a:lnTo>
                  <a:lnTo>
                    <a:pt x="8295249" y="1347013"/>
                  </a:lnTo>
                  <a:lnTo>
                    <a:pt x="8313188" y="1309062"/>
                  </a:lnTo>
                  <a:lnTo>
                    <a:pt x="8329190" y="1270393"/>
                  </a:lnTo>
                  <a:lnTo>
                    <a:pt x="8343209" y="1231043"/>
                  </a:lnTo>
                  <a:lnTo>
                    <a:pt x="8355199" y="1191048"/>
                  </a:lnTo>
                  <a:lnTo>
                    <a:pt x="8365113" y="1150446"/>
                  </a:lnTo>
                  <a:lnTo>
                    <a:pt x="8372905" y="1109275"/>
                  </a:lnTo>
                  <a:lnTo>
                    <a:pt x="8378528" y="1067570"/>
                  </a:lnTo>
                  <a:lnTo>
                    <a:pt x="8381936" y="1025371"/>
                  </a:lnTo>
                  <a:lnTo>
                    <a:pt x="8383082" y="982714"/>
                  </a:lnTo>
                  <a:lnTo>
                    <a:pt x="8381936" y="940058"/>
                  </a:lnTo>
                  <a:lnTo>
                    <a:pt x="8378528" y="897869"/>
                  </a:lnTo>
                  <a:lnTo>
                    <a:pt x="8372905" y="856184"/>
                  </a:lnTo>
                  <a:lnTo>
                    <a:pt x="8365113" y="815039"/>
                  </a:lnTo>
                  <a:lnTo>
                    <a:pt x="8355199" y="774471"/>
                  </a:lnTo>
                  <a:lnTo>
                    <a:pt x="8343209" y="734516"/>
                  </a:lnTo>
                  <a:lnTo>
                    <a:pt x="8329190" y="695213"/>
                  </a:lnTo>
                  <a:lnTo>
                    <a:pt x="8313188" y="656596"/>
                  </a:lnTo>
                  <a:lnTo>
                    <a:pt x="8295249" y="618704"/>
                  </a:lnTo>
                  <a:lnTo>
                    <a:pt x="8275420" y="581573"/>
                  </a:lnTo>
                  <a:lnTo>
                    <a:pt x="8253748" y="545239"/>
                  </a:lnTo>
                  <a:lnTo>
                    <a:pt x="8230278" y="509739"/>
                  </a:lnTo>
                  <a:lnTo>
                    <a:pt x="8205058" y="475111"/>
                  </a:lnTo>
                  <a:lnTo>
                    <a:pt x="8178133" y="441390"/>
                  </a:lnTo>
                  <a:lnTo>
                    <a:pt x="8149550" y="408614"/>
                  </a:lnTo>
                  <a:lnTo>
                    <a:pt x="8119356" y="376820"/>
                  </a:lnTo>
                  <a:lnTo>
                    <a:pt x="8087596" y="346043"/>
                  </a:lnTo>
                  <a:lnTo>
                    <a:pt x="8054319" y="316321"/>
                  </a:lnTo>
                  <a:lnTo>
                    <a:pt x="8019568" y="287691"/>
                  </a:lnTo>
                  <a:lnTo>
                    <a:pt x="7983393" y="260189"/>
                  </a:lnTo>
                  <a:lnTo>
                    <a:pt x="7945838" y="233853"/>
                  </a:lnTo>
                  <a:lnTo>
                    <a:pt x="7906950" y="208718"/>
                  </a:lnTo>
                  <a:lnTo>
                    <a:pt x="7866776" y="184821"/>
                  </a:lnTo>
                  <a:lnTo>
                    <a:pt x="7825361" y="162201"/>
                  </a:lnTo>
                  <a:lnTo>
                    <a:pt x="7782754" y="140892"/>
                  </a:lnTo>
                  <a:lnTo>
                    <a:pt x="7738999" y="120932"/>
                  </a:lnTo>
                  <a:lnTo>
                    <a:pt x="7694143" y="102357"/>
                  </a:lnTo>
                  <a:lnTo>
                    <a:pt x="7648234" y="85205"/>
                  </a:lnTo>
                  <a:lnTo>
                    <a:pt x="7601316" y="69512"/>
                  </a:lnTo>
                  <a:lnTo>
                    <a:pt x="7553437" y="55315"/>
                  </a:lnTo>
                  <a:lnTo>
                    <a:pt x="7504643" y="42651"/>
                  </a:lnTo>
                  <a:lnTo>
                    <a:pt x="7454981" y="31556"/>
                  </a:lnTo>
                  <a:lnTo>
                    <a:pt x="7404497" y="22067"/>
                  </a:lnTo>
                  <a:lnTo>
                    <a:pt x="7353237" y="14220"/>
                  </a:lnTo>
                  <a:lnTo>
                    <a:pt x="7301248" y="8054"/>
                  </a:lnTo>
                  <a:lnTo>
                    <a:pt x="7248576" y="3604"/>
                  </a:lnTo>
                  <a:lnTo>
                    <a:pt x="7195268" y="907"/>
                  </a:lnTo>
                  <a:lnTo>
                    <a:pt x="7141394" y="0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5082178" y="3125673"/>
              <a:ext cx="7110095" cy="1551305"/>
            </a:xfrm>
            <a:custGeom>
              <a:avLst/>
              <a:gdLst/>
              <a:ahLst/>
              <a:cxnLst/>
              <a:rect l="l" t="t" r="r" b="b"/>
              <a:pathLst>
                <a:path w="7110095" h="1551304">
                  <a:moveTo>
                    <a:pt x="7109822" y="0"/>
                  </a:moveTo>
                  <a:lnTo>
                    <a:pt x="573651" y="0"/>
                  </a:lnTo>
                  <a:lnTo>
                    <a:pt x="544262" y="3691"/>
                  </a:lnTo>
                  <a:lnTo>
                    <a:pt x="502911" y="12384"/>
                  </a:lnTo>
                  <a:lnTo>
                    <a:pt x="462507" y="24354"/>
                  </a:lnTo>
                  <a:lnTo>
                    <a:pt x="423145" y="39484"/>
                  </a:lnTo>
                  <a:lnTo>
                    <a:pt x="384920" y="57661"/>
                  </a:lnTo>
                  <a:lnTo>
                    <a:pt x="347928" y="78766"/>
                  </a:lnTo>
                  <a:lnTo>
                    <a:pt x="312265" y="102686"/>
                  </a:lnTo>
                  <a:lnTo>
                    <a:pt x="278024" y="129304"/>
                  </a:lnTo>
                  <a:lnTo>
                    <a:pt x="245302" y="158505"/>
                  </a:lnTo>
                  <a:lnTo>
                    <a:pt x="214194" y="190173"/>
                  </a:lnTo>
                  <a:lnTo>
                    <a:pt x="184795" y="224192"/>
                  </a:lnTo>
                  <a:lnTo>
                    <a:pt x="157201" y="260447"/>
                  </a:lnTo>
                  <a:lnTo>
                    <a:pt x="131506" y="298822"/>
                  </a:lnTo>
                  <a:lnTo>
                    <a:pt x="107806" y="339201"/>
                  </a:lnTo>
                  <a:lnTo>
                    <a:pt x="86196" y="381468"/>
                  </a:lnTo>
                  <a:lnTo>
                    <a:pt x="66772" y="425509"/>
                  </a:lnTo>
                  <a:lnTo>
                    <a:pt x="49628" y="471206"/>
                  </a:lnTo>
                  <a:lnTo>
                    <a:pt x="34861" y="518446"/>
                  </a:lnTo>
                  <a:lnTo>
                    <a:pt x="22565" y="567111"/>
                  </a:lnTo>
                  <a:lnTo>
                    <a:pt x="12835" y="617086"/>
                  </a:lnTo>
                  <a:lnTo>
                    <a:pt x="5768" y="668256"/>
                  </a:lnTo>
                  <a:lnTo>
                    <a:pt x="1457" y="720505"/>
                  </a:lnTo>
                  <a:lnTo>
                    <a:pt x="0" y="773717"/>
                  </a:lnTo>
                  <a:lnTo>
                    <a:pt x="1457" y="826926"/>
                  </a:lnTo>
                  <a:lnTo>
                    <a:pt x="5768" y="879171"/>
                  </a:lnTo>
                  <a:lnTo>
                    <a:pt x="12835" y="930339"/>
                  </a:lnTo>
                  <a:lnTo>
                    <a:pt x="22565" y="980313"/>
                  </a:lnTo>
                  <a:lnTo>
                    <a:pt x="34861" y="1028977"/>
                  </a:lnTo>
                  <a:lnTo>
                    <a:pt x="49628" y="1076215"/>
                  </a:lnTo>
                  <a:lnTo>
                    <a:pt x="66772" y="1121913"/>
                  </a:lnTo>
                  <a:lnTo>
                    <a:pt x="86196" y="1165954"/>
                  </a:lnTo>
                  <a:lnTo>
                    <a:pt x="107806" y="1208222"/>
                  </a:lnTo>
                  <a:lnTo>
                    <a:pt x="131506" y="1248601"/>
                  </a:lnTo>
                  <a:lnTo>
                    <a:pt x="157201" y="1286977"/>
                  </a:lnTo>
                  <a:lnTo>
                    <a:pt x="184795" y="1323233"/>
                  </a:lnTo>
                  <a:lnTo>
                    <a:pt x="214194" y="1357254"/>
                  </a:lnTo>
                  <a:lnTo>
                    <a:pt x="245302" y="1388923"/>
                  </a:lnTo>
                  <a:lnTo>
                    <a:pt x="278024" y="1418126"/>
                  </a:lnTo>
                  <a:lnTo>
                    <a:pt x="312265" y="1444746"/>
                  </a:lnTo>
                  <a:lnTo>
                    <a:pt x="347928" y="1468667"/>
                  </a:lnTo>
                  <a:lnTo>
                    <a:pt x="384920" y="1489775"/>
                  </a:lnTo>
                  <a:lnTo>
                    <a:pt x="423145" y="1507952"/>
                  </a:lnTo>
                  <a:lnTo>
                    <a:pt x="462507" y="1523085"/>
                  </a:lnTo>
                  <a:lnTo>
                    <a:pt x="502911" y="1535055"/>
                  </a:lnTo>
                  <a:lnTo>
                    <a:pt x="544262" y="1543749"/>
                  </a:lnTo>
                  <a:lnTo>
                    <a:pt x="586464" y="1549051"/>
                  </a:lnTo>
                  <a:lnTo>
                    <a:pt x="629423" y="1550843"/>
                  </a:lnTo>
                  <a:lnTo>
                    <a:pt x="7109822" y="1550843"/>
                  </a:lnTo>
                  <a:lnTo>
                    <a:pt x="7109822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pc="5"/>
              <a:t>Strategic </a:t>
            </a:r>
            <a:r>
              <a:rPr dirty="0"/>
              <a:t>and </a:t>
            </a:r>
            <a:r>
              <a:rPr dirty="0" spc="5"/>
              <a:t>Operational Management </a:t>
            </a:r>
            <a:r>
              <a:rPr dirty="0" spc="-1670"/>
              <a:t> </a:t>
            </a:r>
            <a:r>
              <a:rPr dirty="0" spc="5"/>
              <a:t>(part</a:t>
            </a:r>
            <a:r>
              <a:rPr dirty="0" spc="-5"/>
              <a:t> 3</a:t>
            </a:r>
            <a:r>
              <a:rPr dirty="0" spc="5"/>
              <a:t> Implementation)</a:t>
            </a:r>
          </a:p>
          <a:p>
            <a:pPr marL="12700">
              <a:lnSpc>
                <a:spcPts val="3790"/>
              </a:lnSpc>
            </a:pPr>
            <a:r>
              <a:rPr dirty="0" sz="3200">
                <a:solidFill>
                  <a:srgbClr val="FFFF00"/>
                </a:solidFill>
              </a:rPr>
              <a:t>Prepared</a:t>
            </a:r>
            <a:r>
              <a:rPr dirty="0" sz="3200" spc="-35">
                <a:solidFill>
                  <a:srgbClr val="FFFF00"/>
                </a:solidFill>
              </a:rPr>
              <a:t> </a:t>
            </a:r>
            <a:r>
              <a:rPr dirty="0" sz="3200" spc="-5">
                <a:solidFill>
                  <a:srgbClr val="FFFF00"/>
                </a:solidFill>
              </a:rPr>
              <a:t>by</a:t>
            </a:r>
            <a:r>
              <a:rPr dirty="0" sz="3200">
                <a:solidFill>
                  <a:srgbClr val="FFFF00"/>
                </a:solidFill>
              </a:rPr>
              <a:t> </a:t>
            </a:r>
            <a:r>
              <a:rPr dirty="0" sz="3200" spc="5">
                <a:solidFill>
                  <a:srgbClr val="FFFF00"/>
                </a:solidFill>
              </a:rPr>
              <a:t>Dr.</a:t>
            </a:r>
            <a:r>
              <a:rPr dirty="0" sz="3200" spc="-5">
                <a:solidFill>
                  <a:srgbClr val="FFFF00"/>
                </a:solidFill>
              </a:rPr>
              <a:t> </a:t>
            </a:r>
            <a:r>
              <a:rPr dirty="0" sz="3200">
                <a:solidFill>
                  <a:srgbClr val="FFFF00"/>
                </a:solidFill>
              </a:rPr>
              <a:t>Adam</a:t>
            </a:r>
            <a:r>
              <a:rPr dirty="0" sz="3200" spc="-15">
                <a:solidFill>
                  <a:srgbClr val="FFFF00"/>
                </a:solidFill>
              </a:rPr>
              <a:t> </a:t>
            </a:r>
            <a:r>
              <a:rPr dirty="0" sz="3200">
                <a:solidFill>
                  <a:srgbClr val="FFFF00"/>
                </a:solidFill>
              </a:rPr>
              <a:t>Yagoub</a:t>
            </a:r>
            <a:endParaRPr sz="3200"/>
          </a:p>
        </p:txBody>
      </p:sp>
      <p:sp>
        <p:nvSpPr>
          <p:cNvPr id="12" name="object 12"/>
          <p:cNvSpPr txBox="1"/>
          <p:nvPr/>
        </p:nvSpPr>
        <p:spPr>
          <a:xfrm>
            <a:off x="256133" y="1944369"/>
            <a:ext cx="195389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59502" y="3150488"/>
            <a:ext cx="6672580" cy="13055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68044" algn="l"/>
              </a:tabLst>
            </a:pPr>
            <a:r>
              <a:rPr dirty="0" sz="2800" b="1">
                <a:solidFill>
                  <a:srgbClr val="FFFF00"/>
                </a:solidFill>
                <a:latin typeface="Courier New"/>
                <a:cs typeface="Courier New"/>
              </a:rPr>
              <a:t>MGM	630</a:t>
            </a:r>
            <a:endParaRPr sz="2800">
              <a:latin typeface="Courier New"/>
              <a:cs typeface="Courier New"/>
            </a:endParaRPr>
          </a:p>
          <a:p>
            <a:pPr marL="12700" marR="5080">
              <a:lnSpc>
                <a:spcPct val="100000"/>
              </a:lnSpc>
            </a:pPr>
            <a:r>
              <a:rPr dirty="0" sz="2800" spc="5" b="1">
                <a:solidFill>
                  <a:srgbClr val="FFFF00"/>
                </a:solidFill>
                <a:latin typeface="Courier New"/>
                <a:cs typeface="Courier New"/>
              </a:rPr>
              <a:t>Organizational Design: </a:t>
            </a:r>
            <a:r>
              <a:rPr dirty="0" sz="2800" spc="1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800" spc="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800" spc="-4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800" spc="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800" spc="-3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8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800" spc="-1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800" spc="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800">
              <a:latin typeface="Courier New"/>
              <a:cs typeface="Courier New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0" y="50292"/>
            <a:ext cx="12192000" cy="6756400"/>
            <a:chOff x="0" y="50292"/>
            <a:chExt cx="12192000" cy="6756400"/>
          </a:xfrm>
        </p:grpSpPr>
        <p:sp>
          <p:nvSpPr>
            <p:cNvPr id="15" name="object 15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79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79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79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79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79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79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79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79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79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79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79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79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79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79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79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79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79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79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79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79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79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79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79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79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79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79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79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79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79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79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79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79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79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79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79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79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79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79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79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79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79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79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79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79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79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79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79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79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79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79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79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79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79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79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79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79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79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79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79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79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79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79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79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79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79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79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79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79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79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79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79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79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79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79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79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79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79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79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79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79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79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79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79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79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79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79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79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79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79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79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79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79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79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79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79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79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79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79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79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2291457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0" y="2205329"/>
              <a:ext cx="12192000" cy="2701290"/>
            </a:xfrm>
            <a:custGeom>
              <a:avLst/>
              <a:gdLst/>
              <a:ahLst/>
              <a:cxnLst/>
              <a:rect l="l" t="t" r="r" b="b"/>
              <a:pathLst>
                <a:path w="12192000" h="2701290">
                  <a:moveTo>
                    <a:pt x="124650" y="29984"/>
                  </a:moveTo>
                  <a:lnTo>
                    <a:pt x="122021" y="17653"/>
                  </a:lnTo>
                  <a:lnTo>
                    <a:pt x="114947" y="7366"/>
                  </a:lnTo>
                  <a:lnTo>
                    <a:pt x="104635" y="304"/>
                  </a:lnTo>
                  <a:lnTo>
                    <a:pt x="103251" y="0"/>
                  </a:lnTo>
                  <a:lnTo>
                    <a:pt x="0" y="0"/>
                  </a:lnTo>
                  <a:lnTo>
                    <a:pt x="0" y="2700871"/>
                  </a:lnTo>
                  <a:lnTo>
                    <a:pt x="92303" y="2700871"/>
                  </a:lnTo>
                  <a:lnTo>
                    <a:pt x="104635" y="2698254"/>
                  </a:lnTo>
                  <a:lnTo>
                    <a:pt x="114947" y="2691180"/>
                  </a:lnTo>
                  <a:lnTo>
                    <a:pt x="122021" y="2680868"/>
                  </a:lnTo>
                  <a:lnTo>
                    <a:pt x="124650" y="2668536"/>
                  </a:lnTo>
                  <a:lnTo>
                    <a:pt x="124650" y="29984"/>
                  </a:lnTo>
                  <a:close/>
                </a:path>
                <a:path w="12192000" h="2701290">
                  <a:moveTo>
                    <a:pt x="12191987" y="0"/>
                  </a:moveTo>
                  <a:lnTo>
                    <a:pt x="12094350" y="0"/>
                  </a:lnTo>
                  <a:lnTo>
                    <a:pt x="12092978" y="304"/>
                  </a:lnTo>
                  <a:lnTo>
                    <a:pt x="12082729" y="7366"/>
                  </a:lnTo>
                  <a:lnTo>
                    <a:pt x="12075693" y="17653"/>
                  </a:lnTo>
                  <a:lnTo>
                    <a:pt x="12073115" y="29819"/>
                  </a:lnTo>
                  <a:lnTo>
                    <a:pt x="12073115" y="2668701"/>
                  </a:lnTo>
                  <a:lnTo>
                    <a:pt x="12075693" y="2680868"/>
                  </a:lnTo>
                  <a:lnTo>
                    <a:pt x="12082729" y="2691180"/>
                  </a:lnTo>
                  <a:lnTo>
                    <a:pt x="12092978" y="2698254"/>
                  </a:lnTo>
                  <a:lnTo>
                    <a:pt x="12105234" y="2700871"/>
                  </a:lnTo>
                  <a:lnTo>
                    <a:pt x="12191987" y="2700871"/>
                  </a:lnTo>
                  <a:lnTo>
                    <a:pt x="12191987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50292"/>
              <a:ext cx="12192000" cy="675589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2946" y="5563217"/>
            <a:ext cx="1072584" cy="938033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443857" y="5952086"/>
            <a:ext cx="9748520" cy="194945"/>
            <a:chOff x="2443857" y="5952086"/>
            <a:chExt cx="9748520" cy="194945"/>
          </a:xfrm>
        </p:grpSpPr>
        <p:sp>
          <p:nvSpPr>
            <p:cNvPr id="4" name="object 4"/>
            <p:cNvSpPr/>
            <p:nvPr/>
          </p:nvSpPr>
          <p:spPr>
            <a:xfrm>
              <a:off x="2502936" y="5974759"/>
              <a:ext cx="9689465" cy="172720"/>
            </a:xfrm>
            <a:custGeom>
              <a:avLst/>
              <a:gdLst/>
              <a:ahLst/>
              <a:cxnLst/>
              <a:rect l="l" t="t" r="r" b="b"/>
              <a:pathLst>
                <a:path w="9689465" h="172720">
                  <a:moveTo>
                    <a:pt x="9689063" y="0"/>
                  </a:moveTo>
                  <a:lnTo>
                    <a:pt x="86222" y="0"/>
                  </a:lnTo>
                  <a:lnTo>
                    <a:pt x="78079" y="359"/>
                  </a:lnTo>
                  <a:lnTo>
                    <a:pt x="38344" y="14077"/>
                  </a:lnTo>
                  <a:lnTo>
                    <a:pt x="10524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89" y="126724"/>
                  </a:lnTo>
                  <a:lnTo>
                    <a:pt x="37202" y="157337"/>
                  </a:lnTo>
                  <a:lnTo>
                    <a:pt x="76685" y="171681"/>
                  </a:lnTo>
                  <a:lnTo>
                    <a:pt x="86222" y="172175"/>
                  </a:lnTo>
                  <a:lnTo>
                    <a:pt x="9689063" y="172175"/>
                  </a:lnTo>
                  <a:lnTo>
                    <a:pt x="9689063" y="144999"/>
                  </a:lnTo>
                  <a:lnTo>
                    <a:pt x="86851" y="144999"/>
                  </a:lnTo>
                  <a:lnTo>
                    <a:pt x="86222" y="144985"/>
                  </a:lnTo>
                  <a:lnTo>
                    <a:pt x="86549" y="144985"/>
                  </a:lnTo>
                  <a:lnTo>
                    <a:pt x="82289" y="144791"/>
                  </a:lnTo>
                  <a:lnTo>
                    <a:pt x="80714" y="144791"/>
                  </a:lnTo>
                  <a:lnTo>
                    <a:pt x="79320" y="144656"/>
                  </a:lnTo>
                  <a:lnTo>
                    <a:pt x="79810" y="144656"/>
                  </a:lnTo>
                  <a:lnTo>
                    <a:pt x="75185" y="143964"/>
                  </a:lnTo>
                  <a:lnTo>
                    <a:pt x="74732" y="143964"/>
                  </a:lnTo>
                  <a:lnTo>
                    <a:pt x="73422" y="143700"/>
                  </a:lnTo>
                  <a:lnTo>
                    <a:pt x="73682" y="143700"/>
                  </a:lnTo>
                  <a:lnTo>
                    <a:pt x="69255" y="142587"/>
                  </a:lnTo>
                  <a:lnTo>
                    <a:pt x="68971" y="142587"/>
                  </a:lnTo>
                  <a:lnTo>
                    <a:pt x="67661" y="142186"/>
                  </a:lnTo>
                  <a:lnTo>
                    <a:pt x="67862" y="142186"/>
                  </a:lnTo>
                  <a:lnTo>
                    <a:pt x="63609" y="140649"/>
                  </a:lnTo>
                  <a:lnTo>
                    <a:pt x="63447" y="140649"/>
                  </a:lnTo>
                  <a:lnTo>
                    <a:pt x="62306" y="140178"/>
                  </a:lnTo>
                  <a:lnTo>
                    <a:pt x="62441" y="140178"/>
                  </a:lnTo>
                  <a:lnTo>
                    <a:pt x="58425" y="138299"/>
                  </a:lnTo>
                  <a:lnTo>
                    <a:pt x="58269" y="138299"/>
                  </a:lnTo>
                  <a:lnTo>
                    <a:pt x="57074" y="137666"/>
                  </a:lnTo>
                  <a:lnTo>
                    <a:pt x="57206" y="137666"/>
                  </a:lnTo>
                  <a:lnTo>
                    <a:pt x="53574" y="135505"/>
                  </a:lnTo>
                  <a:lnTo>
                    <a:pt x="53435" y="135505"/>
                  </a:lnTo>
                  <a:lnTo>
                    <a:pt x="52294" y="134743"/>
                  </a:lnTo>
                  <a:lnTo>
                    <a:pt x="48952" y="132185"/>
                  </a:lnTo>
                  <a:lnTo>
                    <a:pt x="47858" y="131375"/>
                  </a:lnTo>
                  <a:lnTo>
                    <a:pt x="44811" y="128554"/>
                  </a:lnTo>
                  <a:lnTo>
                    <a:pt x="43683" y="127541"/>
                  </a:lnTo>
                  <a:lnTo>
                    <a:pt x="40935" y="124381"/>
                  </a:lnTo>
                  <a:lnTo>
                    <a:pt x="40044" y="123393"/>
                  </a:lnTo>
                  <a:lnTo>
                    <a:pt x="37571" y="119963"/>
                  </a:lnTo>
                  <a:lnTo>
                    <a:pt x="36720" y="118819"/>
                  </a:lnTo>
                  <a:lnTo>
                    <a:pt x="34636" y="115190"/>
                  </a:lnTo>
                  <a:lnTo>
                    <a:pt x="33924" y="113998"/>
                  </a:lnTo>
                  <a:lnTo>
                    <a:pt x="32099" y="109964"/>
                  </a:lnTo>
                  <a:lnTo>
                    <a:pt x="31564" y="108824"/>
                  </a:lnTo>
                  <a:lnTo>
                    <a:pt x="30099" y="104616"/>
                  </a:lnTo>
                  <a:lnTo>
                    <a:pt x="29818" y="103938"/>
                  </a:lnTo>
                  <a:lnTo>
                    <a:pt x="29696" y="103310"/>
                  </a:lnTo>
                  <a:lnTo>
                    <a:pt x="28578" y="98874"/>
                  </a:lnTo>
                  <a:lnTo>
                    <a:pt x="28371" y="98184"/>
                  </a:lnTo>
                  <a:lnTo>
                    <a:pt x="28311" y="97559"/>
                  </a:lnTo>
                  <a:lnTo>
                    <a:pt x="27628" y="92978"/>
                  </a:lnTo>
                  <a:lnTo>
                    <a:pt x="27480" y="92229"/>
                  </a:lnTo>
                  <a:lnTo>
                    <a:pt x="27486" y="91587"/>
                  </a:lnTo>
                  <a:lnTo>
                    <a:pt x="27262" y="86708"/>
                  </a:lnTo>
                  <a:lnTo>
                    <a:pt x="27486" y="80583"/>
                  </a:lnTo>
                  <a:lnTo>
                    <a:pt x="27550" y="79199"/>
                  </a:lnTo>
                  <a:lnTo>
                    <a:pt x="28312" y="74611"/>
                  </a:lnTo>
                  <a:lnTo>
                    <a:pt x="28508" y="73303"/>
                  </a:lnTo>
                  <a:lnTo>
                    <a:pt x="29591" y="69281"/>
                  </a:lnTo>
                  <a:lnTo>
                    <a:pt x="29626" y="68860"/>
                  </a:lnTo>
                  <a:lnTo>
                    <a:pt x="30024" y="67560"/>
                  </a:lnTo>
                  <a:lnTo>
                    <a:pt x="31626" y="63347"/>
                  </a:lnTo>
                  <a:lnTo>
                    <a:pt x="32039" y="62207"/>
                  </a:lnTo>
                  <a:lnTo>
                    <a:pt x="33992" y="58177"/>
                  </a:lnTo>
                  <a:lnTo>
                    <a:pt x="34552" y="56984"/>
                  </a:lnTo>
                  <a:lnTo>
                    <a:pt x="36805" y="53352"/>
                  </a:lnTo>
                  <a:lnTo>
                    <a:pt x="37486" y="52213"/>
                  </a:lnTo>
                  <a:lnTo>
                    <a:pt x="40122" y="48779"/>
                  </a:lnTo>
                  <a:lnTo>
                    <a:pt x="40856" y="47793"/>
                  </a:lnTo>
                  <a:lnTo>
                    <a:pt x="43778" y="44635"/>
                  </a:lnTo>
                  <a:lnTo>
                    <a:pt x="44694" y="43618"/>
                  </a:lnTo>
                  <a:lnTo>
                    <a:pt x="47953" y="40796"/>
                  </a:lnTo>
                  <a:lnTo>
                    <a:pt x="48854" y="39985"/>
                  </a:lnTo>
                  <a:lnTo>
                    <a:pt x="52402" y="37431"/>
                  </a:lnTo>
                  <a:lnTo>
                    <a:pt x="53435" y="36667"/>
                  </a:lnTo>
                  <a:lnTo>
                    <a:pt x="53579" y="36667"/>
                  </a:lnTo>
                  <a:lnTo>
                    <a:pt x="57202" y="34510"/>
                  </a:lnTo>
                  <a:lnTo>
                    <a:pt x="57074" y="34510"/>
                  </a:lnTo>
                  <a:lnTo>
                    <a:pt x="58269" y="33875"/>
                  </a:lnTo>
                  <a:lnTo>
                    <a:pt x="58430" y="33875"/>
                  </a:lnTo>
                  <a:lnTo>
                    <a:pt x="62451" y="31994"/>
                  </a:lnTo>
                  <a:lnTo>
                    <a:pt x="62306" y="31994"/>
                  </a:lnTo>
                  <a:lnTo>
                    <a:pt x="63447" y="31528"/>
                  </a:lnTo>
                  <a:lnTo>
                    <a:pt x="63597" y="31528"/>
                  </a:lnTo>
                  <a:lnTo>
                    <a:pt x="67849" y="29991"/>
                  </a:lnTo>
                  <a:lnTo>
                    <a:pt x="67661" y="29991"/>
                  </a:lnTo>
                  <a:lnTo>
                    <a:pt x="68971" y="29585"/>
                  </a:lnTo>
                  <a:lnTo>
                    <a:pt x="69269" y="29585"/>
                  </a:lnTo>
                  <a:lnTo>
                    <a:pt x="73669" y="28477"/>
                  </a:lnTo>
                  <a:lnTo>
                    <a:pt x="73422" y="28477"/>
                  </a:lnTo>
                  <a:lnTo>
                    <a:pt x="74732" y="28209"/>
                  </a:lnTo>
                  <a:lnTo>
                    <a:pt x="75207" y="28209"/>
                  </a:lnTo>
                  <a:lnTo>
                    <a:pt x="79796" y="27521"/>
                  </a:lnTo>
                  <a:lnTo>
                    <a:pt x="79320" y="27521"/>
                  </a:lnTo>
                  <a:lnTo>
                    <a:pt x="80714" y="27383"/>
                  </a:lnTo>
                  <a:lnTo>
                    <a:pt x="82332" y="27383"/>
                  </a:lnTo>
                  <a:lnTo>
                    <a:pt x="86516" y="27192"/>
                  </a:lnTo>
                  <a:lnTo>
                    <a:pt x="86222" y="27192"/>
                  </a:lnTo>
                  <a:lnTo>
                    <a:pt x="86851" y="27177"/>
                  </a:lnTo>
                  <a:lnTo>
                    <a:pt x="9689063" y="27177"/>
                  </a:lnTo>
                  <a:lnTo>
                    <a:pt x="9689063" y="0"/>
                  </a:lnTo>
                  <a:close/>
                </a:path>
                <a:path w="9689465" h="172720">
                  <a:moveTo>
                    <a:pt x="86549" y="144985"/>
                  </a:moveTo>
                  <a:lnTo>
                    <a:pt x="86222" y="144985"/>
                  </a:lnTo>
                  <a:lnTo>
                    <a:pt x="86851" y="144999"/>
                  </a:lnTo>
                  <a:lnTo>
                    <a:pt x="86549" y="144985"/>
                  </a:lnTo>
                  <a:close/>
                </a:path>
                <a:path w="9689465" h="172720">
                  <a:moveTo>
                    <a:pt x="9689063" y="144984"/>
                  </a:moveTo>
                  <a:lnTo>
                    <a:pt x="86549" y="144985"/>
                  </a:lnTo>
                  <a:lnTo>
                    <a:pt x="86851" y="144999"/>
                  </a:lnTo>
                  <a:lnTo>
                    <a:pt x="9689063" y="144999"/>
                  </a:lnTo>
                  <a:close/>
                </a:path>
                <a:path w="9689465" h="172720">
                  <a:moveTo>
                    <a:pt x="79320" y="144656"/>
                  </a:moveTo>
                  <a:lnTo>
                    <a:pt x="80714" y="144791"/>
                  </a:lnTo>
                  <a:lnTo>
                    <a:pt x="80024" y="144688"/>
                  </a:lnTo>
                  <a:lnTo>
                    <a:pt x="79320" y="144656"/>
                  </a:lnTo>
                  <a:close/>
                </a:path>
                <a:path w="9689465" h="172720">
                  <a:moveTo>
                    <a:pt x="80024" y="144688"/>
                  </a:moveTo>
                  <a:lnTo>
                    <a:pt x="80714" y="144791"/>
                  </a:lnTo>
                  <a:lnTo>
                    <a:pt x="82289" y="144791"/>
                  </a:lnTo>
                  <a:lnTo>
                    <a:pt x="80024" y="144688"/>
                  </a:lnTo>
                  <a:close/>
                </a:path>
                <a:path w="9689465" h="172720">
                  <a:moveTo>
                    <a:pt x="79810" y="144656"/>
                  </a:moveTo>
                  <a:lnTo>
                    <a:pt x="79320" y="144656"/>
                  </a:lnTo>
                  <a:lnTo>
                    <a:pt x="80024" y="144688"/>
                  </a:lnTo>
                  <a:lnTo>
                    <a:pt x="79810" y="144656"/>
                  </a:lnTo>
                  <a:close/>
                </a:path>
                <a:path w="9689465" h="172720">
                  <a:moveTo>
                    <a:pt x="73422" y="143700"/>
                  </a:moveTo>
                  <a:lnTo>
                    <a:pt x="74732" y="143964"/>
                  </a:lnTo>
                  <a:lnTo>
                    <a:pt x="74065" y="143796"/>
                  </a:lnTo>
                  <a:lnTo>
                    <a:pt x="73422" y="143700"/>
                  </a:lnTo>
                  <a:close/>
                </a:path>
                <a:path w="9689465" h="172720">
                  <a:moveTo>
                    <a:pt x="74065" y="143796"/>
                  </a:moveTo>
                  <a:lnTo>
                    <a:pt x="74732" y="143964"/>
                  </a:lnTo>
                  <a:lnTo>
                    <a:pt x="75185" y="143964"/>
                  </a:lnTo>
                  <a:lnTo>
                    <a:pt x="74065" y="143796"/>
                  </a:lnTo>
                  <a:close/>
                </a:path>
                <a:path w="9689465" h="172720">
                  <a:moveTo>
                    <a:pt x="73682" y="143700"/>
                  </a:moveTo>
                  <a:lnTo>
                    <a:pt x="73422" y="143700"/>
                  </a:lnTo>
                  <a:lnTo>
                    <a:pt x="74065" y="143796"/>
                  </a:lnTo>
                  <a:lnTo>
                    <a:pt x="73682" y="143700"/>
                  </a:lnTo>
                  <a:close/>
                </a:path>
                <a:path w="9689465" h="172720">
                  <a:moveTo>
                    <a:pt x="67661" y="142186"/>
                  </a:moveTo>
                  <a:lnTo>
                    <a:pt x="68971" y="142587"/>
                  </a:lnTo>
                  <a:lnTo>
                    <a:pt x="68322" y="142353"/>
                  </a:lnTo>
                  <a:lnTo>
                    <a:pt x="67661" y="142186"/>
                  </a:lnTo>
                  <a:close/>
                </a:path>
                <a:path w="9689465" h="172720">
                  <a:moveTo>
                    <a:pt x="68322" y="142353"/>
                  </a:moveTo>
                  <a:lnTo>
                    <a:pt x="68971" y="142587"/>
                  </a:lnTo>
                  <a:lnTo>
                    <a:pt x="69255" y="142587"/>
                  </a:lnTo>
                  <a:lnTo>
                    <a:pt x="68322" y="142353"/>
                  </a:lnTo>
                  <a:close/>
                </a:path>
                <a:path w="9689465" h="172720">
                  <a:moveTo>
                    <a:pt x="67862" y="142186"/>
                  </a:moveTo>
                  <a:lnTo>
                    <a:pt x="67661" y="142186"/>
                  </a:lnTo>
                  <a:lnTo>
                    <a:pt x="68322" y="142353"/>
                  </a:lnTo>
                  <a:lnTo>
                    <a:pt x="67862" y="142186"/>
                  </a:lnTo>
                  <a:close/>
                </a:path>
                <a:path w="9689465" h="172720">
                  <a:moveTo>
                    <a:pt x="62306" y="140178"/>
                  </a:moveTo>
                  <a:lnTo>
                    <a:pt x="63447" y="140649"/>
                  </a:lnTo>
                  <a:lnTo>
                    <a:pt x="62899" y="140392"/>
                  </a:lnTo>
                  <a:lnTo>
                    <a:pt x="62306" y="140178"/>
                  </a:lnTo>
                  <a:close/>
                </a:path>
                <a:path w="9689465" h="172720">
                  <a:moveTo>
                    <a:pt x="62899" y="140392"/>
                  </a:moveTo>
                  <a:lnTo>
                    <a:pt x="63447" y="140649"/>
                  </a:lnTo>
                  <a:lnTo>
                    <a:pt x="63609" y="140649"/>
                  </a:lnTo>
                  <a:lnTo>
                    <a:pt x="62899" y="140392"/>
                  </a:lnTo>
                  <a:close/>
                </a:path>
                <a:path w="9689465" h="172720">
                  <a:moveTo>
                    <a:pt x="62441" y="140178"/>
                  </a:moveTo>
                  <a:lnTo>
                    <a:pt x="62306" y="140178"/>
                  </a:lnTo>
                  <a:lnTo>
                    <a:pt x="62899" y="140392"/>
                  </a:lnTo>
                  <a:lnTo>
                    <a:pt x="62441" y="140178"/>
                  </a:lnTo>
                  <a:close/>
                </a:path>
                <a:path w="9689465" h="172720">
                  <a:moveTo>
                    <a:pt x="57074" y="137666"/>
                  </a:moveTo>
                  <a:lnTo>
                    <a:pt x="58269" y="138299"/>
                  </a:lnTo>
                  <a:lnTo>
                    <a:pt x="57693" y="137956"/>
                  </a:lnTo>
                  <a:lnTo>
                    <a:pt x="57074" y="137666"/>
                  </a:lnTo>
                  <a:close/>
                </a:path>
                <a:path w="9689465" h="172720">
                  <a:moveTo>
                    <a:pt x="57693" y="137956"/>
                  </a:moveTo>
                  <a:lnTo>
                    <a:pt x="58269" y="138299"/>
                  </a:lnTo>
                  <a:lnTo>
                    <a:pt x="58425" y="138299"/>
                  </a:lnTo>
                  <a:lnTo>
                    <a:pt x="57693" y="137956"/>
                  </a:lnTo>
                  <a:close/>
                </a:path>
                <a:path w="9689465" h="172720">
                  <a:moveTo>
                    <a:pt x="57206" y="137666"/>
                  </a:moveTo>
                  <a:lnTo>
                    <a:pt x="57074" y="137666"/>
                  </a:lnTo>
                  <a:lnTo>
                    <a:pt x="57693" y="137956"/>
                  </a:lnTo>
                  <a:lnTo>
                    <a:pt x="57206" y="137666"/>
                  </a:lnTo>
                  <a:close/>
                </a:path>
                <a:path w="9689465" h="172720">
                  <a:moveTo>
                    <a:pt x="52294" y="134743"/>
                  </a:moveTo>
                  <a:lnTo>
                    <a:pt x="53435" y="135505"/>
                  </a:lnTo>
                  <a:lnTo>
                    <a:pt x="52770" y="135027"/>
                  </a:lnTo>
                  <a:lnTo>
                    <a:pt x="52294" y="134743"/>
                  </a:lnTo>
                  <a:close/>
                </a:path>
                <a:path w="9689465" h="172720">
                  <a:moveTo>
                    <a:pt x="52868" y="135085"/>
                  </a:moveTo>
                  <a:lnTo>
                    <a:pt x="53435" y="135505"/>
                  </a:lnTo>
                  <a:lnTo>
                    <a:pt x="53574" y="135505"/>
                  </a:lnTo>
                  <a:lnTo>
                    <a:pt x="52868" y="135085"/>
                  </a:lnTo>
                  <a:close/>
                </a:path>
                <a:path w="9689465" h="172720">
                  <a:moveTo>
                    <a:pt x="52406" y="134743"/>
                  </a:moveTo>
                  <a:lnTo>
                    <a:pt x="52868" y="135085"/>
                  </a:lnTo>
                  <a:lnTo>
                    <a:pt x="52406" y="134743"/>
                  </a:lnTo>
                  <a:close/>
                </a:path>
                <a:path w="9689465" h="172720">
                  <a:moveTo>
                    <a:pt x="47858" y="131375"/>
                  </a:moveTo>
                  <a:lnTo>
                    <a:pt x="48854" y="132185"/>
                  </a:lnTo>
                  <a:lnTo>
                    <a:pt x="48395" y="131772"/>
                  </a:lnTo>
                  <a:lnTo>
                    <a:pt x="47858" y="131375"/>
                  </a:lnTo>
                  <a:close/>
                </a:path>
                <a:path w="9689465" h="172720">
                  <a:moveTo>
                    <a:pt x="48395" y="131772"/>
                  </a:moveTo>
                  <a:lnTo>
                    <a:pt x="48854" y="132185"/>
                  </a:lnTo>
                  <a:lnTo>
                    <a:pt x="48395" y="131772"/>
                  </a:lnTo>
                  <a:close/>
                </a:path>
                <a:path w="9689465" h="172720">
                  <a:moveTo>
                    <a:pt x="47952" y="131375"/>
                  </a:moveTo>
                  <a:lnTo>
                    <a:pt x="48395" y="131772"/>
                  </a:lnTo>
                  <a:lnTo>
                    <a:pt x="47952" y="131375"/>
                  </a:lnTo>
                  <a:close/>
                </a:path>
                <a:path w="9689465" h="172720">
                  <a:moveTo>
                    <a:pt x="43683" y="127541"/>
                  </a:moveTo>
                  <a:lnTo>
                    <a:pt x="44694" y="128554"/>
                  </a:lnTo>
                  <a:lnTo>
                    <a:pt x="44102" y="127917"/>
                  </a:lnTo>
                  <a:lnTo>
                    <a:pt x="43683" y="127541"/>
                  </a:lnTo>
                  <a:close/>
                </a:path>
                <a:path w="9689465" h="172720">
                  <a:moveTo>
                    <a:pt x="44199" y="128004"/>
                  </a:moveTo>
                  <a:lnTo>
                    <a:pt x="44694" y="128554"/>
                  </a:lnTo>
                  <a:lnTo>
                    <a:pt x="44199" y="128004"/>
                  </a:lnTo>
                  <a:close/>
                </a:path>
                <a:path w="9689465" h="172720">
                  <a:moveTo>
                    <a:pt x="43782" y="127541"/>
                  </a:moveTo>
                  <a:lnTo>
                    <a:pt x="44199" y="128004"/>
                  </a:lnTo>
                  <a:lnTo>
                    <a:pt x="43782" y="127541"/>
                  </a:lnTo>
                  <a:close/>
                </a:path>
                <a:path w="9689465" h="172720">
                  <a:moveTo>
                    <a:pt x="40044" y="123393"/>
                  </a:moveTo>
                  <a:lnTo>
                    <a:pt x="40856" y="124381"/>
                  </a:lnTo>
                  <a:lnTo>
                    <a:pt x="40484" y="123881"/>
                  </a:lnTo>
                  <a:lnTo>
                    <a:pt x="40044" y="123393"/>
                  </a:lnTo>
                  <a:close/>
                </a:path>
                <a:path w="9689465" h="172720">
                  <a:moveTo>
                    <a:pt x="40484" y="123881"/>
                  </a:moveTo>
                  <a:lnTo>
                    <a:pt x="40856" y="124381"/>
                  </a:lnTo>
                  <a:lnTo>
                    <a:pt x="40484" y="123881"/>
                  </a:lnTo>
                  <a:close/>
                </a:path>
                <a:path w="9689465" h="172720">
                  <a:moveTo>
                    <a:pt x="40121" y="123393"/>
                  </a:moveTo>
                  <a:lnTo>
                    <a:pt x="40484" y="123881"/>
                  </a:lnTo>
                  <a:lnTo>
                    <a:pt x="40121" y="123393"/>
                  </a:lnTo>
                  <a:close/>
                </a:path>
                <a:path w="9689465" h="172720">
                  <a:moveTo>
                    <a:pt x="36720" y="118819"/>
                  </a:moveTo>
                  <a:lnTo>
                    <a:pt x="37486" y="119963"/>
                  </a:lnTo>
                  <a:lnTo>
                    <a:pt x="37141" y="119385"/>
                  </a:lnTo>
                  <a:lnTo>
                    <a:pt x="36720" y="118819"/>
                  </a:lnTo>
                  <a:close/>
                </a:path>
                <a:path w="9689465" h="172720">
                  <a:moveTo>
                    <a:pt x="37141" y="119385"/>
                  </a:moveTo>
                  <a:lnTo>
                    <a:pt x="37486" y="119963"/>
                  </a:lnTo>
                  <a:lnTo>
                    <a:pt x="37141" y="119385"/>
                  </a:lnTo>
                  <a:close/>
                </a:path>
                <a:path w="9689465" h="172720">
                  <a:moveTo>
                    <a:pt x="36803" y="118819"/>
                  </a:moveTo>
                  <a:lnTo>
                    <a:pt x="37141" y="119385"/>
                  </a:lnTo>
                  <a:lnTo>
                    <a:pt x="36803" y="118819"/>
                  </a:lnTo>
                  <a:close/>
                </a:path>
                <a:path w="9689465" h="172720">
                  <a:moveTo>
                    <a:pt x="33924" y="113998"/>
                  </a:moveTo>
                  <a:lnTo>
                    <a:pt x="34552" y="115190"/>
                  </a:lnTo>
                  <a:lnTo>
                    <a:pt x="34244" y="114535"/>
                  </a:lnTo>
                  <a:lnTo>
                    <a:pt x="33924" y="113998"/>
                  </a:lnTo>
                  <a:close/>
                </a:path>
                <a:path w="9689465" h="172720">
                  <a:moveTo>
                    <a:pt x="34244" y="114535"/>
                  </a:moveTo>
                  <a:lnTo>
                    <a:pt x="34552" y="115190"/>
                  </a:lnTo>
                  <a:lnTo>
                    <a:pt x="34244" y="114535"/>
                  </a:lnTo>
                  <a:close/>
                </a:path>
                <a:path w="9689465" h="172720">
                  <a:moveTo>
                    <a:pt x="33992" y="113998"/>
                  </a:moveTo>
                  <a:lnTo>
                    <a:pt x="34244" y="114535"/>
                  </a:lnTo>
                  <a:lnTo>
                    <a:pt x="33992" y="113998"/>
                  </a:lnTo>
                  <a:close/>
                </a:path>
                <a:path w="9689465" h="172720">
                  <a:moveTo>
                    <a:pt x="31564" y="108824"/>
                  </a:moveTo>
                  <a:lnTo>
                    <a:pt x="32039" y="109964"/>
                  </a:lnTo>
                  <a:lnTo>
                    <a:pt x="31836" y="109403"/>
                  </a:lnTo>
                  <a:lnTo>
                    <a:pt x="31564" y="108824"/>
                  </a:lnTo>
                  <a:close/>
                </a:path>
                <a:path w="9689465" h="172720">
                  <a:moveTo>
                    <a:pt x="31836" y="109403"/>
                  </a:moveTo>
                  <a:lnTo>
                    <a:pt x="32039" y="109964"/>
                  </a:lnTo>
                  <a:lnTo>
                    <a:pt x="31836" y="109403"/>
                  </a:lnTo>
                  <a:close/>
                </a:path>
                <a:path w="9689465" h="172720">
                  <a:moveTo>
                    <a:pt x="31626" y="108824"/>
                  </a:moveTo>
                  <a:lnTo>
                    <a:pt x="31836" y="109403"/>
                  </a:lnTo>
                  <a:lnTo>
                    <a:pt x="31626" y="108824"/>
                  </a:lnTo>
                  <a:close/>
                </a:path>
                <a:path w="9689465" h="172720">
                  <a:moveTo>
                    <a:pt x="29626" y="103310"/>
                  </a:moveTo>
                  <a:lnTo>
                    <a:pt x="30024" y="104616"/>
                  </a:lnTo>
                  <a:lnTo>
                    <a:pt x="29854" y="103938"/>
                  </a:lnTo>
                  <a:lnTo>
                    <a:pt x="29626" y="103310"/>
                  </a:lnTo>
                  <a:close/>
                </a:path>
                <a:path w="9689465" h="172720">
                  <a:moveTo>
                    <a:pt x="29854" y="103938"/>
                  </a:moveTo>
                  <a:lnTo>
                    <a:pt x="30024" y="104616"/>
                  </a:lnTo>
                  <a:lnTo>
                    <a:pt x="29854" y="103938"/>
                  </a:lnTo>
                  <a:close/>
                </a:path>
                <a:path w="9689465" h="172720">
                  <a:moveTo>
                    <a:pt x="29696" y="103310"/>
                  </a:moveTo>
                  <a:lnTo>
                    <a:pt x="29854" y="103938"/>
                  </a:lnTo>
                  <a:lnTo>
                    <a:pt x="29696" y="103310"/>
                  </a:lnTo>
                  <a:close/>
                </a:path>
                <a:path w="9689465" h="172720">
                  <a:moveTo>
                    <a:pt x="28247" y="97559"/>
                  </a:moveTo>
                  <a:lnTo>
                    <a:pt x="28508" y="98874"/>
                  </a:lnTo>
                  <a:lnTo>
                    <a:pt x="28405" y="98184"/>
                  </a:lnTo>
                  <a:lnTo>
                    <a:pt x="28247" y="97559"/>
                  </a:lnTo>
                  <a:close/>
                </a:path>
                <a:path w="9689465" h="172720">
                  <a:moveTo>
                    <a:pt x="28405" y="98184"/>
                  </a:moveTo>
                  <a:lnTo>
                    <a:pt x="28508" y="98874"/>
                  </a:lnTo>
                  <a:lnTo>
                    <a:pt x="28405" y="98184"/>
                  </a:lnTo>
                  <a:close/>
                </a:path>
                <a:path w="9689465" h="172720">
                  <a:moveTo>
                    <a:pt x="28311" y="97559"/>
                  </a:moveTo>
                  <a:lnTo>
                    <a:pt x="28405" y="98184"/>
                  </a:lnTo>
                  <a:lnTo>
                    <a:pt x="28311" y="97559"/>
                  </a:lnTo>
                  <a:close/>
                </a:path>
                <a:path w="9689465" h="172720">
                  <a:moveTo>
                    <a:pt x="27420" y="91587"/>
                  </a:moveTo>
                  <a:lnTo>
                    <a:pt x="27550" y="92978"/>
                  </a:lnTo>
                  <a:lnTo>
                    <a:pt x="27516" y="92229"/>
                  </a:lnTo>
                  <a:lnTo>
                    <a:pt x="27420" y="91587"/>
                  </a:lnTo>
                  <a:close/>
                </a:path>
                <a:path w="9689465" h="172720">
                  <a:moveTo>
                    <a:pt x="27516" y="92229"/>
                  </a:moveTo>
                  <a:lnTo>
                    <a:pt x="27550" y="92978"/>
                  </a:lnTo>
                  <a:lnTo>
                    <a:pt x="27516" y="92229"/>
                  </a:lnTo>
                  <a:close/>
                </a:path>
                <a:path w="9689465" h="172720">
                  <a:moveTo>
                    <a:pt x="27486" y="91587"/>
                  </a:moveTo>
                  <a:lnTo>
                    <a:pt x="27516" y="92229"/>
                  </a:lnTo>
                  <a:lnTo>
                    <a:pt x="27486" y="91587"/>
                  </a:lnTo>
                  <a:close/>
                </a:path>
                <a:path w="9689465" h="172720">
                  <a:moveTo>
                    <a:pt x="27234" y="86085"/>
                  </a:moveTo>
                  <a:lnTo>
                    <a:pt x="27205" y="86708"/>
                  </a:lnTo>
                  <a:lnTo>
                    <a:pt x="27234" y="86085"/>
                  </a:lnTo>
                  <a:close/>
                </a:path>
                <a:path w="9689465" h="172720">
                  <a:moveTo>
                    <a:pt x="27263" y="85462"/>
                  </a:moveTo>
                  <a:lnTo>
                    <a:pt x="27234" y="86085"/>
                  </a:lnTo>
                  <a:lnTo>
                    <a:pt x="27263" y="85462"/>
                  </a:lnTo>
                  <a:close/>
                </a:path>
                <a:path w="9689465" h="172720">
                  <a:moveTo>
                    <a:pt x="27550" y="79199"/>
                  </a:moveTo>
                  <a:lnTo>
                    <a:pt x="27420" y="80583"/>
                  </a:lnTo>
                  <a:lnTo>
                    <a:pt x="27516" y="79939"/>
                  </a:lnTo>
                  <a:lnTo>
                    <a:pt x="27550" y="79199"/>
                  </a:lnTo>
                  <a:close/>
                </a:path>
                <a:path w="9689465" h="172720">
                  <a:moveTo>
                    <a:pt x="27516" y="79939"/>
                  </a:moveTo>
                  <a:lnTo>
                    <a:pt x="27420" y="80583"/>
                  </a:lnTo>
                  <a:lnTo>
                    <a:pt x="27516" y="79939"/>
                  </a:lnTo>
                  <a:close/>
                </a:path>
                <a:path w="9689465" h="172720">
                  <a:moveTo>
                    <a:pt x="27627" y="79199"/>
                  </a:moveTo>
                  <a:lnTo>
                    <a:pt x="27516" y="79939"/>
                  </a:lnTo>
                  <a:lnTo>
                    <a:pt x="27627" y="79199"/>
                  </a:lnTo>
                  <a:close/>
                </a:path>
                <a:path w="9689465" h="172720">
                  <a:moveTo>
                    <a:pt x="28508" y="73303"/>
                  </a:moveTo>
                  <a:lnTo>
                    <a:pt x="28247" y="74611"/>
                  </a:lnTo>
                  <a:lnTo>
                    <a:pt x="28407" y="73977"/>
                  </a:lnTo>
                  <a:lnTo>
                    <a:pt x="28508" y="73303"/>
                  </a:lnTo>
                  <a:close/>
                </a:path>
                <a:path w="9689465" h="172720">
                  <a:moveTo>
                    <a:pt x="28407" y="73977"/>
                  </a:moveTo>
                  <a:lnTo>
                    <a:pt x="28247" y="74611"/>
                  </a:lnTo>
                  <a:lnTo>
                    <a:pt x="28407" y="73977"/>
                  </a:lnTo>
                  <a:close/>
                </a:path>
                <a:path w="9689465" h="172720">
                  <a:moveTo>
                    <a:pt x="28577" y="73303"/>
                  </a:moveTo>
                  <a:lnTo>
                    <a:pt x="28407" y="73977"/>
                  </a:lnTo>
                  <a:lnTo>
                    <a:pt x="28577" y="73303"/>
                  </a:lnTo>
                  <a:close/>
                </a:path>
                <a:path w="9689465" h="172720">
                  <a:moveTo>
                    <a:pt x="30024" y="67560"/>
                  </a:moveTo>
                  <a:lnTo>
                    <a:pt x="29626" y="68860"/>
                  </a:lnTo>
                  <a:lnTo>
                    <a:pt x="29858" y="68221"/>
                  </a:lnTo>
                  <a:lnTo>
                    <a:pt x="30024" y="67560"/>
                  </a:lnTo>
                  <a:close/>
                </a:path>
                <a:path w="9689465" h="172720">
                  <a:moveTo>
                    <a:pt x="29858" y="68221"/>
                  </a:moveTo>
                  <a:lnTo>
                    <a:pt x="29626" y="68860"/>
                  </a:lnTo>
                  <a:lnTo>
                    <a:pt x="29858" y="68221"/>
                  </a:lnTo>
                  <a:close/>
                </a:path>
                <a:path w="9689465" h="172720">
                  <a:moveTo>
                    <a:pt x="30098" y="67560"/>
                  </a:moveTo>
                  <a:lnTo>
                    <a:pt x="29858" y="68221"/>
                  </a:lnTo>
                  <a:lnTo>
                    <a:pt x="30098" y="67560"/>
                  </a:lnTo>
                  <a:close/>
                </a:path>
                <a:path w="9689465" h="172720">
                  <a:moveTo>
                    <a:pt x="32039" y="62207"/>
                  </a:moveTo>
                  <a:lnTo>
                    <a:pt x="31564" y="63347"/>
                  </a:lnTo>
                  <a:lnTo>
                    <a:pt x="31835" y="62769"/>
                  </a:lnTo>
                  <a:lnTo>
                    <a:pt x="32039" y="62207"/>
                  </a:lnTo>
                  <a:close/>
                </a:path>
                <a:path w="9689465" h="172720">
                  <a:moveTo>
                    <a:pt x="31835" y="62769"/>
                  </a:moveTo>
                  <a:lnTo>
                    <a:pt x="31564" y="63347"/>
                  </a:lnTo>
                  <a:lnTo>
                    <a:pt x="31835" y="62769"/>
                  </a:lnTo>
                  <a:close/>
                </a:path>
                <a:path w="9689465" h="172720">
                  <a:moveTo>
                    <a:pt x="32099" y="62207"/>
                  </a:moveTo>
                  <a:lnTo>
                    <a:pt x="31835" y="62769"/>
                  </a:lnTo>
                  <a:lnTo>
                    <a:pt x="32099" y="62207"/>
                  </a:lnTo>
                  <a:close/>
                </a:path>
                <a:path w="9689465" h="172720">
                  <a:moveTo>
                    <a:pt x="34552" y="56984"/>
                  </a:moveTo>
                  <a:lnTo>
                    <a:pt x="33924" y="58177"/>
                  </a:lnTo>
                  <a:lnTo>
                    <a:pt x="34242" y="57645"/>
                  </a:lnTo>
                  <a:lnTo>
                    <a:pt x="34552" y="56984"/>
                  </a:lnTo>
                  <a:close/>
                </a:path>
                <a:path w="9689465" h="172720">
                  <a:moveTo>
                    <a:pt x="34242" y="57645"/>
                  </a:moveTo>
                  <a:lnTo>
                    <a:pt x="33924" y="58177"/>
                  </a:lnTo>
                  <a:lnTo>
                    <a:pt x="34242" y="57645"/>
                  </a:lnTo>
                  <a:close/>
                </a:path>
                <a:path w="9689465" h="172720">
                  <a:moveTo>
                    <a:pt x="34636" y="56984"/>
                  </a:moveTo>
                  <a:lnTo>
                    <a:pt x="34242" y="57645"/>
                  </a:lnTo>
                  <a:lnTo>
                    <a:pt x="34636" y="56984"/>
                  </a:lnTo>
                  <a:close/>
                </a:path>
                <a:path w="9689465" h="172720">
                  <a:moveTo>
                    <a:pt x="37486" y="52213"/>
                  </a:moveTo>
                  <a:lnTo>
                    <a:pt x="36720" y="53352"/>
                  </a:lnTo>
                  <a:lnTo>
                    <a:pt x="37153" y="52769"/>
                  </a:lnTo>
                  <a:lnTo>
                    <a:pt x="37486" y="52213"/>
                  </a:lnTo>
                  <a:close/>
                </a:path>
                <a:path w="9689465" h="172720">
                  <a:moveTo>
                    <a:pt x="37153" y="52769"/>
                  </a:moveTo>
                  <a:lnTo>
                    <a:pt x="36720" y="53352"/>
                  </a:lnTo>
                  <a:lnTo>
                    <a:pt x="37153" y="52769"/>
                  </a:lnTo>
                  <a:close/>
                </a:path>
                <a:path w="9689465" h="172720">
                  <a:moveTo>
                    <a:pt x="37568" y="52213"/>
                  </a:moveTo>
                  <a:lnTo>
                    <a:pt x="37153" y="52769"/>
                  </a:lnTo>
                  <a:lnTo>
                    <a:pt x="37568" y="52213"/>
                  </a:lnTo>
                  <a:close/>
                </a:path>
                <a:path w="9689465" h="172720">
                  <a:moveTo>
                    <a:pt x="40856" y="47793"/>
                  </a:moveTo>
                  <a:lnTo>
                    <a:pt x="40044" y="48779"/>
                  </a:lnTo>
                  <a:lnTo>
                    <a:pt x="40493" y="48282"/>
                  </a:lnTo>
                  <a:lnTo>
                    <a:pt x="40856" y="47793"/>
                  </a:lnTo>
                  <a:close/>
                </a:path>
                <a:path w="9689465" h="172720">
                  <a:moveTo>
                    <a:pt x="40493" y="48282"/>
                  </a:moveTo>
                  <a:lnTo>
                    <a:pt x="40044" y="48779"/>
                  </a:lnTo>
                  <a:lnTo>
                    <a:pt x="40493" y="48282"/>
                  </a:lnTo>
                  <a:close/>
                </a:path>
                <a:path w="9689465" h="172720">
                  <a:moveTo>
                    <a:pt x="40933" y="47793"/>
                  </a:moveTo>
                  <a:lnTo>
                    <a:pt x="40493" y="48282"/>
                  </a:lnTo>
                  <a:lnTo>
                    <a:pt x="40933" y="47793"/>
                  </a:lnTo>
                  <a:close/>
                </a:path>
                <a:path w="9689465" h="172720">
                  <a:moveTo>
                    <a:pt x="44694" y="43618"/>
                  </a:moveTo>
                  <a:lnTo>
                    <a:pt x="43683" y="44635"/>
                  </a:lnTo>
                  <a:lnTo>
                    <a:pt x="44183" y="44185"/>
                  </a:lnTo>
                  <a:lnTo>
                    <a:pt x="44694" y="43618"/>
                  </a:lnTo>
                  <a:close/>
                </a:path>
                <a:path w="9689465" h="172720">
                  <a:moveTo>
                    <a:pt x="44183" y="44185"/>
                  </a:moveTo>
                  <a:lnTo>
                    <a:pt x="43683" y="44635"/>
                  </a:lnTo>
                  <a:lnTo>
                    <a:pt x="44183" y="44185"/>
                  </a:lnTo>
                  <a:close/>
                </a:path>
                <a:path w="9689465" h="172720">
                  <a:moveTo>
                    <a:pt x="44814" y="43618"/>
                  </a:moveTo>
                  <a:lnTo>
                    <a:pt x="44183" y="44185"/>
                  </a:lnTo>
                  <a:lnTo>
                    <a:pt x="44814" y="43618"/>
                  </a:lnTo>
                  <a:close/>
                </a:path>
                <a:path w="9689465" h="172720">
                  <a:moveTo>
                    <a:pt x="48854" y="39985"/>
                  </a:moveTo>
                  <a:lnTo>
                    <a:pt x="47858" y="40796"/>
                  </a:lnTo>
                  <a:lnTo>
                    <a:pt x="48393" y="40400"/>
                  </a:lnTo>
                  <a:lnTo>
                    <a:pt x="48854" y="39985"/>
                  </a:lnTo>
                  <a:close/>
                </a:path>
                <a:path w="9689465" h="172720">
                  <a:moveTo>
                    <a:pt x="48393" y="40400"/>
                  </a:moveTo>
                  <a:lnTo>
                    <a:pt x="47858" y="40796"/>
                  </a:lnTo>
                  <a:lnTo>
                    <a:pt x="48393" y="40400"/>
                  </a:lnTo>
                  <a:close/>
                </a:path>
                <a:path w="9689465" h="172720">
                  <a:moveTo>
                    <a:pt x="48953" y="39985"/>
                  </a:moveTo>
                  <a:lnTo>
                    <a:pt x="48393" y="40400"/>
                  </a:lnTo>
                  <a:lnTo>
                    <a:pt x="48953" y="39985"/>
                  </a:lnTo>
                  <a:close/>
                </a:path>
                <a:path w="9689465" h="172720">
                  <a:moveTo>
                    <a:pt x="53435" y="36667"/>
                  </a:moveTo>
                  <a:lnTo>
                    <a:pt x="52294" y="37431"/>
                  </a:lnTo>
                  <a:lnTo>
                    <a:pt x="52847" y="37102"/>
                  </a:lnTo>
                  <a:lnTo>
                    <a:pt x="53435" y="36667"/>
                  </a:lnTo>
                  <a:close/>
                </a:path>
                <a:path w="9689465" h="172720">
                  <a:moveTo>
                    <a:pt x="52847" y="37102"/>
                  </a:moveTo>
                  <a:lnTo>
                    <a:pt x="52294" y="37431"/>
                  </a:lnTo>
                  <a:lnTo>
                    <a:pt x="52847" y="37102"/>
                  </a:lnTo>
                  <a:close/>
                </a:path>
                <a:path w="9689465" h="172720">
                  <a:moveTo>
                    <a:pt x="53579" y="36667"/>
                  </a:moveTo>
                  <a:lnTo>
                    <a:pt x="53435" y="36667"/>
                  </a:lnTo>
                  <a:lnTo>
                    <a:pt x="52847" y="37102"/>
                  </a:lnTo>
                  <a:lnTo>
                    <a:pt x="53579" y="36667"/>
                  </a:lnTo>
                  <a:close/>
                </a:path>
                <a:path w="9689465" h="172720">
                  <a:moveTo>
                    <a:pt x="58269" y="33875"/>
                  </a:moveTo>
                  <a:lnTo>
                    <a:pt x="57074" y="34510"/>
                  </a:lnTo>
                  <a:lnTo>
                    <a:pt x="57675" y="34229"/>
                  </a:lnTo>
                  <a:lnTo>
                    <a:pt x="58269" y="33875"/>
                  </a:lnTo>
                  <a:close/>
                </a:path>
                <a:path w="9689465" h="172720">
                  <a:moveTo>
                    <a:pt x="57675" y="34229"/>
                  </a:moveTo>
                  <a:lnTo>
                    <a:pt x="57074" y="34510"/>
                  </a:lnTo>
                  <a:lnTo>
                    <a:pt x="57202" y="34510"/>
                  </a:lnTo>
                  <a:lnTo>
                    <a:pt x="57675" y="34229"/>
                  </a:lnTo>
                  <a:close/>
                </a:path>
                <a:path w="9689465" h="172720">
                  <a:moveTo>
                    <a:pt x="58430" y="33875"/>
                  </a:moveTo>
                  <a:lnTo>
                    <a:pt x="58269" y="33875"/>
                  </a:lnTo>
                  <a:lnTo>
                    <a:pt x="57675" y="34229"/>
                  </a:lnTo>
                  <a:lnTo>
                    <a:pt x="58430" y="33875"/>
                  </a:lnTo>
                  <a:close/>
                </a:path>
                <a:path w="9689465" h="172720">
                  <a:moveTo>
                    <a:pt x="63447" y="31528"/>
                  </a:moveTo>
                  <a:lnTo>
                    <a:pt x="62306" y="31994"/>
                  </a:lnTo>
                  <a:lnTo>
                    <a:pt x="62941" y="31765"/>
                  </a:lnTo>
                  <a:lnTo>
                    <a:pt x="63447" y="31528"/>
                  </a:lnTo>
                  <a:close/>
                </a:path>
                <a:path w="9689465" h="172720">
                  <a:moveTo>
                    <a:pt x="62941" y="31765"/>
                  </a:moveTo>
                  <a:lnTo>
                    <a:pt x="62306" y="31994"/>
                  </a:lnTo>
                  <a:lnTo>
                    <a:pt x="62451" y="31994"/>
                  </a:lnTo>
                  <a:lnTo>
                    <a:pt x="62941" y="31765"/>
                  </a:lnTo>
                  <a:close/>
                </a:path>
                <a:path w="9689465" h="172720">
                  <a:moveTo>
                    <a:pt x="63597" y="31528"/>
                  </a:moveTo>
                  <a:lnTo>
                    <a:pt x="63447" y="31528"/>
                  </a:lnTo>
                  <a:lnTo>
                    <a:pt x="62941" y="31765"/>
                  </a:lnTo>
                  <a:lnTo>
                    <a:pt x="63597" y="31528"/>
                  </a:lnTo>
                  <a:close/>
                </a:path>
                <a:path w="9689465" h="172720">
                  <a:moveTo>
                    <a:pt x="68971" y="29585"/>
                  </a:moveTo>
                  <a:lnTo>
                    <a:pt x="67661" y="29991"/>
                  </a:lnTo>
                  <a:lnTo>
                    <a:pt x="68284" y="29834"/>
                  </a:lnTo>
                  <a:lnTo>
                    <a:pt x="68971" y="29585"/>
                  </a:lnTo>
                  <a:close/>
                </a:path>
                <a:path w="9689465" h="172720">
                  <a:moveTo>
                    <a:pt x="68284" y="29834"/>
                  </a:moveTo>
                  <a:lnTo>
                    <a:pt x="67661" y="29991"/>
                  </a:lnTo>
                  <a:lnTo>
                    <a:pt x="67849" y="29991"/>
                  </a:lnTo>
                  <a:lnTo>
                    <a:pt x="68284" y="29834"/>
                  </a:lnTo>
                  <a:close/>
                </a:path>
                <a:path w="9689465" h="172720">
                  <a:moveTo>
                    <a:pt x="69269" y="29585"/>
                  </a:moveTo>
                  <a:lnTo>
                    <a:pt x="68971" y="29585"/>
                  </a:lnTo>
                  <a:lnTo>
                    <a:pt x="68284" y="29834"/>
                  </a:lnTo>
                  <a:lnTo>
                    <a:pt x="69269" y="29585"/>
                  </a:lnTo>
                  <a:close/>
                </a:path>
                <a:path w="9689465" h="172720">
                  <a:moveTo>
                    <a:pt x="74732" y="28209"/>
                  </a:moveTo>
                  <a:lnTo>
                    <a:pt x="73422" y="28477"/>
                  </a:lnTo>
                  <a:lnTo>
                    <a:pt x="74034" y="28385"/>
                  </a:lnTo>
                  <a:lnTo>
                    <a:pt x="74732" y="28209"/>
                  </a:lnTo>
                  <a:close/>
                </a:path>
                <a:path w="9689465" h="172720">
                  <a:moveTo>
                    <a:pt x="74034" y="28385"/>
                  </a:moveTo>
                  <a:lnTo>
                    <a:pt x="73422" y="28477"/>
                  </a:lnTo>
                  <a:lnTo>
                    <a:pt x="73669" y="28477"/>
                  </a:lnTo>
                  <a:lnTo>
                    <a:pt x="74034" y="28385"/>
                  </a:lnTo>
                  <a:close/>
                </a:path>
                <a:path w="9689465" h="172720">
                  <a:moveTo>
                    <a:pt x="75207" y="28209"/>
                  </a:moveTo>
                  <a:lnTo>
                    <a:pt x="74732" y="28209"/>
                  </a:lnTo>
                  <a:lnTo>
                    <a:pt x="74034" y="28385"/>
                  </a:lnTo>
                  <a:lnTo>
                    <a:pt x="75207" y="28209"/>
                  </a:lnTo>
                  <a:close/>
                </a:path>
                <a:path w="9689465" h="172720">
                  <a:moveTo>
                    <a:pt x="80714" y="27383"/>
                  </a:moveTo>
                  <a:lnTo>
                    <a:pt x="79320" y="27521"/>
                  </a:lnTo>
                  <a:lnTo>
                    <a:pt x="80005" y="27489"/>
                  </a:lnTo>
                  <a:lnTo>
                    <a:pt x="80714" y="27383"/>
                  </a:lnTo>
                  <a:close/>
                </a:path>
                <a:path w="9689465" h="172720">
                  <a:moveTo>
                    <a:pt x="80005" y="27489"/>
                  </a:moveTo>
                  <a:lnTo>
                    <a:pt x="79320" y="27521"/>
                  </a:lnTo>
                  <a:lnTo>
                    <a:pt x="79796" y="27521"/>
                  </a:lnTo>
                  <a:lnTo>
                    <a:pt x="80005" y="27489"/>
                  </a:lnTo>
                  <a:close/>
                </a:path>
                <a:path w="9689465" h="172720">
                  <a:moveTo>
                    <a:pt x="82332" y="27383"/>
                  </a:moveTo>
                  <a:lnTo>
                    <a:pt x="80714" y="27383"/>
                  </a:lnTo>
                  <a:lnTo>
                    <a:pt x="80005" y="27489"/>
                  </a:lnTo>
                  <a:lnTo>
                    <a:pt x="82332" y="27383"/>
                  </a:lnTo>
                  <a:close/>
                </a:path>
                <a:path w="9689465" h="172720">
                  <a:moveTo>
                    <a:pt x="9689063" y="27177"/>
                  </a:moveTo>
                  <a:lnTo>
                    <a:pt x="86851" y="27177"/>
                  </a:lnTo>
                  <a:lnTo>
                    <a:pt x="86516" y="27192"/>
                  </a:lnTo>
                  <a:lnTo>
                    <a:pt x="9689063" y="27192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2443857" y="5952086"/>
              <a:ext cx="9748520" cy="145415"/>
            </a:xfrm>
            <a:custGeom>
              <a:avLst/>
              <a:gdLst/>
              <a:ahLst/>
              <a:cxnLst/>
              <a:rect l="l" t="t" r="r" b="b"/>
              <a:pathLst>
                <a:path w="9748520" h="145414">
                  <a:moveTo>
                    <a:pt x="9748142" y="0"/>
                  </a:moveTo>
                  <a:lnTo>
                    <a:pt x="72633" y="0"/>
                  </a:lnTo>
                  <a:lnTo>
                    <a:pt x="44048" y="5593"/>
                  </a:lnTo>
                  <a:lnTo>
                    <a:pt x="20995" y="20957"/>
                  </a:lnTo>
                  <a:lnTo>
                    <a:pt x="5603" y="43967"/>
                  </a:lnTo>
                  <a:lnTo>
                    <a:pt x="0" y="72500"/>
                  </a:lnTo>
                  <a:lnTo>
                    <a:pt x="5603" y="100079"/>
                  </a:lnTo>
                  <a:lnTo>
                    <a:pt x="20995" y="123198"/>
                  </a:lnTo>
                  <a:lnTo>
                    <a:pt x="44048" y="139095"/>
                  </a:lnTo>
                  <a:lnTo>
                    <a:pt x="72633" y="145007"/>
                  </a:lnTo>
                  <a:lnTo>
                    <a:pt x="9748142" y="145007"/>
                  </a:lnTo>
                  <a:lnTo>
                    <a:pt x="9748142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8" name="object 8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9" name="object 9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318128" y="521970"/>
            <a:ext cx="414782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FFFF00"/>
                </a:solidFill>
              </a:rPr>
              <a:t>lecture</a:t>
            </a:r>
            <a:r>
              <a:rPr dirty="0" sz="3600" spc="-85">
                <a:solidFill>
                  <a:srgbClr val="FFFF00"/>
                </a:solidFill>
              </a:rPr>
              <a:t> </a:t>
            </a:r>
            <a:r>
              <a:rPr dirty="0" sz="3600">
                <a:solidFill>
                  <a:srgbClr val="FFFF00"/>
                </a:solidFill>
              </a:rPr>
              <a:t>Outline</a:t>
            </a:r>
            <a:endParaRPr sz="3600"/>
          </a:p>
        </p:txBody>
      </p:sp>
      <p:sp>
        <p:nvSpPr>
          <p:cNvPr id="13" name="object 13"/>
          <p:cNvSpPr txBox="1"/>
          <p:nvPr/>
        </p:nvSpPr>
        <p:spPr>
          <a:xfrm>
            <a:off x="401827" y="534161"/>
            <a:ext cx="19532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93165" y="2164461"/>
            <a:ext cx="8199755" cy="17322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lvl="1" marL="626745" indent="-61468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626745" algn="l"/>
                <a:tab pos="627380" algn="l"/>
              </a:tabLst>
            </a:pPr>
            <a:r>
              <a:rPr dirty="0" sz="2800" spc="-15">
                <a:latin typeface="Calibri"/>
                <a:cs typeface="Calibri"/>
              </a:rPr>
              <a:t>Organizational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Design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Competitive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Advantage.</a:t>
            </a:r>
            <a:endParaRPr sz="2800">
              <a:latin typeface="Calibri"/>
              <a:cs typeface="Calibri"/>
            </a:endParaRPr>
          </a:p>
          <a:p>
            <a:pPr lvl="1" marL="626745" indent="-614680">
              <a:lnSpc>
                <a:spcPct val="100000"/>
              </a:lnSpc>
              <a:buAutoNum type="arabicPeriod"/>
              <a:tabLst>
                <a:tab pos="626745" algn="l"/>
                <a:tab pos="627380" algn="l"/>
              </a:tabLst>
            </a:pPr>
            <a:r>
              <a:rPr dirty="0" sz="2800" spc="-20">
                <a:latin typeface="Calibri"/>
                <a:cs typeface="Calibri"/>
              </a:rPr>
              <a:t>Strategy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Structure.</a:t>
            </a:r>
            <a:endParaRPr sz="2800">
              <a:latin typeface="Calibri"/>
              <a:cs typeface="Calibri"/>
            </a:endParaRPr>
          </a:p>
          <a:p>
            <a:pPr lvl="1" marL="626745" indent="-614680">
              <a:lnSpc>
                <a:spcPct val="100000"/>
              </a:lnSpc>
              <a:buAutoNum type="arabicPeriod"/>
              <a:tabLst>
                <a:tab pos="626745" algn="l"/>
                <a:tab pos="627380" algn="l"/>
              </a:tabLst>
            </a:pP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Culture: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 spc="-30">
                <a:latin typeface="Calibri"/>
                <a:cs typeface="Calibri"/>
              </a:rPr>
              <a:t>Values,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Norms,</a:t>
            </a:r>
            <a:r>
              <a:rPr dirty="0" sz="2800" spc="4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Artifacts.</a:t>
            </a:r>
            <a:endParaRPr sz="2800">
              <a:latin typeface="Calibri"/>
              <a:cs typeface="Calibri"/>
            </a:endParaRPr>
          </a:p>
          <a:p>
            <a:pPr lvl="1" marL="626745" indent="-614680">
              <a:lnSpc>
                <a:spcPct val="100000"/>
              </a:lnSpc>
              <a:buAutoNum type="arabicPeriod"/>
              <a:tabLst>
                <a:tab pos="626745" algn="l"/>
                <a:tab pos="627380" algn="l"/>
              </a:tabLst>
            </a:pPr>
            <a:r>
              <a:rPr dirty="0" sz="2800" spc="-20">
                <a:latin typeface="Calibri"/>
                <a:cs typeface="Calibri"/>
              </a:rPr>
              <a:t>Strategic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Control-and-Reward</a:t>
            </a:r>
            <a:r>
              <a:rPr dirty="0" sz="2800" spc="6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Systems.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523"/>
            <a:ext cx="11712575" cy="1611630"/>
            <a:chOff x="0" y="1523"/>
            <a:chExt cx="11712575" cy="1611630"/>
          </a:xfrm>
        </p:grpSpPr>
        <p:sp>
          <p:nvSpPr>
            <p:cNvPr id="3" name="object 3"/>
            <p:cNvSpPr/>
            <p:nvPr/>
          </p:nvSpPr>
          <p:spPr>
            <a:xfrm>
              <a:off x="524383" y="397759"/>
              <a:ext cx="11188065" cy="833755"/>
            </a:xfrm>
            <a:custGeom>
              <a:avLst/>
              <a:gdLst/>
              <a:ahLst/>
              <a:cxnLst/>
              <a:rect l="l" t="t" r="r" b="b"/>
              <a:pathLst>
                <a:path w="11188065" h="833755">
                  <a:moveTo>
                    <a:pt x="10438174" y="0"/>
                  </a:moveTo>
                  <a:lnTo>
                    <a:pt x="93231" y="0"/>
                  </a:lnTo>
                  <a:lnTo>
                    <a:pt x="57359" y="4139"/>
                  </a:lnTo>
                  <a:lnTo>
                    <a:pt x="27678" y="15345"/>
                  </a:lnTo>
                  <a:lnTo>
                    <a:pt x="7465" y="31798"/>
                  </a:lnTo>
                  <a:lnTo>
                    <a:pt x="0" y="51678"/>
                  </a:lnTo>
                  <a:lnTo>
                    <a:pt x="0" y="781758"/>
                  </a:lnTo>
                  <a:lnTo>
                    <a:pt x="7465" y="801647"/>
                  </a:lnTo>
                  <a:lnTo>
                    <a:pt x="27678" y="818102"/>
                  </a:lnTo>
                  <a:lnTo>
                    <a:pt x="57359" y="829307"/>
                  </a:lnTo>
                  <a:lnTo>
                    <a:pt x="93231" y="833445"/>
                  </a:lnTo>
                  <a:lnTo>
                    <a:pt x="10438174" y="833445"/>
                  </a:lnTo>
                  <a:lnTo>
                    <a:pt x="10499358" y="832058"/>
                  </a:lnTo>
                  <a:lnTo>
                    <a:pt x="10559235" y="827969"/>
                  </a:lnTo>
                  <a:lnTo>
                    <a:pt x="10617607" y="821285"/>
                  </a:lnTo>
                  <a:lnTo>
                    <a:pt x="10674276" y="812116"/>
                  </a:lnTo>
                  <a:lnTo>
                    <a:pt x="10729044" y="800569"/>
                  </a:lnTo>
                  <a:lnTo>
                    <a:pt x="10781713" y="786753"/>
                  </a:lnTo>
                  <a:lnTo>
                    <a:pt x="10832085" y="770776"/>
                  </a:lnTo>
                  <a:lnTo>
                    <a:pt x="10879962" y="752745"/>
                  </a:lnTo>
                  <a:lnTo>
                    <a:pt x="10925147" y="732770"/>
                  </a:lnTo>
                  <a:lnTo>
                    <a:pt x="10967441" y="710959"/>
                  </a:lnTo>
                  <a:lnTo>
                    <a:pt x="11006647" y="687419"/>
                  </a:lnTo>
                  <a:lnTo>
                    <a:pt x="11042566" y="662260"/>
                  </a:lnTo>
                  <a:lnTo>
                    <a:pt x="11075000" y="635588"/>
                  </a:lnTo>
                  <a:lnTo>
                    <a:pt x="11103753" y="607513"/>
                  </a:lnTo>
                  <a:lnTo>
                    <a:pt x="11128624" y="578143"/>
                  </a:lnTo>
                  <a:lnTo>
                    <a:pt x="11165935" y="515948"/>
                  </a:lnTo>
                  <a:lnTo>
                    <a:pt x="11185349" y="449872"/>
                  </a:lnTo>
                  <a:lnTo>
                    <a:pt x="11187850" y="415648"/>
                  </a:lnTo>
                  <a:lnTo>
                    <a:pt x="11185349" y="381730"/>
                  </a:lnTo>
                  <a:lnTo>
                    <a:pt x="11165935" y="316175"/>
                  </a:lnTo>
                  <a:lnTo>
                    <a:pt x="11128624" y="254394"/>
                  </a:lnTo>
                  <a:lnTo>
                    <a:pt x="11103753" y="225193"/>
                  </a:lnTo>
                  <a:lnTo>
                    <a:pt x="11075000" y="197264"/>
                  </a:lnTo>
                  <a:lnTo>
                    <a:pt x="11042566" y="170719"/>
                  </a:lnTo>
                  <a:lnTo>
                    <a:pt x="11006647" y="145666"/>
                  </a:lnTo>
                  <a:lnTo>
                    <a:pt x="10967441" y="122215"/>
                  </a:lnTo>
                  <a:lnTo>
                    <a:pt x="10925147" y="100477"/>
                  </a:lnTo>
                  <a:lnTo>
                    <a:pt x="10879962" y="80561"/>
                  </a:lnTo>
                  <a:lnTo>
                    <a:pt x="10832085" y="62576"/>
                  </a:lnTo>
                  <a:lnTo>
                    <a:pt x="10781713" y="46633"/>
                  </a:lnTo>
                  <a:lnTo>
                    <a:pt x="10729044" y="32841"/>
                  </a:lnTo>
                  <a:lnTo>
                    <a:pt x="10674276" y="21311"/>
                  </a:lnTo>
                  <a:lnTo>
                    <a:pt x="10617607" y="12152"/>
                  </a:lnTo>
                  <a:lnTo>
                    <a:pt x="10559235" y="5474"/>
                  </a:lnTo>
                  <a:lnTo>
                    <a:pt x="10499358" y="1386"/>
                  </a:lnTo>
                  <a:lnTo>
                    <a:pt x="10438174" y="0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89646" y="1523"/>
              <a:ext cx="2442210" cy="1611630"/>
            </a:xfrm>
            <a:custGeom>
              <a:avLst/>
              <a:gdLst/>
              <a:ahLst/>
              <a:cxnLst/>
              <a:rect l="l" t="t" r="r" b="b"/>
              <a:pathLst>
                <a:path w="2442210" h="1611630">
                  <a:moveTo>
                    <a:pt x="2439558" y="0"/>
                  </a:moveTo>
                  <a:lnTo>
                    <a:pt x="90350" y="0"/>
                  </a:lnTo>
                  <a:lnTo>
                    <a:pt x="0" y="1272921"/>
                  </a:lnTo>
                  <a:lnTo>
                    <a:pt x="40664" y="1321849"/>
                  </a:lnTo>
                  <a:lnTo>
                    <a:pt x="85970" y="1351312"/>
                  </a:lnTo>
                  <a:lnTo>
                    <a:pt x="141104" y="1381899"/>
                  </a:lnTo>
                  <a:lnTo>
                    <a:pt x="200947" y="1411950"/>
                  </a:lnTo>
                  <a:lnTo>
                    <a:pt x="260383" y="1439808"/>
                  </a:lnTo>
                  <a:lnTo>
                    <a:pt x="314295" y="1463815"/>
                  </a:lnTo>
                  <a:lnTo>
                    <a:pt x="357566" y="1482314"/>
                  </a:lnTo>
                  <a:lnTo>
                    <a:pt x="434794" y="1512963"/>
                  </a:lnTo>
                  <a:lnTo>
                    <a:pt x="484971" y="1530536"/>
                  </a:lnTo>
                  <a:lnTo>
                    <a:pt x="535591" y="1546384"/>
                  </a:lnTo>
                  <a:lnTo>
                    <a:pt x="586636" y="1560523"/>
                  </a:lnTo>
                  <a:lnTo>
                    <a:pt x="638088" y="1572970"/>
                  </a:lnTo>
                  <a:lnTo>
                    <a:pt x="689930" y="1583741"/>
                  </a:lnTo>
                  <a:lnTo>
                    <a:pt x="742143" y="1592854"/>
                  </a:lnTo>
                  <a:lnTo>
                    <a:pt x="794710" y="1600324"/>
                  </a:lnTo>
                  <a:lnTo>
                    <a:pt x="847613" y="1606168"/>
                  </a:lnTo>
                  <a:lnTo>
                    <a:pt x="897606" y="1609487"/>
                  </a:lnTo>
                  <a:lnTo>
                    <a:pt x="947689" y="1611219"/>
                  </a:lnTo>
                  <a:lnTo>
                    <a:pt x="997806" y="1611359"/>
                  </a:lnTo>
                  <a:lnTo>
                    <a:pt x="1047902" y="1609905"/>
                  </a:lnTo>
                  <a:lnTo>
                    <a:pt x="1097923" y="1606853"/>
                  </a:lnTo>
                  <a:lnTo>
                    <a:pt x="1147815" y="1602197"/>
                  </a:lnTo>
                  <a:lnTo>
                    <a:pt x="1197522" y="1595936"/>
                  </a:lnTo>
                  <a:lnTo>
                    <a:pt x="1246990" y="1588064"/>
                  </a:lnTo>
                  <a:lnTo>
                    <a:pt x="1296164" y="1578578"/>
                  </a:lnTo>
                  <a:lnTo>
                    <a:pt x="1344990" y="1567473"/>
                  </a:lnTo>
                  <a:lnTo>
                    <a:pt x="1393413" y="1554747"/>
                  </a:lnTo>
                  <a:lnTo>
                    <a:pt x="1441378" y="1540395"/>
                  </a:lnTo>
                  <a:lnTo>
                    <a:pt x="1488831" y="1524413"/>
                  </a:lnTo>
                  <a:lnTo>
                    <a:pt x="1535717" y="1506797"/>
                  </a:lnTo>
                  <a:lnTo>
                    <a:pt x="1581981" y="1487544"/>
                  </a:lnTo>
                  <a:lnTo>
                    <a:pt x="1627568" y="1466650"/>
                  </a:lnTo>
                  <a:lnTo>
                    <a:pt x="1672425" y="1444110"/>
                  </a:lnTo>
                  <a:lnTo>
                    <a:pt x="1716496" y="1419921"/>
                  </a:lnTo>
                  <a:lnTo>
                    <a:pt x="1759727" y="1394078"/>
                  </a:lnTo>
                  <a:lnTo>
                    <a:pt x="1801746" y="1366728"/>
                  </a:lnTo>
                  <a:lnTo>
                    <a:pt x="1842434" y="1337928"/>
                  </a:lnTo>
                  <a:lnTo>
                    <a:pt x="1881791" y="1307727"/>
                  </a:lnTo>
                  <a:lnTo>
                    <a:pt x="1919816" y="1276174"/>
                  </a:lnTo>
                  <a:lnTo>
                    <a:pt x="1956509" y="1243318"/>
                  </a:lnTo>
                  <a:lnTo>
                    <a:pt x="1991869" y="1209209"/>
                  </a:lnTo>
                  <a:lnTo>
                    <a:pt x="2025897" y="1173896"/>
                  </a:lnTo>
                  <a:lnTo>
                    <a:pt x="2058591" y="1137428"/>
                  </a:lnTo>
                  <a:lnTo>
                    <a:pt x="2089952" y="1099854"/>
                  </a:lnTo>
                  <a:lnTo>
                    <a:pt x="2119979" y="1061224"/>
                  </a:lnTo>
                  <a:lnTo>
                    <a:pt x="2148672" y="1021587"/>
                  </a:lnTo>
                  <a:lnTo>
                    <a:pt x="2176030" y="980991"/>
                  </a:lnTo>
                  <a:lnTo>
                    <a:pt x="2202053" y="939486"/>
                  </a:lnTo>
                  <a:lnTo>
                    <a:pt x="2226740" y="897122"/>
                  </a:lnTo>
                  <a:lnTo>
                    <a:pt x="2250091" y="853948"/>
                  </a:lnTo>
                  <a:lnTo>
                    <a:pt x="2272106" y="810012"/>
                  </a:lnTo>
                  <a:lnTo>
                    <a:pt x="2292784" y="765364"/>
                  </a:lnTo>
                  <a:lnTo>
                    <a:pt x="2312126" y="720053"/>
                  </a:lnTo>
                  <a:lnTo>
                    <a:pt x="2330130" y="674129"/>
                  </a:lnTo>
                  <a:lnTo>
                    <a:pt x="2346796" y="627640"/>
                  </a:lnTo>
                  <a:lnTo>
                    <a:pt x="2362124" y="580636"/>
                  </a:lnTo>
                  <a:lnTo>
                    <a:pt x="2376113" y="533167"/>
                  </a:lnTo>
                  <a:lnTo>
                    <a:pt x="2388763" y="485280"/>
                  </a:lnTo>
                  <a:lnTo>
                    <a:pt x="2400074" y="437026"/>
                  </a:lnTo>
                  <a:lnTo>
                    <a:pt x="2410045" y="388454"/>
                  </a:lnTo>
                  <a:lnTo>
                    <a:pt x="2418676" y="339612"/>
                  </a:lnTo>
                  <a:lnTo>
                    <a:pt x="2425967" y="290551"/>
                  </a:lnTo>
                  <a:lnTo>
                    <a:pt x="2431917" y="241319"/>
                  </a:lnTo>
                  <a:lnTo>
                    <a:pt x="2436525" y="191965"/>
                  </a:lnTo>
                  <a:lnTo>
                    <a:pt x="2439792" y="142539"/>
                  </a:lnTo>
                  <a:lnTo>
                    <a:pt x="2441717" y="93091"/>
                  </a:lnTo>
                  <a:lnTo>
                    <a:pt x="2441447" y="46545"/>
                  </a:lnTo>
                  <a:lnTo>
                    <a:pt x="2440806" y="23082"/>
                  </a:lnTo>
                  <a:lnTo>
                    <a:pt x="2439558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0" y="1523"/>
              <a:ext cx="2424430" cy="1611630"/>
            </a:xfrm>
            <a:custGeom>
              <a:avLst/>
              <a:gdLst/>
              <a:ahLst/>
              <a:cxnLst/>
              <a:rect l="l" t="t" r="r" b="b"/>
              <a:pathLst>
                <a:path w="2424430" h="1611630">
                  <a:moveTo>
                    <a:pt x="2422525" y="0"/>
                  </a:moveTo>
                  <a:lnTo>
                    <a:pt x="71855" y="0"/>
                  </a:lnTo>
                  <a:lnTo>
                    <a:pt x="0" y="1011683"/>
                  </a:lnTo>
                  <a:lnTo>
                    <a:pt x="0" y="1302513"/>
                  </a:lnTo>
                  <a:lnTo>
                    <a:pt x="66991" y="1351312"/>
                  </a:lnTo>
                  <a:lnTo>
                    <a:pt x="121928" y="1381899"/>
                  </a:lnTo>
                  <a:lnTo>
                    <a:pt x="181632" y="1411950"/>
                  </a:lnTo>
                  <a:lnTo>
                    <a:pt x="241034" y="1439808"/>
                  </a:lnTo>
                  <a:lnTo>
                    <a:pt x="295068" y="1463815"/>
                  </a:lnTo>
                  <a:lnTo>
                    <a:pt x="338666" y="1482314"/>
                  </a:lnTo>
                  <a:lnTo>
                    <a:pt x="415940" y="1512963"/>
                  </a:lnTo>
                  <a:lnTo>
                    <a:pt x="465827" y="1530536"/>
                  </a:lnTo>
                  <a:lnTo>
                    <a:pt x="516334" y="1546384"/>
                  </a:lnTo>
                  <a:lnTo>
                    <a:pt x="567372" y="1560523"/>
                  </a:lnTo>
                  <a:lnTo>
                    <a:pt x="618853" y="1572970"/>
                  </a:lnTo>
                  <a:lnTo>
                    <a:pt x="670688" y="1583741"/>
                  </a:lnTo>
                  <a:lnTo>
                    <a:pt x="722788" y="1592854"/>
                  </a:lnTo>
                  <a:lnTo>
                    <a:pt x="775065" y="1600324"/>
                  </a:lnTo>
                  <a:lnTo>
                    <a:pt x="827430" y="1606168"/>
                  </a:lnTo>
                  <a:lnTo>
                    <a:pt x="877761" y="1609487"/>
                  </a:lnTo>
                  <a:lnTo>
                    <a:pt x="928115" y="1611219"/>
                  </a:lnTo>
                  <a:lnTo>
                    <a:pt x="978441" y="1611359"/>
                  </a:lnTo>
                  <a:lnTo>
                    <a:pt x="1028692" y="1609905"/>
                  </a:lnTo>
                  <a:lnTo>
                    <a:pt x="1078819" y="1606853"/>
                  </a:lnTo>
                  <a:lnTo>
                    <a:pt x="1128772" y="1602197"/>
                  </a:lnTo>
                  <a:lnTo>
                    <a:pt x="1178503" y="1595936"/>
                  </a:lnTo>
                  <a:lnTo>
                    <a:pt x="1227962" y="1588064"/>
                  </a:lnTo>
                  <a:lnTo>
                    <a:pt x="1277102" y="1578578"/>
                  </a:lnTo>
                  <a:lnTo>
                    <a:pt x="1325873" y="1567473"/>
                  </a:lnTo>
                  <a:lnTo>
                    <a:pt x="1374226" y="1554747"/>
                  </a:lnTo>
                  <a:lnTo>
                    <a:pt x="1422113" y="1540395"/>
                  </a:lnTo>
                  <a:lnTo>
                    <a:pt x="1469485" y="1524413"/>
                  </a:lnTo>
                  <a:lnTo>
                    <a:pt x="1516292" y="1506797"/>
                  </a:lnTo>
                  <a:lnTo>
                    <a:pt x="1562486" y="1487544"/>
                  </a:lnTo>
                  <a:lnTo>
                    <a:pt x="1608018" y="1466650"/>
                  </a:lnTo>
                  <a:lnTo>
                    <a:pt x="1652839" y="1444110"/>
                  </a:lnTo>
                  <a:lnTo>
                    <a:pt x="1696901" y="1419921"/>
                  </a:lnTo>
                  <a:lnTo>
                    <a:pt x="1740154" y="1394078"/>
                  </a:lnTo>
                  <a:lnTo>
                    <a:pt x="1782203" y="1366728"/>
                  </a:lnTo>
                  <a:lnTo>
                    <a:pt x="1822933" y="1337928"/>
                  </a:lnTo>
                  <a:lnTo>
                    <a:pt x="1862342" y="1307727"/>
                  </a:lnTo>
                  <a:lnTo>
                    <a:pt x="1900428" y="1276174"/>
                  </a:lnTo>
                  <a:lnTo>
                    <a:pt x="1937190" y="1243318"/>
                  </a:lnTo>
                  <a:lnTo>
                    <a:pt x="1972625" y="1209209"/>
                  </a:lnTo>
                  <a:lnTo>
                    <a:pt x="2006732" y="1173896"/>
                  </a:lnTo>
                  <a:lnTo>
                    <a:pt x="2039510" y="1137428"/>
                  </a:lnTo>
                  <a:lnTo>
                    <a:pt x="2070956" y="1099854"/>
                  </a:lnTo>
                  <a:lnTo>
                    <a:pt x="2101069" y="1061224"/>
                  </a:lnTo>
                  <a:lnTo>
                    <a:pt x="2129847" y="1021587"/>
                  </a:lnTo>
                  <a:lnTo>
                    <a:pt x="2157289" y="980991"/>
                  </a:lnTo>
                  <a:lnTo>
                    <a:pt x="2183393" y="939486"/>
                  </a:lnTo>
                  <a:lnTo>
                    <a:pt x="2208157" y="897122"/>
                  </a:lnTo>
                  <a:lnTo>
                    <a:pt x="2231580" y="853948"/>
                  </a:lnTo>
                  <a:lnTo>
                    <a:pt x="2253659" y="810012"/>
                  </a:lnTo>
                  <a:lnTo>
                    <a:pt x="2274394" y="765364"/>
                  </a:lnTo>
                  <a:lnTo>
                    <a:pt x="2293782" y="720053"/>
                  </a:lnTo>
                  <a:lnTo>
                    <a:pt x="2311822" y="674129"/>
                  </a:lnTo>
                  <a:lnTo>
                    <a:pt x="2328512" y="627640"/>
                  </a:lnTo>
                  <a:lnTo>
                    <a:pt x="2343850" y="580636"/>
                  </a:lnTo>
                  <a:lnTo>
                    <a:pt x="2357836" y="533167"/>
                  </a:lnTo>
                  <a:lnTo>
                    <a:pt x="2370466" y="485280"/>
                  </a:lnTo>
                  <a:lnTo>
                    <a:pt x="2381739" y="437026"/>
                  </a:lnTo>
                  <a:lnTo>
                    <a:pt x="2391654" y="388454"/>
                  </a:lnTo>
                  <a:lnTo>
                    <a:pt x="2400209" y="339612"/>
                  </a:lnTo>
                  <a:lnTo>
                    <a:pt x="2407402" y="290551"/>
                  </a:lnTo>
                  <a:lnTo>
                    <a:pt x="2413232" y="241319"/>
                  </a:lnTo>
                  <a:lnTo>
                    <a:pt x="2417697" y="191965"/>
                  </a:lnTo>
                  <a:lnTo>
                    <a:pt x="2420795" y="142539"/>
                  </a:lnTo>
                  <a:lnTo>
                    <a:pt x="2422525" y="93091"/>
                  </a:lnTo>
                  <a:lnTo>
                    <a:pt x="2423739" y="70008"/>
                  </a:lnTo>
                  <a:lnTo>
                    <a:pt x="2424144" y="46545"/>
                  </a:lnTo>
                  <a:lnTo>
                    <a:pt x="2423739" y="23082"/>
                  </a:lnTo>
                  <a:lnTo>
                    <a:pt x="2422525" y="0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523"/>
              <a:ext cx="2338070" cy="1611630"/>
            </a:xfrm>
            <a:custGeom>
              <a:avLst/>
              <a:gdLst/>
              <a:ahLst/>
              <a:cxnLst/>
              <a:rect l="l" t="t" r="r" b="b"/>
              <a:pathLst>
                <a:path w="2338070" h="1611630">
                  <a:moveTo>
                    <a:pt x="2335657" y="0"/>
                  </a:moveTo>
                  <a:lnTo>
                    <a:pt x="0" y="0"/>
                  </a:lnTo>
                  <a:lnTo>
                    <a:pt x="0" y="1360837"/>
                  </a:lnTo>
                  <a:lnTo>
                    <a:pt x="37951" y="1381899"/>
                  </a:lnTo>
                  <a:lnTo>
                    <a:pt x="97775" y="1411950"/>
                  </a:lnTo>
                  <a:lnTo>
                    <a:pt x="157192" y="1439808"/>
                  </a:lnTo>
                  <a:lnTo>
                    <a:pt x="211087" y="1463815"/>
                  </a:lnTo>
                  <a:lnTo>
                    <a:pt x="254345" y="1482314"/>
                  </a:lnTo>
                  <a:lnTo>
                    <a:pt x="331549" y="1512963"/>
                  </a:lnTo>
                  <a:lnTo>
                    <a:pt x="381709" y="1530536"/>
                  </a:lnTo>
                  <a:lnTo>
                    <a:pt x="432312" y="1546384"/>
                  </a:lnTo>
                  <a:lnTo>
                    <a:pt x="483340" y="1560523"/>
                  </a:lnTo>
                  <a:lnTo>
                    <a:pt x="534775" y="1572970"/>
                  </a:lnTo>
                  <a:lnTo>
                    <a:pt x="586600" y="1583741"/>
                  </a:lnTo>
                  <a:lnTo>
                    <a:pt x="638796" y="1592854"/>
                  </a:lnTo>
                  <a:lnTo>
                    <a:pt x="691346" y="1600324"/>
                  </a:lnTo>
                  <a:lnTo>
                    <a:pt x="744232" y="1606168"/>
                  </a:lnTo>
                  <a:lnTo>
                    <a:pt x="794209" y="1609487"/>
                  </a:lnTo>
                  <a:lnTo>
                    <a:pt x="844275" y="1611219"/>
                  </a:lnTo>
                  <a:lnTo>
                    <a:pt x="894373" y="1611359"/>
                  </a:lnTo>
                  <a:lnTo>
                    <a:pt x="944451" y="1609905"/>
                  </a:lnTo>
                  <a:lnTo>
                    <a:pt x="994454" y="1606853"/>
                  </a:lnTo>
                  <a:lnTo>
                    <a:pt x="1044326" y="1602197"/>
                  </a:lnTo>
                  <a:lnTo>
                    <a:pt x="1094015" y="1595936"/>
                  </a:lnTo>
                  <a:lnTo>
                    <a:pt x="1143464" y="1588064"/>
                  </a:lnTo>
                  <a:lnTo>
                    <a:pt x="1192621" y="1578578"/>
                  </a:lnTo>
                  <a:lnTo>
                    <a:pt x="1241430" y="1567473"/>
                  </a:lnTo>
                  <a:lnTo>
                    <a:pt x="1289837" y="1554747"/>
                  </a:lnTo>
                  <a:lnTo>
                    <a:pt x="1337787" y="1540395"/>
                  </a:lnTo>
                  <a:lnTo>
                    <a:pt x="1385226" y="1524413"/>
                  </a:lnTo>
                  <a:lnTo>
                    <a:pt x="1432100" y="1506797"/>
                  </a:lnTo>
                  <a:lnTo>
                    <a:pt x="1478353" y="1487544"/>
                  </a:lnTo>
                  <a:lnTo>
                    <a:pt x="1523933" y="1466650"/>
                  </a:lnTo>
                  <a:lnTo>
                    <a:pt x="1568783" y="1444110"/>
                  </a:lnTo>
                  <a:lnTo>
                    <a:pt x="1612850" y="1419921"/>
                  </a:lnTo>
                  <a:lnTo>
                    <a:pt x="1656080" y="1394078"/>
                  </a:lnTo>
                  <a:lnTo>
                    <a:pt x="1698075" y="1366728"/>
                  </a:lnTo>
                  <a:lnTo>
                    <a:pt x="1738740" y="1337928"/>
                  </a:lnTo>
                  <a:lnTo>
                    <a:pt x="1778076" y="1307727"/>
                  </a:lnTo>
                  <a:lnTo>
                    <a:pt x="1816082" y="1276174"/>
                  </a:lnTo>
                  <a:lnTo>
                    <a:pt x="1852757" y="1243318"/>
                  </a:lnTo>
                  <a:lnTo>
                    <a:pt x="1888101" y="1209209"/>
                  </a:lnTo>
                  <a:lnTo>
                    <a:pt x="1922114" y="1173896"/>
                  </a:lnTo>
                  <a:lnTo>
                    <a:pt x="1954794" y="1137428"/>
                  </a:lnTo>
                  <a:lnTo>
                    <a:pt x="1986142" y="1099854"/>
                  </a:lnTo>
                  <a:lnTo>
                    <a:pt x="2016157" y="1061224"/>
                  </a:lnTo>
                  <a:lnTo>
                    <a:pt x="2044839" y="1021587"/>
                  </a:lnTo>
                  <a:lnTo>
                    <a:pt x="2072187" y="980991"/>
                  </a:lnTo>
                  <a:lnTo>
                    <a:pt x="2098201" y="939486"/>
                  </a:lnTo>
                  <a:lnTo>
                    <a:pt x="2122880" y="897122"/>
                  </a:lnTo>
                  <a:lnTo>
                    <a:pt x="2146225" y="853948"/>
                  </a:lnTo>
                  <a:lnTo>
                    <a:pt x="2168234" y="810012"/>
                  </a:lnTo>
                  <a:lnTo>
                    <a:pt x="2188907" y="765364"/>
                  </a:lnTo>
                  <a:lnTo>
                    <a:pt x="2208243" y="720053"/>
                  </a:lnTo>
                  <a:lnTo>
                    <a:pt x="2226243" y="674129"/>
                  </a:lnTo>
                  <a:lnTo>
                    <a:pt x="2242906" y="627640"/>
                  </a:lnTo>
                  <a:lnTo>
                    <a:pt x="2258231" y="580636"/>
                  </a:lnTo>
                  <a:lnTo>
                    <a:pt x="2272218" y="533167"/>
                  </a:lnTo>
                  <a:lnTo>
                    <a:pt x="2284866" y="485280"/>
                  </a:lnTo>
                  <a:lnTo>
                    <a:pt x="2296176" y="437026"/>
                  </a:lnTo>
                  <a:lnTo>
                    <a:pt x="2306146" y="388454"/>
                  </a:lnTo>
                  <a:lnTo>
                    <a:pt x="2314776" y="339612"/>
                  </a:lnTo>
                  <a:lnTo>
                    <a:pt x="2322066" y="290551"/>
                  </a:lnTo>
                  <a:lnTo>
                    <a:pt x="2328016" y="241319"/>
                  </a:lnTo>
                  <a:lnTo>
                    <a:pt x="2332624" y="191965"/>
                  </a:lnTo>
                  <a:lnTo>
                    <a:pt x="2335891" y="142539"/>
                  </a:lnTo>
                  <a:lnTo>
                    <a:pt x="2337816" y="93091"/>
                  </a:lnTo>
                  <a:lnTo>
                    <a:pt x="2337546" y="46545"/>
                  </a:lnTo>
                  <a:lnTo>
                    <a:pt x="2336905" y="23082"/>
                  </a:lnTo>
                  <a:lnTo>
                    <a:pt x="2335657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2946" y="5563217"/>
            <a:ext cx="1072584" cy="938033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9" name="object 9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2719197" y="472821"/>
            <a:ext cx="524256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solidFill>
                  <a:srgbClr val="FFFF00"/>
                </a:solidFill>
                <a:latin typeface="Courier New"/>
                <a:cs typeface="Courier New"/>
              </a:rPr>
              <a:t>Learning</a:t>
            </a:r>
            <a:r>
              <a:rPr dirty="0" sz="3600" spc="-12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3600" b="1">
                <a:solidFill>
                  <a:srgbClr val="FFFF00"/>
                </a:solidFill>
                <a:latin typeface="Courier New"/>
                <a:cs typeface="Courier New"/>
              </a:rPr>
              <a:t>Objectives</a:t>
            </a:r>
            <a:endParaRPr sz="3600">
              <a:latin typeface="Courier New"/>
              <a:cs typeface="Courier New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209499" y="417703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730707" y="1819783"/>
            <a:ext cx="10614660" cy="331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11150" indent="-29908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11785" algn="l"/>
              </a:tabLst>
            </a:pPr>
            <a:r>
              <a:rPr dirty="0" sz="2400" spc="-10">
                <a:latin typeface="Calibri"/>
                <a:cs typeface="Calibri"/>
              </a:rPr>
              <a:t>Define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organizational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design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10">
                <a:latin typeface="Calibri"/>
                <a:cs typeface="Calibri"/>
              </a:rPr>
              <a:t>list </a:t>
            </a:r>
            <a:r>
              <a:rPr dirty="0" sz="2400">
                <a:latin typeface="Calibri"/>
                <a:cs typeface="Calibri"/>
              </a:rPr>
              <a:t>its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three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components.</a:t>
            </a:r>
            <a:endParaRPr sz="2400">
              <a:latin typeface="Calibri"/>
              <a:cs typeface="Calibri"/>
            </a:endParaRPr>
          </a:p>
          <a:p>
            <a:pPr marL="311150" indent="-299085">
              <a:lnSpc>
                <a:spcPct val="100000"/>
              </a:lnSpc>
              <a:buAutoNum type="arabicPeriod"/>
              <a:tabLst>
                <a:tab pos="311785" algn="l"/>
              </a:tabLst>
            </a:pPr>
            <a:r>
              <a:rPr dirty="0" sz="2400" spc="-5">
                <a:latin typeface="Calibri"/>
                <a:cs typeface="Calibri"/>
              </a:rPr>
              <a:t>Explain </a:t>
            </a:r>
            <a:r>
              <a:rPr dirty="0" sz="2400" spc="-10">
                <a:latin typeface="Calibri"/>
                <a:cs typeface="Calibri"/>
              </a:rPr>
              <a:t>how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organizational </a:t>
            </a:r>
            <a:r>
              <a:rPr dirty="0" sz="2400">
                <a:latin typeface="Calibri"/>
                <a:cs typeface="Calibri"/>
              </a:rPr>
              <a:t>inertia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can</a:t>
            </a:r>
            <a:r>
              <a:rPr dirty="0" sz="2400">
                <a:latin typeface="Calibri"/>
                <a:cs typeface="Calibri"/>
              </a:rPr>
              <a:t> lead </a:t>
            </a:r>
            <a:r>
              <a:rPr dirty="0" sz="2400" spc="-5">
                <a:latin typeface="Calibri"/>
                <a:cs typeface="Calibri"/>
              </a:rPr>
              <a:t>established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firms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to</a:t>
            </a:r>
            <a:r>
              <a:rPr dirty="0" sz="2400" spc="-10">
                <a:latin typeface="Calibri"/>
                <a:cs typeface="Calibri"/>
              </a:rPr>
              <a:t> failure.</a:t>
            </a:r>
            <a:endParaRPr sz="2400">
              <a:latin typeface="Calibri"/>
              <a:cs typeface="Calibri"/>
            </a:endParaRPr>
          </a:p>
          <a:p>
            <a:pPr marL="311150" indent="-299085">
              <a:lnSpc>
                <a:spcPct val="100000"/>
              </a:lnSpc>
              <a:buAutoNum type="arabicPeriod"/>
              <a:tabLst>
                <a:tab pos="311785" algn="l"/>
              </a:tabLst>
            </a:pPr>
            <a:r>
              <a:rPr dirty="0" sz="2400" spc="-10">
                <a:latin typeface="Calibri"/>
                <a:cs typeface="Calibri"/>
              </a:rPr>
              <a:t>Define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organizational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structure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5">
                <a:latin typeface="Calibri"/>
                <a:cs typeface="Calibri"/>
              </a:rPr>
              <a:t>describe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its</a:t>
            </a:r>
            <a:r>
              <a:rPr dirty="0" sz="2400" spc="-15">
                <a:latin typeface="Calibri"/>
                <a:cs typeface="Calibri"/>
              </a:rPr>
              <a:t> four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elements.</a:t>
            </a:r>
            <a:endParaRPr sz="2400">
              <a:latin typeface="Calibri"/>
              <a:cs typeface="Calibri"/>
            </a:endParaRPr>
          </a:p>
          <a:p>
            <a:pPr marL="311150" indent="-299085">
              <a:lnSpc>
                <a:spcPct val="100000"/>
              </a:lnSpc>
              <a:buAutoNum type="arabicPeriod"/>
              <a:tabLst>
                <a:tab pos="311785" algn="l"/>
              </a:tabLst>
            </a:pPr>
            <a:r>
              <a:rPr dirty="0" sz="2400" spc="-10">
                <a:latin typeface="Calibri"/>
                <a:cs typeface="Calibri"/>
              </a:rPr>
              <a:t>Compare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contrast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mechanistic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versus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organic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organizations.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buAutoNum type="arabicPeriod"/>
              <a:tabLst>
                <a:tab pos="388620" algn="l"/>
                <a:tab pos="389255" algn="l"/>
                <a:tab pos="1610995" algn="l"/>
                <a:tab pos="2828925" algn="l"/>
                <a:tab pos="4718685" algn="l"/>
                <a:tab pos="6113145" algn="l"/>
                <a:tab pos="6725920" algn="l"/>
                <a:tab pos="7645400" algn="l"/>
                <a:tab pos="8448675" algn="l"/>
                <a:tab pos="9143365" algn="l"/>
              </a:tabLst>
            </a:pPr>
            <a:r>
              <a:rPr dirty="0" sz="2400" spc="-5">
                <a:latin typeface="Calibri"/>
                <a:cs typeface="Calibri"/>
              </a:rPr>
              <a:t>Desc</a:t>
            </a:r>
            <a:r>
              <a:rPr dirty="0" sz="2400" spc="5">
                <a:latin typeface="Calibri"/>
                <a:cs typeface="Calibri"/>
              </a:rPr>
              <a:t>r</a:t>
            </a:r>
            <a:r>
              <a:rPr dirty="0" sz="2400">
                <a:latin typeface="Calibri"/>
                <a:cs typeface="Calibri"/>
              </a:rPr>
              <a:t>ibe	</a:t>
            </a:r>
            <a:r>
              <a:rPr dirty="0" sz="2400" spc="-5">
                <a:latin typeface="Calibri"/>
                <a:cs typeface="Calibri"/>
              </a:rPr>
              <a:t>di</a:t>
            </a:r>
            <a:r>
              <a:rPr dirty="0" sz="2400" spc="-25">
                <a:latin typeface="Calibri"/>
                <a:cs typeface="Calibri"/>
              </a:rPr>
              <a:t>f</a:t>
            </a:r>
            <a:r>
              <a:rPr dirty="0" sz="2400" spc="-65">
                <a:latin typeface="Calibri"/>
                <a:cs typeface="Calibri"/>
              </a:rPr>
              <a:t>f</a:t>
            </a:r>
            <a:r>
              <a:rPr dirty="0" sz="2400">
                <a:latin typeface="Calibri"/>
                <a:cs typeface="Calibri"/>
              </a:rPr>
              <a:t>e</a:t>
            </a:r>
            <a:r>
              <a:rPr dirty="0" sz="2400" spc="-30">
                <a:latin typeface="Calibri"/>
                <a:cs typeface="Calibri"/>
              </a:rPr>
              <a:t>r</a:t>
            </a:r>
            <a:r>
              <a:rPr dirty="0" sz="2400">
                <a:latin typeface="Calibri"/>
                <a:cs typeface="Calibri"/>
              </a:rPr>
              <a:t>e</a:t>
            </a:r>
            <a:r>
              <a:rPr dirty="0" sz="2400" spc="-20">
                <a:latin typeface="Calibri"/>
                <a:cs typeface="Calibri"/>
              </a:rPr>
              <a:t>n</a:t>
            </a:r>
            <a:r>
              <a:rPr dirty="0" sz="2400">
                <a:latin typeface="Calibri"/>
                <a:cs typeface="Calibri"/>
              </a:rPr>
              <a:t>t	</a:t>
            </a:r>
            <a:r>
              <a:rPr dirty="0" sz="2400" spc="-5">
                <a:latin typeface="Calibri"/>
                <a:cs typeface="Calibri"/>
              </a:rPr>
              <a:t>o</a:t>
            </a:r>
            <a:r>
              <a:rPr dirty="0" sz="2400" spc="-30">
                <a:latin typeface="Calibri"/>
                <a:cs typeface="Calibri"/>
              </a:rPr>
              <a:t>r</a:t>
            </a:r>
            <a:r>
              <a:rPr dirty="0" sz="2400" spc="-50">
                <a:latin typeface="Calibri"/>
                <a:cs typeface="Calibri"/>
              </a:rPr>
              <a:t>g</a:t>
            </a:r>
            <a:r>
              <a:rPr dirty="0" sz="2400">
                <a:latin typeface="Calibri"/>
                <a:cs typeface="Calibri"/>
              </a:rPr>
              <a:t>ani</a:t>
            </a:r>
            <a:r>
              <a:rPr dirty="0" sz="2400" spc="-35">
                <a:latin typeface="Calibri"/>
                <a:cs typeface="Calibri"/>
              </a:rPr>
              <a:t>z</a:t>
            </a:r>
            <a:r>
              <a:rPr dirty="0" sz="2400" spc="-25">
                <a:latin typeface="Calibri"/>
                <a:cs typeface="Calibri"/>
              </a:rPr>
              <a:t>a</a:t>
            </a:r>
            <a:r>
              <a:rPr dirty="0" sz="2400">
                <a:latin typeface="Calibri"/>
                <a:cs typeface="Calibri"/>
              </a:rPr>
              <a:t>tion</a:t>
            </a:r>
            <a:r>
              <a:rPr dirty="0" sz="2400" spc="-15">
                <a:latin typeface="Calibri"/>
                <a:cs typeface="Calibri"/>
              </a:rPr>
              <a:t>a</a:t>
            </a:r>
            <a:r>
              <a:rPr dirty="0" sz="2400">
                <a:latin typeface="Calibri"/>
                <a:cs typeface="Calibri"/>
              </a:rPr>
              <a:t>l	</a:t>
            </a:r>
            <a:r>
              <a:rPr dirty="0" sz="2400" spc="-30">
                <a:latin typeface="Calibri"/>
                <a:cs typeface="Calibri"/>
              </a:rPr>
              <a:t>s</a:t>
            </a:r>
            <a:r>
              <a:rPr dirty="0" sz="2400">
                <a:latin typeface="Calibri"/>
                <a:cs typeface="Calibri"/>
              </a:rPr>
              <a:t>tructu</a:t>
            </a:r>
            <a:r>
              <a:rPr dirty="0" sz="2400" spc="-35">
                <a:latin typeface="Calibri"/>
                <a:cs typeface="Calibri"/>
              </a:rPr>
              <a:t>r</a:t>
            </a:r>
            <a:r>
              <a:rPr dirty="0" sz="2400">
                <a:latin typeface="Calibri"/>
                <a:cs typeface="Calibri"/>
              </a:rPr>
              <a:t>es	and	m</a:t>
            </a:r>
            <a:r>
              <a:rPr dirty="0" sz="2400" spc="-35">
                <a:latin typeface="Calibri"/>
                <a:cs typeface="Calibri"/>
              </a:rPr>
              <a:t>a</a:t>
            </a:r>
            <a:r>
              <a:rPr dirty="0" sz="2400" spc="-25">
                <a:latin typeface="Calibri"/>
                <a:cs typeface="Calibri"/>
              </a:rPr>
              <a:t>t</a:t>
            </a:r>
            <a:r>
              <a:rPr dirty="0" sz="2400">
                <a:latin typeface="Calibri"/>
                <a:cs typeface="Calibri"/>
              </a:rPr>
              <a:t>ch	them	with	app</a:t>
            </a:r>
            <a:r>
              <a:rPr dirty="0" sz="2400" spc="-35">
                <a:latin typeface="Calibri"/>
                <a:cs typeface="Calibri"/>
              </a:rPr>
              <a:t>r</a:t>
            </a:r>
            <a:r>
              <a:rPr dirty="0" sz="2400" spc="-5">
                <a:latin typeface="Calibri"/>
                <a:cs typeface="Calibri"/>
              </a:rPr>
              <a:t>opri</a:t>
            </a:r>
            <a:r>
              <a:rPr dirty="0" sz="2400" spc="-25">
                <a:latin typeface="Calibri"/>
                <a:cs typeface="Calibri"/>
              </a:rPr>
              <a:t>a</a:t>
            </a:r>
            <a:r>
              <a:rPr dirty="0" sz="2400" spc="-40">
                <a:latin typeface="Calibri"/>
                <a:cs typeface="Calibri"/>
              </a:rPr>
              <a:t>t</a:t>
            </a:r>
            <a:r>
              <a:rPr dirty="0" sz="2400">
                <a:latin typeface="Calibri"/>
                <a:cs typeface="Calibri"/>
              </a:rPr>
              <a:t>e  </a:t>
            </a:r>
            <a:r>
              <a:rPr dirty="0" sz="2400" spc="-15">
                <a:latin typeface="Calibri"/>
                <a:cs typeface="Calibri"/>
              </a:rPr>
              <a:t>strategies.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buAutoNum type="arabicPeriod"/>
              <a:tabLst>
                <a:tab pos="332740" algn="l"/>
              </a:tabLst>
            </a:pPr>
            <a:r>
              <a:rPr dirty="0" sz="2400" spc="-5">
                <a:latin typeface="Calibri"/>
                <a:cs typeface="Calibri"/>
              </a:rPr>
              <a:t>Describe</a:t>
            </a:r>
            <a:r>
              <a:rPr dirty="0" sz="2400" spc="1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7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elements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of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organizational</a:t>
            </a:r>
            <a:r>
              <a:rPr dirty="0" sz="2400" spc="16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culture,</a:t>
            </a:r>
            <a:r>
              <a:rPr dirty="0" sz="2400" spc="1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explain</a:t>
            </a:r>
            <a:r>
              <a:rPr dirty="0" sz="2400" spc="18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where</a:t>
            </a:r>
            <a:r>
              <a:rPr dirty="0" sz="2400" spc="16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organizational </a:t>
            </a:r>
            <a:r>
              <a:rPr dirty="0" sz="2400" spc="-52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cultures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can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come </a:t>
            </a:r>
            <a:r>
              <a:rPr dirty="0" sz="2400" spc="-15">
                <a:latin typeface="Calibri"/>
                <a:cs typeface="Calibri"/>
              </a:rPr>
              <a:t>from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how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they</a:t>
            </a:r>
            <a:r>
              <a:rPr dirty="0" sz="2400" spc="-10">
                <a:latin typeface="Calibri"/>
                <a:cs typeface="Calibri"/>
              </a:rPr>
              <a:t> can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be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changed.</a:t>
            </a:r>
            <a:endParaRPr sz="2400">
              <a:latin typeface="Calibri"/>
              <a:cs typeface="Calibri"/>
            </a:endParaRPr>
          </a:p>
          <a:p>
            <a:pPr marL="311150" indent="-29908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11785" algn="l"/>
              </a:tabLst>
            </a:pPr>
            <a:r>
              <a:rPr dirty="0" sz="2400" spc="-10">
                <a:latin typeface="Calibri"/>
                <a:cs typeface="Calibri"/>
              </a:rPr>
              <a:t>Compare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contrast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different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strategic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control-and-reward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systems.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0097" y="1707159"/>
            <a:ext cx="10546715" cy="335534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8.1</a:t>
            </a:r>
            <a:r>
              <a:rPr dirty="0" sz="2800" spc="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 b="1">
                <a:solidFill>
                  <a:srgbClr val="FF0000"/>
                </a:solidFill>
                <a:latin typeface="Calibri"/>
                <a:cs typeface="Calibri"/>
              </a:rPr>
              <a:t>Organizational</a:t>
            </a:r>
            <a:r>
              <a:rPr dirty="0" sz="2800" spc="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Design</a:t>
            </a:r>
            <a:r>
              <a:rPr dirty="0" sz="2800" spc="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and</a:t>
            </a:r>
            <a:r>
              <a:rPr dirty="0" sz="2800" spc="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Competitive</a:t>
            </a:r>
            <a:r>
              <a:rPr dirty="0" sz="2800" spc="5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0" b="1">
                <a:solidFill>
                  <a:srgbClr val="FF0000"/>
                </a:solidFill>
                <a:latin typeface="Calibri"/>
                <a:cs typeface="Calibri"/>
              </a:rPr>
              <a:t>Advantage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15" b="1">
                <a:latin typeface="Calibri"/>
                <a:cs typeface="Calibri"/>
              </a:rPr>
              <a:t>Organizational</a:t>
            </a:r>
            <a:r>
              <a:rPr dirty="0" sz="2800" spc="605" b="1">
                <a:latin typeface="Calibri"/>
                <a:cs typeface="Calibri"/>
              </a:rPr>
              <a:t> </a:t>
            </a:r>
            <a:r>
              <a:rPr dirty="0" sz="2800" spc="-5" b="1">
                <a:latin typeface="Calibri"/>
                <a:cs typeface="Calibri"/>
              </a:rPr>
              <a:t>design</a:t>
            </a:r>
            <a:r>
              <a:rPr dirty="0" sz="2800" b="1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process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creating,</a:t>
            </a:r>
            <a:r>
              <a:rPr dirty="0" sz="2800" spc="-5">
                <a:latin typeface="Calibri"/>
                <a:cs typeface="Calibri"/>
              </a:rPr>
              <a:t> implementing,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monitoring, and modifying the </a:t>
            </a:r>
            <a:r>
              <a:rPr dirty="0" sz="2800" spc="-10">
                <a:latin typeface="Calibri"/>
                <a:cs typeface="Calibri"/>
              </a:rPr>
              <a:t>structure, processes,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5">
                <a:latin typeface="Calibri"/>
                <a:cs typeface="Calibri"/>
              </a:rPr>
              <a:t>procedures</a:t>
            </a:r>
            <a:r>
              <a:rPr dirty="0" sz="2800" spc="6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organization.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40">
                <a:latin typeface="Calibri"/>
                <a:cs typeface="Calibri"/>
              </a:rPr>
              <a:t>key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components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design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are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structure, culture, 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and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control</a:t>
            </a:r>
            <a:r>
              <a:rPr dirty="0" sz="2800" spc="-15">
                <a:latin typeface="Calibri"/>
                <a:cs typeface="Calibri"/>
              </a:rPr>
              <a:t>.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goal is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design an </a:t>
            </a:r>
            <a:r>
              <a:rPr dirty="0" sz="2800" spc="-20">
                <a:latin typeface="Calibri"/>
                <a:cs typeface="Calibri"/>
              </a:rPr>
              <a:t>organization </a:t>
            </a:r>
            <a:r>
              <a:rPr dirty="0" sz="2800" spc="-10">
                <a:latin typeface="Calibri"/>
                <a:cs typeface="Calibri"/>
              </a:rPr>
              <a:t>that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allows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managers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effectively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translate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their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chosen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strategy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into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realized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one.</a:t>
            </a:r>
            <a:r>
              <a:rPr dirty="0" sz="2800" spc="-5">
                <a:latin typeface="Calibri"/>
                <a:cs typeface="Calibri"/>
              </a:rPr>
              <a:t> Not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surprisingly,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inability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implement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strategy </a:t>
            </a:r>
            <a:r>
              <a:rPr dirty="0" sz="2800" spc="-20">
                <a:latin typeface="Calibri"/>
                <a:cs typeface="Calibri"/>
              </a:rPr>
              <a:t> effectively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number-one</a:t>
            </a:r>
            <a:r>
              <a:rPr dirty="0" sz="2800" spc="4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reason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boards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directors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fire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CEOs.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07159"/>
            <a:ext cx="10358755" cy="297116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1.</a:t>
            </a:r>
            <a:r>
              <a:rPr dirty="0" sz="2800" spc="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Organizational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Inertia: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800" spc="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5">
                <a:solidFill>
                  <a:srgbClr val="FF0000"/>
                </a:solidFill>
                <a:latin typeface="Calibri"/>
                <a:cs typeface="Calibri"/>
              </a:rPr>
              <a:t>Failure</a:t>
            </a:r>
            <a:r>
              <a:rPr dirty="0" sz="2800" spc="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dirty="0" sz="2800" spc="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Established</a:t>
            </a:r>
            <a:r>
              <a:rPr dirty="0" sz="2800" spc="3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Firms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130">
                <a:latin typeface="Calibri"/>
                <a:cs typeface="Calibri"/>
              </a:rPr>
              <a:t>To</a:t>
            </a:r>
            <a:r>
              <a:rPr dirty="0" sz="2800" spc="-1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implement</a:t>
            </a:r>
            <a:r>
              <a:rPr dirty="0" sz="2800" spc="-5">
                <a:latin typeface="Calibri"/>
                <a:cs typeface="Calibri"/>
              </a:rPr>
              <a:t> 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formulated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business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strategy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successfully,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structure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must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accommodate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45">
                <a:latin typeface="Calibri"/>
                <a:cs typeface="Calibri"/>
              </a:rPr>
              <a:t>strategy,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not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other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way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around.</a:t>
            </a:r>
            <a:r>
              <a:rPr dirty="0" sz="2800" spc="-5">
                <a:latin typeface="Calibri"/>
                <a:cs typeface="Calibri"/>
              </a:rPr>
              <a:t> In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reality, 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45">
                <a:latin typeface="Calibri"/>
                <a:cs typeface="Calibri"/>
              </a:rPr>
              <a:t>however,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firm’s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strategy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often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follows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its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structure.</a:t>
            </a:r>
            <a:r>
              <a:rPr dirty="0" sz="2800" spc="-5">
                <a:latin typeface="Calibri"/>
                <a:cs typeface="Calibri"/>
              </a:rPr>
              <a:t> This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reversal 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implies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that</a:t>
            </a:r>
            <a:r>
              <a:rPr dirty="0" sz="2800" spc="-5">
                <a:latin typeface="Calibri"/>
                <a:cs typeface="Calibri"/>
              </a:rPr>
              <a:t> some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managers</a:t>
            </a:r>
            <a:r>
              <a:rPr dirty="0" sz="2800" spc="-10">
                <a:latin typeface="Calibri"/>
                <a:cs typeface="Calibri"/>
              </a:rPr>
              <a:t> consider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only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strategies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that</a:t>
            </a:r>
            <a:r>
              <a:rPr dirty="0" sz="2800" spc="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do</a:t>
            </a:r>
            <a:r>
              <a:rPr dirty="0" sz="2800" spc="6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not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change </a:t>
            </a:r>
            <a:r>
              <a:rPr dirty="0" sz="2800" spc="-15">
                <a:latin typeface="Calibri"/>
                <a:cs typeface="Calibri"/>
              </a:rPr>
              <a:t>existing organizational </a:t>
            </a:r>
            <a:r>
              <a:rPr dirty="0" sz="2800" spc="-10">
                <a:latin typeface="Calibri"/>
                <a:cs typeface="Calibri"/>
              </a:rPr>
              <a:t>structures; they </a:t>
            </a:r>
            <a:r>
              <a:rPr dirty="0" sz="2800" spc="-5">
                <a:latin typeface="Calibri"/>
                <a:cs typeface="Calibri"/>
              </a:rPr>
              <a:t>do not </a:t>
            </a:r>
            <a:r>
              <a:rPr dirty="0" sz="2800" spc="-20">
                <a:latin typeface="Calibri"/>
                <a:cs typeface="Calibri"/>
              </a:rPr>
              <a:t>want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20">
                <a:latin typeface="Calibri"/>
                <a:cs typeface="Calibri"/>
              </a:rPr>
              <a:t>confront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inertia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that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often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exists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established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organizations.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4848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pc="-5" b="1">
                <a:latin typeface="Calibri"/>
                <a:cs typeface="Calibri"/>
              </a:rPr>
              <a:t>Inertia</a:t>
            </a:r>
            <a:r>
              <a:rPr dirty="0" spc="-5"/>
              <a:t>, </a:t>
            </a:r>
            <a:r>
              <a:rPr dirty="0" spc="-5">
                <a:solidFill>
                  <a:srgbClr val="000000"/>
                </a:solidFill>
              </a:rPr>
              <a:t>a </a:t>
            </a:r>
            <a:r>
              <a:rPr dirty="0" spc="-35">
                <a:solidFill>
                  <a:srgbClr val="000000"/>
                </a:solidFill>
              </a:rPr>
              <a:t>firm’s</a:t>
            </a:r>
            <a:r>
              <a:rPr dirty="0" spc="-3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resistance</a:t>
            </a:r>
            <a:r>
              <a:rPr dirty="0" spc="-1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to </a:t>
            </a:r>
            <a:r>
              <a:rPr dirty="0" spc="-10">
                <a:solidFill>
                  <a:srgbClr val="000000"/>
                </a:solidFill>
              </a:rPr>
              <a:t>change </a:t>
            </a:r>
            <a:r>
              <a:rPr dirty="0" spc="-5">
                <a:solidFill>
                  <a:srgbClr val="000000"/>
                </a:solidFill>
              </a:rPr>
              <a:t>the </a:t>
            </a:r>
            <a:r>
              <a:rPr dirty="0" spc="-20">
                <a:solidFill>
                  <a:srgbClr val="000000"/>
                </a:solidFill>
              </a:rPr>
              <a:t>status</a:t>
            </a:r>
            <a:r>
              <a:rPr dirty="0" spc="-15">
                <a:solidFill>
                  <a:srgbClr val="000000"/>
                </a:solidFill>
              </a:rPr>
              <a:t> </a:t>
            </a:r>
            <a:r>
              <a:rPr dirty="0" spc="-20">
                <a:solidFill>
                  <a:srgbClr val="000000"/>
                </a:solidFill>
              </a:rPr>
              <a:t>quo,</a:t>
            </a:r>
            <a:r>
              <a:rPr dirty="0" spc="59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can </a:t>
            </a:r>
            <a:r>
              <a:rPr dirty="0" spc="-5">
                <a:solidFill>
                  <a:srgbClr val="000000"/>
                </a:solidFill>
              </a:rPr>
              <a:t>set the </a:t>
            </a:r>
            <a:r>
              <a:rPr dirty="0" spc="-25">
                <a:solidFill>
                  <a:srgbClr val="000000"/>
                </a:solidFill>
              </a:rPr>
              <a:t>stage </a:t>
            </a:r>
            <a:r>
              <a:rPr dirty="0" spc="-20">
                <a:solidFill>
                  <a:srgbClr val="000000"/>
                </a:solidFill>
              </a:rPr>
              <a:t> </a:t>
            </a:r>
            <a:r>
              <a:rPr dirty="0" spc="-25">
                <a:solidFill>
                  <a:srgbClr val="000000"/>
                </a:solidFill>
              </a:rPr>
              <a:t>for </a:t>
            </a:r>
            <a:r>
              <a:rPr dirty="0" spc="-5">
                <a:solidFill>
                  <a:srgbClr val="000000"/>
                </a:solidFill>
              </a:rPr>
              <a:t>the </a:t>
            </a:r>
            <a:r>
              <a:rPr dirty="0" spc="-35">
                <a:solidFill>
                  <a:srgbClr val="000000"/>
                </a:solidFill>
              </a:rPr>
              <a:t>firm’s</a:t>
            </a:r>
            <a:r>
              <a:rPr dirty="0" spc="56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subsequent </a:t>
            </a:r>
            <a:r>
              <a:rPr dirty="0" spc="-15">
                <a:solidFill>
                  <a:srgbClr val="000000"/>
                </a:solidFill>
              </a:rPr>
              <a:t>failure. </a:t>
            </a:r>
            <a:r>
              <a:rPr dirty="0" spc="-5">
                <a:solidFill>
                  <a:srgbClr val="000000"/>
                </a:solidFill>
              </a:rPr>
              <a:t>Successful </a:t>
            </a:r>
            <a:r>
              <a:rPr dirty="0" spc="-10">
                <a:solidFill>
                  <a:srgbClr val="000000"/>
                </a:solidFill>
              </a:rPr>
              <a:t>firms often </a:t>
            </a:r>
            <a:r>
              <a:rPr dirty="0" spc="-15">
                <a:solidFill>
                  <a:srgbClr val="000000"/>
                </a:solidFill>
              </a:rPr>
              <a:t>plant </a:t>
            </a:r>
            <a:r>
              <a:rPr dirty="0" spc="-5">
                <a:solidFill>
                  <a:srgbClr val="000000"/>
                </a:solidFill>
              </a:rPr>
              <a:t>the </a:t>
            </a:r>
            <a:r>
              <a:rPr dirty="0" spc="-10">
                <a:solidFill>
                  <a:srgbClr val="000000"/>
                </a:solidFill>
              </a:rPr>
              <a:t>seed </a:t>
            </a:r>
            <a:r>
              <a:rPr dirty="0" spc="-5">
                <a:solidFill>
                  <a:srgbClr val="000000"/>
                </a:solidFill>
              </a:rPr>
              <a:t> of </a:t>
            </a:r>
            <a:r>
              <a:rPr dirty="0" spc="-10">
                <a:solidFill>
                  <a:srgbClr val="000000"/>
                </a:solidFill>
              </a:rPr>
              <a:t>subsequent </a:t>
            </a:r>
            <a:r>
              <a:rPr dirty="0" spc="-15">
                <a:solidFill>
                  <a:srgbClr val="000000"/>
                </a:solidFill>
              </a:rPr>
              <a:t>failure: </a:t>
            </a:r>
            <a:r>
              <a:rPr dirty="0" spc="-10">
                <a:solidFill>
                  <a:srgbClr val="000000"/>
                </a:solidFill>
              </a:rPr>
              <a:t>They </a:t>
            </a:r>
            <a:r>
              <a:rPr dirty="0" spc="-15">
                <a:solidFill>
                  <a:srgbClr val="000000"/>
                </a:solidFill>
              </a:rPr>
              <a:t>optimize </a:t>
            </a:r>
            <a:r>
              <a:rPr dirty="0" spc="-5">
                <a:solidFill>
                  <a:srgbClr val="000000"/>
                </a:solidFill>
              </a:rPr>
              <a:t>their </a:t>
            </a:r>
            <a:r>
              <a:rPr dirty="0" spc="-20">
                <a:solidFill>
                  <a:srgbClr val="000000"/>
                </a:solidFill>
              </a:rPr>
              <a:t>organizational </a:t>
            </a:r>
            <a:r>
              <a:rPr dirty="0" spc="-15">
                <a:solidFill>
                  <a:srgbClr val="000000"/>
                </a:solidFill>
              </a:rPr>
              <a:t>structure </a:t>
            </a:r>
            <a:r>
              <a:rPr dirty="0" spc="-30">
                <a:solidFill>
                  <a:srgbClr val="000000"/>
                </a:solidFill>
              </a:rPr>
              <a:t>to </a:t>
            </a:r>
            <a:r>
              <a:rPr dirty="0" spc="-25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the </a:t>
            </a:r>
            <a:r>
              <a:rPr dirty="0" spc="-10">
                <a:solidFill>
                  <a:srgbClr val="000000"/>
                </a:solidFill>
              </a:rPr>
              <a:t>current </a:t>
            </a:r>
            <a:r>
              <a:rPr dirty="0" spc="-5">
                <a:solidFill>
                  <a:srgbClr val="000000"/>
                </a:solidFill>
              </a:rPr>
              <a:t>situation. </a:t>
            </a:r>
            <a:r>
              <a:rPr dirty="0" spc="-10">
                <a:solidFill>
                  <a:srgbClr val="000000"/>
                </a:solidFill>
              </a:rPr>
              <a:t>That </a:t>
            </a:r>
            <a:r>
              <a:rPr dirty="0" spc="-5">
                <a:solidFill>
                  <a:srgbClr val="000000"/>
                </a:solidFill>
              </a:rPr>
              <a:t>tightly </a:t>
            </a:r>
            <a:r>
              <a:rPr dirty="0" spc="-10">
                <a:solidFill>
                  <a:srgbClr val="000000"/>
                </a:solidFill>
              </a:rPr>
              <a:t>coupled </a:t>
            </a:r>
            <a:r>
              <a:rPr dirty="0" spc="-30">
                <a:solidFill>
                  <a:srgbClr val="000000"/>
                </a:solidFill>
              </a:rPr>
              <a:t>system </a:t>
            </a:r>
            <a:r>
              <a:rPr dirty="0" spc="-5">
                <a:solidFill>
                  <a:srgbClr val="000000"/>
                </a:solidFill>
              </a:rPr>
              <a:t>can </a:t>
            </a:r>
            <a:r>
              <a:rPr dirty="0" spc="-15">
                <a:solidFill>
                  <a:srgbClr val="000000"/>
                </a:solidFill>
              </a:rPr>
              <a:t>break </a:t>
            </a:r>
            <a:r>
              <a:rPr dirty="0" spc="-5">
                <a:solidFill>
                  <a:srgbClr val="000000"/>
                </a:solidFill>
              </a:rPr>
              <a:t>apart when </a:t>
            </a:r>
            <a:r>
              <a:rPr dirty="0" spc="-62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internal </a:t>
            </a:r>
            <a:r>
              <a:rPr dirty="0" spc="-5">
                <a:solidFill>
                  <a:srgbClr val="000000"/>
                </a:solidFill>
              </a:rPr>
              <a:t>or </a:t>
            </a:r>
            <a:r>
              <a:rPr dirty="0" spc="-15">
                <a:solidFill>
                  <a:srgbClr val="000000"/>
                </a:solidFill>
              </a:rPr>
              <a:t>external pressures </a:t>
            </a:r>
            <a:r>
              <a:rPr dirty="0" spc="-50">
                <a:solidFill>
                  <a:srgbClr val="000000"/>
                </a:solidFill>
              </a:rPr>
              <a:t>occur. </a:t>
            </a:r>
            <a:r>
              <a:rPr dirty="0" spc="-10">
                <a:solidFill>
                  <a:srgbClr val="000000"/>
                </a:solidFill>
              </a:rPr>
              <a:t>Note that </a:t>
            </a:r>
            <a:r>
              <a:rPr dirty="0" spc="-20">
                <a:solidFill>
                  <a:srgbClr val="000000"/>
                </a:solidFill>
              </a:rPr>
              <a:t>organizational </a:t>
            </a:r>
            <a:r>
              <a:rPr dirty="0" spc="-5">
                <a:solidFill>
                  <a:srgbClr val="000000"/>
                </a:solidFill>
              </a:rPr>
              <a:t>inertia </a:t>
            </a:r>
            <a:r>
              <a:rPr dirty="0" spc="-15">
                <a:solidFill>
                  <a:srgbClr val="000000"/>
                </a:solidFill>
              </a:rPr>
              <a:t>is </a:t>
            </a:r>
            <a:r>
              <a:rPr dirty="0" spc="-10">
                <a:solidFill>
                  <a:srgbClr val="000000"/>
                </a:solidFill>
              </a:rPr>
              <a:t> often </a:t>
            </a:r>
            <a:r>
              <a:rPr dirty="0" spc="-5">
                <a:solidFill>
                  <a:srgbClr val="000000"/>
                </a:solidFill>
              </a:rPr>
              <a:t>the </a:t>
            </a:r>
            <a:r>
              <a:rPr dirty="0" spc="-10">
                <a:solidFill>
                  <a:srgbClr val="000000"/>
                </a:solidFill>
              </a:rPr>
              <a:t>result </a:t>
            </a:r>
            <a:r>
              <a:rPr dirty="0" spc="-5">
                <a:solidFill>
                  <a:srgbClr val="000000"/>
                </a:solidFill>
              </a:rPr>
              <a:t>of success </a:t>
            </a:r>
            <a:r>
              <a:rPr dirty="0">
                <a:solidFill>
                  <a:srgbClr val="000000"/>
                </a:solidFill>
              </a:rPr>
              <a:t>in </a:t>
            </a:r>
            <a:r>
              <a:rPr dirty="0" spc="-5">
                <a:solidFill>
                  <a:srgbClr val="000000"/>
                </a:solidFill>
              </a:rPr>
              <a:t>a particular </a:t>
            </a:r>
            <a:r>
              <a:rPr dirty="0" spc="-20">
                <a:solidFill>
                  <a:srgbClr val="000000"/>
                </a:solidFill>
              </a:rPr>
              <a:t>market </a:t>
            </a:r>
            <a:r>
              <a:rPr dirty="0" spc="-10">
                <a:solidFill>
                  <a:srgbClr val="000000"/>
                </a:solidFill>
              </a:rPr>
              <a:t>during </a:t>
            </a:r>
            <a:r>
              <a:rPr dirty="0" spc="-5">
                <a:solidFill>
                  <a:srgbClr val="000000"/>
                </a:solidFill>
              </a:rPr>
              <a:t>a </a:t>
            </a:r>
            <a:r>
              <a:rPr dirty="0" spc="-10">
                <a:solidFill>
                  <a:srgbClr val="000000"/>
                </a:solidFill>
              </a:rPr>
              <a:t>particular </a:t>
            </a:r>
            <a:r>
              <a:rPr dirty="0" spc="-5">
                <a:solidFill>
                  <a:srgbClr val="000000"/>
                </a:solidFill>
              </a:rPr>
              <a:t> time;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it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becomes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difficult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to</a:t>
            </a:r>
            <a:r>
              <a:rPr dirty="0" spc="-10">
                <a:solidFill>
                  <a:srgbClr val="000000"/>
                </a:solidFill>
              </a:rPr>
              <a:t> argue</a:t>
            </a:r>
            <a:r>
              <a:rPr dirty="0" spc="-5">
                <a:solidFill>
                  <a:srgbClr val="000000"/>
                </a:solidFill>
              </a:rPr>
              <a:t> with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success.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The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20">
                <a:solidFill>
                  <a:srgbClr val="000000"/>
                </a:solidFill>
              </a:rPr>
              <a:t>pattern</a:t>
            </a:r>
            <a:r>
              <a:rPr dirty="0" spc="-15">
                <a:solidFill>
                  <a:srgbClr val="000000"/>
                </a:solidFill>
              </a:rPr>
              <a:t> </a:t>
            </a:r>
            <a:r>
              <a:rPr dirty="0" spc="-20">
                <a:solidFill>
                  <a:srgbClr val="000000"/>
                </a:solidFill>
              </a:rPr>
              <a:t>for </a:t>
            </a:r>
            <a:r>
              <a:rPr dirty="0" spc="-1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successful</a:t>
            </a:r>
            <a:r>
              <a:rPr dirty="0" spc="3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firms</a:t>
            </a:r>
            <a:r>
              <a:rPr dirty="0" spc="2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often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20">
                <a:solidFill>
                  <a:srgbClr val="000000"/>
                </a:solidFill>
              </a:rPr>
              <a:t>follows</a:t>
            </a:r>
            <a:r>
              <a:rPr dirty="0" spc="5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</a:t>
            </a:r>
            <a:r>
              <a:rPr dirty="0" spc="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particular</a:t>
            </a:r>
            <a:r>
              <a:rPr dirty="0" spc="3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path: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07159"/>
            <a:ext cx="10360025" cy="322389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445770" indent="-433070">
              <a:lnSpc>
                <a:spcPct val="100000"/>
              </a:lnSpc>
              <a:spcBef>
                <a:spcPts val="775"/>
              </a:spcBef>
              <a:buAutoNum type="arabicPeriod"/>
              <a:tabLst>
                <a:tab pos="445770" algn="l"/>
              </a:tabLst>
            </a:pPr>
            <a:r>
              <a:rPr dirty="0" sz="2800" spc="-15">
                <a:latin typeface="Calibri"/>
                <a:cs typeface="Calibri"/>
              </a:rPr>
              <a:t>Mastery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60">
                <a:latin typeface="Calibri"/>
                <a:cs typeface="Calibri"/>
              </a:rPr>
              <a:t>of,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fit with,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current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environment.</a:t>
            </a:r>
            <a:endParaRPr sz="2800">
              <a:latin typeface="Calibri"/>
              <a:cs typeface="Calibri"/>
            </a:endParaRPr>
          </a:p>
          <a:p>
            <a:pPr algn="just" marL="445770" indent="-433070">
              <a:lnSpc>
                <a:spcPct val="100000"/>
              </a:lnSpc>
              <a:spcBef>
                <a:spcPts val="675"/>
              </a:spcBef>
              <a:buAutoNum type="arabicPeriod"/>
              <a:tabLst>
                <a:tab pos="445770" algn="l"/>
              </a:tabLst>
            </a:pPr>
            <a:r>
              <a:rPr dirty="0" sz="2800" spc="-10">
                <a:latin typeface="Calibri"/>
                <a:cs typeface="Calibri"/>
              </a:rPr>
              <a:t>Success,</a:t>
            </a:r>
            <a:r>
              <a:rPr dirty="0" sz="2800" spc="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usually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measured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by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financial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measurements.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ts val="3020"/>
              </a:lnSpc>
              <a:spcBef>
                <a:spcPts val="1045"/>
              </a:spcBef>
              <a:buAutoNum type="arabicPeriod"/>
              <a:tabLst>
                <a:tab pos="563245" algn="l"/>
              </a:tabLst>
            </a:pPr>
            <a:r>
              <a:rPr dirty="0" sz="2800" spc="-5">
                <a:latin typeface="Calibri"/>
                <a:cs typeface="Calibri"/>
              </a:rPr>
              <a:t>Structures, </a:t>
            </a:r>
            <a:r>
              <a:rPr dirty="0" sz="2800" spc="-10">
                <a:latin typeface="Calibri"/>
                <a:cs typeface="Calibri"/>
              </a:rPr>
              <a:t>measures,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25">
                <a:latin typeface="Calibri"/>
                <a:cs typeface="Calibri"/>
              </a:rPr>
              <a:t>systems </a:t>
            </a:r>
            <a:r>
              <a:rPr dirty="0" sz="2800" spc="-10">
                <a:latin typeface="Calibri"/>
                <a:cs typeface="Calibri"/>
              </a:rPr>
              <a:t>to </a:t>
            </a:r>
            <a:r>
              <a:rPr dirty="0" sz="2800" spc="-15">
                <a:latin typeface="Calibri"/>
                <a:cs typeface="Calibri"/>
              </a:rPr>
              <a:t>accommodate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manage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size.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ts val="3020"/>
              </a:lnSpc>
              <a:spcBef>
                <a:spcPts val="1005"/>
              </a:spcBef>
              <a:buAutoNum type="arabicPeriod"/>
              <a:tabLst>
                <a:tab pos="866775" algn="l"/>
              </a:tabLst>
            </a:pP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resulting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inertia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that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tends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minimize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opportunities</a:t>
            </a:r>
            <a:r>
              <a:rPr dirty="0" sz="2800">
                <a:latin typeface="Calibri"/>
                <a:cs typeface="Calibri"/>
              </a:rPr>
              <a:t> 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challenges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created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by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shifts</a:t>
            </a:r>
            <a:r>
              <a:rPr dirty="0" sz="2800">
                <a:latin typeface="Calibri"/>
                <a:cs typeface="Calibri"/>
              </a:rPr>
              <a:t> in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internal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external </a:t>
            </a:r>
            <a:r>
              <a:rPr dirty="0" sz="2800" spc="-20">
                <a:latin typeface="Calibri"/>
                <a:cs typeface="Calibri"/>
              </a:rPr>
              <a:t>environment.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59390" cy="198818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20">
                <a:latin typeface="Calibri"/>
                <a:cs typeface="Calibri"/>
              </a:rPr>
              <a:t>What’s </a:t>
            </a:r>
            <a:r>
              <a:rPr dirty="0" sz="2800">
                <a:latin typeface="Calibri"/>
                <a:cs typeface="Calibri"/>
              </a:rPr>
              <a:t>missing,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15">
                <a:latin typeface="Calibri"/>
                <a:cs typeface="Calibri"/>
              </a:rPr>
              <a:t>course, </a:t>
            </a:r>
            <a:r>
              <a:rPr dirty="0" sz="2800" spc="-10">
                <a:latin typeface="Calibri"/>
                <a:cs typeface="Calibri"/>
              </a:rPr>
              <a:t>is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conscious </a:t>
            </a:r>
            <a:r>
              <a:rPr dirty="0" sz="2800" spc="-20">
                <a:latin typeface="Calibri"/>
                <a:cs typeface="Calibri"/>
              </a:rPr>
              <a:t>strategic </a:t>
            </a:r>
            <a:r>
              <a:rPr dirty="0" sz="2800" spc="-5">
                <a:latin typeface="Calibri"/>
                <a:cs typeface="Calibri"/>
              </a:rPr>
              <a:t>decision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10">
                <a:latin typeface="Calibri"/>
                <a:cs typeface="Calibri"/>
              </a:rPr>
              <a:t>change 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firm’s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internal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environment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fit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with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new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external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environment,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turning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four</a:t>
            </a:r>
            <a:r>
              <a:rPr dirty="0" sz="2800" spc="-20">
                <a:latin typeface="Calibri"/>
                <a:cs typeface="Calibri"/>
              </a:rPr>
              <a:t> steps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leading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endpoint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inertia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(Option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A) </a:t>
            </a:r>
            <a:r>
              <a:rPr dirty="0" sz="2800" spc="-20">
                <a:latin typeface="Calibri"/>
                <a:cs typeface="Calibri"/>
              </a:rPr>
              <a:t>into </a:t>
            </a:r>
            <a:r>
              <a:rPr dirty="0" sz="2800" spc="-5">
                <a:latin typeface="Calibri"/>
                <a:cs typeface="Calibri"/>
              </a:rPr>
              <a:t>the kind of a virtual </a:t>
            </a:r>
            <a:r>
              <a:rPr dirty="0" sz="2800" spc="-10">
                <a:latin typeface="Calibri"/>
                <a:cs typeface="Calibri"/>
              </a:rPr>
              <a:t>circle </a:t>
            </a:r>
            <a:r>
              <a:rPr dirty="0" sz="2800" spc="-15">
                <a:latin typeface="Calibri"/>
                <a:cs typeface="Calibri"/>
              </a:rPr>
              <a:t>where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firm essentially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reboots</a:t>
            </a:r>
            <a:r>
              <a:rPr dirty="0" sz="2800" spc="-5">
                <a:latin typeface="Calibri"/>
                <a:cs typeface="Calibri"/>
              </a:rPr>
              <a:t> and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reinvents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itself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(Option</a:t>
            </a:r>
            <a:r>
              <a:rPr dirty="0" sz="2800" spc="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B).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34826" y="4096225"/>
            <a:ext cx="7946879" cy="2340660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2085717" y="6578445"/>
            <a:ext cx="9893935" cy="194945"/>
            <a:chOff x="2085717" y="6578445"/>
            <a:chExt cx="9893935" cy="194945"/>
          </a:xfrm>
        </p:grpSpPr>
        <p:sp>
          <p:nvSpPr>
            <p:cNvPr id="11" name="object 11"/>
            <p:cNvSpPr/>
            <p:nvPr/>
          </p:nvSpPr>
          <p:spPr>
            <a:xfrm>
              <a:off x="2144807" y="6601118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2085717" y="6578445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5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60660" cy="3140710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10">
                <a:latin typeface="Calibri"/>
                <a:cs typeface="Calibri"/>
              </a:rPr>
              <a:t>Consider that </a:t>
            </a:r>
            <a:r>
              <a:rPr dirty="0" sz="2800" spc="-5">
                <a:latin typeface="Calibri"/>
                <a:cs typeface="Calibri"/>
              </a:rPr>
              <a:t>the need </a:t>
            </a:r>
            <a:r>
              <a:rPr dirty="0" sz="2800" spc="-25">
                <a:latin typeface="Calibri"/>
                <a:cs typeface="Calibri"/>
              </a:rPr>
              <a:t>for </a:t>
            </a:r>
            <a:r>
              <a:rPr dirty="0" sz="2800" spc="-15">
                <a:latin typeface="Calibri"/>
                <a:cs typeface="Calibri"/>
              </a:rPr>
              <a:t>structural </a:t>
            </a:r>
            <a:r>
              <a:rPr dirty="0" sz="2800" spc="-20">
                <a:latin typeface="Calibri"/>
                <a:cs typeface="Calibri"/>
              </a:rPr>
              <a:t>reorganization </a:t>
            </a:r>
            <a:r>
              <a:rPr dirty="0" sz="2800" spc="-10">
                <a:latin typeface="Calibri"/>
                <a:cs typeface="Calibri"/>
              </a:rPr>
              <a:t>can </a:t>
            </a:r>
            <a:r>
              <a:rPr dirty="0" sz="2800" spc="-5">
                <a:latin typeface="Calibri"/>
                <a:cs typeface="Calibri"/>
              </a:rPr>
              <a:t>be especially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intense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many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industries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where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rate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change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high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potential</a:t>
            </a:r>
            <a:r>
              <a:rPr dirty="0" sz="2800" spc="26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disruption</a:t>
            </a:r>
            <a:r>
              <a:rPr dirty="0" sz="2800" spc="29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frequent.</a:t>
            </a:r>
            <a:r>
              <a:rPr dirty="0" sz="2800" spc="29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Consider</a:t>
            </a:r>
            <a:r>
              <a:rPr dirty="0" sz="2800" spc="28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also</a:t>
            </a:r>
            <a:r>
              <a:rPr dirty="0" sz="2800" spc="27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that</a:t>
            </a:r>
            <a:r>
              <a:rPr dirty="0" sz="2800" spc="27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business</a:t>
            </a:r>
            <a:r>
              <a:rPr dirty="0" sz="2800" spc="27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leaders</a:t>
            </a:r>
            <a:r>
              <a:rPr dirty="0" sz="2800" spc="27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find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it </a:t>
            </a:r>
            <a:r>
              <a:rPr dirty="0" sz="2800">
                <a:latin typeface="Calibri"/>
                <a:cs typeface="Calibri"/>
              </a:rPr>
              <a:t>much </a:t>
            </a:r>
            <a:r>
              <a:rPr dirty="0" sz="2800" spc="-5">
                <a:latin typeface="Calibri"/>
                <a:cs typeface="Calibri"/>
              </a:rPr>
              <a:t>easier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20">
                <a:latin typeface="Calibri"/>
                <a:cs typeface="Calibri"/>
              </a:rPr>
              <a:t>create </a:t>
            </a:r>
            <a:r>
              <a:rPr dirty="0" sz="2800" spc="-5">
                <a:latin typeface="Calibri"/>
                <a:cs typeface="Calibri"/>
              </a:rPr>
              <a:t>and manage </a:t>
            </a:r>
            <a:r>
              <a:rPr dirty="0" sz="2800" spc="-10">
                <a:latin typeface="Calibri"/>
                <a:cs typeface="Calibri"/>
              </a:rPr>
              <a:t>within developed </a:t>
            </a:r>
            <a:r>
              <a:rPr dirty="0" sz="2800" spc="-15">
                <a:latin typeface="Calibri"/>
                <a:cs typeface="Calibri"/>
              </a:rPr>
              <a:t>structures </a:t>
            </a:r>
            <a:r>
              <a:rPr dirty="0" sz="2800" spc="-5">
                <a:latin typeface="Calibri"/>
                <a:cs typeface="Calibri"/>
              </a:rPr>
              <a:t>than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15">
                <a:latin typeface="Calibri"/>
                <a:cs typeface="Calibri"/>
              </a:rPr>
              <a:t>restructure </a:t>
            </a:r>
            <a:r>
              <a:rPr dirty="0" sz="2800" spc="-10">
                <a:latin typeface="Calibri"/>
                <a:cs typeface="Calibri"/>
              </a:rPr>
              <a:t>their </a:t>
            </a:r>
            <a:r>
              <a:rPr dirty="0" sz="2800" spc="-20">
                <a:latin typeface="Calibri"/>
                <a:cs typeface="Calibri"/>
              </a:rPr>
              <a:t>organizations to </a:t>
            </a:r>
            <a:r>
              <a:rPr dirty="0" sz="2800" spc="-10">
                <a:latin typeface="Calibri"/>
                <a:cs typeface="Calibri"/>
              </a:rPr>
              <a:t>be where they </a:t>
            </a:r>
            <a:r>
              <a:rPr dirty="0" sz="2800" spc="-5">
                <a:latin typeface="Calibri"/>
                <a:cs typeface="Calibri"/>
              </a:rPr>
              <a:t>will need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10">
                <a:latin typeface="Calibri"/>
                <a:cs typeface="Calibri"/>
              </a:rPr>
              <a:t>be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future. </a:t>
            </a:r>
            <a:r>
              <a:rPr dirty="0" sz="2800" spc="-10">
                <a:latin typeface="Calibri"/>
                <a:cs typeface="Calibri"/>
              </a:rPr>
              <a:t>Exhibit </a:t>
            </a:r>
            <a:r>
              <a:rPr dirty="0" sz="2800">
                <a:latin typeface="Calibri"/>
                <a:cs typeface="Calibri"/>
              </a:rPr>
              <a:t>11.2 </a:t>
            </a:r>
            <a:r>
              <a:rPr dirty="0" sz="2800" spc="-10">
                <a:latin typeface="Calibri"/>
                <a:cs typeface="Calibri"/>
              </a:rPr>
              <a:t>shows how </a:t>
            </a:r>
            <a:r>
              <a:rPr dirty="0" sz="2800" spc="-5">
                <a:latin typeface="Calibri"/>
                <a:cs typeface="Calibri"/>
              </a:rPr>
              <a:t>success </a:t>
            </a:r>
            <a:r>
              <a:rPr dirty="0" sz="2800" spc="-10">
                <a:latin typeface="Calibri"/>
                <a:cs typeface="Calibri"/>
              </a:rPr>
              <a:t>in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current </a:t>
            </a:r>
            <a:r>
              <a:rPr dirty="0" sz="2800" spc="-15">
                <a:latin typeface="Calibri"/>
                <a:cs typeface="Calibri"/>
              </a:rPr>
              <a:t>environment </a:t>
            </a:r>
            <a:r>
              <a:rPr dirty="0" sz="2800" spc="-10">
                <a:latin typeface="Calibri"/>
                <a:cs typeface="Calibri"/>
              </a:rPr>
              <a:t>can </a:t>
            </a:r>
            <a:r>
              <a:rPr dirty="0" sz="2800" spc="-5">
                <a:latin typeface="Calibri"/>
                <a:cs typeface="Calibri"/>
              </a:rPr>
              <a:t> lead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35">
                <a:latin typeface="Calibri"/>
                <a:cs typeface="Calibri"/>
              </a:rPr>
              <a:t>firm’s </a:t>
            </a:r>
            <a:r>
              <a:rPr dirty="0" sz="2800" spc="-15">
                <a:latin typeface="Calibri"/>
                <a:cs typeface="Calibri"/>
              </a:rPr>
              <a:t>down-fall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future, </a:t>
            </a:r>
            <a:r>
              <a:rPr dirty="0" sz="2800" spc="-5">
                <a:latin typeface="Calibri"/>
                <a:cs typeface="Calibri"/>
              </a:rPr>
              <a:t>when the </a:t>
            </a:r>
            <a:r>
              <a:rPr dirty="0" sz="2800" spc="-10">
                <a:latin typeface="Calibri"/>
                <a:cs typeface="Calibri"/>
              </a:rPr>
              <a:t>tightly coupled </a:t>
            </a:r>
            <a:r>
              <a:rPr dirty="0" sz="2800" spc="-30">
                <a:latin typeface="Calibri"/>
                <a:cs typeface="Calibri"/>
              </a:rPr>
              <a:t>system </a:t>
            </a:r>
            <a:r>
              <a:rPr dirty="0" sz="2800" spc="-2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strategy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</a:t>
            </a:r>
            <a:r>
              <a:rPr dirty="0" sz="2800" spc="4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experiences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internal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or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external</a:t>
            </a:r>
            <a:r>
              <a:rPr dirty="0" sz="2800" spc="-10">
                <a:latin typeface="Calibri"/>
                <a:cs typeface="Calibri"/>
              </a:rPr>
              <a:t> shifts.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338702" y="6179177"/>
            <a:ext cx="9853295" cy="196850"/>
            <a:chOff x="2338702" y="6179177"/>
            <a:chExt cx="9853295" cy="196850"/>
          </a:xfrm>
        </p:grpSpPr>
        <p:sp>
          <p:nvSpPr>
            <p:cNvPr id="10" name="object 10"/>
            <p:cNvSpPr/>
            <p:nvPr/>
          </p:nvSpPr>
          <p:spPr>
            <a:xfrm>
              <a:off x="2397791" y="6202020"/>
              <a:ext cx="9794240" cy="173990"/>
            </a:xfrm>
            <a:custGeom>
              <a:avLst/>
              <a:gdLst/>
              <a:ahLst/>
              <a:cxnLst/>
              <a:rect l="l" t="t" r="r" b="b"/>
              <a:pathLst>
                <a:path w="9794240" h="173989">
                  <a:moveTo>
                    <a:pt x="9794207" y="0"/>
                  </a:moveTo>
                  <a:lnTo>
                    <a:pt x="86238" y="0"/>
                  </a:lnTo>
                  <a:lnTo>
                    <a:pt x="78094" y="362"/>
                  </a:lnTo>
                  <a:lnTo>
                    <a:pt x="38351" y="14183"/>
                  </a:lnTo>
                  <a:lnTo>
                    <a:pt x="10526" y="44591"/>
                  </a:lnTo>
                  <a:lnTo>
                    <a:pt x="0" y="86101"/>
                  </a:lnTo>
                  <a:lnTo>
                    <a:pt x="0" y="87356"/>
                  </a:lnTo>
                  <a:lnTo>
                    <a:pt x="9891" y="127672"/>
                  </a:lnTo>
                  <a:lnTo>
                    <a:pt x="37209" y="158513"/>
                  </a:lnTo>
                  <a:lnTo>
                    <a:pt x="76699" y="172965"/>
                  </a:lnTo>
                  <a:lnTo>
                    <a:pt x="9794207" y="173462"/>
                  </a:lnTo>
                  <a:lnTo>
                    <a:pt x="9794207" y="146083"/>
                  </a:lnTo>
                  <a:lnTo>
                    <a:pt x="86867" y="146083"/>
                  </a:lnTo>
                  <a:lnTo>
                    <a:pt x="86238" y="146069"/>
                  </a:lnTo>
                  <a:lnTo>
                    <a:pt x="86565" y="146069"/>
                  </a:lnTo>
                  <a:lnTo>
                    <a:pt x="82304" y="145874"/>
                  </a:lnTo>
                  <a:lnTo>
                    <a:pt x="80729" y="145874"/>
                  </a:lnTo>
                  <a:lnTo>
                    <a:pt x="79335" y="145737"/>
                  </a:lnTo>
                  <a:lnTo>
                    <a:pt x="79825" y="145737"/>
                  </a:lnTo>
                  <a:lnTo>
                    <a:pt x="75199" y="145040"/>
                  </a:lnTo>
                  <a:lnTo>
                    <a:pt x="74745" y="145040"/>
                  </a:lnTo>
                  <a:lnTo>
                    <a:pt x="73435" y="144774"/>
                  </a:lnTo>
                  <a:lnTo>
                    <a:pt x="73695" y="144774"/>
                  </a:lnTo>
                  <a:lnTo>
                    <a:pt x="69268" y="143653"/>
                  </a:lnTo>
                  <a:lnTo>
                    <a:pt x="68984" y="143653"/>
                  </a:lnTo>
                  <a:lnTo>
                    <a:pt x="67673" y="143250"/>
                  </a:lnTo>
                  <a:lnTo>
                    <a:pt x="67875" y="143250"/>
                  </a:lnTo>
                  <a:lnTo>
                    <a:pt x="63621" y="141700"/>
                  </a:lnTo>
                  <a:lnTo>
                    <a:pt x="63459" y="141700"/>
                  </a:lnTo>
                  <a:lnTo>
                    <a:pt x="62318" y="141226"/>
                  </a:lnTo>
                  <a:lnTo>
                    <a:pt x="62452" y="141226"/>
                  </a:lnTo>
                  <a:lnTo>
                    <a:pt x="58436" y="139333"/>
                  </a:lnTo>
                  <a:lnTo>
                    <a:pt x="58280" y="139333"/>
                  </a:lnTo>
                  <a:lnTo>
                    <a:pt x="57084" y="138696"/>
                  </a:lnTo>
                  <a:lnTo>
                    <a:pt x="57217" y="138696"/>
                  </a:lnTo>
                  <a:lnTo>
                    <a:pt x="53583" y="136518"/>
                  </a:lnTo>
                  <a:lnTo>
                    <a:pt x="53445" y="136518"/>
                  </a:lnTo>
                  <a:lnTo>
                    <a:pt x="52303" y="135750"/>
                  </a:lnTo>
                  <a:lnTo>
                    <a:pt x="48961" y="133173"/>
                  </a:lnTo>
                  <a:lnTo>
                    <a:pt x="47867" y="132358"/>
                  </a:lnTo>
                  <a:lnTo>
                    <a:pt x="44820" y="129516"/>
                  </a:lnTo>
                  <a:lnTo>
                    <a:pt x="43691" y="128495"/>
                  </a:lnTo>
                  <a:lnTo>
                    <a:pt x="40943" y="125311"/>
                  </a:lnTo>
                  <a:lnTo>
                    <a:pt x="40052" y="124315"/>
                  </a:lnTo>
                  <a:lnTo>
                    <a:pt x="37577" y="120860"/>
                  </a:lnTo>
                  <a:lnTo>
                    <a:pt x="36727" y="119707"/>
                  </a:lnTo>
                  <a:lnTo>
                    <a:pt x="34642" y="116051"/>
                  </a:lnTo>
                  <a:lnTo>
                    <a:pt x="33930" y="114850"/>
                  </a:lnTo>
                  <a:lnTo>
                    <a:pt x="32105" y="110786"/>
                  </a:lnTo>
                  <a:lnTo>
                    <a:pt x="31570" y="109638"/>
                  </a:lnTo>
                  <a:lnTo>
                    <a:pt x="30105" y="105398"/>
                  </a:lnTo>
                  <a:lnTo>
                    <a:pt x="29823" y="104715"/>
                  </a:lnTo>
                  <a:lnTo>
                    <a:pt x="29701" y="104083"/>
                  </a:lnTo>
                  <a:lnTo>
                    <a:pt x="28584" y="99614"/>
                  </a:lnTo>
                  <a:lnTo>
                    <a:pt x="28376" y="98918"/>
                  </a:lnTo>
                  <a:lnTo>
                    <a:pt x="28316" y="98288"/>
                  </a:lnTo>
                  <a:lnTo>
                    <a:pt x="27633" y="93674"/>
                  </a:lnTo>
                  <a:lnTo>
                    <a:pt x="27485" y="92919"/>
                  </a:lnTo>
                  <a:lnTo>
                    <a:pt x="27491" y="92272"/>
                  </a:lnTo>
                  <a:lnTo>
                    <a:pt x="27267" y="87356"/>
                  </a:lnTo>
                  <a:lnTo>
                    <a:pt x="27492" y="81185"/>
                  </a:lnTo>
                  <a:lnTo>
                    <a:pt x="27555" y="79791"/>
                  </a:lnTo>
                  <a:lnTo>
                    <a:pt x="28317" y="75168"/>
                  </a:lnTo>
                  <a:lnTo>
                    <a:pt x="28513" y="73851"/>
                  </a:lnTo>
                  <a:lnTo>
                    <a:pt x="29596" y="69799"/>
                  </a:lnTo>
                  <a:lnTo>
                    <a:pt x="29632" y="69375"/>
                  </a:lnTo>
                  <a:lnTo>
                    <a:pt x="30030" y="68065"/>
                  </a:lnTo>
                  <a:lnTo>
                    <a:pt x="31632" y="63820"/>
                  </a:lnTo>
                  <a:lnTo>
                    <a:pt x="32045" y="62672"/>
                  </a:lnTo>
                  <a:lnTo>
                    <a:pt x="33998" y="58612"/>
                  </a:lnTo>
                  <a:lnTo>
                    <a:pt x="34558" y="57410"/>
                  </a:lnTo>
                  <a:lnTo>
                    <a:pt x="36812" y="53751"/>
                  </a:lnTo>
                  <a:lnTo>
                    <a:pt x="37493" y="52603"/>
                  </a:lnTo>
                  <a:lnTo>
                    <a:pt x="40130" y="49144"/>
                  </a:lnTo>
                  <a:lnTo>
                    <a:pt x="40864" y="48150"/>
                  </a:lnTo>
                  <a:lnTo>
                    <a:pt x="43786" y="44968"/>
                  </a:lnTo>
                  <a:lnTo>
                    <a:pt x="44703" y="43944"/>
                  </a:lnTo>
                  <a:lnTo>
                    <a:pt x="47961" y="41101"/>
                  </a:lnTo>
                  <a:lnTo>
                    <a:pt x="48863" y="40284"/>
                  </a:lnTo>
                  <a:lnTo>
                    <a:pt x="52412" y="37711"/>
                  </a:lnTo>
                  <a:lnTo>
                    <a:pt x="53445" y="36941"/>
                  </a:lnTo>
                  <a:lnTo>
                    <a:pt x="53589" y="36941"/>
                  </a:lnTo>
                  <a:lnTo>
                    <a:pt x="57213" y="34768"/>
                  </a:lnTo>
                  <a:lnTo>
                    <a:pt x="57084" y="34768"/>
                  </a:lnTo>
                  <a:lnTo>
                    <a:pt x="58280" y="34129"/>
                  </a:lnTo>
                  <a:lnTo>
                    <a:pt x="58441" y="34129"/>
                  </a:lnTo>
                  <a:lnTo>
                    <a:pt x="62462" y="32233"/>
                  </a:lnTo>
                  <a:lnTo>
                    <a:pt x="62318" y="32233"/>
                  </a:lnTo>
                  <a:lnTo>
                    <a:pt x="63459" y="31764"/>
                  </a:lnTo>
                  <a:lnTo>
                    <a:pt x="63608" y="31764"/>
                  </a:lnTo>
                  <a:lnTo>
                    <a:pt x="67862" y="30215"/>
                  </a:lnTo>
                  <a:lnTo>
                    <a:pt x="67673" y="30215"/>
                  </a:lnTo>
                  <a:lnTo>
                    <a:pt x="68984" y="29807"/>
                  </a:lnTo>
                  <a:lnTo>
                    <a:pt x="69282" y="29807"/>
                  </a:lnTo>
                  <a:lnTo>
                    <a:pt x="73683" y="28690"/>
                  </a:lnTo>
                  <a:lnTo>
                    <a:pt x="73435" y="28690"/>
                  </a:lnTo>
                  <a:lnTo>
                    <a:pt x="74745" y="28420"/>
                  </a:lnTo>
                  <a:lnTo>
                    <a:pt x="75220" y="28420"/>
                  </a:lnTo>
                  <a:lnTo>
                    <a:pt x="79811" y="27727"/>
                  </a:lnTo>
                  <a:lnTo>
                    <a:pt x="79335" y="27727"/>
                  </a:lnTo>
                  <a:lnTo>
                    <a:pt x="80729" y="27588"/>
                  </a:lnTo>
                  <a:lnTo>
                    <a:pt x="82348" y="27588"/>
                  </a:lnTo>
                  <a:lnTo>
                    <a:pt x="86532" y="27395"/>
                  </a:lnTo>
                  <a:lnTo>
                    <a:pt x="86238" y="27395"/>
                  </a:lnTo>
                  <a:lnTo>
                    <a:pt x="86867" y="27380"/>
                  </a:lnTo>
                  <a:lnTo>
                    <a:pt x="9794207" y="27380"/>
                  </a:lnTo>
                  <a:lnTo>
                    <a:pt x="9794207" y="0"/>
                  </a:lnTo>
                  <a:close/>
                </a:path>
                <a:path w="9794240" h="173989">
                  <a:moveTo>
                    <a:pt x="86565" y="146069"/>
                  </a:moveTo>
                  <a:lnTo>
                    <a:pt x="86238" y="146069"/>
                  </a:lnTo>
                  <a:lnTo>
                    <a:pt x="86867" y="146083"/>
                  </a:lnTo>
                  <a:lnTo>
                    <a:pt x="86565" y="146069"/>
                  </a:lnTo>
                  <a:close/>
                </a:path>
                <a:path w="9794240" h="173989">
                  <a:moveTo>
                    <a:pt x="9794207" y="146068"/>
                  </a:moveTo>
                  <a:lnTo>
                    <a:pt x="86565" y="146069"/>
                  </a:lnTo>
                  <a:lnTo>
                    <a:pt x="86867" y="146083"/>
                  </a:lnTo>
                  <a:lnTo>
                    <a:pt x="9794207" y="146083"/>
                  </a:lnTo>
                  <a:close/>
                </a:path>
                <a:path w="9794240" h="173989">
                  <a:moveTo>
                    <a:pt x="79335" y="145737"/>
                  </a:moveTo>
                  <a:lnTo>
                    <a:pt x="80729" y="145874"/>
                  </a:lnTo>
                  <a:lnTo>
                    <a:pt x="80039" y="145770"/>
                  </a:lnTo>
                  <a:lnTo>
                    <a:pt x="79335" y="145737"/>
                  </a:lnTo>
                  <a:close/>
                </a:path>
                <a:path w="9794240" h="173989">
                  <a:moveTo>
                    <a:pt x="80039" y="145770"/>
                  </a:moveTo>
                  <a:lnTo>
                    <a:pt x="80729" y="145874"/>
                  </a:lnTo>
                  <a:lnTo>
                    <a:pt x="82304" y="145874"/>
                  </a:lnTo>
                  <a:lnTo>
                    <a:pt x="80039" y="145770"/>
                  </a:lnTo>
                  <a:close/>
                </a:path>
                <a:path w="9794240" h="173989">
                  <a:moveTo>
                    <a:pt x="79825" y="145737"/>
                  </a:moveTo>
                  <a:lnTo>
                    <a:pt x="79335" y="145737"/>
                  </a:lnTo>
                  <a:lnTo>
                    <a:pt x="80039" y="145770"/>
                  </a:lnTo>
                  <a:lnTo>
                    <a:pt x="79825" y="145737"/>
                  </a:lnTo>
                  <a:close/>
                </a:path>
                <a:path w="9794240" h="173989">
                  <a:moveTo>
                    <a:pt x="73435" y="144774"/>
                  </a:moveTo>
                  <a:lnTo>
                    <a:pt x="74745" y="145040"/>
                  </a:lnTo>
                  <a:lnTo>
                    <a:pt x="74079" y="144871"/>
                  </a:lnTo>
                  <a:lnTo>
                    <a:pt x="73435" y="144774"/>
                  </a:lnTo>
                  <a:close/>
                </a:path>
                <a:path w="9794240" h="173989">
                  <a:moveTo>
                    <a:pt x="74079" y="144871"/>
                  </a:moveTo>
                  <a:lnTo>
                    <a:pt x="74745" y="145040"/>
                  </a:lnTo>
                  <a:lnTo>
                    <a:pt x="75199" y="145040"/>
                  </a:lnTo>
                  <a:lnTo>
                    <a:pt x="74079" y="144871"/>
                  </a:lnTo>
                  <a:close/>
                </a:path>
                <a:path w="9794240" h="173989">
                  <a:moveTo>
                    <a:pt x="73695" y="144774"/>
                  </a:moveTo>
                  <a:lnTo>
                    <a:pt x="73435" y="144774"/>
                  </a:lnTo>
                  <a:lnTo>
                    <a:pt x="74079" y="144871"/>
                  </a:lnTo>
                  <a:lnTo>
                    <a:pt x="73695" y="144774"/>
                  </a:lnTo>
                  <a:close/>
                </a:path>
                <a:path w="9794240" h="173989">
                  <a:moveTo>
                    <a:pt x="67673" y="143250"/>
                  </a:moveTo>
                  <a:lnTo>
                    <a:pt x="68984" y="143653"/>
                  </a:lnTo>
                  <a:lnTo>
                    <a:pt x="68335" y="143417"/>
                  </a:lnTo>
                  <a:lnTo>
                    <a:pt x="67673" y="143250"/>
                  </a:lnTo>
                  <a:close/>
                </a:path>
                <a:path w="9794240" h="173989">
                  <a:moveTo>
                    <a:pt x="68335" y="143417"/>
                  </a:moveTo>
                  <a:lnTo>
                    <a:pt x="68984" y="143653"/>
                  </a:lnTo>
                  <a:lnTo>
                    <a:pt x="69268" y="143653"/>
                  </a:lnTo>
                  <a:lnTo>
                    <a:pt x="68335" y="143417"/>
                  </a:lnTo>
                  <a:close/>
                </a:path>
                <a:path w="9794240" h="173989">
                  <a:moveTo>
                    <a:pt x="67875" y="143250"/>
                  </a:moveTo>
                  <a:lnTo>
                    <a:pt x="67673" y="143250"/>
                  </a:lnTo>
                  <a:lnTo>
                    <a:pt x="68335" y="143417"/>
                  </a:lnTo>
                  <a:lnTo>
                    <a:pt x="67875" y="143250"/>
                  </a:lnTo>
                  <a:close/>
                </a:path>
                <a:path w="9794240" h="173989">
                  <a:moveTo>
                    <a:pt x="62318" y="141226"/>
                  </a:moveTo>
                  <a:lnTo>
                    <a:pt x="63459" y="141700"/>
                  </a:lnTo>
                  <a:lnTo>
                    <a:pt x="62910" y="141442"/>
                  </a:lnTo>
                  <a:lnTo>
                    <a:pt x="62318" y="141226"/>
                  </a:lnTo>
                  <a:close/>
                </a:path>
                <a:path w="9794240" h="173989">
                  <a:moveTo>
                    <a:pt x="62910" y="141442"/>
                  </a:moveTo>
                  <a:lnTo>
                    <a:pt x="63459" y="141700"/>
                  </a:lnTo>
                  <a:lnTo>
                    <a:pt x="63621" y="141700"/>
                  </a:lnTo>
                  <a:lnTo>
                    <a:pt x="62910" y="141442"/>
                  </a:lnTo>
                  <a:close/>
                </a:path>
                <a:path w="9794240" h="173989">
                  <a:moveTo>
                    <a:pt x="62452" y="141226"/>
                  </a:moveTo>
                  <a:lnTo>
                    <a:pt x="62318" y="141226"/>
                  </a:lnTo>
                  <a:lnTo>
                    <a:pt x="62910" y="141442"/>
                  </a:lnTo>
                  <a:lnTo>
                    <a:pt x="62452" y="141226"/>
                  </a:lnTo>
                  <a:close/>
                </a:path>
                <a:path w="9794240" h="173989">
                  <a:moveTo>
                    <a:pt x="57084" y="138696"/>
                  </a:moveTo>
                  <a:lnTo>
                    <a:pt x="58280" y="139333"/>
                  </a:lnTo>
                  <a:lnTo>
                    <a:pt x="57704" y="138988"/>
                  </a:lnTo>
                  <a:lnTo>
                    <a:pt x="57084" y="138696"/>
                  </a:lnTo>
                  <a:close/>
                </a:path>
                <a:path w="9794240" h="173989">
                  <a:moveTo>
                    <a:pt x="57704" y="138988"/>
                  </a:moveTo>
                  <a:lnTo>
                    <a:pt x="58280" y="139333"/>
                  </a:lnTo>
                  <a:lnTo>
                    <a:pt x="58436" y="139333"/>
                  </a:lnTo>
                  <a:lnTo>
                    <a:pt x="57704" y="138988"/>
                  </a:lnTo>
                  <a:close/>
                </a:path>
                <a:path w="9794240" h="173989">
                  <a:moveTo>
                    <a:pt x="57217" y="138696"/>
                  </a:moveTo>
                  <a:lnTo>
                    <a:pt x="57084" y="138696"/>
                  </a:lnTo>
                  <a:lnTo>
                    <a:pt x="57704" y="138988"/>
                  </a:lnTo>
                  <a:lnTo>
                    <a:pt x="57217" y="138696"/>
                  </a:lnTo>
                  <a:close/>
                </a:path>
                <a:path w="9794240" h="173989">
                  <a:moveTo>
                    <a:pt x="52303" y="135750"/>
                  </a:moveTo>
                  <a:lnTo>
                    <a:pt x="53445" y="136518"/>
                  </a:lnTo>
                  <a:lnTo>
                    <a:pt x="52780" y="136036"/>
                  </a:lnTo>
                  <a:lnTo>
                    <a:pt x="52303" y="135750"/>
                  </a:lnTo>
                  <a:close/>
                </a:path>
                <a:path w="9794240" h="173989">
                  <a:moveTo>
                    <a:pt x="52878" y="136095"/>
                  </a:moveTo>
                  <a:lnTo>
                    <a:pt x="53445" y="136518"/>
                  </a:lnTo>
                  <a:lnTo>
                    <a:pt x="53583" y="136518"/>
                  </a:lnTo>
                  <a:lnTo>
                    <a:pt x="52878" y="136095"/>
                  </a:lnTo>
                  <a:close/>
                </a:path>
                <a:path w="9794240" h="173989">
                  <a:moveTo>
                    <a:pt x="52416" y="135750"/>
                  </a:moveTo>
                  <a:lnTo>
                    <a:pt x="52878" y="136095"/>
                  </a:lnTo>
                  <a:lnTo>
                    <a:pt x="52416" y="135750"/>
                  </a:lnTo>
                  <a:close/>
                </a:path>
                <a:path w="9794240" h="173989">
                  <a:moveTo>
                    <a:pt x="47867" y="132358"/>
                  </a:moveTo>
                  <a:lnTo>
                    <a:pt x="48863" y="133173"/>
                  </a:lnTo>
                  <a:lnTo>
                    <a:pt x="48404" y="132758"/>
                  </a:lnTo>
                  <a:lnTo>
                    <a:pt x="47867" y="132358"/>
                  </a:lnTo>
                  <a:close/>
                </a:path>
                <a:path w="9794240" h="173989">
                  <a:moveTo>
                    <a:pt x="48404" y="132758"/>
                  </a:moveTo>
                  <a:lnTo>
                    <a:pt x="48863" y="133173"/>
                  </a:lnTo>
                  <a:lnTo>
                    <a:pt x="48404" y="132758"/>
                  </a:lnTo>
                  <a:close/>
                </a:path>
                <a:path w="9794240" h="173989">
                  <a:moveTo>
                    <a:pt x="47961" y="132358"/>
                  </a:moveTo>
                  <a:lnTo>
                    <a:pt x="48404" y="132758"/>
                  </a:lnTo>
                  <a:lnTo>
                    <a:pt x="47961" y="132358"/>
                  </a:lnTo>
                  <a:close/>
                </a:path>
                <a:path w="9794240" h="173989">
                  <a:moveTo>
                    <a:pt x="43691" y="128495"/>
                  </a:moveTo>
                  <a:lnTo>
                    <a:pt x="44703" y="129516"/>
                  </a:lnTo>
                  <a:lnTo>
                    <a:pt x="44110" y="128874"/>
                  </a:lnTo>
                  <a:lnTo>
                    <a:pt x="43691" y="128495"/>
                  </a:lnTo>
                  <a:close/>
                </a:path>
                <a:path w="9794240" h="173989">
                  <a:moveTo>
                    <a:pt x="44207" y="128961"/>
                  </a:moveTo>
                  <a:lnTo>
                    <a:pt x="44703" y="129516"/>
                  </a:lnTo>
                  <a:lnTo>
                    <a:pt x="44207" y="128961"/>
                  </a:lnTo>
                  <a:close/>
                </a:path>
                <a:path w="9794240" h="173989">
                  <a:moveTo>
                    <a:pt x="43790" y="128495"/>
                  </a:moveTo>
                  <a:lnTo>
                    <a:pt x="44207" y="128961"/>
                  </a:lnTo>
                  <a:lnTo>
                    <a:pt x="43790" y="128495"/>
                  </a:lnTo>
                  <a:close/>
                </a:path>
                <a:path w="9794240" h="173989">
                  <a:moveTo>
                    <a:pt x="40052" y="124315"/>
                  </a:moveTo>
                  <a:lnTo>
                    <a:pt x="40864" y="125311"/>
                  </a:lnTo>
                  <a:lnTo>
                    <a:pt x="40492" y="124807"/>
                  </a:lnTo>
                  <a:lnTo>
                    <a:pt x="40052" y="124315"/>
                  </a:lnTo>
                  <a:close/>
                </a:path>
                <a:path w="9794240" h="173989">
                  <a:moveTo>
                    <a:pt x="40492" y="124807"/>
                  </a:moveTo>
                  <a:lnTo>
                    <a:pt x="40864" y="125311"/>
                  </a:lnTo>
                  <a:lnTo>
                    <a:pt x="40492" y="124807"/>
                  </a:lnTo>
                  <a:close/>
                </a:path>
                <a:path w="9794240" h="173989">
                  <a:moveTo>
                    <a:pt x="40129" y="124315"/>
                  </a:moveTo>
                  <a:lnTo>
                    <a:pt x="40492" y="124807"/>
                  </a:lnTo>
                  <a:lnTo>
                    <a:pt x="40129" y="124315"/>
                  </a:lnTo>
                  <a:close/>
                </a:path>
                <a:path w="9794240" h="173989">
                  <a:moveTo>
                    <a:pt x="36727" y="119707"/>
                  </a:moveTo>
                  <a:lnTo>
                    <a:pt x="37493" y="120860"/>
                  </a:lnTo>
                  <a:lnTo>
                    <a:pt x="37147" y="120278"/>
                  </a:lnTo>
                  <a:lnTo>
                    <a:pt x="36727" y="119707"/>
                  </a:lnTo>
                  <a:close/>
                </a:path>
                <a:path w="9794240" h="173989">
                  <a:moveTo>
                    <a:pt x="37147" y="120278"/>
                  </a:moveTo>
                  <a:lnTo>
                    <a:pt x="37493" y="120860"/>
                  </a:lnTo>
                  <a:lnTo>
                    <a:pt x="37147" y="120278"/>
                  </a:lnTo>
                  <a:close/>
                </a:path>
                <a:path w="9794240" h="173989">
                  <a:moveTo>
                    <a:pt x="36809" y="119707"/>
                  </a:moveTo>
                  <a:lnTo>
                    <a:pt x="37147" y="120278"/>
                  </a:lnTo>
                  <a:lnTo>
                    <a:pt x="36809" y="119707"/>
                  </a:lnTo>
                  <a:close/>
                </a:path>
                <a:path w="9794240" h="173989">
                  <a:moveTo>
                    <a:pt x="33930" y="114850"/>
                  </a:moveTo>
                  <a:lnTo>
                    <a:pt x="34558" y="116051"/>
                  </a:lnTo>
                  <a:lnTo>
                    <a:pt x="34251" y="115391"/>
                  </a:lnTo>
                  <a:lnTo>
                    <a:pt x="33930" y="114850"/>
                  </a:lnTo>
                  <a:close/>
                </a:path>
                <a:path w="9794240" h="173989">
                  <a:moveTo>
                    <a:pt x="34251" y="115391"/>
                  </a:moveTo>
                  <a:lnTo>
                    <a:pt x="34558" y="116051"/>
                  </a:lnTo>
                  <a:lnTo>
                    <a:pt x="34251" y="115391"/>
                  </a:lnTo>
                  <a:close/>
                </a:path>
                <a:path w="9794240" h="173989">
                  <a:moveTo>
                    <a:pt x="33999" y="114850"/>
                  </a:moveTo>
                  <a:lnTo>
                    <a:pt x="34251" y="115391"/>
                  </a:lnTo>
                  <a:lnTo>
                    <a:pt x="33999" y="114850"/>
                  </a:lnTo>
                  <a:close/>
                </a:path>
                <a:path w="9794240" h="173989">
                  <a:moveTo>
                    <a:pt x="31570" y="109638"/>
                  </a:moveTo>
                  <a:lnTo>
                    <a:pt x="32045" y="110786"/>
                  </a:lnTo>
                  <a:lnTo>
                    <a:pt x="31842" y="110221"/>
                  </a:lnTo>
                  <a:lnTo>
                    <a:pt x="31570" y="109638"/>
                  </a:lnTo>
                  <a:close/>
                </a:path>
                <a:path w="9794240" h="173989">
                  <a:moveTo>
                    <a:pt x="31842" y="110221"/>
                  </a:moveTo>
                  <a:lnTo>
                    <a:pt x="32045" y="110786"/>
                  </a:lnTo>
                  <a:lnTo>
                    <a:pt x="31842" y="110221"/>
                  </a:lnTo>
                  <a:close/>
                </a:path>
                <a:path w="9794240" h="173989">
                  <a:moveTo>
                    <a:pt x="31632" y="109638"/>
                  </a:moveTo>
                  <a:lnTo>
                    <a:pt x="31842" y="110221"/>
                  </a:lnTo>
                  <a:lnTo>
                    <a:pt x="31632" y="109638"/>
                  </a:lnTo>
                  <a:close/>
                </a:path>
                <a:path w="9794240" h="173989">
                  <a:moveTo>
                    <a:pt x="29632" y="104083"/>
                  </a:moveTo>
                  <a:lnTo>
                    <a:pt x="30030" y="105398"/>
                  </a:lnTo>
                  <a:lnTo>
                    <a:pt x="29859" y="104715"/>
                  </a:lnTo>
                  <a:lnTo>
                    <a:pt x="29632" y="104083"/>
                  </a:lnTo>
                  <a:close/>
                </a:path>
                <a:path w="9794240" h="173989">
                  <a:moveTo>
                    <a:pt x="29859" y="104715"/>
                  </a:moveTo>
                  <a:lnTo>
                    <a:pt x="30030" y="105398"/>
                  </a:lnTo>
                  <a:lnTo>
                    <a:pt x="29859" y="104715"/>
                  </a:lnTo>
                  <a:close/>
                </a:path>
                <a:path w="9794240" h="173989">
                  <a:moveTo>
                    <a:pt x="29701" y="104083"/>
                  </a:moveTo>
                  <a:lnTo>
                    <a:pt x="29859" y="104715"/>
                  </a:lnTo>
                  <a:lnTo>
                    <a:pt x="29701" y="104083"/>
                  </a:lnTo>
                  <a:close/>
                </a:path>
                <a:path w="9794240" h="173989">
                  <a:moveTo>
                    <a:pt x="28252" y="98288"/>
                  </a:moveTo>
                  <a:lnTo>
                    <a:pt x="28513" y="99614"/>
                  </a:lnTo>
                  <a:lnTo>
                    <a:pt x="28410" y="98918"/>
                  </a:lnTo>
                  <a:lnTo>
                    <a:pt x="28252" y="98288"/>
                  </a:lnTo>
                  <a:close/>
                </a:path>
                <a:path w="9794240" h="173989">
                  <a:moveTo>
                    <a:pt x="28410" y="98918"/>
                  </a:moveTo>
                  <a:lnTo>
                    <a:pt x="28513" y="99614"/>
                  </a:lnTo>
                  <a:lnTo>
                    <a:pt x="28410" y="98918"/>
                  </a:lnTo>
                  <a:close/>
                </a:path>
                <a:path w="9794240" h="173989">
                  <a:moveTo>
                    <a:pt x="28316" y="98288"/>
                  </a:moveTo>
                  <a:lnTo>
                    <a:pt x="28410" y="98918"/>
                  </a:lnTo>
                  <a:lnTo>
                    <a:pt x="28316" y="98288"/>
                  </a:lnTo>
                  <a:close/>
                </a:path>
                <a:path w="9794240" h="173989">
                  <a:moveTo>
                    <a:pt x="27425" y="92272"/>
                  </a:moveTo>
                  <a:lnTo>
                    <a:pt x="27555" y="93674"/>
                  </a:lnTo>
                  <a:lnTo>
                    <a:pt x="27521" y="92919"/>
                  </a:lnTo>
                  <a:lnTo>
                    <a:pt x="27425" y="92272"/>
                  </a:lnTo>
                  <a:close/>
                </a:path>
                <a:path w="9794240" h="173989">
                  <a:moveTo>
                    <a:pt x="27521" y="92919"/>
                  </a:moveTo>
                  <a:lnTo>
                    <a:pt x="27555" y="93674"/>
                  </a:lnTo>
                  <a:lnTo>
                    <a:pt x="27521" y="92919"/>
                  </a:lnTo>
                  <a:close/>
                </a:path>
                <a:path w="9794240" h="173989">
                  <a:moveTo>
                    <a:pt x="27491" y="92272"/>
                  </a:moveTo>
                  <a:lnTo>
                    <a:pt x="27521" y="92919"/>
                  </a:lnTo>
                  <a:lnTo>
                    <a:pt x="27491" y="92272"/>
                  </a:lnTo>
                  <a:close/>
                </a:path>
                <a:path w="9794240" h="173989">
                  <a:moveTo>
                    <a:pt x="27239" y="86729"/>
                  </a:moveTo>
                  <a:lnTo>
                    <a:pt x="27210" y="87356"/>
                  </a:lnTo>
                  <a:lnTo>
                    <a:pt x="27239" y="86729"/>
                  </a:lnTo>
                  <a:close/>
                </a:path>
                <a:path w="9794240" h="173989">
                  <a:moveTo>
                    <a:pt x="27268" y="86101"/>
                  </a:moveTo>
                  <a:lnTo>
                    <a:pt x="27239" y="86729"/>
                  </a:lnTo>
                  <a:lnTo>
                    <a:pt x="27268" y="86101"/>
                  </a:lnTo>
                  <a:close/>
                </a:path>
                <a:path w="9794240" h="173989">
                  <a:moveTo>
                    <a:pt x="27555" y="79791"/>
                  </a:moveTo>
                  <a:lnTo>
                    <a:pt x="27425" y="81185"/>
                  </a:lnTo>
                  <a:lnTo>
                    <a:pt x="27521" y="80536"/>
                  </a:lnTo>
                  <a:lnTo>
                    <a:pt x="27555" y="79791"/>
                  </a:lnTo>
                  <a:close/>
                </a:path>
                <a:path w="9794240" h="173989">
                  <a:moveTo>
                    <a:pt x="27521" y="80536"/>
                  </a:moveTo>
                  <a:lnTo>
                    <a:pt x="27425" y="81185"/>
                  </a:lnTo>
                  <a:lnTo>
                    <a:pt x="27521" y="80536"/>
                  </a:lnTo>
                  <a:close/>
                </a:path>
                <a:path w="9794240" h="173989">
                  <a:moveTo>
                    <a:pt x="27632" y="79791"/>
                  </a:moveTo>
                  <a:lnTo>
                    <a:pt x="27521" y="80536"/>
                  </a:lnTo>
                  <a:lnTo>
                    <a:pt x="27632" y="79791"/>
                  </a:lnTo>
                  <a:close/>
                </a:path>
                <a:path w="9794240" h="173989">
                  <a:moveTo>
                    <a:pt x="28513" y="73851"/>
                  </a:moveTo>
                  <a:lnTo>
                    <a:pt x="28252" y="75168"/>
                  </a:lnTo>
                  <a:lnTo>
                    <a:pt x="28412" y="74530"/>
                  </a:lnTo>
                  <a:lnTo>
                    <a:pt x="28513" y="73851"/>
                  </a:lnTo>
                  <a:close/>
                </a:path>
                <a:path w="9794240" h="173989">
                  <a:moveTo>
                    <a:pt x="28412" y="74530"/>
                  </a:moveTo>
                  <a:lnTo>
                    <a:pt x="28252" y="75168"/>
                  </a:lnTo>
                  <a:lnTo>
                    <a:pt x="28412" y="74530"/>
                  </a:lnTo>
                  <a:close/>
                </a:path>
                <a:path w="9794240" h="173989">
                  <a:moveTo>
                    <a:pt x="28582" y="73851"/>
                  </a:moveTo>
                  <a:lnTo>
                    <a:pt x="28412" y="74530"/>
                  </a:lnTo>
                  <a:lnTo>
                    <a:pt x="28582" y="73851"/>
                  </a:lnTo>
                  <a:close/>
                </a:path>
                <a:path w="9794240" h="173989">
                  <a:moveTo>
                    <a:pt x="30030" y="68065"/>
                  </a:moveTo>
                  <a:lnTo>
                    <a:pt x="29632" y="69375"/>
                  </a:lnTo>
                  <a:lnTo>
                    <a:pt x="29863" y="68732"/>
                  </a:lnTo>
                  <a:lnTo>
                    <a:pt x="30030" y="68065"/>
                  </a:lnTo>
                  <a:close/>
                </a:path>
                <a:path w="9794240" h="173989">
                  <a:moveTo>
                    <a:pt x="29863" y="68732"/>
                  </a:moveTo>
                  <a:lnTo>
                    <a:pt x="29632" y="69375"/>
                  </a:lnTo>
                  <a:lnTo>
                    <a:pt x="29863" y="68732"/>
                  </a:lnTo>
                  <a:close/>
                </a:path>
                <a:path w="9794240" h="173989">
                  <a:moveTo>
                    <a:pt x="30103" y="68065"/>
                  </a:moveTo>
                  <a:lnTo>
                    <a:pt x="29863" y="68732"/>
                  </a:lnTo>
                  <a:lnTo>
                    <a:pt x="30103" y="68065"/>
                  </a:lnTo>
                  <a:close/>
                </a:path>
                <a:path w="9794240" h="173989">
                  <a:moveTo>
                    <a:pt x="32045" y="62672"/>
                  </a:moveTo>
                  <a:lnTo>
                    <a:pt x="31570" y="63820"/>
                  </a:lnTo>
                  <a:lnTo>
                    <a:pt x="31841" y="63239"/>
                  </a:lnTo>
                  <a:lnTo>
                    <a:pt x="32045" y="62672"/>
                  </a:lnTo>
                  <a:close/>
                </a:path>
                <a:path w="9794240" h="173989">
                  <a:moveTo>
                    <a:pt x="31841" y="63239"/>
                  </a:moveTo>
                  <a:lnTo>
                    <a:pt x="31570" y="63820"/>
                  </a:lnTo>
                  <a:lnTo>
                    <a:pt x="31841" y="63239"/>
                  </a:lnTo>
                  <a:close/>
                </a:path>
                <a:path w="9794240" h="173989">
                  <a:moveTo>
                    <a:pt x="32105" y="62672"/>
                  </a:moveTo>
                  <a:lnTo>
                    <a:pt x="31841" y="63239"/>
                  </a:lnTo>
                  <a:lnTo>
                    <a:pt x="32105" y="62672"/>
                  </a:lnTo>
                  <a:close/>
                </a:path>
                <a:path w="9794240" h="173989">
                  <a:moveTo>
                    <a:pt x="34558" y="57410"/>
                  </a:moveTo>
                  <a:lnTo>
                    <a:pt x="33930" y="58612"/>
                  </a:lnTo>
                  <a:lnTo>
                    <a:pt x="34248" y="58076"/>
                  </a:lnTo>
                  <a:lnTo>
                    <a:pt x="34558" y="57410"/>
                  </a:lnTo>
                  <a:close/>
                </a:path>
                <a:path w="9794240" h="173989">
                  <a:moveTo>
                    <a:pt x="34248" y="58076"/>
                  </a:moveTo>
                  <a:lnTo>
                    <a:pt x="33930" y="58612"/>
                  </a:lnTo>
                  <a:lnTo>
                    <a:pt x="34248" y="58076"/>
                  </a:lnTo>
                  <a:close/>
                </a:path>
                <a:path w="9794240" h="173989">
                  <a:moveTo>
                    <a:pt x="34642" y="57410"/>
                  </a:moveTo>
                  <a:lnTo>
                    <a:pt x="34248" y="58076"/>
                  </a:lnTo>
                  <a:lnTo>
                    <a:pt x="34642" y="57410"/>
                  </a:lnTo>
                  <a:close/>
                </a:path>
                <a:path w="9794240" h="173989">
                  <a:moveTo>
                    <a:pt x="37493" y="52603"/>
                  </a:moveTo>
                  <a:lnTo>
                    <a:pt x="36727" y="53751"/>
                  </a:lnTo>
                  <a:lnTo>
                    <a:pt x="37160" y="53164"/>
                  </a:lnTo>
                  <a:lnTo>
                    <a:pt x="37493" y="52603"/>
                  </a:lnTo>
                  <a:close/>
                </a:path>
                <a:path w="9794240" h="173989">
                  <a:moveTo>
                    <a:pt x="37160" y="53164"/>
                  </a:moveTo>
                  <a:lnTo>
                    <a:pt x="36727" y="53751"/>
                  </a:lnTo>
                  <a:lnTo>
                    <a:pt x="37160" y="53164"/>
                  </a:lnTo>
                  <a:close/>
                </a:path>
                <a:path w="9794240" h="173989">
                  <a:moveTo>
                    <a:pt x="37574" y="52603"/>
                  </a:moveTo>
                  <a:lnTo>
                    <a:pt x="37160" y="53164"/>
                  </a:lnTo>
                  <a:lnTo>
                    <a:pt x="37574" y="52603"/>
                  </a:lnTo>
                  <a:close/>
                </a:path>
                <a:path w="9794240" h="173989">
                  <a:moveTo>
                    <a:pt x="40864" y="48150"/>
                  </a:moveTo>
                  <a:lnTo>
                    <a:pt x="40052" y="49144"/>
                  </a:lnTo>
                  <a:lnTo>
                    <a:pt x="40500" y="48643"/>
                  </a:lnTo>
                  <a:lnTo>
                    <a:pt x="40864" y="48150"/>
                  </a:lnTo>
                  <a:close/>
                </a:path>
                <a:path w="9794240" h="173989">
                  <a:moveTo>
                    <a:pt x="40500" y="48643"/>
                  </a:moveTo>
                  <a:lnTo>
                    <a:pt x="40052" y="49144"/>
                  </a:lnTo>
                  <a:lnTo>
                    <a:pt x="40500" y="48643"/>
                  </a:lnTo>
                  <a:close/>
                </a:path>
                <a:path w="9794240" h="173989">
                  <a:moveTo>
                    <a:pt x="40941" y="48150"/>
                  </a:moveTo>
                  <a:lnTo>
                    <a:pt x="40500" y="48643"/>
                  </a:lnTo>
                  <a:lnTo>
                    <a:pt x="40941" y="48150"/>
                  </a:lnTo>
                  <a:close/>
                </a:path>
                <a:path w="9794240" h="173989">
                  <a:moveTo>
                    <a:pt x="44703" y="43944"/>
                  </a:moveTo>
                  <a:lnTo>
                    <a:pt x="43691" y="44968"/>
                  </a:lnTo>
                  <a:lnTo>
                    <a:pt x="44191" y="44516"/>
                  </a:lnTo>
                  <a:lnTo>
                    <a:pt x="44703" y="43944"/>
                  </a:lnTo>
                  <a:close/>
                </a:path>
                <a:path w="9794240" h="173989">
                  <a:moveTo>
                    <a:pt x="44191" y="44516"/>
                  </a:moveTo>
                  <a:lnTo>
                    <a:pt x="43691" y="44968"/>
                  </a:lnTo>
                  <a:lnTo>
                    <a:pt x="44191" y="44516"/>
                  </a:lnTo>
                  <a:close/>
                </a:path>
                <a:path w="9794240" h="173989">
                  <a:moveTo>
                    <a:pt x="44823" y="43944"/>
                  </a:moveTo>
                  <a:lnTo>
                    <a:pt x="44191" y="44516"/>
                  </a:lnTo>
                  <a:lnTo>
                    <a:pt x="44823" y="43944"/>
                  </a:lnTo>
                  <a:close/>
                </a:path>
                <a:path w="9794240" h="173989">
                  <a:moveTo>
                    <a:pt x="48863" y="40284"/>
                  </a:moveTo>
                  <a:lnTo>
                    <a:pt x="47867" y="41101"/>
                  </a:lnTo>
                  <a:lnTo>
                    <a:pt x="48402" y="40702"/>
                  </a:lnTo>
                  <a:lnTo>
                    <a:pt x="48863" y="40284"/>
                  </a:lnTo>
                  <a:close/>
                </a:path>
                <a:path w="9794240" h="173989">
                  <a:moveTo>
                    <a:pt x="48402" y="40702"/>
                  </a:moveTo>
                  <a:lnTo>
                    <a:pt x="47867" y="41101"/>
                  </a:lnTo>
                  <a:lnTo>
                    <a:pt x="48402" y="40702"/>
                  </a:lnTo>
                  <a:close/>
                </a:path>
                <a:path w="9794240" h="173989">
                  <a:moveTo>
                    <a:pt x="48962" y="40284"/>
                  </a:moveTo>
                  <a:lnTo>
                    <a:pt x="48402" y="40702"/>
                  </a:lnTo>
                  <a:lnTo>
                    <a:pt x="48962" y="40284"/>
                  </a:lnTo>
                  <a:close/>
                </a:path>
                <a:path w="9794240" h="173989">
                  <a:moveTo>
                    <a:pt x="53445" y="36941"/>
                  </a:moveTo>
                  <a:lnTo>
                    <a:pt x="52303" y="37711"/>
                  </a:lnTo>
                  <a:lnTo>
                    <a:pt x="52857" y="37379"/>
                  </a:lnTo>
                  <a:lnTo>
                    <a:pt x="53445" y="36941"/>
                  </a:lnTo>
                  <a:close/>
                </a:path>
                <a:path w="9794240" h="173989">
                  <a:moveTo>
                    <a:pt x="52857" y="37379"/>
                  </a:moveTo>
                  <a:lnTo>
                    <a:pt x="52303" y="37711"/>
                  </a:lnTo>
                  <a:lnTo>
                    <a:pt x="52857" y="37379"/>
                  </a:lnTo>
                  <a:close/>
                </a:path>
                <a:path w="9794240" h="173989">
                  <a:moveTo>
                    <a:pt x="53589" y="36941"/>
                  </a:moveTo>
                  <a:lnTo>
                    <a:pt x="53445" y="36941"/>
                  </a:lnTo>
                  <a:lnTo>
                    <a:pt x="52857" y="37379"/>
                  </a:lnTo>
                  <a:lnTo>
                    <a:pt x="53589" y="36941"/>
                  </a:lnTo>
                  <a:close/>
                </a:path>
                <a:path w="9794240" h="173989">
                  <a:moveTo>
                    <a:pt x="58280" y="34129"/>
                  </a:moveTo>
                  <a:lnTo>
                    <a:pt x="57084" y="34768"/>
                  </a:lnTo>
                  <a:lnTo>
                    <a:pt x="57686" y="34485"/>
                  </a:lnTo>
                  <a:lnTo>
                    <a:pt x="58280" y="34129"/>
                  </a:lnTo>
                  <a:close/>
                </a:path>
                <a:path w="9794240" h="173989">
                  <a:moveTo>
                    <a:pt x="57686" y="34485"/>
                  </a:moveTo>
                  <a:lnTo>
                    <a:pt x="57084" y="34768"/>
                  </a:lnTo>
                  <a:lnTo>
                    <a:pt x="57213" y="34768"/>
                  </a:lnTo>
                  <a:lnTo>
                    <a:pt x="57686" y="34485"/>
                  </a:lnTo>
                  <a:close/>
                </a:path>
                <a:path w="9794240" h="173989">
                  <a:moveTo>
                    <a:pt x="58441" y="34129"/>
                  </a:moveTo>
                  <a:lnTo>
                    <a:pt x="58280" y="34129"/>
                  </a:lnTo>
                  <a:lnTo>
                    <a:pt x="57686" y="34485"/>
                  </a:lnTo>
                  <a:lnTo>
                    <a:pt x="58441" y="34129"/>
                  </a:lnTo>
                  <a:close/>
                </a:path>
                <a:path w="9794240" h="173989">
                  <a:moveTo>
                    <a:pt x="63459" y="31764"/>
                  </a:moveTo>
                  <a:lnTo>
                    <a:pt x="62318" y="32233"/>
                  </a:lnTo>
                  <a:lnTo>
                    <a:pt x="62953" y="32002"/>
                  </a:lnTo>
                  <a:lnTo>
                    <a:pt x="63459" y="31764"/>
                  </a:lnTo>
                  <a:close/>
                </a:path>
                <a:path w="9794240" h="173989">
                  <a:moveTo>
                    <a:pt x="62953" y="32002"/>
                  </a:moveTo>
                  <a:lnTo>
                    <a:pt x="62318" y="32233"/>
                  </a:lnTo>
                  <a:lnTo>
                    <a:pt x="62462" y="32233"/>
                  </a:lnTo>
                  <a:lnTo>
                    <a:pt x="62953" y="32002"/>
                  </a:lnTo>
                  <a:close/>
                </a:path>
                <a:path w="9794240" h="173989">
                  <a:moveTo>
                    <a:pt x="63608" y="31764"/>
                  </a:moveTo>
                  <a:lnTo>
                    <a:pt x="63459" y="31764"/>
                  </a:lnTo>
                  <a:lnTo>
                    <a:pt x="62953" y="32002"/>
                  </a:lnTo>
                  <a:lnTo>
                    <a:pt x="63608" y="31764"/>
                  </a:lnTo>
                  <a:close/>
                </a:path>
                <a:path w="9794240" h="173989">
                  <a:moveTo>
                    <a:pt x="68984" y="29807"/>
                  </a:moveTo>
                  <a:lnTo>
                    <a:pt x="67673" y="30215"/>
                  </a:lnTo>
                  <a:lnTo>
                    <a:pt x="68296" y="30057"/>
                  </a:lnTo>
                  <a:lnTo>
                    <a:pt x="68984" y="29807"/>
                  </a:lnTo>
                  <a:close/>
                </a:path>
                <a:path w="9794240" h="173989">
                  <a:moveTo>
                    <a:pt x="68296" y="30057"/>
                  </a:moveTo>
                  <a:lnTo>
                    <a:pt x="67673" y="30215"/>
                  </a:lnTo>
                  <a:lnTo>
                    <a:pt x="67862" y="30215"/>
                  </a:lnTo>
                  <a:lnTo>
                    <a:pt x="68296" y="30057"/>
                  </a:lnTo>
                  <a:close/>
                </a:path>
                <a:path w="9794240" h="173989">
                  <a:moveTo>
                    <a:pt x="69282" y="29807"/>
                  </a:moveTo>
                  <a:lnTo>
                    <a:pt x="68984" y="29807"/>
                  </a:lnTo>
                  <a:lnTo>
                    <a:pt x="68296" y="30057"/>
                  </a:lnTo>
                  <a:lnTo>
                    <a:pt x="69282" y="29807"/>
                  </a:lnTo>
                  <a:close/>
                </a:path>
                <a:path w="9794240" h="173989">
                  <a:moveTo>
                    <a:pt x="74745" y="28420"/>
                  </a:moveTo>
                  <a:lnTo>
                    <a:pt x="73435" y="28690"/>
                  </a:lnTo>
                  <a:lnTo>
                    <a:pt x="74047" y="28597"/>
                  </a:lnTo>
                  <a:lnTo>
                    <a:pt x="74745" y="28420"/>
                  </a:lnTo>
                  <a:close/>
                </a:path>
                <a:path w="9794240" h="173989">
                  <a:moveTo>
                    <a:pt x="74047" y="28597"/>
                  </a:moveTo>
                  <a:lnTo>
                    <a:pt x="73435" y="28690"/>
                  </a:lnTo>
                  <a:lnTo>
                    <a:pt x="73683" y="28690"/>
                  </a:lnTo>
                  <a:lnTo>
                    <a:pt x="74047" y="28597"/>
                  </a:lnTo>
                  <a:close/>
                </a:path>
                <a:path w="9794240" h="173989">
                  <a:moveTo>
                    <a:pt x="75220" y="28420"/>
                  </a:moveTo>
                  <a:lnTo>
                    <a:pt x="74745" y="28420"/>
                  </a:lnTo>
                  <a:lnTo>
                    <a:pt x="74047" y="28597"/>
                  </a:lnTo>
                  <a:lnTo>
                    <a:pt x="75220" y="28420"/>
                  </a:lnTo>
                  <a:close/>
                </a:path>
                <a:path w="9794240" h="173989">
                  <a:moveTo>
                    <a:pt x="80729" y="27588"/>
                  </a:moveTo>
                  <a:lnTo>
                    <a:pt x="79335" y="27727"/>
                  </a:lnTo>
                  <a:lnTo>
                    <a:pt x="80020" y="27695"/>
                  </a:lnTo>
                  <a:lnTo>
                    <a:pt x="80729" y="27588"/>
                  </a:lnTo>
                  <a:close/>
                </a:path>
                <a:path w="9794240" h="173989">
                  <a:moveTo>
                    <a:pt x="80020" y="27695"/>
                  </a:moveTo>
                  <a:lnTo>
                    <a:pt x="79335" y="27727"/>
                  </a:lnTo>
                  <a:lnTo>
                    <a:pt x="79811" y="27727"/>
                  </a:lnTo>
                  <a:lnTo>
                    <a:pt x="80020" y="27695"/>
                  </a:lnTo>
                  <a:close/>
                </a:path>
                <a:path w="9794240" h="173989">
                  <a:moveTo>
                    <a:pt x="82348" y="27588"/>
                  </a:moveTo>
                  <a:lnTo>
                    <a:pt x="80729" y="27588"/>
                  </a:lnTo>
                  <a:lnTo>
                    <a:pt x="80020" y="27695"/>
                  </a:lnTo>
                  <a:lnTo>
                    <a:pt x="82348" y="27588"/>
                  </a:lnTo>
                  <a:close/>
                </a:path>
                <a:path w="9794240" h="173989">
                  <a:moveTo>
                    <a:pt x="9794207" y="27380"/>
                  </a:moveTo>
                  <a:lnTo>
                    <a:pt x="86867" y="27380"/>
                  </a:lnTo>
                  <a:lnTo>
                    <a:pt x="86532" y="27395"/>
                  </a:lnTo>
                  <a:lnTo>
                    <a:pt x="9794207" y="27395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338702" y="6179177"/>
              <a:ext cx="9853295" cy="146685"/>
            </a:xfrm>
            <a:custGeom>
              <a:avLst/>
              <a:gdLst/>
              <a:ahLst/>
              <a:cxnLst/>
              <a:rect l="l" t="t" r="r" b="b"/>
              <a:pathLst>
                <a:path w="9853295" h="146685">
                  <a:moveTo>
                    <a:pt x="9853297" y="0"/>
                  </a:moveTo>
                  <a:lnTo>
                    <a:pt x="72646" y="0"/>
                  </a:lnTo>
                  <a:lnTo>
                    <a:pt x="44056" y="5635"/>
                  </a:lnTo>
                  <a:lnTo>
                    <a:pt x="20999" y="21114"/>
                  </a:lnTo>
                  <a:lnTo>
                    <a:pt x="5604" y="44296"/>
                  </a:lnTo>
                  <a:lnTo>
                    <a:pt x="0" y="73042"/>
                  </a:lnTo>
                  <a:lnTo>
                    <a:pt x="5604" y="100827"/>
                  </a:lnTo>
                  <a:lnTo>
                    <a:pt x="20999" y="124119"/>
                  </a:lnTo>
                  <a:lnTo>
                    <a:pt x="44056" y="140135"/>
                  </a:lnTo>
                  <a:lnTo>
                    <a:pt x="72646" y="146092"/>
                  </a:lnTo>
                  <a:lnTo>
                    <a:pt x="9853297" y="146092"/>
                  </a:lnTo>
                  <a:lnTo>
                    <a:pt x="9853297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1467" y="1686910"/>
            <a:ext cx="8762779" cy="4765347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401827" y="534161"/>
            <a:ext cx="19532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039617" y="485089"/>
            <a:ext cx="568769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FFFF00"/>
                </a:solidFill>
              </a:rPr>
              <a:t>Organizational</a:t>
            </a:r>
            <a:r>
              <a:rPr dirty="0" sz="2400" spc="-8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Design:</a:t>
            </a:r>
            <a:endParaRPr sz="240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solidFill>
                  <a:srgbClr val="FFFF00"/>
                </a:solidFill>
              </a:rPr>
              <a:t>Structure,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Culture,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>
                <a:solidFill>
                  <a:srgbClr val="FFFF00"/>
                </a:solidFill>
              </a:rPr>
              <a:t>and</a:t>
            </a:r>
            <a:r>
              <a:rPr dirty="0" sz="2400" spc="-5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Control</a:t>
            </a:r>
            <a:endParaRPr sz="2400"/>
          </a:p>
        </p:txBody>
      </p:sp>
      <p:grpSp>
        <p:nvGrpSpPr>
          <p:cNvPr id="9" name="object 9"/>
          <p:cNvGrpSpPr/>
          <p:nvPr/>
        </p:nvGrpSpPr>
        <p:grpSpPr>
          <a:xfrm>
            <a:off x="2117721" y="6487010"/>
            <a:ext cx="9893935" cy="194945"/>
            <a:chOff x="2117721" y="6487010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176811" y="6509683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117721" y="6487010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5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59390" cy="275653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First</a:t>
            </a:r>
            <a:r>
              <a:rPr dirty="0" sz="2800" spc="-20">
                <a:latin typeface="Calibri"/>
                <a:cs typeface="Calibri"/>
              </a:rPr>
              <a:t>,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managers </a:t>
            </a:r>
            <a:r>
              <a:rPr dirty="0" sz="2800" spc="-10">
                <a:latin typeface="Calibri"/>
                <a:cs typeface="Calibri"/>
              </a:rPr>
              <a:t>achieve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15">
                <a:latin typeface="Calibri"/>
                <a:cs typeface="Calibri"/>
              </a:rPr>
              <a:t>mastery </a:t>
            </a:r>
            <a:r>
              <a:rPr dirty="0" sz="2800" spc="-60">
                <a:latin typeface="Calibri"/>
                <a:cs typeface="Calibri"/>
              </a:rPr>
              <a:t>of,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5">
                <a:latin typeface="Calibri"/>
                <a:cs typeface="Calibri"/>
              </a:rPr>
              <a:t>fit with, the </a:t>
            </a:r>
            <a:r>
              <a:rPr dirty="0" sz="2800" spc="-35">
                <a:latin typeface="Calibri"/>
                <a:cs typeface="Calibri"/>
              </a:rPr>
              <a:t>firm’s </a:t>
            </a:r>
            <a:r>
              <a:rPr dirty="0" sz="2800" spc="-15">
                <a:latin typeface="Calibri"/>
                <a:cs typeface="Calibri"/>
              </a:rPr>
              <a:t>current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environment.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Second</a:t>
            </a:r>
            <a:r>
              <a:rPr dirty="0" sz="2800" spc="-5">
                <a:latin typeface="Calibri"/>
                <a:cs typeface="Calibri"/>
              </a:rPr>
              <a:t>, the </a:t>
            </a:r>
            <a:r>
              <a:rPr dirty="0" sz="2800" spc="-10">
                <a:latin typeface="Calibri"/>
                <a:cs typeface="Calibri"/>
              </a:rPr>
              <a:t>firm often </a:t>
            </a:r>
            <a:r>
              <a:rPr dirty="0" sz="2800" spc="-15">
                <a:latin typeface="Calibri"/>
                <a:cs typeface="Calibri"/>
              </a:rPr>
              <a:t>defines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measures </a:t>
            </a:r>
            <a:r>
              <a:rPr dirty="0" sz="2800" spc="-5">
                <a:latin typeface="Calibri"/>
                <a:cs typeface="Calibri"/>
              </a:rPr>
              <a:t>success </a:t>
            </a:r>
            <a:r>
              <a:rPr dirty="0" sz="2800" spc="-25">
                <a:latin typeface="Calibri"/>
                <a:cs typeface="Calibri"/>
              </a:rPr>
              <a:t>by 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financial </a:t>
            </a:r>
            <a:r>
              <a:rPr dirty="0" sz="2800" spc="-10">
                <a:latin typeface="Calibri"/>
                <a:cs typeface="Calibri"/>
              </a:rPr>
              <a:t>metrics, </a:t>
            </a:r>
            <a:r>
              <a:rPr dirty="0" sz="2800" spc="-5">
                <a:latin typeface="Calibri"/>
                <a:cs typeface="Calibri"/>
              </a:rPr>
              <a:t>with a </a:t>
            </a:r>
            <a:r>
              <a:rPr dirty="0" sz="2800" spc="-15">
                <a:latin typeface="Calibri"/>
                <a:cs typeface="Calibri"/>
              </a:rPr>
              <a:t>focus </a:t>
            </a:r>
            <a:r>
              <a:rPr dirty="0" sz="2800">
                <a:latin typeface="Calibri"/>
                <a:cs typeface="Calibri"/>
              </a:rPr>
              <a:t>on </a:t>
            </a:r>
            <a:r>
              <a:rPr dirty="0" sz="2800" spc="-10">
                <a:latin typeface="Calibri"/>
                <a:cs typeface="Calibri"/>
              </a:rPr>
              <a:t>short-term performance.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Third,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 </a:t>
            </a:r>
            <a:r>
              <a:rPr dirty="0" sz="2800" spc="-5">
                <a:latin typeface="Calibri"/>
                <a:cs typeface="Calibri"/>
              </a:rPr>
              <a:t>puts </a:t>
            </a:r>
            <a:r>
              <a:rPr dirty="0" sz="2800" spc="-10">
                <a:latin typeface="Calibri"/>
                <a:cs typeface="Calibri"/>
              </a:rPr>
              <a:t>in </a:t>
            </a:r>
            <a:r>
              <a:rPr dirty="0" sz="2800" spc="-5">
                <a:latin typeface="Calibri"/>
                <a:cs typeface="Calibri"/>
              </a:rPr>
              <a:t>place </a:t>
            </a:r>
            <a:r>
              <a:rPr dirty="0" sz="2800" spc="-10">
                <a:latin typeface="Calibri"/>
                <a:cs typeface="Calibri"/>
              </a:rPr>
              <a:t>structures,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metrics,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25">
                <a:latin typeface="Calibri"/>
                <a:cs typeface="Calibri"/>
              </a:rPr>
              <a:t>systems</a:t>
            </a:r>
            <a:r>
              <a:rPr dirty="0" sz="2800" spc="58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accommodate </a:t>
            </a:r>
            <a:r>
              <a:rPr dirty="0" sz="2800" spc="-5">
                <a:latin typeface="Calibri"/>
                <a:cs typeface="Calibri"/>
              </a:rPr>
              <a:t> and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manage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increasing</a:t>
            </a:r>
            <a:r>
              <a:rPr dirty="0" sz="2800" spc="-5">
                <a:latin typeface="Calibri"/>
                <a:cs typeface="Calibri"/>
              </a:rPr>
              <a:t> firm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size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complexity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due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to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continued </a:t>
            </a:r>
            <a:r>
              <a:rPr dirty="0" sz="2800" spc="-5">
                <a:latin typeface="Calibri"/>
                <a:cs typeface="Calibri"/>
              </a:rPr>
              <a:t> success. </a:t>
            </a:r>
            <a:r>
              <a:rPr dirty="0" sz="2800" spc="-35">
                <a:solidFill>
                  <a:srgbClr val="FF0000"/>
                </a:solidFill>
                <a:latin typeface="Calibri"/>
                <a:cs typeface="Calibri"/>
              </a:rPr>
              <a:t>Finally, </a:t>
            </a:r>
            <a:r>
              <a:rPr dirty="0" sz="2800" spc="-5">
                <a:latin typeface="Calibri"/>
                <a:cs typeface="Calibri"/>
              </a:rPr>
              <a:t>as a </a:t>
            </a:r>
            <a:r>
              <a:rPr dirty="0" sz="2800" spc="-10">
                <a:latin typeface="Calibri"/>
                <a:cs typeface="Calibri"/>
              </a:rPr>
              <a:t>result </a:t>
            </a:r>
            <a:r>
              <a:rPr dirty="0" sz="2800" spc="-5">
                <a:latin typeface="Calibri"/>
                <a:cs typeface="Calibri"/>
              </a:rPr>
              <a:t>of a </a:t>
            </a:r>
            <a:r>
              <a:rPr dirty="0" sz="2800" spc="-10">
                <a:latin typeface="Calibri"/>
                <a:cs typeface="Calibri"/>
              </a:rPr>
              <a:t>tightly coupled </a:t>
            </a:r>
            <a:r>
              <a:rPr dirty="0" sz="2800" spc="-5">
                <a:latin typeface="Calibri"/>
                <a:cs typeface="Calibri"/>
              </a:rPr>
              <a:t>albeit successful </a:t>
            </a:r>
            <a:r>
              <a:rPr dirty="0" sz="2800" spc="-25">
                <a:latin typeface="Calibri"/>
                <a:cs typeface="Calibri"/>
              </a:rPr>
              <a:t>system, 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organizational </a:t>
            </a:r>
            <a:r>
              <a:rPr dirty="0" sz="2800" spc="-5">
                <a:latin typeface="Calibri"/>
                <a:cs typeface="Calibri"/>
              </a:rPr>
              <a:t>inertia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sets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in—and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with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it,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resistance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change.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07159"/>
            <a:ext cx="10359390" cy="373951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2.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Organizational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10">
                <a:latin typeface="Calibri"/>
                <a:cs typeface="Calibri"/>
              </a:rPr>
              <a:t>Some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key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decisions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managers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must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make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when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designing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effective organizations </a:t>
            </a:r>
            <a:r>
              <a:rPr dirty="0" sz="2800" spc="-15">
                <a:latin typeface="Calibri"/>
                <a:cs typeface="Calibri"/>
              </a:rPr>
              <a:t>pertain to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30">
                <a:latin typeface="Calibri"/>
                <a:cs typeface="Calibri"/>
              </a:rPr>
              <a:t>firm’s </a:t>
            </a:r>
            <a:r>
              <a:rPr dirty="0" sz="2800" spc="-15" b="1">
                <a:solidFill>
                  <a:srgbClr val="FF0000"/>
                </a:solidFill>
                <a:latin typeface="Calibri"/>
                <a:cs typeface="Calibri"/>
              </a:rPr>
              <a:t>organizational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r>
              <a:rPr dirty="0" sz="2800" spc="-10">
                <a:latin typeface="Calibri"/>
                <a:cs typeface="Calibri"/>
              </a:rPr>
              <a:t>.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That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structure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determines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how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work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efforts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individuals</a:t>
            </a:r>
            <a:r>
              <a:rPr dirty="0" sz="2800">
                <a:latin typeface="Calibri"/>
                <a:cs typeface="Calibri"/>
              </a:rPr>
              <a:t> 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teams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are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orchestrated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how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resources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are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distributed.</a:t>
            </a:r>
            <a:r>
              <a:rPr dirty="0" sz="2800" spc="-5">
                <a:latin typeface="Calibri"/>
                <a:cs typeface="Calibri"/>
              </a:rPr>
              <a:t> In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0">
                <a:latin typeface="Calibri"/>
                <a:cs typeface="Calibri"/>
              </a:rPr>
              <a:t>particular, </a:t>
            </a:r>
            <a:r>
              <a:rPr dirty="0" sz="2800" spc="-5">
                <a:latin typeface="Calibri"/>
                <a:cs typeface="Calibri"/>
              </a:rPr>
              <a:t>an </a:t>
            </a:r>
            <a:r>
              <a:rPr dirty="0" sz="2800" spc="-20">
                <a:latin typeface="Calibri"/>
                <a:cs typeface="Calibri"/>
              </a:rPr>
              <a:t>organizational </a:t>
            </a:r>
            <a:r>
              <a:rPr dirty="0" sz="2800" spc="-15">
                <a:latin typeface="Calibri"/>
                <a:cs typeface="Calibri"/>
              </a:rPr>
              <a:t>structure defines how </a:t>
            </a:r>
            <a:r>
              <a:rPr dirty="0" sz="2800" spc="-10">
                <a:latin typeface="Calibri"/>
                <a:cs typeface="Calibri"/>
              </a:rPr>
              <a:t>jobs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5">
                <a:latin typeface="Calibri"/>
                <a:cs typeface="Calibri"/>
              </a:rPr>
              <a:t>tasks </a:t>
            </a:r>
            <a:r>
              <a:rPr dirty="0" sz="2800" spc="-20">
                <a:latin typeface="Calibri"/>
                <a:cs typeface="Calibri"/>
              </a:rPr>
              <a:t>are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divided and </a:t>
            </a:r>
            <a:r>
              <a:rPr dirty="0" sz="2800" spc="-20">
                <a:latin typeface="Calibri"/>
                <a:cs typeface="Calibri"/>
              </a:rPr>
              <a:t>integrated,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deline</a:t>
            </a:r>
            <a:r>
              <a:rPr dirty="0" sz="2800" spc="-10">
                <a:latin typeface="Calibri"/>
                <a:cs typeface="Calibri"/>
              </a:rPr>
              <a:t>ates the </a:t>
            </a:r>
            <a:r>
              <a:rPr dirty="0" sz="2800" spc="-5">
                <a:latin typeface="Calibri"/>
                <a:cs typeface="Calibri"/>
              </a:rPr>
              <a:t>reporting </a:t>
            </a:r>
            <a:r>
              <a:rPr dirty="0" sz="2800" spc="-10">
                <a:latin typeface="Calibri"/>
                <a:cs typeface="Calibri"/>
              </a:rPr>
              <a:t>relationships </a:t>
            </a:r>
            <a:r>
              <a:rPr dirty="0" sz="2800">
                <a:latin typeface="Calibri"/>
                <a:cs typeface="Calibri"/>
              </a:rPr>
              <a:t>up 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down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40">
                <a:latin typeface="Calibri"/>
                <a:cs typeface="Calibri"/>
              </a:rPr>
              <a:t>hierarchy,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defines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formal</a:t>
            </a:r>
            <a:r>
              <a:rPr dirty="0" sz="2800" spc="-10">
                <a:latin typeface="Calibri"/>
                <a:cs typeface="Calibri"/>
              </a:rPr>
              <a:t> communication</a:t>
            </a:r>
            <a:r>
              <a:rPr dirty="0" sz="2800" spc="-5">
                <a:latin typeface="Calibri"/>
                <a:cs typeface="Calibri"/>
              </a:rPr>
              <a:t> channels,</a:t>
            </a:r>
            <a:r>
              <a:rPr dirty="0" sz="2800">
                <a:latin typeface="Calibri"/>
                <a:cs typeface="Calibri"/>
              </a:rPr>
              <a:t> 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pres</a:t>
            </a:r>
            <a:r>
              <a:rPr dirty="0" sz="2800" spc="-10">
                <a:latin typeface="Calibri"/>
                <a:cs typeface="Calibri"/>
              </a:rPr>
              <a:t>cribes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how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individuals</a:t>
            </a:r>
            <a:r>
              <a:rPr dirty="0" sz="2800" spc="5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teams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coordinate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their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work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efforts.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1899900" cy="1519555"/>
            <a:chOff x="0" y="0"/>
            <a:chExt cx="11899900" cy="1519555"/>
          </a:xfrm>
        </p:grpSpPr>
        <p:sp>
          <p:nvSpPr>
            <p:cNvPr id="4" name="object 4"/>
            <p:cNvSpPr/>
            <p:nvPr/>
          </p:nvSpPr>
          <p:spPr>
            <a:xfrm>
              <a:off x="247096" y="0"/>
              <a:ext cx="3048635" cy="1519555"/>
            </a:xfrm>
            <a:custGeom>
              <a:avLst/>
              <a:gdLst/>
              <a:ahLst/>
              <a:cxnLst/>
              <a:rect l="l" t="t" r="r" b="b"/>
              <a:pathLst>
                <a:path w="3048635" h="1519555">
                  <a:moveTo>
                    <a:pt x="3048000" y="0"/>
                  </a:moveTo>
                  <a:lnTo>
                    <a:pt x="105101" y="0"/>
                  </a:lnTo>
                  <a:lnTo>
                    <a:pt x="0" y="1181773"/>
                  </a:lnTo>
                  <a:lnTo>
                    <a:pt x="34483" y="1220458"/>
                  </a:lnTo>
                  <a:lnTo>
                    <a:pt x="74538" y="1243636"/>
                  </a:lnTo>
                  <a:lnTo>
                    <a:pt x="125138" y="1268166"/>
                  </a:lnTo>
                  <a:lnTo>
                    <a:pt x="182783" y="1293142"/>
                  </a:lnTo>
                  <a:lnTo>
                    <a:pt x="243976" y="1317662"/>
                  </a:lnTo>
                  <a:lnTo>
                    <a:pt x="305217" y="1340820"/>
                  </a:lnTo>
                  <a:lnTo>
                    <a:pt x="363009" y="1361714"/>
                  </a:lnTo>
                  <a:lnTo>
                    <a:pt x="413851" y="1379437"/>
                  </a:lnTo>
                  <a:lnTo>
                    <a:pt x="454247" y="1393088"/>
                  </a:lnTo>
                  <a:lnTo>
                    <a:pt x="527180" y="1416363"/>
                  </a:lnTo>
                  <a:lnTo>
                    <a:pt x="573993" y="1429986"/>
                  </a:lnTo>
                  <a:lnTo>
                    <a:pt x="621125" y="1442635"/>
                  </a:lnTo>
                  <a:lnTo>
                    <a:pt x="668566" y="1454319"/>
                  </a:lnTo>
                  <a:lnTo>
                    <a:pt x="716308" y="1465043"/>
                  </a:lnTo>
                  <a:lnTo>
                    <a:pt x="764339" y="1474817"/>
                  </a:lnTo>
                  <a:lnTo>
                    <a:pt x="812649" y="1483648"/>
                  </a:lnTo>
                  <a:lnTo>
                    <a:pt x="861229" y="1491542"/>
                  </a:lnTo>
                  <a:lnTo>
                    <a:pt x="910068" y="1498508"/>
                  </a:lnTo>
                  <a:lnTo>
                    <a:pt x="959156" y="1504552"/>
                  </a:lnTo>
                  <a:lnTo>
                    <a:pt x="1008483" y="1509683"/>
                  </a:lnTo>
                  <a:lnTo>
                    <a:pt x="1058040" y="1513907"/>
                  </a:lnTo>
                  <a:lnTo>
                    <a:pt x="1109590" y="1516744"/>
                  </a:lnTo>
                  <a:lnTo>
                    <a:pt x="1161223" y="1518503"/>
                  </a:lnTo>
                  <a:lnTo>
                    <a:pt x="1212901" y="1519181"/>
                  </a:lnTo>
                  <a:lnTo>
                    <a:pt x="1264585" y="1518777"/>
                  </a:lnTo>
                  <a:lnTo>
                    <a:pt x="1316237" y="1517287"/>
                  </a:lnTo>
                  <a:lnTo>
                    <a:pt x="1367818" y="1514711"/>
                  </a:lnTo>
                  <a:lnTo>
                    <a:pt x="1419290" y="1511046"/>
                  </a:lnTo>
                  <a:lnTo>
                    <a:pt x="1470615" y="1506289"/>
                  </a:lnTo>
                  <a:lnTo>
                    <a:pt x="1521753" y="1500439"/>
                  </a:lnTo>
                  <a:lnTo>
                    <a:pt x="1572668" y="1493494"/>
                  </a:lnTo>
                  <a:lnTo>
                    <a:pt x="1623320" y="1485451"/>
                  </a:lnTo>
                  <a:lnTo>
                    <a:pt x="1673670" y="1476308"/>
                  </a:lnTo>
                  <a:lnTo>
                    <a:pt x="1723682" y="1466063"/>
                  </a:lnTo>
                  <a:lnTo>
                    <a:pt x="1773315" y="1454715"/>
                  </a:lnTo>
                  <a:lnTo>
                    <a:pt x="1822533" y="1442260"/>
                  </a:lnTo>
                  <a:lnTo>
                    <a:pt x="1871295" y="1428697"/>
                  </a:lnTo>
                  <a:lnTo>
                    <a:pt x="1919565" y="1414024"/>
                  </a:lnTo>
                  <a:lnTo>
                    <a:pt x="1967304" y="1398238"/>
                  </a:lnTo>
                  <a:lnTo>
                    <a:pt x="2014472" y="1381337"/>
                  </a:lnTo>
                  <a:lnTo>
                    <a:pt x="2061033" y="1363320"/>
                  </a:lnTo>
                  <a:lnTo>
                    <a:pt x="2106947" y="1344184"/>
                  </a:lnTo>
                  <a:lnTo>
                    <a:pt x="2152176" y="1323927"/>
                  </a:lnTo>
                  <a:lnTo>
                    <a:pt x="2196681" y="1302547"/>
                  </a:lnTo>
                  <a:lnTo>
                    <a:pt x="2244566" y="1277763"/>
                  </a:lnTo>
                  <a:lnTo>
                    <a:pt x="2291071" y="1251775"/>
                  </a:lnTo>
                  <a:lnTo>
                    <a:pt x="2336195" y="1224618"/>
                  </a:lnTo>
                  <a:lnTo>
                    <a:pt x="2379938" y="1196330"/>
                  </a:lnTo>
                  <a:lnTo>
                    <a:pt x="2422300" y="1166949"/>
                  </a:lnTo>
                  <a:lnTo>
                    <a:pt x="2463280" y="1136511"/>
                  </a:lnTo>
                  <a:lnTo>
                    <a:pt x="2502877" y="1105054"/>
                  </a:lnTo>
                  <a:lnTo>
                    <a:pt x="2541092" y="1072614"/>
                  </a:lnTo>
                  <a:lnTo>
                    <a:pt x="2577924" y="1039230"/>
                  </a:lnTo>
                  <a:lnTo>
                    <a:pt x="2613372" y="1004938"/>
                  </a:lnTo>
                  <a:lnTo>
                    <a:pt x="2647437" y="969776"/>
                  </a:lnTo>
                  <a:lnTo>
                    <a:pt x="2680117" y="933780"/>
                  </a:lnTo>
                  <a:lnTo>
                    <a:pt x="2711413" y="896989"/>
                  </a:lnTo>
                  <a:lnTo>
                    <a:pt x="2741323" y="859438"/>
                  </a:lnTo>
                  <a:lnTo>
                    <a:pt x="2769848" y="821166"/>
                  </a:lnTo>
                  <a:lnTo>
                    <a:pt x="2796987" y="782209"/>
                  </a:lnTo>
                  <a:lnTo>
                    <a:pt x="2822739" y="742604"/>
                  </a:lnTo>
                  <a:lnTo>
                    <a:pt x="2847105" y="702390"/>
                  </a:lnTo>
                  <a:lnTo>
                    <a:pt x="2870083" y="661602"/>
                  </a:lnTo>
                  <a:lnTo>
                    <a:pt x="2891674" y="620279"/>
                  </a:lnTo>
                  <a:lnTo>
                    <a:pt x="2911877" y="578457"/>
                  </a:lnTo>
                  <a:lnTo>
                    <a:pt x="2930691" y="536174"/>
                  </a:lnTo>
                  <a:lnTo>
                    <a:pt x="2948117" y="493467"/>
                  </a:lnTo>
                  <a:lnTo>
                    <a:pt x="2964153" y="450373"/>
                  </a:lnTo>
                  <a:lnTo>
                    <a:pt x="2978799" y="406928"/>
                  </a:lnTo>
                  <a:lnTo>
                    <a:pt x="2992055" y="363172"/>
                  </a:lnTo>
                  <a:lnTo>
                    <a:pt x="3003921" y="319140"/>
                  </a:lnTo>
                  <a:lnTo>
                    <a:pt x="3014396" y="274869"/>
                  </a:lnTo>
                  <a:lnTo>
                    <a:pt x="3023479" y="230398"/>
                  </a:lnTo>
                  <a:lnTo>
                    <a:pt x="3031171" y="185763"/>
                  </a:lnTo>
                  <a:lnTo>
                    <a:pt x="3037470" y="141001"/>
                  </a:lnTo>
                  <a:lnTo>
                    <a:pt x="3042377" y="96150"/>
                  </a:lnTo>
                  <a:lnTo>
                    <a:pt x="3045891" y="51246"/>
                  </a:lnTo>
                  <a:lnTo>
                    <a:pt x="3048011" y="6327"/>
                  </a:lnTo>
                  <a:lnTo>
                    <a:pt x="3048000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112814" y="12"/>
              <a:ext cx="11786870" cy="1519555"/>
            </a:xfrm>
            <a:custGeom>
              <a:avLst/>
              <a:gdLst/>
              <a:ahLst/>
              <a:cxnLst/>
              <a:rect l="l" t="t" r="r" b="b"/>
              <a:pathLst>
                <a:path w="11786870" h="1519555">
                  <a:moveTo>
                    <a:pt x="11786502" y="774115"/>
                  </a:moveTo>
                  <a:lnTo>
                    <a:pt x="11783797" y="731774"/>
                  </a:lnTo>
                  <a:lnTo>
                    <a:pt x="11775897" y="690600"/>
                  </a:lnTo>
                  <a:lnTo>
                    <a:pt x="11763058" y="650824"/>
                  </a:lnTo>
                  <a:lnTo>
                    <a:pt x="11745544" y="612660"/>
                  </a:lnTo>
                  <a:lnTo>
                    <a:pt x="11723624" y="576300"/>
                  </a:lnTo>
                  <a:lnTo>
                    <a:pt x="11697564" y="541972"/>
                  </a:lnTo>
                  <a:lnTo>
                    <a:pt x="11667630" y="509905"/>
                  </a:lnTo>
                  <a:lnTo>
                    <a:pt x="11634089" y="480301"/>
                  </a:lnTo>
                  <a:lnTo>
                    <a:pt x="11597221" y="453364"/>
                  </a:lnTo>
                  <a:lnTo>
                    <a:pt x="11557292" y="429323"/>
                  </a:lnTo>
                  <a:lnTo>
                    <a:pt x="11514557" y="408393"/>
                  </a:lnTo>
                  <a:lnTo>
                    <a:pt x="11469281" y="390791"/>
                  </a:lnTo>
                  <a:lnTo>
                    <a:pt x="11421758" y="376720"/>
                  </a:lnTo>
                  <a:lnTo>
                    <a:pt x="11372228" y="366407"/>
                  </a:lnTo>
                  <a:lnTo>
                    <a:pt x="11320971" y="360057"/>
                  </a:lnTo>
                  <a:lnTo>
                    <a:pt x="11268253" y="357898"/>
                  </a:lnTo>
                  <a:lnTo>
                    <a:pt x="2991916" y="357898"/>
                  </a:lnTo>
                  <a:lnTo>
                    <a:pt x="3002305" y="319138"/>
                  </a:lnTo>
                  <a:lnTo>
                    <a:pt x="3012706" y="274866"/>
                  </a:lnTo>
                  <a:lnTo>
                    <a:pt x="3021685" y="230390"/>
                  </a:lnTo>
                  <a:lnTo>
                    <a:pt x="3029242" y="185762"/>
                  </a:lnTo>
                  <a:lnTo>
                    <a:pt x="3035401" y="140995"/>
                  </a:lnTo>
                  <a:lnTo>
                    <a:pt x="3040126" y="96139"/>
                  </a:lnTo>
                  <a:lnTo>
                    <a:pt x="3043440" y="51244"/>
                  </a:lnTo>
                  <a:lnTo>
                    <a:pt x="3045345" y="6324"/>
                  </a:lnTo>
                  <a:lnTo>
                    <a:pt x="3045752" y="0"/>
                  </a:lnTo>
                  <a:lnTo>
                    <a:pt x="105105" y="0"/>
                  </a:lnTo>
                  <a:lnTo>
                    <a:pt x="0" y="1181773"/>
                  </a:lnTo>
                  <a:lnTo>
                    <a:pt x="34264" y="1220457"/>
                  </a:lnTo>
                  <a:lnTo>
                    <a:pt x="74104" y="1243634"/>
                  </a:lnTo>
                  <a:lnTo>
                    <a:pt x="124460" y="1268158"/>
                  </a:lnTo>
                  <a:lnTo>
                    <a:pt x="181876" y="1293139"/>
                  </a:lnTo>
                  <a:lnTo>
                    <a:pt x="242887" y="1317650"/>
                  </a:lnTo>
                  <a:lnTo>
                    <a:pt x="304038" y="1340815"/>
                  </a:lnTo>
                  <a:lnTo>
                    <a:pt x="361848" y="1361706"/>
                  </a:lnTo>
                  <a:lnTo>
                    <a:pt x="412877" y="1379435"/>
                  </a:lnTo>
                  <a:lnTo>
                    <a:pt x="453644" y="1393075"/>
                  </a:lnTo>
                  <a:lnTo>
                    <a:pt x="526618" y="1416354"/>
                  </a:lnTo>
                  <a:lnTo>
                    <a:pt x="573062" y="1429981"/>
                  </a:lnTo>
                  <a:lnTo>
                    <a:pt x="619963" y="1442631"/>
                  </a:lnTo>
                  <a:lnTo>
                    <a:pt x="667283" y="1454315"/>
                  </a:lnTo>
                  <a:lnTo>
                    <a:pt x="714971" y="1465033"/>
                  </a:lnTo>
                  <a:lnTo>
                    <a:pt x="762990" y="1474812"/>
                  </a:lnTo>
                  <a:lnTo>
                    <a:pt x="811301" y="1483639"/>
                  </a:lnTo>
                  <a:lnTo>
                    <a:pt x="859828" y="1491538"/>
                  </a:lnTo>
                  <a:lnTo>
                    <a:pt x="908545" y="1498498"/>
                  </a:lnTo>
                  <a:lnTo>
                    <a:pt x="957414" y="1504543"/>
                  </a:lnTo>
                  <a:lnTo>
                    <a:pt x="1006360" y="1509674"/>
                  </a:lnTo>
                  <a:lnTo>
                    <a:pt x="1055370" y="1513903"/>
                  </a:lnTo>
                  <a:lnTo>
                    <a:pt x="1107236" y="1516735"/>
                  </a:lnTo>
                  <a:lnTo>
                    <a:pt x="1159129" y="1518500"/>
                  </a:lnTo>
                  <a:lnTo>
                    <a:pt x="1211008" y="1519174"/>
                  </a:lnTo>
                  <a:lnTo>
                    <a:pt x="1262849" y="1518767"/>
                  </a:lnTo>
                  <a:lnTo>
                    <a:pt x="1314615" y="1517281"/>
                  </a:lnTo>
                  <a:lnTo>
                    <a:pt x="1366266" y="1514703"/>
                  </a:lnTo>
                  <a:lnTo>
                    <a:pt x="1417777" y="1511046"/>
                  </a:lnTo>
                  <a:lnTo>
                    <a:pt x="1469110" y="1506283"/>
                  </a:lnTo>
                  <a:lnTo>
                    <a:pt x="1520228" y="1500428"/>
                  </a:lnTo>
                  <a:lnTo>
                    <a:pt x="1571091" y="1493481"/>
                  </a:lnTo>
                  <a:lnTo>
                    <a:pt x="1621675" y="1485442"/>
                  </a:lnTo>
                  <a:lnTo>
                    <a:pt x="1671942" y="1476298"/>
                  </a:lnTo>
                  <a:lnTo>
                    <a:pt x="1721853" y="1466062"/>
                  </a:lnTo>
                  <a:lnTo>
                    <a:pt x="1771383" y="1454708"/>
                  </a:lnTo>
                  <a:lnTo>
                    <a:pt x="1820481" y="1442250"/>
                  </a:lnTo>
                  <a:lnTo>
                    <a:pt x="1869135" y="1428686"/>
                  </a:lnTo>
                  <a:lnTo>
                    <a:pt x="1917293" y="1414018"/>
                  </a:lnTo>
                  <a:lnTo>
                    <a:pt x="1964918" y="1398231"/>
                  </a:lnTo>
                  <a:lnTo>
                    <a:pt x="2011997" y="1381328"/>
                  </a:lnTo>
                  <a:lnTo>
                    <a:pt x="2058479" y="1363319"/>
                  </a:lnTo>
                  <a:lnTo>
                    <a:pt x="2104326" y="1344180"/>
                  </a:lnTo>
                  <a:lnTo>
                    <a:pt x="2149513" y="1323924"/>
                  </a:lnTo>
                  <a:lnTo>
                    <a:pt x="2194014" y="1302537"/>
                  </a:lnTo>
                  <a:lnTo>
                    <a:pt x="2241905" y="1277759"/>
                  </a:lnTo>
                  <a:lnTo>
                    <a:pt x="2288425" y="1251762"/>
                  </a:lnTo>
                  <a:lnTo>
                    <a:pt x="2333587" y="1224610"/>
                  </a:lnTo>
                  <a:lnTo>
                    <a:pt x="2377363" y="1196327"/>
                  </a:lnTo>
                  <a:lnTo>
                    <a:pt x="2382824" y="1192542"/>
                  </a:lnTo>
                  <a:lnTo>
                    <a:pt x="11268253" y="1192542"/>
                  </a:lnTo>
                  <a:lnTo>
                    <a:pt x="11320971" y="1190383"/>
                  </a:lnTo>
                  <a:lnTo>
                    <a:pt x="11372228" y="1184033"/>
                  </a:lnTo>
                  <a:lnTo>
                    <a:pt x="11421758" y="1173708"/>
                  </a:lnTo>
                  <a:lnTo>
                    <a:pt x="11469281" y="1159624"/>
                  </a:lnTo>
                  <a:lnTo>
                    <a:pt x="11514557" y="1141984"/>
                  </a:lnTo>
                  <a:lnTo>
                    <a:pt x="11557292" y="1121003"/>
                  </a:lnTo>
                  <a:lnTo>
                    <a:pt x="11597221" y="1096899"/>
                  </a:lnTo>
                  <a:lnTo>
                    <a:pt x="11634089" y="1069873"/>
                  </a:lnTo>
                  <a:lnTo>
                    <a:pt x="11667630" y="1040155"/>
                  </a:lnTo>
                  <a:lnTo>
                    <a:pt x="11697564" y="1007935"/>
                  </a:lnTo>
                  <a:lnTo>
                    <a:pt x="11723624" y="973429"/>
                  </a:lnTo>
                  <a:lnTo>
                    <a:pt x="11745544" y="936866"/>
                  </a:lnTo>
                  <a:lnTo>
                    <a:pt x="11763058" y="898436"/>
                  </a:lnTo>
                  <a:lnTo>
                    <a:pt x="11775897" y="858354"/>
                  </a:lnTo>
                  <a:lnTo>
                    <a:pt x="11783797" y="816851"/>
                  </a:lnTo>
                  <a:lnTo>
                    <a:pt x="11786502" y="774115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0"/>
              <a:ext cx="3053715" cy="1519555"/>
            </a:xfrm>
            <a:custGeom>
              <a:avLst/>
              <a:gdLst/>
              <a:ahLst/>
              <a:cxnLst/>
              <a:rect l="l" t="t" r="r" b="b"/>
              <a:pathLst>
                <a:path w="3053715" h="1519555">
                  <a:moveTo>
                    <a:pt x="3053375" y="0"/>
                  </a:moveTo>
                  <a:lnTo>
                    <a:pt x="1962" y="0"/>
                  </a:lnTo>
                  <a:lnTo>
                    <a:pt x="1065" y="15055"/>
                  </a:lnTo>
                  <a:lnTo>
                    <a:pt x="0" y="40341"/>
                  </a:lnTo>
                  <a:lnTo>
                    <a:pt x="0" y="369543"/>
                  </a:lnTo>
                  <a:lnTo>
                    <a:pt x="1727" y="420883"/>
                  </a:lnTo>
                  <a:lnTo>
                    <a:pt x="3649" y="471610"/>
                  </a:lnTo>
                  <a:lnTo>
                    <a:pt x="5698" y="522336"/>
                  </a:lnTo>
                  <a:lnTo>
                    <a:pt x="7789" y="573062"/>
                  </a:lnTo>
                  <a:lnTo>
                    <a:pt x="9838" y="623788"/>
                  </a:lnTo>
                  <a:lnTo>
                    <a:pt x="11760" y="674514"/>
                  </a:lnTo>
                  <a:lnTo>
                    <a:pt x="13471" y="725240"/>
                  </a:lnTo>
                  <a:lnTo>
                    <a:pt x="14885" y="775966"/>
                  </a:lnTo>
                  <a:lnTo>
                    <a:pt x="15920" y="826691"/>
                  </a:lnTo>
                  <a:lnTo>
                    <a:pt x="16489" y="877417"/>
                  </a:lnTo>
                  <a:lnTo>
                    <a:pt x="16440" y="933780"/>
                  </a:lnTo>
                  <a:lnTo>
                    <a:pt x="15893" y="978869"/>
                  </a:lnTo>
                  <a:lnTo>
                    <a:pt x="14560" y="1029594"/>
                  </a:lnTo>
                  <a:lnTo>
                    <a:pt x="12423" y="1080320"/>
                  </a:lnTo>
                  <a:lnTo>
                    <a:pt x="9398" y="1131047"/>
                  </a:lnTo>
                  <a:lnTo>
                    <a:pt x="5401" y="1181773"/>
                  </a:lnTo>
                  <a:lnTo>
                    <a:pt x="13873" y="1199536"/>
                  </a:lnTo>
                  <a:lnTo>
                    <a:pt x="79943" y="1243636"/>
                  </a:lnTo>
                  <a:lnTo>
                    <a:pt x="130544" y="1268166"/>
                  </a:lnTo>
                  <a:lnTo>
                    <a:pt x="188190" y="1293142"/>
                  </a:lnTo>
                  <a:lnTo>
                    <a:pt x="249383" y="1317662"/>
                  </a:lnTo>
                  <a:lnTo>
                    <a:pt x="310624" y="1340820"/>
                  </a:lnTo>
                  <a:lnTo>
                    <a:pt x="368415" y="1361714"/>
                  </a:lnTo>
                  <a:lnTo>
                    <a:pt x="419257" y="1379437"/>
                  </a:lnTo>
                  <a:lnTo>
                    <a:pt x="459651" y="1393088"/>
                  </a:lnTo>
                  <a:lnTo>
                    <a:pt x="532589" y="1416363"/>
                  </a:lnTo>
                  <a:lnTo>
                    <a:pt x="579406" y="1429986"/>
                  </a:lnTo>
                  <a:lnTo>
                    <a:pt x="626540" y="1442635"/>
                  </a:lnTo>
                  <a:lnTo>
                    <a:pt x="673983" y="1454319"/>
                  </a:lnTo>
                  <a:lnTo>
                    <a:pt x="721724" y="1465043"/>
                  </a:lnTo>
                  <a:lnTo>
                    <a:pt x="769755" y="1474817"/>
                  </a:lnTo>
                  <a:lnTo>
                    <a:pt x="818067" y="1483648"/>
                  </a:lnTo>
                  <a:lnTo>
                    <a:pt x="866649" y="1491542"/>
                  </a:lnTo>
                  <a:lnTo>
                    <a:pt x="915494" y="1498508"/>
                  </a:lnTo>
                  <a:lnTo>
                    <a:pt x="964591" y="1504552"/>
                  </a:lnTo>
                  <a:lnTo>
                    <a:pt x="1013931" y="1509683"/>
                  </a:lnTo>
                  <a:lnTo>
                    <a:pt x="1063505" y="1513907"/>
                  </a:lnTo>
                  <a:lnTo>
                    <a:pt x="1115044" y="1516744"/>
                  </a:lnTo>
                  <a:lnTo>
                    <a:pt x="1166667" y="1518503"/>
                  </a:lnTo>
                  <a:lnTo>
                    <a:pt x="1218336" y="1519181"/>
                  </a:lnTo>
                  <a:lnTo>
                    <a:pt x="1270012" y="1518777"/>
                  </a:lnTo>
                  <a:lnTo>
                    <a:pt x="1321656" y="1517287"/>
                  </a:lnTo>
                  <a:lnTo>
                    <a:pt x="1373231" y="1514711"/>
                  </a:lnTo>
                  <a:lnTo>
                    <a:pt x="1424698" y="1511046"/>
                  </a:lnTo>
                  <a:lnTo>
                    <a:pt x="1476018" y="1506289"/>
                  </a:lnTo>
                  <a:lnTo>
                    <a:pt x="1527154" y="1500439"/>
                  </a:lnTo>
                  <a:lnTo>
                    <a:pt x="1578066" y="1493494"/>
                  </a:lnTo>
                  <a:lnTo>
                    <a:pt x="1628717" y="1485451"/>
                  </a:lnTo>
                  <a:lnTo>
                    <a:pt x="1679068" y="1476308"/>
                  </a:lnTo>
                  <a:lnTo>
                    <a:pt x="1729080" y="1466063"/>
                  </a:lnTo>
                  <a:lnTo>
                    <a:pt x="1778716" y="1454715"/>
                  </a:lnTo>
                  <a:lnTo>
                    <a:pt x="1827936" y="1442260"/>
                  </a:lnTo>
                  <a:lnTo>
                    <a:pt x="1876703" y="1428697"/>
                  </a:lnTo>
                  <a:lnTo>
                    <a:pt x="1924978" y="1414024"/>
                  </a:lnTo>
                  <a:lnTo>
                    <a:pt x="1972723" y="1398238"/>
                  </a:lnTo>
                  <a:lnTo>
                    <a:pt x="2019899" y="1381337"/>
                  </a:lnTo>
                  <a:lnTo>
                    <a:pt x="2066467" y="1363320"/>
                  </a:lnTo>
                  <a:lnTo>
                    <a:pt x="2112390" y="1344184"/>
                  </a:lnTo>
                  <a:lnTo>
                    <a:pt x="2157630" y="1323927"/>
                  </a:lnTo>
                  <a:lnTo>
                    <a:pt x="2202147" y="1302547"/>
                  </a:lnTo>
                  <a:lnTo>
                    <a:pt x="2250031" y="1277763"/>
                  </a:lnTo>
                  <a:lnTo>
                    <a:pt x="2296535" y="1251775"/>
                  </a:lnTo>
                  <a:lnTo>
                    <a:pt x="2341658" y="1224618"/>
                  </a:lnTo>
                  <a:lnTo>
                    <a:pt x="2385400" y="1196330"/>
                  </a:lnTo>
                  <a:lnTo>
                    <a:pt x="2427760" y="1166949"/>
                  </a:lnTo>
                  <a:lnTo>
                    <a:pt x="2468737" y="1136511"/>
                  </a:lnTo>
                  <a:lnTo>
                    <a:pt x="2508332" y="1105054"/>
                  </a:lnTo>
                  <a:lnTo>
                    <a:pt x="2546545" y="1072614"/>
                  </a:lnTo>
                  <a:lnTo>
                    <a:pt x="2583374" y="1039230"/>
                  </a:lnTo>
                  <a:lnTo>
                    <a:pt x="2618819" y="1004938"/>
                  </a:lnTo>
                  <a:lnTo>
                    <a:pt x="2652880" y="969776"/>
                  </a:lnTo>
                  <a:lnTo>
                    <a:pt x="2685557" y="933780"/>
                  </a:lnTo>
                  <a:lnTo>
                    <a:pt x="2716848" y="896989"/>
                  </a:lnTo>
                  <a:lnTo>
                    <a:pt x="2746755" y="859438"/>
                  </a:lnTo>
                  <a:lnTo>
                    <a:pt x="2775276" y="821166"/>
                  </a:lnTo>
                  <a:lnTo>
                    <a:pt x="2802411" y="782209"/>
                  </a:lnTo>
                  <a:lnTo>
                    <a:pt x="2828159" y="742604"/>
                  </a:lnTo>
                  <a:lnTo>
                    <a:pt x="2852521" y="702390"/>
                  </a:lnTo>
                  <a:lnTo>
                    <a:pt x="2875495" y="661602"/>
                  </a:lnTo>
                  <a:lnTo>
                    <a:pt x="2897082" y="620279"/>
                  </a:lnTo>
                  <a:lnTo>
                    <a:pt x="2917281" y="578457"/>
                  </a:lnTo>
                  <a:lnTo>
                    <a:pt x="2936092" y="536174"/>
                  </a:lnTo>
                  <a:lnTo>
                    <a:pt x="2953513" y="493467"/>
                  </a:lnTo>
                  <a:lnTo>
                    <a:pt x="2969546" y="450373"/>
                  </a:lnTo>
                  <a:lnTo>
                    <a:pt x="2984189" y="406928"/>
                  </a:lnTo>
                  <a:lnTo>
                    <a:pt x="2997443" y="363172"/>
                  </a:lnTo>
                  <a:lnTo>
                    <a:pt x="3009306" y="319140"/>
                  </a:lnTo>
                  <a:lnTo>
                    <a:pt x="3019778" y="274869"/>
                  </a:lnTo>
                  <a:lnTo>
                    <a:pt x="3028859" y="230398"/>
                  </a:lnTo>
                  <a:lnTo>
                    <a:pt x="3036549" y="185763"/>
                  </a:lnTo>
                  <a:lnTo>
                    <a:pt x="3042847" y="141001"/>
                  </a:lnTo>
                  <a:lnTo>
                    <a:pt x="3047753" y="96150"/>
                  </a:lnTo>
                  <a:lnTo>
                    <a:pt x="3051266" y="51246"/>
                  </a:lnTo>
                  <a:lnTo>
                    <a:pt x="3053386" y="6327"/>
                  </a:lnTo>
                  <a:lnTo>
                    <a:pt x="3053375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04111"/>
            <a:ext cx="8318500" cy="2590165"/>
          </a:xfrm>
          <a:prstGeom prst="rect">
            <a:avLst/>
          </a:prstGeom>
        </p:spPr>
        <p:txBody>
          <a:bodyPr wrap="square" lIns="0" tIns="1016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dirty="0" sz="2800" spc="-10">
                <a:latin typeface="Calibri"/>
                <a:cs typeface="Calibri"/>
              </a:rPr>
              <a:t>The </a:t>
            </a:r>
            <a:r>
              <a:rPr dirty="0" sz="2800" spc="-35">
                <a:latin typeface="Calibri"/>
                <a:cs typeface="Calibri"/>
              </a:rPr>
              <a:t>key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building</a:t>
            </a:r>
            <a:r>
              <a:rPr dirty="0" sz="2800" spc="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blocks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>
                <a:latin typeface="Calibri"/>
                <a:cs typeface="Calibri"/>
              </a:rPr>
              <a:t>an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organizational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are:</a:t>
            </a:r>
            <a:endParaRPr sz="2800">
              <a:latin typeface="Calibri"/>
              <a:cs typeface="Calibri"/>
            </a:endParaRPr>
          </a:p>
          <a:p>
            <a:pPr marL="389255" indent="-377190">
              <a:lnSpc>
                <a:spcPct val="100000"/>
              </a:lnSpc>
              <a:spcBef>
                <a:spcPts val="695"/>
              </a:spcBef>
              <a:buFont typeface="Cambria"/>
              <a:buChar char="■"/>
              <a:tabLst>
                <a:tab pos="389255" algn="l"/>
                <a:tab pos="389890" algn="l"/>
              </a:tabLst>
            </a:pPr>
            <a:r>
              <a:rPr dirty="0" sz="2800" spc="-15">
                <a:latin typeface="Calibri"/>
                <a:cs typeface="Calibri"/>
              </a:rPr>
              <a:t>Specialization</a:t>
            </a:r>
            <a:endParaRPr sz="2800">
              <a:latin typeface="Calibri"/>
              <a:cs typeface="Calibri"/>
            </a:endParaRPr>
          </a:p>
          <a:p>
            <a:pPr marL="389255" indent="-377190">
              <a:lnSpc>
                <a:spcPct val="100000"/>
              </a:lnSpc>
              <a:spcBef>
                <a:spcPts val="660"/>
              </a:spcBef>
              <a:buFont typeface="Cambria"/>
              <a:buChar char="■"/>
              <a:tabLst>
                <a:tab pos="389255" algn="l"/>
                <a:tab pos="389890" algn="l"/>
              </a:tabLst>
            </a:pPr>
            <a:r>
              <a:rPr dirty="0" sz="2800" spc="-15">
                <a:latin typeface="Calibri"/>
                <a:cs typeface="Calibri"/>
              </a:rPr>
              <a:t>Formalization</a:t>
            </a:r>
            <a:endParaRPr sz="2800">
              <a:latin typeface="Calibri"/>
              <a:cs typeface="Calibri"/>
            </a:endParaRPr>
          </a:p>
          <a:p>
            <a:pPr marL="389255" indent="-377190">
              <a:lnSpc>
                <a:spcPct val="100000"/>
              </a:lnSpc>
              <a:spcBef>
                <a:spcPts val="660"/>
              </a:spcBef>
              <a:buFont typeface="Cambria"/>
              <a:buChar char="■"/>
              <a:tabLst>
                <a:tab pos="389255" algn="l"/>
                <a:tab pos="389890" algn="l"/>
              </a:tabLst>
            </a:pPr>
            <a:r>
              <a:rPr dirty="0" sz="2800" spc="-20">
                <a:latin typeface="Calibri"/>
                <a:cs typeface="Calibri"/>
              </a:rPr>
              <a:t>Centralization</a:t>
            </a:r>
            <a:endParaRPr sz="2800">
              <a:latin typeface="Calibri"/>
              <a:cs typeface="Calibri"/>
            </a:endParaRPr>
          </a:p>
          <a:p>
            <a:pPr marL="389255" indent="-377190">
              <a:lnSpc>
                <a:spcPct val="100000"/>
              </a:lnSpc>
              <a:spcBef>
                <a:spcPts val="675"/>
              </a:spcBef>
              <a:buFont typeface="Cambria"/>
              <a:buChar char="■"/>
              <a:tabLst>
                <a:tab pos="389255" algn="l"/>
                <a:tab pos="389890" algn="l"/>
              </a:tabLst>
            </a:pPr>
            <a:r>
              <a:rPr dirty="0" sz="2800" spc="-25">
                <a:latin typeface="Calibri"/>
                <a:cs typeface="Calibri"/>
              </a:rPr>
              <a:t>Hierarchy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7600" y="1798066"/>
            <a:ext cx="10559415" cy="3989704"/>
          </a:xfrm>
          <a:prstGeom prst="rect">
            <a:avLst/>
          </a:prstGeom>
        </p:spPr>
        <p:txBody>
          <a:bodyPr wrap="square" lIns="0" tIns="57785" rIns="0" bIns="0" rtlCol="0" vert="horz">
            <a:spAutoFit/>
          </a:bodyPr>
          <a:lstStyle/>
          <a:p>
            <a:pPr algn="just" marL="12700" marR="5715">
              <a:lnSpc>
                <a:spcPts val="2810"/>
              </a:lnSpc>
              <a:spcBef>
                <a:spcPts val="455"/>
              </a:spcBef>
            </a:pPr>
            <a:r>
              <a:rPr dirty="0" sz="2600" b="1">
                <a:solidFill>
                  <a:srgbClr val="FF0000"/>
                </a:solidFill>
                <a:latin typeface="Calibri"/>
                <a:cs typeface="Calibri"/>
              </a:rPr>
              <a:t>- </a:t>
            </a:r>
            <a:r>
              <a:rPr dirty="0" sz="2600" spc="-5" b="1">
                <a:solidFill>
                  <a:srgbClr val="FF0000"/>
                </a:solidFill>
                <a:latin typeface="Calibri"/>
                <a:cs typeface="Calibri"/>
              </a:rPr>
              <a:t>Specialization.</a:t>
            </a:r>
            <a:r>
              <a:rPr dirty="0" sz="260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600" spc="-5" b="1">
                <a:latin typeface="Calibri"/>
                <a:cs typeface="Calibri"/>
              </a:rPr>
              <a:t>Specialization </a:t>
            </a:r>
            <a:r>
              <a:rPr dirty="0" sz="2600">
                <a:latin typeface="Calibri"/>
                <a:cs typeface="Calibri"/>
              </a:rPr>
              <a:t>describes </a:t>
            </a:r>
            <a:r>
              <a:rPr dirty="0" sz="2600" spc="-5">
                <a:latin typeface="Calibri"/>
                <a:cs typeface="Calibri"/>
              </a:rPr>
              <a:t>the </a:t>
            </a:r>
            <a:r>
              <a:rPr dirty="0" sz="2600" spc="-15">
                <a:latin typeface="Calibri"/>
                <a:cs typeface="Calibri"/>
              </a:rPr>
              <a:t>degree to </a:t>
            </a:r>
            <a:r>
              <a:rPr dirty="0" sz="2600">
                <a:latin typeface="Calibri"/>
                <a:cs typeface="Calibri"/>
              </a:rPr>
              <a:t>which a </a:t>
            </a:r>
            <a:r>
              <a:rPr dirty="0" sz="2600" spc="-10">
                <a:latin typeface="Calibri"/>
                <a:cs typeface="Calibri"/>
              </a:rPr>
              <a:t>task </a:t>
            </a:r>
            <a:r>
              <a:rPr dirty="0" sz="2600" spc="-5">
                <a:latin typeface="Calibri"/>
                <a:cs typeface="Calibri"/>
              </a:rPr>
              <a:t>is divided 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into</a:t>
            </a:r>
            <a:r>
              <a:rPr dirty="0" sz="2600" spc="720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separate</a:t>
            </a:r>
            <a:r>
              <a:rPr dirty="0" sz="2600" spc="6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jobs—that</a:t>
            </a:r>
            <a:r>
              <a:rPr dirty="0" sz="2600" spc="8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is,</a:t>
            </a:r>
            <a:r>
              <a:rPr dirty="0" sz="2600" spc="7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the</a:t>
            </a:r>
            <a:r>
              <a:rPr dirty="0" sz="2600" spc="6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division</a:t>
            </a:r>
            <a:r>
              <a:rPr dirty="0" sz="2600" spc="8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of</a:t>
            </a:r>
            <a:r>
              <a:rPr dirty="0" sz="2600" spc="70">
                <a:latin typeface="Calibri"/>
                <a:cs typeface="Calibri"/>
              </a:rPr>
              <a:t> </a:t>
            </a:r>
            <a:r>
              <a:rPr dirty="0" sz="2600" spc="-45">
                <a:latin typeface="Calibri"/>
                <a:cs typeface="Calibri"/>
              </a:rPr>
              <a:t>labor.</a:t>
            </a:r>
            <a:r>
              <a:rPr dirty="0" sz="2600" spc="75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Larger</a:t>
            </a:r>
            <a:r>
              <a:rPr dirty="0" sz="2600" spc="7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firms,</a:t>
            </a:r>
            <a:r>
              <a:rPr dirty="0" sz="2600" spc="6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such</a:t>
            </a:r>
            <a:r>
              <a:rPr dirty="0" sz="2600" spc="7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as</a:t>
            </a:r>
            <a:r>
              <a:rPr dirty="0" sz="2600" spc="7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Fortune</a:t>
            </a:r>
            <a:endParaRPr sz="2600">
              <a:latin typeface="Calibri"/>
              <a:cs typeface="Calibri"/>
            </a:endParaRPr>
          </a:p>
          <a:p>
            <a:pPr algn="just" marL="12700" marR="5080">
              <a:lnSpc>
                <a:spcPts val="2810"/>
              </a:lnSpc>
            </a:pPr>
            <a:r>
              <a:rPr dirty="0" sz="2600" spc="-5">
                <a:latin typeface="Calibri"/>
                <a:cs typeface="Calibri"/>
              </a:rPr>
              <a:t>100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companies,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tend</a:t>
            </a:r>
            <a:r>
              <a:rPr dirty="0" sz="2600" spc="560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to</a:t>
            </a:r>
            <a:r>
              <a:rPr dirty="0" sz="2600" spc="560">
                <a:latin typeface="Calibri"/>
                <a:cs typeface="Calibri"/>
              </a:rPr>
              <a:t> </a:t>
            </a:r>
            <a:r>
              <a:rPr dirty="0" sz="2600" spc="-20">
                <a:latin typeface="Calibri"/>
                <a:cs typeface="Calibri"/>
              </a:rPr>
              <a:t>have</a:t>
            </a:r>
            <a:r>
              <a:rPr dirty="0" sz="2600" spc="-1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r>
              <a:rPr dirty="0" sz="2600" spc="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high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degree</a:t>
            </a:r>
            <a:r>
              <a:rPr dirty="0" sz="2600" spc="-5">
                <a:latin typeface="Calibri"/>
                <a:cs typeface="Calibri"/>
              </a:rPr>
              <a:t> of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specialization;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smaller 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entrepreneurial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ventures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tend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 spc="-20">
                <a:latin typeface="Calibri"/>
                <a:cs typeface="Calibri"/>
              </a:rPr>
              <a:t>to</a:t>
            </a:r>
            <a:r>
              <a:rPr dirty="0" sz="2600" spc="-15">
                <a:latin typeface="Calibri"/>
                <a:cs typeface="Calibri"/>
              </a:rPr>
              <a:t> </a:t>
            </a:r>
            <a:r>
              <a:rPr dirty="0" sz="2600" spc="-20">
                <a:latin typeface="Calibri"/>
                <a:cs typeface="Calibri"/>
              </a:rPr>
              <a:t>have</a:t>
            </a:r>
            <a:r>
              <a:rPr dirty="0" sz="2600" spc="-1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r>
              <a:rPr dirty="0" sz="2600" spc="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low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degree</a:t>
            </a:r>
            <a:r>
              <a:rPr dirty="0" sz="2600" spc="-5">
                <a:latin typeface="Calibri"/>
                <a:cs typeface="Calibri"/>
              </a:rPr>
              <a:t> of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specialization.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5">
                <a:solidFill>
                  <a:srgbClr val="FF0000"/>
                </a:solidFill>
                <a:latin typeface="Calibri"/>
                <a:cs typeface="Calibri"/>
              </a:rPr>
              <a:t>For </a:t>
            </a:r>
            <a:r>
              <a:rPr dirty="0" sz="2600" spc="-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600" spc="-15">
                <a:solidFill>
                  <a:srgbClr val="FF0000"/>
                </a:solidFill>
                <a:latin typeface="Calibri"/>
                <a:cs typeface="Calibri"/>
              </a:rPr>
              <a:t>example,</a:t>
            </a:r>
            <a:r>
              <a:rPr dirty="0" sz="2600" spc="2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an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accountant</a:t>
            </a:r>
            <a:r>
              <a:rPr dirty="0" sz="2600" spc="204">
                <a:latin typeface="Calibri"/>
                <a:cs typeface="Calibri"/>
              </a:rPr>
              <a:t> </a:t>
            </a:r>
            <a:r>
              <a:rPr dirty="0" sz="2600" spc="-25">
                <a:latin typeface="Calibri"/>
                <a:cs typeface="Calibri"/>
              </a:rPr>
              <a:t>for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large</a:t>
            </a:r>
            <a:r>
              <a:rPr dirty="0" sz="2600" spc="20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firm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 spc="-20">
                <a:latin typeface="Calibri"/>
                <a:cs typeface="Calibri"/>
              </a:rPr>
              <a:t>may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specialize</a:t>
            </a:r>
            <a:r>
              <a:rPr dirty="0" sz="2600" spc="18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in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only</a:t>
            </a:r>
            <a:r>
              <a:rPr dirty="0" sz="2600" spc="2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one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area</a:t>
            </a:r>
            <a:r>
              <a:rPr dirty="0" sz="2600" spc="18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(e.g.,</a:t>
            </a:r>
            <a:endParaRPr sz="2600">
              <a:latin typeface="Calibri"/>
              <a:cs typeface="Calibri"/>
            </a:endParaRPr>
          </a:p>
          <a:p>
            <a:pPr algn="just" marL="12700">
              <a:lnSpc>
                <a:spcPts val="2610"/>
              </a:lnSpc>
            </a:pPr>
            <a:r>
              <a:rPr dirty="0" sz="2600" spc="-10">
                <a:latin typeface="Calibri"/>
                <a:cs typeface="Calibri"/>
              </a:rPr>
              <a:t>internal</a:t>
            </a:r>
            <a:r>
              <a:rPr dirty="0" sz="2600" spc="21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audit),</a:t>
            </a:r>
            <a:r>
              <a:rPr dirty="0" sz="2600" spc="21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whereas</a:t>
            </a:r>
            <a:r>
              <a:rPr dirty="0" sz="2600" spc="2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an</a:t>
            </a:r>
            <a:r>
              <a:rPr dirty="0" sz="2600" spc="204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accountant</a:t>
            </a:r>
            <a:r>
              <a:rPr dirty="0" sz="2600" spc="2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in</a:t>
            </a:r>
            <a:r>
              <a:rPr dirty="0" sz="2600" spc="21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small</a:t>
            </a:r>
            <a:r>
              <a:rPr dirty="0" sz="2600" spc="21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firm</a:t>
            </a:r>
            <a:r>
              <a:rPr dirty="0" sz="2600" spc="21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needs</a:t>
            </a:r>
            <a:r>
              <a:rPr dirty="0" sz="2600" spc="215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to</a:t>
            </a:r>
            <a:r>
              <a:rPr dirty="0" sz="2600" spc="20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be</a:t>
            </a:r>
            <a:r>
              <a:rPr dirty="0" sz="2600" spc="21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more</a:t>
            </a:r>
            <a:r>
              <a:rPr dirty="0" sz="2600" spc="204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of</a:t>
            </a:r>
            <a:r>
              <a:rPr dirty="0" sz="2600" spc="204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endParaRPr sz="26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55"/>
              </a:spcBef>
            </a:pPr>
            <a:r>
              <a:rPr dirty="0" sz="2600" spc="-15">
                <a:latin typeface="Calibri"/>
                <a:cs typeface="Calibri"/>
              </a:rPr>
              <a:t>generalist </a:t>
            </a:r>
            <a:r>
              <a:rPr dirty="0" sz="2600">
                <a:latin typeface="Calibri"/>
                <a:cs typeface="Calibri"/>
              </a:rPr>
              <a:t>and </a:t>
            </a:r>
            <a:r>
              <a:rPr dirty="0" sz="2600" spc="-30">
                <a:latin typeface="Calibri"/>
                <a:cs typeface="Calibri"/>
              </a:rPr>
              <a:t>take </a:t>
            </a:r>
            <a:r>
              <a:rPr dirty="0" sz="2600" spc="-5">
                <a:latin typeface="Calibri"/>
                <a:cs typeface="Calibri"/>
              </a:rPr>
              <a:t>on </a:t>
            </a:r>
            <a:r>
              <a:rPr dirty="0" sz="2600" spc="-10">
                <a:latin typeface="Calibri"/>
                <a:cs typeface="Calibri"/>
              </a:rPr>
              <a:t>many </a:t>
            </a:r>
            <a:r>
              <a:rPr dirty="0" sz="2600" spc="-25">
                <a:latin typeface="Calibri"/>
                <a:cs typeface="Calibri"/>
              </a:rPr>
              <a:t>different </a:t>
            </a:r>
            <a:r>
              <a:rPr dirty="0" sz="2600">
                <a:latin typeface="Calibri"/>
                <a:cs typeface="Calibri"/>
              </a:rPr>
              <a:t>things (e.g., </a:t>
            </a:r>
            <a:r>
              <a:rPr dirty="0" sz="2600" spc="-10">
                <a:latin typeface="Calibri"/>
                <a:cs typeface="Calibri"/>
              </a:rPr>
              <a:t>internal </a:t>
            </a:r>
            <a:r>
              <a:rPr dirty="0" sz="2600">
                <a:latin typeface="Calibri"/>
                <a:cs typeface="Calibri"/>
              </a:rPr>
              <a:t>auditing, </a:t>
            </a:r>
            <a:r>
              <a:rPr dirty="0" sz="2600" spc="-5">
                <a:latin typeface="Calibri"/>
                <a:cs typeface="Calibri"/>
              </a:rPr>
              <a:t>plus </a:t>
            </a:r>
            <a:r>
              <a:rPr dirty="0" sz="2600" spc="-20">
                <a:latin typeface="Calibri"/>
                <a:cs typeface="Calibri"/>
              </a:rPr>
              <a:t>pay- </a:t>
            </a:r>
            <a:r>
              <a:rPr dirty="0" sz="2600" spc="-1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roll, accounts receivable, </a:t>
            </a:r>
            <a:r>
              <a:rPr dirty="0" sz="2600" spc="-5">
                <a:latin typeface="Calibri"/>
                <a:cs typeface="Calibri"/>
              </a:rPr>
              <a:t>financial planning, </a:t>
            </a:r>
            <a:r>
              <a:rPr dirty="0" sz="2600">
                <a:latin typeface="Calibri"/>
                <a:cs typeface="Calibri"/>
              </a:rPr>
              <a:t>and </a:t>
            </a:r>
            <a:r>
              <a:rPr dirty="0" sz="2600" spc="-25">
                <a:latin typeface="Calibri"/>
                <a:cs typeface="Calibri"/>
              </a:rPr>
              <a:t>taxes). </a:t>
            </a:r>
            <a:r>
              <a:rPr dirty="0" sz="2600" spc="-10">
                <a:latin typeface="Calibri"/>
                <a:cs typeface="Calibri"/>
              </a:rPr>
              <a:t>Specialization </a:t>
            </a:r>
            <a:r>
              <a:rPr dirty="0" sz="2600" spc="-15">
                <a:latin typeface="Calibri"/>
                <a:cs typeface="Calibri"/>
              </a:rPr>
              <a:t>requires 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 </a:t>
            </a:r>
            <a:r>
              <a:rPr dirty="0" sz="2600" spc="-10">
                <a:latin typeface="Calibri"/>
                <a:cs typeface="Calibri"/>
              </a:rPr>
              <a:t>trade-off between breadth </a:t>
            </a:r>
            <a:r>
              <a:rPr dirty="0" sz="2600" spc="-5">
                <a:latin typeface="Calibri"/>
                <a:cs typeface="Calibri"/>
              </a:rPr>
              <a:t>and depth of knowledge. </a:t>
            </a:r>
            <a:r>
              <a:rPr dirty="0" sz="2600">
                <a:latin typeface="Calibri"/>
                <a:cs typeface="Calibri"/>
              </a:rPr>
              <a:t>While a </a:t>
            </a:r>
            <a:r>
              <a:rPr dirty="0" sz="2600" spc="-5">
                <a:latin typeface="Calibri"/>
                <a:cs typeface="Calibri"/>
              </a:rPr>
              <a:t>high </a:t>
            </a:r>
            <a:r>
              <a:rPr dirty="0" sz="2600" spc="-10">
                <a:latin typeface="Calibri"/>
                <a:cs typeface="Calibri"/>
              </a:rPr>
              <a:t>degree of 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the </a:t>
            </a:r>
            <a:r>
              <a:rPr dirty="0" sz="2600" spc="-5">
                <a:latin typeface="Calibri"/>
                <a:cs typeface="Calibri"/>
              </a:rPr>
              <a:t>division of </a:t>
            </a:r>
            <a:r>
              <a:rPr dirty="0" sz="2600">
                <a:latin typeface="Calibri"/>
                <a:cs typeface="Calibri"/>
              </a:rPr>
              <a:t>labor </a:t>
            </a:r>
            <a:r>
              <a:rPr dirty="0" sz="2600" spc="-5">
                <a:latin typeface="Calibri"/>
                <a:cs typeface="Calibri"/>
              </a:rPr>
              <a:t>increases </a:t>
            </a:r>
            <a:r>
              <a:rPr dirty="0" sz="2600" spc="-25">
                <a:latin typeface="Calibri"/>
                <a:cs typeface="Calibri"/>
              </a:rPr>
              <a:t>productivity, </a:t>
            </a:r>
            <a:r>
              <a:rPr dirty="0" sz="2600">
                <a:latin typeface="Calibri"/>
                <a:cs typeface="Calibri"/>
              </a:rPr>
              <a:t>it </a:t>
            </a:r>
            <a:r>
              <a:rPr dirty="0" sz="2600" spc="-10">
                <a:latin typeface="Calibri"/>
                <a:cs typeface="Calibri"/>
              </a:rPr>
              <a:t>can </a:t>
            </a:r>
            <a:r>
              <a:rPr dirty="0" sz="2600">
                <a:latin typeface="Calibri"/>
                <a:cs typeface="Calibri"/>
              </a:rPr>
              <a:t>also </a:t>
            </a:r>
            <a:r>
              <a:rPr dirty="0" sz="2600" spc="-20">
                <a:latin typeface="Calibri"/>
                <a:cs typeface="Calibri"/>
              </a:rPr>
              <a:t>have </a:t>
            </a:r>
            <a:r>
              <a:rPr dirty="0" sz="2600" spc="-15">
                <a:latin typeface="Calibri"/>
                <a:cs typeface="Calibri"/>
              </a:rPr>
              <a:t>unintended </a:t>
            </a:r>
            <a:r>
              <a:rPr dirty="0" sz="2600" spc="-10">
                <a:latin typeface="Calibri"/>
                <a:cs typeface="Calibri"/>
              </a:rPr>
              <a:t>side- 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 spc="-20">
                <a:latin typeface="Calibri"/>
                <a:cs typeface="Calibri"/>
              </a:rPr>
              <a:t>effects</a:t>
            </a:r>
            <a:r>
              <a:rPr dirty="0" sz="2600" spc="-4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such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as</a:t>
            </a:r>
            <a:r>
              <a:rPr dirty="0" sz="2600" spc="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reduced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employee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job </a:t>
            </a:r>
            <a:r>
              <a:rPr dirty="0" sz="2600" spc="-10">
                <a:latin typeface="Calibri"/>
                <a:cs typeface="Calibri"/>
              </a:rPr>
              <a:t>satisfaction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due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to</a:t>
            </a:r>
            <a:r>
              <a:rPr dirty="0" sz="2600" spc="1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repetition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of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tasks.</a:t>
            </a:r>
            <a:endParaRPr sz="26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6699" y="1776171"/>
            <a:ext cx="10357485" cy="2757170"/>
          </a:xfrm>
          <a:prstGeom prst="rect">
            <a:avLst/>
          </a:prstGeom>
        </p:spPr>
        <p:txBody>
          <a:bodyPr wrap="square" lIns="0" tIns="55244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4"/>
              </a:spcBef>
            </a:pP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-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Formalization.</a:t>
            </a: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Formalization captures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20">
                <a:latin typeface="Calibri"/>
                <a:cs typeface="Calibri"/>
              </a:rPr>
              <a:t>extent to </a:t>
            </a:r>
            <a:r>
              <a:rPr dirty="0" sz="2800" spc="-5">
                <a:latin typeface="Calibri"/>
                <a:cs typeface="Calibri"/>
              </a:rPr>
              <a:t>which </a:t>
            </a:r>
            <a:r>
              <a:rPr dirty="0" sz="2800" spc="-15">
                <a:latin typeface="Calibri"/>
                <a:cs typeface="Calibri"/>
              </a:rPr>
              <a:t>employee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behavior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steered</a:t>
            </a:r>
            <a:r>
              <a:rPr dirty="0" sz="2800" spc="-15">
                <a:latin typeface="Calibri"/>
                <a:cs typeface="Calibri"/>
              </a:rPr>
              <a:t> by</a:t>
            </a:r>
            <a:r>
              <a:rPr dirty="0" sz="2800" spc="-10">
                <a:latin typeface="Calibri"/>
                <a:cs typeface="Calibri"/>
              </a:rPr>
              <a:t> explicit</a:t>
            </a:r>
            <a:r>
              <a:rPr dirty="0" sz="2800" spc="-5">
                <a:latin typeface="Calibri"/>
                <a:cs typeface="Calibri"/>
              </a:rPr>
              <a:t> and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codified</a:t>
            </a:r>
            <a:r>
              <a:rPr dirty="0" sz="2800" spc="-5">
                <a:latin typeface="Calibri"/>
                <a:cs typeface="Calibri"/>
              </a:rPr>
              <a:t> rules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procedures.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Formalized </a:t>
            </a:r>
            <a:r>
              <a:rPr dirty="0" sz="2800" spc="-10">
                <a:latin typeface="Calibri"/>
                <a:cs typeface="Calibri"/>
              </a:rPr>
              <a:t>structures </a:t>
            </a:r>
            <a:r>
              <a:rPr dirty="0" sz="2800" spc="-20">
                <a:latin typeface="Calibri"/>
                <a:cs typeface="Calibri"/>
              </a:rPr>
              <a:t>are </a:t>
            </a:r>
            <a:r>
              <a:rPr dirty="0" sz="2800" spc="-15">
                <a:latin typeface="Calibri"/>
                <a:cs typeface="Calibri"/>
              </a:rPr>
              <a:t>characterized by </a:t>
            </a:r>
            <a:r>
              <a:rPr dirty="0" sz="2800" spc="-10">
                <a:latin typeface="Calibri"/>
                <a:cs typeface="Calibri"/>
              </a:rPr>
              <a:t>detailed </a:t>
            </a:r>
            <a:r>
              <a:rPr dirty="0" sz="2800" spc="-15">
                <a:latin typeface="Calibri"/>
                <a:cs typeface="Calibri"/>
              </a:rPr>
              <a:t>written </a:t>
            </a:r>
            <a:r>
              <a:rPr dirty="0" sz="2800" spc="-5">
                <a:latin typeface="Calibri"/>
                <a:cs typeface="Calibri"/>
              </a:rPr>
              <a:t>rules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policies of </a:t>
            </a:r>
            <a:r>
              <a:rPr dirty="0" sz="2800" spc="-10">
                <a:latin typeface="Calibri"/>
                <a:cs typeface="Calibri"/>
              </a:rPr>
              <a:t>what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>
                <a:latin typeface="Calibri"/>
                <a:cs typeface="Calibri"/>
              </a:rPr>
              <a:t>do </a:t>
            </a:r>
            <a:r>
              <a:rPr dirty="0" sz="2800" spc="-10">
                <a:latin typeface="Calibri"/>
                <a:cs typeface="Calibri"/>
              </a:rPr>
              <a:t>in specific situations. </a:t>
            </a:r>
            <a:r>
              <a:rPr dirty="0" sz="2800" spc="-5">
                <a:latin typeface="Calibri"/>
                <a:cs typeface="Calibri"/>
              </a:rPr>
              <a:t>These </a:t>
            </a:r>
            <a:r>
              <a:rPr dirty="0" sz="2800" spc="-15">
                <a:latin typeface="Calibri"/>
                <a:cs typeface="Calibri"/>
              </a:rPr>
              <a:t>are often </a:t>
            </a:r>
            <a:r>
              <a:rPr dirty="0" sz="2800" spc="-10">
                <a:latin typeface="Calibri"/>
                <a:cs typeface="Calibri"/>
              </a:rPr>
              <a:t>codified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employee </a:t>
            </a:r>
            <a:r>
              <a:rPr dirty="0" sz="2800" spc="-5">
                <a:latin typeface="Calibri"/>
                <a:cs typeface="Calibri"/>
              </a:rPr>
              <a:t>handbooks.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McDonald’s, </a:t>
            </a:r>
            <a:r>
              <a:rPr dirty="0" sz="2800" spc="-25">
                <a:solidFill>
                  <a:srgbClr val="FF0000"/>
                </a:solidFill>
                <a:latin typeface="Calibri"/>
                <a:cs typeface="Calibri"/>
              </a:rPr>
              <a:t>for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example</a:t>
            </a:r>
            <a:r>
              <a:rPr dirty="0" sz="2800" spc="-15">
                <a:latin typeface="Calibri"/>
                <a:cs typeface="Calibri"/>
              </a:rPr>
              <a:t>, </a:t>
            </a:r>
            <a:r>
              <a:rPr dirty="0" sz="2800" spc="-10">
                <a:latin typeface="Calibri"/>
                <a:cs typeface="Calibri"/>
              </a:rPr>
              <a:t>uses </a:t>
            </a:r>
            <a:r>
              <a:rPr dirty="0" sz="2800" spc="-15">
                <a:latin typeface="Calibri"/>
                <a:cs typeface="Calibri"/>
              </a:rPr>
              <a:t>detailed </a:t>
            </a:r>
            <a:r>
              <a:rPr dirty="0" sz="2800" spc="-20">
                <a:latin typeface="Calibri"/>
                <a:cs typeface="Calibri"/>
              </a:rPr>
              <a:t>standard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operating</a:t>
            </a:r>
            <a:r>
              <a:rPr dirty="0" sz="2800" spc="-15">
                <a:latin typeface="Calibri"/>
                <a:cs typeface="Calibri"/>
              </a:rPr>
              <a:t> procedures</a:t>
            </a:r>
            <a:r>
              <a:rPr dirty="0" sz="2800" spc="-10">
                <a:latin typeface="Calibri"/>
                <a:cs typeface="Calibri"/>
              </a:rPr>
              <a:t> throughout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world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to</a:t>
            </a:r>
            <a:r>
              <a:rPr dirty="0" sz="2800" spc="6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ensure</a:t>
            </a:r>
            <a:r>
              <a:rPr dirty="0" sz="2800" spc="61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consistent </a:t>
            </a:r>
            <a:r>
              <a:rPr dirty="0" sz="2800" spc="-10">
                <a:latin typeface="Calibri"/>
                <a:cs typeface="Calibri"/>
              </a:rPr>
              <a:t> quality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service.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59966"/>
            <a:ext cx="10359390" cy="4121150"/>
          </a:xfrm>
          <a:prstGeom prst="rect">
            <a:avLst/>
          </a:prstGeom>
        </p:spPr>
        <p:txBody>
          <a:bodyPr wrap="square" lIns="0" tIns="97155" rIns="0" bIns="0" rtlCol="0" vert="horz">
            <a:spAutoFit/>
          </a:bodyPr>
          <a:lstStyle/>
          <a:p>
            <a:pPr algn="just" marL="12700" marR="5080">
              <a:lnSpc>
                <a:spcPct val="80000"/>
              </a:lnSpc>
              <a:spcBef>
                <a:spcPts val="765"/>
              </a:spcBef>
            </a:pP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- </a:t>
            </a:r>
            <a:r>
              <a:rPr dirty="0" sz="2800" spc="-15" b="1">
                <a:solidFill>
                  <a:srgbClr val="FF0000"/>
                </a:solidFill>
                <a:latin typeface="Calibri"/>
                <a:cs typeface="Calibri"/>
              </a:rPr>
              <a:t>Centralization.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Centralization </a:t>
            </a:r>
            <a:r>
              <a:rPr dirty="0" sz="2800" spc="-35">
                <a:latin typeface="Calibri"/>
                <a:cs typeface="Calibri"/>
              </a:rPr>
              <a:t>refers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degree to </a:t>
            </a:r>
            <a:r>
              <a:rPr dirty="0" sz="2800" spc="-5">
                <a:latin typeface="Calibri"/>
                <a:cs typeface="Calibri"/>
              </a:rPr>
              <a:t>which decision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making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concentrated</a:t>
            </a:r>
            <a:r>
              <a:rPr dirty="0" sz="2800" spc="-15">
                <a:latin typeface="Calibri"/>
                <a:cs typeface="Calibri"/>
              </a:rPr>
              <a:t> at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top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organization.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Centralized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decision </a:t>
            </a:r>
            <a:r>
              <a:rPr dirty="0" sz="2800" spc="-5">
                <a:latin typeface="Calibri"/>
                <a:cs typeface="Calibri"/>
              </a:rPr>
              <a:t>making </a:t>
            </a:r>
            <a:r>
              <a:rPr dirty="0" sz="2800" spc="-10">
                <a:latin typeface="Calibri"/>
                <a:cs typeface="Calibri"/>
              </a:rPr>
              <a:t>often </a:t>
            </a:r>
            <a:r>
              <a:rPr dirty="0" sz="2800" spc="-20">
                <a:latin typeface="Calibri"/>
                <a:cs typeface="Calibri"/>
              </a:rPr>
              <a:t>correlates </a:t>
            </a:r>
            <a:r>
              <a:rPr dirty="0" sz="2800" spc="-5">
                <a:latin typeface="Calibri"/>
                <a:cs typeface="Calibri"/>
              </a:rPr>
              <a:t>with slow </a:t>
            </a:r>
            <a:r>
              <a:rPr dirty="0" sz="2800" spc="-10">
                <a:latin typeface="Calibri"/>
                <a:cs typeface="Calibri"/>
              </a:rPr>
              <a:t>response </a:t>
            </a:r>
            <a:r>
              <a:rPr dirty="0" sz="2800" spc="-5">
                <a:latin typeface="Calibri"/>
                <a:cs typeface="Calibri"/>
              </a:rPr>
              <a:t>time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reduced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customer satisfaction. </a:t>
            </a:r>
            <a:r>
              <a:rPr dirty="0" sz="2800" spc="-5">
                <a:latin typeface="Calibri"/>
                <a:cs typeface="Calibri"/>
              </a:rPr>
              <a:t>In </a:t>
            </a:r>
            <a:r>
              <a:rPr dirty="0" sz="2800" spc="-20">
                <a:latin typeface="Calibri"/>
                <a:cs typeface="Calibri"/>
              </a:rPr>
              <a:t>decentralized organizations </a:t>
            </a:r>
            <a:r>
              <a:rPr dirty="0" sz="2800" spc="-5">
                <a:latin typeface="Calibri"/>
                <a:cs typeface="Calibri"/>
              </a:rPr>
              <a:t>such as Zappos,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decisions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are </a:t>
            </a:r>
            <a:r>
              <a:rPr dirty="0" sz="2800" spc="-5">
                <a:latin typeface="Calibri"/>
                <a:cs typeface="Calibri"/>
              </a:rPr>
              <a:t>made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5">
                <a:latin typeface="Calibri"/>
                <a:cs typeface="Calibri"/>
              </a:rPr>
              <a:t>problems</a:t>
            </a:r>
            <a:r>
              <a:rPr dirty="0" sz="2800" spc="-10">
                <a:latin typeface="Calibri"/>
                <a:cs typeface="Calibri"/>
              </a:rPr>
              <a:t> solved </a:t>
            </a:r>
            <a:r>
              <a:rPr dirty="0" sz="2800" spc="-15">
                <a:latin typeface="Calibri"/>
                <a:cs typeface="Calibri"/>
              </a:rPr>
              <a:t>by empowered </a:t>
            </a:r>
            <a:r>
              <a:rPr dirty="0" sz="2800" spc="-10">
                <a:latin typeface="Calibri"/>
                <a:cs typeface="Calibri"/>
              </a:rPr>
              <a:t>lower-level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employees </a:t>
            </a:r>
            <a:r>
              <a:rPr dirty="0" sz="2800" spc="-5">
                <a:latin typeface="Calibri"/>
                <a:cs typeface="Calibri"/>
              </a:rPr>
              <a:t>who </a:t>
            </a:r>
            <a:r>
              <a:rPr dirty="0" sz="2800" spc="-15">
                <a:latin typeface="Calibri"/>
                <a:cs typeface="Calibri"/>
              </a:rPr>
              <a:t>are </a:t>
            </a:r>
            <a:r>
              <a:rPr dirty="0" sz="2800" spc="-5">
                <a:latin typeface="Calibri"/>
                <a:cs typeface="Calibri"/>
              </a:rPr>
              <a:t>closer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sources </a:t>
            </a:r>
            <a:r>
              <a:rPr dirty="0" sz="2800" spc="-5">
                <a:latin typeface="Calibri"/>
                <a:cs typeface="Calibri"/>
              </a:rPr>
              <a:t>of issues. </a:t>
            </a:r>
            <a:r>
              <a:rPr dirty="0" sz="2800" spc="-25">
                <a:latin typeface="Calibri"/>
                <a:cs typeface="Calibri"/>
              </a:rPr>
              <a:t>Different </a:t>
            </a:r>
            <a:r>
              <a:rPr dirty="0" sz="2800" spc="-20">
                <a:latin typeface="Calibri"/>
                <a:cs typeface="Calibri"/>
              </a:rPr>
              <a:t>strategic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management processes </a:t>
            </a:r>
            <a:r>
              <a:rPr dirty="0" sz="2800" spc="-5">
                <a:latin typeface="Calibri"/>
                <a:cs typeface="Calibri"/>
              </a:rPr>
              <a:t>(discussed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-15">
                <a:latin typeface="Calibri"/>
                <a:cs typeface="Calibri"/>
              </a:rPr>
              <a:t>Chapter </a:t>
            </a:r>
            <a:r>
              <a:rPr dirty="0" sz="2800" spc="-5">
                <a:latin typeface="Calibri"/>
                <a:cs typeface="Calibri"/>
              </a:rPr>
              <a:t>2) </a:t>
            </a:r>
            <a:r>
              <a:rPr dirty="0" sz="2800" spc="-20">
                <a:latin typeface="Calibri"/>
                <a:cs typeface="Calibri"/>
              </a:rPr>
              <a:t>match </a:t>
            </a:r>
            <a:r>
              <a:rPr dirty="0" sz="2800" spc="-5">
                <a:latin typeface="Calibri"/>
                <a:cs typeface="Calibri"/>
              </a:rPr>
              <a:t>with </a:t>
            </a:r>
            <a:r>
              <a:rPr dirty="0" sz="2800" spc="-25">
                <a:latin typeface="Calibri"/>
                <a:cs typeface="Calibri"/>
              </a:rPr>
              <a:t>different 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degrees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centralization: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ts val="2690"/>
              </a:lnSpc>
              <a:spcBef>
                <a:spcPts val="975"/>
              </a:spcBef>
              <a:buFont typeface="Cambria"/>
              <a:buChar char="■"/>
              <a:tabLst>
                <a:tab pos="666750" algn="l"/>
              </a:tabLst>
            </a:pPr>
            <a:r>
              <a:rPr dirty="0" sz="2800" spc="-35">
                <a:latin typeface="Calibri"/>
                <a:cs typeface="Calibri"/>
              </a:rPr>
              <a:t>Top-down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strategic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planning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30">
                <a:latin typeface="Calibri"/>
                <a:cs typeface="Calibri"/>
              </a:rPr>
              <a:t>takes</a:t>
            </a:r>
            <a:r>
              <a:rPr dirty="0" sz="2800" spc="-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place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highly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centralized </a:t>
            </a:r>
            <a:r>
              <a:rPr dirty="0" sz="2800" spc="-15">
                <a:latin typeface="Calibri"/>
                <a:cs typeface="Calibri"/>
              </a:rPr>
              <a:t> organizations.</a:t>
            </a:r>
            <a:endParaRPr sz="2800">
              <a:latin typeface="Calibri"/>
              <a:cs typeface="Calibri"/>
            </a:endParaRPr>
          </a:p>
          <a:p>
            <a:pPr algn="just" marL="389255" indent="-377190">
              <a:lnSpc>
                <a:spcPct val="100000"/>
              </a:lnSpc>
              <a:spcBef>
                <a:spcPts val="355"/>
              </a:spcBef>
              <a:buFont typeface="Cambria"/>
              <a:buChar char="■"/>
              <a:tabLst>
                <a:tab pos="389890" algn="l"/>
              </a:tabLst>
            </a:pPr>
            <a:r>
              <a:rPr dirty="0" sz="2800" spc="-5">
                <a:latin typeface="Calibri"/>
                <a:cs typeface="Calibri"/>
              </a:rPr>
              <a:t>Planned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emergence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found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more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decentralized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organizations.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899900" cy="1605915"/>
            <a:chOff x="0" y="1985"/>
            <a:chExt cx="11899900" cy="1605915"/>
          </a:xfrm>
        </p:grpSpPr>
        <p:sp>
          <p:nvSpPr>
            <p:cNvPr id="4" name="object 4"/>
            <p:cNvSpPr/>
            <p:nvPr/>
          </p:nvSpPr>
          <p:spPr>
            <a:xfrm>
              <a:off x="247096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112814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70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3053715" cy="1605915"/>
            </a:xfrm>
            <a:custGeom>
              <a:avLst/>
              <a:gdLst/>
              <a:ahLst/>
              <a:cxnLst/>
              <a:rect l="l" t="t" r="r" b="b"/>
              <a:pathLst>
                <a:path w="3053715" h="1605915">
                  <a:moveTo>
                    <a:pt x="3050758" y="0"/>
                  </a:moveTo>
                  <a:lnTo>
                    <a:pt x="8087" y="0"/>
                  </a:lnTo>
                  <a:lnTo>
                    <a:pt x="4089" y="50731"/>
                  </a:lnTo>
                  <a:lnTo>
                    <a:pt x="1065" y="101462"/>
                  </a:lnTo>
                  <a:lnTo>
                    <a:pt x="0" y="126747"/>
                  </a:lnTo>
                  <a:lnTo>
                    <a:pt x="0" y="455950"/>
                  </a:lnTo>
                  <a:lnTo>
                    <a:pt x="1727" y="507290"/>
                  </a:lnTo>
                  <a:lnTo>
                    <a:pt x="3649" y="558017"/>
                  </a:lnTo>
                  <a:lnTo>
                    <a:pt x="5698" y="608743"/>
                  </a:lnTo>
                  <a:lnTo>
                    <a:pt x="7789" y="659469"/>
                  </a:lnTo>
                  <a:lnTo>
                    <a:pt x="9838" y="710195"/>
                  </a:lnTo>
                  <a:lnTo>
                    <a:pt x="11760" y="760921"/>
                  </a:lnTo>
                  <a:lnTo>
                    <a:pt x="13471" y="811647"/>
                  </a:lnTo>
                  <a:lnTo>
                    <a:pt x="14885" y="862373"/>
                  </a:lnTo>
                  <a:lnTo>
                    <a:pt x="15920" y="913098"/>
                  </a:lnTo>
                  <a:lnTo>
                    <a:pt x="16489" y="963824"/>
                  </a:lnTo>
                  <a:lnTo>
                    <a:pt x="16440" y="1020187"/>
                  </a:lnTo>
                  <a:lnTo>
                    <a:pt x="15893" y="1065275"/>
                  </a:lnTo>
                  <a:lnTo>
                    <a:pt x="14560" y="1116001"/>
                  </a:lnTo>
                  <a:lnTo>
                    <a:pt x="12423" y="1166727"/>
                  </a:lnTo>
                  <a:lnTo>
                    <a:pt x="9398" y="1217454"/>
                  </a:lnTo>
                  <a:lnTo>
                    <a:pt x="5401" y="1268180"/>
                  </a:lnTo>
                  <a:lnTo>
                    <a:pt x="13873" y="1285943"/>
                  </a:lnTo>
                  <a:lnTo>
                    <a:pt x="79943" y="1330043"/>
                  </a:lnTo>
                  <a:lnTo>
                    <a:pt x="130544" y="1354573"/>
                  </a:lnTo>
                  <a:lnTo>
                    <a:pt x="188190" y="1379549"/>
                  </a:lnTo>
                  <a:lnTo>
                    <a:pt x="249383" y="1404069"/>
                  </a:lnTo>
                  <a:lnTo>
                    <a:pt x="310624" y="1427227"/>
                  </a:lnTo>
                  <a:lnTo>
                    <a:pt x="368415" y="1448121"/>
                  </a:lnTo>
                  <a:lnTo>
                    <a:pt x="419257" y="1465844"/>
                  </a:lnTo>
                  <a:lnTo>
                    <a:pt x="459651" y="1479494"/>
                  </a:lnTo>
                  <a:lnTo>
                    <a:pt x="532589" y="1502770"/>
                  </a:lnTo>
                  <a:lnTo>
                    <a:pt x="579406" y="1516393"/>
                  </a:lnTo>
                  <a:lnTo>
                    <a:pt x="626540" y="1529042"/>
                  </a:lnTo>
                  <a:lnTo>
                    <a:pt x="673983" y="1540725"/>
                  </a:lnTo>
                  <a:lnTo>
                    <a:pt x="721724" y="1551450"/>
                  </a:lnTo>
                  <a:lnTo>
                    <a:pt x="769755" y="1561224"/>
                  </a:lnTo>
                  <a:lnTo>
                    <a:pt x="818067" y="1570055"/>
                  </a:lnTo>
                  <a:lnTo>
                    <a:pt x="866649" y="1577949"/>
                  </a:lnTo>
                  <a:lnTo>
                    <a:pt x="915494" y="1584914"/>
                  </a:lnTo>
                  <a:lnTo>
                    <a:pt x="964591" y="1590959"/>
                  </a:lnTo>
                  <a:lnTo>
                    <a:pt x="1013931" y="1596090"/>
                  </a:lnTo>
                  <a:lnTo>
                    <a:pt x="1063505" y="1600314"/>
                  </a:lnTo>
                  <a:lnTo>
                    <a:pt x="1115044" y="1603151"/>
                  </a:lnTo>
                  <a:lnTo>
                    <a:pt x="1166667" y="1604910"/>
                  </a:lnTo>
                  <a:lnTo>
                    <a:pt x="1218336" y="1605588"/>
                  </a:lnTo>
                  <a:lnTo>
                    <a:pt x="1270012" y="1605184"/>
                  </a:lnTo>
                  <a:lnTo>
                    <a:pt x="1321656" y="1603694"/>
                  </a:lnTo>
                  <a:lnTo>
                    <a:pt x="1373231" y="1601118"/>
                  </a:lnTo>
                  <a:lnTo>
                    <a:pt x="1424698" y="1597453"/>
                  </a:lnTo>
                  <a:lnTo>
                    <a:pt x="1476018" y="1592696"/>
                  </a:lnTo>
                  <a:lnTo>
                    <a:pt x="1527154" y="1586846"/>
                  </a:lnTo>
                  <a:lnTo>
                    <a:pt x="1578066" y="1579900"/>
                  </a:lnTo>
                  <a:lnTo>
                    <a:pt x="1628717" y="1571857"/>
                  </a:lnTo>
                  <a:lnTo>
                    <a:pt x="1679068" y="1562715"/>
                  </a:lnTo>
                  <a:lnTo>
                    <a:pt x="1729080" y="1552470"/>
                  </a:lnTo>
                  <a:lnTo>
                    <a:pt x="1778716" y="1541121"/>
                  </a:lnTo>
                  <a:lnTo>
                    <a:pt x="1827936" y="1528667"/>
                  </a:lnTo>
                  <a:lnTo>
                    <a:pt x="1876703" y="1515104"/>
                  </a:lnTo>
                  <a:lnTo>
                    <a:pt x="1924978" y="1500430"/>
                  </a:lnTo>
                  <a:lnTo>
                    <a:pt x="1972723" y="1484645"/>
                  </a:lnTo>
                  <a:lnTo>
                    <a:pt x="2019899" y="1467744"/>
                  </a:lnTo>
                  <a:lnTo>
                    <a:pt x="2066467" y="1449727"/>
                  </a:lnTo>
                  <a:lnTo>
                    <a:pt x="2112390" y="1430591"/>
                  </a:lnTo>
                  <a:lnTo>
                    <a:pt x="2157630" y="1410334"/>
                  </a:lnTo>
                  <a:lnTo>
                    <a:pt x="2202147" y="1388954"/>
                  </a:lnTo>
                  <a:lnTo>
                    <a:pt x="2250031" y="1364170"/>
                  </a:lnTo>
                  <a:lnTo>
                    <a:pt x="2296535" y="1338181"/>
                  </a:lnTo>
                  <a:lnTo>
                    <a:pt x="2341658" y="1311025"/>
                  </a:lnTo>
                  <a:lnTo>
                    <a:pt x="2385400" y="1282737"/>
                  </a:lnTo>
                  <a:lnTo>
                    <a:pt x="2427760" y="1253356"/>
                  </a:lnTo>
                  <a:lnTo>
                    <a:pt x="2468737" y="1222918"/>
                  </a:lnTo>
                  <a:lnTo>
                    <a:pt x="2508332" y="1191461"/>
                  </a:lnTo>
                  <a:lnTo>
                    <a:pt x="2546545" y="1159021"/>
                  </a:lnTo>
                  <a:lnTo>
                    <a:pt x="2583374" y="1125637"/>
                  </a:lnTo>
                  <a:lnTo>
                    <a:pt x="2618819" y="1091345"/>
                  </a:lnTo>
                  <a:lnTo>
                    <a:pt x="2652880" y="1056183"/>
                  </a:lnTo>
                  <a:lnTo>
                    <a:pt x="2685557" y="1020187"/>
                  </a:lnTo>
                  <a:lnTo>
                    <a:pt x="2716848" y="983396"/>
                  </a:lnTo>
                  <a:lnTo>
                    <a:pt x="2746755" y="945845"/>
                  </a:lnTo>
                  <a:lnTo>
                    <a:pt x="2775276" y="907572"/>
                  </a:lnTo>
                  <a:lnTo>
                    <a:pt x="2802411" y="868615"/>
                  </a:lnTo>
                  <a:lnTo>
                    <a:pt x="2828159" y="829011"/>
                  </a:lnTo>
                  <a:lnTo>
                    <a:pt x="2852521" y="788797"/>
                  </a:lnTo>
                  <a:lnTo>
                    <a:pt x="2875495" y="748009"/>
                  </a:lnTo>
                  <a:lnTo>
                    <a:pt x="2897082" y="706686"/>
                  </a:lnTo>
                  <a:lnTo>
                    <a:pt x="2917281" y="664864"/>
                  </a:lnTo>
                  <a:lnTo>
                    <a:pt x="2936092" y="622581"/>
                  </a:lnTo>
                  <a:lnTo>
                    <a:pt x="2953513" y="579874"/>
                  </a:lnTo>
                  <a:lnTo>
                    <a:pt x="2969546" y="536779"/>
                  </a:lnTo>
                  <a:lnTo>
                    <a:pt x="2984189" y="493335"/>
                  </a:lnTo>
                  <a:lnTo>
                    <a:pt x="2997443" y="449579"/>
                  </a:lnTo>
                  <a:lnTo>
                    <a:pt x="3009306" y="405546"/>
                  </a:lnTo>
                  <a:lnTo>
                    <a:pt x="3019778" y="361276"/>
                  </a:lnTo>
                  <a:lnTo>
                    <a:pt x="3028859" y="316805"/>
                  </a:lnTo>
                  <a:lnTo>
                    <a:pt x="3036549" y="272170"/>
                  </a:lnTo>
                  <a:lnTo>
                    <a:pt x="3042847" y="227408"/>
                  </a:lnTo>
                  <a:lnTo>
                    <a:pt x="3047753" y="182556"/>
                  </a:lnTo>
                  <a:lnTo>
                    <a:pt x="3051266" y="137653"/>
                  </a:lnTo>
                  <a:lnTo>
                    <a:pt x="3053386" y="92734"/>
                  </a:lnTo>
                  <a:lnTo>
                    <a:pt x="3053345" y="69748"/>
                  </a:lnTo>
                  <a:lnTo>
                    <a:pt x="3053057" y="46367"/>
                  </a:lnTo>
                  <a:lnTo>
                    <a:pt x="3052277" y="22985"/>
                  </a:lnTo>
                  <a:lnTo>
                    <a:pt x="3050758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61295" cy="237299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- </a:t>
            </a:r>
            <a:r>
              <a:rPr dirty="0" sz="2800" spc="-15" b="1">
                <a:solidFill>
                  <a:srgbClr val="FF0000"/>
                </a:solidFill>
                <a:latin typeface="Calibri"/>
                <a:cs typeface="Calibri"/>
              </a:rPr>
              <a:t>Hierarchy</a:t>
            </a:r>
            <a:r>
              <a:rPr dirty="0" sz="2800" spc="-15">
                <a:latin typeface="Calibri"/>
                <a:cs typeface="Calibri"/>
              </a:rPr>
              <a:t>.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 b="1">
                <a:latin typeface="Calibri"/>
                <a:cs typeface="Calibri"/>
              </a:rPr>
              <a:t>Hierarchy </a:t>
            </a:r>
            <a:r>
              <a:rPr dirty="0" sz="2800" spc="-10">
                <a:latin typeface="Calibri"/>
                <a:cs typeface="Calibri"/>
              </a:rPr>
              <a:t>determines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formal, </a:t>
            </a:r>
            <a:r>
              <a:rPr dirty="0" sz="2800" spc="-5">
                <a:latin typeface="Calibri"/>
                <a:cs typeface="Calibri"/>
              </a:rPr>
              <a:t>position-based </a:t>
            </a:r>
            <a:r>
              <a:rPr dirty="0" sz="2800" spc="-10">
                <a:latin typeface="Calibri"/>
                <a:cs typeface="Calibri"/>
              </a:rPr>
              <a:t>reporting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lines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5">
                <a:latin typeface="Calibri"/>
                <a:cs typeface="Calibri"/>
              </a:rPr>
              <a:t>thus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stip</a:t>
            </a:r>
            <a:r>
              <a:rPr dirty="0" sz="2800" spc="-15">
                <a:latin typeface="Calibri"/>
                <a:cs typeface="Calibri"/>
              </a:rPr>
              <a:t>ulates </a:t>
            </a:r>
            <a:r>
              <a:rPr dirty="0" sz="2800" spc="-5">
                <a:latin typeface="Calibri"/>
                <a:cs typeface="Calibri"/>
              </a:rPr>
              <a:t>who </a:t>
            </a:r>
            <a:r>
              <a:rPr dirty="0" sz="2800" spc="-10">
                <a:latin typeface="Calibri"/>
                <a:cs typeface="Calibri"/>
              </a:rPr>
              <a:t>reports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whom. </a:t>
            </a:r>
            <a:r>
              <a:rPr dirty="0" sz="2800" spc="-10">
                <a:latin typeface="Calibri"/>
                <a:cs typeface="Calibri"/>
              </a:rPr>
              <a:t>Let's </a:t>
            </a:r>
            <a:r>
              <a:rPr dirty="0" sz="2800" spc="-5">
                <a:latin typeface="Calibri"/>
                <a:cs typeface="Calibri"/>
              </a:rPr>
              <a:t>assume </a:t>
            </a:r>
            <a:r>
              <a:rPr dirty="0" sz="2800" spc="-10">
                <a:latin typeface="Calibri"/>
                <a:cs typeface="Calibri"/>
              </a:rPr>
              <a:t>two firms </a:t>
            </a:r>
            <a:r>
              <a:rPr dirty="0" sz="2800" spc="-5">
                <a:latin typeface="Calibri"/>
                <a:cs typeface="Calibri"/>
              </a:rPr>
              <a:t> of </a:t>
            </a:r>
            <a:r>
              <a:rPr dirty="0" sz="2800" spc="-15">
                <a:latin typeface="Calibri"/>
                <a:cs typeface="Calibri"/>
              </a:rPr>
              <a:t>roughly </a:t>
            </a:r>
            <a:r>
              <a:rPr dirty="0" sz="2800" spc="-5">
                <a:latin typeface="Calibri"/>
                <a:cs typeface="Calibri"/>
              </a:rPr>
              <a:t>equal </a:t>
            </a:r>
            <a:r>
              <a:rPr dirty="0" sz="2800" spc="-20">
                <a:latin typeface="Calibri"/>
                <a:cs typeface="Calibri"/>
              </a:rPr>
              <a:t>size: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6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 and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6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B. If </a:t>
            </a:r>
            <a:r>
              <a:rPr dirty="0" sz="2800" spc="-15">
                <a:latin typeface="Calibri"/>
                <a:cs typeface="Calibri"/>
              </a:rPr>
              <a:t>many </a:t>
            </a:r>
            <a:r>
              <a:rPr dirty="0" sz="2800" spc="-10">
                <a:latin typeface="Calibri"/>
                <a:cs typeface="Calibri"/>
              </a:rPr>
              <a:t>levels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25">
                <a:latin typeface="Calibri"/>
                <a:cs typeface="Calibri"/>
              </a:rPr>
              <a:t>hierarchy 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exist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between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frontline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employee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 the </a:t>
            </a:r>
            <a:r>
              <a:rPr dirty="0" sz="2800" spc="-20">
                <a:latin typeface="Calibri"/>
                <a:cs typeface="Calibri"/>
              </a:rPr>
              <a:t>CEO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610">
                <a:latin typeface="Calibri"/>
                <a:cs typeface="Calibri"/>
              </a:rPr>
              <a:t> </a:t>
            </a:r>
            <a:r>
              <a:rPr dirty="0" sz="2800" spc="10">
                <a:latin typeface="Calibri"/>
                <a:cs typeface="Calibri"/>
              </a:rPr>
              <a:t>A, </a:t>
            </a:r>
            <a:r>
              <a:rPr dirty="0" sz="2800" spc="-10">
                <a:latin typeface="Calibri"/>
                <a:cs typeface="Calibri"/>
              </a:rPr>
              <a:t>it</a:t>
            </a:r>
            <a:r>
              <a:rPr dirty="0" sz="2800" spc="6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has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tall</a:t>
            </a:r>
            <a:r>
              <a:rPr dirty="0" sz="2800" spc="16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structure.</a:t>
            </a:r>
            <a:r>
              <a:rPr dirty="0" sz="2800" spc="17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</a:t>
            </a:r>
            <a:r>
              <a:rPr dirty="0" sz="2800" spc="16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contrast,</a:t>
            </a:r>
            <a:r>
              <a:rPr dirty="0" sz="2800" spc="18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if</a:t>
            </a:r>
            <a:r>
              <a:rPr dirty="0" sz="2800" spc="17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there</a:t>
            </a:r>
            <a:r>
              <a:rPr dirty="0" sz="2800" spc="18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are</a:t>
            </a:r>
            <a:r>
              <a:rPr dirty="0" sz="2800" spc="175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few</a:t>
            </a:r>
            <a:r>
              <a:rPr dirty="0" sz="2800" spc="17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levels</a:t>
            </a:r>
            <a:r>
              <a:rPr dirty="0" sz="2800" spc="17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 spc="17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hierarchy</a:t>
            </a:r>
            <a:r>
              <a:rPr dirty="0" sz="2800" spc="1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16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Firm</a:t>
            </a:r>
            <a:r>
              <a:rPr dirty="0" sz="2800" spc="185">
                <a:latin typeface="Calibri"/>
                <a:cs typeface="Calibri"/>
              </a:rPr>
              <a:t> </a:t>
            </a:r>
            <a:r>
              <a:rPr dirty="0" sz="2800" spc="-40">
                <a:latin typeface="Calibri"/>
                <a:cs typeface="Calibri"/>
              </a:rPr>
              <a:t>B,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has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flat</a:t>
            </a:r>
            <a:r>
              <a:rPr dirty="0" sz="2800" spc="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structure.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60660" cy="3525520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5">
                <a:latin typeface="Calibri"/>
                <a:cs typeface="Calibri"/>
              </a:rPr>
              <a:t>- The number of </a:t>
            </a:r>
            <a:r>
              <a:rPr dirty="0" sz="2800" spc="-15">
                <a:latin typeface="Calibri"/>
                <a:cs typeface="Calibri"/>
              </a:rPr>
              <a:t>levels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40">
                <a:latin typeface="Calibri"/>
                <a:cs typeface="Calibri"/>
              </a:rPr>
              <a:t>hierarchy, </a:t>
            </a:r>
            <a:r>
              <a:rPr dirty="0" sz="2800" spc="-10">
                <a:latin typeface="Calibri"/>
                <a:cs typeface="Calibri"/>
              </a:rPr>
              <a:t>in </a:t>
            </a:r>
            <a:r>
              <a:rPr dirty="0" sz="2800" spc="-5">
                <a:latin typeface="Calibri"/>
                <a:cs typeface="Calibri"/>
              </a:rPr>
              <a:t>turn, </a:t>
            </a:r>
            <a:r>
              <a:rPr dirty="0" sz="2800" spc="-10">
                <a:latin typeface="Calibri"/>
                <a:cs typeface="Calibri"/>
              </a:rPr>
              <a:t>determines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managers’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span of </a:t>
            </a:r>
            <a:r>
              <a:rPr dirty="0" sz="2800" spc="-15">
                <a:latin typeface="Calibri"/>
                <a:cs typeface="Calibri"/>
              </a:rPr>
              <a:t>control—how many </a:t>
            </a:r>
            <a:r>
              <a:rPr dirty="0" sz="2800" spc="-10">
                <a:latin typeface="Calibri"/>
                <a:cs typeface="Calibri"/>
              </a:rPr>
              <a:t>employees directly </a:t>
            </a:r>
            <a:r>
              <a:rPr dirty="0" sz="2800" spc="-15">
                <a:latin typeface="Calibri"/>
                <a:cs typeface="Calibri"/>
              </a:rPr>
              <a:t>report to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45">
                <a:latin typeface="Calibri"/>
                <a:cs typeface="Calibri"/>
              </a:rPr>
              <a:t>manager. </a:t>
            </a:r>
            <a:r>
              <a:rPr dirty="0" sz="2800" spc="-15">
                <a:latin typeface="Calibri"/>
                <a:cs typeface="Calibri"/>
              </a:rPr>
              <a:t>In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tall organizational </a:t>
            </a:r>
            <a:r>
              <a:rPr dirty="0" sz="2800" spc="-10">
                <a:latin typeface="Calibri"/>
                <a:cs typeface="Calibri"/>
              </a:rPr>
              <a:t>structures </a:t>
            </a:r>
            <a:r>
              <a:rPr dirty="0" sz="2800" spc="-5">
                <a:latin typeface="Calibri"/>
                <a:cs typeface="Calibri"/>
              </a:rPr>
              <a:t>(Firm A), the </a:t>
            </a:r>
            <a:r>
              <a:rPr dirty="0" sz="2800">
                <a:latin typeface="Calibri"/>
                <a:cs typeface="Calibri"/>
              </a:rPr>
              <a:t>span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20">
                <a:latin typeface="Calibri"/>
                <a:cs typeface="Calibri"/>
              </a:rPr>
              <a:t>control </a:t>
            </a:r>
            <a:r>
              <a:rPr dirty="0" sz="2800" spc="-10">
                <a:latin typeface="Calibri"/>
                <a:cs typeface="Calibri"/>
              </a:rPr>
              <a:t>is </a:t>
            </a:r>
            <a:r>
              <a:rPr dirty="0" sz="2800" spc="-40">
                <a:latin typeface="Calibri"/>
                <a:cs typeface="Calibri"/>
              </a:rPr>
              <a:t>narrow. </a:t>
            </a:r>
            <a:r>
              <a:rPr dirty="0" sz="2800" spc="10">
                <a:latin typeface="Calibri"/>
                <a:cs typeface="Calibri"/>
              </a:rPr>
              <a:t>In 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flat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structures</a:t>
            </a:r>
            <a:r>
              <a:rPr dirty="0" sz="2800" spc="-10">
                <a:latin typeface="Calibri"/>
                <a:cs typeface="Calibri"/>
              </a:rPr>
              <a:t> (Firm</a:t>
            </a:r>
            <a:r>
              <a:rPr dirty="0" sz="2800" spc="-5">
                <a:latin typeface="Calibri"/>
                <a:cs typeface="Calibri"/>
              </a:rPr>
              <a:t> B),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span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control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-5">
                <a:latin typeface="Calibri"/>
                <a:cs typeface="Calibri"/>
              </a:rPr>
              <a:t> wide,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meaning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one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manager supervises </a:t>
            </a:r>
            <a:r>
              <a:rPr dirty="0" sz="2800" spc="-15">
                <a:latin typeface="Calibri"/>
                <a:cs typeface="Calibri"/>
              </a:rPr>
              <a:t>many </a:t>
            </a:r>
            <a:r>
              <a:rPr dirty="0" sz="2800" spc="-10">
                <a:latin typeface="Calibri"/>
                <a:cs typeface="Calibri"/>
              </a:rPr>
              <a:t>employees.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-15">
                <a:latin typeface="Calibri"/>
                <a:cs typeface="Calibri"/>
              </a:rPr>
              <a:t>recent years, </a:t>
            </a:r>
            <a:r>
              <a:rPr dirty="0" sz="2800" spc="-10">
                <a:latin typeface="Calibri"/>
                <a:cs typeface="Calibri"/>
              </a:rPr>
              <a:t>firms </a:t>
            </a:r>
            <a:r>
              <a:rPr dirty="0" sz="2800" spc="-25">
                <a:latin typeface="Calibri"/>
                <a:cs typeface="Calibri"/>
              </a:rPr>
              <a:t>have </a:t>
            </a:r>
            <a:r>
              <a:rPr dirty="0" sz="2800" spc="-5">
                <a:latin typeface="Calibri"/>
                <a:cs typeface="Calibri"/>
              </a:rPr>
              <a:t>de-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layered </a:t>
            </a:r>
            <a:r>
              <a:rPr dirty="0" sz="2800" spc="-15">
                <a:latin typeface="Calibri"/>
                <a:cs typeface="Calibri"/>
              </a:rPr>
              <a:t>by </a:t>
            </a:r>
            <a:r>
              <a:rPr dirty="0" sz="2800" spc="-10">
                <a:latin typeface="Calibri"/>
                <a:cs typeface="Calibri"/>
              </a:rPr>
              <a:t>reducing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headcount (often </a:t>
            </a:r>
            <a:r>
              <a:rPr dirty="0" sz="2800" spc="-5">
                <a:latin typeface="Calibri"/>
                <a:cs typeface="Calibri"/>
              </a:rPr>
              <a:t>middle </a:t>
            </a:r>
            <a:r>
              <a:rPr dirty="0" sz="2800" spc="-15">
                <a:latin typeface="Calibri"/>
                <a:cs typeface="Calibri"/>
              </a:rPr>
              <a:t>managers), </a:t>
            </a:r>
            <a:r>
              <a:rPr dirty="0" sz="2800" spc="-5">
                <a:latin typeface="Calibri"/>
                <a:cs typeface="Calibri"/>
              </a:rPr>
              <a:t>making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themselves </a:t>
            </a:r>
            <a:r>
              <a:rPr dirty="0" sz="2800" spc="-20">
                <a:latin typeface="Calibri"/>
                <a:cs typeface="Calibri"/>
              </a:rPr>
              <a:t>flatter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5">
                <a:latin typeface="Calibri"/>
                <a:cs typeface="Calibri"/>
              </a:rPr>
              <a:t>more </a:t>
            </a:r>
            <a:r>
              <a:rPr dirty="0" sz="2800" spc="-10">
                <a:latin typeface="Calibri"/>
                <a:cs typeface="Calibri"/>
              </a:rPr>
              <a:t>nimble. </a:t>
            </a:r>
            <a:r>
              <a:rPr dirty="0" sz="2800" spc="-5">
                <a:latin typeface="Calibri"/>
                <a:cs typeface="Calibri"/>
              </a:rPr>
              <a:t>This, </a:t>
            </a:r>
            <a:r>
              <a:rPr dirty="0" sz="2800" spc="-45">
                <a:latin typeface="Calibri"/>
                <a:cs typeface="Calibri"/>
              </a:rPr>
              <a:t>however, </a:t>
            </a:r>
            <a:r>
              <a:rPr dirty="0" sz="2800" spc="-5">
                <a:latin typeface="Calibri"/>
                <a:cs typeface="Calibri"/>
              </a:rPr>
              <a:t>puts </a:t>
            </a:r>
            <a:r>
              <a:rPr dirty="0" sz="2800" spc="-10">
                <a:latin typeface="Calibri"/>
                <a:cs typeface="Calibri"/>
              </a:rPr>
              <a:t>more </a:t>
            </a:r>
            <a:r>
              <a:rPr dirty="0" sz="2800" spc="-15">
                <a:latin typeface="Calibri"/>
                <a:cs typeface="Calibri"/>
              </a:rPr>
              <a:t>pressure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on the </a:t>
            </a:r>
            <a:r>
              <a:rPr dirty="0" sz="2800" spc="-10">
                <a:latin typeface="Calibri"/>
                <a:cs typeface="Calibri"/>
              </a:rPr>
              <a:t>remaining managers </a:t>
            </a:r>
            <a:r>
              <a:rPr dirty="0" sz="2800" spc="-5">
                <a:latin typeface="Calibri"/>
                <a:cs typeface="Calibri"/>
              </a:rPr>
              <a:t>who </a:t>
            </a:r>
            <a:r>
              <a:rPr dirty="0" sz="2800" spc="-25">
                <a:latin typeface="Calibri"/>
                <a:cs typeface="Calibri"/>
              </a:rPr>
              <a:t>have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>
                <a:latin typeface="Calibri"/>
                <a:cs typeface="Calibri"/>
              </a:rPr>
              <a:t>supervise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monitor more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direct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reports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due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increased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span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control.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9525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50"/>
              </a:spcBef>
            </a:pPr>
            <a:r>
              <a:rPr dirty="0">
                <a:latin typeface="Cambria"/>
                <a:cs typeface="Cambria"/>
              </a:rPr>
              <a:t>3</a:t>
            </a:r>
            <a:r>
              <a:rPr dirty="0"/>
              <a:t>.</a:t>
            </a:r>
            <a:r>
              <a:rPr dirty="0" spc="15"/>
              <a:t> </a:t>
            </a:r>
            <a:r>
              <a:rPr dirty="0" spc="-10"/>
              <a:t>Mechanistic</a:t>
            </a:r>
            <a:r>
              <a:rPr dirty="0" spc="40"/>
              <a:t> </a:t>
            </a:r>
            <a:r>
              <a:rPr dirty="0" spc="-10"/>
              <a:t>VS.</a:t>
            </a:r>
            <a:r>
              <a:rPr dirty="0" spc="15"/>
              <a:t> </a:t>
            </a:r>
            <a:r>
              <a:rPr dirty="0" spc="-15"/>
              <a:t>Organic</a:t>
            </a:r>
            <a:r>
              <a:rPr dirty="0" spc="5"/>
              <a:t> </a:t>
            </a:r>
            <a:r>
              <a:rPr dirty="0" spc="-20"/>
              <a:t>Organizations</a:t>
            </a:r>
          </a:p>
          <a:p>
            <a:pPr algn="just" marL="12700" marR="5715">
              <a:lnSpc>
                <a:spcPts val="3020"/>
              </a:lnSpc>
              <a:spcBef>
                <a:spcPts val="1035"/>
              </a:spcBef>
            </a:pPr>
            <a:r>
              <a:rPr dirty="0" spc="-20">
                <a:solidFill>
                  <a:srgbClr val="000000"/>
                </a:solidFill>
              </a:rPr>
              <a:t>Several</a:t>
            </a:r>
            <a:r>
              <a:rPr dirty="0" spc="-15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of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the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building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blocks</a:t>
            </a:r>
            <a:r>
              <a:rPr dirty="0" spc="-5">
                <a:solidFill>
                  <a:srgbClr val="000000"/>
                </a:solidFill>
              </a:rPr>
              <a:t> of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organizational</a:t>
            </a:r>
            <a:r>
              <a:rPr dirty="0" spc="-1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structure</a:t>
            </a:r>
            <a:r>
              <a:rPr dirty="0" spc="-10">
                <a:solidFill>
                  <a:srgbClr val="000000"/>
                </a:solidFill>
              </a:rPr>
              <a:t> frequently </a:t>
            </a:r>
            <a:r>
              <a:rPr dirty="0" spc="-62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appear </a:t>
            </a:r>
            <a:r>
              <a:rPr dirty="0" spc="-35">
                <a:solidFill>
                  <a:srgbClr val="000000"/>
                </a:solidFill>
              </a:rPr>
              <a:t>together, </a:t>
            </a:r>
            <a:r>
              <a:rPr dirty="0" spc="-15">
                <a:solidFill>
                  <a:srgbClr val="000000"/>
                </a:solidFill>
              </a:rPr>
              <a:t>creating </a:t>
            </a:r>
            <a:r>
              <a:rPr dirty="0" spc="-10">
                <a:solidFill>
                  <a:srgbClr val="000000"/>
                </a:solidFill>
              </a:rPr>
              <a:t>distinct </a:t>
            </a:r>
            <a:r>
              <a:rPr dirty="0" spc="-15">
                <a:solidFill>
                  <a:srgbClr val="000000"/>
                </a:solidFill>
              </a:rPr>
              <a:t>organizational </a:t>
            </a:r>
            <a:r>
              <a:rPr dirty="0" spc="-10">
                <a:solidFill>
                  <a:srgbClr val="000000"/>
                </a:solidFill>
              </a:rPr>
              <a:t>forms—mechanistic </a:t>
            </a:r>
            <a:r>
              <a:rPr dirty="0" spc="-5">
                <a:solidFill>
                  <a:srgbClr val="000000"/>
                </a:solidFill>
              </a:rPr>
              <a:t>or 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organic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organizations.</a:t>
            </a:r>
          </a:p>
          <a:p>
            <a:pPr algn="just" marL="12700" marR="5080">
              <a:lnSpc>
                <a:spcPts val="3020"/>
              </a:lnSpc>
              <a:spcBef>
                <a:spcPts val="1010"/>
              </a:spcBef>
            </a:pPr>
            <a:r>
              <a:rPr dirty="0" spc="-5" b="1">
                <a:latin typeface="Calibri"/>
                <a:cs typeface="Calibri"/>
              </a:rPr>
              <a:t>-</a:t>
            </a:r>
            <a:r>
              <a:rPr dirty="0" b="1">
                <a:latin typeface="Calibri"/>
                <a:cs typeface="Calibri"/>
              </a:rPr>
              <a:t> </a:t>
            </a:r>
            <a:r>
              <a:rPr dirty="0" spc="-10" b="1">
                <a:latin typeface="Calibri"/>
                <a:cs typeface="Calibri"/>
              </a:rPr>
              <a:t>Mechanistic</a:t>
            </a:r>
            <a:r>
              <a:rPr dirty="0" spc="-5" b="1">
                <a:latin typeface="Calibri"/>
                <a:cs typeface="Calibri"/>
              </a:rPr>
              <a:t> </a:t>
            </a:r>
            <a:r>
              <a:rPr dirty="0" spc="-15" b="1">
                <a:latin typeface="Calibri"/>
                <a:cs typeface="Calibri"/>
              </a:rPr>
              <a:t>Organizations</a:t>
            </a:r>
            <a:r>
              <a:rPr dirty="0" spc="-15">
                <a:solidFill>
                  <a:srgbClr val="000000"/>
                </a:solidFill>
              </a:rPr>
              <a:t>.</a:t>
            </a:r>
            <a:r>
              <a:rPr dirty="0" spc="-10">
                <a:solidFill>
                  <a:srgbClr val="000000"/>
                </a:solidFill>
              </a:rPr>
              <a:t> </a:t>
            </a:r>
            <a:r>
              <a:rPr dirty="0" spc="-10" b="1">
                <a:solidFill>
                  <a:srgbClr val="000000"/>
                </a:solidFill>
                <a:latin typeface="Calibri"/>
                <a:cs typeface="Calibri"/>
              </a:rPr>
              <a:t>Mechanistic</a:t>
            </a:r>
            <a:r>
              <a:rPr dirty="0" spc="-5" b="1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pc="-15" b="1">
                <a:solidFill>
                  <a:srgbClr val="000000"/>
                </a:solidFill>
                <a:latin typeface="Calibri"/>
                <a:cs typeface="Calibri"/>
              </a:rPr>
              <a:t>organizations</a:t>
            </a:r>
            <a:r>
              <a:rPr dirty="0" spc="-10" b="1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pc="-15">
                <a:solidFill>
                  <a:srgbClr val="000000"/>
                </a:solidFill>
              </a:rPr>
              <a:t>are </a:t>
            </a:r>
            <a:r>
              <a:rPr dirty="0" spc="-1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characterized</a:t>
            </a:r>
            <a:r>
              <a:rPr dirty="0" spc="26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by</a:t>
            </a:r>
            <a:r>
              <a:rPr dirty="0" spc="26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</a:t>
            </a:r>
            <a:r>
              <a:rPr dirty="0" spc="27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high</a:t>
            </a:r>
            <a:r>
              <a:rPr dirty="0" spc="27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degree</a:t>
            </a:r>
            <a:r>
              <a:rPr dirty="0" spc="27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of</a:t>
            </a:r>
            <a:r>
              <a:rPr dirty="0" spc="26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specialization</a:t>
            </a:r>
            <a:r>
              <a:rPr dirty="0" spc="26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and</a:t>
            </a:r>
            <a:r>
              <a:rPr dirty="0" spc="26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formalization</a:t>
            </a:r>
            <a:r>
              <a:rPr dirty="0" spc="26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and </a:t>
            </a:r>
            <a:r>
              <a:rPr dirty="0" spc="-62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by </a:t>
            </a:r>
            <a:r>
              <a:rPr dirty="0" spc="-5">
                <a:solidFill>
                  <a:srgbClr val="000000"/>
                </a:solidFill>
              </a:rPr>
              <a:t>a </a:t>
            </a:r>
            <a:r>
              <a:rPr dirty="0" spc="-15">
                <a:solidFill>
                  <a:srgbClr val="000000"/>
                </a:solidFill>
              </a:rPr>
              <a:t>tall </a:t>
            </a:r>
            <a:r>
              <a:rPr dirty="0" spc="-25">
                <a:solidFill>
                  <a:srgbClr val="000000"/>
                </a:solidFill>
              </a:rPr>
              <a:t>hierarchy </a:t>
            </a:r>
            <a:r>
              <a:rPr dirty="0" spc="-10">
                <a:solidFill>
                  <a:srgbClr val="000000"/>
                </a:solidFill>
              </a:rPr>
              <a:t>that </a:t>
            </a:r>
            <a:r>
              <a:rPr dirty="0" spc="-15">
                <a:solidFill>
                  <a:srgbClr val="000000"/>
                </a:solidFill>
              </a:rPr>
              <a:t>relies </a:t>
            </a:r>
            <a:r>
              <a:rPr dirty="0" spc="-5">
                <a:solidFill>
                  <a:srgbClr val="000000"/>
                </a:solidFill>
              </a:rPr>
              <a:t>on </a:t>
            </a:r>
            <a:r>
              <a:rPr dirty="0" spc="-20">
                <a:solidFill>
                  <a:srgbClr val="000000"/>
                </a:solidFill>
              </a:rPr>
              <a:t>centralized </a:t>
            </a:r>
            <a:r>
              <a:rPr dirty="0" spc="-10">
                <a:solidFill>
                  <a:srgbClr val="000000"/>
                </a:solidFill>
              </a:rPr>
              <a:t>decision </a:t>
            </a:r>
            <a:r>
              <a:rPr dirty="0" spc="-5">
                <a:solidFill>
                  <a:srgbClr val="000000"/>
                </a:solidFill>
              </a:rPr>
              <a:t>making. </a:t>
            </a:r>
            <a:r>
              <a:rPr dirty="0" spc="-10">
                <a:solidFill>
                  <a:srgbClr val="000000"/>
                </a:solidFill>
              </a:rPr>
              <a:t>The </a:t>
            </a:r>
            <a:r>
              <a:rPr dirty="0" spc="-25">
                <a:solidFill>
                  <a:srgbClr val="000000"/>
                </a:solidFill>
              </a:rPr>
              <a:t>fast </a:t>
            </a:r>
            <a:r>
              <a:rPr dirty="0" spc="-20">
                <a:solidFill>
                  <a:srgbClr val="000000"/>
                </a:solidFill>
              </a:rPr>
              <a:t> food</a:t>
            </a:r>
            <a:r>
              <a:rPr dirty="0" spc="1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chain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25">
                <a:solidFill>
                  <a:srgbClr val="000000"/>
                </a:solidFill>
              </a:rPr>
              <a:t>McDonald’s</a:t>
            </a:r>
            <a:r>
              <a:rPr dirty="0" spc="45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fits</a:t>
            </a:r>
            <a:r>
              <a:rPr dirty="0" spc="1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this</a:t>
            </a:r>
            <a:r>
              <a:rPr dirty="0" spc="2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description</a:t>
            </a:r>
            <a:r>
              <a:rPr dirty="0" spc="5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quite</a:t>
            </a:r>
            <a:r>
              <a:rPr dirty="0" spc="1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well.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60025" cy="275653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- </a:t>
            </a:r>
            <a:r>
              <a:rPr dirty="0" sz="2800" spc="-15" b="1">
                <a:solidFill>
                  <a:srgbClr val="FF0000"/>
                </a:solidFill>
                <a:latin typeface="Calibri"/>
                <a:cs typeface="Calibri"/>
              </a:rPr>
              <a:t>Organic Organizations.</a:t>
            </a:r>
            <a:r>
              <a:rPr dirty="0" sz="2800" spc="60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 b="1">
                <a:latin typeface="Calibri"/>
                <a:cs typeface="Calibri"/>
              </a:rPr>
              <a:t>Organic organization </a:t>
            </a:r>
            <a:r>
              <a:rPr dirty="0" sz="2800" spc="-20">
                <a:latin typeface="Calibri"/>
                <a:cs typeface="Calibri"/>
              </a:rPr>
              <a:t>shave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10">
                <a:latin typeface="Calibri"/>
                <a:cs typeface="Calibri"/>
              </a:rPr>
              <a:t>low </a:t>
            </a:r>
            <a:r>
              <a:rPr dirty="0" sz="2800" spc="-15">
                <a:latin typeface="Calibri"/>
                <a:cs typeface="Calibri"/>
              </a:rPr>
              <a:t>degree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specialization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formalization,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flat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structure,</a:t>
            </a:r>
            <a:r>
              <a:rPr dirty="0" sz="2800" spc="-5">
                <a:latin typeface="Calibri"/>
                <a:cs typeface="Calibri"/>
              </a:rPr>
              <a:t> and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decentralized </a:t>
            </a:r>
            <a:r>
              <a:rPr dirty="0" sz="2800" spc="-10">
                <a:latin typeface="Calibri"/>
                <a:cs typeface="Calibri"/>
              </a:rPr>
              <a:t>decision </a:t>
            </a:r>
            <a:r>
              <a:rPr dirty="0" sz="2800" spc="-5">
                <a:latin typeface="Calibri"/>
                <a:cs typeface="Calibri"/>
              </a:rPr>
              <a:t>making. </a:t>
            </a:r>
            <a:r>
              <a:rPr dirty="0" sz="2800" spc="-20">
                <a:latin typeface="Calibri"/>
                <a:cs typeface="Calibri"/>
              </a:rPr>
              <a:t>Organic </a:t>
            </a:r>
            <a:r>
              <a:rPr dirty="0" sz="2800" spc="-10">
                <a:latin typeface="Calibri"/>
                <a:cs typeface="Calibri"/>
              </a:rPr>
              <a:t>structures tend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be </a:t>
            </a:r>
            <a:r>
              <a:rPr dirty="0" sz="2800" spc="-20">
                <a:latin typeface="Calibri"/>
                <a:cs typeface="Calibri"/>
              </a:rPr>
              <a:t>correlated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with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following: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fluid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flexible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information</a:t>
            </a:r>
            <a:r>
              <a:rPr dirty="0" sz="2800" spc="-10">
                <a:latin typeface="Calibri"/>
                <a:cs typeface="Calibri"/>
              </a:rPr>
              <a:t> flow</a:t>
            </a:r>
            <a:r>
              <a:rPr dirty="0" sz="2800" spc="-5">
                <a:latin typeface="Calibri"/>
                <a:cs typeface="Calibri"/>
              </a:rPr>
              <a:t> among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employees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both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horizontal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vertical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directions;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faster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decision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making;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higher </a:t>
            </a:r>
            <a:r>
              <a:rPr dirty="0" sz="2800" spc="-15">
                <a:latin typeface="Calibri"/>
                <a:cs typeface="Calibri"/>
              </a:rPr>
              <a:t>employee </a:t>
            </a:r>
            <a:r>
              <a:rPr dirty="0" sz="2800" spc="-10">
                <a:latin typeface="Calibri"/>
                <a:cs typeface="Calibri"/>
              </a:rPr>
              <a:t>motivation, </a:t>
            </a:r>
            <a:r>
              <a:rPr dirty="0" sz="2800" spc="-15">
                <a:latin typeface="Calibri"/>
                <a:cs typeface="Calibri"/>
              </a:rPr>
              <a:t>retention, satisfaction,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30">
                <a:latin typeface="Calibri"/>
                <a:cs typeface="Calibri"/>
              </a:rPr>
              <a:t>creativity.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70033"/>
            <a:ext cx="9893935" cy="196850"/>
            <a:chOff x="2291458" y="6170033"/>
            <a:chExt cx="9893935" cy="196850"/>
          </a:xfrm>
        </p:grpSpPr>
        <p:sp>
          <p:nvSpPr>
            <p:cNvPr id="10" name="object 10"/>
            <p:cNvSpPr/>
            <p:nvPr/>
          </p:nvSpPr>
          <p:spPr>
            <a:xfrm>
              <a:off x="2350547" y="6192876"/>
              <a:ext cx="9834880" cy="173990"/>
            </a:xfrm>
            <a:custGeom>
              <a:avLst/>
              <a:gdLst/>
              <a:ahLst/>
              <a:cxnLst/>
              <a:rect l="l" t="t" r="r" b="b"/>
              <a:pathLst>
                <a:path w="9834880" h="173989">
                  <a:moveTo>
                    <a:pt x="9820943" y="0"/>
                  </a:moveTo>
                  <a:lnTo>
                    <a:pt x="86238" y="0"/>
                  </a:lnTo>
                  <a:lnTo>
                    <a:pt x="78094" y="362"/>
                  </a:lnTo>
                  <a:lnTo>
                    <a:pt x="38351" y="14183"/>
                  </a:lnTo>
                  <a:lnTo>
                    <a:pt x="10526" y="44591"/>
                  </a:lnTo>
                  <a:lnTo>
                    <a:pt x="0" y="86101"/>
                  </a:lnTo>
                  <a:lnTo>
                    <a:pt x="0" y="87356"/>
                  </a:lnTo>
                  <a:lnTo>
                    <a:pt x="9891" y="127672"/>
                  </a:lnTo>
                  <a:lnTo>
                    <a:pt x="37209" y="158513"/>
                  </a:lnTo>
                  <a:lnTo>
                    <a:pt x="76699" y="172965"/>
                  </a:lnTo>
                  <a:lnTo>
                    <a:pt x="86238" y="173462"/>
                  </a:lnTo>
                  <a:lnTo>
                    <a:pt x="9820943" y="173462"/>
                  </a:lnTo>
                  <a:lnTo>
                    <a:pt x="9834581" y="159766"/>
                  </a:lnTo>
                  <a:lnTo>
                    <a:pt x="9807305" y="159766"/>
                  </a:lnTo>
                  <a:lnTo>
                    <a:pt x="9807305" y="146083"/>
                  </a:lnTo>
                  <a:lnTo>
                    <a:pt x="86867" y="146083"/>
                  </a:lnTo>
                  <a:lnTo>
                    <a:pt x="86238" y="146069"/>
                  </a:lnTo>
                  <a:lnTo>
                    <a:pt x="86565" y="146069"/>
                  </a:lnTo>
                  <a:lnTo>
                    <a:pt x="82304" y="145874"/>
                  </a:lnTo>
                  <a:lnTo>
                    <a:pt x="80729" y="145874"/>
                  </a:lnTo>
                  <a:lnTo>
                    <a:pt x="79335" y="145737"/>
                  </a:lnTo>
                  <a:lnTo>
                    <a:pt x="79825" y="145737"/>
                  </a:lnTo>
                  <a:lnTo>
                    <a:pt x="75199" y="145040"/>
                  </a:lnTo>
                  <a:lnTo>
                    <a:pt x="74745" y="145040"/>
                  </a:lnTo>
                  <a:lnTo>
                    <a:pt x="73435" y="144774"/>
                  </a:lnTo>
                  <a:lnTo>
                    <a:pt x="73695" y="144774"/>
                  </a:lnTo>
                  <a:lnTo>
                    <a:pt x="69268" y="143653"/>
                  </a:lnTo>
                  <a:lnTo>
                    <a:pt x="68984" y="143653"/>
                  </a:lnTo>
                  <a:lnTo>
                    <a:pt x="67673" y="143250"/>
                  </a:lnTo>
                  <a:lnTo>
                    <a:pt x="67875" y="143250"/>
                  </a:lnTo>
                  <a:lnTo>
                    <a:pt x="63621" y="141700"/>
                  </a:lnTo>
                  <a:lnTo>
                    <a:pt x="63459" y="141700"/>
                  </a:lnTo>
                  <a:lnTo>
                    <a:pt x="62318" y="141226"/>
                  </a:lnTo>
                  <a:lnTo>
                    <a:pt x="62452" y="141226"/>
                  </a:lnTo>
                  <a:lnTo>
                    <a:pt x="58436" y="139333"/>
                  </a:lnTo>
                  <a:lnTo>
                    <a:pt x="58280" y="139333"/>
                  </a:lnTo>
                  <a:lnTo>
                    <a:pt x="57084" y="138696"/>
                  </a:lnTo>
                  <a:lnTo>
                    <a:pt x="57217" y="138696"/>
                  </a:lnTo>
                  <a:lnTo>
                    <a:pt x="53583" y="136518"/>
                  </a:lnTo>
                  <a:lnTo>
                    <a:pt x="53445" y="136518"/>
                  </a:lnTo>
                  <a:lnTo>
                    <a:pt x="52303" y="135750"/>
                  </a:lnTo>
                  <a:lnTo>
                    <a:pt x="48961" y="133173"/>
                  </a:lnTo>
                  <a:lnTo>
                    <a:pt x="47867" y="132358"/>
                  </a:lnTo>
                  <a:lnTo>
                    <a:pt x="44820" y="129516"/>
                  </a:lnTo>
                  <a:lnTo>
                    <a:pt x="43691" y="128495"/>
                  </a:lnTo>
                  <a:lnTo>
                    <a:pt x="40943" y="125311"/>
                  </a:lnTo>
                  <a:lnTo>
                    <a:pt x="40052" y="124315"/>
                  </a:lnTo>
                  <a:lnTo>
                    <a:pt x="37577" y="120860"/>
                  </a:lnTo>
                  <a:lnTo>
                    <a:pt x="36727" y="119707"/>
                  </a:lnTo>
                  <a:lnTo>
                    <a:pt x="34642" y="116051"/>
                  </a:lnTo>
                  <a:lnTo>
                    <a:pt x="33930" y="114850"/>
                  </a:lnTo>
                  <a:lnTo>
                    <a:pt x="32105" y="110786"/>
                  </a:lnTo>
                  <a:lnTo>
                    <a:pt x="31570" y="109638"/>
                  </a:lnTo>
                  <a:lnTo>
                    <a:pt x="30105" y="105398"/>
                  </a:lnTo>
                  <a:lnTo>
                    <a:pt x="29823" y="104715"/>
                  </a:lnTo>
                  <a:lnTo>
                    <a:pt x="29701" y="104083"/>
                  </a:lnTo>
                  <a:lnTo>
                    <a:pt x="28584" y="99614"/>
                  </a:lnTo>
                  <a:lnTo>
                    <a:pt x="28376" y="98918"/>
                  </a:lnTo>
                  <a:lnTo>
                    <a:pt x="28316" y="98288"/>
                  </a:lnTo>
                  <a:lnTo>
                    <a:pt x="27633" y="93674"/>
                  </a:lnTo>
                  <a:lnTo>
                    <a:pt x="27485" y="92919"/>
                  </a:lnTo>
                  <a:lnTo>
                    <a:pt x="27491" y="92272"/>
                  </a:lnTo>
                  <a:lnTo>
                    <a:pt x="27267" y="87356"/>
                  </a:lnTo>
                  <a:lnTo>
                    <a:pt x="27492" y="81185"/>
                  </a:lnTo>
                  <a:lnTo>
                    <a:pt x="27555" y="79791"/>
                  </a:lnTo>
                  <a:lnTo>
                    <a:pt x="28317" y="75168"/>
                  </a:lnTo>
                  <a:lnTo>
                    <a:pt x="28513" y="73851"/>
                  </a:lnTo>
                  <a:lnTo>
                    <a:pt x="29596" y="69799"/>
                  </a:lnTo>
                  <a:lnTo>
                    <a:pt x="29632" y="69375"/>
                  </a:lnTo>
                  <a:lnTo>
                    <a:pt x="30030" y="68065"/>
                  </a:lnTo>
                  <a:lnTo>
                    <a:pt x="31632" y="63820"/>
                  </a:lnTo>
                  <a:lnTo>
                    <a:pt x="32045" y="62672"/>
                  </a:lnTo>
                  <a:lnTo>
                    <a:pt x="33998" y="58612"/>
                  </a:lnTo>
                  <a:lnTo>
                    <a:pt x="34558" y="57410"/>
                  </a:lnTo>
                  <a:lnTo>
                    <a:pt x="36812" y="53751"/>
                  </a:lnTo>
                  <a:lnTo>
                    <a:pt x="37493" y="52603"/>
                  </a:lnTo>
                  <a:lnTo>
                    <a:pt x="40130" y="49144"/>
                  </a:lnTo>
                  <a:lnTo>
                    <a:pt x="40864" y="48150"/>
                  </a:lnTo>
                  <a:lnTo>
                    <a:pt x="43786" y="44968"/>
                  </a:lnTo>
                  <a:lnTo>
                    <a:pt x="44703" y="43944"/>
                  </a:lnTo>
                  <a:lnTo>
                    <a:pt x="47961" y="41101"/>
                  </a:lnTo>
                  <a:lnTo>
                    <a:pt x="48863" y="40284"/>
                  </a:lnTo>
                  <a:lnTo>
                    <a:pt x="52412" y="37711"/>
                  </a:lnTo>
                  <a:lnTo>
                    <a:pt x="53445" y="36941"/>
                  </a:lnTo>
                  <a:lnTo>
                    <a:pt x="53589" y="36941"/>
                  </a:lnTo>
                  <a:lnTo>
                    <a:pt x="57213" y="34768"/>
                  </a:lnTo>
                  <a:lnTo>
                    <a:pt x="57084" y="34768"/>
                  </a:lnTo>
                  <a:lnTo>
                    <a:pt x="58280" y="34129"/>
                  </a:lnTo>
                  <a:lnTo>
                    <a:pt x="58441" y="34129"/>
                  </a:lnTo>
                  <a:lnTo>
                    <a:pt x="62462" y="32233"/>
                  </a:lnTo>
                  <a:lnTo>
                    <a:pt x="62318" y="32233"/>
                  </a:lnTo>
                  <a:lnTo>
                    <a:pt x="63459" y="31764"/>
                  </a:lnTo>
                  <a:lnTo>
                    <a:pt x="63608" y="31764"/>
                  </a:lnTo>
                  <a:lnTo>
                    <a:pt x="67862" y="30215"/>
                  </a:lnTo>
                  <a:lnTo>
                    <a:pt x="67673" y="30215"/>
                  </a:lnTo>
                  <a:lnTo>
                    <a:pt x="68984" y="29807"/>
                  </a:lnTo>
                  <a:lnTo>
                    <a:pt x="69282" y="29807"/>
                  </a:lnTo>
                  <a:lnTo>
                    <a:pt x="73683" y="28690"/>
                  </a:lnTo>
                  <a:lnTo>
                    <a:pt x="73435" y="28690"/>
                  </a:lnTo>
                  <a:lnTo>
                    <a:pt x="74745" y="28420"/>
                  </a:lnTo>
                  <a:lnTo>
                    <a:pt x="75220" y="28420"/>
                  </a:lnTo>
                  <a:lnTo>
                    <a:pt x="79811" y="27727"/>
                  </a:lnTo>
                  <a:lnTo>
                    <a:pt x="79335" y="27727"/>
                  </a:lnTo>
                  <a:lnTo>
                    <a:pt x="80729" y="27588"/>
                  </a:lnTo>
                  <a:lnTo>
                    <a:pt x="82348" y="27588"/>
                  </a:lnTo>
                  <a:lnTo>
                    <a:pt x="86532" y="27395"/>
                  </a:lnTo>
                  <a:lnTo>
                    <a:pt x="86238" y="27395"/>
                  </a:lnTo>
                  <a:lnTo>
                    <a:pt x="86867" y="27380"/>
                  </a:lnTo>
                  <a:lnTo>
                    <a:pt x="9807305" y="27380"/>
                  </a:lnTo>
                  <a:lnTo>
                    <a:pt x="9807305" y="13697"/>
                  </a:lnTo>
                  <a:lnTo>
                    <a:pt x="9834581" y="13697"/>
                  </a:lnTo>
                  <a:lnTo>
                    <a:pt x="9820943" y="0"/>
                  </a:lnTo>
                  <a:close/>
                </a:path>
                <a:path w="9834880" h="173989">
                  <a:moveTo>
                    <a:pt x="9807305" y="13697"/>
                  </a:moveTo>
                  <a:lnTo>
                    <a:pt x="9807305" y="159766"/>
                  </a:lnTo>
                  <a:lnTo>
                    <a:pt x="9820943" y="146068"/>
                  </a:lnTo>
                  <a:lnTo>
                    <a:pt x="9834581" y="146068"/>
                  </a:lnTo>
                  <a:lnTo>
                    <a:pt x="9834581" y="27395"/>
                  </a:lnTo>
                  <a:lnTo>
                    <a:pt x="9820943" y="27395"/>
                  </a:lnTo>
                  <a:lnTo>
                    <a:pt x="9807305" y="13697"/>
                  </a:lnTo>
                  <a:close/>
                </a:path>
                <a:path w="9834880" h="173989">
                  <a:moveTo>
                    <a:pt x="9834581" y="146068"/>
                  </a:moveTo>
                  <a:lnTo>
                    <a:pt x="9820943" y="146068"/>
                  </a:lnTo>
                  <a:lnTo>
                    <a:pt x="9807305" y="159766"/>
                  </a:lnTo>
                  <a:lnTo>
                    <a:pt x="9834581" y="159766"/>
                  </a:lnTo>
                  <a:lnTo>
                    <a:pt x="9834581" y="146068"/>
                  </a:lnTo>
                  <a:close/>
                </a:path>
                <a:path w="9834880" h="173989">
                  <a:moveTo>
                    <a:pt x="86565" y="146069"/>
                  </a:moveTo>
                  <a:lnTo>
                    <a:pt x="86238" y="146069"/>
                  </a:lnTo>
                  <a:lnTo>
                    <a:pt x="86867" y="146083"/>
                  </a:lnTo>
                  <a:lnTo>
                    <a:pt x="86565" y="146069"/>
                  </a:lnTo>
                  <a:close/>
                </a:path>
                <a:path w="9834880" h="173989">
                  <a:moveTo>
                    <a:pt x="9807305" y="146068"/>
                  </a:moveTo>
                  <a:lnTo>
                    <a:pt x="86565" y="146069"/>
                  </a:lnTo>
                  <a:lnTo>
                    <a:pt x="86867" y="146083"/>
                  </a:lnTo>
                  <a:lnTo>
                    <a:pt x="9807305" y="146083"/>
                  </a:lnTo>
                  <a:close/>
                </a:path>
                <a:path w="9834880" h="173989">
                  <a:moveTo>
                    <a:pt x="79335" y="145737"/>
                  </a:moveTo>
                  <a:lnTo>
                    <a:pt x="80729" y="145874"/>
                  </a:lnTo>
                  <a:lnTo>
                    <a:pt x="80039" y="145770"/>
                  </a:lnTo>
                  <a:lnTo>
                    <a:pt x="79335" y="145737"/>
                  </a:lnTo>
                  <a:close/>
                </a:path>
                <a:path w="9834880" h="173989">
                  <a:moveTo>
                    <a:pt x="80039" y="145770"/>
                  </a:moveTo>
                  <a:lnTo>
                    <a:pt x="80729" y="145874"/>
                  </a:lnTo>
                  <a:lnTo>
                    <a:pt x="82304" y="145874"/>
                  </a:lnTo>
                  <a:lnTo>
                    <a:pt x="80039" y="145770"/>
                  </a:lnTo>
                  <a:close/>
                </a:path>
                <a:path w="9834880" h="173989">
                  <a:moveTo>
                    <a:pt x="79825" y="145737"/>
                  </a:moveTo>
                  <a:lnTo>
                    <a:pt x="79335" y="145737"/>
                  </a:lnTo>
                  <a:lnTo>
                    <a:pt x="80039" y="145770"/>
                  </a:lnTo>
                  <a:lnTo>
                    <a:pt x="79825" y="145737"/>
                  </a:lnTo>
                  <a:close/>
                </a:path>
                <a:path w="9834880" h="173989">
                  <a:moveTo>
                    <a:pt x="73435" y="144774"/>
                  </a:moveTo>
                  <a:lnTo>
                    <a:pt x="74745" y="145040"/>
                  </a:lnTo>
                  <a:lnTo>
                    <a:pt x="74079" y="144871"/>
                  </a:lnTo>
                  <a:lnTo>
                    <a:pt x="73435" y="144774"/>
                  </a:lnTo>
                  <a:close/>
                </a:path>
                <a:path w="9834880" h="173989">
                  <a:moveTo>
                    <a:pt x="74079" y="144871"/>
                  </a:moveTo>
                  <a:lnTo>
                    <a:pt x="74745" y="145040"/>
                  </a:lnTo>
                  <a:lnTo>
                    <a:pt x="75199" y="145040"/>
                  </a:lnTo>
                  <a:lnTo>
                    <a:pt x="74079" y="144871"/>
                  </a:lnTo>
                  <a:close/>
                </a:path>
                <a:path w="9834880" h="173989">
                  <a:moveTo>
                    <a:pt x="73695" y="144774"/>
                  </a:moveTo>
                  <a:lnTo>
                    <a:pt x="73435" y="144774"/>
                  </a:lnTo>
                  <a:lnTo>
                    <a:pt x="74079" y="144871"/>
                  </a:lnTo>
                  <a:lnTo>
                    <a:pt x="73695" y="144774"/>
                  </a:lnTo>
                  <a:close/>
                </a:path>
                <a:path w="9834880" h="173989">
                  <a:moveTo>
                    <a:pt x="67673" y="143250"/>
                  </a:moveTo>
                  <a:lnTo>
                    <a:pt x="68984" y="143653"/>
                  </a:lnTo>
                  <a:lnTo>
                    <a:pt x="68335" y="143417"/>
                  </a:lnTo>
                  <a:lnTo>
                    <a:pt x="67673" y="143250"/>
                  </a:lnTo>
                  <a:close/>
                </a:path>
                <a:path w="9834880" h="173989">
                  <a:moveTo>
                    <a:pt x="68335" y="143417"/>
                  </a:moveTo>
                  <a:lnTo>
                    <a:pt x="68984" y="143653"/>
                  </a:lnTo>
                  <a:lnTo>
                    <a:pt x="69268" y="143653"/>
                  </a:lnTo>
                  <a:lnTo>
                    <a:pt x="68335" y="143417"/>
                  </a:lnTo>
                  <a:close/>
                </a:path>
                <a:path w="9834880" h="173989">
                  <a:moveTo>
                    <a:pt x="67875" y="143250"/>
                  </a:moveTo>
                  <a:lnTo>
                    <a:pt x="67673" y="143250"/>
                  </a:lnTo>
                  <a:lnTo>
                    <a:pt x="68335" y="143417"/>
                  </a:lnTo>
                  <a:lnTo>
                    <a:pt x="67875" y="143250"/>
                  </a:lnTo>
                  <a:close/>
                </a:path>
                <a:path w="9834880" h="173989">
                  <a:moveTo>
                    <a:pt x="62318" y="141226"/>
                  </a:moveTo>
                  <a:lnTo>
                    <a:pt x="63459" y="141700"/>
                  </a:lnTo>
                  <a:lnTo>
                    <a:pt x="62910" y="141442"/>
                  </a:lnTo>
                  <a:lnTo>
                    <a:pt x="62318" y="141226"/>
                  </a:lnTo>
                  <a:close/>
                </a:path>
                <a:path w="9834880" h="173989">
                  <a:moveTo>
                    <a:pt x="62910" y="141442"/>
                  </a:moveTo>
                  <a:lnTo>
                    <a:pt x="63459" y="141700"/>
                  </a:lnTo>
                  <a:lnTo>
                    <a:pt x="63621" y="141700"/>
                  </a:lnTo>
                  <a:lnTo>
                    <a:pt x="62910" y="141442"/>
                  </a:lnTo>
                  <a:close/>
                </a:path>
                <a:path w="9834880" h="173989">
                  <a:moveTo>
                    <a:pt x="62452" y="141226"/>
                  </a:moveTo>
                  <a:lnTo>
                    <a:pt x="62318" y="141226"/>
                  </a:lnTo>
                  <a:lnTo>
                    <a:pt x="62910" y="141442"/>
                  </a:lnTo>
                  <a:lnTo>
                    <a:pt x="62452" y="141226"/>
                  </a:lnTo>
                  <a:close/>
                </a:path>
                <a:path w="9834880" h="173989">
                  <a:moveTo>
                    <a:pt x="57084" y="138696"/>
                  </a:moveTo>
                  <a:lnTo>
                    <a:pt x="58280" y="139333"/>
                  </a:lnTo>
                  <a:lnTo>
                    <a:pt x="57704" y="138988"/>
                  </a:lnTo>
                  <a:lnTo>
                    <a:pt x="57084" y="138696"/>
                  </a:lnTo>
                  <a:close/>
                </a:path>
                <a:path w="9834880" h="173989">
                  <a:moveTo>
                    <a:pt x="57704" y="138988"/>
                  </a:moveTo>
                  <a:lnTo>
                    <a:pt x="58280" y="139333"/>
                  </a:lnTo>
                  <a:lnTo>
                    <a:pt x="58436" y="139333"/>
                  </a:lnTo>
                  <a:lnTo>
                    <a:pt x="57704" y="138988"/>
                  </a:lnTo>
                  <a:close/>
                </a:path>
                <a:path w="9834880" h="173989">
                  <a:moveTo>
                    <a:pt x="57217" y="138696"/>
                  </a:moveTo>
                  <a:lnTo>
                    <a:pt x="57084" y="138696"/>
                  </a:lnTo>
                  <a:lnTo>
                    <a:pt x="57704" y="138988"/>
                  </a:lnTo>
                  <a:lnTo>
                    <a:pt x="57217" y="138696"/>
                  </a:lnTo>
                  <a:close/>
                </a:path>
                <a:path w="9834880" h="173989">
                  <a:moveTo>
                    <a:pt x="52303" y="135750"/>
                  </a:moveTo>
                  <a:lnTo>
                    <a:pt x="53445" y="136518"/>
                  </a:lnTo>
                  <a:lnTo>
                    <a:pt x="52780" y="136036"/>
                  </a:lnTo>
                  <a:lnTo>
                    <a:pt x="52303" y="135750"/>
                  </a:lnTo>
                  <a:close/>
                </a:path>
                <a:path w="9834880" h="173989">
                  <a:moveTo>
                    <a:pt x="52878" y="136095"/>
                  </a:moveTo>
                  <a:lnTo>
                    <a:pt x="53445" y="136518"/>
                  </a:lnTo>
                  <a:lnTo>
                    <a:pt x="53583" y="136518"/>
                  </a:lnTo>
                  <a:lnTo>
                    <a:pt x="52878" y="136095"/>
                  </a:lnTo>
                  <a:close/>
                </a:path>
                <a:path w="9834880" h="173989">
                  <a:moveTo>
                    <a:pt x="52416" y="135750"/>
                  </a:moveTo>
                  <a:lnTo>
                    <a:pt x="52878" y="136095"/>
                  </a:lnTo>
                  <a:lnTo>
                    <a:pt x="52416" y="135750"/>
                  </a:lnTo>
                  <a:close/>
                </a:path>
                <a:path w="9834880" h="173989">
                  <a:moveTo>
                    <a:pt x="47867" y="132358"/>
                  </a:moveTo>
                  <a:lnTo>
                    <a:pt x="48863" y="133173"/>
                  </a:lnTo>
                  <a:lnTo>
                    <a:pt x="48404" y="132758"/>
                  </a:lnTo>
                  <a:lnTo>
                    <a:pt x="47867" y="132358"/>
                  </a:lnTo>
                  <a:close/>
                </a:path>
                <a:path w="9834880" h="173989">
                  <a:moveTo>
                    <a:pt x="48404" y="132758"/>
                  </a:moveTo>
                  <a:lnTo>
                    <a:pt x="48863" y="133173"/>
                  </a:lnTo>
                  <a:lnTo>
                    <a:pt x="48404" y="132758"/>
                  </a:lnTo>
                  <a:close/>
                </a:path>
                <a:path w="9834880" h="173989">
                  <a:moveTo>
                    <a:pt x="47961" y="132358"/>
                  </a:moveTo>
                  <a:lnTo>
                    <a:pt x="48404" y="132758"/>
                  </a:lnTo>
                  <a:lnTo>
                    <a:pt x="47961" y="132358"/>
                  </a:lnTo>
                  <a:close/>
                </a:path>
                <a:path w="9834880" h="173989">
                  <a:moveTo>
                    <a:pt x="43691" y="128495"/>
                  </a:moveTo>
                  <a:lnTo>
                    <a:pt x="44703" y="129516"/>
                  </a:lnTo>
                  <a:lnTo>
                    <a:pt x="44110" y="128874"/>
                  </a:lnTo>
                  <a:lnTo>
                    <a:pt x="43691" y="128495"/>
                  </a:lnTo>
                  <a:close/>
                </a:path>
                <a:path w="9834880" h="173989">
                  <a:moveTo>
                    <a:pt x="44207" y="128961"/>
                  </a:moveTo>
                  <a:lnTo>
                    <a:pt x="44703" y="129516"/>
                  </a:lnTo>
                  <a:lnTo>
                    <a:pt x="44207" y="128961"/>
                  </a:lnTo>
                  <a:close/>
                </a:path>
                <a:path w="9834880" h="173989">
                  <a:moveTo>
                    <a:pt x="43790" y="128495"/>
                  </a:moveTo>
                  <a:lnTo>
                    <a:pt x="44207" y="128961"/>
                  </a:lnTo>
                  <a:lnTo>
                    <a:pt x="43790" y="128495"/>
                  </a:lnTo>
                  <a:close/>
                </a:path>
                <a:path w="9834880" h="173989">
                  <a:moveTo>
                    <a:pt x="40052" y="124315"/>
                  </a:moveTo>
                  <a:lnTo>
                    <a:pt x="40864" y="125311"/>
                  </a:lnTo>
                  <a:lnTo>
                    <a:pt x="40492" y="124807"/>
                  </a:lnTo>
                  <a:lnTo>
                    <a:pt x="40052" y="124315"/>
                  </a:lnTo>
                  <a:close/>
                </a:path>
                <a:path w="9834880" h="173989">
                  <a:moveTo>
                    <a:pt x="40492" y="124807"/>
                  </a:moveTo>
                  <a:lnTo>
                    <a:pt x="40864" y="125311"/>
                  </a:lnTo>
                  <a:lnTo>
                    <a:pt x="40492" y="124807"/>
                  </a:lnTo>
                  <a:close/>
                </a:path>
                <a:path w="9834880" h="173989">
                  <a:moveTo>
                    <a:pt x="40129" y="124315"/>
                  </a:moveTo>
                  <a:lnTo>
                    <a:pt x="40492" y="124807"/>
                  </a:lnTo>
                  <a:lnTo>
                    <a:pt x="40129" y="124315"/>
                  </a:lnTo>
                  <a:close/>
                </a:path>
                <a:path w="9834880" h="173989">
                  <a:moveTo>
                    <a:pt x="36727" y="119707"/>
                  </a:moveTo>
                  <a:lnTo>
                    <a:pt x="37493" y="120860"/>
                  </a:lnTo>
                  <a:lnTo>
                    <a:pt x="37147" y="120278"/>
                  </a:lnTo>
                  <a:lnTo>
                    <a:pt x="36727" y="119707"/>
                  </a:lnTo>
                  <a:close/>
                </a:path>
                <a:path w="9834880" h="173989">
                  <a:moveTo>
                    <a:pt x="37147" y="120278"/>
                  </a:moveTo>
                  <a:lnTo>
                    <a:pt x="37493" y="120860"/>
                  </a:lnTo>
                  <a:lnTo>
                    <a:pt x="37147" y="120278"/>
                  </a:lnTo>
                  <a:close/>
                </a:path>
                <a:path w="9834880" h="173989">
                  <a:moveTo>
                    <a:pt x="36809" y="119707"/>
                  </a:moveTo>
                  <a:lnTo>
                    <a:pt x="37147" y="120278"/>
                  </a:lnTo>
                  <a:lnTo>
                    <a:pt x="36809" y="119707"/>
                  </a:lnTo>
                  <a:close/>
                </a:path>
                <a:path w="9834880" h="173989">
                  <a:moveTo>
                    <a:pt x="33930" y="114850"/>
                  </a:moveTo>
                  <a:lnTo>
                    <a:pt x="34558" y="116051"/>
                  </a:lnTo>
                  <a:lnTo>
                    <a:pt x="34251" y="115391"/>
                  </a:lnTo>
                  <a:lnTo>
                    <a:pt x="33930" y="114850"/>
                  </a:lnTo>
                  <a:close/>
                </a:path>
                <a:path w="9834880" h="173989">
                  <a:moveTo>
                    <a:pt x="34251" y="115391"/>
                  </a:moveTo>
                  <a:lnTo>
                    <a:pt x="34558" y="116051"/>
                  </a:lnTo>
                  <a:lnTo>
                    <a:pt x="34251" y="115391"/>
                  </a:lnTo>
                  <a:close/>
                </a:path>
                <a:path w="9834880" h="173989">
                  <a:moveTo>
                    <a:pt x="33999" y="114850"/>
                  </a:moveTo>
                  <a:lnTo>
                    <a:pt x="34251" y="115391"/>
                  </a:lnTo>
                  <a:lnTo>
                    <a:pt x="33999" y="114850"/>
                  </a:lnTo>
                  <a:close/>
                </a:path>
                <a:path w="9834880" h="173989">
                  <a:moveTo>
                    <a:pt x="31570" y="109638"/>
                  </a:moveTo>
                  <a:lnTo>
                    <a:pt x="32045" y="110786"/>
                  </a:lnTo>
                  <a:lnTo>
                    <a:pt x="31842" y="110221"/>
                  </a:lnTo>
                  <a:lnTo>
                    <a:pt x="31570" y="109638"/>
                  </a:lnTo>
                  <a:close/>
                </a:path>
                <a:path w="9834880" h="173989">
                  <a:moveTo>
                    <a:pt x="31842" y="110221"/>
                  </a:moveTo>
                  <a:lnTo>
                    <a:pt x="32045" y="110786"/>
                  </a:lnTo>
                  <a:lnTo>
                    <a:pt x="31842" y="110221"/>
                  </a:lnTo>
                  <a:close/>
                </a:path>
                <a:path w="9834880" h="173989">
                  <a:moveTo>
                    <a:pt x="31632" y="109638"/>
                  </a:moveTo>
                  <a:lnTo>
                    <a:pt x="31842" y="110221"/>
                  </a:lnTo>
                  <a:lnTo>
                    <a:pt x="31632" y="109638"/>
                  </a:lnTo>
                  <a:close/>
                </a:path>
                <a:path w="9834880" h="173989">
                  <a:moveTo>
                    <a:pt x="29632" y="104083"/>
                  </a:moveTo>
                  <a:lnTo>
                    <a:pt x="30030" y="105398"/>
                  </a:lnTo>
                  <a:lnTo>
                    <a:pt x="29859" y="104715"/>
                  </a:lnTo>
                  <a:lnTo>
                    <a:pt x="29632" y="104083"/>
                  </a:lnTo>
                  <a:close/>
                </a:path>
                <a:path w="9834880" h="173989">
                  <a:moveTo>
                    <a:pt x="29859" y="104715"/>
                  </a:moveTo>
                  <a:lnTo>
                    <a:pt x="30030" y="105398"/>
                  </a:lnTo>
                  <a:lnTo>
                    <a:pt x="29859" y="104715"/>
                  </a:lnTo>
                  <a:close/>
                </a:path>
                <a:path w="9834880" h="173989">
                  <a:moveTo>
                    <a:pt x="29701" y="104083"/>
                  </a:moveTo>
                  <a:lnTo>
                    <a:pt x="29859" y="104715"/>
                  </a:lnTo>
                  <a:lnTo>
                    <a:pt x="29701" y="104083"/>
                  </a:lnTo>
                  <a:close/>
                </a:path>
                <a:path w="9834880" h="173989">
                  <a:moveTo>
                    <a:pt x="28252" y="98288"/>
                  </a:moveTo>
                  <a:lnTo>
                    <a:pt x="28513" y="99614"/>
                  </a:lnTo>
                  <a:lnTo>
                    <a:pt x="28410" y="98918"/>
                  </a:lnTo>
                  <a:lnTo>
                    <a:pt x="28252" y="98288"/>
                  </a:lnTo>
                  <a:close/>
                </a:path>
                <a:path w="9834880" h="173989">
                  <a:moveTo>
                    <a:pt x="28410" y="98918"/>
                  </a:moveTo>
                  <a:lnTo>
                    <a:pt x="28513" y="99614"/>
                  </a:lnTo>
                  <a:lnTo>
                    <a:pt x="28410" y="98918"/>
                  </a:lnTo>
                  <a:close/>
                </a:path>
                <a:path w="9834880" h="173989">
                  <a:moveTo>
                    <a:pt x="28316" y="98288"/>
                  </a:moveTo>
                  <a:lnTo>
                    <a:pt x="28410" y="98918"/>
                  </a:lnTo>
                  <a:lnTo>
                    <a:pt x="28316" y="98288"/>
                  </a:lnTo>
                  <a:close/>
                </a:path>
                <a:path w="9834880" h="173989">
                  <a:moveTo>
                    <a:pt x="27425" y="92272"/>
                  </a:moveTo>
                  <a:lnTo>
                    <a:pt x="27555" y="93674"/>
                  </a:lnTo>
                  <a:lnTo>
                    <a:pt x="27521" y="92919"/>
                  </a:lnTo>
                  <a:lnTo>
                    <a:pt x="27425" y="92272"/>
                  </a:lnTo>
                  <a:close/>
                </a:path>
                <a:path w="9834880" h="173989">
                  <a:moveTo>
                    <a:pt x="27521" y="92919"/>
                  </a:moveTo>
                  <a:lnTo>
                    <a:pt x="27555" y="93674"/>
                  </a:lnTo>
                  <a:lnTo>
                    <a:pt x="27521" y="92919"/>
                  </a:lnTo>
                  <a:close/>
                </a:path>
                <a:path w="9834880" h="173989">
                  <a:moveTo>
                    <a:pt x="27491" y="92272"/>
                  </a:moveTo>
                  <a:lnTo>
                    <a:pt x="27521" y="92919"/>
                  </a:lnTo>
                  <a:lnTo>
                    <a:pt x="27491" y="92272"/>
                  </a:lnTo>
                  <a:close/>
                </a:path>
                <a:path w="9834880" h="173989">
                  <a:moveTo>
                    <a:pt x="27239" y="86729"/>
                  </a:moveTo>
                  <a:lnTo>
                    <a:pt x="27210" y="87356"/>
                  </a:lnTo>
                  <a:lnTo>
                    <a:pt x="27239" y="86729"/>
                  </a:lnTo>
                  <a:close/>
                </a:path>
                <a:path w="9834880" h="173989">
                  <a:moveTo>
                    <a:pt x="27268" y="86101"/>
                  </a:moveTo>
                  <a:lnTo>
                    <a:pt x="27239" y="86729"/>
                  </a:lnTo>
                  <a:lnTo>
                    <a:pt x="27268" y="86101"/>
                  </a:lnTo>
                  <a:close/>
                </a:path>
                <a:path w="9834880" h="173989">
                  <a:moveTo>
                    <a:pt x="27555" y="79791"/>
                  </a:moveTo>
                  <a:lnTo>
                    <a:pt x="27425" y="81185"/>
                  </a:lnTo>
                  <a:lnTo>
                    <a:pt x="27521" y="80536"/>
                  </a:lnTo>
                  <a:lnTo>
                    <a:pt x="27555" y="79791"/>
                  </a:lnTo>
                  <a:close/>
                </a:path>
                <a:path w="9834880" h="173989">
                  <a:moveTo>
                    <a:pt x="27521" y="80536"/>
                  </a:moveTo>
                  <a:lnTo>
                    <a:pt x="27425" y="81185"/>
                  </a:lnTo>
                  <a:lnTo>
                    <a:pt x="27521" y="80536"/>
                  </a:lnTo>
                  <a:close/>
                </a:path>
                <a:path w="9834880" h="173989">
                  <a:moveTo>
                    <a:pt x="27632" y="79791"/>
                  </a:moveTo>
                  <a:lnTo>
                    <a:pt x="27521" y="80536"/>
                  </a:lnTo>
                  <a:lnTo>
                    <a:pt x="27632" y="79791"/>
                  </a:lnTo>
                  <a:close/>
                </a:path>
                <a:path w="9834880" h="173989">
                  <a:moveTo>
                    <a:pt x="28513" y="73851"/>
                  </a:moveTo>
                  <a:lnTo>
                    <a:pt x="28252" y="75168"/>
                  </a:lnTo>
                  <a:lnTo>
                    <a:pt x="28412" y="74530"/>
                  </a:lnTo>
                  <a:lnTo>
                    <a:pt x="28513" y="73851"/>
                  </a:lnTo>
                  <a:close/>
                </a:path>
                <a:path w="9834880" h="173989">
                  <a:moveTo>
                    <a:pt x="28412" y="74530"/>
                  </a:moveTo>
                  <a:lnTo>
                    <a:pt x="28252" y="75168"/>
                  </a:lnTo>
                  <a:lnTo>
                    <a:pt x="28412" y="74530"/>
                  </a:lnTo>
                  <a:close/>
                </a:path>
                <a:path w="9834880" h="173989">
                  <a:moveTo>
                    <a:pt x="28582" y="73851"/>
                  </a:moveTo>
                  <a:lnTo>
                    <a:pt x="28412" y="74530"/>
                  </a:lnTo>
                  <a:lnTo>
                    <a:pt x="28582" y="73851"/>
                  </a:lnTo>
                  <a:close/>
                </a:path>
                <a:path w="9834880" h="173989">
                  <a:moveTo>
                    <a:pt x="30030" y="68065"/>
                  </a:moveTo>
                  <a:lnTo>
                    <a:pt x="29632" y="69375"/>
                  </a:lnTo>
                  <a:lnTo>
                    <a:pt x="29863" y="68732"/>
                  </a:lnTo>
                  <a:lnTo>
                    <a:pt x="30030" y="68065"/>
                  </a:lnTo>
                  <a:close/>
                </a:path>
                <a:path w="9834880" h="173989">
                  <a:moveTo>
                    <a:pt x="29863" y="68732"/>
                  </a:moveTo>
                  <a:lnTo>
                    <a:pt x="29632" y="69375"/>
                  </a:lnTo>
                  <a:lnTo>
                    <a:pt x="29863" y="68732"/>
                  </a:lnTo>
                  <a:close/>
                </a:path>
                <a:path w="9834880" h="173989">
                  <a:moveTo>
                    <a:pt x="30103" y="68065"/>
                  </a:moveTo>
                  <a:lnTo>
                    <a:pt x="29863" y="68732"/>
                  </a:lnTo>
                  <a:lnTo>
                    <a:pt x="30103" y="68065"/>
                  </a:lnTo>
                  <a:close/>
                </a:path>
                <a:path w="9834880" h="173989">
                  <a:moveTo>
                    <a:pt x="32045" y="62672"/>
                  </a:moveTo>
                  <a:lnTo>
                    <a:pt x="31570" y="63820"/>
                  </a:lnTo>
                  <a:lnTo>
                    <a:pt x="31841" y="63239"/>
                  </a:lnTo>
                  <a:lnTo>
                    <a:pt x="32045" y="62672"/>
                  </a:lnTo>
                  <a:close/>
                </a:path>
                <a:path w="9834880" h="173989">
                  <a:moveTo>
                    <a:pt x="31841" y="63239"/>
                  </a:moveTo>
                  <a:lnTo>
                    <a:pt x="31570" y="63820"/>
                  </a:lnTo>
                  <a:lnTo>
                    <a:pt x="31841" y="63239"/>
                  </a:lnTo>
                  <a:close/>
                </a:path>
                <a:path w="9834880" h="173989">
                  <a:moveTo>
                    <a:pt x="32105" y="62672"/>
                  </a:moveTo>
                  <a:lnTo>
                    <a:pt x="31841" y="63239"/>
                  </a:lnTo>
                  <a:lnTo>
                    <a:pt x="32105" y="62672"/>
                  </a:lnTo>
                  <a:close/>
                </a:path>
                <a:path w="9834880" h="173989">
                  <a:moveTo>
                    <a:pt x="34558" y="57410"/>
                  </a:moveTo>
                  <a:lnTo>
                    <a:pt x="33930" y="58612"/>
                  </a:lnTo>
                  <a:lnTo>
                    <a:pt x="34248" y="58076"/>
                  </a:lnTo>
                  <a:lnTo>
                    <a:pt x="34558" y="57410"/>
                  </a:lnTo>
                  <a:close/>
                </a:path>
                <a:path w="9834880" h="173989">
                  <a:moveTo>
                    <a:pt x="34248" y="58076"/>
                  </a:moveTo>
                  <a:lnTo>
                    <a:pt x="33930" y="58612"/>
                  </a:lnTo>
                  <a:lnTo>
                    <a:pt x="34248" y="58076"/>
                  </a:lnTo>
                  <a:close/>
                </a:path>
                <a:path w="9834880" h="173989">
                  <a:moveTo>
                    <a:pt x="34642" y="57410"/>
                  </a:moveTo>
                  <a:lnTo>
                    <a:pt x="34248" y="58076"/>
                  </a:lnTo>
                  <a:lnTo>
                    <a:pt x="34642" y="57410"/>
                  </a:lnTo>
                  <a:close/>
                </a:path>
                <a:path w="9834880" h="173989">
                  <a:moveTo>
                    <a:pt x="37493" y="52603"/>
                  </a:moveTo>
                  <a:lnTo>
                    <a:pt x="36727" y="53751"/>
                  </a:lnTo>
                  <a:lnTo>
                    <a:pt x="37160" y="53164"/>
                  </a:lnTo>
                  <a:lnTo>
                    <a:pt x="37493" y="52603"/>
                  </a:lnTo>
                  <a:close/>
                </a:path>
                <a:path w="9834880" h="173989">
                  <a:moveTo>
                    <a:pt x="37160" y="53164"/>
                  </a:moveTo>
                  <a:lnTo>
                    <a:pt x="36727" y="53751"/>
                  </a:lnTo>
                  <a:lnTo>
                    <a:pt x="37160" y="53164"/>
                  </a:lnTo>
                  <a:close/>
                </a:path>
                <a:path w="9834880" h="173989">
                  <a:moveTo>
                    <a:pt x="37574" y="52603"/>
                  </a:moveTo>
                  <a:lnTo>
                    <a:pt x="37160" y="53164"/>
                  </a:lnTo>
                  <a:lnTo>
                    <a:pt x="37574" y="52603"/>
                  </a:lnTo>
                  <a:close/>
                </a:path>
                <a:path w="9834880" h="173989">
                  <a:moveTo>
                    <a:pt x="40864" y="48150"/>
                  </a:moveTo>
                  <a:lnTo>
                    <a:pt x="40052" y="49144"/>
                  </a:lnTo>
                  <a:lnTo>
                    <a:pt x="40500" y="48643"/>
                  </a:lnTo>
                  <a:lnTo>
                    <a:pt x="40864" y="48150"/>
                  </a:lnTo>
                  <a:close/>
                </a:path>
                <a:path w="9834880" h="173989">
                  <a:moveTo>
                    <a:pt x="40500" y="48643"/>
                  </a:moveTo>
                  <a:lnTo>
                    <a:pt x="40052" y="49144"/>
                  </a:lnTo>
                  <a:lnTo>
                    <a:pt x="40500" y="48643"/>
                  </a:lnTo>
                  <a:close/>
                </a:path>
                <a:path w="9834880" h="173989">
                  <a:moveTo>
                    <a:pt x="40941" y="48150"/>
                  </a:moveTo>
                  <a:lnTo>
                    <a:pt x="40500" y="48643"/>
                  </a:lnTo>
                  <a:lnTo>
                    <a:pt x="40941" y="48150"/>
                  </a:lnTo>
                  <a:close/>
                </a:path>
                <a:path w="9834880" h="173989">
                  <a:moveTo>
                    <a:pt x="44703" y="43944"/>
                  </a:moveTo>
                  <a:lnTo>
                    <a:pt x="43691" y="44968"/>
                  </a:lnTo>
                  <a:lnTo>
                    <a:pt x="44191" y="44516"/>
                  </a:lnTo>
                  <a:lnTo>
                    <a:pt x="44703" y="43944"/>
                  </a:lnTo>
                  <a:close/>
                </a:path>
                <a:path w="9834880" h="173989">
                  <a:moveTo>
                    <a:pt x="44191" y="44516"/>
                  </a:moveTo>
                  <a:lnTo>
                    <a:pt x="43691" y="44968"/>
                  </a:lnTo>
                  <a:lnTo>
                    <a:pt x="44191" y="44516"/>
                  </a:lnTo>
                  <a:close/>
                </a:path>
                <a:path w="9834880" h="173989">
                  <a:moveTo>
                    <a:pt x="44823" y="43944"/>
                  </a:moveTo>
                  <a:lnTo>
                    <a:pt x="44191" y="44516"/>
                  </a:lnTo>
                  <a:lnTo>
                    <a:pt x="44823" y="43944"/>
                  </a:lnTo>
                  <a:close/>
                </a:path>
                <a:path w="9834880" h="173989">
                  <a:moveTo>
                    <a:pt x="48863" y="40284"/>
                  </a:moveTo>
                  <a:lnTo>
                    <a:pt x="47867" y="41101"/>
                  </a:lnTo>
                  <a:lnTo>
                    <a:pt x="48402" y="40702"/>
                  </a:lnTo>
                  <a:lnTo>
                    <a:pt x="48863" y="40284"/>
                  </a:lnTo>
                  <a:close/>
                </a:path>
                <a:path w="9834880" h="173989">
                  <a:moveTo>
                    <a:pt x="48402" y="40702"/>
                  </a:moveTo>
                  <a:lnTo>
                    <a:pt x="47867" y="41101"/>
                  </a:lnTo>
                  <a:lnTo>
                    <a:pt x="48402" y="40702"/>
                  </a:lnTo>
                  <a:close/>
                </a:path>
                <a:path w="9834880" h="173989">
                  <a:moveTo>
                    <a:pt x="48962" y="40284"/>
                  </a:moveTo>
                  <a:lnTo>
                    <a:pt x="48402" y="40702"/>
                  </a:lnTo>
                  <a:lnTo>
                    <a:pt x="48962" y="40284"/>
                  </a:lnTo>
                  <a:close/>
                </a:path>
                <a:path w="9834880" h="173989">
                  <a:moveTo>
                    <a:pt x="53445" y="36941"/>
                  </a:moveTo>
                  <a:lnTo>
                    <a:pt x="52303" y="37711"/>
                  </a:lnTo>
                  <a:lnTo>
                    <a:pt x="52857" y="37379"/>
                  </a:lnTo>
                  <a:lnTo>
                    <a:pt x="53445" y="36941"/>
                  </a:lnTo>
                  <a:close/>
                </a:path>
                <a:path w="9834880" h="173989">
                  <a:moveTo>
                    <a:pt x="52857" y="37379"/>
                  </a:moveTo>
                  <a:lnTo>
                    <a:pt x="52303" y="37711"/>
                  </a:lnTo>
                  <a:lnTo>
                    <a:pt x="52857" y="37379"/>
                  </a:lnTo>
                  <a:close/>
                </a:path>
                <a:path w="9834880" h="173989">
                  <a:moveTo>
                    <a:pt x="53589" y="36941"/>
                  </a:moveTo>
                  <a:lnTo>
                    <a:pt x="53445" y="36941"/>
                  </a:lnTo>
                  <a:lnTo>
                    <a:pt x="52857" y="37379"/>
                  </a:lnTo>
                  <a:lnTo>
                    <a:pt x="53589" y="36941"/>
                  </a:lnTo>
                  <a:close/>
                </a:path>
                <a:path w="9834880" h="173989">
                  <a:moveTo>
                    <a:pt x="58280" y="34129"/>
                  </a:moveTo>
                  <a:lnTo>
                    <a:pt x="57084" y="34768"/>
                  </a:lnTo>
                  <a:lnTo>
                    <a:pt x="57686" y="34485"/>
                  </a:lnTo>
                  <a:lnTo>
                    <a:pt x="58280" y="34129"/>
                  </a:lnTo>
                  <a:close/>
                </a:path>
                <a:path w="9834880" h="173989">
                  <a:moveTo>
                    <a:pt x="57686" y="34485"/>
                  </a:moveTo>
                  <a:lnTo>
                    <a:pt x="57084" y="34768"/>
                  </a:lnTo>
                  <a:lnTo>
                    <a:pt x="57213" y="34768"/>
                  </a:lnTo>
                  <a:lnTo>
                    <a:pt x="57686" y="34485"/>
                  </a:lnTo>
                  <a:close/>
                </a:path>
                <a:path w="9834880" h="173989">
                  <a:moveTo>
                    <a:pt x="58441" y="34129"/>
                  </a:moveTo>
                  <a:lnTo>
                    <a:pt x="58280" y="34129"/>
                  </a:lnTo>
                  <a:lnTo>
                    <a:pt x="57686" y="34485"/>
                  </a:lnTo>
                  <a:lnTo>
                    <a:pt x="58441" y="34129"/>
                  </a:lnTo>
                  <a:close/>
                </a:path>
                <a:path w="9834880" h="173989">
                  <a:moveTo>
                    <a:pt x="63459" y="31764"/>
                  </a:moveTo>
                  <a:lnTo>
                    <a:pt x="62318" y="32233"/>
                  </a:lnTo>
                  <a:lnTo>
                    <a:pt x="62953" y="32002"/>
                  </a:lnTo>
                  <a:lnTo>
                    <a:pt x="63459" y="31764"/>
                  </a:lnTo>
                  <a:close/>
                </a:path>
                <a:path w="9834880" h="173989">
                  <a:moveTo>
                    <a:pt x="62953" y="32002"/>
                  </a:moveTo>
                  <a:lnTo>
                    <a:pt x="62318" y="32233"/>
                  </a:lnTo>
                  <a:lnTo>
                    <a:pt x="62462" y="32233"/>
                  </a:lnTo>
                  <a:lnTo>
                    <a:pt x="62953" y="32002"/>
                  </a:lnTo>
                  <a:close/>
                </a:path>
                <a:path w="9834880" h="173989">
                  <a:moveTo>
                    <a:pt x="63608" y="31764"/>
                  </a:moveTo>
                  <a:lnTo>
                    <a:pt x="63459" y="31764"/>
                  </a:lnTo>
                  <a:lnTo>
                    <a:pt x="62953" y="32002"/>
                  </a:lnTo>
                  <a:lnTo>
                    <a:pt x="63608" y="31764"/>
                  </a:lnTo>
                  <a:close/>
                </a:path>
                <a:path w="9834880" h="173989">
                  <a:moveTo>
                    <a:pt x="68984" y="29807"/>
                  </a:moveTo>
                  <a:lnTo>
                    <a:pt x="67673" y="30215"/>
                  </a:lnTo>
                  <a:lnTo>
                    <a:pt x="68296" y="30057"/>
                  </a:lnTo>
                  <a:lnTo>
                    <a:pt x="68984" y="29807"/>
                  </a:lnTo>
                  <a:close/>
                </a:path>
                <a:path w="9834880" h="173989">
                  <a:moveTo>
                    <a:pt x="68296" y="30057"/>
                  </a:moveTo>
                  <a:lnTo>
                    <a:pt x="67673" y="30215"/>
                  </a:lnTo>
                  <a:lnTo>
                    <a:pt x="67862" y="30215"/>
                  </a:lnTo>
                  <a:lnTo>
                    <a:pt x="68296" y="30057"/>
                  </a:lnTo>
                  <a:close/>
                </a:path>
                <a:path w="9834880" h="173989">
                  <a:moveTo>
                    <a:pt x="69282" y="29807"/>
                  </a:moveTo>
                  <a:lnTo>
                    <a:pt x="68984" y="29807"/>
                  </a:lnTo>
                  <a:lnTo>
                    <a:pt x="68296" y="30057"/>
                  </a:lnTo>
                  <a:lnTo>
                    <a:pt x="69282" y="29807"/>
                  </a:lnTo>
                  <a:close/>
                </a:path>
                <a:path w="9834880" h="173989">
                  <a:moveTo>
                    <a:pt x="74745" y="28420"/>
                  </a:moveTo>
                  <a:lnTo>
                    <a:pt x="73435" y="28690"/>
                  </a:lnTo>
                  <a:lnTo>
                    <a:pt x="74047" y="28597"/>
                  </a:lnTo>
                  <a:lnTo>
                    <a:pt x="74745" y="28420"/>
                  </a:lnTo>
                  <a:close/>
                </a:path>
                <a:path w="9834880" h="173989">
                  <a:moveTo>
                    <a:pt x="74047" y="28597"/>
                  </a:moveTo>
                  <a:lnTo>
                    <a:pt x="73435" y="28690"/>
                  </a:lnTo>
                  <a:lnTo>
                    <a:pt x="73683" y="28690"/>
                  </a:lnTo>
                  <a:lnTo>
                    <a:pt x="74047" y="28597"/>
                  </a:lnTo>
                  <a:close/>
                </a:path>
                <a:path w="9834880" h="173989">
                  <a:moveTo>
                    <a:pt x="75220" y="28420"/>
                  </a:moveTo>
                  <a:lnTo>
                    <a:pt x="74745" y="28420"/>
                  </a:lnTo>
                  <a:lnTo>
                    <a:pt x="74047" y="28597"/>
                  </a:lnTo>
                  <a:lnTo>
                    <a:pt x="75220" y="28420"/>
                  </a:lnTo>
                  <a:close/>
                </a:path>
                <a:path w="9834880" h="173989">
                  <a:moveTo>
                    <a:pt x="80729" y="27588"/>
                  </a:moveTo>
                  <a:lnTo>
                    <a:pt x="79335" y="27727"/>
                  </a:lnTo>
                  <a:lnTo>
                    <a:pt x="80020" y="27695"/>
                  </a:lnTo>
                  <a:lnTo>
                    <a:pt x="80729" y="27588"/>
                  </a:lnTo>
                  <a:close/>
                </a:path>
                <a:path w="9834880" h="173989">
                  <a:moveTo>
                    <a:pt x="80020" y="27695"/>
                  </a:moveTo>
                  <a:lnTo>
                    <a:pt x="79335" y="27727"/>
                  </a:lnTo>
                  <a:lnTo>
                    <a:pt x="79811" y="27727"/>
                  </a:lnTo>
                  <a:lnTo>
                    <a:pt x="80020" y="27695"/>
                  </a:lnTo>
                  <a:close/>
                </a:path>
                <a:path w="9834880" h="173989">
                  <a:moveTo>
                    <a:pt x="82348" y="27588"/>
                  </a:moveTo>
                  <a:lnTo>
                    <a:pt x="80729" y="27588"/>
                  </a:lnTo>
                  <a:lnTo>
                    <a:pt x="80020" y="27695"/>
                  </a:lnTo>
                  <a:lnTo>
                    <a:pt x="82348" y="27588"/>
                  </a:lnTo>
                  <a:close/>
                </a:path>
                <a:path w="9834880" h="173989">
                  <a:moveTo>
                    <a:pt x="9807305" y="27380"/>
                  </a:moveTo>
                  <a:lnTo>
                    <a:pt x="86867" y="27380"/>
                  </a:lnTo>
                  <a:lnTo>
                    <a:pt x="86532" y="27395"/>
                  </a:lnTo>
                  <a:lnTo>
                    <a:pt x="9807305" y="27395"/>
                  </a:lnTo>
                  <a:close/>
                </a:path>
                <a:path w="9834880" h="173989">
                  <a:moveTo>
                    <a:pt x="9834581" y="13697"/>
                  </a:moveTo>
                  <a:lnTo>
                    <a:pt x="9807305" y="13697"/>
                  </a:lnTo>
                  <a:lnTo>
                    <a:pt x="9820943" y="27395"/>
                  </a:lnTo>
                  <a:lnTo>
                    <a:pt x="9834581" y="27395"/>
                  </a:lnTo>
                  <a:lnTo>
                    <a:pt x="9834581" y="13697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70033"/>
              <a:ext cx="9880600" cy="146685"/>
            </a:xfrm>
            <a:custGeom>
              <a:avLst/>
              <a:gdLst/>
              <a:ahLst/>
              <a:cxnLst/>
              <a:rect l="l" t="t" r="r" b="b"/>
              <a:pathLst>
                <a:path w="9880600" h="146685">
                  <a:moveTo>
                    <a:pt x="9880033" y="0"/>
                  </a:moveTo>
                  <a:lnTo>
                    <a:pt x="72646" y="0"/>
                  </a:lnTo>
                  <a:lnTo>
                    <a:pt x="44056" y="5635"/>
                  </a:lnTo>
                  <a:lnTo>
                    <a:pt x="20999" y="21114"/>
                  </a:lnTo>
                  <a:lnTo>
                    <a:pt x="5604" y="44296"/>
                  </a:lnTo>
                  <a:lnTo>
                    <a:pt x="0" y="73042"/>
                  </a:lnTo>
                  <a:lnTo>
                    <a:pt x="5604" y="100827"/>
                  </a:lnTo>
                  <a:lnTo>
                    <a:pt x="20999" y="124119"/>
                  </a:lnTo>
                  <a:lnTo>
                    <a:pt x="44056" y="140135"/>
                  </a:lnTo>
                  <a:lnTo>
                    <a:pt x="72646" y="146092"/>
                  </a:lnTo>
                  <a:lnTo>
                    <a:pt x="9880033" y="146092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2327" y="1707159"/>
            <a:ext cx="10684510" cy="335534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8.2</a:t>
            </a:r>
            <a:r>
              <a:rPr dirty="0" sz="2800" spc="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0" b="1">
                <a:solidFill>
                  <a:srgbClr val="FF0000"/>
                </a:solidFill>
                <a:latin typeface="Calibri"/>
                <a:cs typeface="Calibri"/>
              </a:rPr>
              <a:t>Strategy</a:t>
            </a:r>
            <a:r>
              <a:rPr dirty="0" sz="2800" spc="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and</a:t>
            </a: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10">
                <a:latin typeface="Calibri"/>
                <a:cs typeface="Calibri"/>
              </a:rPr>
              <a:t>The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important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interdependent</a:t>
            </a:r>
            <a:r>
              <a:rPr dirty="0" sz="2800" spc="-10">
                <a:latin typeface="Calibri"/>
                <a:cs typeface="Calibri"/>
              </a:rPr>
              <a:t> relationship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between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strategy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</a:t>
            </a:r>
            <a:r>
              <a:rPr dirty="0" sz="2800" spc="-10">
                <a:latin typeface="Calibri"/>
                <a:cs typeface="Calibri"/>
              </a:rPr>
              <a:t> directly</a:t>
            </a:r>
            <a:r>
              <a:rPr dirty="0" sz="2800" spc="-5">
                <a:latin typeface="Calibri"/>
                <a:cs typeface="Calibri"/>
              </a:rPr>
              <a:t> impacts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firm’s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performance.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40">
                <a:latin typeface="Calibri"/>
                <a:cs typeface="Calibri"/>
              </a:rPr>
              <a:t>Moreover,</a:t>
            </a:r>
            <a:r>
              <a:rPr dirty="0" sz="2800" spc="55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relationship </a:t>
            </a:r>
            <a:r>
              <a:rPr dirty="0" sz="2800">
                <a:latin typeface="Calibri"/>
                <a:cs typeface="Calibri"/>
              </a:rPr>
              <a:t>is </a:t>
            </a:r>
            <a:r>
              <a:rPr dirty="0" sz="2800" spc="-5">
                <a:latin typeface="Calibri"/>
                <a:cs typeface="Calibri"/>
              </a:rPr>
              <a:t>dynamic—changing </a:t>
            </a:r>
            <a:r>
              <a:rPr dirty="0" sz="2800" spc="-15">
                <a:latin typeface="Calibri"/>
                <a:cs typeface="Calibri"/>
              </a:rPr>
              <a:t>over </a:t>
            </a:r>
            <a:r>
              <a:rPr dirty="0" sz="2800" spc="-5">
                <a:latin typeface="Calibri"/>
                <a:cs typeface="Calibri"/>
              </a:rPr>
              <a:t>time </a:t>
            </a:r>
            <a:r>
              <a:rPr dirty="0" sz="2800" spc="-10">
                <a:latin typeface="Calibri"/>
                <a:cs typeface="Calibri"/>
              </a:rPr>
              <a:t>in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10">
                <a:latin typeface="Calibri"/>
                <a:cs typeface="Calibri"/>
              </a:rPr>
              <a:t>somewhat </a:t>
            </a:r>
            <a:r>
              <a:rPr dirty="0" sz="2800" spc="-15">
                <a:latin typeface="Calibri"/>
                <a:cs typeface="Calibri"/>
              </a:rPr>
              <a:t>predictable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pattern </a:t>
            </a:r>
            <a:r>
              <a:rPr dirty="0" sz="2800" spc="-5">
                <a:latin typeface="Calibri"/>
                <a:cs typeface="Calibri"/>
              </a:rPr>
              <a:t>as </a:t>
            </a:r>
            <a:r>
              <a:rPr dirty="0" sz="2800" spc="-10">
                <a:latin typeface="Calibri"/>
                <a:cs typeface="Calibri"/>
              </a:rPr>
              <a:t>firms </a:t>
            </a:r>
            <a:r>
              <a:rPr dirty="0" sz="2800" spc="-15">
                <a:latin typeface="Calibri"/>
                <a:cs typeface="Calibri"/>
              </a:rPr>
              <a:t>grow </a:t>
            </a:r>
            <a:r>
              <a:rPr dirty="0" sz="2800" spc="-10">
                <a:latin typeface="Calibri"/>
                <a:cs typeface="Calibri"/>
              </a:rPr>
              <a:t>in </a:t>
            </a:r>
            <a:r>
              <a:rPr dirty="0" sz="2800" spc="-20">
                <a:latin typeface="Calibri"/>
                <a:cs typeface="Calibri"/>
              </a:rPr>
              <a:t>size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25">
                <a:latin typeface="Calibri"/>
                <a:cs typeface="Calibri"/>
              </a:rPr>
              <a:t>complexity. </a:t>
            </a:r>
            <a:r>
              <a:rPr dirty="0" sz="2800" spc="-5">
                <a:latin typeface="Calibri"/>
                <a:cs typeface="Calibri"/>
              </a:rPr>
              <a:t>Successful </a:t>
            </a:r>
            <a:r>
              <a:rPr dirty="0" sz="2800" spc="-15">
                <a:latin typeface="Calibri"/>
                <a:cs typeface="Calibri"/>
              </a:rPr>
              <a:t>new ventures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generally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grow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first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by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increasing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sales,</a:t>
            </a:r>
            <a:r>
              <a:rPr dirty="0" sz="2800" spc="-5">
                <a:latin typeface="Calibri"/>
                <a:cs typeface="Calibri"/>
              </a:rPr>
              <a:t> then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by</a:t>
            </a:r>
            <a:r>
              <a:rPr dirty="0" sz="2800" spc="-10">
                <a:latin typeface="Calibri"/>
                <a:cs typeface="Calibri"/>
              </a:rPr>
              <a:t> obtaining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larger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geo-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graphic </a:t>
            </a:r>
            <a:r>
              <a:rPr dirty="0" sz="2800" spc="-10">
                <a:latin typeface="Calibri"/>
                <a:cs typeface="Calibri"/>
              </a:rPr>
              <a:t>reach,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finally </a:t>
            </a:r>
            <a:r>
              <a:rPr dirty="0" sz="2800" spc="-15">
                <a:latin typeface="Calibri"/>
                <a:cs typeface="Calibri"/>
              </a:rPr>
              <a:t>by diversifying </a:t>
            </a:r>
            <a:r>
              <a:rPr dirty="0" sz="2800" spc="-10">
                <a:latin typeface="Calibri"/>
                <a:cs typeface="Calibri"/>
              </a:rPr>
              <a:t>through vertical </a:t>
            </a:r>
            <a:r>
              <a:rPr dirty="0" sz="2800" spc="-15">
                <a:latin typeface="Calibri"/>
                <a:cs typeface="Calibri"/>
              </a:rPr>
              <a:t>integration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entering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into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related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unrelated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businesses.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501523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5">
                <a:latin typeface="Calibri"/>
                <a:cs typeface="Calibri"/>
              </a:rPr>
              <a:t>Different</a:t>
            </a:r>
            <a:r>
              <a:rPr dirty="0" sz="2800" spc="22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stages</a:t>
            </a:r>
            <a:r>
              <a:rPr dirty="0" sz="2800" spc="204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</a:t>
            </a:r>
            <a:r>
              <a:rPr dirty="0" sz="2800" spc="204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 spc="200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firm’s</a:t>
            </a:r>
            <a:r>
              <a:rPr dirty="0" sz="2800" spc="21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growth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2561970"/>
            <a:ext cx="285940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266315" algn="l"/>
              </a:tabLst>
            </a:pPr>
            <a:r>
              <a:rPr dirty="0" sz="2800" spc="-45">
                <a:latin typeface="Calibri"/>
                <a:cs typeface="Calibri"/>
              </a:rPr>
              <a:t>s</a:t>
            </a:r>
            <a:r>
              <a:rPr dirty="0" sz="2800" spc="-5">
                <a:latin typeface="Calibri"/>
                <a:cs typeface="Calibri"/>
              </a:rPr>
              <a:t>tru</a:t>
            </a:r>
            <a:r>
              <a:rPr dirty="0" sz="2800">
                <a:latin typeface="Calibri"/>
                <a:cs typeface="Calibri"/>
              </a:rPr>
              <a:t>ct</a:t>
            </a:r>
            <a:r>
              <a:rPr dirty="0" sz="2800" spc="-10">
                <a:latin typeface="Calibri"/>
                <a:cs typeface="Calibri"/>
              </a:rPr>
              <a:t>u</a:t>
            </a:r>
            <a:r>
              <a:rPr dirty="0" sz="2800" spc="-55">
                <a:latin typeface="Calibri"/>
                <a:cs typeface="Calibri"/>
              </a:rPr>
              <a:t>r</a:t>
            </a:r>
            <a:r>
              <a:rPr dirty="0" sz="2800">
                <a:latin typeface="Calibri"/>
                <a:cs typeface="Calibri"/>
              </a:rPr>
              <a:t>e</a:t>
            </a:r>
            <a:r>
              <a:rPr dirty="0" sz="2800" spc="5">
                <a:latin typeface="Calibri"/>
                <a:cs typeface="Calibri"/>
              </a:rPr>
              <a:t>s</a:t>
            </a:r>
            <a:r>
              <a:rPr dirty="0" sz="2800" spc="-5">
                <a:latin typeface="Calibri"/>
                <a:cs typeface="Calibri"/>
              </a:rPr>
              <a:t>.</a:t>
            </a:r>
            <a:r>
              <a:rPr dirty="0" sz="2800">
                <a:latin typeface="Calibri"/>
                <a:cs typeface="Calibri"/>
              </a:rPr>
              <a:t>	</a:t>
            </a:r>
            <a:r>
              <a:rPr dirty="0" sz="2800" spc="-10">
                <a:latin typeface="Calibri"/>
                <a:cs typeface="Calibri"/>
              </a:rPr>
              <a:t>This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177923"/>
            <a:ext cx="5017770" cy="8356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R="5080">
              <a:lnSpc>
                <a:spcPts val="3190"/>
              </a:lnSpc>
              <a:spcBef>
                <a:spcPts val="95"/>
              </a:spcBef>
              <a:tabLst>
                <a:tab pos="1380490" algn="l"/>
                <a:tab pos="2961640" algn="l"/>
              </a:tabLst>
            </a:pPr>
            <a:r>
              <a:rPr dirty="0" sz="2800" spc="-15">
                <a:latin typeface="Calibri"/>
                <a:cs typeface="Calibri"/>
              </a:rPr>
              <a:t>require	</a:t>
            </a:r>
            <a:r>
              <a:rPr dirty="0" sz="2800" spc="-25">
                <a:latin typeface="Calibri"/>
                <a:cs typeface="Calibri"/>
              </a:rPr>
              <a:t>different	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endParaRPr sz="2800">
              <a:latin typeface="Calibri"/>
              <a:cs typeface="Calibri"/>
            </a:endParaRPr>
          </a:p>
          <a:p>
            <a:pPr algn="r" marR="5080">
              <a:lnSpc>
                <a:spcPts val="3190"/>
              </a:lnSpc>
            </a:pPr>
            <a:r>
              <a:rPr dirty="0" sz="2800" spc="-10">
                <a:latin typeface="Calibri"/>
                <a:cs typeface="Calibri"/>
              </a:rPr>
              <a:t>important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2946018"/>
            <a:ext cx="5017135" cy="198818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10">
                <a:latin typeface="Calibri"/>
                <a:cs typeface="Calibri"/>
              </a:rPr>
              <a:t>evolutionary </a:t>
            </a:r>
            <a:r>
              <a:rPr dirty="0" sz="2800" spc="-20">
                <a:latin typeface="Calibri"/>
                <a:cs typeface="Calibri"/>
              </a:rPr>
              <a:t>pattern </a:t>
            </a:r>
            <a:r>
              <a:rPr dirty="0" sz="2800" spc="-10">
                <a:latin typeface="Calibri"/>
                <a:cs typeface="Calibri"/>
              </a:rPr>
              <a:t>is depicted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Exhibit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11.4. As </a:t>
            </a:r>
            <a:r>
              <a:rPr dirty="0" sz="2800" spc="-15">
                <a:latin typeface="Calibri"/>
                <a:cs typeface="Calibri"/>
              </a:rPr>
              <a:t>we </a:t>
            </a:r>
            <a:r>
              <a:rPr dirty="0" sz="2800" spc="-5">
                <a:latin typeface="Calibri"/>
                <a:cs typeface="Calibri"/>
              </a:rPr>
              <a:t>discuss </a:t>
            </a:r>
            <a:r>
              <a:rPr dirty="0" sz="2800" spc="-15">
                <a:latin typeface="Calibri"/>
                <a:cs typeface="Calibri"/>
              </a:rPr>
              <a:t>next,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structures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range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from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simple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functional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0">
                <a:latin typeface="Calibri"/>
                <a:cs typeface="Calibri"/>
              </a:rPr>
              <a:t>to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multidivisional</a:t>
            </a:r>
            <a:r>
              <a:rPr dirty="0" sz="2800" spc="4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matrix.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7" name="object 7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84041" y="1844801"/>
            <a:ext cx="4658412" cy="3781425"/>
          </a:xfrm>
          <a:prstGeom prst="rect">
            <a:avLst/>
          </a:prstGeom>
        </p:spPr>
      </p:pic>
      <p:grpSp>
        <p:nvGrpSpPr>
          <p:cNvPr id="13" name="object 13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4" name="object 14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07159"/>
            <a:ext cx="10357485" cy="1818639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-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Simple</a:t>
            </a:r>
            <a:r>
              <a:rPr dirty="0" sz="2800" spc="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ts val="3020"/>
              </a:lnSpc>
              <a:spcBef>
                <a:spcPts val="1060"/>
              </a:spcBef>
            </a:pP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simple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generally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used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by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small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firms</a:t>
            </a:r>
            <a:r>
              <a:rPr dirty="0" sz="2800" spc="-5">
                <a:latin typeface="Calibri"/>
                <a:cs typeface="Calibri"/>
              </a:rPr>
              <a:t> with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low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organizational </a:t>
            </a:r>
            <a:r>
              <a:rPr dirty="0" sz="2800" spc="-30">
                <a:latin typeface="Calibri"/>
                <a:cs typeface="Calibri"/>
              </a:rPr>
              <a:t>complexity. </a:t>
            </a:r>
            <a:r>
              <a:rPr dirty="0" sz="2800" spc="-5">
                <a:latin typeface="Calibri"/>
                <a:cs typeface="Calibri"/>
              </a:rPr>
              <a:t>In </a:t>
            </a:r>
            <a:r>
              <a:rPr dirty="0" sz="2800" spc="-10">
                <a:latin typeface="Calibri"/>
                <a:cs typeface="Calibri"/>
              </a:rPr>
              <a:t>such firms,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20">
                <a:latin typeface="Calibri"/>
                <a:cs typeface="Calibri"/>
              </a:rPr>
              <a:t>founders </a:t>
            </a:r>
            <a:r>
              <a:rPr dirty="0" sz="2800" spc="-10">
                <a:latin typeface="Calibri"/>
                <a:cs typeface="Calibri"/>
              </a:rPr>
              <a:t>tend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25">
                <a:latin typeface="Calibri"/>
                <a:cs typeface="Calibri"/>
              </a:rPr>
              <a:t>make </a:t>
            </a:r>
            <a:r>
              <a:rPr dirty="0" sz="2800" spc="-5">
                <a:latin typeface="Calibri"/>
                <a:cs typeface="Calibri"/>
              </a:rPr>
              <a:t>all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important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strategic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decisions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run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day-to-day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operations.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039617" y="485089"/>
            <a:ext cx="568769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FFFF00"/>
                </a:solidFill>
              </a:rPr>
              <a:t>Organizational</a:t>
            </a:r>
            <a:r>
              <a:rPr dirty="0" sz="2400" spc="-8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Design:</a:t>
            </a:r>
            <a:endParaRPr sz="240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solidFill>
                  <a:srgbClr val="FFFF00"/>
                </a:solidFill>
              </a:rPr>
              <a:t>Structure,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Culture,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>
                <a:solidFill>
                  <a:srgbClr val="FFFF00"/>
                </a:solidFill>
              </a:rPr>
              <a:t>and</a:t>
            </a:r>
            <a:r>
              <a:rPr dirty="0" sz="2400" spc="-5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Control</a:t>
            </a:r>
            <a:endParaRPr sz="2400"/>
          </a:p>
        </p:txBody>
      </p:sp>
      <p:sp>
        <p:nvSpPr>
          <p:cNvPr id="8" name="object 8"/>
          <p:cNvSpPr txBox="1"/>
          <p:nvPr/>
        </p:nvSpPr>
        <p:spPr>
          <a:xfrm>
            <a:off x="401827" y="534161"/>
            <a:ext cx="19532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5104" y="1710817"/>
            <a:ext cx="10574020" cy="2586990"/>
          </a:xfrm>
          <a:prstGeom prst="rect">
            <a:avLst/>
          </a:prstGeom>
        </p:spPr>
        <p:txBody>
          <a:bodyPr wrap="square" lIns="0" tIns="104139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819"/>
              </a:spcBef>
            </a:pP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400" spc="-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FF0000"/>
                </a:solidFill>
                <a:latin typeface="Calibri"/>
                <a:cs typeface="Calibri"/>
              </a:rPr>
              <a:t>Functional</a:t>
            </a:r>
            <a:r>
              <a:rPr dirty="0" sz="2400" spc="-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endParaRPr sz="24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sales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increase,</a:t>
            </a:r>
            <a:r>
              <a:rPr dirty="0" sz="2400" spc="-5">
                <a:latin typeface="Calibri"/>
                <a:cs typeface="Calibri"/>
              </a:rPr>
              <a:t> firms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generally</a:t>
            </a:r>
            <a:r>
              <a:rPr dirty="0" sz="2400" spc="-5">
                <a:latin typeface="Calibri"/>
                <a:cs typeface="Calibri"/>
              </a:rPr>
              <a:t> adopt</a:t>
            </a:r>
            <a:r>
              <a:rPr dirty="0" sz="2400">
                <a:latin typeface="Calibri"/>
                <a:cs typeface="Calibri"/>
              </a:rPr>
              <a:t> a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functional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structure,</a:t>
            </a:r>
            <a:r>
              <a:rPr dirty="0" sz="2400" spc="-5">
                <a:latin typeface="Calibri"/>
                <a:cs typeface="Calibri"/>
              </a:rPr>
              <a:t> which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groups 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employees </a:t>
            </a:r>
            <a:r>
              <a:rPr dirty="0" sz="2400" spc="-20">
                <a:latin typeface="Calibri"/>
                <a:cs typeface="Calibri"/>
              </a:rPr>
              <a:t>into </a:t>
            </a:r>
            <a:r>
              <a:rPr dirty="0" sz="2400" spc="-5">
                <a:latin typeface="Calibri"/>
                <a:cs typeface="Calibri"/>
              </a:rPr>
              <a:t>distinct functional </a:t>
            </a:r>
            <a:r>
              <a:rPr dirty="0" sz="2400" spc="-10">
                <a:latin typeface="Calibri"/>
                <a:cs typeface="Calibri"/>
              </a:rPr>
              <a:t>areas </a:t>
            </a:r>
            <a:r>
              <a:rPr dirty="0" sz="2400" spc="-5">
                <a:latin typeface="Calibri"/>
                <a:cs typeface="Calibri"/>
              </a:rPr>
              <a:t>based </a:t>
            </a:r>
            <a:r>
              <a:rPr dirty="0" sz="2400">
                <a:latin typeface="Calibri"/>
                <a:cs typeface="Calibri"/>
              </a:rPr>
              <a:t>on </a:t>
            </a:r>
            <a:r>
              <a:rPr dirty="0" sz="2400" spc="-5">
                <a:latin typeface="Calibri"/>
                <a:cs typeface="Calibri"/>
              </a:rPr>
              <a:t>domain expertise. These functional </a:t>
            </a:r>
            <a:r>
              <a:rPr dirty="0" sz="2400" spc="-53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areas often correspond </a:t>
            </a:r>
            <a:r>
              <a:rPr dirty="0" sz="2400" spc="-15">
                <a:latin typeface="Calibri"/>
                <a:cs typeface="Calibri"/>
              </a:rPr>
              <a:t>to </a:t>
            </a:r>
            <a:r>
              <a:rPr dirty="0" sz="2400" spc="-10">
                <a:latin typeface="Calibri"/>
                <a:cs typeface="Calibri"/>
              </a:rPr>
              <a:t>distinct </a:t>
            </a:r>
            <a:r>
              <a:rPr dirty="0" sz="2400" spc="-20">
                <a:latin typeface="Calibri"/>
                <a:cs typeface="Calibri"/>
              </a:rPr>
              <a:t>stages </a:t>
            </a:r>
            <a:r>
              <a:rPr dirty="0" sz="2400">
                <a:latin typeface="Calibri"/>
                <a:cs typeface="Calibri"/>
              </a:rPr>
              <a:t>in the </a:t>
            </a:r>
            <a:r>
              <a:rPr dirty="0" sz="2400" spc="-10">
                <a:latin typeface="Calibri"/>
                <a:cs typeface="Calibri"/>
              </a:rPr>
              <a:t>value </a:t>
            </a:r>
            <a:r>
              <a:rPr dirty="0" sz="2400">
                <a:latin typeface="Calibri"/>
                <a:cs typeface="Calibri"/>
              </a:rPr>
              <a:t>chain </a:t>
            </a:r>
            <a:r>
              <a:rPr dirty="0" sz="2400" spc="-10">
                <a:latin typeface="Calibri"/>
                <a:cs typeface="Calibri"/>
              </a:rPr>
              <a:t>such </a:t>
            </a:r>
            <a:r>
              <a:rPr dirty="0" sz="2400">
                <a:latin typeface="Calibri"/>
                <a:cs typeface="Calibri"/>
              </a:rPr>
              <a:t>as </a:t>
            </a:r>
            <a:r>
              <a:rPr dirty="0" sz="2400" spc="-20">
                <a:latin typeface="Calibri"/>
                <a:cs typeface="Calibri"/>
              </a:rPr>
              <a:t>R&amp;D, </a:t>
            </a:r>
            <a:r>
              <a:rPr dirty="0" sz="2400">
                <a:latin typeface="Calibri"/>
                <a:cs typeface="Calibri"/>
              </a:rPr>
              <a:t>engineering 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5">
                <a:latin typeface="Calibri"/>
                <a:cs typeface="Calibri"/>
              </a:rPr>
              <a:t>manufacturing,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15">
                <a:latin typeface="Calibri"/>
                <a:cs typeface="Calibri"/>
              </a:rPr>
              <a:t>marketing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5">
                <a:latin typeface="Calibri"/>
                <a:cs typeface="Calibri"/>
              </a:rPr>
              <a:t>sales, </a:t>
            </a:r>
            <a:r>
              <a:rPr dirty="0" sz="2400">
                <a:latin typeface="Calibri"/>
                <a:cs typeface="Calibri"/>
              </a:rPr>
              <a:t>as </a:t>
            </a:r>
            <a:r>
              <a:rPr dirty="0" sz="2400" spc="-10">
                <a:latin typeface="Calibri"/>
                <a:cs typeface="Calibri"/>
              </a:rPr>
              <a:t>well </a:t>
            </a:r>
            <a:r>
              <a:rPr dirty="0" sz="2400">
                <a:latin typeface="Calibri"/>
                <a:cs typeface="Calibri"/>
              </a:rPr>
              <a:t>as </a:t>
            </a:r>
            <a:r>
              <a:rPr dirty="0" sz="2400" spc="-5">
                <a:latin typeface="Calibri"/>
                <a:cs typeface="Calibri"/>
              </a:rPr>
              <a:t>supporting </a:t>
            </a:r>
            <a:r>
              <a:rPr dirty="0" sz="2400" spc="-10">
                <a:latin typeface="Calibri"/>
                <a:cs typeface="Calibri"/>
              </a:rPr>
              <a:t>areas </a:t>
            </a:r>
            <a:r>
              <a:rPr dirty="0" sz="2400" spc="-5">
                <a:latin typeface="Calibri"/>
                <a:cs typeface="Calibri"/>
              </a:rPr>
              <a:t>such </a:t>
            </a:r>
            <a:r>
              <a:rPr dirty="0" sz="2400">
                <a:latin typeface="Calibri"/>
                <a:cs typeface="Calibri"/>
              </a:rPr>
              <a:t>as 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human </a:t>
            </a:r>
            <a:r>
              <a:rPr dirty="0" sz="2400" spc="-10">
                <a:latin typeface="Calibri"/>
                <a:cs typeface="Calibri"/>
              </a:rPr>
              <a:t>resources, </a:t>
            </a:r>
            <a:r>
              <a:rPr dirty="0" sz="2400" spc="-5">
                <a:latin typeface="Calibri"/>
                <a:cs typeface="Calibri"/>
              </a:rPr>
              <a:t>finance,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10">
                <a:latin typeface="Calibri"/>
                <a:cs typeface="Calibri"/>
              </a:rPr>
              <a:t>accounting. </a:t>
            </a:r>
            <a:r>
              <a:rPr dirty="0" sz="2400" spc="-5">
                <a:latin typeface="Calibri"/>
                <a:cs typeface="Calibri"/>
              </a:rPr>
              <a:t>Exhibit 11.5 </a:t>
            </a:r>
            <a:r>
              <a:rPr dirty="0" sz="2400" spc="-10">
                <a:latin typeface="Calibri"/>
                <a:cs typeface="Calibri"/>
              </a:rPr>
              <a:t>shows </a:t>
            </a:r>
            <a:r>
              <a:rPr dirty="0" sz="2400">
                <a:latin typeface="Calibri"/>
                <a:cs typeface="Calibri"/>
              </a:rPr>
              <a:t>a </a:t>
            </a:r>
            <a:r>
              <a:rPr dirty="0" sz="2400" spc="-5">
                <a:latin typeface="Calibri"/>
                <a:cs typeface="Calibri"/>
              </a:rPr>
              <a:t>functional </a:t>
            </a:r>
            <a:r>
              <a:rPr dirty="0" sz="2400" spc="-10">
                <a:latin typeface="Calibri"/>
                <a:cs typeface="Calibri"/>
              </a:rPr>
              <a:t>structure, 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with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 lines</a:t>
            </a:r>
            <a:r>
              <a:rPr dirty="0" sz="2400" spc="-5">
                <a:latin typeface="Calibri"/>
                <a:cs typeface="Calibri"/>
              </a:rPr>
              <a:t> indicating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reporting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authority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relationships.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039617" y="485089"/>
            <a:ext cx="568769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FFFF00"/>
                </a:solidFill>
              </a:rPr>
              <a:t>Organizational</a:t>
            </a:r>
            <a:r>
              <a:rPr dirty="0" sz="2400" spc="-8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Design:</a:t>
            </a:r>
            <a:endParaRPr sz="240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solidFill>
                  <a:srgbClr val="FFFF00"/>
                </a:solidFill>
              </a:rPr>
              <a:t>Structure,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Culture,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>
                <a:solidFill>
                  <a:srgbClr val="FFFF00"/>
                </a:solidFill>
              </a:rPr>
              <a:t>and</a:t>
            </a:r>
            <a:r>
              <a:rPr dirty="0" sz="2400" spc="-5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Control</a:t>
            </a:r>
            <a:endParaRPr sz="2400"/>
          </a:p>
        </p:txBody>
      </p:sp>
      <p:sp>
        <p:nvSpPr>
          <p:cNvPr id="8" name="object 8"/>
          <p:cNvSpPr txBox="1"/>
          <p:nvPr/>
        </p:nvSpPr>
        <p:spPr>
          <a:xfrm>
            <a:off x="401827" y="534161"/>
            <a:ext cx="19532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85914" y="4601741"/>
            <a:ext cx="8507049" cy="1333827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1" name="object 11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07159"/>
            <a:ext cx="10358755" cy="373951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800" spc="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Multidivisional</a:t>
            </a:r>
            <a:r>
              <a:rPr dirty="0" sz="2800" spc="4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15">
                <a:latin typeface="Calibri"/>
                <a:cs typeface="Calibri"/>
              </a:rPr>
              <a:t>Over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time,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diversifies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into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different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product</a:t>
            </a:r>
            <a:r>
              <a:rPr dirty="0" sz="2800" spc="-10">
                <a:latin typeface="Calibri"/>
                <a:cs typeface="Calibri"/>
              </a:rPr>
              <a:t> lines</a:t>
            </a:r>
            <a:r>
              <a:rPr dirty="0" sz="2800" spc="-5">
                <a:latin typeface="Calibri"/>
                <a:cs typeface="Calibri"/>
              </a:rPr>
              <a:t> and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geographies,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generally</a:t>
            </a:r>
            <a:r>
              <a:rPr dirty="0" sz="2800" spc="-10">
                <a:latin typeface="Calibri"/>
                <a:cs typeface="Calibri"/>
              </a:rPr>
              <a:t> implements</a:t>
            </a:r>
            <a:r>
              <a:rPr dirty="0" sz="2800" spc="-5">
                <a:latin typeface="Calibri"/>
                <a:cs typeface="Calibri"/>
              </a:rPr>
              <a:t> 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multidivisional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or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matrix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 </a:t>
            </a:r>
            <a:r>
              <a:rPr dirty="0" sz="2800" spc="-5">
                <a:latin typeface="Calibri"/>
                <a:cs typeface="Calibri"/>
              </a:rPr>
              <a:t>(as shown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-10">
                <a:latin typeface="Calibri"/>
                <a:cs typeface="Calibri"/>
              </a:rPr>
              <a:t>Exhibit </a:t>
            </a:r>
            <a:r>
              <a:rPr dirty="0" sz="2800">
                <a:latin typeface="Calibri"/>
                <a:cs typeface="Calibri"/>
              </a:rPr>
              <a:t>11.4). </a:t>
            </a:r>
            <a:r>
              <a:rPr dirty="0" sz="2800" spc="-10">
                <a:latin typeface="Calibri"/>
                <a:cs typeface="Calibri"/>
              </a:rPr>
              <a:t>The </a:t>
            </a:r>
            <a:r>
              <a:rPr dirty="0" sz="2800" spc="-5">
                <a:latin typeface="Calibri"/>
                <a:cs typeface="Calibri"/>
              </a:rPr>
              <a:t>multidivisional </a:t>
            </a:r>
            <a:r>
              <a:rPr dirty="0" sz="2800" spc="-10">
                <a:latin typeface="Calibri"/>
                <a:cs typeface="Calibri"/>
              </a:rPr>
              <a:t>structure(or </a:t>
            </a:r>
            <a:r>
              <a:rPr dirty="0" sz="2800">
                <a:latin typeface="Calibri"/>
                <a:cs typeface="Calibri"/>
              </a:rPr>
              <a:t>M-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form) </a:t>
            </a:r>
            <a:r>
              <a:rPr dirty="0" sz="2800" spc="-10">
                <a:latin typeface="Calibri"/>
                <a:cs typeface="Calibri"/>
              </a:rPr>
              <a:t>consists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20">
                <a:latin typeface="Calibri"/>
                <a:cs typeface="Calibri"/>
              </a:rPr>
              <a:t>several </a:t>
            </a:r>
            <a:r>
              <a:rPr dirty="0" sz="2800" spc="-10">
                <a:latin typeface="Calibri"/>
                <a:cs typeface="Calibri"/>
              </a:rPr>
              <a:t>distinct </a:t>
            </a:r>
            <a:r>
              <a:rPr dirty="0" sz="2800" spc="-20">
                <a:latin typeface="Calibri"/>
                <a:cs typeface="Calibri"/>
              </a:rPr>
              <a:t>strategic </a:t>
            </a:r>
            <a:r>
              <a:rPr dirty="0" sz="2800" spc="-5">
                <a:latin typeface="Calibri"/>
                <a:cs typeface="Calibri"/>
              </a:rPr>
              <a:t>business units </a:t>
            </a:r>
            <a:r>
              <a:rPr dirty="0" sz="2800">
                <a:latin typeface="Calibri"/>
                <a:cs typeface="Calibri"/>
              </a:rPr>
              <a:t>(SBUs), </a:t>
            </a:r>
            <a:r>
              <a:rPr dirty="0" sz="2800" spc="-5">
                <a:latin typeface="Calibri"/>
                <a:cs typeface="Calibri"/>
              </a:rPr>
              <a:t>each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with its </a:t>
            </a:r>
            <a:r>
              <a:rPr dirty="0" sz="2800" spc="-10">
                <a:latin typeface="Calibri"/>
                <a:cs typeface="Calibri"/>
              </a:rPr>
              <a:t>own </a:t>
            </a:r>
            <a:r>
              <a:rPr dirty="0" sz="2800" spc="-5">
                <a:latin typeface="Calibri"/>
                <a:cs typeface="Calibri"/>
              </a:rPr>
              <a:t>profit-and-loss </a:t>
            </a:r>
            <a:r>
              <a:rPr dirty="0" sz="2800" spc="-10">
                <a:latin typeface="Calibri"/>
                <a:cs typeface="Calibri"/>
              </a:rPr>
              <a:t>(P&amp;L) </a:t>
            </a:r>
            <a:r>
              <a:rPr dirty="0" sz="2800" spc="-20">
                <a:latin typeface="Calibri"/>
                <a:cs typeface="Calibri"/>
              </a:rPr>
              <a:t>responsibility. </a:t>
            </a:r>
            <a:r>
              <a:rPr dirty="0" sz="2800" spc="-15">
                <a:latin typeface="Calibri"/>
                <a:cs typeface="Calibri"/>
              </a:rPr>
              <a:t>Each </a:t>
            </a:r>
            <a:r>
              <a:rPr dirty="0" sz="2800" spc="-10">
                <a:latin typeface="Calibri"/>
                <a:cs typeface="Calibri"/>
              </a:rPr>
              <a:t>SBU is </a:t>
            </a:r>
            <a:r>
              <a:rPr dirty="0" sz="2800" spc="-20">
                <a:latin typeface="Calibri"/>
                <a:cs typeface="Calibri"/>
              </a:rPr>
              <a:t>operated </a:t>
            </a:r>
            <a:r>
              <a:rPr dirty="0" sz="2800" spc="-15">
                <a:latin typeface="Calibri"/>
                <a:cs typeface="Calibri"/>
              </a:rPr>
              <a:t> more </a:t>
            </a:r>
            <a:r>
              <a:rPr dirty="0" sz="2800" spc="-5">
                <a:latin typeface="Calibri"/>
                <a:cs typeface="Calibri"/>
              </a:rPr>
              <a:t>or less </a:t>
            </a:r>
            <a:r>
              <a:rPr dirty="0" sz="2800" spc="-10">
                <a:latin typeface="Calibri"/>
                <a:cs typeface="Calibri"/>
              </a:rPr>
              <a:t>independently </a:t>
            </a:r>
            <a:r>
              <a:rPr dirty="0" sz="2800" spc="-15">
                <a:latin typeface="Calibri"/>
                <a:cs typeface="Calibri"/>
              </a:rPr>
              <a:t>from </a:t>
            </a:r>
            <a:r>
              <a:rPr dirty="0" sz="2800" spc="-10">
                <a:latin typeface="Calibri"/>
                <a:cs typeface="Calibri"/>
              </a:rPr>
              <a:t>one </a:t>
            </a:r>
            <a:r>
              <a:rPr dirty="0" sz="2800" spc="-35">
                <a:latin typeface="Calibri"/>
                <a:cs typeface="Calibri"/>
              </a:rPr>
              <a:t>another,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5">
                <a:latin typeface="Calibri"/>
                <a:cs typeface="Calibri"/>
              </a:rPr>
              <a:t>each </a:t>
            </a:r>
            <a:r>
              <a:rPr dirty="0" sz="2800" spc="-10">
                <a:latin typeface="Calibri"/>
                <a:cs typeface="Calibri"/>
              </a:rPr>
              <a:t>is </a:t>
            </a:r>
            <a:r>
              <a:rPr dirty="0" sz="2800" spc="-5">
                <a:latin typeface="Calibri"/>
                <a:cs typeface="Calibri"/>
              </a:rPr>
              <a:t>led </a:t>
            </a:r>
            <a:r>
              <a:rPr dirty="0" sz="2800" spc="-15">
                <a:latin typeface="Calibri"/>
                <a:cs typeface="Calibri"/>
              </a:rPr>
              <a:t>by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25">
                <a:latin typeface="Calibri"/>
                <a:cs typeface="Calibri"/>
              </a:rPr>
              <a:t>CEO 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(or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equivalent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general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manager)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who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responsible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for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unit’s </a:t>
            </a:r>
            <a:r>
              <a:rPr dirty="0" sz="2800" spc="-10">
                <a:latin typeface="Calibri"/>
                <a:cs typeface="Calibri"/>
              </a:rPr>
              <a:t> business</a:t>
            </a:r>
            <a:r>
              <a:rPr dirty="0" sz="2800" spc="5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strategy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its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day-to-day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operations.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57485" cy="198818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10">
                <a:latin typeface="Calibri"/>
                <a:cs typeface="Calibri"/>
              </a:rPr>
              <a:t>The </a:t>
            </a:r>
            <a:r>
              <a:rPr dirty="0" sz="2800" spc="-20">
                <a:latin typeface="Calibri"/>
                <a:cs typeface="Calibri"/>
              </a:rPr>
              <a:t>CEOs </a:t>
            </a:r>
            <a:r>
              <a:rPr dirty="0" sz="2800" spc="-5">
                <a:latin typeface="Calibri"/>
                <a:cs typeface="Calibri"/>
              </a:rPr>
              <a:t>of each </a:t>
            </a:r>
            <a:r>
              <a:rPr dirty="0" sz="2800" spc="-10">
                <a:latin typeface="Calibri"/>
                <a:cs typeface="Calibri"/>
              </a:rPr>
              <a:t>division report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10">
                <a:latin typeface="Calibri"/>
                <a:cs typeface="Calibri"/>
              </a:rPr>
              <a:t>the </a:t>
            </a:r>
            <a:r>
              <a:rPr dirty="0" sz="2800" spc="-20">
                <a:latin typeface="Calibri"/>
                <a:cs typeface="Calibri"/>
              </a:rPr>
              <a:t>corporate </a:t>
            </a:r>
            <a:r>
              <a:rPr dirty="0" sz="2800" spc="-10">
                <a:latin typeface="Calibri"/>
                <a:cs typeface="Calibri"/>
              </a:rPr>
              <a:t>office, </a:t>
            </a:r>
            <a:r>
              <a:rPr dirty="0" sz="2800" spc="-5">
                <a:latin typeface="Calibri"/>
                <a:cs typeface="Calibri"/>
              </a:rPr>
              <a:t>which </a:t>
            </a:r>
            <a:r>
              <a:rPr dirty="0" sz="2800" spc="-10">
                <a:latin typeface="Calibri"/>
                <a:cs typeface="Calibri"/>
              </a:rPr>
              <a:t>is </a:t>
            </a:r>
            <a:r>
              <a:rPr dirty="0" sz="2800" spc="-5">
                <a:latin typeface="Calibri"/>
                <a:cs typeface="Calibri"/>
              </a:rPr>
              <a:t>led </a:t>
            </a:r>
            <a:r>
              <a:rPr dirty="0" sz="2800" spc="-10">
                <a:latin typeface="Calibri"/>
                <a:cs typeface="Calibri"/>
              </a:rPr>
              <a:t>by 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company’s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highest-ranking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executive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(titles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vary</a:t>
            </a:r>
            <a:r>
              <a:rPr dirty="0" sz="2800" spc="-5">
                <a:latin typeface="Calibri"/>
                <a:cs typeface="Calibri"/>
              </a:rPr>
              <a:t> and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include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president </a:t>
            </a:r>
            <a:r>
              <a:rPr dirty="0" sz="2800" spc="-5">
                <a:latin typeface="Calibri"/>
                <a:cs typeface="Calibri"/>
              </a:rPr>
              <a:t>or </a:t>
            </a:r>
            <a:r>
              <a:rPr dirty="0" sz="2800" spc="-25">
                <a:latin typeface="Calibri"/>
                <a:cs typeface="Calibri"/>
              </a:rPr>
              <a:t>CEO for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entire corporation). </a:t>
            </a:r>
            <a:r>
              <a:rPr dirty="0" sz="2800" spc="-5">
                <a:latin typeface="Calibri"/>
                <a:cs typeface="Calibri"/>
              </a:rPr>
              <a:t>Because </a:t>
            </a:r>
            <a:r>
              <a:rPr dirty="0" sz="2800" spc="-15">
                <a:latin typeface="Calibri"/>
                <a:cs typeface="Calibri"/>
              </a:rPr>
              <a:t>most large </a:t>
            </a:r>
            <a:r>
              <a:rPr dirty="0" sz="2800" spc="-10">
                <a:latin typeface="Calibri"/>
                <a:cs typeface="Calibri"/>
              </a:rPr>
              <a:t>firms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are</a:t>
            </a:r>
            <a:r>
              <a:rPr dirty="0" sz="2800" spc="-15">
                <a:latin typeface="Calibri"/>
                <a:cs typeface="Calibri"/>
              </a:rPr>
              <a:t> diversified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some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extent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across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different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product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lines</a:t>
            </a:r>
            <a:r>
              <a:rPr dirty="0" sz="2800" spc="-5">
                <a:latin typeface="Calibri"/>
                <a:cs typeface="Calibri"/>
              </a:rPr>
              <a:t> and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geographies,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M-form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widely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adopted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70033"/>
            <a:ext cx="9893935" cy="196850"/>
            <a:chOff x="2291458" y="6170033"/>
            <a:chExt cx="9893935" cy="196850"/>
          </a:xfrm>
        </p:grpSpPr>
        <p:sp>
          <p:nvSpPr>
            <p:cNvPr id="10" name="object 10"/>
            <p:cNvSpPr/>
            <p:nvPr/>
          </p:nvSpPr>
          <p:spPr>
            <a:xfrm>
              <a:off x="2350547" y="6192876"/>
              <a:ext cx="9834880" cy="173990"/>
            </a:xfrm>
            <a:custGeom>
              <a:avLst/>
              <a:gdLst/>
              <a:ahLst/>
              <a:cxnLst/>
              <a:rect l="l" t="t" r="r" b="b"/>
              <a:pathLst>
                <a:path w="9834880" h="173989">
                  <a:moveTo>
                    <a:pt x="9820943" y="0"/>
                  </a:moveTo>
                  <a:lnTo>
                    <a:pt x="86238" y="0"/>
                  </a:lnTo>
                  <a:lnTo>
                    <a:pt x="78094" y="362"/>
                  </a:lnTo>
                  <a:lnTo>
                    <a:pt x="38351" y="14183"/>
                  </a:lnTo>
                  <a:lnTo>
                    <a:pt x="10526" y="44591"/>
                  </a:lnTo>
                  <a:lnTo>
                    <a:pt x="0" y="86101"/>
                  </a:lnTo>
                  <a:lnTo>
                    <a:pt x="0" y="87356"/>
                  </a:lnTo>
                  <a:lnTo>
                    <a:pt x="9891" y="127672"/>
                  </a:lnTo>
                  <a:lnTo>
                    <a:pt x="37209" y="158513"/>
                  </a:lnTo>
                  <a:lnTo>
                    <a:pt x="76699" y="172965"/>
                  </a:lnTo>
                  <a:lnTo>
                    <a:pt x="86238" y="173462"/>
                  </a:lnTo>
                  <a:lnTo>
                    <a:pt x="9820943" y="173462"/>
                  </a:lnTo>
                  <a:lnTo>
                    <a:pt x="9834581" y="159766"/>
                  </a:lnTo>
                  <a:lnTo>
                    <a:pt x="9807305" y="159766"/>
                  </a:lnTo>
                  <a:lnTo>
                    <a:pt x="9807305" y="146083"/>
                  </a:lnTo>
                  <a:lnTo>
                    <a:pt x="86867" y="146083"/>
                  </a:lnTo>
                  <a:lnTo>
                    <a:pt x="86238" y="146069"/>
                  </a:lnTo>
                  <a:lnTo>
                    <a:pt x="86565" y="146069"/>
                  </a:lnTo>
                  <a:lnTo>
                    <a:pt x="82304" y="145874"/>
                  </a:lnTo>
                  <a:lnTo>
                    <a:pt x="80729" y="145874"/>
                  </a:lnTo>
                  <a:lnTo>
                    <a:pt x="79335" y="145737"/>
                  </a:lnTo>
                  <a:lnTo>
                    <a:pt x="79825" y="145737"/>
                  </a:lnTo>
                  <a:lnTo>
                    <a:pt x="75199" y="145040"/>
                  </a:lnTo>
                  <a:lnTo>
                    <a:pt x="74745" y="145040"/>
                  </a:lnTo>
                  <a:lnTo>
                    <a:pt x="73435" y="144774"/>
                  </a:lnTo>
                  <a:lnTo>
                    <a:pt x="73695" y="144774"/>
                  </a:lnTo>
                  <a:lnTo>
                    <a:pt x="69268" y="143653"/>
                  </a:lnTo>
                  <a:lnTo>
                    <a:pt x="68984" y="143653"/>
                  </a:lnTo>
                  <a:lnTo>
                    <a:pt x="67673" y="143250"/>
                  </a:lnTo>
                  <a:lnTo>
                    <a:pt x="67875" y="143250"/>
                  </a:lnTo>
                  <a:lnTo>
                    <a:pt x="63621" y="141700"/>
                  </a:lnTo>
                  <a:lnTo>
                    <a:pt x="63459" y="141700"/>
                  </a:lnTo>
                  <a:lnTo>
                    <a:pt x="62318" y="141226"/>
                  </a:lnTo>
                  <a:lnTo>
                    <a:pt x="62452" y="141226"/>
                  </a:lnTo>
                  <a:lnTo>
                    <a:pt x="58436" y="139333"/>
                  </a:lnTo>
                  <a:lnTo>
                    <a:pt x="58280" y="139333"/>
                  </a:lnTo>
                  <a:lnTo>
                    <a:pt x="57084" y="138696"/>
                  </a:lnTo>
                  <a:lnTo>
                    <a:pt x="57217" y="138696"/>
                  </a:lnTo>
                  <a:lnTo>
                    <a:pt x="53583" y="136518"/>
                  </a:lnTo>
                  <a:lnTo>
                    <a:pt x="53445" y="136518"/>
                  </a:lnTo>
                  <a:lnTo>
                    <a:pt x="52303" y="135750"/>
                  </a:lnTo>
                  <a:lnTo>
                    <a:pt x="48961" y="133173"/>
                  </a:lnTo>
                  <a:lnTo>
                    <a:pt x="47867" y="132358"/>
                  </a:lnTo>
                  <a:lnTo>
                    <a:pt x="44820" y="129516"/>
                  </a:lnTo>
                  <a:lnTo>
                    <a:pt x="43691" y="128495"/>
                  </a:lnTo>
                  <a:lnTo>
                    <a:pt x="40943" y="125311"/>
                  </a:lnTo>
                  <a:lnTo>
                    <a:pt x="40052" y="124315"/>
                  </a:lnTo>
                  <a:lnTo>
                    <a:pt x="37577" y="120860"/>
                  </a:lnTo>
                  <a:lnTo>
                    <a:pt x="36727" y="119707"/>
                  </a:lnTo>
                  <a:lnTo>
                    <a:pt x="34642" y="116051"/>
                  </a:lnTo>
                  <a:lnTo>
                    <a:pt x="33930" y="114850"/>
                  </a:lnTo>
                  <a:lnTo>
                    <a:pt x="32105" y="110786"/>
                  </a:lnTo>
                  <a:lnTo>
                    <a:pt x="31570" y="109638"/>
                  </a:lnTo>
                  <a:lnTo>
                    <a:pt x="30105" y="105398"/>
                  </a:lnTo>
                  <a:lnTo>
                    <a:pt x="29823" y="104715"/>
                  </a:lnTo>
                  <a:lnTo>
                    <a:pt x="29701" y="104083"/>
                  </a:lnTo>
                  <a:lnTo>
                    <a:pt x="28584" y="99614"/>
                  </a:lnTo>
                  <a:lnTo>
                    <a:pt x="28376" y="98918"/>
                  </a:lnTo>
                  <a:lnTo>
                    <a:pt x="28316" y="98288"/>
                  </a:lnTo>
                  <a:lnTo>
                    <a:pt x="27633" y="93674"/>
                  </a:lnTo>
                  <a:lnTo>
                    <a:pt x="27485" y="92919"/>
                  </a:lnTo>
                  <a:lnTo>
                    <a:pt x="27491" y="92272"/>
                  </a:lnTo>
                  <a:lnTo>
                    <a:pt x="27267" y="87356"/>
                  </a:lnTo>
                  <a:lnTo>
                    <a:pt x="27492" y="81185"/>
                  </a:lnTo>
                  <a:lnTo>
                    <a:pt x="27555" y="79791"/>
                  </a:lnTo>
                  <a:lnTo>
                    <a:pt x="28317" y="75168"/>
                  </a:lnTo>
                  <a:lnTo>
                    <a:pt x="28513" y="73851"/>
                  </a:lnTo>
                  <a:lnTo>
                    <a:pt x="29596" y="69799"/>
                  </a:lnTo>
                  <a:lnTo>
                    <a:pt x="29632" y="69375"/>
                  </a:lnTo>
                  <a:lnTo>
                    <a:pt x="30030" y="68065"/>
                  </a:lnTo>
                  <a:lnTo>
                    <a:pt x="31632" y="63820"/>
                  </a:lnTo>
                  <a:lnTo>
                    <a:pt x="32045" y="62672"/>
                  </a:lnTo>
                  <a:lnTo>
                    <a:pt x="33998" y="58612"/>
                  </a:lnTo>
                  <a:lnTo>
                    <a:pt x="34558" y="57410"/>
                  </a:lnTo>
                  <a:lnTo>
                    <a:pt x="36812" y="53751"/>
                  </a:lnTo>
                  <a:lnTo>
                    <a:pt x="37493" y="52603"/>
                  </a:lnTo>
                  <a:lnTo>
                    <a:pt x="40130" y="49144"/>
                  </a:lnTo>
                  <a:lnTo>
                    <a:pt x="40864" y="48150"/>
                  </a:lnTo>
                  <a:lnTo>
                    <a:pt x="43786" y="44968"/>
                  </a:lnTo>
                  <a:lnTo>
                    <a:pt x="44703" y="43944"/>
                  </a:lnTo>
                  <a:lnTo>
                    <a:pt x="47961" y="41101"/>
                  </a:lnTo>
                  <a:lnTo>
                    <a:pt x="48863" y="40284"/>
                  </a:lnTo>
                  <a:lnTo>
                    <a:pt x="52412" y="37711"/>
                  </a:lnTo>
                  <a:lnTo>
                    <a:pt x="53445" y="36941"/>
                  </a:lnTo>
                  <a:lnTo>
                    <a:pt x="53589" y="36941"/>
                  </a:lnTo>
                  <a:lnTo>
                    <a:pt x="57213" y="34768"/>
                  </a:lnTo>
                  <a:lnTo>
                    <a:pt x="57084" y="34768"/>
                  </a:lnTo>
                  <a:lnTo>
                    <a:pt x="58280" y="34129"/>
                  </a:lnTo>
                  <a:lnTo>
                    <a:pt x="58441" y="34129"/>
                  </a:lnTo>
                  <a:lnTo>
                    <a:pt x="62462" y="32233"/>
                  </a:lnTo>
                  <a:lnTo>
                    <a:pt x="62318" y="32233"/>
                  </a:lnTo>
                  <a:lnTo>
                    <a:pt x="63459" y="31764"/>
                  </a:lnTo>
                  <a:lnTo>
                    <a:pt x="63608" y="31764"/>
                  </a:lnTo>
                  <a:lnTo>
                    <a:pt x="67862" y="30215"/>
                  </a:lnTo>
                  <a:lnTo>
                    <a:pt x="67673" y="30215"/>
                  </a:lnTo>
                  <a:lnTo>
                    <a:pt x="68984" y="29807"/>
                  </a:lnTo>
                  <a:lnTo>
                    <a:pt x="69282" y="29807"/>
                  </a:lnTo>
                  <a:lnTo>
                    <a:pt x="73683" y="28690"/>
                  </a:lnTo>
                  <a:lnTo>
                    <a:pt x="73435" y="28690"/>
                  </a:lnTo>
                  <a:lnTo>
                    <a:pt x="74745" y="28420"/>
                  </a:lnTo>
                  <a:lnTo>
                    <a:pt x="75220" y="28420"/>
                  </a:lnTo>
                  <a:lnTo>
                    <a:pt x="79811" y="27727"/>
                  </a:lnTo>
                  <a:lnTo>
                    <a:pt x="79335" y="27727"/>
                  </a:lnTo>
                  <a:lnTo>
                    <a:pt x="80729" y="27588"/>
                  </a:lnTo>
                  <a:lnTo>
                    <a:pt x="82348" y="27588"/>
                  </a:lnTo>
                  <a:lnTo>
                    <a:pt x="86532" y="27395"/>
                  </a:lnTo>
                  <a:lnTo>
                    <a:pt x="86238" y="27395"/>
                  </a:lnTo>
                  <a:lnTo>
                    <a:pt x="86867" y="27380"/>
                  </a:lnTo>
                  <a:lnTo>
                    <a:pt x="9807305" y="27380"/>
                  </a:lnTo>
                  <a:lnTo>
                    <a:pt x="9807305" y="13697"/>
                  </a:lnTo>
                  <a:lnTo>
                    <a:pt x="9834581" y="13697"/>
                  </a:lnTo>
                  <a:lnTo>
                    <a:pt x="9820943" y="0"/>
                  </a:lnTo>
                  <a:close/>
                </a:path>
                <a:path w="9834880" h="173989">
                  <a:moveTo>
                    <a:pt x="9807305" y="13697"/>
                  </a:moveTo>
                  <a:lnTo>
                    <a:pt x="9807305" y="159766"/>
                  </a:lnTo>
                  <a:lnTo>
                    <a:pt x="9820943" y="146068"/>
                  </a:lnTo>
                  <a:lnTo>
                    <a:pt x="9834581" y="146068"/>
                  </a:lnTo>
                  <a:lnTo>
                    <a:pt x="9834581" y="27395"/>
                  </a:lnTo>
                  <a:lnTo>
                    <a:pt x="9820943" y="27395"/>
                  </a:lnTo>
                  <a:lnTo>
                    <a:pt x="9807305" y="13697"/>
                  </a:lnTo>
                  <a:close/>
                </a:path>
                <a:path w="9834880" h="173989">
                  <a:moveTo>
                    <a:pt x="9834581" y="146068"/>
                  </a:moveTo>
                  <a:lnTo>
                    <a:pt x="9820943" y="146068"/>
                  </a:lnTo>
                  <a:lnTo>
                    <a:pt x="9807305" y="159766"/>
                  </a:lnTo>
                  <a:lnTo>
                    <a:pt x="9834581" y="159766"/>
                  </a:lnTo>
                  <a:lnTo>
                    <a:pt x="9834581" y="146068"/>
                  </a:lnTo>
                  <a:close/>
                </a:path>
                <a:path w="9834880" h="173989">
                  <a:moveTo>
                    <a:pt x="86565" y="146069"/>
                  </a:moveTo>
                  <a:lnTo>
                    <a:pt x="86238" y="146069"/>
                  </a:lnTo>
                  <a:lnTo>
                    <a:pt x="86867" y="146083"/>
                  </a:lnTo>
                  <a:lnTo>
                    <a:pt x="86565" y="146069"/>
                  </a:lnTo>
                  <a:close/>
                </a:path>
                <a:path w="9834880" h="173989">
                  <a:moveTo>
                    <a:pt x="9807305" y="146068"/>
                  </a:moveTo>
                  <a:lnTo>
                    <a:pt x="86565" y="146069"/>
                  </a:lnTo>
                  <a:lnTo>
                    <a:pt x="86867" y="146083"/>
                  </a:lnTo>
                  <a:lnTo>
                    <a:pt x="9807305" y="146083"/>
                  </a:lnTo>
                  <a:close/>
                </a:path>
                <a:path w="9834880" h="173989">
                  <a:moveTo>
                    <a:pt x="79335" y="145737"/>
                  </a:moveTo>
                  <a:lnTo>
                    <a:pt x="80729" y="145874"/>
                  </a:lnTo>
                  <a:lnTo>
                    <a:pt x="80039" y="145770"/>
                  </a:lnTo>
                  <a:lnTo>
                    <a:pt x="79335" y="145737"/>
                  </a:lnTo>
                  <a:close/>
                </a:path>
                <a:path w="9834880" h="173989">
                  <a:moveTo>
                    <a:pt x="80039" y="145770"/>
                  </a:moveTo>
                  <a:lnTo>
                    <a:pt x="80729" y="145874"/>
                  </a:lnTo>
                  <a:lnTo>
                    <a:pt x="82304" y="145874"/>
                  </a:lnTo>
                  <a:lnTo>
                    <a:pt x="80039" y="145770"/>
                  </a:lnTo>
                  <a:close/>
                </a:path>
                <a:path w="9834880" h="173989">
                  <a:moveTo>
                    <a:pt x="79825" y="145737"/>
                  </a:moveTo>
                  <a:lnTo>
                    <a:pt x="79335" y="145737"/>
                  </a:lnTo>
                  <a:lnTo>
                    <a:pt x="80039" y="145770"/>
                  </a:lnTo>
                  <a:lnTo>
                    <a:pt x="79825" y="145737"/>
                  </a:lnTo>
                  <a:close/>
                </a:path>
                <a:path w="9834880" h="173989">
                  <a:moveTo>
                    <a:pt x="73435" y="144774"/>
                  </a:moveTo>
                  <a:lnTo>
                    <a:pt x="74745" y="145040"/>
                  </a:lnTo>
                  <a:lnTo>
                    <a:pt x="74079" y="144871"/>
                  </a:lnTo>
                  <a:lnTo>
                    <a:pt x="73435" y="144774"/>
                  </a:lnTo>
                  <a:close/>
                </a:path>
                <a:path w="9834880" h="173989">
                  <a:moveTo>
                    <a:pt x="74079" y="144871"/>
                  </a:moveTo>
                  <a:lnTo>
                    <a:pt x="74745" y="145040"/>
                  </a:lnTo>
                  <a:lnTo>
                    <a:pt x="75199" y="145040"/>
                  </a:lnTo>
                  <a:lnTo>
                    <a:pt x="74079" y="144871"/>
                  </a:lnTo>
                  <a:close/>
                </a:path>
                <a:path w="9834880" h="173989">
                  <a:moveTo>
                    <a:pt x="73695" y="144774"/>
                  </a:moveTo>
                  <a:lnTo>
                    <a:pt x="73435" y="144774"/>
                  </a:lnTo>
                  <a:lnTo>
                    <a:pt x="74079" y="144871"/>
                  </a:lnTo>
                  <a:lnTo>
                    <a:pt x="73695" y="144774"/>
                  </a:lnTo>
                  <a:close/>
                </a:path>
                <a:path w="9834880" h="173989">
                  <a:moveTo>
                    <a:pt x="67673" y="143250"/>
                  </a:moveTo>
                  <a:lnTo>
                    <a:pt x="68984" y="143653"/>
                  </a:lnTo>
                  <a:lnTo>
                    <a:pt x="68335" y="143417"/>
                  </a:lnTo>
                  <a:lnTo>
                    <a:pt x="67673" y="143250"/>
                  </a:lnTo>
                  <a:close/>
                </a:path>
                <a:path w="9834880" h="173989">
                  <a:moveTo>
                    <a:pt x="68335" y="143417"/>
                  </a:moveTo>
                  <a:lnTo>
                    <a:pt x="68984" y="143653"/>
                  </a:lnTo>
                  <a:lnTo>
                    <a:pt x="69268" y="143653"/>
                  </a:lnTo>
                  <a:lnTo>
                    <a:pt x="68335" y="143417"/>
                  </a:lnTo>
                  <a:close/>
                </a:path>
                <a:path w="9834880" h="173989">
                  <a:moveTo>
                    <a:pt x="67875" y="143250"/>
                  </a:moveTo>
                  <a:lnTo>
                    <a:pt x="67673" y="143250"/>
                  </a:lnTo>
                  <a:lnTo>
                    <a:pt x="68335" y="143417"/>
                  </a:lnTo>
                  <a:lnTo>
                    <a:pt x="67875" y="143250"/>
                  </a:lnTo>
                  <a:close/>
                </a:path>
                <a:path w="9834880" h="173989">
                  <a:moveTo>
                    <a:pt x="62318" y="141226"/>
                  </a:moveTo>
                  <a:lnTo>
                    <a:pt x="63459" y="141700"/>
                  </a:lnTo>
                  <a:lnTo>
                    <a:pt x="62910" y="141442"/>
                  </a:lnTo>
                  <a:lnTo>
                    <a:pt x="62318" y="141226"/>
                  </a:lnTo>
                  <a:close/>
                </a:path>
                <a:path w="9834880" h="173989">
                  <a:moveTo>
                    <a:pt x="62910" y="141442"/>
                  </a:moveTo>
                  <a:lnTo>
                    <a:pt x="63459" y="141700"/>
                  </a:lnTo>
                  <a:lnTo>
                    <a:pt x="63621" y="141700"/>
                  </a:lnTo>
                  <a:lnTo>
                    <a:pt x="62910" y="141442"/>
                  </a:lnTo>
                  <a:close/>
                </a:path>
                <a:path w="9834880" h="173989">
                  <a:moveTo>
                    <a:pt x="62452" y="141226"/>
                  </a:moveTo>
                  <a:lnTo>
                    <a:pt x="62318" y="141226"/>
                  </a:lnTo>
                  <a:lnTo>
                    <a:pt x="62910" y="141442"/>
                  </a:lnTo>
                  <a:lnTo>
                    <a:pt x="62452" y="141226"/>
                  </a:lnTo>
                  <a:close/>
                </a:path>
                <a:path w="9834880" h="173989">
                  <a:moveTo>
                    <a:pt x="57084" y="138696"/>
                  </a:moveTo>
                  <a:lnTo>
                    <a:pt x="58280" y="139333"/>
                  </a:lnTo>
                  <a:lnTo>
                    <a:pt x="57704" y="138988"/>
                  </a:lnTo>
                  <a:lnTo>
                    <a:pt x="57084" y="138696"/>
                  </a:lnTo>
                  <a:close/>
                </a:path>
                <a:path w="9834880" h="173989">
                  <a:moveTo>
                    <a:pt x="57704" y="138988"/>
                  </a:moveTo>
                  <a:lnTo>
                    <a:pt x="58280" y="139333"/>
                  </a:lnTo>
                  <a:lnTo>
                    <a:pt x="58436" y="139333"/>
                  </a:lnTo>
                  <a:lnTo>
                    <a:pt x="57704" y="138988"/>
                  </a:lnTo>
                  <a:close/>
                </a:path>
                <a:path w="9834880" h="173989">
                  <a:moveTo>
                    <a:pt x="57217" y="138696"/>
                  </a:moveTo>
                  <a:lnTo>
                    <a:pt x="57084" y="138696"/>
                  </a:lnTo>
                  <a:lnTo>
                    <a:pt x="57704" y="138988"/>
                  </a:lnTo>
                  <a:lnTo>
                    <a:pt x="57217" y="138696"/>
                  </a:lnTo>
                  <a:close/>
                </a:path>
                <a:path w="9834880" h="173989">
                  <a:moveTo>
                    <a:pt x="52303" y="135750"/>
                  </a:moveTo>
                  <a:lnTo>
                    <a:pt x="53445" y="136518"/>
                  </a:lnTo>
                  <a:lnTo>
                    <a:pt x="52780" y="136036"/>
                  </a:lnTo>
                  <a:lnTo>
                    <a:pt x="52303" y="135750"/>
                  </a:lnTo>
                  <a:close/>
                </a:path>
                <a:path w="9834880" h="173989">
                  <a:moveTo>
                    <a:pt x="52878" y="136095"/>
                  </a:moveTo>
                  <a:lnTo>
                    <a:pt x="53445" y="136518"/>
                  </a:lnTo>
                  <a:lnTo>
                    <a:pt x="53583" y="136518"/>
                  </a:lnTo>
                  <a:lnTo>
                    <a:pt x="52878" y="136095"/>
                  </a:lnTo>
                  <a:close/>
                </a:path>
                <a:path w="9834880" h="173989">
                  <a:moveTo>
                    <a:pt x="52416" y="135750"/>
                  </a:moveTo>
                  <a:lnTo>
                    <a:pt x="52878" y="136095"/>
                  </a:lnTo>
                  <a:lnTo>
                    <a:pt x="52416" y="135750"/>
                  </a:lnTo>
                  <a:close/>
                </a:path>
                <a:path w="9834880" h="173989">
                  <a:moveTo>
                    <a:pt x="47867" y="132358"/>
                  </a:moveTo>
                  <a:lnTo>
                    <a:pt x="48863" y="133173"/>
                  </a:lnTo>
                  <a:lnTo>
                    <a:pt x="48404" y="132758"/>
                  </a:lnTo>
                  <a:lnTo>
                    <a:pt x="47867" y="132358"/>
                  </a:lnTo>
                  <a:close/>
                </a:path>
                <a:path w="9834880" h="173989">
                  <a:moveTo>
                    <a:pt x="48404" y="132758"/>
                  </a:moveTo>
                  <a:lnTo>
                    <a:pt x="48863" y="133173"/>
                  </a:lnTo>
                  <a:lnTo>
                    <a:pt x="48404" y="132758"/>
                  </a:lnTo>
                  <a:close/>
                </a:path>
                <a:path w="9834880" h="173989">
                  <a:moveTo>
                    <a:pt x="47961" y="132358"/>
                  </a:moveTo>
                  <a:lnTo>
                    <a:pt x="48404" y="132758"/>
                  </a:lnTo>
                  <a:lnTo>
                    <a:pt x="47961" y="132358"/>
                  </a:lnTo>
                  <a:close/>
                </a:path>
                <a:path w="9834880" h="173989">
                  <a:moveTo>
                    <a:pt x="43691" y="128495"/>
                  </a:moveTo>
                  <a:lnTo>
                    <a:pt x="44703" y="129516"/>
                  </a:lnTo>
                  <a:lnTo>
                    <a:pt x="44110" y="128874"/>
                  </a:lnTo>
                  <a:lnTo>
                    <a:pt x="43691" y="128495"/>
                  </a:lnTo>
                  <a:close/>
                </a:path>
                <a:path w="9834880" h="173989">
                  <a:moveTo>
                    <a:pt x="44207" y="128961"/>
                  </a:moveTo>
                  <a:lnTo>
                    <a:pt x="44703" y="129516"/>
                  </a:lnTo>
                  <a:lnTo>
                    <a:pt x="44207" y="128961"/>
                  </a:lnTo>
                  <a:close/>
                </a:path>
                <a:path w="9834880" h="173989">
                  <a:moveTo>
                    <a:pt x="43790" y="128495"/>
                  </a:moveTo>
                  <a:lnTo>
                    <a:pt x="44207" y="128961"/>
                  </a:lnTo>
                  <a:lnTo>
                    <a:pt x="43790" y="128495"/>
                  </a:lnTo>
                  <a:close/>
                </a:path>
                <a:path w="9834880" h="173989">
                  <a:moveTo>
                    <a:pt x="40052" y="124315"/>
                  </a:moveTo>
                  <a:lnTo>
                    <a:pt x="40864" y="125311"/>
                  </a:lnTo>
                  <a:lnTo>
                    <a:pt x="40492" y="124807"/>
                  </a:lnTo>
                  <a:lnTo>
                    <a:pt x="40052" y="124315"/>
                  </a:lnTo>
                  <a:close/>
                </a:path>
                <a:path w="9834880" h="173989">
                  <a:moveTo>
                    <a:pt x="40492" y="124807"/>
                  </a:moveTo>
                  <a:lnTo>
                    <a:pt x="40864" y="125311"/>
                  </a:lnTo>
                  <a:lnTo>
                    <a:pt x="40492" y="124807"/>
                  </a:lnTo>
                  <a:close/>
                </a:path>
                <a:path w="9834880" h="173989">
                  <a:moveTo>
                    <a:pt x="40129" y="124315"/>
                  </a:moveTo>
                  <a:lnTo>
                    <a:pt x="40492" y="124807"/>
                  </a:lnTo>
                  <a:lnTo>
                    <a:pt x="40129" y="124315"/>
                  </a:lnTo>
                  <a:close/>
                </a:path>
                <a:path w="9834880" h="173989">
                  <a:moveTo>
                    <a:pt x="36727" y="119707"/>
                  </a:moveTo>
                  <a:lnTo>
                    <a:pt x="37493" y="120860"/>
                  </a:lnTo>
                  <a:lnTo>
                    <a:pt x="37147" y="120278"/>
                  </a:lnTo>
                  <a:lnTo>
                    <a:pt x="36727" y="119707"/>
                  </a:lnTo>
                  <a:close/>
                </a:path>
                <a:path w="9834880" h="173989">
                  <a:moveTo>
                    <a:pt x="37147" y="120278"/>
                  </a:moveTo>
                  <a:lnTo>
                    <a:pt x="37493" y="120860"/>
                  </a:lnTo>
                  <a:lnTo>
                    <a:pt x="37147" y="120278"/>
                  </a:lnTo>
                  <a:close/>
                </a:path>
                <a:path w="9834880" h="173989">
                  <a:moveTo>
                    <a:pt x="36809" y="119707"/>
                  </a:moveTo>
                  <a:lnTo>
                    <a:pt x="37147" y="120278"/>
                  </a:lnTo>
                  <a:lnTo>
                    <a:pt x="36809" y="119707"/>
                  </a:lnTo>
                  <a:close/>
                </a:path>
                <a:path w="9834880" h="173989">
                  <a:moveTo>
                    <a:pt x="33930" y="114850"/>
                  </a:moveTo>
                  <a:lnTo>
                    <a:pt x="34558" y="116051"/>
                  </a:lnTo>
                  <a:lnTo>
                    <a:pt x="34251" y="115391"/>
                  </a:lnTo>
                  <a:lnTo>
                    <a:pt x="33930" y="114850"/>
                  </a:lnTo>
                  <a:close/>
                </a:path>
                <a:path w="9834880" h="173989">
                  <a:moveTo>
                    <a:pt x="34251" y="115391"/>
                  </a:moveTo>
                  <a:lnTo>
                    <a:pt x="34558" y="116051"/>
                  </a:lnTo>
                  <a:lnTo>
                    <a:pt x="34251" y="115391"/>
                  </a:lnTo>
                  <a:close/>
                </a:path>
                <a:path w="9834880" h="173989">
                  <a:moveTo>
                    <a:pt x="33999" y="114850"/>
                  </a:moveTo>
                  <a:lnTo>
                    <a:pt x="34251" y="115391"/>
                  </a:lnTo>
                  <a:lnTo>
                    <a:pt x="33999" y="114850"/>
                  </a:lnTo>
                  <a:close/>
                </a:path>
                <a:path w="9834880" h="173989">
                  <a:moveTo>
                    <a:pt x="31570" y="109638"/>
                  </a:moveTo>
                  <a:lnTo>
                    <a:pt x="32045" y="110786"/>
                  </a:lnTo>
                  <a:lnTo>
                    <a:pt x="31842" y="110221"/>
                  </a:lnTo>
                  <a:lnTo>
                    <a:pt x="31570" y="109638"/>
                  </a:lnTo>
                  <a:close/>
                </a:path>
                <a:path w="9834880" h="173989">
                  <a:moveTo>
                    <a:pt x="31842" y="110221"/>
                  </a:moveTo>
                  <a:lnTo>
                    <a:pt x="32045" y="110786"/>
                  </a:lnTo>
                  <a:lnTo>
                    <a:pt x="31842" y="110221"/>
                  </a:lnTo>
                  <a:close/>
                </a:path>
                <a:path w="9834880" h="173989">
                  <a:moveTo>
                    <a:pt x="31632" y="109638"/>
                  </a:moveTo>
                  <a:lnTo>
                    <a:pt x="31842" y="110221"/>
                  </a:lnTo>
                  <a:lnTo>
                    <a:pt x="31632" y="109638"/>
                  </a:lnTo>
                  <a:close/>
                </a:path>
                <a:path w="9834880" h="173989">
                  <a:moveTo>
                    <a:pt x="29632" y="104083"/>
                  </a:moveTo>
                  <a:lnTo>
                    <a:pt x="30030" y="105398"/>
                  </a:lnTo>
                  <a:lnTo>
                    <a:pt x="29859" y="104715"/>
                  </a:lnTo>
                  <a:lnTo>
                    <a:pt x="29632" y="104083"/>
                  </a:lnTo>
                  <a:close/>
                </a:path>
                <a:path w="9834880" h="173989">
                  <a:moveTo>
                    <a:pt x="29859" y="104715"/>
                  </a:moveTo>
                  <a:lnTo>
                    <a:pt x="30030" y="105398"/>
                  </a:lnTo>
                  <a:lnTo>
                    <a:pt x="29859" y="104715"/>
                  </a:lnTo>
                  <a:close/>
                </a:path>
                <a:path w="9834880" h="173989">
                  <a:moveTo>
                    <a:pt x="29701" y="104083"/>
                  </a:moveTo>
                  <a:lnTo>
                    <a:pt x="29859" y="104715"/>
                  </a:lnTo>
                  <a:lnTo>
                    <a:pt x="29701" y="104083"/>
                  </a:lnTo>
                  <a:close/>
                </a:path>
                <a:path w="9834880" h="173989">
                  <a:moveTo>
                    <a:pt x="28252" y="98288"/>
                  </a:moveTo>
                  <a:lnTo>
                    <a:pt x="28513" y="99614"/>
                  </a:lnTo>
                  <a:lnTo>
                    <a:pt x="28410" y="98918"/>
                  </a:lnTo>
                  <a:lnTo>
                    <a:pt x="28252" y="98288"/>
                  </a:lnTo>
                  <a:close/>
                </a:path>
                <a:path w="9834880" h="173989">
                  <a:moveTo>
                    <a:pt x="28410" y="98918"/>
                  </a:moveTo>
                  <a:lnTo>
                    <a:pt x="28513" y="99614"/>
                  </a:lnTo>
                  <a:lnTo>
                    <a:pt x="28410" y="98918"/>
                  </a:lnTo>
                  <a:close/>
                </a:path>
                <a:path w="9834880" h="173989">
                  <a:moveTo>
                    <a:pt x="28316" y="98288"/>
                  </a:moveTo>
                  <a:lnTo>
                    <a:pt x="28410" y="98918"/>
                  </a:lnTo>
                  <a:lnTo>
                    <a:pt x="28316" y="98288"/>
                  </a:lnTo>
                  <a:close/>
                </a:path>
                <a:path w="9834880" h="173989">
                  <a:moveTo>
                    <a:pt x="27425" y="92272"/>
                  </a:moveTo>
                  <a:lnTo>
                    <a:pt x="27555" y="93674"/>
                  </a:lnTo>
                  <a:lnTo>
                    <a:pt x="27521" y="92919"/>
                  </a:lnTo>
                  <a:lnTo>
                    <a:pt x="27425" y="92272"/>
                  </a:lnTo>
                  <a:close/>
                </a:path>
                <a:path w="9834880" h="173989">
                  <a:moveTo>
                    <a:pt x="27521" y="92919"/>
                  </a:moveTo>
                  <a:lnTo>
                    <a:pt x="27555" y="93674"/>
                  </a:lnTo>
                  <a:lnTo>
                    <a:pt x="27521" y="92919"/>
                  </a:lnTo>
                  <a:close/>
                </a:path>
                <a:path w="9834880" h="173989">
                  <a:moveTo>
                    <a:pt x="27491" y="92272"/>
                  </a:moveTo>
                  <a:lnTo>
                    <a:pt x="27521" y="92919"/>
                  </a:lnTo>
                  <a:lnTo>
                    <a:pt x="27491" y="92272"/>
                  </a:lnTo>
                  <a:close/>
                </a:path>
                <a:path w="9834880" h="173989">
                  <a:moveTo>
                    <a:pt x="27239" y="86729"/>
                  </a:moveTo>
                  <a:lnTo>
                    <a:pt x="27210" y="87356"/>
                  </a:lnTo>
                  <a:lnTo>
                    <a:pt x="27239" y="86729"/>
                  </a:lnTo>
                  <a:close/>
                </a:path>
                <a:path w="9834880" h="173989">
                  <a:moveTo>
                    <a:pt x="27268" y="86101"/>
                  </a:moveTo>
                  <a:lnTo>
                    <a:pt x="27239" y="86729"/>
                  </a:lnTo>
                  <a:lnTo>
                    <a:pt x="27268" y="86101"/>
                  </a:lnTo>
                  <a:close/>
                </a:path>
                <a:path w="9834880" h="173989">
                  <a:moveTo>
                    <a:pt x="27555" y="79791"/>
                  </a:moveTo>
                  <a:lnTo>
                    <a:pt x="27425" y="81185"/>
                  </a:lnTo>
                  <a:lnTo>
                    <a:pt x="27521" y="80536"/>
                  </a:lnTo>
                  <a:lnTo>
                    <a:pt x="27555" y="79791"/>
                  </a:lnTo>
                  <a:close/>
                </a:path>
                <a:path w="9834880" h="173989">
                  <a:moveTo>
                    <a:pt x="27521" y="80536"/>
                  </a:moveTo>
                  <a:lnTo>
                    <a:pt x="27425" y="81185"/>
                  </a:lnTo>
                  <a:lnTo>
                    <a:pt x="27521" y="80536"/>
                  </a:lnTo>
                  <a:close/>
                </a:path>
                <a:path w="9834880" h="173989">
                  <a:moveTo>
                    <a:pt x="27632" y="79791"/>
                  </a:moveTo>
                  <a:lnTo>
                    <a:pt x="27521" y="80536"/>
                  </a:lnTo>
                  <a:lnTo>
                    <a:pt x="27632" y="79791"/>
                  </a:lnTo>
                  <a:close/>
                </a:path>
                <a:path w="9834880" h="173989">
                  <a:moveTo>
                    <a:pt x="28513" y="73851"/>
                  </a:moveTo>
                  <a:lnTo>
                    <a:pt x="28252" y="75168"/>
                  </a:lnTo>
                  <a:lnTo>
                    <a:pt x="28412" y="74530"/>
                  </a:lnTo>
                  <a:lnTo>
                    <a:pt x="28513" y="73851"/>
                  </a:lnTo>
                  <a:close/>
                </a:path>
                <a:path w="9834880" h="173989">
                  <a:moveTo>
                    <a:pt x="28412" y="74530"/>
                  </a:moveTo>
                  <a:lnTo>
                    <a:pt x="28252" y="75168"/>
                  </a:lnTo>
                  <a:lnTo>
                    <a:pt x="28412" y="74530"/>
                  </a:lnTo>
                  <a:close/>
                </a:path>
                <a:path w="9834880" h="173989">
                  <a:moveTo>
                    <a:pt x="28582" y="73851"/>
                  </a:moveTo>
                  <a:lnTo>
                    <a:pt x="28412" y="74530"/>
                  </a:lnTo>
                  <a:lnTo>
                    <a:pt x="28582" y="73851"/>
                  </a:lnTo>
                  <a:close/>
                </a:path>
                <a:path w="9834880" h="173989">
                  <a:moveTo>
                    <a:pt x="30030" y="68065"/>
                  </a:moveTo>
                  <a:lnTo>
                    <a:pt x="29632" y="69375"/>
                  </a:lnTo>
                  <a:lnTo>
                    <a:pt x="29863" y="68732"/>
                  </a:lnTo>
                  <a:lnTo>
                    <a:pt x="30030" y="68065"/>
                  </a:lnTo>
                  <a:close/>
                </a:path>
                <a:path w="9834880" h="173989">
                  <a:moveTo>
                    <a:pt x="29863" y="68732"/>
                  </a:moveTo>
                  <a:lnTo>
                    <a:pt x="29632" y="69375"/>
                  </a:lnTo>
                  <a:lnTo>
                    <a:pt x="29863" y="68732"/>
                  </a:lnTo>
                  <a:close/>
                </a:path>
                <a:path w="9834880" h="173989">
                  <a:moveTo>
                    <a:pt x="30103" y="68065"/>
                  </a:moveTo>
                  <a:lnTo>
                    <a:pt x="29863" y="68732"/>
                  </a:lnTo>
                  <a:lnTo>
                    <a:pt x="30103" y="68065"/>
                  </a:lnTo>
                  <a:close/>
                </a:path>
                <a:path w="9834880" h="173989">
                  <a:moveTo>
                    <a:pt x="32045" y="62672"/>
                  </a:moveTo>
                  <a:lnTo>
                    <a:pt x="31570" y="63820"/>
                  </a:lnTo>
                  <a:lnTo>
                    <a:pt x="31841" y="63239"/>
                  </a:lnTo>
                  <a:lnTo>
                    <a:pt x="32045" y="62672"/>
                  </a:lnTo>
                  <a:close/>
                </a:path>
                <a:path w="9834880" h="173989">
                  <a:moveTo>
                    <a:pt x="31841" y="63239"/>
                  </a:moveTo>
                  <a:lnTo>
                    <a:pt x="31570" y="63820"/>
                  </a:lnTo>
                  <a:lnTo>
                    <a:pt x="31841" y="63239"/>
                  </a:lnTo>
                  <a:close/>
                </a:path>
                <a:path w="9834880" h="173989">
                  <a:moveTo>
                    <a:pt x="32105" y="62672"/>
                  </a:moveTo>
                  <a:lnTo>
                    <a:pt x="31841" y="63239"/>
                  </a:lnTo>
                  <a:lnTo>
                    <a:pt x="32105" y="62672"/>
                  </a:lnTo>
                  <a:close/>
                </a:path>
                <a:path w="9834880" h="173989">
                  <a:moveTo>
                    <a:pt x="34558" y="57410"/>
                  </a:moveTo>
                  <a:lnTo>
                    <a:pt x="33930" y="58612"/>
                  </a:lnTo>
                  <a:lnTo>
                    <a:pt x="34248" y="58076"/>
                  </a:lnTo>
                  <a:lnTo>
                    <a:pt x="34558" y="57410"/>
                  </a:lnTo>
                  <a:close/>
                </a:path>
                <a:path w="9834880" h="173989">
                  <a:moveTo>
                    <a:pt x="34248" y="58076"/>
                  </a:moveTo>
                  <a:lnTo>
                    <a:pt x="33930" y="58612"/>
                  </a:lnTo>
                  <a:lnTo>
                    <a:pt x="34248" y="58076"/>
                  </a:lnTo>
                  <a:close/>
                </a:path>
                <a:path w="9834880" h="173989">
                  <a:moveTo>
                    <a:pt x="34642" y="57410"/>
                  </a:moveTo>
                  <a:lnTo>
                    <a:pt x="34248" y="58076"/>
                  </a:lnTo>
                  <a:lnTo>
                    <a:pt x="34642" y="57410"/>
                  </a:lnTo>
                  <a:close/>
                </a:path>
                <a:path w="9834880" h="173989">
                  <a:moveTo>
                    <a:pt x="37493" y="52603"/>
                  </a:moveTo>
                  <a:lnTo>
                    <a:pt x="36727" y="53751"/>
                  </a:lnTo>
                  <a:lnTo>
                    <a:pt x="37160" y="53164"/>
                  </a:lnTo>
                  <a:lnTo>
                    <a:pt x="37493" y="52603"/>
                  </a:lnTo>
                  <a:close/>
                </a:path>
                <a:path w="9834880" h="173989">
                  <a:moveTo>
                    <a:pt x="37160" y="53164"/>
                  </a:moveTo>
                  <a:lnTo>
                    <a:pt x="36727" y="53751"/>
                  </a:lnTo>
                  <a:lnTo>
                    <a:pt x="37160" y="53164"/>
                  </a:lnTo>
                  <a:close/>
                </a:path>
                <a:path w="9834880" h="173989">
                  <a:moveTo>
                    <a:pt x="37574" y="52603"/>
                  </a:moveTo>
                  <a:lnTo>
                    <a:pt x="37160" y="53164"/>
                  </a:lnTo>
                  <a:lnTo>
                    <a:pt x="37574" y="52603"/>
                  </a:lnTo>
                  <a:close/>
                </a:path>
                <a:path w="9834880" h="173989">
                  <a:moveTo>
                    <a:pt x="40864" y="48150"/>
                  </a:moveTo>
                  <a:lnTo>
                    <a:pt x="40052" y="49144"/>
                  </a:lnTo>
                  <a:lnTo>
                    <a:pt x="40500" y="48643"/>
                  </a:lnTo>
                  <a:lnTo>
                    <a:pt x="40864" y="48150"/>
                  </a:lnTo>
                  <a:close/>
                </a:path>
                <a:path w="9834880" h="173989">
                  <a:moveTo>
                    <a:pt x="40500" y="48643"/>
                  </a:moveTo>
                  <a:lnTo>
                    <a:pt x="40052" y="49144"/>
                  </a:lnTo>
                  <a:lnTo>
                    <a:pt x="40500" y="48643"/>
                  </a:lnTo>
                  <a:close/>
                </a:path>
                <a:path w="9834880" h="173989">
                  <a:moveTo>
                    <a:pt x="40941" y="48150"/>
                  </a:moveTo>
                  <a:lnTo>
                    <a:pt x="40500" y="48643"/>
                  </a:lnTo>
                  <a:lnTo>
                    <a:pt x="40941" y="48150"/>
                  </a:lnTo>
                  <a:close/>
                </a:path>
                <a:path w="9834880" h="173989">
                  <a:moveTo>
                    <a:pt x="44703" y="43944"/>
                  </a:moveTo>
                  <a:lnTo>
                    <a:pt x="43691" y="44968"/>
                  </a:lnTo>
                  <a:lnTo>
                    <a:pt x="44191" y="44516"/>
                  </a:lnTo>
                  <a:lnTo>
                    <a:pt x="44703" y="43944"/>
                  </a:lnTo>
                  <a:close/>
                </a:path>
                <a:path w="9834880" h="173989">
                  <a:moveTo>
                    <a:pt x="44191" y="44516"/>
                  </a:moveTo>
                  <a:lnTo>
                    <a:pt x="43691" y="44968"/>
                  </a:lnTo>
                  <a:lnTo>
                    <a:pt x="44191" y="44516"/>
                  </a:lnTo>
                  <a:close/>
                </a:path>
                <a:path w="9834880" h="173989">
                  <a:moveTo>
                    <a:pt x="44823" y="43944"/>
                  </a:moveTo>
                  <a:lnTo>
                    <a:pt x="44191" y="44516"/>
                  </a:lnTo>
                  <a:lnTo>
                    <a:pt x="44823" y="43944"/>
                  </a:lnTo>
                  <a:close/>
                </a:path>
                <a:path w="9834880" h="173989">
                  <a:moveTo>
                    <a:pt x="48863" y="40284"/>
                  </a:moveTo>
                  <a:lnTo>
                    <a:pt x="47867" y="41101"/>
                  </a:lnTo>
                  <a:lnTo>
                    <a:pt x="48402" y="40702"/>
                  </a:lnTo>
                  <a:lnTo>
                    <a:pt x="48863" y="40284"/>
                  </a:lnTo>
                  <a:close/>
                </a:path>
                <a:path w="9834880" h="173989">
                  <a:moveTo>
                    <a:pt x="48402" y="40702"/>
                  </a:moveTo>
                  <a:lnTo>
                    <a:pt x="47867" y="41101"/>
                  </a:lnTo>
                  <a:lnTo>
                    <a:pt x="48402" y="40702"/>
                  </a:lnTo>
                  <a:close/>
                </a:path>
                <a:path w="9834880" h="173989">
                  <a:moveTo>
                    <a:pt x="48962" y="40284"/>
                  </a:moveTo>
                  <a:lnTo>
                    <a:pt x="48402" y="40702"/>
                  </a:lnTo>
                  <a:lnTo>
                    <a:pt x="48962" y="40284"/>
                  </a:lnTo>
                  <a:close/>
                </a:path>
                <a:path w="9834880" h="173989">
                  <a:moveTo>
                    <a:pt x="53445" y="36941"/>
                  </a:moveTo>
                  <a:lnTo>
                    <a:pt x="52303" y="37711"/>
                  </a:lnTo>
                  <a:lnTo>
                    <a:pt x="52857" y="37379"/>
                  </a:lnTo>
                  <a:lnTo>
                    <a:pt x="53445" y="36941"/>
                  </a:lnTo>
                  <a:close/>
                </a:path>
                <a:path w="9834880" h="173989">
                  <a:moveTo>
                    <a:pt x="52857" y="37379"/>
                  </a:moveTo>
                  <a:lnTo>
                    <a:pt x="52303" y="37711"/>
                  </a:lnTo>
                  <a:lnTo>
                    <a:pt x="52857" y="37379"/>
                  </a:lnTo>
                  <a:close/>
                </a:path>
                <a:path w="9834880" h="173989">
                  <a:moveTo>
                    <a:pt x="53589" y="36941"/>
                  </a:moveTo>
                  <a:lnTo>
                    <a:pt x="53445" y="36941"/>
                  </a:lnTo>
                  <a:lnTo>
                    <a:pt x="52857" y="37379"/>
                  </a:lnTo>
                  <a:lnTo>
                    <a:pt x="53589" y="36941"/>
                  </a:lnTo>
                  <a:close/>
                </a:path>
                <a:path w="9834880" h="173989">
                  <a:moveTo>
                    <a:pt x="58280" y="34129"/>
                  </a:moveTo>
                  <a:lnTo>
                    <a:pt x="57084" y="34768"/>
                  </a:lnTo>
                  <a:lnTo>
                    <a:pt x="57686" y="34485"/>
                  </a:lnTo>
                  <a:lnTo>
                    <a:pt x="58280" y="34129"/>
                  </a:lnTo>
                  <a:close/>
                </a:path>
                <a:path w="9834880" h="173989">
                  <a:moveTo>
                    <a:pt x="57686" y="34485"/>
                  </a:moveTo>
                  <a:lnTo>
                    <a:pt x="57084" y="34768"/>
                  </a:lnTo>
                  <a:lnTo>
                    <a:pt x="57213" y="34768"/>
                  </a:lnTo>
                  <a:lnTo>
                    <a:pt x="57686" y="34485"/>
                  </a:lnTo>
                  <a:close/>
                </a:path>
                <a:path w="9834880" h="173989">
                  <a:moveTo>
                    <a:pt x="58441" y="34129"/>
                  </a:moveTo>
                  <a:lnTo>
                    <a:pt x="58280" y="34129"/>
                  </a:lnTo>
                  <a:lnTo>
                    <a:pt x="57686" y="34485"/>
                  </a:lnTo>
                  <a:lnTo>
                    <a:pt x="58441" y="34129"/>
                  </a:lnTo>
                  <a:close/>
                </a:path>
                <a:path w="9834880" h="173989">
                  <a:moveTo>
                    <a:pt x="63459" y="31764"/>
                  </a:moveTo>
                  <a:lnTo>
                    <a:pt x="62318" y="32233"/>
                  </a:lnTo>
                  <a:lnTo>
                    <a:pt x="62953" y="32002"/>
                  </a:lnTo>
                  <a:lnTo>
                    <a:pt x="63459" y="31764"/>
                  </a:lnTo>
                  <a:close/>
                </a:path>
                <a:path w="9834880" h="173989">
                  <a:moveTo>
                    <a:pt x="62953" y="32002"/>
                  </a:moveTo>
                  <a:lnTo>
                    <a:pt x="62318" y="32233"/>
                  </a:lnTo>
                  <a:lnTo>
                    <a:pt x="62462" y="32233"/>
                  </a:lnTo>
                  <a:lnTo>
                    <a:pt x="62953" y="32002"/>
                  </a:lnTo>
                  <a:close/>
                </a:path>
                <a:path w="9834880" h="173989">
                  <a:moveTo>
                    <a:pt x="63608" y="31764"/>
                  </a:moveTo>
                  <a:lnTo>
                    <a:pt x="63459" y="31764"/>
                  </a:lnTo>
                  <a:lnTo>
                    <a:pt x="62953" y="32002"/>
                  </a:lnTo>
                  <a:lnTo>
                    <a:pt x="63608" y="31764"/>
                  </a:lnTo>
                  <a:close/>
                </a:path>
                <a:path w="9834880" h="173989">
                  <a:moveTo>
                    <a:pt x="68984" y="29807"/>
                  </a:moveTo>
                  <a:lnTo>
                    <a:pt x="67673" y="30215"/>
                  </a:lnTo>
                  <a:lnTo>
                    <a:pt x="68296" y="30057"/>
                  </a:lnTo>
                  <a:lnTo>
                    <a:pt x="68984" y="29807"/>
                  </a:lnTo>
                  <a:close/>
                </a:path>
                <a:path w="9834880" h="173989">
                  <a:moveTo>
                    <a:pt x="68296" y="30057"/>
                  </a:moveTo>
                  <a:lnTo>
                    <a:pt x="67673" y="30215"/>
                  </a:lnTo>
                  <a:lnTo>
                    <a:pt x="67862" y="30215"/>
                  </a:lnTo>
                  <a:lnTo>
                    <a:pt x="68296" y="30057"/>
                  </a:lnTo>
                  <a:close/>
                </a:path>
                <a:path w="9834880" h="173989">
                  <a:moveTo>
                    <a:pt x="69282" y="29807"/>
                  </a:moveTo>
                  <a:lnTo>
                    <a:pt x="68984" y="29807"/>
                  </a:lnTo>
                  <a:lnTo>
                    <a:pt x="68296" y="30057"/>
                  </a:lnTo>
                  <a:lnTo>
                    <a:pt x="69282" y="29807"/>
                  </a:lnTo>
                  <a:close/>
                </a:path>
                <a:path w="9834880" h="173989">
                  <a:moveTo>
                    <a:pt x="74745" y="28420"/>
                  </a:moveTo>
                  <a:lnTo>
                    <a:pt x="73435" y="28690"/>
                  </a:lnTo>
                  <a:lnTo>
                    <a:pt x="74047" y="28597"/>
                  </a:lnTo>
                  <a:lnTo>
                    <a:pt x="74745" y="28420"/>
                  </a:lnTo>
                  <a:close/>
                </a:path>
                <a:path w="9834880" h="173989">
                  <a:moveTo>
                    <a:pt x="74047" y="28597"/>
                  </a:moveTo>
                  <a:lnTo>
                    <a:pt x="73435" y="28690"/>
                  </a:lnTo>
                  <a:lnTo>
                    <a:pt x="73683" y="28690"/>
                  </a:lnTo>
                  <a:lnTo>
                    <a:pt x="74047" y="28597"/>
                  </a:lnTo>
                  <a:close/>
                </a:path>
                <a:path w="9834880" h="173989">
                  <a:moveTo>
                    <a:pt x="75220" y="28420"/>
                  </a:moveTo>
                  <a:lnTo>
                    <a:pt x="74745" y="28420"/>
                  </a:lnTo>
                  <a:lnTo>
                    <a:pt x="74047" y="28597"/>
                  </a:lnTo>
                  <a:lnTo>
                    <a:pt x="75220" y="28420"/>
                  </a:lnTo>
                  <a:close/>
                </a:path>
                <a:path w="9834880" h="173989">
                  <a:moveTo>
                    <a:pt x="80729" y="27588"/>
                  </a:moveTo>
                  <a:lnTo>
                    <a:pt x="79335" y="27727"/>
                  </a:lnTo>
                  <a:lnTo>
                    <a:pt x="80020" y="27695"/>
                  </a:lnTo>
                  <a:lnTo>
                    <a:pt x="80729" y="27588"/>
                  </a:lnTo>
                  <a:close/>
                </a:path>
                <a:path w="9834880" h="173989">
                  <a:moveTo>
                    <a:pt x="80020" y="27695"/>
                  </a:moveTo>
                  <a:lnTo>
                    <a:pt x="79335" y="27727"/>
                  </a:lnTo>
                  <a:lnTo>
                    <a:pt x="79811" y="27727"/>
                  </a:lnTo>
                  <a:lnTo>
                    <a:pt x="80020" y="27695"/>
                  </a:lnTo>
                  <a:close/>
                </a:path>
                <a:path w="9834880" h="173989">
                  <a:moveTo>
                    <a:pt x="82348" y="27588"/>
                  </a:moveTo>
                  <a:lnTo>
                    <a:pt x="80729" y="27588"/>
                  </a:lnTo>
                  <a:lnTo>
                    <a:pt x="80020" y="27695"/>
                  </a:lnTo>
                  <a:lnTo>
                    <a:pt x="82348" y="27588"/>
                  </a:lnTo>
                  <a:close/>
                </a:path>
                <a:path w="9834880" h="173989">
                  <a:moveTo>
                    <a:pt x="9807305" y="27380"/>
                  </a:moveTo>
                  <a:lnTo>
                    <a:pt x="86867" y="27380"/>
                  </a:lnTo>
                  <a:lnTo>
                    <a:pt x="86532" y="27395"/>
                  </a:lnTo>
                  <a:lnTo>
                    <a:pt x="9807305" y="27395"/>
                  </a:lnTo>
                  <a:close/>
                </a:path>
                <a:path w="9834880" h="173989">
                  <a:moveTo>
                    <a:pt x="9834581" y="13697"/>
                  </a:moveTo>
                  <a:lnTo>
                    <a:pt x="9807305" y="13697"/>
                  </a:lnTo>
                  <a:lnTo>
                    <a:pt x="9820943" y="27395"/>
                  </a:lnTo>
                  <a:lnTo>
                    <a:pt x="9834581" y="27395"/>
                  </a:lnTo>
                  <a:lnTo>
                    <a:pt x="9834581" y="13697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70033"/>
              <a:ext cx="9880600" cy="146685"/>
            </a:xfrm>
            <a:custGeom>
              <a:avLst/>
              <a:gdLst/>
              <a:ahLst/>
              <a:cxnLst/>
              <a:rect l="l" t="t" r="r" b="b"/>
              <a:pathLst>
                <a:path w="9880600" h="146685">
                  <a:moveTo>
                    <a:pt x="9880033" y="0"/>
                  </a:moveTo>
                  <a:lnTo>
                    <a:pt x="72646" y="0"/>
                  </a:lnTo>
                  <a:lnTo>
                    <a:pt x="44056" y="5635"/>
                  </a:lnTo>
                  <a:lnTo>
                    <a:pt x="20999" y="21114"/>
                  </a:lnTo>
                  <a:lnTo>
                    <a:pt x="5604" y="44296"/>
                  </a:lnTo>
                  <a:lnTo>
                    <a:pt x="0" y="73042"/>
                  </a:lnTo>
                  <a:lnTo>
                    <a:pt x="5604" y="100827"/>
                  </a:lnTo>
                  <a:lnTo>
                    <a:pt x="20999" y="124119"/>
                  </a:lnTo>
                  <a:lnTo>
                    <a:pt x="44056" y="140135"/>
                  </a:lnTo>
                  <a:lnTo>
                    <a:pt x="72646" y="146092"/>
                  </a:lnTo>
                  <a:lnTo>
                    <a:pt x="9880033" y="146092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0389" y="1793493"/>
            <a:ext cx="10497185" cy="275653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10">
                <a:latin typeface="Calibri"/>
                <a:cs typeface="Calibri"/>
              </a:rPr>
              <a:t>Consider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that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Zappos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SBU</a:t>
            </a:r>
            <a:r>
              <a:rPr dirty="0" sz="2800" spc="-5">
                <a:latin typeface="Calibri"/>
                <a:cs typeface="Calibri"/>
              </a:rPr>
              <a:t> under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Amazon,</a:t>
            </a:r>
            <a:r>
              <a:rPr dirty="0" sz="2800" spc="-5">
                <a:latin typeface="Calibri"/>
                <a:cs typeface="Calibri"/>
              </a:rPr>
              <a:t> which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employs</a:t>
            </a:r>
            <a:r>
              <a:rPr dirty="0" sz="2800" spc="-5">
                <a:latin typeface="Calibri"/>
                <a:cs typeface="Calibri"/>
              </a:rPr>
              <a:t> a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multidivisional </a:t>
            </a:r>
            <a:r>
              <a:rPr dirty="0" sz="2800" spc="-10">
                <a:latin typeface="Calibri"/>
                <a:cs typeface="Calibri"/>
              </a:rPr>
              <a:t>structure. </a:t>
            </a:r>
            <a:r>
              <a:rPr dirty="0" sz="2800" spc="-15">
                <a:latin typeface="Calibri"/>
                <a:cs typeface="Calibri"/>
              </a:rPr>
              <a:t>Also, </a:t>
            </a:r>
            <a:r>
              <a:rPr dirty="0" sz="2800" spc="-75">
                <a:solidFill>
                  <a:srgbClr val="FF0000"/>
                </a:solidFill>
                <a:latin typeface="Calibri"/>
                <a:cs typeface="Calibri"/>
              </a:rPr>
              <a:t>W.L.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Gore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uses </a:t>
            </a:r>
            <a:r>
              <a:rPr dirty="0" sz="2800" spc="-5">
                <a:latin typeface="Calibri"/>
                <a:cs typeface="Calibri"/>
              </a:rPr>
              <a:t>a multidivisional </a:t>
            </a:r>
            <a:r>
              <a:rPr dirty="0" sz="2800" spc="-15">
                <a:latin typeface="Calibri"/>
                <a:cs typeface="Calibri"/>
              </a:rPr>
              <a:t>structure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10">
                <a:latin typeface="Calibri"/>
                <a:cs typeface="Calibri"/>
              </a:rPr>
              <a:t>administer </a:t>
            </a:r>
            <a:r>
              <a:rPr dirty="0" sz="2800" spc="-5">
                <a:latin typeface="Calibri"/>
                <a:cs typeface="Calibri"/>
              </a:rPr>
              <a:t>its </a:t>
            </a:r>
            <a:r>
              <a:rPr dirty="0" sz="2800" spc="-20">
                <a:latin typeface="Calibri"/>
                <a:cs typeface="Calibri"/>
              </a:rPr>
              <a:t>differentiation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20">
                <a:latin typeface="Calibri"/>
                <a:cs typeface="Calibri"/>
              </a:rPr>
              <a:t>related </a:t>
            </a:r>
            <a:r>
              <a:rPr dirty="0" sz="2800" spc="-15">
                <a:latin typeface="Calibri"/>
                <a:cs typeface="Calibri"/>
              </a:rPr>
              <a:t>diversification </a:t>
            </a:r>
            <a:r>
              <a:rPr dirty="0" sz="2800" spc="-20">
                <a:latin typeface="Calibri"/>
                <a:cs typeface="Calibri"/>
              </a:rPr>
              <a:t>strategies. </a:t>
            </a:r>
            <a:r>
              <a:rPr dirty="0" sz="2800" spc="-5">
                <a:latin typeface="Calibri"/>
                <a:cs typeface="Calibri"/>
              </a:rPr>
              <a:t>It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has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four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 product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 divisions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(electronic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products,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industrial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products,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medical products,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5">
                <a:latin typeface="Calibri"/>
                <a:cs typeface="Calibri"/>
              </a:rPr>
              <a:t>fabrics </a:t>
            </a:r>
            <a:r>
              <a:rPr dirty="0" sz="2800" spc="-5">
                <a:latin typeface="Calibri"/>
                <a:cs typeface="Calibri"/>
              </a:rPr>
              <a:t>division) with </a:t>
            </a:r>
            <a:r>
              <a:rPr dirty="0" sz="2800" spc="-10">
                <a:latin typeface="Calibri"/>
                <a:cs typeface="Calibri"/>
              </a:rPr>
              <a:t>manufacturing facilities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United </a:t>
            </a:r>
            <a:r>
              <a:rPr dirty="0" sz="2800" spc="-15">
                <a:latin typeface="Calibri"/>
                <a:cs typeface="Calibri"/>
              </a:rPr>
              <a:t>States, </a:t>
            </a:r>
            <a:r>
              <a:rPr dirty="0" sz="2800" spc="-10">
                <a:latin typeface="Calibri"/>
                <a:cs typeface="Calibri"/>
              </a:rPr>
              <a:t>China, </a:t>
            </a:r>
            <a:r>
              <a:rPr dirty="0" sz="2800" spc="-35">
                <a:latin typeface="Calibri"/>
                <a:cs typeface="Calibri"/>
              </a:rPr>
              <a:t>Germany, </a:t>
            </a:r>
            <a:r>
              <a:rPr dirty="0" sz="2800" spc="-5">
                <a:latin typeface="Calibri"/>
                <a:cs typeface="Calibri"/>
              </a:rPr>
              <a:t>Japan,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Scotland, </a:t>
            </a:r>
            <a:r>
              <a:rPr dirty="0" sz="2800" spc="-5">
                <a:latin typeface="Calibri"/>
                <a:cs typeface="Calibri"/>
              </a:rPr>
              <a:t>and business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activities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30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countries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across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globe.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1791315" cy="1495425"/>
            <a:chOff x="0" y="0"/>
            <a:chExt cx="11791315" cy="1495425"/>
          </a:xfrm>
        </p:grpSpPr>
        <p:sp>
          <p:nvSpPr>
            <p:cNvPr id="4" name="object 4"/>
            <p:cNvSpPr/>
            <p:nvPr/>
          </p:nvSpPr>
          <p:spPr>
            <a:xfrm>
              <a:off x="138892" y="0"/>
              <a:ext cx="3047365" cy="1495425"/>
            </a:xfrm>
            <a:custGeom>
              <a:avLst/>
              <a:gdLst/>
              <a:ahLst/>
              <a:cxnLst/>
              <a:rect l="l" t="t" r="r" b="b"/>
              <a:pathLst>
                <a:path w="3047365" h="1495425">
                  <a:moveTo>
                    <a:pt x="3047159" y="0"/>
                  </a:moveTo>
                  <a:lnTo>
                    <a:pt x="102933" y="0"/>
                  </a:lnTo>
                  <a:lnTo>
                    <a:pt x="0" y="1157390"/>
                  </a:lnTo>
                  <a:lnTo>
                    <a:pt x="34483" y="1196075"/>
                  </a:lnTo>
                  <a:lnTo>
                    <a:pt x="74538" y="1219253"/>
                  </a:lnTo>
                  <a:lnTo>
                    <a:pt x="125138" y="1243782"/>
                  </a:lnTo>
                  <a:lnTo>
                    <a:pt x="182783" y="1268759"/>
                  </a:lnTo>
                  <a:lnTo>
                    <a:pt x="243976" y="1293278"/>
                  </a:lnTo>
                  <a:lnTo>
                    <a:pt x="305217" y="1316437"/>
                  </a:lnTo>
                  <a:lnTo>
                    <a:pt x="363009" y="1337330"/>
                  </a:lnTo>
                  <a:lnTo>
                    <a:pt x="413851" y="1355054"/>
                  </a:lnTo>
                  <a:lnTo>
                    <a:pt x="454247" y="1368704"/>
                  </a:lnTo>
                  <a:lnTo>
                    <a:pt x="527180" y="1391980"/>
                  </a:lnTo>
                  <a:lnTo>
                    <a:pt x="573993" y="1405602"/>
                  </a:lnTo>
                  <a:lnTo>
                    <a:pt x="621125" y="1418251"/>
                  </a:lnTo>
                  <a:lnTo>
                    <a:pt x="668566" y="1429935"/>
                  </a:lnTo>
                  <a:lnTo>
                    <a:pt x="716308" y="1440660"/>
                  </a:lnTo>
                  <a:lnTo>
                    <a:pt x="764339" y="1450434"/>
                  </a:lnTo>
                  <a:lnTo>
                    <a:pt x="812649" y="1459264"/>
                  </a:lnTo>
                  <a:lnTo>
                    <a:pt x="861229" y="1467158"/>
                  </a:lnTo>
                  <a:lnTo>
                    <a:pt x="910068" y="1474124"/>
                  </a:lnTo>
                  <a:lnTo>
                    <a:pt x="959156" y="1480168"/>
                  </a:lnTo>
                  <a:lnTo>
                    <a:pt x="1008483" y="1485299"/>
                  </a:lnTo>
                  <a:lnTo>
                    <a:pt x="1058040" y="1489523"/>
                  </a:lnTo>
                  <a:lnTo>
                    <a:pt x="1109590" y="1492361"/>
                  </a:lnTo>
                  <a:lnTo>
                    <a:pt x="1161223" y="1494119"/>
                  </a:lnTo>
                  <a:lnTo>
                    <a:pt x="1212901" y="1494798"/>
                  </a:lnTo>
                  <a:lnTo>
                    <a:pt x="1264585" y="1494393"/>
                  </a:lnTo>
                  <a:lnTo>
                    <a:pt x="1316237" y="1492904"/>
                  </a:lnTo>
                  <a:lnTo>
                    <a:pt x="1367818" y="1490327"/>
                  </a:lnTo>
                  <a:lnTo>
                    <a:pt x="1419290" y="1486662"/>
                  </a:lnTo>
                  <a:lnTo>
                    <a:pt x="1470615" y="1481905"/>
                  </a:lnTo>
                  <a:lnTo>
                    <a:pt x="1521753" y="1476055"/>
                  </a:lnTo>
                  <a:lnTo>
                    <a:pt x="1572668" y="1469110"/>
                  </a:lnTo>
                  <a:lnTo>
                    <a:pt x="1623320" y="1461067"/>
                  </a:lnTo>
                  <a:lnTo>
                    <a:pt x="1673670" y="1451924"/>
                  </a:lnTo>
                  <a:lnTo>
                    <a:pt x="1723682" y="1441679"/>
                  </a:lnTo>
                  <a:lnTo>
                    <a:pt x="1773315" y="1430331"/>
                  </a:lnTo>
                  <a:lnTo>
                    <a:pt x="1822533" y="1417876"/>
                  </a:lnTo>
                  <a:lnTo>
                    <a:pt x="1871295" y="1404313"/>
                  </a:lnTo>
                  <a:lnTo>
                    <a:pt x="1919565" y="1389640"/>
                  </a:lnTo>
                  <a:lnTo>
                    <a:pt x="1967304" y="1373854"/>
                  </a:lnTo>
                  <a:lnTo>
                    <a:pt x="2014472" y="1356954"/>
                  </a:lnTo>
                  <a:lnTo>
                    <a:pt x="2061033" y="1338936"/>
                  </a:lnTo>
                  <a:lnTo>
                    <a:pt x="2106947" y="1319800"/>
                  </a:lnTo>
                  <a:lnTo>
                    <a:pt x="2152176" y="1299543"/>
                  </a:lnTo>
                  <a:lnTo>
                    <a:pt x="2196681" y="1278163"/>
                  </a:lnTo>
                  <a:lnTo>
                    <a:pt x="2244566" y="1253380"/>
                  </a:lnTo>
                  <a:lnTo>
                    <a:pt x="2291071" y="1227391"/>
                  </a:lnTo>
                  <a:lnTo>
                    <a:pt x="2336195" y="1200234"/>
                  </a:lnTo>
                  <a:lnTo>
                    <a:pt x="2379938" y="1171946"/>
                  </a:lnTo>
                  <a:lnTo>
                    <a:pt x="2422300" y="1142565"/>
                  </a:lnTo>
                  <a:lnTo>
                    <a:pt x="2463280" y="1112127"/>
                  </a:lnTo>
                  <a:lnTo>
                    <a:pt x="2502877" y="1080670"/>
                  </a:lnTo>
                  <a:lnTo>
                    <a:pt x="2541092" y="1048231"/>
                  </a:lnTo>
                  <a:lnTo>
                    <a:pt x="2577924" y="1014847"/>
                  </a:lnTo>
                  <a:lnTo>
                    <a:pt x="2613372" y="980555"/>
                  </a:lnTo>
                  <a:lnTo>
                    <a:pt x="2647437" y="945392"/>
                  </a:lnTo>
                  <a:lnTo>
                    <a:pt x="2680117" y="909397"/>
                  </a:lnTo>
                  <a:lnTo>
                    <a:pt x="2711413" y="872605"/>
                  </a:lnTo>
                  <a:lnTo>
                    <a:pt x="2741323" y="835054"/>
                  </a:lnTo>
                  <a:lnTo>
                    <a:pt x="2769848" y="796782"/>
                  </a:lnTo>
                  <a:lnTo>
                    <a:pt x="2796987" y="757825"/>
                  </a:lnTo>
                  <a:lnTo>
                    <a:pt x="2822739" y="718221"/>
                  </a:lnTo>
                  <a:lnTo>
                    <a:pt x="2847105" y="678006"/>
                  </a:lnTo>
                  <a:lnTo>
                    <a:pt x="2870083" y="637219"/>
                  </a:lnTo>
                  <a:lnTo>
                    <a:pt x="2891674" y="595895"/>
                  </a:lnTo>
                  <a:lnTo>
                    <a:pt x="2911877" y="554074"/>
                  </a:lnTo>
                  <a:lnTo>
                    <a:pt x="2930691" y="511790"/>
                  </a:lnTo>
                  <a:lnTo>
                    <a:pt x="2948117" y="469083"/>
                  </a:lnTo>
                  <a:lnTo>
                    <a:pt x="2964153" y="425989"/>
                  </a:lnTo>
                  <a:lnTo>
                    <a:pt x="2978799" y="382545"/>
                  </a:lnTo>
                  <a:lnTo>
                    <a:pt x="2992055" y="338788"/>
                  </a:lnTo>
                  <a:lnTo>
                    <a:pt x="3003921" y="294756"/>
                  </a:lnTo>
                  <a:lnTo>
                    <a:pt x="3014396" y="250485"/>
                  </a:lnTo>
                  <a:lnTo>
                    <a:pt x="3023479" y="206014"/>
                  </a:lnTo>
                  <a:lnTo>
                    <a:pt x="3031171" y="161379"/>
                  </a:lnTo>
                  <a:lnTo>
                    <a:pt x="3037470" y="116617"/>
                  </a:lnTo>
                  <a:lnTo>
                    <a:pt x="3042377" y="71766"/>
                  </a:lnTo>
                  <a:lnTo>
                    <a:pt x="3045891" y="26862"/>
                  </a:lnTo>
                  <a:lnTo>
                    <a:pt x="3047159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0"/>
              <a:ext cx="11786870" cy="1495425"/>
            </a:xfrm>
            <a:custGeom>
              <a:avLst/>
              <a:gdLst/>
              <a:ahLst/>
              <a:cxnLst/>
              <a:rect l="l" t="t" r="r" b="b"/>
              <a:pathLst>
                <a:path w="11786870" h="1495425">
                  <a:moveTo>
                    <a:pt x="11786502" y="749744"/>
                  </a:moveTo>
                  <a:lnTo>
                    <a:pt x="11783797" y="707402"/>
                  </a:lnTo>
                  <a:lnTo>
                    <a:pt x="11775897" y="666229"/>
                  </a:lnTo>
                  <a:lnTo>
                    <a:pt x="11763058" y="626452"/>
                  </a:lnTo>
                  <a:lnTo>
                    <a:pt x="11745544" y="588289"/>
                  </a:lnTo>
                  <a:lnTo>
                    <a:pt x="11723624" y="551929"/>
                  </a:lnTo>
                  <a:lnTo>
                    <a:pt x="11697564" y="517601"/>
                  </a:lnTo>
                  <a:lnTo>
                    <a:pt x="11667630" y="485533"/>
                  </a:lnTo>
                  <a:lnTo>
                    <a:pt x="11634089" y="455930"/>
                  </a:lnTo>
                  <a:lnTo>
                    <a:pt x="11597221" y="428993"/>
                  </a:lnTo>
                  <a:lnTo>
                    <a:pt x="11557292" y="404952"/>
                  </a:lnTo>
                  <a:lnTo>
                    <a:pt x="11514557" y="384022"/>
                  </a:lnTo>
                  <a:lnTo>
                    <a:pt x="11469281" y="366420"/>
                  </a:lnTo>
                  <a:lnTo>
                    <a:pt x="11421758" y="352348"/>
                  </a:lnTo>
                  <a:lnTo>
                    <a:pt x="11372228" y="342036"/>
                  </a:lnTo>
                  <a:lnTo>
                    <a:pt x="11320971" y="335686"/>
                  </a:lnTo>
                  <a:lnTo>
                    <a:pt x="11268253" y="333527"/>
                  </a:lnTo>
                  <a:lnTo>
                    <a:pt x="2991916" y="333527"/>
                  </a:lnTo>
                  <a:lnTo>
                    <a:pt x="3002305" y="294767"/>
                  </a:lnTo>
                  <a:lnTo>
                    <a:pt x="3012706" y="250494"/>
                  </a:lnTo>
                  <a:lnTo>
                    <a:pt x="3021685" y="206019"/>
                  </a:lnTo>
                  <a:lnTo>
                    <a:pt x="3029242" y="161391"/>
                  </a:lnTo>
                  <a:lnTo>
                    <a:pt x="3035401" y="116624"/>
                  </a:lnTo>
                  <a:lnTo>
                    <a:pt x="3040126" y="71767"/>
                  </a:lnTo>
                  <a:lnTo>
                    <a:pt x="3043440" y="26873"/>
                  </a:lnTo>
                  <a:lnTo>
                    <a:pt x="3044583" y="0"/>
                  </a:lnTo>
                  <a:lnTo>
                    <a:pt x="102933" y="0"/>
                  </a:lnTo>
                  <a:lnTo>
                    <a:pt x="0" y="1157401"/>
                  </a:lnTo>
                  <a:lnTo>
                    <a:pt x="8407" y="1175156"/>
                  </a:lnTo>
                  <a:lnTo>
                    <a:pt x="74104" y="1219263"/>
                  </a:lnTo>
                  <a:lnTo>
                    <a:pt x="124460" y="1243787"/>
                  </a:lnTo>
                  <a:lnTo>
                    <a:pt x="181876" y="1268768"/>
                  </a:lnTo>
                  <a:lnTo>
                    <a:pt x="242887" y="1293279"/>
                  </a:lnTo>
                  <a:lnTo>
                    <a:pt x="304038" y="1316443"/>
                  </a:lnTo>
                  <a:lnTo>
                    <a:pt x="361848" y="1337335"/>
                  </a:lnTo>
                  <a:lnTo>
                    <a:pt x="412877" y="1355064"/>
                  </a:lnTo>
                  <a:lnTo>
                    <a:pt x="453644" y="1368704"/>
                  </a:lnTo>
                  <a:lnTo>
                    <a:pt x="526618" y="1391983"/>
                  </a:lnTo>
                  <a:lnTo>
                    <a:pt x="573062" y="1405610"/>
                  </a:lnTo>
                  <a:lnTo>
                    <a:pt x="619963" y="1418259"/>
                  </a:lnTo>
                  <a:lnTo>
                    <a:pt x="667283" y="1429943"/>
                  </a:lnTo>
                  <a:lnTo>
                    <a:pt x="714971" y="1440662"/>
                  </a:lnTo>
                  <a:lnTo>
                    <a:pt x="762990" y="1450441"/>
                  </a:lnTo>
                  <a:lnTo>
                    <a:pt x="811301" y="1459268"/>
                  </a:lnTo>
                  <a:lnTo>
                    <a:pt x="859828" y="1467167"/>
                  </a:lnTo>
                  <a:lnTo>
                    <a:pt x="908545" y="1474127"/>
                  </a:lnTo>
                  <a:lnTo>
                    <a:pt x="957414" y="1480172"/>
                  </a:lnTo>
                  <a:lnTo>
                    <a:pt x="1006360" y="1485303"/>
                  </a:lnTo>
                  <a:lnTo>
                    <a:pt x="1055370" y="1489532"/>
                  </a:lnTo>
                  <a:lnTo>
                    <a:pt x="1107236" y="1492364"/>
                  </a:lnTo>
                  <a:lnTo>
                    <a:pt x="1159129" y="1494129"/>
                  </a:lnTo>
                  <a:lnTo>
                    <a:pt x="1211008" y="1494802"/>
                  </a:lnTo>
                  <a:lnTo>
                    <a:pt x="1262849" y="1494396"/>
                  </a:lnTo>
                  <a:lnTo>
                    <a:pt x="1314615" y="1492910"/>
                  </a:lnTo>
                  <a:lnTo>
                    <a:pt x="1366266" y="1490332"/>
                  </a:lnTo>
                  <a:lnTo>
                    <a:pt x="1417777" y="1486674"/>
                  </a:lnTo>
                  <a:lnTo>
                    <a:pt x="1469110" y="1481912"/>
                  </a:lnTo>
                  <a:lnTo>
                    <a:pt x="1520228" y="1476057"/>
                  </a:lnTo>
                  <a:lnTo>
                    <a:pt x="1571091" y="1469110"/>
                  </a:lnTo>
                  <a:lnTo>
                    <a:pt x="1621675" y="1461071"/>
                  </a:lnTo>
                  <a:lnTo>
                    <a:pt x="1671942" y="1451927"/>
                  </a:lnTo>
                  <a:lnTo>
                    <a:pt x="1721853" y="1441691"/>
                  </a:lnTo>
                  <a:lnTo>
                    <a:pt x="1771383" y="1430337"/>
                  </a:lnTo>
                  <a:lnTo>
                    <a:pt x="1820481" y="1417878"/>
                  </a:lnTo>
                  <a:lnTo>
                    <a:pt x="1869135" y="1404315"/>
                  </a:lnTo>
                  <a:lnTo>
                    <a:pt x="1917293" y="1389646"/>
                  </a:lnTo>
                  <a:lnTo>
                    <a:pt x="1964918" y="1373860"/>
                  </a:lnTo>
                  <a:lnTo>
                    <a:pt x="2011997" y="1356956"/>
                  </a:lnTo>
                  <a:lnTo>
                    <a:pt x="2058479" y="1338948"/>
                  </a:lnTo>
                  <a:lnTo>
                    <a:pt x="2104326" y="1319809"/>
                  </a:lnTo>
                  <a:lnTo>
                    <a:pt x="2149513" y="1299552"/>
                  </a:lnTo>
                  <a:lnTo>
                    <a:pt x="2194014" y="1278166"/>
                  </a:lnTo>
                  <a:lnTo>
                    <a:pt x="2241905" y="1253388"/>
                  </a:lnTo>
                  <a:lnTo>
                    <a:pt x="2288425" y="1227391"/>
                  </a:lnTo>
                  <a:lnTo>
                    <a:pt x="2333587" y="1200238"/>
                  </a:lnTo>
                  <a:lnTo>
                    <a:pt x="2377363" y="1171956"/>
                  </a:lnTo>
                  <a:lnTo>
                    <a:pt x="2382824" y="1168171"/>
                  </a:lnTo>
                  <a:lnTo>
                    <a:pt x="11268253" y="1168171"/>
                  </a:lnTo>
                  <a:lnTo>
                    <a:pt x="11320971" y="1166012"/>
                  </a:lnTo>
                  <a:lnTo>
                    <a:pt x="11372228" y="1159662"/>
                  </a:lnTo>
                  <a:lnTo>
                    <a:pt x="11421758" y="1149337"/>
                  </a:lnTo>
                  <a:lnTo>
                    <a:pt x="11469281" y="1135253"/>
                  </a:lnTo>
                  <a:lnTo>
                    <a:pt x="11514557" y="1117612"/>
                  </a:lnTo>
                  <a:lnTo>
                    <a:pt x="11557292" y="1096632"/>
                  </a:lnTo>
                  <a:lnTo>
                    <a:pt x="11597221" y="1072527"/>
                  </a:lnTo>
                  <a:lnTo>
                    <a:pt x="11634089" y="1045502"/>
                  </a:lnTo>
                  <a:lnTo>
                    <a:pt x="11667630" y="1015784"/>
                  </a:lnTo>
                  <a:lnTo>
                    <a:pt x="11697564" y="983564"/>
                  </a:lnTo>
                  <a:lnTo>
                    <a:pt x="11723624" y="949058"/>
                  </a:lnTo>
                  <a:lnTo>
                    <a:pt x="11745544" y="912495"/>
                  </a:lnTo>
                  <a:lnTo>
                    <a:pt x="11763058" y="874064"/>
                  </a:lnTo>
                  <a:lnTo>
                    <a:pt x="11775897" y="833983"/>
                  </a:lnTo>
                  <a:lnTo>
                    <a:pt x="11783797" y="792480"/>
                  </a:lnTo>
                  <a:lnTo>
                    <a:pt x="11786502" y="749744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0"/>
              <a:ext cx="2944495" cy="1495425"/>
            </a:xfrm>
            <a:custGeom>
              <a:avLst/>
              <a:gdLst/>
              <a:ahLst/>
              <a:cxnLst/>
              <a:rect l="l" t="t" r="r" b="b"/>
              <a:pathLst>
                <a:path w="2944495" h="1495425">
                  <a:moveTo>
                    <a:pt x="2944330" y="0"/>
                  </a:moveTo>
                  <a:lnTo>
                    <a:pt x="0" y="0"/>
                  </a:lnTo>
                  <a:lnTo>
                    <a:pt x="0" y="1232952"/>
                  </a:lnTo>
                  <a:lnTo>
                    <a:pt x="79986" y="1268759"/>
                  </a:lnTo>
                  <a:lnTo>
                    <a:pt x="141179" y="1293278"/>
                  </a:lnTo>
                  <a:lnTo>
                    <a:pt x="202420" y="1316437"/>
                  </a:lnTo>
                  <a:lnTo>
                    <a:pt x="260211" y="1337330"/>
                  </a:lnTo>
                  <a:lnTo>
                    <a:pt x="311053" y="1355054"/>
                  </a:lnTo>
                  <a:lnTo>
                    <a:pt x="351447" y="1368704"/>
                  </a:lnTo>
                  <a:lnTo>
                    <a:pt x="424385" y="1391980"/>
                  </a:lnTo>
                  <a:lnTo>
                    <a:pt x="471202" y="1405602"/>
                  </a:lnTo>
                  <a:lnTo>
                    <a:pt x="518336" y="1418251"/>
                  </a:lnTo>
                  <a:lnTo>
                    <a:pt x="565779" y="1429935"/>
                  </a:lnTo>
                  <a:lnTo>
                    <a:pt x="613520" y="1440660"/>
                  </a:lnTo>
                  <a:lnTo>
                    <a:pt x="661551" y="1450434"/>
                  </a:lnTo>
                  <a:lnTo>
                    <a:pt x="709863" y="1459264"/>
                  </a:lnTo>
                  <a:lnTo>
                    <a:pt x="758445" y="1467158"/>
                  </a:lnTo>
                  <a:lnTo>
                    <a:pt x="807290" y="1474124"/>
                  </a:lnTo>
                  <a:lnTo>
                    <a:pt x="856387" y="1480168"/>
                  </a:lnTo>
                  <a:lnTo>
                    <a:pt x="905727" y="1485299"/>
                  </a:lnTo>
                  <a:lnTo>
                    <a:pt x="955301" y="1489523"/>
                  </a:lnTo>
                  <a:lnTo>
                    <a:pt x="1006840" y="1492361"/>
                  </a:lnTo>
                  <a:lnTo>
                    <a:pt x="1058463" y="1494119"/>
                  </a:lnTo>
                  <a:lnTo>
                    <a:pt x="1110132" y="1494798"/>
                  </a:lnTo>
                  <a:lnTo>
                    <a:pt x="1161808" y="1494393"/>
                  </a:lnTo>
                  <a:lnTo>
                    <a:pt x="1213452" y="1492904"/>
                  </a:lnTo>
                  <a:lnTo>
                    <a:pt x="1265027" y="1490327"/>
                  </a:lnTo>
                  <a:lnTo>
                    <a:pt x="1316494" y="1486662"/>
                  </a:lnTo>
                  <a:lnTo>
                    <a:pt x="1367814" y="1481905"/>
                  </a:lnTo>
                  <a:lnTo>
                    <a:pt x="1418950" y="1476055"/>
                  </a:lnTo>
                  <a:lnTo>
                    <a:pt x="1469862" y="1469110"/>
                  </a:lnTo>
                  <a:lnTo>
                    <a:pt x="1520513" y="1461067"/>
                  </a:lnTo>
                  <a:lnTo>
                    <a:pt x="1570864" y="1451924"/>
                  </a:lnTo>
                  <a:lnTo>
                    <a:pt x="1620876" y="1441679"/>
                  </a:lnTo>
                  <a:lnTo>
                    <a:pt x="1670512" y="1430331"/>
                  </a:lnTo>
                  <a:lnTo>
                    <a:pt x="1719732" y="1417876"/>
                  </a:lnTo>
                  <a:lnTo>
                    <a:pt x="1768499" y="1404313"/>
                  </a:lnTo>
                  <a:lnTo>
                    <a:pt x="1816774" y="1389640"/>
                  </a:lnTo>
                  <a:lnTo>
                    <a:pt x="1864519" y="1373854"/>
                  </a:lnTo>
                  <a:lnTo>
                    <a:pt x="1911695" y="1356954"/>
                  </a:lnTo>
                  <a:lnTo>
                    <a:pt x="1958263" y="1338936"/>
                  </a:lnTo>
                  <a:lnTo>
                    <a:pt x="2004186" y="1319800"/>
                  </a:lnTo>
                  <a:lnTo>
                    <a:pt x="2049426" y="1299543"/>
                  </a:lnTo>
                  <a:lnTo>
                    <a:pt x="2093943" y="1278163"/>
                  </a:lnTo>
                  <a:lnTo>
                    <a:pt x="2141827" y="1253380"/>
                  </a:lnTo>
                  <a:lnTo>
                    <a:pt x="2188331" y="1227391"/>
                  </a:lnTo>
                  <a:lnTo>
                    <a:pt x="2233454" y="1200234"/>
                  </a:lnTo>
                  <a:lnTo>
                    <a:pt x="2277196" y="1171946"/>
                  </a:lnTo>
                  <a:lnTo>
                    <a:pt x="2319556" y="1142565"/>
                  </a:lnTo>
                  <a:lnTo>
                    <a:pt x="2360533" y="1112127"/>
                  </a:lnTo>
                  <a:lnTo>
                    <a:pt x="2400128" y="1080670"/>
                  </a:lnTo>
                  <a:lnTo>
                    <a:pt x="2438341" y="1048231"/>
                  </a:lnTo>
                  <a:lnTo>
                    <a:pt x="2475170" y="1014847"/>
                  </a:lnTo>
                  <a:lnTo>
                    <a:pt x="2510615" y="980555"/>
                  </a:lnTo>
                  <a:lnTo>
                    <a:pt x="2544676" y="945392"/>
                  </a:lnTo>
                  <a:lnTo>
                    <a:pt x="2577353" y="909397"/>
                  </a:lnTo>
                  <a:lnTo>
                    <a:pt x="2608644" y="872605"/>
                  </a:lnTo>
                  <a:lnTo>
                    <a:pt x="2638551" y="835054"/>
                  </a:lnTo>
                  <a:lnTo>
                    <a:pt x="2667072" y="796782"/>
                  </a:lnTo>
                  <a:lnTo>
                    <a:pt x="2694207" y="757825"/>
                  </a:lnTo>
                  <a:lnTo>
                    <a:pt x="2719955" y="718221"/>
                  </a:lnTo>
                  <a:lnTo>
                    <a:pt x="2744317" y="678006"/>
                  </a:lnTo>
                  <a:lnTo>
                    <a:pt x="2767291" y="637219"/>
                  </a:lnTo>
                  <a:lnTo>
                    <a:pt x="2788878" y="595895"/>
                  </a:lnTo>
                  <a:lnTo>
                    <a:pt x="2809077" y="554074"/>
                  </a:lnTo>
                  <a:lnTo>
                    <a:pt x="2827888" y="511790"/>
                  </a:lnTo>
                  <a:lnTo>
                    <a:pt x="2845309" y="469083"/>
                  </a:lnTo>
                  <a:lnTo>
                    <a:pt x="2861342" y="425989"/>
                  </a:lnTo>
                  <a:lnTo>
                    <a:pt x="2875985" y="382545"/>
                  </a:lnTo>
                  <a:lnTo>
                    <a:pt x="2889239" y="338788"/>
                  </a:lnTo>
                  <a:lnTo>
                    <a:pt x="2901102" y="294756"/>
                  </a:lnTo>
                  <a:lnTo>
                    <a:pt x="2911574" y="250485"/>
                  </a:lnTo>
                  <a:lnTo>
                    <a:pt x="2920655" y="206014"/>
                  </a:lnTo>
                  <a:lnTo>
                    <a:pt x="2928345" y="161379"/>
                  </a:lnTo>
                  <a:lnTo>
                    <a:pt x="2934643" y="116617"/>
                  </a:lnTo>
                  <a:lnTo>
                    <a:pt x="2939549" y="71766"/>
                  </a:lnTo>
                  <a:lnTo>
                    <a:pt x="2943062" y="26862"/>
                  </a:lnTo>
                  <a:lnTo>
                    <a:pt x="2944330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59390" cy="3525520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typical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M-form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shown</a:t>
            </a:r>
            <a:r>
              <a:rPr dirty="0" sz="2800" spc="-5">
                <a:latin typeface="Calibri"/>
                <a:cs typeface="Calibri"/>
              </a:rPr>
              <a:t> in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Exhibit</a:t>
            </a:r>
            <a:r>
              <a:rPr dirty="0" sz="2800" spc="-5">
                <a:latin typeface="Calibri"/>
                <a:cs typeface="Calibri"/>
              </a:rPr>
              <a:t> 11.7.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</a:t>
            </a:r>
            <a:r>
              <a:rPr dirty="0" sz="2800" spc="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this</a:t>
            </a:r>
            <a:r>
              <a:rPr dirty="0" sz="2800" spc="6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example,</a:t>
            </a:r>
            <a:r>
              <a:rPr dirty="0" sz="2800" spc="59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company </a:t>
            </a:r>
            <a:r>
              <a:rPr dirty="0" sz="2800" spc="-10">
                <a:latin typeface="Calibri"/>
                <a:cs typeface="Calibri"/>
              </a:rPr>
              <a:t>has </a:t>
            </a:r>
            <a:r>
              <a:rPr dirty="0" sz="2800" spc="-25">
                <a:latin typeface="Calibri"/>
                <a:cs typeface="Calibri"/>
              </a:rPr>
              <a:t>four </a:t>
            </a:r>
            <a:r>
              <a:rPr dirty="0" sz="2800" spc="-5">
                <a:latin typeface="Calibri"/>
                <a:cs typeface="Calibri"/>
              </a:rPr>
              <a:t>SBUs, each led </a:t>
            </a:r>
            <a:r>
              <a:rPr dirty="0" sz="2800" spc="-15">
                <a:latin typeface="Calibri"/>
                <a:cs typeface="Calibri"/>
              </a:rPr>
              <a:t>by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30">
                <a:latin typeface="Calibri"/>
                <a:cs typeface="Calibri"/>
              </a:rPr>
              <a:t>CEO. </a:t>
            </a:r>
            <a:r>
              <a:rPr dirty="0" sz="2800" spc="-15">
                <a:latin typeface="Calibri"/>
                <a:cs typeface="Calibri"/>
              </a:rPr>
              <a:t>Corporations </a:t>
            </a:r>
            <a:r>
              <a:rPr dirty="0" sz="2800" spc="-20">
                <a:latin typeface="Calibri"/>
                <a:cs typeface="Calibri"/>
              </a:rPr>
              <a:t>may </a:t>
            </a:r>
            <a:r>
              <a:rPr dirty="0" sz="2800" spc="-10">
                <a:latin typeface="Calibri"/>
                <a:cs typeface="Calibri"/>
              </a:rPr>
              <a:t>use </a:t>
            </a:r>
            <a:r>
              <a:rPr dirty="0" sz="2800" spc="-5">
                <a:latin typeface="Calibri"/>
                <a:cs typeface="Calibri"/>
              </a:rPr>
              <a:t>SBUs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25">
                <a:latin typeface="Calibri"/>
                <a:cs typeface="Calibri"/>
              </a:rPr>
              <a:t>organize </a:t>
            </a:r>
            <a:r>
              <a:rPr dirty="0" sz="2800" spc="-15">
                <a:latin typeface="Calibri"/>
                <a:cs typeface="Calibri"/>
              </a:rPr>
              <a:t>around </a:t>
            </a:r>
            <a:r>
              <a:rPr dirty="0" sz="2800" spc="-25">
                <a:latin typeface="Calibri"/>
                <a:cs typeface="Calibri"/>
              </a:rPr>
              <a:t>different </a:t>
            </a:r>
            <a:r>
              <a:rPr dirty="0" sz="2800" spc="-5">
                <a:latin typeface="Calibri"/>
                <a:cs typeface="Calibri"/>
              </a:rPr>
              <a:t>businesses and </a:t>
            </a:r>
            <a:r>
              <a:rPr dirty="0" sz="2800" spc="-15">
                <a:latin typeface="Calibri"/>
                <a:cs typeface="Calibri"/>
              </a:rPr>
              <a:t>product </a:t>
            </a:r>
            <a:r>
              <a:rPr dirty="0" sz="2800" spc="-10">
                <a:latin typeface="Calibri"/>
                <a:cs typeface="Calibri"/>
              </a:rPr>
              <a:t>lines </a:t>
            </a:r>
            <a:r>
              <a:rPr dirty="0" sz="2800" spc="-5">
                <a:latin typeface="Calibri"/>
                <a:cs typeface="Calibri"/>
              </a:rPr>
              <a:t>or </a:t>
            </a:r>
            <a:r>
              <a:rPr dirty="0" sz="2800" spc="-15">
                <a:latin typeface="Calibri"/>
                <a:cs typeface="Calibri"/>
              </a:rPr>
              <a:t>around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different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geographic</a:t>
            </a:r>
            <a:r>
              <a:rPr dirty="0" sz="2800" spc="-10">
                <a:latin typeface="Calibri"/>
                <a:cs typeface="Calibri"/>
              </a:rPr>
              <a:t> regions.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Each</a:t>
            </a:r>
            <a:r>
              <a:rPr dirty="0" sz="2800" spc="-10">
                <a:latin typeface="Calibri"/>
                <a:cs typeface="Calibri"/>
              </a:rPr>
              <a:t> SBU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represents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self-contained </a:t>
            </a:r>
            <a:r>
              <a:rPr dirty="0" sz="2800" spc="-10">
                <a:latin typeface="Calibri"/>
                <a:cs typeface="Calibri"/>
              </a:rPr>
              <a:t> business </a:t>
            </a:r>
            <a:r>
              <a:rPr dirty="0" sz="2800" spc="-5">
                <a:latin typeface="Calibri"/>
                <a:cs typeface="Calibri"/>
              </a:rPr>
              <a:t>with its </a:t>
            </a:r>
            <a:r>
              <a:rPr dirty="0" sz="2800" spc="-10">
                <a:latin typeface="Calibri"/>
                <a:cs typeface="Calibri"/>
              </a:rPr>
              <a:t>own </a:t>
            </a:r>
            <a:r>
              <a:rPr dirty="0" sz="2800" spc="-25">
                <a:latin typeface="Calibri"/>
                <a:cs typeface="Calibri"/>
              </a:rPr>
              <a:t>hierarchy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20">
                <a:latin typeface="Calibri"/>
                <a:cs typeface="Calibri"/>
              </a:rPr>
              <a:t>organizational </a:t>
            </a:r>
            <a:r>
              <a:rPr dirty="0" sz="2800" spc="-15">
                <a:latin typeface="Calibri"/>
                <a:cs typeface="Calibri"/>
              </a:rPr>
              <a:t>structure. </a:t>
            </a:r>
            <a:r>
              <a:rPr dirty="0" sz="2800" spc="-10">
                <a:latin typeface="Calibri"/>
                <a:cs typeface="Calibri"/>
              </a:rPr>
              <a:t>Note that </a:t>
            </a:r>
            <a:r>
              <a:rPr dirty="0" sz="2800" spc="-5">
                <a:latin typeface="Calibri"/>
                <a:cs typeface="Calibri"/>
              </a:rPr>
              <a:t> in </a:t>
            </a:r>
            <a:r>
              <a:rPr dirty="0" sz="2800" spc="-10">
                <a:latin typeface="Calibri"/>
                <a:cs typeface="Calibri"/>
              </a:rPr>
              <a:t>Exhibit </a:t>
            </a:r>
            <a:r>
              <a:rPr dirty="0" sz="2800" spc="-5">
                <a:latin typeface="Calibri"/>
                <a:cs typeface="Calibri"/>
              </a:rPr>
              <a:t>11.7, </a:t>
            </a:r>
            <a:r>
              <a:rPr dirty="0" sz="2800" spc="-10">
                <a:latin typeface="Calibri"/>
                <a:cs typeface="Calibri"/>
              </a:rPr>
              <a:t>SBU </a:t>
            </a:r>
            <a:r>
              <a:rPr dirty="0" sz="2800" spc="-5">
                <a:latin typeface="Calibri"/>
                <a:cs typeface="Calibri"/>
              </a:rPr>
              <a:t>2 is </a:t>
            </a:r>
            <a:r>
              <a:rPr dirty="0" sz="2800" spc="-20">
                <a:latin typeface="Calibri"/>
                <a:cs typeface="Calibri"/>
              </a:rPr>
              <a:t>organized </a:t>
            </a:r>
            <a:r>
              <a:rPr dirty="0" sz="2800" spc="-10">
                <a:latin typeface="Calibri"/>
                <a:cs typeface="Calibri"/>
              </a:rPr>
              <a:t>using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functional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r>
              <a:rPr dirty="0" sz="2800" spc="-15">
                <a:latin typeface="Calibri"/>
                <a:cs typeface="Calibri"/>
              </a:rPr>
              <a:t>, </a:t>
            </a:r>
            <a:r>
              <a:rPr dirty="0" sz="2800" spc="-5">
                <a:latin typeface="Calibri"/>
                <a:cs typeface="Calibri"/>
              </a:rPr>
              <a:t>while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SBU </a:t>
            </a:r>
            <a:r>
              <a:rPr dirty="0" sz="2800" spc="-5">
                <a:latin typeface="Calibri"/>
                <a:cs typeface="Calibri"/>
              </a:rPr>
              <a:t>4 is </a:t>
            </a:r>
            <a:r>
              <a:rPr dirty="0" sz="2800" spc="-20">
                <a:latin typeface="Calibri"/>
                <a:cs typeface="Calibri"/>
              </a:rPr>
              <a:t>organized </a:t>
            </a:r>
            <a:r>
              <a:rPr dirty="0" sz="2800" spc="-10">
                <a:latin typeface="Calibri"/>
                <a:cs typeface="Calibri"/>
              </a:rPr>
              <a:t>using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matrix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r>
              <a:rPr dirty="0" sz="2800" spc="-15">
                <a:latin typeface="Calibri"/>
                <a:cs typeface="Calibri"/>
              </a:rPr>
              <a:t>. </a:t>
            </a:r>
            <a:r>
              <a:rPr dirty="0" sz="2800" spc="-10">
                <a:latin typeface="Calibri"/>
                <a:cs typeface="Calibri"/>
              </a:rPr>
              <a:t>The </a:t>
            </a:r>
            <a:r>
              <a:rPr dirty="0" sz="2800" spc="-25">
                <a:latin typeface="Calibri"/>
                <a:cs typeface="Calibri"/>
              </a:rPr>
              <a:t>CEO </a:t>
            </a:r>
            <a:r>
              <a:rPr dirty="0" sz="2800" spc="-5">
                <a:latin typeface="Calibri"/>
                <a:cs typeface="Calibri"/>
              </a:rPr>
              <a:t>of each </a:t>
            </a:r>
            <a:r>
              <a:rPr dirty="0" sz="2800" spc="-10">
                <a:latin typeface="Calibri"/>
                <a:cs typeface="Calibri"/>
              </a:rPr>
              <a:t>SBU </a:t>
            </a:r>
            <a:r>
              <a:rPr dirty="0" sz="2800" spc="-15">
                <a:latin typeface="Calibri"/>
                <a:cs typeface="Calibri"/>
              </a:rPr>
              <a:t>must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determine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which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organizational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most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appropriate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implement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40">
                <a:latin typeface="Calibri"/>
                <a:cs typeface="Calibri"/>
              </a:rPr>
              <a:t>SBU’s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business</a:t>
            </a:r>
            <a:r>
              <a:rPr dirty="0" sz="2800" spc="60">
                <a:latin typeface="Calibri"/>
                <a:cs typeface="Calibri"/>
              </a:rPr>
              <a:t> </a:t>
            </a:r>
            <a:r>
              <a:rPr dirty="0" sz="2800" spc="-40">
                <a:latin typeface="Calibri"/>
                <a:cs typeface="Calibri"/>
              </a:rPr>
              <a:t>strategy.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2239" y="1910193"/>
            <a:ext cx="9615648" cy="4574471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039617" y="485089"/>
            <a:ext cx="568769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FFFF00"/>
                </a:solidFill>
              </a:rPr>
              <a:t>Organizational</a:t>
            </a:r>
            <a:r>
              <a:rPr dirty="0" sz="2400" spc="-8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Design:</a:t>
            </a:r>
            <a:endParaRPr sz="240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solidFill>
                  <a:srgbClr val="FFFF00"/>
                </a:solidFill>
              </a:rPr>
              <a:t>Structure,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Culture,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>
                <a:solidFill>
                  <a:srgbClr val="FFFF00"/>
                </a:solidFill>
              </a:rPr>
              <a:t>and</a:t>
            </a:r>
            <a:r>
              <a:rPr dirty="0" sz="2400" spc="-5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Control</a:t>
            </a:r>
            <a:endParaRPr sz="2400"/>
          </a:p>
        </p:txBody>
      </p:sp>
      <p:sp>
        <p:nvSpPr>
          <p:cNvPr id="8" name="object 8"/>
          <p:cNvSpPr txBox="1"/>
          <p:nvPr/>
        </p:nvSpPr>
        <p:spPr>
          <a:xfrm>
            <a:off x="401827" y="534161"/>
            <a:ext cx="19532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17347" y="1502282"/>
            <a:ext cx="10761345" cy="4376420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430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Matrix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80000"/>
              </a:lnSpc>
              <a:spcBef>
                <a:spcPts val="994"/>
              </a:spcBef>
            </a:pPr>
            <a:r>
              <a:rPr dirty="0" sz="2800" spc="-130">
                <a:latin typeface="Calibri"/>
                <a:cs typeface="Calibri"/>
              </a:rPr>
              <a:t>To</a:t>
            </a:r>
            <a:r>
              <a:rPr dirty="0" sz="2800" spc="37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reap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benefits </a:t>
            </a:r>
            <a:r>
              <a:rPr dirty="0" sz="2800" spc="-5">
                <a:latin typeface="Calibri"/>
                <a:cs typeface="Calibri"/>
              </a:rPr>
              <a:t>of both the </a:t>
            </a:r>
            <a:r>
              <a:rPr dirty="0" sz="2800" spc="-15">
                <a:latin typeface="Calibri"/>
                <a:cs typeface="Calibri"/>
              </a:rPr>
              <a:t>M-form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>
                <a:latin typeface="Calibri"/>
                <a:cs typeface="Calibri"/>
              </a:rPr>
              <a:t>the </a:t>
            </a:r>
            <a:r>
              <a:rPr dirty="0" sz="2800" spc="-5">
                <a:latin typeface="Calibri"/>
                <a:cs typeface="Calibri"/>
              </a:rPr>
              <a:t>functional </a:t>
            </a:r>
            <a:r>
              <a:rPr dirty="0" sz="2800" spc="-10">
                <a:latin typeface="Calibri"/>
                <a:cs typeface="Calibri"/>
              </a:rPr>
              <a:t>structure,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many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firms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employ</a:t>
            </a:r>
            <a:r>
              <a:rPr dirty="0" sz="2800" spc="-5">
                <a:latin typeface="Calibri"/>
                <a:cs typeface="Calibri"/>
              </a:rPr>
              <a:t> 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mix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these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two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forms,</a:t>
            </a:r>
            <a:r>
              <a:rPr dirty="0" sz="2800" spc="-10">
                <a:latin typeface="Calibri"/>
                <a:cs typeface="Calibri"/>
              </a:rPr>
              <a:t> called</a:t>
            </a:r>
            <a:r>
              <a:rPr dirty="0" sz="2800" spc="6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matrix</a:t>
            </a: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r>
              <a:rPr dirty="0" sz="2800" spc="-10">
                <a:latin typeface="Calibri"/>
                <a:cs typeface="Calibri"/>
              </a:rPr>
              <a:t>.</a:t>
            </a:r>
            <a:r>
              <a:rPr dirty="0" sz="2800" spc="-5">
                <a:latin typeface="Calibri"/>
                <a:cs typeface="Calibri"/>
              </a:rPr>
              <a:t> Exhibit</a:t>
            </a:r>
            <a:r>
              <a:rPr dirty="0" sz="2800">
                <a:latin typeface="Calibri"/>
                <a:cs typeface="Calibri"/>
              </a:rPr>
              <a:t> 11.9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shows</a:t>
            </a:r>
            <a:r>
              <a:rPr dirty="0" sz="2800" spc="-5">
                <a:latin typeface="Calibri"/>
                <a:cs typeface="Calibri"/>
              </a:rPr>
              <a:t> an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example.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it,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6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is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organized </a:t>
            </a:r>
            <a:r>
              <a:rPr dirty="0" sz="2800" spc="-15">
                <a:latin typeface="Calibri"/>
                <a:cs typeface="Calibri"/>
              </a:rPr>
              <a:t>according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SBUs along a </a:t>
            </a:r>
            <a:r>
              <a:rPr dirty="0" sz="2800" spc="-20">
                <a:latin typeface="Calibri"/>
                <a:cs typeface="Calibri"/>
              </a:rPr>
              <a:t>horizontal </a:t>
            </a:r>
            <a:r>
              <a:rPr dirty="0" sz="2800" spc="-10">
                <a:latin typeface="Calibri"/>
                <a:cs typeface="Calibri"/>
              </a:rPr>
              <a:t>axis </a:t>
            </a:r>
            <a:r>
              <a:rPr dirty="0" sz="2800" spc="-25">
                <a:latin typeface="Calibri"/>
                <a:cs typeface="Calibri"/>
              </a:rPr>
              <a:t>(like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M-form),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but</a:t>
            </a:r>
            <a:r>
              <a:rPr dirty="0" sz="2800" spc="-5">
                <a:latin typeface="Calibri"/>
                <a:cs typeface="Calibri"/>
              </a:rPr>
              <a:t> also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has</a:t>
            </a:r>
            <a:r>
              <a:rPr dirty="0" sz="2800" spc="-5">
                <a:latin typeface="Calibri"/>
                <a:cs typeface="Calibri"/>
              </a:rPr>
              <a:t> 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second</a:t>
            </a:r>
            <a:r>
              <a:rPr dirty="0" sz="2800" spc="-5">
                <a:latin typeface="Calibri"/>
                <a:cs typeface="Calibri"/>
              </a:rPr>
              <a:t> dimension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structure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along</a:t>
            </a:r>
            <a:r>
              <a:rPr dirty="0" sz="2800" spc="63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vertical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axis.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this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case,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second</a:t>
            </a:r>
            <a:r>
              <a:rPr dirty="0" sz="2800" spc="-5">
                <a:latin typeface="Calibri"/>
                <a:cs typeface="Calibri"/>
              </a:rPr>
              <a:t> dimension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consists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different 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geographic</a:t>
            </a:r>
            <a:r>
              <a:rPr dirty="0" sz="2800" spc="-10">
                <a:latin typeface="Calibri"/>
                <a:cs typeface="Calibri"/>
              </a:rPr>
              <a:t> areas,</a:t>
            </a:r>
            <a:r>
              <a:rPr dirty="0" sz="2800" spc="-5">
                <a:latin typeface="Calibri"/>
                <a:cs typeface="Calibri"/>
              </a:rPr>
              <a:t> each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which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generally</a:t>
            </a:r>
            <a:r>
              <a:rPr dirty="0" sz="2800" spc="-10">
                <a:latin typeface="Calibri"/>
                <a:cs typeface="Calibri"/>
              </a:rPr>
              <a:t> would</a:t>
            </a:r>
            <a:r>
              <a:rPr dirty="0" sz="2800" spc="-5">
                <a:latin typeface="Calibri"/>
                <a:cs typeface="Calibri"/>
              </a:rPr>
              <a:t> house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full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set</a:t>
            </a:r>
            <a:r>
              <a:rPr dirty="0" sz="2800" spc="-5">
                <a:latin typeface="Calibri"/>
                <a:cs typeface="Calibri"/>
              </a:rPr>
              <a:t> of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functional activities. The idea behind the </a:t>
            </a:r>
            <a:r>
              <a:rPr dirty="0" sz="2800" spc="-10">
                <a:latin typeface="Calibri"/>
                <a:cs typeface="Calibri"/>
              </a:rPr>
              <a:t>matrix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</a:t>
            </a:r>
            <a:r>
              <a:rPr dirty="0" sz="2800" spc="-10">
                <a:latin typeface="Calibri"/>
                <a:cs typeface="Calibri"/>
              </a:rPr>
              <a:t> is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to</a:t>
            </a:r>
            <a:r>
              <a:rPr dirty="0" sz="2800" spc="59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combine </a:t>
            </a:r>
            <a:r>
              <a:rPr dirty="0" sz="2800" spc="-5">
                <a:latin typeface="Calibri"/>
                <a:cs typeface="Calibri"/>
              </a:rPr>
              <a:t> the </a:t>
            </a:r>
            <a:r>
              <a:rPr dirty="0" sz="2800" spc="-10">
                <a:latin typeface="Calibri"/>
                <a:cs typeface="Calibri"/>
              </a:rPr>
              <a:t>benefits</a:t>
            </a:r>
            <a:r>
              <a:rPr dirty="0" sz="2800" spc="-5">
                <a:latin typeface="Calibri"/>
                <a:cs typeface="Calibri"/>
              </a:rPr>
              <a:t> of the </a:t>
            </a:r>
            <a:r>
              <a:rPr dirty="0" sz="2800" spc="-15">
                <a:latin typeface="Calibri"/>
                <a:cs typeface="Calibri"/>
              </a:rPr>
              <a:t>M-form</a:t>
            </a:r>
            <a:r>
              <a:rPr dirty="0" sz="2800" spc="6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(domain </a:t>
            </a:r>
            <a:r>
              <a:rPr dirty="0" sz="2800" spc="-10">
                <a:latin typeface="Calibri"/>
                <a:cs typeface="Calibri"/>
              </a:rPr>
              <a:t>expertise,</a:t>
            </a:r>
            <a:r>
              <a:rPr dirty="0" sz="2800" spc="6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economies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10">
                <a:latin typeface="Calibri"/>
                <a:cs typeface="Calibri"/>
              </a:rPr>
              <a:t>scale,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efficient</a:t>
            </a:r>
            <a:r>
              <a:rPr dirty="0" sz="2800" spc="-10">
                <a:latin typeface="Calibri"/>
                <a:cs typeface="Calibri"/>
              </a:rPr>
              <a:t> processing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information)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with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those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functional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(responsiveness</a:t>
            </a:r>
            <a:r>
              <a:rPr dirty="0" sz="2800" spc="4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decentralized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focus).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93540" y="1926981"/>
            <a:ext cx="9180312" cy="428847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039617" y="485089"/>
            <a:ext cx="568769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FFFF00"/>
                </a:solidFill>
              </a:rPr>
              <a:t>Organizational</a:t>
            </a:r>
            <a:r>
              <a:rPr dirty="0" sz="2400" spc="-8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Design:</a:t>
            </a:r>
            <a:endParaRPr sz="240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solidFill>
                  <a:srgbClr val="FFFF00"/>
                </a:solidFill>
              </a:rPr>
              <a:t>Structure,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Culture,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>
                <a:solidFill>
                  <a:srgbClr val="FFFF00"/>
                </a:solidFill>
              </a:rPr>
              <a:t>and</a:t>
            </a:r>
            <a:r>
              <a:rPr dirty="0" sz="2400" spc="-5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Control</a:t>
            </a:r>
            <a:endParaRPr sz="2400"/>
          </a:p>
        </p:txBody>
      </p:sp>
      <p:sp>
        <p:nvSpPr>
          <p:cNvPr id="8" name="object 8"/>
          <p:cNvSpPr txBox="1"/>
          <p:nvPr/>
        </p:nvSpPr>
        <p:spPr>
          <a:xfrm>
            <a:off x="401827" y="534161"/>
            <a:ext cx="19532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pc="-5" b="1">
                <a:latin typeface="Calibri"/>
                <a:cs typeface="Calibri"/>
              </a:rPr>
              <a:t>8.3</a:t>
            </a:r>
            <a:r>
              <a:rPr dirty="0" spc="30" b="1">
                <a:latin typeface="Calibri"/>
                <a:cs typeface="Calibri"/>
              </a:rPr>
              <a:t> </a:t>
            </a:r>
            <a:r>
              <a:rPr dirty="0" spc="-15" b="1">
                <a:latin typeface="Calibri"/>
                <a:cs typeface="Calibri"/>
              </a:rPr>
              <a:t>Organizational</a:t>
            </a:r>
            <a:r>
              <a:rPr dirty="0" spc="40" b="1">
                <a:latin typeface="Calibri"/>
                <a:cs typeface="Calibri"/>
              </a:rPr>
              <a:t> </a:t>
            </a:r>
            <a:r>
              <a:rPr dirty="0" spc="-15" b="1">
                <a:latin typeface="Calibri"/>
                <a:cs typeface="Calibri"/>
              </a:rPr>
              <a:t>Culture:</a:t>
            </a:r>
            <a:r>
              <a:rPr dirty="0" spc="50" b="1">
                <a:latin typeface="Calibri"/>
                <a:cs typeface="Calibri"/>
              </a:rPr>
              <a:t> </a:t>
            </a:r>
            <a:r>
              <a:rPr dirty="0" spc="-30" b="1">
                <a:latin typeface="Calibri"/>
                <a:cs typeface="Calibri"/>
              </a:rPr>
              <a:t>Values,</a:t>
            </a:r>
            <a:r>
              <a:rPr dirty="0" spc="20" b="1">
                <a:latin typeface="Calibri"/>
                <a:cs typeface="Calibri"/>
              </a:rPr>
              <a:t> </a:t>
            </a:r>
            <a:r>
              <a:rPr dirty="0" spc="-5" b="1">
                <a:latin typeface="Calibri"/>
                <a:cs typeface="Calibri"/>
              </a:rPr>
              <a:t>Norms,</a:t>
            </a:r>
            <a:r>
              <a:rPr dirty="0" spc="25" b="1">
                <a:latin typeface="Calibri"/>
                <a:cs typeface="Calibri"/>
              </a:rPr>
              <a:t> </a:t>
            </a:r>
            <a:r>
              <a:rPr dirty="0" spc="-10" b="1">
                <a:latin typeface="Calibri"/>
                <a:cs typeface="Calibri"/>
              </a:rPr>
              <a:t>and</a:t>
            </a:r>
            <a:r>
              <a:rPr dirty="0" spc="5" b="1">
                <a:latin typeface="Calibri"/>
                <a:cs typeface="Calibri"/>
              </a:rPr>
              <a:t> </a:t>
            </a:r>
            <a:r>
              <a:rPr dirty="0" spc="-10" b="1">
                <a:latin typeface="Calibri"/>
                <a:cs typeface="Calibri"/>
              </a:rPr>
              <a:t>Artifacts</a:t>
            </a: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pc="-20">
                <a:solidFill>
                  <a:srgbClr val="000000"/>
                </a:solidFill>
              </a:rPr>
              <a:t>Organizational </a:t>
            </a:r>
            <a:r>
              <a:rPr dirty="0" spc="-10">
                <a:solidFill>
                  <a:srgbClr val="000000"/>
                </a:solidFill>
              </a:rPr>
              <a:t>culture is </a:t>
            </a:r>
            <a:r>
              <a:rPr dirty="0" spc="-5">
                <a:solidFill>
                  <a:srgbClr val="000000"/>
                </a:solidFill>
              </a:rPr>
              <a:t>the </a:t>
            </a:r>
            <a:r>
              <a:rPr dirty="0" spc="-10">
                <a:solidFill>
                  <a:srgbClr val="000000"/>
                </a:solidFill>
              </a:rPr>
              <a:t>second </a:t>
            </a:r>
            <a:r>
              <a:rPr dirty="0" spc="-35">
                <a:solidFill>
                  <a:srgbClr val="000000"/>
                </a:solidFill>
              </a:rPr>
              <a:t>key </a:t>
            </a:r>
            <a:r>
              <a:rPr dirty="0" spc="-10">
                <a:solidFill>
                  <a:srgbClr val="000000"/>
                </a:solidFill>
              </a:rPr>
              <a:t>building </a:t>
            </a:r>
            <a:r>
              <a:rPr dirty="0" spc="-5">
                <a:solidFill>
                  <a:srgbClr val="000000"/>
                </a:solidFill>
              </a:rPr>
              <a:t>block when </a:t>
            </a:r>
            <a:r>
              <a:rPr dirty="0" spc="-10">
                <a:solidFill>
                  <a:srgbClr val="000000"/>
                </a:solidFill>
              </a:rPr>
              <a:t>designing 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20">
                <a:solidFill>
                  <a:srgbClr val="000000"/>
                </a:solidFill>
              </a:rPr>
              <a:t>organizations </a:t>
            </a:r>
            <a:r>
              <a:rPr dirty="0" spc="-25">
                <a:solidFill>
                  <a:srgbClr val="000000"/>
                </a:solidFill>
              </a:rPr>
              <a:t>for </a:t>
            </a:r>
            <a:r>
              <a:rPr dirty="0" spc="-10">
                <a:solidFill>
                  <a:srgbClr val="000000"/>
                </a:solidFill>
              </a:rPr>
              <a:t>competitive </a:t>
            </a:r>
            <a:r>
              <a:rPr dirty="0" spc="-20">
                <a:solidFill>
                  <a:srgbClr val="000000"/>
                </a:solidFill>
              </a:rPr>
              <a:t>advantage. </a:t>
            </a:r>
            <a:r>
              <a:rPr dirty="0" spc="-10">
                <a:solidFill>
                  <a:srgbClr val="000000"/>
                </a:solidFill>
              </a:rPr>
              <a:t>Just </a:t>
            </a:r>
            <a:r>
              <a:rPr dirty="0" spc="-5">
                <a:solidFill>
                  <a:srgbClr val="000000"/>
                </a:solidFill>
              </a:rPr>
              <a:t>as </a:t>
            </a:r>
            <a:r>
              <a:rPr dirty="0" spc="-10">
                <a:solidFill>
                  <a:srgbClr val="000000"/>
                </a:solidFill>
              </a:rPr>
              <a:t>people </a:t>
            </a:r>
            <a:r>
              <a:rPr dirty="0" spc="-25">
                <a:solidFill>
                  <a:srgbClr val="000000"/>
                </a:solidFill>
              </a:rPr>
              <a:t>have </a:t>
            </a:r>
            <a:r>
              <a:rPr dirty="0" spc="-10">
                <a:solidFill>
                  <a:srgbClr val="000000"/>
                </a:solidFill>
              </a:rPr>
              <a:t>distinctive 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personalities, </a:t>
            </a:r>
            <a:r>
              <a:rPr dirty="0" spc="-5">
                <a:solidFill>
                  <a:srgbClr val="000000"/>
                </a:solidFill>
              </a:rPr>
              <a:t>so </a:t>
            </a:r>
            <a:r>
              <a:rPr dirty="0" spc="-15">
                <a:solidFill>
                  <a:srgbClr val="000000"/>
                </a:solidFill>
              </a:rPr>
              <a:t>too </a:t>
            </a:r>
            <a:r>
              <a:rPr dirty="0" spc="-5">
                <a:solidFill>
                  <a:srgbClr val="000000"/>
                </a:solidFill>
              </a:rPr>
              <a:t>do </a:t>
            </a:r>
            <a:r>
              <a:rPr dirty="0" spc="-20">
                <a:solidFill>
                  <a:srgbClr val="000000"/>
                </a:solidFill>
              </a:rPr>
              <a:t>organizations </a:t>
            </a:r>
            <a:r>
              <a:rPr dirty="0" spc="-25">
                <a:solidFill>
                  <a:srgbClr val="000000"/>
                </a:solidFill>
              </a:rPr>
              <a:t>have </a:t>
            </a:r>
            <a:r>
              <a:rPr dirty="0" spc="-10">
                <a:solidFill>
                  <a:srgbClr val="000000"/>
                </a:solidFill>
              </a:rPr>
              <a:t>unique cultures that </a:t>
            </a:r>
            <a:r>
              <a:rPr dirty="0" spc="-15">
                <a:solidFill>
                  <a:srgbClr val="000000"/>
                </a:solidFill>
              </a:rPr>
              <a:t>capture </a:t>
            </a:r>
            <a:r>
              <a:rPr dirty="0" spc="-62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“how </a:t>
            </a:r>
            <a:r>
              <a:rPr dirty="0" spc="-5">
                <a:solidFill>
                  <a:srgbClr val="000000"/>
                </a:solidFill>
              </a:rPr>
              <a:t>things </a:t>
            </a:r>
            <a:r>
              <a:rPr dirty="0" spc="-15">
                <a:solidFill>
                  <a:srgbClr val="000000"/>
                </a:solidFill>
              </a:rPr>
              <a:t>get </a:t>
            </a:r>
            <a:r>
              <a:rPr dirty="0" spc="-5">
                <a:solidFill>
                  <a:srgbClr val="000000"/>
                </a:solidFill>
              </a:rPr>
              <a:t>done </a:t>
            </a:r>
            <a:r>
              <a:rPr dirty="0" spc="-10">
                <a:solidFill>
                  <a:srgbClr val="000000"/>
                </a:solidFill>
              </a:rPr>
              <a:t>around </a:t>
            </a:r>
            <a:r>
              <a:rPr dirty="0" spc="-45">
                <a:solidFill>
                  <a:srgbClr val="000000"/>
                </a:solidFill>
              </a:rPr>
              <a:t>here.” </a:t>
            </a:r>
            <a:r>
              <a:rPr dirty="0" spc="-15" b="1">
                <a:latin typeface="Calibri"/>
                <a:cs typeface="Calibri"/>
              </a:rPr>
              <a:t>Organizational </a:t>
            </a:r>
            <a:r>
              <a:rPr dirty="0" spc="-5" b="1">
                <a:latin typeface="Calibri"/>
                <a:cs typeface="Calibri"/>
              </a:rPr>
              <a:t>culture </a:t>
            </a:r>
            <a:r>
              <a:rPr dirty="0" spc="-10">
                <a:solidFill>
                  <a:srgbClr val="000000"/>
                </a:solidFill>
              </a:rPr>
              <a:t>describes </a:t>
            </a:r>
            <a:r>
              <a:rPr dirty="0" spc="-5">
                <a:solidFill>
                  <a:srgbClr val="000000"/>
                </a:solidFill>
              </a:rPr>
              <a:t> the </a:t>
            </a:r>
            <a:r>
              <a:rPr dirty="0" spc="-10">
                <a:solidFill>
                  <a:srgbClr val="000000"/>
                </a:solidFill>
              </a:rPr>
              <a:t>collectively </a:t>
            </a:r>
            <a:r>
              <a:rPr dirty="0" spc="-15">
                <a:solidFill>
                  <a:srgbClr val="000000"/>
                </a:solidFill>
              </a:rPr>
              <a:t>shared </a:t>
            </a:r>
            <a:r>
              <a:rPr dirty="0" spc="-10">
                <a:solidFill>
                  <a:srgbClr val="000000"/>
                </a:solidFill>
              </a:rPr>
              <a:t>values </a:t>
            </a:r>
            <a:r>
              <a:rPr dirty="0" spc="-5">
                <a:solidFill>
                  <a:srgbClr val="000000"/>
                </a:solidFill>
              </a:rPr>
              <a:t>and </a:t>
            </a:r>
            <a:r>
              <a:rPr dirty="0" spc="-10">
                <a:solidFill>
                  <a:srgbClr val="000000"/>
                </a:solidFill>
              </a:rPr>
              <a:t>norms </a:t>
            </a:r>
            <a:r>
              <a:rPr dirty="0" spc="-5">
                <a:solidFill>
                  <a:srgbClr val="000000"/>
                </a:solidFill>
              </a:rPr>
              <a:t>of an </a:t>
            </a:r>
            <a:r>
              <a:rPr dirty="0" spc="-30">
                <a:solidFill>
                  <a:srgbClr val="000000"/>
                </a:solidFill>
              </a:rPr>
              <a:t>organization’s </a:t>
            </a:r>
            <a:r>
              <a:rPr dirty="0" spc="-10">
                <a:solidFill>
                  <a:srgbClr val="000000"/>
                </a:solidFill>
              </a:rPr>
              <a:t>members. 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30"/>
              <a:t>Values </a:t>
            </a:r>
            <a:r>
              <a:rPr dirty="0" spc="-15">
                <a:solidFill>
                  <a:srgbClr val="000000"/>
                </a:solidFill>
              </a:rPr>
              <a:t>define </a:t>
            </a:r>
            <a:r>
              <a:rPr dirty="0" spc="-10">
                <a:solidFill>
                  <a:srgbClr val="000000"/>
                </a:solidFill>
              </a:rPr>
              <a:t>what is considered important. </a:t>
            </a:r>
            <a:r>
              <a:rPr dirty="0" spc="-5"/>
              <a:t>Norms </a:t>
            </a:r>
            <a:r>
              <a:rPr dirty="0" spc="-10">
                <a:solidFill>
                  <a:srgbClr val="000000"/>
                </a:solidFill>
              </a:rPr>
              <a:t>define </a:t>
            </a:r>
            <a:r>
              <a:rPr dirty="0" spc="-15">
                <a:solidFill>
                  <a:srgbClr val="000000"/>
                </a:solidFill>
              </a:rPr>
              <a:t>appropriate </a:t>
            </a:r>
            <a:r>
              <a:rPr dirty="0" spc="-1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employee</a:t>
            </a:r>
            <a:r>
              <a:rPr dirty="0" spc="1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attitudes</a:t>
            </a:r>
            <a:r>
              <a:rPr dirty="0" spc="5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and</a:t>
            </a:r>
            <a:r>
              <a:rPr dirty="0" spc="15">
                <a:solidFill>
                  <a:srgbClr val="000000"/>
                </a:solidFill>
              </a:rPr>
              <a:t> </a:t>
            </a:r>
            <a:r>
              <a:rPr dirty="0" spc="-20">
                <a:solidFill>
                  <a:srgbClr val="000000"/>
                </a:solidFill>
              </a:rPr>
              <a:t>behaviors.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0097" y="1811782"/>
            <a:ext cx="479107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336675" algn="l"/>
                <a:tab pos="2063750" algn="l"/>
                <a:tab pos="2871470" algn="l"/>
                <a:tab pos="3317240" algn="l"/>
              </a:tabLst>
            </a:pPr>
            <a:r>
              <a:rPr dirty="0" sz="2000" spc="-10" b="1">
                <a:latin typeface="Calibri"/>
                <a:cs typeface="Calibri"/>
              </a:rPr>
              <a:t>Employees	</a:t>
            </a:r>
            <a:r>
              <a:rPr dirty="0" sz="2000" spc="-5" b="1">
                <a:latin typeface="Calibri"/>
                <a:cs typeface="Calibri"/>
              </a:rPr>
              <a:t>learn	</a:t>
            </a:r>
            <a:r>
              <a:rPr dirty="0" sz="2000" b="1">
                <a:latin typeface="Calibri"/>
                <a:cs typeface="Calibri"/>
              </a:rPr>
              <a:t>about	</a:t>
            </a:r>
            <a:r>
              <a:rPr dirty="0" sz="2000" spc="-10" b="1">
                <a:latin typeface="Calibri"/>
                <a:cs typeface="Calibri"/>
              </a:rPr>
              <a:t>an	</a:t>
            </a:r>
            <a:r>
              <a:rPr dirty="0" sz="2000" spc="-20" b="1">
                <a:latin typeface="Calibri"/>
                <a:cs typeface="Calibri"/>
              </a:rPr>
              <a:t>organization’s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30097" y="2085797"/>
            <a:ext cx="4791710" cy="6064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2280"/>
              </a:lnSpc>
              <a:spcBef>
                <a:spcPts val="105"/>
              </a:spcBef>
              <a:tabLst>
                <a:tab pos="980440" algn="l"/>
                <a:tab pos="2044064" algn="l"/>
                <a:tab pos="3632200" algn="l"/>
                <a:tab pos="3978275" algn="l"/>
              </a:tabLst>
            </a:pPr>
            <a:r>
              <a:rPr dirty="0" sz="2000" spc="-10" b="1">
                <a:latin typeface="Calibri"/>
                <a:cs typeface="Calibri"/>
              </a:rPr>
              <a:t>culture	</a:t>
            </a:r>
            <a:r>
              <a:rPr dirty="0" sz="2000" spc="-5" b="1">
                <a:latin typeface="Calibri"/>
                <a:cs typeface="Calibri"/>
              </a:rPr>
              <a:t>through	socialization,	</a:t>
            </a:r>
            <a:r>
              <a:rPr dirty="0" sz="2000" b="1">
                <a:latin typeface="Calibri"/>
                <a:cs typeface="Calibri"/>
              </a:rPr>
              <a:t>a	</a:t>
            </a:r>
            <a:r>
              <a:rPr dirty="0" sz="2000" spc="-5" b="1">
                <a:latin typeface="Calibri"/>
                <a:cs typeface="Calibri"/>
              </a:rPr>
              <a:t>process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dirty="0" sz="2000" spc="-10" b="1">
                <a:latin typeface="Calibri"/>
                <a:cs typeface="Calibri"/>
              </a:rPr>
              <a:t>whereby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95880" y="2360802"/>
            <a:ext cx="342328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598930" algn="l"/>
                <a:tab pos="3148965" algn="l"/>
              </a:tabLst>
            </a:pPr>
            <a:r>
              <a:rPr dirty="0" sz="2000" spc="5" b="1">
                <a:latin typeface="Calibri"/>
                <a:cs typeface="Calibri"/>
              </a:rPr>
              <a:t>e</a:t>
            </a:r>
            <a:r>
              <a:rPr dirty="0" sz="2000" spc="-5" b="1">
                <a:latin typeface="Calibri"/>
                <a:cs typeface="Calibri"/>
              </a:rPr>
              <a:t>m</a:t>
            </a:r>
            <a:r>
              <a:rPr dirty="0" sz="2000" b="1">
                <a:latin typeface="Calibri"/>
                <a:cs typeface="Calibri"/>
              </a:rPr>
              <a:t>p</a:t>
            </a:r>
            <a:r>
              <a:rPr dirty="0" sz="2000" spc="-15" b="1">
                <a:latin typeface="Calibri"/>
                <a:cs typeface="Calibri"/>
              </a:rPr>
              <a:t>l</a:t>
            </a:r>
            <a:r>
              <a:rPr dirty="0" sz="2000" spc="-10" b="1">
                <a:latin typeface="Calibri"/>
                <a:cs typeface="Calibri"/>
              </a:rPr>
              <a:t>o</a:t>
            </a:r>
            <a:r>
              <a:rPr dirty="0" sz="2000" spc="-30" b="1">
                <a:latin typeface="Calibri"/>
                <a:cs typeface="Calibri"/>
              </a:rPr>
              <a:t>y</a:t>
            </a:r>
            <a:r>
              <a:rPr dirty="0" sz="2000" spc="-5" b="1">
                <a:latin typeface="Calibri"/>
                <a:cs typeface="Calibri"/>
              </a:rPr>
              <a:t>ee</a:t>
            </a:r>
            <a:r>
              <a:rPr dirty="0" sz="2000" b="1">
                <a:latin typeface="Calibri"/>
                <a:cs typeface="Calibri"/>
              </a:rPr>
              <a:t>s</a:t>
            </a:r>
            <a:r>
              <a:rPr dirty="0" sz="2000" b="1">
                <a:latin typeface="Calibri"/>
                <a:cs typeface="Calibri"/>
              </a:rPr>
              <a:t>	</a:t>
            </a:r>
            <a:r>
              <a:rPr dirty="0" sz="2000" spc="-15" b="1">
                <a:latin typeface="Calibri"/>
                <a:cs typeface="Calibri"/>
              </a:rPr>
              <a:t>i</a:t>
            </a:r>
            <a:r>
              <a:rPr dirty="0" sz="2000" spc="-20" b="1">
                <a:latin typeface="Calibri"/>
                <a:cs typeface="Calibri"/>
              </a:rPr>
              <a:t>n</a:t>
            </a:r>
            <a:r>
              <a:rPr dirty="0" sz="2000" spc="-25" b="1">
                <a:latin typeface="Calibri"/>
                <a:cs typeface="Calibri"/>
              </a:rPr>
              <a:t>t</a:t>
            </a:r>
            <a:r>
              <a:rPr dirty="0" sz="2000" spc="-5" b="1">
                <a:latin typeface="Calibri"/>
                <a:cs typeface="Calibri"/>
              </a:rPr>
              <a:t>erna</a:t>
            </a:r>
            <a:r>
              <a:rPr dirty="0" sz="2000" spc="-10" b="1">
                <a:latin typeface="Calibri"/>
                <a:cs typeface="Calibri"/>
              </a:rPr>
              <a:t>l</a:t>
            </a:r>
            <a:r>
              <a:rPr dirty="0" sz="2000" b="1">
                <a:latin typeface="Calibri"/>
                <a:cs typeface="Calibri"/>
              </a:rPr>
              <a:t>i</a:t>
            </a:r>
            <a:r>
              <a:rPr dirty="0" sz="2000" spc="-40" b="1">
                <a:latin typeface="Calibri"/>
                <a:cs typeface="Calibri"/>
              </a:rPr>
              <a:t>z</a:t>
            </a:r>
            <a:r>
              <a:rPr dirty="0" sz="2000" b="1">
                <a:latin typeface="Calibri"/>
                <a:cs typeface="Calibri"/>
              </a:rPr>
              <a:t>e</a:t>
            </a:r>
            <a:r>
              <a:rPr dirty="0" sz="2000" b="1">
                <a:latin typeface="Calibri"/>
                <a:cs typeface="Calibri"/>
              </a:rPr>
              <a:t>	</a:t>
            </a:r>
            <a:r>
              <a:rPr dirty="0" sz="2000" spc="-10" b="1">
                <a:latin typeface="Calibri"/>
                <a:cs typeface="Calibri"/>
              </a:rPr>
              <a:t>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0097" y="2635123"/>
            <a:ext cx="376936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654175" algn="l"/>
                <a:tab pos="2505710" algn="l"/>
                <a:tab pos="3083560" algn="l"/>
              </a:tabLst>
            </a:pPr>
            <a:r>
              <a:rPr dirty="0" sz="2000" b="1">
                <a:latin typeface="Calibri"/>
                <a:cs typeface="Calibri"/>
              </a:rPr>
              <a:t>o</a:t>
            </a:r>
            <a:r>
              <a:rPr dirty="0" sz="2000" spc="-30" b="1">
                <a:latin typeface="Calibri"/>
                <a:cs typeface="Calibri"/>
              </a:rPr>
              <a:t>r</a:t>
            </a:r>
            <a:r>
              <a:rPr dirty="0" sz="2000" spc="-40" b="1">
                <a:latin typeface="Calibri"/>
                <a:cs typeface="Calibri"/>
              </a:rPr>
              <a:t>g</a:t>
            </a:r>
            <a:r>
              <a:rPr dirty="0" sz="2000" b="1">
                <a:latin typeface="Calibri"/>
                <a:cs typeface="Calibri"/>
              </a:rPr>
              <a:t>ani</a:t>
            </a:r>
            <a:r>
              <a:rPr dirty="0" sz="2000" spc="-30" b="1">
                <a:latin typeface="Calibri"/>
                <a:cs typeface="Calibri"/>
              </a:rPr>
              <a:t>za</a:t>
            </a:r>
            <a:r>
              <a:rPr dirty="0" sz="2000" b="1">
                <a:latin typeface="Calibri"/>
                <a:cs typeface="Calibri"/>
              </a:rPr>
              <a:t>tio</a:t>
            </a:r>
            <a:r>
              <a:rPr dirty="0" sz="2000" spc="5" b="1">
                <a:latin typeface="Calibri"/>
                <a:cs typeface="Calibri"/>
              </a:rPr>
              <a:t>n</a:t>
            </a:r>
            <a:r>
              <a:rPr dirty="0" sz="2000" spc="-125" b="1">
                <a:latin typeface="Calibri"/>
                <a:cs typeface="Calibri"/>
              </a:rPr>
              <a:t>’</a:t>
            </a:r>
            <a:r>
              <a:rPr dirty="0" sz="2000" b="1">
                <a:latin typeface="Calibri"/>
                <a:cs typeface="Calibri"/>
              </a:rPr>
              <a:t>s</a:t>
            </a:r>
            <a:r>
              <a:rPr dirty="0" sz="2000" b="1">
                <a:latin typeface="Calibri"/>
                <a:cs typeface="Calibri"/>
              </a:rPr>
              <a:t>	</a:t>
            </a:r>
            <a:r>
              <a:rPr dirty="0" sz="2000" spc="-25" b="1">
                <a:latin typeface="Calibri"/>
                <a:cs typeface="Calibri"/>
              </a:rPr>
              <a:t>v</a:t>
            </a:r>
            <a:r>
              <a:rPr dirty="0" sz="2000" b="1">
                <a:latin typeface="Calibri"/>
                <a:cs typeface="Calibri"/>
              </a:rPr>
              <a:t>a</a:t>
            </a:r>
            <a:r>
              <a:rPr dirty="0" sz="2000" spc="-10" b="1">
                <a:latin typeface="Calibri"/>
                <a:cs typeface="Calibri"/>
              </a:rPr>
              <a:t>l</a:t>
            </a:r>
            <a:r>
              <a:rPr dirty="0" sz="2000" b="1">
                <a:latin typeface="Calibri"/>
                <a:cs typeface="Calibri"/>
              </a:rPr>
              <a:t>ues</a:t>
            </a:r>
            <a:r>
              <a:rPr dirty="0" sz="2000" b="1">
                <a:latin typeface="Calibri"/>
                <a:cs typeface="Calibri"/>
              </a:rPr>
              <a:t>	</a:t>
            </a:r>
            <a:r>
              <a:rPr dirty="0" sz="2000" b="1">
                <a:latin typeface="Calibri"/>
                <a:cs typeface="Calibri"/>
              </a:rPr>
              <a:t>a</a:t>
            </a:r>
            <a:r>
              <a:rPr dirty="0" sz="2000" spc="-15" b="1">
                <a:latin typeface="Calibri"/>
                <a:cs typeface="Calibri"/>
              </a:rPr>
              <a:t>n</a:t>
            </a:r>
            <a:r>
              <a:rPr dirty="0" sz="2000" b="1">
                <a:latin typeface="Calibri"/>
                <a:cs typeface="Calibri"/>
              </a:rPr>
              <a:t>d</a:t>
            </a:r>
            <a:r>
              <a:rPr dirty="0" sz="2000" b="1">
                <a:latin typeface="Calibri"/>
                <a:cs typeface="Calibri"/>
              </a:rPr>
              <a:t>	</a:t>
            </a:r>
            <a:r>
              <a:rPr dirty="0" sz="2000" spc="-10" b="1">
                <a:latin typeface="Calibri"/>
                <a:cs typeface="Calibri"/>
              </a:rPr>
              <a:t>n</a:t>
            </a:r>
            <a:r>
              <a:rPr dirty="0" sz="2000" b="1">
                <a:latin typeface="Calibri"/>
                <a:cs typeface="Calibri"/>
              </a:rPr>
              <a:t>orms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53534" y="2635123"/>
            <a:ext cx="86614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</a:rPr>
              <a:t>through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0097" y="2909443"/>
            <a:ext cx="4791710" cy="2800350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340"/>
              </a:spcBef>
            </a:pPr>
            <a:r>
              <a:rPr dirty="0" sz="2000" spc="-5" b="1">
                <a:latin typeface="Calibri"/>
                <a:cs typeface="Calibri"/>
              </a:rPr>
              <a:t>immersion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in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its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day-to-day</a:t>
            </a:r>
            <a:r>
              <a:rPr dirty="0" sz="2000" spc="-10" b="1">
                <a:latin typeface="Calibri"/>
                <a:cs typeface="Calibri"/>
              </a:rPr>
              <a:t> operations. </a:t>
            </a:r>
            <a:r>
              <a:rPr dirty="0" sz="2000" spc="-5" b="1">
                <a:latin typeface="Calibri"/>
                <a:cs typeface="Calibri"/>
              </a:rPr>
              <a:t> Zappos’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new-employee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orientation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and 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immersion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is</a:t>
            </a:r>
            <a:r>
              <a:rPr dirty="0" sz="2000" b="1">
                <a:latin typeface="Calibri"/>
                <a:cs typeface="Calibri"/>
              </a:rPr>
              <a:t> now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four-week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extensive </a:t>
            </a:r>
            <a:r>
              <a:rPr dirty="0" sz="2000" spc="-5" b="1">
                <a:latin typeface="Calibri"/>
                <a:cs typeface="Calibri"/>
              </a:rPr>
              <a:t> course.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Successful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socialization,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in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turn, </a:t>
            </a:r>
            <a:r>
              <a:rPr dirty="0" sz="2000" spc="-5" b="1">
                <a:latin typeface="Calibri"/>
                <a:cs typeface="Calibri"/>
              </a:rPr>
              <a:t> allows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employees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to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function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productively 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and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to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25" b="1">
                <a:latin typeface="Calibri"/>
                <a:cs typeface="Calibri"/>
              </a:rPr>
              <a:t>take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on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specific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roles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within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the 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organization.</a:t>
            </a:r>
            <a:r>
              <a:rPr dirty="0" sz="2000" spc="-5" b="1">
                <a:latin typeface="Calibri"/>
                <a:cs typeface="Calibri"/>
              </a:rPr>
              <a:t> Strong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cultures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emerge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when </a:t>
            </a:r>
            <a:r>
              <a:rPr dirty="0" sz="2000" spc="-4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 </a:t>
            </a:r>
            <a:r>
              <a:rPr dirty="0" sz="2000" spc="-15" b="1">
                <a:latin typeface="Calibri"/>
                <a:cs typeface="Calibri"/>
              </a:rPr>
              <a:t>company’s </a:t>
            </a:r>
            <a:r>
              <a:rPr dirty="0" sz="2000" spc="-10" b="1">
                <a:latin typeface="Calibri"/>
                <a:cs typeface="Calibri"/>
              </a:rPr>
              <a:t>core </a:t>
            </a:r>
            <a:r>
              <a:rPr dirty="0" sz="2000" spc="-5" b="1">
                <a:latin typeface="Calibri"/>
                <a:cs typeface="Calibri"/>
              </a:rPr>
              <a:t>values </a:t>
            </a:r>
            <a:r>
              <a:rPr dirty="0" sz="2000" spc="-15" b="1">
                <a:latin typeface="Calibri"/>
                <a:cs typeface="Calibri"/>
              </a:rPr>
              <a:t>are </a:t>
            </a:r>
            <a:r>
              <a:rPr dirty="0" sz="2000" b="1">
                <a:latin typeface="Calibri"/>
                <a:cs typeface="Calibri"/>
              </a:rPr>
              <a:t>widely </a:t>
            </a:r>
            <a:r>
              <a:rPr dirty="0" sz="2000" spc="-10" b="1">
                <a:latin typeface="Calibri"/>
                <a:cs typeface="Calibri"/>
              </a:rPr>
              <a:t>shared 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among </a:t>
            </a:r>
            <a:r>
              <a:rPr dirty="0" sz="2000" spc="-5" b="1">
                <a:latin typeface="Calibri"/>
                <a:cs typeface="Calibri"/>
              </a:rPr>
              <a:t>the </a:t>
            </a:r>
            <a:r>
              <a:rPr dirty="0" sz="2000" spc="-25" b="1">
                <a:latin typeface="Calibri"/>
                <a:cs typeface="Calibri"/>
              </a:rPr>
              <a:t>firm’s </a:t>
            </a:r>
            <a:r>
              <a:rPr dirty="0" sz="2000" spc="-10" b="1">
                <a:latin typeface="Calibri"/>
                <a:cs typeface="Calibri"/>
              </a:rPr>
              <a:t>employees </a:t>
            </a:r>
            <a:r>
              <a:rPr dirty="0" sz="2000" b="1">
                <a:latin typeface="Calibri"/>
                <a:cs typeface="Calibri"/>
              </a:rPr>
              <a:t>and </a:t>
            </a:r>
            <a:r>
              <a:rPr dirty="0" sz="2000" spc="-5" b="1">
                <a:latin typeface="Calibri"/>
                <a:cs typeface="Calibri"/>
              </a:rPr>
              <a:t>when the </a:t>
            </a:r>
            <a:r>
              <a:rPr dirty="0" sz="2000" b="1">
                <a:latin typeface="Calibri"/>
                <a:cs typeface="Calibri"/>
              </a:rPr>
              <a:t> norms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have</a:t>
            </a:r>
            <a:r>
              <a:rPr dirty="0" sz="2000" b="1">
                <a:latin typeface="Calibri"/>
                <a:cs typeface="Calibri"/>
              </a:rPr>
              <a:t> been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internalized.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9" name="object 9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039617" y="485089"/>
            <a:ext cx="568769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FFFF00"/>
                </a:solidFill>
              </a:rPr>
              <a:t>Organizational</a:t>
            </a:r>
            <a:r>
              <a:rPr dirty="0" sz="2400" spc="-8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Design:</a:t>
            </a:r>
            <a:endParaRPr sz="240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solidFill>
                  <a:srgbClr val="FFFF00"/>
                </a:solidFill>
              </a:rPr>
              <a:t>Structure,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Culture,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>
                <a:solidFill>
                  <a:srgbClr val="FFFF00"/>
                </a:solidFill>
              </a:rPr>
              <a:t>and</a:t>
            </a:r>
            <a:r>
              <a:rPr dirty="0" sz="2400" spc="-5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Control</a:t>
            </a:r>
            <a:endParaRPr sz="2400"/>
          </a:p>
        </p:txBody>
      </p:sp>
      <p:sp>
        <p:nvSpPr>
          <p:cNvPr id="13" name="object 13"/>
          <p:cNvSpPr txBox="1"/>
          <p:nvPr/>
        </p:nvSpPr>
        <p:spPr>
          <a:xfrm>
            <a:off x="401827" y="534161"/>
            <a:ext cx="19532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pic>
        <p:nvPicPr>
          <p:cNvPr id="14" name="object 1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1428" y="1979675"/>
            <a:ext cx="5191125" cy="4197096"/>
          </a:xfrm>
          <a:prstGeom prst="rect">
            <a:avLst/>
          </a:prstGeom>
        </p:spPr>
      </p:pic>
      <p:grpSp>
        <p:nvGrpSpPr>
          <p:cNvPr id="15" name="object 15"/>
          <p:cNvGrpSpPr/>
          <p:nvPr/>
        </p:nvGrpSpPr>
        <p:grpSpPr>
          <a:xfrm>
            <a:off x="2201541" y="6465689"/>
            <a:ext cx="9893935" cy="196850"/>
            <a:chOff x="2201541" y="6465689"/>
            <a:chExt cx="9893935" cy="196850"/>
          </a:xfrm>
        </p:grpSpPr>
        <p:sp>
          <p:nvSpPr>
            <p:cNvPr id="16" name="object 16"/>
            <p:cNvSpPr/>
            <p:nvPr/>
          </p:nvSpPr>
          <p:spPr>
            <a:xfrm>
              <a:off x="2260631" y="6488532"/>
              <a:ext cx="9834880" cy="173990"/>
            </a:xfrm>
            <a:custGeom>
              <a:avLst/>
              <a:gdLst/>
              <a:ahLst/>
              <a:cxnLst/>
              <a:rect l="l" t="t" r="r" b="b"/>
              <a:pathLst>
                <a:path w="9834880" h="173990">
                  <a:moveTo>
                    <a:pt x="9820943" y="0"/>
                  </a:moveTo>
                  <a:lnTo>
                    <a:pt x="86238" y="0"/>
                  </a:lnTo>
                  <a:lnTo>
                    <a:pt x="78094" y="362"/>
                  </a:lnTo>
                  <a:lnTo>
                    <a:pt x="38351" y="14183"/>
                  </a:lnTo>
                  <a:lnTo>
                    <a:pt x="10526" y="44591"/>
                  </a:lnTo>
                  <a:lnTo>
                    <a:pt x="0" y="86101"/>
                  </a:lnTo>
                  <a:lnTo>
                    <a:pt x="0" y="87356"/>
                  </a:lnTo>
                  <a:lnTo>
                    <a:pt x="9891" y="127672"/>
                  </a:lnTo>
                  <a:lnTo>
                    <a:pt x="37209" y="158513"/>
                  </a:lnTo>
                  <a:lnTo>
                    <a:pt x="76699" y="172965"/>
                  </a:lnTo>
                  <a:lnTo>
                    <a:pt x="86238" y="173462"/>
                  </a:lnTo>
                  <a:lnTo>
                    <a:pt x="9820943" y="173462"/>
                  </a:lnTo>
                  <a:lnTo>
                    <a:pt x="9834581" y="159766"/>
                  </a:lnTo>
                  <a:lnTo>
                    <a:pt x="9807305" y="159766"/>
                  </a:lnTo>
                  <a:lnTo>
                    <a:pt x="9807305" y="146083"/>
                  </a:lnTo>
                  <a:lnTo>
                    <a:pt x="86867" y="146083"/>
                  </a:lnTo>
                  <a:lnTo>
                    <a:pt x="86238" y="146069"/>
                  </a:lnTo>
                  <a:lnTo>
                    <a:pt x="86565" y="146069"/>
                  </a:lnTo>
                  <a:lnTo>
                    <a:pt x="82304" y="145874"/>
                  </a:lnTo>
                  <a:lnTo>
                    <a:pt x="80729" y="145874"/>
                  </a:lnTo>
                  <a:lnTo>
                    <a:pt x="79335" y="145737"/>
                  </a:lnTo>
                  <a:lnTo>
                    <a:pt x="79825" y="145737"/>
                  </a:lnTo>
                  <a:lnTo>
                    <a:pt x="75199" y="145040"/>
                  </a:lnTo>
                  <a:lnTo>
                    <a:pt x="74745" y="145040"/>
                  </a:lnTo>
                  <a:lnTo>
                    <a:pt x="73435" y="144774"/>
                  </a:lnTo>
                  <a:lnTo>
                    <a:pt x="73695" y="144774"/>
                  </a:lnTo>
                  <a:lnTo>
                    <a:pt x="69268" y="143653"/>
                  </a:lnTo>
                  <a:lnTo>
                    <a:pt x="68984" y="143653"/>
                  </a:lnTo>
                  <a:lnTo>
                    <a:pt x="67673" y="143250"/>
                  </a:lnTo>
                  <a:lnTo>
                    <a:pt x="67875" y="143250"/>
                  </a:lnTo>
                  <a:lnTo>
                    <a:pt x="63621" y="141700"/>
                  </a:lnTo>
                  <a:lnTo>
                    <a:pt x="63459" y="141700"/>
                  </a:lnTo>
                  <a:lnTo>
                    <a:pt x="62318" y="141226"/>
                  </a:lnTo>
                  <a:lnTo>
                    <a:pt x="62452" y="141226"/>
                  </a:lnTo>
                  <a:lnTo>
                    <a:pt x="58436" y="139333"/>
                  </a:lnTo>
                  <a:lnTo>
                    <a:pt x="58280" y="139333"/>
                  </a:lnTo>
                  <a:lnTo>
                    <a:pt x="57084" y="138696"/>
                  </a:lnTo>
                  <a:lnTo>
                    <a:pt x="57217" y="138696"/>
                  </a:lnTo>
                  <a:lnTo>
                    <a:pt x="53583" y="136518"/>
                  </a:lnTo>
                  <a:lnTo>
                    <a:pt x="53445" y="136518"/>
                  </a:lnTo>
                  <a:lnTo>
                    <a:pt x="52303" y="135750"/>
                  </a:lnTo>
                  <a:lnTo>
                    <a:pt x="48961" y="133173"/>
                  </a:lnTo>
                  <a:lnTo>
                    <a:pt x="47867" y="132358"/>
                  </a:lnTo>
                  <a:lnTo>
                    <a:pt x="44820" y="129516"/>
                  </a:lnTo>
                  <a:lnTo>
                    <a:pt x="43691" y="128495"/>
                  </a:lnTo>
                  <a:lnTo>
                    <a:pt x="40943" y="125311"/>
                  </a:lnTo>
                  <a:lnTo>
                    <a:pt x="40052" y="124315"/>
                  </a:lnTo>
                  <a:lnTo>
                    <a:pt x="37577" y="120860"/>
                  </a:lnTo>
                  <a:lnTo>
                    <a:pt x="36727" y="119707"/>
                  </a:lnTo>
                  <a:lnTo>
                    <a:pt x="34642" y="116051"/>
                  </a:lnTo>
                  <a:lnTo>
                    <a:pt x="33930" y="114850"/>
                  </a:lnTo>
                  <a:lnTo>
                    <a:pt x="32105" y="110786"/>
                  </a:lnTo>
                  <a:lnTo>
                    <a:pt x="31570" y="109638"/>
                  </a:lnTo>
                  <a:lnTo>
                    <a:pt x="30105" y="105398"/>
                  </a:lnTo>
                  <a:lnTo>
                    <a:pt x="29823" y="104715"/>
                  </a:lnTo>
                  <a:lnTo>
                    <a:pt x="29701" y="104083"/>
                  </a:lnTo>
                  <a:lnTo>
                    <a:pt x="28584" y="99614"/>
                  </a:lnTo>
                  <a:lnTo>
                    <a:pt x="28376" y="98918"/>
                  </a:lnTo>
                  <a:lnTo>
                    <a:pt x="28316" y="98288"/>
                  </a:lnTo>
                  <a:lnTo>
                    <a:pt x="27633" y="93674"/>
                  </a:lnTo>
                  <a:lnTo>
                    <a:pt x="27485" y="92919"/>
                  </a:lnTo>
                  <a:lnTo>
                    <a:pt x="27491" y="92272"/>
                  </a:lnTo>
                  <a:lnTo>
                    <a:pt x="27267" y="87356"/>
                  </a:lnTo>
                  <a:lnTo>
                    <a:pt x="27492" y="81185"/>
                  </a:lnTo>
                  <a:lnTo>
                    <a:pt x="27555" y="79791"/>
                  </a:lnTo>
                  <a:lnTo>
                    <a:pt x="28317" y="75168"/>
                  </a:lnTo>
                  <a:lnTo>
                    <a:pt x="28513" y="73851"/>
                  </a:lnTo>
                  <a:lnTo>
                    <a:pt x="29596" y="69799"/>
                  </a:lnTo>
                  <a:lnTo>
                    <a:pt x="29632" y="69375"/>
                  </a:lnTo>
                  <a:lnTo>
                    <a:pt x="30030" y="68065"/>
                  </a:lnTo>
                  <a:lnTo>
                    <a:pt x="31632" y="63820"/>
                  </a:lnTo>
                  <a:lnTo>
                    <a:pt x="32045" y="62672"/>
                  </a:lnTo>
                  <a:lnTo>
                    <a:pt x="33998" y="58612"/>
                  </a:lnTo>
                  <a:lnTo>
                    <a:pt x="34558" y="57410"/>
                  </a:lnTo>
                  <a:lnTo>
                    <a:pt x="36812" y="53751"/>
                  </a:lnTo>
                  <a:lnTo>
                    <a:pt x="37493" y="52603"/>
                  </a:lnTo>
                  <a:lnTo>
                    <a:pt x="40130" y="49144"/>
                  </a:lnTo>
                  <a:lnTo>
                    <a:pt x="40864" y="48150"/>
                  </a:lnTo>
                  <a:lnTo>
                    <a:pt x="43786" y="44968"/>
                  </a:lnTo>
                  <a:lnTo>
                    <a:pt x="44703" y="43944"/>
                  </a:lnTo>
                  <a:lnTo>
                    <a:pt x="47961" y="41101"/>
                  </a:lnTo>
                  <a:lnTo>
                    <a:pt x="48863" y="40284"/>
                  </a:lnTo>
                  <a:lnTo>
                    <a:pt x="52412" y="37711"/>
                  </a:lnTo>
                  <a:lnTo>
                    <a:pt x="53445" y="36941"/>
                  </a:lnTo>
                  <a:lnTo>
                    <a:pt x="53589" y="36941"/>
                  </a:lnTo>
                  <a:lnTo>
                    <a:pt x="57213" y="34768"/>
                  </a:lnTo>
                  <a:lnTo>
                    <a:pt x="57084" y="34768"/>
                  </a:lnTo>
                  <a:lnTo>
                    <a:pt x="58280" y="34129"/>
                  </a:lnTo>
                  <a:lnTo>
                    <a:pt x="58441" y="34129"/>
                  </a:lnTo>
                  <a:lnTo>
                    <a:pt x="62462" y="32233"/>
                  </a:lnTo>
                  <a:lnTo>
                    <a:pt x="62318" y="32233"/>
                  </a:lnTo>
                  <a:lnTo>
                    <a:pt x="63459" y="31764"/>
                  </a:lnTo>
                  <a:lnTo>
                    <a:pt x="63608" y="31764"/>
                  </a:lnTo>
                  <a:lnTo>
                    <a:pt x="67862" y="30215"/>
                  </a:lnTo>
                  <a:lnTo>
                    <a:pt x="67673" y="30215"/>
                  </a:lnTo>
                  <a:lnTo>
                    <a:pt x="68984" y="29807"/>
                  </a:lnTo>
                  <a:lnTo>
                    <a:pt x="69282" y="29807"/>
                  </a:lnTo>
                  <a:lnTo>
                    <a:pt x="73683" y="28690"/>
                  </a:lnTo>
                  <a:lnTo>
                    <a:pt x="73435" y="28690"/>
                  </a:lnTo>
                  <a:lnTo>
                    <a:pt x="74745" y="28420"/>
                  </a:lnTo>
                  <a:lnTo>
                    <a:pt x="75220" y="28420"/>
                  </a:lnTo>
                  <a:lnTo>
                    <a:pt x="79811" y="27727"/>
                  </a:lnTo>
                  <a:lnTo>
                    <a:pt x="79335" y="27727"/>
                  </a:lnTo>
                  <a:lnTo>
                    <a:pt x="80729" y="27588"/>
                  </a:lnTo>
                  <a:lnTo>
                    <a:pt x="82348" y="27588"/>
                  </a:lnTo>
                  <a:lnTo>
                    <a:pt x="86532" y="27395"/>
                  </a:lnTo>
                  <a:lnTo>
                    <a:pt x="86238" y="27395"/>
                  </a:lnTo>
                  <a:lnTo>
                    <a:pt x="86867" y="27380"/>
                  </a:lnTo>
                  <a:lnTo>
                    <a:pt x="9807305" y="27380"/>
                  </a:lnTo>
                  <a:lnTo>
                    <a:pt x="9807305" y="13697"/>
                  </a:lnTo>
                  <a:lnTo>
                    <a:pt x="9834581" y="13697"/>
                  </a:lnTo>
                  <a:lnTo>
                    <a:pt x="9820943" y="0"/>
                  </a:lnTo>
                  <a:close/>
                </a:path>
                <a:path w="9834880" h="173990">
                  <a:moveTo>
                    <a:pt x="9807305" y="13697"/>
                  </a:moveTo>
                  <a:lnTo>
                    <a:pt x="9807305" y="159766"/>
                  </a:lnTo>
                  <a:lnTo>
                    <a:pt x="9820943" y="146068"/>
                  </a:lnTo>
                  <a:lnTo>
                    <a:pt x="9834581" y="146068"/>
                  </a:lnTo>
                  <a:lnTo>
                    <a:pt x="9834581" y="27395"/>
                  </a:lnTo>
                  <a:lnTo>
                    <a:pt x="9820943" y="27395"/>
                  </a:lnTo>
                  <a:lnTo>
                    <a:pt x="9807305" y="13697"/>
                  </a:lnTo>
                  <a:close/>
                </a:path>
                <a:path w="9834880" h="173990">
                  <a:moveTo>
                    <a:pt x="9834581" y="146068"/>
                  </a:moveTo>
                  <a:lnTo>
                    <a:pt x="9820943" y="146068"/>
                  </a:lnTo>
                  <a:lnTo>
                    <a:pt x="9807305" y="159766"/>
                  </a:lnTo>
                  <a:lnTo>
                    <a:pt x="9834581" y="159766"/>
                  </a:lnTo>
                  <a:lnTo>
                    <a:pt x="9834581" y="146068"/>
                  </a:lnTo>
                  <a:close/>
                </a:path>
                <a:path w="9834880" h="173990">
                  <a:moveTo>
                    <a:pt x="86565" y="146069"/>
                  </a:moveTo>
                  <a:lnTo>
                    <a:pt x="86238" y="146069"/>
                  </a:lnTo>
                  <a:lnTo>
                    <a:pt x="86867" y="146083"/>
                  </a:lnTo>
                  <a:lnTo>
                    <a:pt x="86565" y="146069"/>
                  </a:lnTo>
                  <a:close/>
                </a:path>
                <a:path w="9834880" h="173990">
                  <a:moveTo>
                    <a:pt x="9807305" y="146068"/>
                  </a:moveTo>
                  <a:lnTo>
                    <a:pt x="86565" y="146069"/>
                  </a:lnTo>
                  <a:lnTo>
                    <a:pt x="86867" y="146083"/>
                  </a:lnTo>
                  <a:lnTo>
                    <a:pt x="9807305" y="146083"/>
                  </a:lnTo>
                  <a:close/>
                </a:path>
                <a:path w="9834880" h="173990">
                  <a:moveTo>
                    <a:pt x="79335" y="145737"/>
                  </a:moveTo>
                  <a:lnTo>
                    <a:pt x="80729" y="145874"/>
                  </a:lnTo>
                  <a:lnTo>
                    <a:pt x="80039" y="145770"/>
                  </a:lnTo>
                  <a:lnTo>
                    <a:pt x="79335" y="145737"/>
                  </a:lnTo>
                  <a:close/>
                </a:path>
                <a:path w="9834880" h="173990">
                  <a:moveTo>
                    <a:pt x="80039" y="145770"/>
                  </a:moveTo>
                  <a:lnTo>
                    <a:pt x="80729" y="145874"/>
                  </a:lnTo>
                  <a:lnTo>
                    <a:pt x="82304" y="145874"/>
                  </a:lnTo>
                  <a:lnTo>
                    <a:pt x="80039" y="145770"/>
                  </a:lnTo>
                  <a:close/>
                </a:path>
                <a:path w="9834880" h="173990">
                  <a:moveTo>
                    <a:pt x="79825" y="145737"/>
                  </a:moveTo>
                  <a:lnTo>
                    <a:pt x="79335" y="145737"/>
                  </a:lnTo>
                  <a:lnTo>
                    <a:pt x="80039" y="145770"/>
                  </a:lnTo>
                  <a:lnTo>
                    <a:pt x="79825" y="145737"/>
                  </a:lnTo>
                  <a:close/>
                </a:path>
                <a:path w="9834880" h="173990">
                  <a:moveTo>
                    <a:pt x="73435" y="144774"/>
                  </a:moveTo>
                  <a:lnTo>
                    <a:pt x="74745" y="145040"/>
                  </a:lnTo>
                  <a:lnTo>
                    <a:pt x="74079" y="144871"/>
                  </a:lnTo>
                  <a:lnTo>
                    <a:pt x="73435" y="144774"/>
                  </a:lnTo>
                  <a:close/>
                </a:path>
                <a:path w="9834880" h="173990">
                  <a:moveTo>
                    <a:pt x="74079" y="144871"/>
                  </a:moveTo>
                  <a:lnTo>
                    <a:pt x="74745" y="145040"/>
                  </a:lnTo>
                  <a:lnTo>
                    <a:pt x="75199" y="145040"/>
                  </a:lnTo>
                  <a:lnTo>
                    <a:pt x="74079" y="144871"/>
                  </a:lnTo>
                  <a:close/>
                </a:path>
                <a:path w="9834880" h="173990">
                  <a:moveTo>
                    <a:pt x="73695" y="144774"/>
                  </a:moveTo>
                  <a:lnTo>
                    <a:pt x="73435" y="144774"/>
                  </a:lnTo>
                  <a:lnTo>
                    <a:pt x="74079" y="144871"/>
                  </a:lnTo>
                  <a:lnTo>
                    <a:pt x="73695" y="144774"/>
                  </a:lnTo>
                  <a:close/>
                </a:path>
                <a:path w="9834880" h="173990">
                  <a:moveTo>
                    <a:pt x="67673" y="143250"/>
                  </a:moveTo>
                  <a:lnTo>
                    <a:pt x="68984" y="143653"/>
                  </a:lnTo>
                  <a:lnTo>
                    <a:pt x="68335" y="143417"/>
                  </a:lnTo>
                  <a:lnTo>
                    <a:pt x="67673" y="143250"/>
                  </a:lnTo>
                  <a:close/>
                </a:path>
                <a:path w="9834880" h="173990">
                  <a:moveTo>
                    <a:pt x="68335" y="143417"/>
                  </a:moveTo>
                  <a:lnTo>
                    <a:pt x="68984" y="143653"/>
                  </a:lnTo>
                  <a:lnTo>
                    <a:pt x="69268" y="143653"/>
                  </a:lnTo>
                  <a:lnTo>
                    <a:pt x="68335" y="143417"/>
                  </a:lnTo>
                  <a:close/>
                </a:path>
                <a:path w="9834880" h="173990">
                  <a:moveTo>
                    <a:pt x="67875" y="143250"/>
                  </a:moveTo>
                  <a:lnTo>
                    <a:pt x="67673" y="143250"/>
                  </a:lnTo>
                  <a:lnTo>
                    <a:pt x="68335" y="143417"/>
                  </a:lnTo>
                  <a:lnTo>
                    <a:pt x="67875" y="143250"/>
                  </a:lnTo>
                  <a:close/>
                </a:path>
                <a:path w="9834880" h="173990">
                  <a:moveTo>
                    <a:pt x="62318" y="141226"/>
                  </a:moveTo>
                  <a:lnTo>
                    <a:pt x="63459" y="141700"/>
                  </a:lnTo>
                  <a:lnTo>
                    <a:pt x="62910" y="141442"/>
                  </a:lnTo>
                  <a:lnTo>
                    <a:pt x="62318" y="141226"/>
                  </a:lnTo>
                  <a:close/>
                </a:path>
                <a:path w="9834880" h="173990">
                  <a:moveTo>
                    <a:pt x="62910" y="141442"/>
                  </a:moveTo>
                  <a:lnTo>
                    <a:pt x="63459" y="141700"/>
                  </a:lnTo>
                  <a:lnTo>
                    <a:pt x="63621" y="141700"/>
                  </a:lnTo>
                  <a:lnTo>
                    <a:pt x="62910" y="141442"/>
                  </a:lnTo>
                  <a:close/>
                </a:path>
                <a:path w="9834880" h="173990">
                  <a:moveTo>
                    <a:pt x="62452" y="141226"/>
                  </a:moveTo>
                  <a:lnTo>
                    <a:pt x="62318" y="141226"/>
                  </a:lnTo>
                  <a:lnTo>
                    <a:pt x="62910" y="141442"/>
                  </a:lnTo>
                  <a:lnTo>
                    <a:pt x="62452" y="141226"/>
                  </a:lnTo>
                  <a:close/>
                </a:path>
                <a:path w="9834880" h="173990">
                  <a:moveTo>
                    <a:pt x="57084" y="138696"/>
                  </a:moveTo>
                  <a:lnTo>
                    <a:pt x="58280" y="139333"/>
                  </a:lnTo>
                  <a:lnTo>
                    <a:pt x="57704" y="138988"/>
                  </a:lnTo>
                  <a:lnTo>
                    <a:pt x="57084" y="138696"/>
                  </a:lnTo>
                  <a:close/>
                </a:path>
                <a:path w="9834880" h="173990">
                  <a:moveTo>
                    <a:pt x="57704" y="138988"/>
                  </a:moveTo>
                  <a:lnTo>
                    <a:pt x="58280" y="139333"/>
                  </a:lnTo>
                  <a:lnTo>
                    <a:pt x="58436" y="139333"/>
                  </a:lnTo>
                  <a:lnTo>
                    <a:pt x="57704" y="138988"/>
                  </a:lnTo>
                  <a:close/>
                </a:path>
                <a:path w="9834880" h="173990">
                  <a:moveTo>
                    <a:pt x="57217" y="138696"/>
                  </a:moveTo>
                  <a:lnTo>
                    <a:pt x="57084" y="138696"/>
                  </a:lnTo>
                  <a:lnTo>
                    <a:pt x="57704" y="138988"/>
                  </a:lnTo>
                  <a:lnTo>
                    <a:pt x="57217" y="138696"/>
                  </a:lnTo>
                  <a:close/>
                </a:path>
                <a:path w="9834880" h="173990">
                  <a:moveTo>
                    <a:pt x="52303" y="135750"/>
                  </a:moveTo>
                  <a:lnTo>
                    <a:pt x="53445" y="136518"/>
                  </a:lnTo>
                  <a:lnTo>
                    <a:pt x="52780" y="136036"/>
                  </a:lnTo>
                  <a:lnTo>
                    <a:pt x="52303" y="135750"/>
                  </a:lnTo>
                  <a:close/>
                </a:path>
                <a:path w="9834880" h="173990">
                  <a:moveTo>
                    <a:pt x="52878" y="136095"/>
                  </a:moveTo>
                  <a:lnTo>
                    <a:pt x="53445" y="136518"/>
                  </a:lnTo>
                  <a:lnTo>
                    <a:pt x="53583" y="136518"/>
                  </a:lnTo>
                  <a:lnTo>
                    <a:pt x="52878" y="136095"/>
                  </a:lnTo>
                  <a:close/>
                </a:path>
                <a:path w="9834880" h="173990">
                  <a:moveTo>
                    <a:pt x="52416" y="135750"/>
                  </a:moveTo>
                  <a:lnTo>
                    <a:pt x="52878" y="136095"/>
                  </a:lnTo>
                  <a:lnTo>
                    <a:pt x="52416" y="135750"/>
                  </a:lnTo>
                  <a:close/>
                </a:path>
                <a:path w="9834880" h="173990">
                  <a:moveTo>
                    <a:pt x="47867" y="132358"/>
                  </a:moveTo>
                  <a:lnTo>
                    <a:pt x="48863" y="133173"/>
                  </a:lnTo>
                  <a:lnTo>
                    <a:pt x="48404" y="132758"/>
                  </a:lnTo>
                  <a:lnTo>
                    <a:pt x="47867" y="132358"/>
                  </a:lnTo>
                  <a:close/>
                </a:path>
                <a:path w="9834880" h="173990">
                  <a:moveTo>
                    <a:pt x="48404" y="132758"/>
                  </a:moveTo>
                  <a:lnTo>
                    <a:pt x="48863" y="133173"/>
                  </a:lnTo>
                  <a:lnTo>
                    <a:pt x="48404" y="132758"/>
                  </a:lnTo>
                  <a:close/>
                </a:path>
                <a:path w="9834880" h="173990">
                  <a:moveTo>
                    <a:pt x="47961" y="132358"/>
                  </a:moveTo>
                  <a:lnTo>
                    <a:pt x="48404" y="132758"/>
                  </a:lnTo>
                  <a:lnTo>
                    <a:pt x="47961" y="132358"/>
                  </a:lnTo>
                  <a:close/>
                </a:path>
                <a:path w="9834880" h="173990">
                  <a:moveTo>
                    <a:pt x="43691" y="128495"/>
                  </a:moveTo>
                  <a:lnTo>
                    <a:pt x="44703" y="129516"/>
                  </a:lnTo>
                  <a:lnTo>
                    <a:pt x="44110" y="128874"/>
                  </a:lnTo>
                  <a:lnTo>
                    <a:pt x="43691" y="128495"/>
                  </a:lnTo>
                  <a:close/>
                </a:path>
                <a:path w="9834880" h="173990">
                  <a:moveTo>
                    <a:pt x="44207" y="128961"/>
                  </a:moveTo>
                  <a:lnTo>
                    <a:pt x="44703" y="129516"/>
                  </a:lnTo>
                  <a:lnTo>
                    <a:pt x="44207" y="128961"/>
                  </a:lnTo>
                  <a:close/>
                </a:path>
                <a:path w="9834880" h="173990">
                  <a:moveTo>
                    <a:pt x="43790" y="128495"/>
                  </a:moveTo>
                  <a:lnTo>
                    <a:pt x="44207" y="128961"/>
                  </a:lnTo>
                  <a:lnTo>
                    <a:pt x="43790" y="128495"/>
                  </a:lnTo>
                  <a:close/>
                </a:path>
                <a:path w="9834880" h="173990">
                  <a:moveTo>
                    <a:pt x="40052" y="124315"/>
                  </a:moveTo>
                  <a:lnTo>
                    <a:pt x="40864" y="125311"/>
                  </a:lnTo>
                  <a:lnTo>
                    <a:pt x="40492" y="124807"/>
                  </a:lnTo>
                  <a:lnTo>
                    <a:pt x="40052" y="124315"/>
                  </a:lnTo>
                  <a:close/>
                </a:path>
                <a:path w="9834880" h="173990">
                  <a:moveTo>
                    <a:pt x="40492" y="124807"/>
                  </a:moveTo>
                  <a:lnTo>
                    <a:pt x="40864" y="125311"/>
                  </a:lnTo>
                  <a:lnTo>
                    <a:pt x="40492" y="124807"/>
                  </a:lnTo>
                  <a:close/>
                </a:path>
                <a:path w="9834880" h="173990">
                  <a:moveTo>
                    <a:pt x="40129" y="124315"/>
                  </a:moveTo>
                  <a:lnTo>
                    <a:pt x="40492" y="124807"/>
                  </a:lnTo>
                  <a:lnTo>
                    <a:pt x="40129" y="124315"/>
                  </a:lnTo>
                  <a:close/>
                </a:path>
                <a:path w="9834880" h="173990">
                  <a:moveTo>
                    <a:pt x="36727" y="119707"/>
                  </a:moveTo>
                  <a:lnTo>
                    <a:pt x="37493" y="120860"/>
                  </a:lnTo>
                  <a:lnTo>
                    <a:pt x="37147" y="120278"/>
                  </a:lnTo>
                  <a:lnTo>
                    <a:pt x="36727" y="119707"/>
                  </a:lnTo>
                  <a:close/>
                </a:path>
                <a:path w="9834880" h="173990">
                  <a:moveTo>
                    <a:pt x="37147" y="120278"/>
                  </a:moveTo>
                  <a:lnTo>
                    <a:pt x="37493" y="120860"/>
                  </a:lnTo>
                  <a:lnTo>
                    <a:pt x="37147" y="120278"/>
                  </a:lnTo>
                  <a:close/>
                </a:path>
                <a:path w="9834880" h="173990">
                  <a:moveTo>
                    <a:pt x="36809" y="119707"/>
                  </a:moveTo>
                  <a:lnTo>
                    <a:pt x="37147" y="120278"/>
                  </a:lnTo>
                  <a:lnTo>
                    <a:pt x="36809" y="119707"/>
                  </a:lnTo>
                  <a:close/>
                </a:path>
                <a:path w="9834880" h="173990">
                  <a:moveTo>
                    <a:pt x="33930" y="114850"/>
                  </a:moveTo>
                  <a:lnTo>
                    <a:pt x="34558" y="116051"/>
                  </a:lnTo>
                  <a:lnTo>
                    <a:pt x="34251" y="115391"/>
                  </a:lnTo>
                  <a:lnTo>
                    <a:pt x="33930" y="114850"/>
                  </a:lnTo>
                  <a:close/>
                </a:path>
                <a:path w="9834880" h="173990">
                  <a:moveTo>
                    <a:pt x="34251" y="115391"/>
                  </a:moveTo>
                  <a:lnTo>
                    <a:pt x="34558" y="116051"/>
                  </a:lnTo>
                  <a:lnTo>
                    <a:pt x="34251" y="115391"/>
                  </a:lnTo>
                  <a:close/>
                </a:path>
                <a:path w="9834880" h="173990">
                  <a:moveTo>
                    <a:pt x="33999" y="114850"/>
                  </a:moveTo>
                  <a:lnTo>
                    <a:pt x="34251" y="115391"/>
                  </a:lnTo>
                  <a:lnTo>
                    <a:pt x="33999" y="114850"/>
                  </a:lnTo>
                  <a:close/>
                </a:path>
                <a:path w="9834880" h="173990">
                  <a:moveTo>
                    <a:pt x="31570" y="109638"/>
                  </a:moveTo>
                  <a:lnTo>
                    <a:pt x="32045" y="110786"/>
                  </a:lnTo>
                  <a:lnTo>
                    <a:pt x="31842" y="110221"/>
                  </a:lnTo>
                  <a:lnTo>
                    <a:pt x="31570" y="109638"/>
                  </a:lnTo>
                  <a:close/>
                </a:path>
                <a:path w="9834880" h="173990">
                  <a:moveTo>
                    <a:pt x="31842" y="110221"/>
                  </a:moveTo>
                  <a:lnTo>
                    <a:pt x="32045" y="110786"/>
                  </a:lnTo>
                  <a:lnTo>
                    <a:pt x="31842" y="110221"/>
                  </a:lnTo>
                  <a:close/>
                </a:path>
                <a:path w="9834880" h="173990">
                  <a:moveTo>
                    <a:pt x="31632" y="109638"/>
                  </a:moveTo>
                  <a:lnTo>
                    <a:pt x="31842" y="110221"/>
                  </a:lnTo>
                  <a:lnTo>
                    <a:pt x="31632" y="109638"/>
                  </a:lnTo>
                  <a:close/>
                </a:path>
                <a:path w="9834880" h="173990">
                  <a:moveTo>
                    <a:pt x="29632" y="104083"/>
                  </a:moveTo>
                  <a:lnTo>
                    <a:pt x="30030" y="105398"/>
                  </a:lnTo>
                  <a:lnTo>
                    <a:pt x="29859" y="104715"/>
                  </a:lnTo>
                  <a:lnTo>
                    <a:pt x="29632" y="104083"/>
                  </a:lnTo>
                  <a:close/>
                </a:path>
                <a:path w="9834880" h="173990">
                  <a:moveTo>
                    <a:pt x="29859" y="104715"/>
                  </a:moveTo>
                  <a:lnTo>
                    <a:pt x="30030" y="105398"/>
                  </a:lnTo>
                  <a:lnTo>
                    <a:pt x="29859" y="104715"/>
                  </a:lnTo>
                  <a:close/>
                </a:path>
                <a:path w="9834880" h="173990">
                  <a:moveTo>
                    <a:pt x="29701" y="104083"/>
                  </a:moveTo>
                  <a:lnTo>
                    <a:pt x="29859" y="104715"/>
                  </a:lnTo>
                  <a:lnTo>
                    <a:pt x="29701" y="104083"/>
                  </a:lnTo>
                  <a:close/>
                </a:path>
                <a:path w="9834880" h="173990">
                  <a:moveTo>
                    <a:pt x="28252" y="98288"/>
                  </a:moveTo>
                  <a:lnTo>
                    <a:pt x="28513" y="99614"/>
                  </a:lnTo>
                  <a:lnTo>
                    <a:pt x="28410" y="98918"/>
                  </a:lnTo>
                  <a:lnTo>
                    <a:pt x="28252" y="98288"/>
                  </a:lnTo>
                  <a:close/>
                </a:path>
                <a:path w="9834880" h="173990">
                  <a:moveTo>
                    <a:pt x="28410" y="98918"/>
                  </a:moveTo>
                  <a:lnTo>
                    <a:pt x="28513" y="99614"/>
                  </a:lnTo>
                  <a:lnTo>
                    <a:pt x="28410" y="98918"/>
                  </a:lnTo>
                  <a:close/>
                </a:path>
                <a:path w="9834880" h="173990">
                  <a:moveTo>
                    <a:pt x="28316" y="98288"/>
                  </a:moveTo>
                  <a:lnTo>
                    <a:pt x="28410" y="98918"/>
                  </a:lnTo>
                  <a:lnTo>
                    <a:pt x="28316" y="98288"/>
                  </a:lnTo>
                  <a:close/>
                </a:path>
                <a:path w="9834880" h="173990">
                  <a:moveTo>
                    <a:pt x="27425" y="92272"/>
                  </a:moveTo>
                  <a:lnTo>
                    <a:pt x="27555" y="93674"/>
                  </a:lnTo>
                  <a:lnTo>
                    <a:pt x="27521" y="92919"/>
                  </a:lnTo>
                  <a:lnTo>
                    <a:pt x="27425" y="92272"/>
                  </a:lnTo>
                  <a:close/>
                </a:path>
                <a:path w="9834880" h="173990">
                  <a:moveTo>
                    <a:pt x="27521" y="92919"/>
                  </a:moveTo>
                  <a:lnTo>
                    <a:pt x="27555" y="93674"/>
                  </a:lnTo>
                  <a:lnTo>
                    <a:pt x="27521" y="92919"/>
                  </a:lnTo>
                  <a:close/>
                </a:path>
                <a:path w="9834880" h="173990">
                  <a:moveTo>
                    <a:pt x="27491" y="92272"/>
                  </a:moveTo>
                  <a:lnTo>
                    <a:pt x="27521" y="92919"/>
                  </a:lnTo>
                  <a:lnTo>
                    <a:pt x="27491" y="92272"/>
                  </a:lnTo>
                  <a:close/>
                </a:path>
                <a:path w="9834880" h="173990">
                  <a:moveTo>
                    <a:pt x="27239" y="86729"/>
                  </a:moveTo>
                  <a:lnTo>
                    <a:pt x="27210" y="87356"/>
                  </a:lnTo>
                  <a:lnTo>
                    <a:pt x="27239" y="86729"/>
                  </a:lnTo>
                  <a:close/>
                </a:path>
                <a:path w="9834880" h="173990">
                  <a:moveTo>
                    <a:pt x="27268" y="86101"/>
                  </a:moveTo>
                  <a:lnTo>
                    <a:pt x="27239" y="86729"/>
                  </a:lnTo>
                  <a:lnTo>
                    <a:pt x="27268" y="86101"/>
                  </a:lnTo>
                  <a:close/>
                </a:path>
                <a:path w="9834880" h="173990">
                  <a:moveTo>
                    <a:pt x="27555" y="79791"/>
                  </a:moveTo>
                  <a:lnTo>
                    <a:pt x="27425" y="81185"/>
                  </a:lnTo>
                  <a:lnTo>
                    <a:pt x="27521" y="80536"/>
                  </a:lnTo>
                  <a:lnTo>
                    <a:pt x="27555" y="79791"/>
                  </a:lnTo>
                  <a:close/>
                </a:path>
                <a:path w="9834880" h="173990">
                  <a:moveTo>
                    <a:pt x="27521" y="80536"/>
                  </a:moveTo>
                  <a:lnTo>
                    <a:pt x="27425" y="81185"/>
                  </a:lnTo>
                  <a:lnTo>
                    <a:pt x="27521" y="80536"/>
                  </a:lnTo>
                  <a:close/>
                </a:path>
                <a:path w="9834880" h="173990">
                  <a:moveTo>
                    <a:pt x="27632" y="79791"/>
                  </a:moveTo>
                  <a:lnTo>
                    <a:pt x="27521" y="80536"/>
                  </a:lnTo>
                  <a:lnTo>
                    <a:pt x="27632" y="79791"/>
                  </a:lnTo>
                  <a:close/>
                </a:path>
                <a:path w="9834880" h="173990">
                  <a:moveTo>
                    <a:pt x="28513" y="73851"/>
                  </a:moveTo>
                  <a:lnTo>
                    <a:pt x="28252" y="75168"/>
                  </a:lnTo>
                  <a:lnTo>
                    <a:pt x="28412" y="74530"/>
                  </a:lnTo>
                  <a:lnTo>
                    <a:pt x="28513" y="73851"/>
                  </a:lnTo>
                  <a:close/>
                </a:path>
                <a:path w="9834880" h="173990">
                  <a:moveTo>
                    <a:pt x="28412" y="74530"/>
                  </a:moveTo>
                  <a:lnTo>
                    <a:pt x="28252" y="75168"/>
                  </a:lnTo>
                  <a:lnTo>
                    <a:pt x="28412" y="74530"/>
                  </a:lnTo>
                  <a:close/>
                </a:path>
                <a:path w="9834880" h="173990">
                  <a:moveTo>
                    <a:pt x="28582" y="73851"/>
                  </a:moveTo>
                  <a:lnTo>
                    <a:pt x="28412" y="74530"/>
                  </a:lnTo>
                  <a:lnTo>
                    <a:pt x="28582" y="73851"/>
                  </a:lnTo>
                  <a:close/>
                </a:path>
                <a:path w="9834880" h="173990">
                  <a:moveTo>
                    <a:pt x="30030" y="68065"/>
                  </a:moveTo>
                  <a:lnTo>
                    <a:pt x="29632" y="69375"/>
                  </a:lnTo>
                  <a:lnTo>
                    <a:pt x="29863" y="68732"/>
                  </a:lnTo>
                  <a:lnTo>
                    <a:pt x="30030" y="68065"/>
                  </a:lnTo>
                  <a:close/>
                </a:path>
                <a:path w="9834880" h="173990">
                  <a:moveTo>
                    <a:pt x="29863" y="68732"/>
                  </a:moveTo>
                  <a:lnTo>
                    <a:pt x="29632" y="69375"/>
                  </a:lnTo>
                  <a:lnTo>
                    <a:pt x="29863" y="68732"/>
                  </a:lnTo>
                  <a:close/>
                </a:path>
                <a:path w="9834880" h="173990">
                  <a:moveTo>
                    <a:pt x="30103" y="68065"/>
                  </a:moveTo>
                  <a:lnTo>
                    <a:pt x="29863" y="68732"/>
                  </a:lnTo>
                  <a:lnTo>
                    <a:pt x="30103" y="68065"/>
                  </a:lnTo>
                  <a:close/>
                </a:path>
                <a:path w="9834880" h="173990">
                  <a:moveTo>
                    <a:pt x="32045" y="62672"/>
                  </a:moveTo>
                  <a:lnTo>
                    <a:pt x="31570" y="63820"/>
                  </a:lnTo>
                  <a:lnTo>
                    <a:pt x="31841" y="63239"/>
                  </a:lnTo>
                  <a:lnTo>
                    <a:pt x="32045" y="62672"/>
                  </a:lnTo>
                  <a:close/>
                </a:path>
                <a:path w="9834880" h="173990">
                  <a:moveTo>
                    <a:pt x="31841" y="63239"/>
                  </a:moveTo>
                  <a:lnTo>
                    <a:pt x="31570" y="63820"/>
                  </a:lnTo>
                  <a:lnTo>
                    <a:pt x="31841" y="63239"/>
                  </a:lnTo>
                  <a:close/>
                </a:path>
                <a:path w="9834880" h="173990">
                  <a:moveTo>
                    <a:pt x="32105" y="62672"/>
                  </a:moveTo>
                  <a:lnTo>
                    <a:pt x="31841" y="63239"/>
                  </a:lnTo>
                  <a:lnTo>
                    <a:pt x="32105" y="62672"/>
                  </a:lnTo>
                  <a:close/>
                </a:path>
                <a:path w="9834880" h="173990">
                  <a:moveTo>
                    <a:pt x="34558" y="57410"/>
                  </a:moveTo>
                  <a:lnTo>
                    <a:pt x="33930" y="58612"/>
                  </a:lnTo>
                  <a:lnTo>
                    <a:pt x="34248" y="58076"/>
                  </a:lnTo>
                  <a:lnTo>
                    <a:pt x="34558" y="57410"/>
                  </a:lnTo>
                  <a:close/>
                </a:path>
                <a:path w="9834880" h="173990">
                  <a:moveTo>
                    <a:pt x="34248" y="58076"/>
                  </a:moveTo>
                  <a:lnTo>
                    <a:pt x="33930" y="58612"/>
                  </a:lnTo>
                  <a:lnTo>
                    <a:pt x="34248" y="58076"/>
                  </a:lnTo>
                  <a:close/>
                </a:path>
                <a:path w="9834880" h="173990">
                  <a:moveTo>
                    <a:pt x="34642" y="57410"/>
                  </a:moveTo>
                  <a:lnTo>
                    <a:pt x="34248" y="58076"/>
                  </a:lnTo>
                  <a:lnTo>
                    <a:pt x="34642" y="57410"/>
                  </a:lnTo>
                  <a:close/>
                </a:path>
                <a:path w="9834880" h="173990">
                  <a:moveTo>
                    <a:pt x="37493" y="52603"/>
                  </a:moveTo>
                  <a:lnTo>
                    <a:pt x="36727" y="53751"/>
                  </a:lnTo>
                  <a:lnTo>
                    <a:pt x="37160" y="53164"/>
                  </a:lnTo>
                  <a:lnTo>
                    <a:pt x="37493" y="52603"/>
                  </a:lnTo>
                  <a:close/>
                </a:path>
                <a:path w="9834880" h="173990">
                  <a:moveTo>
                    <a:pt x="37160" y="53164"/>
                  </a:moveTo>
                  <a:lnTo>
                    <a:pt x="36727" y="53751"/>
                  </a:lnTo>
                  <a:lnTo>
                    <a:pt x="37160" y="53164"/>
                  </a:lnTo>
                  <a:close/>
                </a:path>
                <a:path w="9834880" h="173990">
                  <a:moveTo>
                    <a:pt x="37574" y="52603"/>
                  </a:moveTo>
                  <a:lnTo>
                    <a:pt x="37160" y="53164"/>
                  </a:lnTo>
                  <a:lnTo>
                    <a:pt x="37574" y="52603"/>
                  </a:lnTo>
                  <a:close/>
                </a:path>
                <a:path w="9834880" h="173990">
                  <a:moveTo>
                    <a:pt x="40864" y="48150"/>
                  </a:moveTo>
                  <a:lnTo>
                    <a:pt x="40052" y="49144"/>
                  </a:lnTo>
                  <a:lnTo>
                    <a:pt x="40500" y="48643"/>
                  </a:lnTo>
                  <a:lnTo>
                    <a:pt x="40864" y="48150"/>
                  </a:lnTo>
                  <a:close/>
                </a:path>
                <a:path w="9834880" h="173990">
                  <a:moveTo>
                    <a:pt x="40500" y="48643"/>
                  </a:moveTo>
                  <a:lnTo>
                    <a:pt x="40052" y="49144"/>
                  </a:lnTo>
                  <a:lnTo>
                    <a:pt x="40500" y="48643"/>
                  </a:lnTo>
                  <a:close/>
                </a:path>
                <a:path w="9834880" h="173990">
                  <a:moveTo>
                    <a:pt x="40941" y="48150"/>
                  </a:moveTo>
                  <a:lnTo>
                    <a:pt x="40500" y="48643"/>
                  </a:lnTo>
                  <a:lnTo>
                    <a:pt x="40941" y="48150"/>
                  </a:lnTo>
                  <a:close/>
                </a:path>
                <a:path w="9834880" h="173990">
                  <a:moveTo>
                    <a:pt x="44703" y="43944"/>
                  </a:moveTo>
                  <a:lnTo>
                    <a:pt x="43691" y="44968"/>
                  </a:lnTo>
                  <a:lnTo>
                    <a:pt x="44191" y="44516"/>
                  </a:lnTo>
                  <a:lnTo>
                    <a:pt x="44703" y="43944"/>
                  </a:lnTo>
                  <a:close/>
                </a:path>
                <a:path w="9834880" h="173990">
                  <a:moveTo>
                    <a:pt x="44191" y="44516"/>
                  </a:moveTo>
                  <a:lnTo>
                    <a:pt x="43691" y="44968"/>
                  </a:lnTo>
                  <a:lnTo>
                    <a:pt x="44191" y="44516"/>
                  </a:lnTo>
                  <a:close/>
                </a:path>
                <a:path w="9834880" h="173990">
                  <a:moveTo>
                    <a:pt x="44823" y="43944"/>
                  </a:moveTo>
                  <a:lnTo>
                    <a:pt x="44191" y="44516"/>
                  </a:lnTo>
                  <a:lnTo>
                    <a:pt x="44823" y="43944"/>
                  </a:lnTo>
                  <a:close/>
                </a:path>
                <a:path w="9834880" h="173990">
                  <a:moveTo>
                    <a:pt x="48863" y="40284"/>
                  </a:moveTo>
                  <a:lnTo>
                    <a:pt x="47867" y="41101"/>
                  </a:lnTo>
                  <a:lnTo>
                    <a:pt x="48402" y="40702"/>
                  </a:lnTo>
                  <a:lnTo>
                    <a:pt x="48863" y="40284"/>
                  </a:lnTo>
                  <a:close/>
                </a:path>
                <a:path w="9834880" h="173990">
                  <a:moveTo>
                    <a:pt x="48402" y="40702"/>
                  </a:moveTo>
                  <a:lnTo>
                    <a:pt x="47867" y="41101"/>
                  </a:lnTo>
                  <a:lnTo>
                    <a:pt x="48402" y="40702"/>
                  </a:lnTo>
                  <a:close/>
                </a:path>
                <a:path w="9834880" h="173990">
                  <a:moveTo>
                    <a:pt x="48962" y="40284"/>
                  </a:moveTo>
                  <a:lnTo>
                    <a:pt x="48402" y="40702"/>
                  </a:lnTo>
                  <a:lnTo>
                    <a:pt x="48962" y="40284"/>
                  </a:lnTo>
                  <a:close/>
                </a:path>
                <a:path w="9834880" h="173990">
                  <a:moveTo>
                    <a:pt x="53445" y="36941"/>
                  </a:moveTo>
                  <a:lnTo>
                    <a:pt x="52303" y="37711"/>
                  </a:lnTo>
                  <a:lnTo>
                    <a:pt x="52857" y="37379"/>
                  </a:lnTo>
                  <a:lnTo>
                    <a:pt x="53445" y="36941"/>
                  </a:lnTo>
                  <a:close/>
                </a:path>
                <a:path w="9834880" h="173990">
                  <a:moveTo>
                    <a:pt x="52857" y="37379"/>
                  </a:moveTo>
                  <a:lnTo>
                    <a:pt x="52303" y="37711"/>
                  </a:lnTo>
                  <a:lnTo>
                    <a:pt x="52857" y="37379"/>
                  </a:lnTo>
                  <a:close/>
                </a:path>
                <a:path w="9834880" h="173990">
                  <a:moveTo>
                    <a:pt x="53589" y="36941"/>
                  </a:moveTo>
                  <a:lnTo>
                    <a:pt x="53445" y="36941"/>
                  </a:lnTo>
                  <a:lnTo>
                    <a:pt x="52857" y="37379"/>
                  </a:lnTo>
                  <a:lnTo>
                    <a:pt x="53589" y="36941"/>
                  </a:lnTo>
                  <a:close/>
                </a:path>
                <a:path w="9834880" h="173990">
                  <a:moveTo>
                    <a:pt x="58280" y="34129"/>
                  </a:moveTo>
                  <a:lnTo>
                    <a:pt x="57084" y="34768"/>
                  </a:lnTo>
                  <a:lnTo>
                    <a:pt x="57686" y="34485"/>
                  </a:lnTo>
                  <a:lnTo>
                    <a:pt x="58280" y="34129"/>
                  </a:lnTo>
                  <a:close/>
                </a:path>
                <a:path w="9834880" h="173990">
                  <a:moveTo>
                    <a:pt x="57686" y="34485"/>
                  </a:moveTo>
                  <a:lnTo>
                    <a:pt x="57084" y="34768"/>
                  </a:lnTo>
                  <a:lnTo>
                    <a:pt x="57213" y="34768"/>
                  </a:lnTo>
                  <a:lnTo>
                    <a:pt x="57686" y="34485"/>
                  </a:lnTo>
                  <a:close/>
                </a:path>
                <a:path w="9834880" h="173990">
                  <a:moveTo>
                    <a:pt x="58441" y="34129"/>
                  </a:moveTo>
                  <a:lnTo>
                    <a:pt x="58280" y="34129"/>
                  </a:lnTo>
                  <a:lnTo>
                    <a:pt x="57686" y="34485"/>
                  </a:lnTo>
                  <a:lnTo>
                    <a:pt x="58441" y="34129"/>
                  </a:lnTo>
                  <a:close/>
                </a:path>
                <a:path w="9834880" h="173990">
                  <a:moveTo>
                    <a:pt x="63459" y="31764"/>
                  </a:moveTo>
                  <a:lnTo>
                    <a:pt x="62318" y="32233"/>
                  </a:lnTo>
                  <a:lnTo>
                    <a:pt x="62953" y="32002"/>
                  </a:lnTo>
                  <a:lnTo>
                    <a:pt x="63459" y="31764"/>
                  </a:lnTo>
                  <a:close/>
                </a:path>
                <a:path w="9834880" h="173990">
                  <a:moveTo>
                    <a:pt x="62953" y="32002"/>
                  </a:moveTo>
                  <a:lnTo>
                    <a:pt x="62318" y="32233"/>
                  </a:lnTo>
                  <a:lnTo>
                    <a:pt x="62462" y="32233"/>
                  </a:lnTo>
                  <a:lnTo>
                    <a:pt x="62953" y="32002"/>
                  </a:lnTo>
                  <a:close/>
                </a:path>
                <a:path w="9834880" h="173990">
                  <a:moveTo>
                    <a:pt x="63608" y="31764"/>
                  </a:moveTo>
                  <a:lnTo>
                    <a:pt x="63459" y="31764"/>
                  </a:lnTo>
                  <a:lnTo>
                    <a:pt x="62953" y="32002"/>
                  </a:lnTo>
                  <a:lnTo>
                    <a:pt x="63608" y="31764"/>
                  </a:lnTo>
                  <a:close/>
                </a:path>
                <a:path w="9834880" h="173990">
                  <a:moveTo>
                    <a:pt x="68984" y="29807"/>
                  </a:moveTo>
                  <a:lnTo>
                    <a:pt x="67673" y="30215"/>
                  </a:lnTo>
                  <a:lnTo>
                    <a:pt x="68296" y="30057"/>
                  </a:lnTo>
                  <a:lnTo>
                    <a:pt x="68984" y="29807"/>
                  </a:lnTo>
                  <a:close/>
                </a:path>
                <a:path w="9834880" h="173990">
                  <a:moveTo>
                    <a:pt x="68296" y="30057"/>
                  </a:moveTo>
                  <a:lnTo>
                    <a:pt x="67673" y="30215"/>
                  </a:lnTo>
                  <a:lnTo>
                    <a:pt x="67862" y="30215"/>
                  </a:lnTo>
                  <a:lnTo>
                    <a:pt x="68296" y="30057"/>
                  </a:lnTo>
                  <a:close/>
                </a:path>
                <a:path w="9834880" h="173990">
                  <a:moveTo>
                    <a:pt x="69282" y="29807"/>
                  </a:moveTo>
                  <a:lnTo>
                    <a:pt x="68984" y="29807"/>
                  </a:lnTo>
                  <a:lnTo>
                    <a:pt x="68296" y="30057"/>
                  </a:lnTo>
                  <a:lnTo>
                    <a:pt x="69282" y="29807"/>
                  </a:lnTo>
                  <a:close/>
                </a:path>
                <a:path w="9834880" h="173990">
                  <a:moveTo>
                    <a:pt x="74745" y="28420"/>
                  </a:moveTo>
                  <a:lnTo>
                    <a:pt x="73435" y="28690"/>
                  </a:lnTo>
                  <a:lnTo>
                    <a:pt x="74047" y="28597"/>
                  </a:lnTo>
                  <a:lnTo>
                    <a:pt x="74745" y="28420"/>
                  </a:lnTo>
                  <a:close/>
                </a:path>
                <a:path w="9834880" h="173990">
                  <a:moveTo>
                    <a:pt x="74047" y="28597"/>
                  </a:moveTo>
                  <a:lnTo>
                    <a:pt x="73435" y="28690"/>
                  </a:lnTo>
                  <a:lnTo>
                    <a:pt x="73683" y="28690"/>
                  </a:lnTo>
                  <a:lnTo>
                    <a:pt x="74047" y="28597"/>
                  </a:lnTo>
                  <a:close/>
                </a:path>
                <a:path w="9834880" h="173990">
                  <a:moveTo>
                    <a:pt x="75220" y="28420"/>
                  </a:moveTo>
                  <a:lnTo>
                    <a:pt x="74745" y="28420"/>
                  </a:lnTo>
                  <a:lnTo>
                    <a:pt x="74047" y="28597"/>
                  </a:lnTo>
                  <a:lnTo>
                    <a:pt x="75220" y="28420"/>
                  </a:lnTo>
                  <a:close/>
                </a:path>
                <a:path w="9834880" h="173990">
                  <a:moveTo>
                    <a:pt x="80729" y="27588"/>
                  </a:moveTo>
                  <a:lnTo>
                    <a:pt x="79335" y="27727"/>
                  </a:lnTo>
                  <a:lnTo>
                    <a:pt x="80020" y="27695"/>
                  </a:lnTo>
                  <a:lnTo>
                    <a:pt x="80729" y="27588"/>
                  </a:lnTo>
                  <a:close/>
                </a:path>
                <a:path w="9834880" h="173990">
                  <a:moveTo>
                    <a:pt x="80020" y="27695"/>
                  </a:moveTo>
                  <a:lnTo>
                    <a:pt x="79335" y="27727"/>
                  </a:lnTo>
                  <a:lnTo>
                    <a:pt x="79811" y="27727"/>
                  </a:lnTo>
                  <a:lnTo>
                    <a:pt x="80020" y="27695"/>
                  </a:lnTo>
                  <a:close/>
                </a:path>
                <a:path w="9834880" h="173990">
                  <a:moveTo>
                    <a:pt x="82348" y="27588"/>
                  </a:moveTo>
                  <a:lnTo>
                    <a:pt x="80729" y="27588"/>
                  </a:lnTo>
                  <a:lnTo>
                    <a:pt x="80020" y="27695"/>
                  </a:lnTo>
                  <a:lnTo>
                    <a:pt x="82348" y="27588"/>
                  </a:lnTo>
                  <a:close/>
                </a:path>
                <a:path w="9834880" h="173990">
                  <a:moveTo>
                    <a:pt x="9807305" y="27380"/>
                  </a:moveTo>
                  <a:lnTo>
                    <a:pt x="86867" y="27380"/>
                  </a:lnTo>
                  <a:lnTo>
                    <a:pt x="86532" y="27395"/>
                  </a:lnTo>
                  <a:lnTo>
                    <a:pt x="9807305" y="27395"/>
                  </a:lnTo>
                  <a:close/>
                </a:path>
                <a:path w="9834880" h="173990">
                  <a:moveTo>
                    <a:pt x="9834581" y="13697"/>
                  </a:moveTo>
                  <a:lnTo>
                    <a:pt x="9807305" y="13697"/>
                  </a:lnTo>
                  <a:lnTo>
                    <a:pt x="9820943" y="27395"/>
                  </a:lnTo>
                  <a:lnTo>
                    <a:pt x="9834581" y="27395"/>
                  </a:lnTo>
                  <a:lnTo>
                    <a:pt x="9834581" y="13697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2201541" y="6465689"/>
              <a:ext cx="9880600" cy="146685"/>
            </a:xfrm>
            <a:custGeom>
              <a:avLst/>
              <a:gdLst/>
              <a:ahLst/>
              <a:cxnLst/>
              <a:rect l="l" t="t" r="r" b="b"/>
              <a:pathLst>
                <a:path w="9880600" h="146684">
                  <a:moveTo>
                    <a:pt x="9880033" y="0"/>
                  </a:moveTo>
                  <a:lnTo>
                    <a:pt x="72646" y="0"/>
                  </a:lnTo>
                  <a:lnTo>
                    <a:pt x="44056" y="5635"/>
                  </a:lnTo>
                  <a:lnTo>
                    <a:pt x="20999" y="21114"/>
                  </a:lnTo>
                  <a:lnTo>
                    <a:pt x="5604" y="44296"/>
                  </a:lnTo>
                  <a:lnTo>
                    <a:pt x="0" y="73042"/>
                  </a:lnTo>
                  <a:lnTo>
                    <a:pt x="5604" y="100827"/>
                  </a:lnTo>
                  <a:lnTo>
                    <a:pt x="20999" y="124119"/>
                  </a:lnTo>
                  <a:lnTo>
                    <a:pt x="44056" y="140135"/>
                  </a:lnTo>
                  <a:lnTo>
                    <a:pt x="72646" y="146092"/>
                  </a:lnTo>
                  <a:lnTo>
                    <a:pt x="9880033" y="146092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67334" y="1969135"/>
            <a:ext cx="10685780" cy="275653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20">
                <a:latin typeface="Calibri"/>
                <a:cs typeface="Calibri"/>
              </a:rPr>
              <a:t>Corporate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culture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finds</a:t>
            </a:r>
            <a:r>
              <a:rPr dirty="0" sz="2800" spc="-5">
                <a:latin typeface="Calibri"/>
                <a:cs typeface="Calibri"/>
              </a:rPr>
              <a:t> its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expression</a:t>
            </a:r>
            <a:r>
              <a:rPr dirty="0" sz="2800" spc="-10">
                <a:latin typeface="Calibri"/>
                <a:cs typeface="Calibri"/>
              </a:rPr>
              <a:t> in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artifacts.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Artifacts</a:t>
            </a:r>
            <a:r>
              <a:rPr dirty="0" sz="2800" spc="-5">
                <a:latin typeface="Calibri"/>
                <a:cs typeface="Calibri"/>
              </a:rPr>
              <a:t> include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elements </a:t>
            </a:r>
            <a:r>
              <a:rPr dirty="0" sz="2800" spc="-5">
                <a:latin typeface="Calibri"/>
                <a:cs typeface="Calibri"/>
              </a:rPr>
              <a:t>such as the </a:t>
            </a:r>
            <a:r>
              <a:rPr dirty="0" sz="2800" spc="-10">
                <a:latin typeface="Calibri"/>
                <a:cs typeface="Calibri"/>
              </a:rPr>
              <a:t>design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20">
                <a:latin typeface="Calibri"/>
                <a:cs typeface="Calibri"/>
              </a:rPr>
              <a:t>layout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15">
                <a:latin typeface="Calibri"/>
                <a:cs typeface="Calibri"/>
              </a:rPr>
              <a:t>physical </a:t>
            </a:r>
            <a:r>
              <a:rPr dirty="0" sz="2800" spc="-5">
                <a:latin typeface="Calibri"/>
                <a:cs typeface="Calibri"/>
              </a:rPr>
              <a:t>space </a:t>
            </a:r>
            <a:r>
              <a:rPr dirty="0" sz="2800">
                <a:latin typeface="Calibri"/>
                <a:cs typeface="Calibri"/>
              </a:rPr>
              <a:t>(e.g.,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cubicles </a:t>
            </a:r>
            <a:r>
              <a:rPr dirty="0" sz="2800" spc="-5">
                <a:latin typeface="Calibri"/>
                <a:cs typeface="Calibri"/>
              </a:rPr>
              <a:t>or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private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offices</a:t>
            </a:r>
            <a:r>
              <a:rPr dirty="0" sz="2800" spc="-10">
                <a:latin typeface="Calibri"/>
                <a:cs typeface="Calibri"/>
              </a:rPr>
              <a:t>); symbols </a:t>
            </a:r>
            <a:r>
              <a:rPr dirty="0" sz="2800">
                <a:latin typeface="Calibri"/>
                <a:cs typeface="Calibri"/>
              </a:rPr>
              <a:t>(e.g., </a:t>
            </a:r>
            <a:r>
              <a:rPr dirty="0" sz="2800" spc="-5">
                <a:latin typeface="Calibri"/>
                <a:cs typeface="Calibri"/>
              </a:rPr>
              <a:t>the type </a:t>
            </a:r>
            <a:r>
              <a:rPr dirty="0" sz="2800">
                <a:latin typeface="Calibri"/>
                <a:cs typeface="Calibri"/>
              </a:rPr>
              <a:t>of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clothing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worn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by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employees</a:t>
            </a:r>
            <a:r>
              <a:rPr dirty="0" sz="2800" spc="-10">
                <a:latin typeface="Calibri"/>
                <a:cs typeface="Calibri"/>
              </a:rPr>
              <a:t>);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vocabulary; what </a:t>
            </a:r>
            <a:r>
              <a:rPr dirty="0" sz="2800" spc="-15">
                <a:latin typeface="Calibri"/>
                <a:cs typeface="Calibri"/>
              </a:rPr>
              <a:t>stories are told </a:t>
            </a:r>
            <a:r>
              <a:rPr dirty="0" sz="2800" spc="-5">
                <a:latin typeface="Calibri"/>
                <a:cs typeface="Calibri"/>
              </a:rPr>
              <a:t>(see the Zappos </a:t>
            </a:r>
            <a:r>
              <a:rPr dirty="0" sz="2800" spc="-15">
                <a:latin typeface="Calibri"/>
                <a:cs typeface="Calibri"/>
              </a:rPr>
              <a:t>pizza-ordering </a:t>
            </a:r>
            <a:r>
              <a:rPr dirty="0" sz="2800" spc="-20">
                <a:latin typeface="Calibri"/>
                <a:cs typeface="Calibri"/>
              </a:rPr>
              <a:t>example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that </a:t>
            </a:r>
            <a:r>
              <a:rPr dirty="0" sz="2800" spc="-15">
                <a:latin typeface="Calibri"/>
                <a:cs typeface="Calibri"/>
              </a:rPr>
              <a:t>follows); </a:t>
            </a:r>
            <a:r>
              <a:rPr dirty="0" sz="2800" spc="-10">
                <a:latin typeface="Calibri"/>
                <a:cs typeface="Calibri"/>
              </a:rPr>
              <a:t>what </a:t>
            </a:r>
            <a:r>
              <a:rPr dirty="0" sz="2800" spc="-15">
                <a:latin typeface="Calibri"/>
                <a:cs typeface="Calibri"/>
              </a:rPr>
              <a:t>events </a:t>
            </a:r>
            <a:r>
              <a:rPr dirty="0" sz="2800" spc="-20">
                <a:latin typeface="Calibri"/>
                <a:cs typeface="Calibri"/>
              </a:rPr>
              <a:t>are </a:t>
            </a:r>
            <a:r>
              <a:rPr dirty="0" sz="2800" spc="-15">
                <a:latin typeface="Calibri"/>
                <a:cs typeface="Calibri"/>
              </a:rPr>
              <a:t>celebrated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highlighted;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5">
                <a:latin typeface="Calibri"/>
                <a:cs typeface="Calibri"/>
              </a:rPr>
              <a:t>how </a:t>
            </a:r>
            <a:r>
              <a:rPr dirty="0" sz="2800" spc="-5">
                <a:latin typeface="Calibri"/>
                <a:cs typeface="Calibri"/>
              </a:rPr>
              <a:t>they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are </a:t>
            </a:r>
            <a:r>
              <a:rPr dirty="0" sz="2800" spc="-15">
                <a:latin typeface="Calibri"/>
                <a:cs typeface="Calibri"/>
              </a:rPr>
              <a:t>celebrated </a:t>
            </a:r>
            <a:r>
              <a:rPr dirty="0" sz="2800">
                <a:latin typeface="Calibri"/>
                <a:cs typeface="Calibri"/>
              </a:rPr>
              <a:t>(e.g.,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20">
                <a:latin typeface="Calibri"/>
                <a:cs typeface="Calibri"/>
              </a:rPr>
              <a:t>formal </a:t>
            </a:r>
            <a:r>
              <a:rPr dirty="0" sz="2800" spc="-10">
                <a:latin typeface="Calibri"/>
                <a:cs typeface="Calibri"/>
              </a:rPr>
              <a:t>dinner </a:t>
            </a:r>
            <a:r>
              <a:rPr dirty="0" sz="2800" spc="-15">
                <a:latin typeface="Calibri"/>
                <a:cs typeface="Calibri"/>
              </a:rPr>
              <a:t>versus </a:t>
            </a:r>
            <a:r>
              <a:rPr dirty="0" sz="2800" spc="-5">
                <a:latin typeface="Calibri"/>
                <a:cs typeface="Calibri"/>
              </a:rPr>
              <a:t>a casual BBQ when the </a:t>
            </a:r>
            <a:r>
              <a:rPr dirty="0" sz="2800" spc="-10">
                <a:latin typeface="Calibri"/>
                <a:cs typeface="Calibri"/>
              </a:rPr>
              <a:t>firm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reaches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its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sales </a:t>
            </a:r>
            <a:r>
              <a:rPr dirty="0" sz="2800" spc="-20">
                <a:latin typeface="Calibri"/>
                <a:cs typeface="Calibri"/>
              </a:rPr>
              <a:t>target).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17827"/>
            <a:ext cx="10359390" cy="4376420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42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800" spc="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Where</a:t>
            </a:r>
            <a:r>
              <a:rPr dirty="0" sz="2800" spc="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DO</a:t>
            </a:r>
            <a:r>
              <a:rPr dirty="0" sz="2800" spc="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Organizational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Cultures</a:t>
            </a:r>
            <a:r>
              <a:rPr dirty="0" sz="2800" spc="3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Come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From?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80000"/>
              </a:lnSpc>
              <a:spcBef>
                <a:spcPts val="1000"/>
              </a:spcBef>
            </a:pPr>
            <a:r>
              <a:rPr dirty="0" sz="2800" spc="-10">
                <a:latin typeface="Calibri"/>
                <a:cs typeface="Calibri"/>
              </a:rPr>
              <a:t>Often, </a:t>
            </a:r>
            <a:r>
              <a:rPr dirty="0" sz="2800" spc="-15">
                <a:latin typeface="Calibri"/>
                <a:cs typeface="Calibri"/>
              </a:rPr>
              <a:t>company </a:t>
            </a:r>
            <a:r>
              <a:rPr dirty="0" sz="2800" spc="-20">
                <a:latin typeface="Calibri"/>
                <a:cs typeface="Calibri"/>
              </a:rPr>
              <a:t>founders </a:t>
            </a:r>
            <a:r>
              <a:rPr dirty="0" sz="2800" spc="-15">
                <a:latin typeface="Calibri"/>
                <a:cs typeface="Calibri"/>
              </a:rPr>
              <a:t>define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5">
                <a:latin typeface="Calibri"/>
                <a:cs typeface="Calibri"/>
              </a:rPr>
              <a:t>shape an </a:t>
            </a:r>
            <a:r>
              <a:rPr dirty="0" sz="2800" spc="-30">
                <a:latin typeface="Calibri"/>
                <a:cs typeface="Calibri"/>
              </a:rPr>
              <a:t>organization’s </a:t>
            </a:r>
            <a:r>
              <a:rPr dirty="0" sz="2800" spc="-10">
                <a:latin typeface="Calibri"/>
                <a:cs typeface="Calibri"/>
              </a:rPr>
              <a:t>culture, </a:t>
            </a:r>
            <a:r>
              <a:rPr dirty="0" sz="2800" spc="-5">
                <a:latin typeface="Calibri"/>
                <a:cs typeface="Calibri"/>
              </a:rPr>
              <a:t> which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can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persist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for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many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decades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after</a:t>
            </a:r>
            <a:r>
              <a:rPr dirty="0" sz="2800" spc="-5">
                <a:latin typeface="Calibri"/>
                <a:cs typeface="Calibri"/>
              </a:rPr>
              <a:t> their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departure.</a:t>
            </a:r>
            <a:r>
              <a:rPr dirty="0" sz="2800" spc="-5">
                <a:latin typeface="Calibri"/>
                <a:cs typeface="Calibri"/>
              </a:rPr>
              <a:t> This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phenomenon</a:t>
            </a:r>
            <a:r>
              <a:rPr dirty="0" sz="2800">
                <a:latin typeface="Calibri"/>
                <a:cs typeface="Calibri"/>
              </a:rPr>
              <a:t> is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called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founder</a:t>
            </a: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 imprinting</a:t>
            </a:r>
            <a:r>
              <a:rPr dirty="0" sz="2800" spc="-5">
                <a:latin typeface="Calibri"/>
                <a:cs typeface="Calibri"/>
              </a:rPr>
              <a:t>.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Founders</a:t>
            </a:r>
            <a:r>
              <a:rPr dirty="0" sz="2800" spc="-10">
                <a:latin typeface="Calibri"/>
                <a:cs typeface="Calibri"/>
              </a:rPr>
              <a:t> set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initial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45">
                <a:latin typeface="Calibri"/>
                <a:cs typeface="Calibri"/>
              </a:rPr>
              <a:t>strategy, </a:t>
            </a:r>
            <a:r>
              <a:rPr dirty="0" sz="2800" spc="-10">
                <a:latin typeface="Calibri"/>
                <a:cs typeface="Calibri"/>
              </a:rPr>
              <a:t>structure,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culture </a:t>
            </a:r>
            <a:r>
              <a:rPr dirty="0" sz="2800" spc="-5">
                <a:latin typeface="Calibri"/>
                <a:cs typeface="Calibri"/>
              </a:rPr>
              <a:t>of an </a:t>
            </a:r>
            <a:r>
              <a:rPr dirty="0" sz="2800" spc="-20">
                <a:latin typeface="Calibri"/>
                <a:cs typeface="Calibri"/>
              </a:rPr>
              <a:t>organization </a:t>
            </a:r>
            <a:r>
              <a:rPr dirty="0" sz="2800" spc="-15">
                <a:latin typeface="Calibri"/>
                <a:cs typeface="Calibri"/>
              </a:rPr>
              <a:t>by transforming </a:t>
            </a:r>
            <a:r>
              <a:rPr dirty="0" sz="2800" spc="-5">
                <a:latin typeface="Calibri"/>
                <a:cs typeface="Calibri"/>
              </a:rPr>
              <a:t>their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vision </a:t>
            </a:r>
            <a:r>
              <a:rPr dirty="0" sz="2800" spc="-20">
                <a:latin typeface="Calibri"/>
                <a:cs typeface="Calibri"/>
              </a:rPr>
              <a:t>into </a:t>
            </a:r>
            <a:r>
              <a:rPr dirty="0" sz="2800" spc="-35">
                <a:latin typeface="Calibri"/>
                <a:cs typeface="Calibri"/>
              </a:rPr>
              <a:t>reality. </a:t>
            </a:r>
            <a:r>
              <a:rPr dirty="0" sz="2800" spc="-20">
                <a:latin typeface="Calibri"/>
                <a:cs typeface="Calibri"/>
              </a:rPr>
              <a:t>Famous founders </a:t>
            </a:r>
            <a:r>
              <a:rPr dirty="0" sz="2800" spc="-5">
                <a:latin typeface="Calibri"/>
                <a:cs typeface="Calibri"/>
              </a:rPr>
              <a:t>who </a:t>
            </a:r>
            <a:r>
              <a:rPr dirty="0" sz="2800" spc="-25">
                <a:latin typeface="Calibri"/>
                <a:cs typeface="Calibri"/>
              </a:rPr>
              <a:t>have </a:t>
            </a:r>
            <a:r>
              <a:rPr dirty="0" sz="2800" spc="-15">
                <a:latin typeface="Calibri"/>
                <a:cs typeface="Calibri"/>
              </a:rPr>
              <a:t>left </a:t>
            </a:r>
            <a:r>
              <a:rPr dirty="0" sz="2800" spc="-20">
                <a:latin typeface="Calibri"/>
                <a:cs typeface="Calibri"/>
              </a:rPr>
              <a:t>strong </a:t>
            </a:r>
            <a:r>
              <a:rPr dirty="0" sz="2800" spc="-10">
                <a:latin typeface="Calibri"/>
                <a:cs typeface="Calibri"/>
              </a:rPr>
              <a:t>imprints </a:t>
            </a:r>
            <a:r>
              <a:rPr dirty="0" sz="2800" spc="5">
                <a:latin typeface="Calibri"/>
                <a:cs typeface="Calibri"/>
              </a:rPr>
              <a:t>on 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their </a:t>
            </a:r>
            <a:r>
              <a:rPr dirty="0" sz="2800" spc="-20">
                <a:latin typeface="Calibri"/>
                <a:cs typeface="Calibri"/>
              </a:rPr>
              <a:t>organizations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include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Steve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Jobs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(Apple),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solidFill>
                  <a:srgbClr val="FF0000"/>
                </a:solidFill>
                <a:latin typeface="Calibri"/>
                <a:cs typeface="Calibri"/>
              </a:rPr>
              <a:t>Walt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Disney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(Disney),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Michael Dell </a:t>
            </a:r>
            <a:r>
              <a:rPr dirty="0" sz="2800" spc="-10">
                <a:latin typeface="Calibri"/>
                <a:cs typeface="Calibri"/>
              </a:rPr>
              <a:t>(Dell),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Sergey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Brin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Larry </a:t>
            </a:r>
            <a:r>
              <a:rPr dirty="0" sz="2800" spc="-25">
                <a:solidFill>
                  <a:srgbClr val="FF0000"/>
                </a:solidFill>
                <a:latin typeface="Calibri"/>
                <a:cs typeface="Calibri"/>
              </a:rPr>
              <a:t>Page </a:t>
            </a:r>
            <a:r>
              <a:rPr dirty="0" sz="2800" spc="-10">
                <a:latin typeface="Calibri"/>
                <a:cs typeface="Calibri"/>
              </a:rPr>
              <a:t>(Google),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Oprah Winfrey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(Harpo </a:t>
            </a:r>
            <a:r>
              <a:rPr dirty="0" sz="2800" spc="-10">
                <a:latin typeface="Calibri"/>
                <a:cs typeface="Calibri"/>
              </a:rPr>
              <a:t>Productions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OWN,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Oprah Winfrey </a:t>
            </a:r>
            <a:r>
              <a:rPr dirty="0" sz="2800" spc="-10">
                <a:latin typeface="Calibri"/>
                <a:cs typeface="Calibri"/>
              </a:rPr>
              <a:t>Network),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Bill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Gates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(Microsoft),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Larry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Ellison </a:t>
            </a:r>
            <a:r>
              <a:rPr dirty="0" sz="2800" spc="-10">
                <a:latin typeface="Calibri"/>
                <a:cs typeface="Calibri"/>
              </a:rPr>
              <a:t>(Oracle),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Ralph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Lauren </a:t>
            </a:r>
            <a:r>
              <a:rPr dirty="0" sz="2800" spc="-15">
                <a:latin typeface="Calibri"/>
                <a:cs typeface="Calibri"/>
              </a:rPr>
              <a:t>(Polo </a:t>
            </a:r>
            <a:r>
              <a:rPr dirty="0" sz="2800">
                <a:latin typeface="Calibri"/>
                <a:cs typeface="Calibri"/>
              </a:rPr>
              <a:t>Ralph </a:t>
            </a:r>
            <a:r>
              <a:rPr dirty="0" sz="2800" spc="-10">
                <a:latin typeface="Calibri"/>
                <a:cs typeface="Calibri"/>
              </a:rPr>
              <a:t>Lauren),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Martha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Stewart </a:t>
            </a:r>
            <a:r>
              <a:rPr dirty="0" sz="2800" spc="-10">
                <a:latin typeface="Calibri"/>
                <a:cs typeface="Calibri"/>
              </a:rPr>
              <a:t>(Martha </a:t>
            </a:r>
            <a:r>
              <a:rPr dirty="0" sz="2800" spc="-15">
                <a:latin typeface="Calibri"/>
                <a:cs typeface="Calibri"/>
              </a:rPr>
              <a:t>Stewart </a:t>
            </a:r>
            <a:r>
              <a:rPr dirty="0" sz="2800" spc="-5">
                <a:latin typeface="Calibri"/>
                <a:cs typeface="Calibri"/>
              </a:rPr>
              <a:t>Living Omnimedia), and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Herb Kelleher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(Southwest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Airlines).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8380" cy="194945"/>
            <a:chOff x="2291458" y="6157826"/>
            <a:chExt cx="9898380" cy="194945"/>
          </a:xfrm>
        </p:grpSpPr>
        <p:sp>
          <p:nvSpPr>
            <p:cNvPr id="10" name="object 10"/>
            <p:cNvSpPr/>
            <p:nvPr/>
          </p:nvSpPr>
          <p:spPr>
            <a:xfrm>
              <a:off x="2350576" y="6180499"/>
              <a:ext cx="9839325" cy="172720"/>
            </a:xfrm>
            <a:custGeom>
              <a:avLst/>
              <a:gdLst/>
              <a:ahLst/>
              <a:cxnLst/>
              <a:rect l="l" t="t" r="r" b="b"/>
              <a:pathLst>
                <a:path w="9839325" h="172720">
                  <a:moveTo>
                    <a:pt x="9825477" y="0"/>
                  </a:moveTo>
                  <a:lnTo>
                    <a:pt x="86278" y="0"/>
                  </a:lnTo>
                  <a:lnTo>
                    <a:pt x="78130" y="359"/>
                  </a:lnTo>
                  <a:lnTo>
                    <a:pt x="38369" y="14077"/>
                  </a:lnTo>
                  <a:lnTo>
                    <a:pt x="10530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6" y="126724"/>
                  </a:lnTo>
                  <a:lnTo>
                    <a:pt x="37226" y="157337"/>
                  </a:lnTo>
                  <a:lnTo>
                    <a:pt x="76735" y="171681"/>
                  </a:lnTo>
                  <a:lnTo>
                    <a:pt x="86278" y="172175"/>
                  </a:lnTo>
                  <a:lnTo>
                    <a:pt x="9825477" y="172175"/>
                  </a:lnTo>
                  <a:lnTo>
                    <a:pt x="9839122" y="158580"/>
                  </a:lnTo>
                  <a:lnTo>
                    <a:pt x="9811833" y="158580"/>
                  </a:lnTo>
                  <a:lnTo>
                    <a:pt x="9811833" y="144999"/>
                  </a:lnTo>
                  <a:lnTo>
                    <a:pt x="86907" y="144999"/>
                  </a:lnTo>
                  <a:lnTo>
                    <a:pt x="86278" y="144985"/>
                  </a:lnTo>
                  <a:lnTo>
                    <a:pt x="86605" y="144985"/>
                  </a:lnTo>
                  <a:lnTo>
                    <a:pt x="82342" y="144791"/>
                  </a:lnTo>
                  <a:lnTo>
                    <a:pt x="80767" y="144791"/>
                  </a:lnTo>
                  <a:lnTo>
                    <a:pt x="79372" y="144656"/>
                  </a:lnTo>
                  <a:lnTo>
                    <a:pt x="79861" y="144656"/>
                  </a:lnTo>
                  <a:lnTo>
                    <a:pt x="75233" y="143964"/>
                  </a:lnTo>
                  <a:lnTo>
                    <a:pt x="74780" y="143964"/>
                  </a:lnTo>
                  <a:lnTo>
                    <a:pt x="73469" y="143700"/>
                  </a:lnTo>
                  <a:lnTo>
                    <a:pt x="73730" y="143700"/>
                  </a:lnTo>
                  <a:lnTo>
                    <a:pt x="69300" y="142587"/>
                  </a:lnTo>
                  <a:lnTo>
                    <a:pt x="69015" y="142587"/>
                  </a:lnTo>
                  <a:lnTo>
                    <a:pt x="67705" y="142186"/>
                  </a:lnTo>
                  <a:lnTo>
                    <a:pt x="67906" y="142186"/>
                  </a:lnTo>
                  <a:lnTo>
                    <a:pt x="63650" y="140649"/>
                  </a:lnTo>
                  <a:lnTo>
                    <a:pt x="63489" y="140649"/>
                  </a:lnTo>
                  <a:lnTo>
                    <a:pt x="62346" y="140178"/>
                  </a:lnTo>
                  <a:lnTo>
                    <a:pt x="62481" y="140178"/>
                  </a:lnTo>
                  <a:lnTo>
                    <a:pt x="58463" y="138299"/>
                  </a:lnTo>
                  <a:lnTo>
                    <a:pt x="58307" y="138299"/>
                  </a:lnTo>
                  <a:lnTo>
                    <a:pt x="57111" y="137666"/>
                  </a:lnTo>
                  <a:lnTo>
                    <a:pt x="57243" y="137666"/>
                  </a:lnTo>
                  <a:lnTo>
                    <a:pt x="53608" y="135505"/>
                  </a:lnTo>
                  <a:lnTo>
                    <a:pt x="53470" y="135505"/>
                  </a:lnTo>
                  <a:lnTo>
                    <a:pt x="52328" y="134743"/>
                  </a:lnTo>
                  <a:lnTo>
                    <a:pt x="48984" y="132185"/>
                  </a:lnTo>
                  <a:lnTo>
                    <a:pt x="47889" y="131375"/>
                  </a:lnTo>
                  <a:lnTo>
                    <a:pt x="44840" y="128554"/>
                  </a:lnTo>
                  <a:lnTo>
                    <a:pt x="43711" y="127541"/>
                  </a:lnTo>
                  <a:lnTo>
                    <a:pt x="40962" y="124381"/>
                  </a:lnTo>
                  <a:lnTo>
                    <a:pt x="40070" y="123393"/>
                  </a:lnTo>
                  <a:lnTo>
                    <a:pt x="37595" y="119963"/>
                  </a:lnTo>
                  <a:lnTo>
                    <a:pt x="36743" y="118819"/>
                  </a:lnTo>
                  <a:lnTo>
                    <a:pt x="34658" y="115190"/>
                  </a:lnTo>
                  <a:lnTo>
                    <a:pt x="33946" y="113998"/>
                  </a:lnTo>
                  <a:lnTo>
                    <a:pt x="32120" y="109964"/>
                  </a:lnTo>
                  <a:lnTo>
                    <a:pt x="31585" y="108824"/>
                  </a:lnTo>
                  <a:lnTo>
                    <a:pt x="30119" y="104616"/>
                  </a:lnTo>
                  <a:lnTo>
                    <a:pt x="29837" y="103938"/>
                  </a:lnTo>
                  <a:lnTo>
                    <a:pt x="29715" y="103310"/>
                  </a:lnTo>
                  <a:lnTo>
                    <a:pt x="28597" y="98874"/>
                  </a:lnTo>
                  <a:lnTo>
                    <a:pt x="28389" y="98184"/>
                  </a:lnTo>
                  <a:lnTo>
                    <a:pt x="28330" y="97559"/>
                  </a:lnTo>
                  <a:lnTo>
                    <a:pt x="27645" y="92978"/>
                  </a:lnTo>
                  <a:lnTo>
                    <a:pt x="27498" y="92229"/>
                  </a:lnTo>
                  <a:lnTo>
                    <a:pt x="27504" y="91587"/>
                  </a:lnTo>
                  <a:lnTo>
                    <a:pt x="27280" y="86708"/>
                  </a:lnTo>
                  <a:lnTo>
                    <a:pt x="27504" y="80583"/>
                  </a:lnTo>
                  <a:lnTo>
                    <a:pt x="27568" y="79199"/>
                  </a:lnTo>
                  <a:lnTo>
                    <a:pt x="28330" y="74611"/>
                  </a:lnTo>
                  <a:lnTo>
                    <a:pt x="28526" y="73303"/>
                  </a:lnTo>
                  <a:lnTo>
                    <a:pt x="29610" y="69281"/>
                  </a:lnTo>
                  <a:lnTo>
                    <a:pt x="29645" y="68860"/>
                  </a:lnTo>
                  <a:lnTo>
                    <a:pt x="30044" y="67560"/>
                  </a:lnTo>
                  <a:lnTo>
                    <a:pt x="31646" y="63347"/>
                  </a:lnTo>
                  <a:lnTo>
                    <a:pt x="32060" y="62207"/>
                  </a:lnTo>
                  <a:lnTo>
                    <a:pt x="34014" y="58177"/>
                  </a:lnTo>
                  <a:lnTo>
                    <a:pt x="34574" y="56984"/>
                  </a:lnTo>
                  <a:lnTo>
                    <a:pt x="36829" y="53352"/>
                  </a:lnTo>
                  <a:lnTo>
                    <a:pt x="37510" y="52213"/>
                  </a:lnTo>
                  <a:lnTo>
                    <a:pt x="40148" y="48779"/>
                  </a:lnTo>
                  <a:lnTo>
                    <a:pt x="40883" y="47793"/>
                  </a:lnTo>
                  <a:lnTo>
                    <a:pt x="43806" y="44635"/>
                  </a:lnTo>
                  <a:lnTo>
                    <a:pt x="44723" y="43618"/>
                  </a:lnTo>
                  <a:lnTo>
                    <a:pt x="47984" y="40796"/>
                  </a:lnTo>
                  <a:lnTo>
                    <a:pt x="48886" y="39985"/>
                  </a:lnTo>
                  <a:lnTo>
                    <a:pt x="52436" y="37431"/>
                  </a:lnTo>
                  <a:lnTo>
                    <a:pt x="53470" y="36667"/>
                  </a:lnTo>
                  <a:lnTo>
                    <a:pt x="53613" y="36667"/>
                  </a:lnTo>
                  <a:lnTo>
                    <a:pt x="57239" y="34510"/>
                  </a:lnTo>
                  <a:lnTo>
                    <a:pt x="57111" y="34510"/>
                  </a:lnTo>
                  <a:lnTo>
                    <a:pt x="58307" y="33875"/>
                  </a:lnTo>
                  <a:lnTo>
                    <a:pt x="58468" y="33875"/>
                  </a:lnTo>
                  <a:lnTo>
                    <a:pt x="62491" y="31994"/>
                  </a:lnTo>
                  <a:lnTo>
                    <a:pt x="62346" y="31994"/>
                  </a:lnTo>
                  <a:lnTo>
                    <a:pt x="63489" y="31528"/>
                  </a:lnTo>
                  <a:lnTo>
                    <a:pt x="63638" y="31528"/>
                  </a:lnTo>
                  <a:lnTo>
                    <a:pt x="67893" y="29991"/>
                  </a:lnTo>
                  <a:lnTo>
                    <a:pt x="67705" y="29991"/>
                  </a:lnTo>
                  <a:lnTo>
                    <a:pt x="69015" y="29585"/>
                  </a:lnTo>
                  <a:lnTo>
                    <a:pt x="69314" y="29585"/>
                  </a:lnTo>
                  <a:lnTo>
                    <a:pt x="73717" y="28477"/>
                  </a:lnTo>
                  <a:lnTo>
                    <a:pt x="73469" y="28477"/>
                  </a:lnTo>
                  <a:lnTo>
                    <a:pt x="74780" y="28209"/>
                  </a:lnTo>
                  <a:lnTo>
                    <a:pt x="75255" y="28209"/>
                  </a:lnTo>
                  <a:lnTo>
                    <a:pt x="79848" y="27521"/>
                  </a:lnTo>
                  <a:lnTo>
                    <a:pt x="79372" y="27521"/>
                  </a:lnTo>
                  <a:lnTo>
                    <a:pt x="80767" y="27383"/>
                  </a:lnTo>
                  <a:lnTo>
                    <a:pt x="82386" y="27383"/>
                  </a:lnTo>
                  <a:lnTo>
                    <a:pt x="86572" y="27192"/>
                  </a:lnTo>
                  <a:lnTo>
                    <a:pt x="86278" y="27192"/>
                  </a:lnTo>
                  <a:lnTo>
                    <a:pt x="86907" y="27177"/>
                  </a:lnTo>
                  <a:lnTo>
                    <a:pt x="9811833" y="27177"/>
                  </a:lnTo>
                  <a:lnTo>
                    <a:pt x="9811833" y="13596"/>
                  </a:lnTo>
                  <a:lnTo>
                    <a:pt x="9839122" y="13596"/>
                  </a:lnTo>
                  <a:lnTo>
                    <a:pt x="9825477" y="0"/>
                  </a:lnTo>
                  <a:close/>
                </a:path>
                <a:path w="9839325" h="172720">
                  <a:moveTo>
                    <a:pt x="9811833" y="13596"/>
                  </a:moveTo>
                  <a:lnTo>
                    <a:pt x="9811833" y="158580"/>
                  </a:lnTo>
                  <a:lnTo>
                    <a:pt x="9825477" y="144984"/>
                  </a:lnTo>
                  <a:lnTo>
                    <a:pt x="9839122" y="144984"/>
                  </a:lnTo>
                  <a:lnTo>
                    <a:pt x="9839122" y="27192"/>
                  </a:lnTo>
                  <a:lnTo>
                    <a:pt x="9825477" y="27192"/>
                  </a:lnTo>
                  <a:lnTo>
                    <a:pt x="9811833" y="13596"/>
                  </a:lnTo>
                  <a:close/>
                </a:path>
                <a:path w="9839325" h="172720">
                  <a:moveTo>
                    <a:pt x="9839122" y="144984"/>
                  </a:moveTo>
                  <a:lnTo>
                    <a:pt x="9825477" y="144984"/>
                  </a:lnTo>
                  <a:lnTo>
                    <a:pt x="9811833" y="158580"/>
                  </a:lnTo>
                  <a:lnTo>
                    <a:pt x="9839122" y="158580"/>
                  </a:lnTo>
                  <a:lnTo>
                    <a:pt x="9839122" y="144984"/>
                  </a:lnTo>
                  <a:close/>
                </a:path>
                <a:path w="9839325" h="172720">
                  <a:moveTo>
                    <a:pt x="86605" y="144985"/>
                  </a:moveTo>
                  <a:lnTo>
                    <a:pt x="86278" y="144985"/>
                  </a:lnTo>
                  <a:lnTo>
                    <a:pt x="86907" y="144999"/>
                  </a:lnTo>
                  <a:lnTo>
                    <a:pt x="86605" y="144985"/>
                  </a:lnTo>
                  <a:close/>
                </a:path>
                <a:path w="9839325" h="172720">
                  <a:moveTo>
                    <a:pt x="9811833" y="144984"/>
                  </a:moveTo>
                  <a:lnTo>
                    <a:pt x="86605" y="144985"/>
                  </a:lnTo>
                  <a:lnTo>
                    <a:pt x="86907" y="144999"/>
                  </a:lnTo>
                  <a:lnTo>
                    <a:pt x="9811833" y="144999"/>
                  </a:lnTo>
                  <a:close/>
                </a:path>
                <a:path w="9839325" h="172720">
                  <a:moveTo>
                    <a:pt x="79372" y="144656"/>
                  </a:moveTo>
                  <a:lnTo>
                    <a:pt x="80767" y="144791"/>
                  </a:lnTo>
                  <a:lnTo>
                    <a:pt x="80076" y="144688"/>
                  </a:lnTo>
                  <a:lnTo>
                    <a:pt x="79372" y="144656"/>
                  </a:lnTo>
                  <a:close/>
                </a:path>
                <a:path w="9839325" h="172720">
                  <a:moveTo>
                    <a:pt x="80076" y="144688"/>
                  </a:moveTo>
                  <a:lnTo>
                    <a:pt x="80767" y="144791"/>
                  </a:lnTo>
                  <a:lnTo>
                    <a:pt x="82342" y="144791"/>
                  </a:lnTo>
                  <a:lnTo>
                    <a:pt x="80076" y="144688"/>
                  </a:lnTo>
                  <a:close/>
                </a:path>
                <a:path w="9839325" h="172720">
                  <a:moveTo>
                    <a:pt x="79861" y="144656"/>
                  </a:moveTo>
                  <a:lnTo>
                    <a:pt x="79372" y="144656"/>
                  </a:lnTo>
                  <a:lnTo>
                    <a:pt x="80076" y="144688"/>
                  </a:lnTo>
                  <a:lnTo>
                    <a:pt x="79861" y="144656"/>
                  </a:lnTo>
                  <a:close/>
                </a:path>
                <a:path w="9839325" h="172720">
                  <a:moveTo>
                    <a:pt x="73469" y="143700"/>
                  </a:moveTo>
                  <a:lnTo>
                    <a:pt x="74780" y="143964"/>
                  </a:lnTo>
                  <a:lnTo>
                    <a:pt x="74113" y="143796"/>
                  </a:lnTo>
                  <a:lnTo>
                    <a:pt x="73469" y="143700"/>
                  </a:lnTo>
                  <a:close/>
                </a:path>
                <a:path w="9839325" h="172720">
                  <a:moveTo>
                    <a:pt x="74113" y="143796"/>
                  </a:moveTo>
                  <a:lnTo>
                    <a:pt x="74780" y="143964"/>
                  </a:lnTo>
                  <a:lnTo>
                    <a:pt x="75233" y="143964"/>
                  </a:lnTo>
                  <a:lnTo>
                    <a:pt x="74113" y="143796"/>
                  </a:lnTo>
                  <a:close/>
                </a:path>
                <a:path w="9839325" h="172720">
                  <a:moveTo>
                    <a:pt x="73730" y="143700"/>
                  </a:moveTo>
                  <a:lnTo>
                    <a:pt x="73469" y="143700"/>
                  </a:lnTo>
                  <a:lnTo>
                    <a:pt x="74113" y="143796"/>
                  </a:lnTo>
                  <a:lnTo>
                    <a:pt x="73730" y="143700"/>
                  </a:lnTo>
                  <a:close/>
                </a:path>
                <a:path w="9839325" h="172720">
                  <a:moveTo>
                    <a:pt x="67705" y="142186"/>
                  </a:moveTo>
                  <a:lnTo>
                    <a:pt x="69015" y="142587"/>
                  </a:lnTo>
                  <a:lnTo>
                    <a:pt x="68367" y="142353"/>
                  </a:lnTo>
                  <a:lnTo>
                    <a:pt x="67705" y="142186"/>
                  </a:lnTo>
                  <a:close/>
                </a:path>
                <a:path w="9839325" h="172720">
                  <a:moveTo>
                    <a:pt x="68367" y="142353"/>
                  </a:moveTo>
                  <a:lnTo>
                    <a:pt x="69015" y="142587"/>
                  </a:lnTo>
                  <a:lnTo>
                    <a:pt x="69300" y="142587"/>
                  </a:lnTo>
                  <a:lnTo>
                    <a:pt x="68367" y="142353"/>
                  </a:lnTo>
                  <a:close/>
                </a:path>
                <a:path w="9839325" h="172720">
                  <a:moveTo>
                    <a:pt x="67906" y="142186"/>
                  </a:moveTo>
                  <a:lnTo>
                    <a:pt x="67705" y="142186"/>
                  </a:lnTo>
                  <a:lnTo>
                    <a:pt x="68367" y="142353"/>
                  </a:lnTo>
                  <a:lnTo>
                    <a:pt x="67906" y="142186"/>
                  </a:lnTo>
                  <a:close/>
                </a:path>
                <a:path w="9839325" h="172720">
                  <a:moveTo>
                    <a:pt x="62346" y="140178"/>
                  </a:moveTo>
                  <a:lnTo>
                    <a:pt x="63489" y="140649"/>
                  </a:lnTo>
                  <a:lnTo>
                    <a:pt x="62939" y="140392"/>
                  </a:lnTo>
                  <a:lnTo>
                    <a:pt x="62346" y="140178"/>
                  </a:lnTo>
                  <a:close/>
                </a:path>
                <a:path w="9839325" h="172720">
                  <a:moveTo>
                    <a:pt x="62939" y="140392"/>
                  </a:moveTo>
                  <a:lnTo>
                    <a:pt x="63489" y="140649"/>
                  </a:lnTo>
                  <a:lnTo>
                    <a:pt x="63650" y="140649"/>
                  </a:lnTo>
                  <a:lnTo>
                    <a:pt x="62939" y="140392"/>
                  </a:lnTo>
                  <a:close/>
                </a:path>
                <a:path w="9839325" h="172720">
                  <a:moveTo>
                    <a:pt x="62481" y="140178"/>
                  </a:moveTo>
                  <a:lnTo>
                    <a:pt x="62346" y="140178"/>
                  </a:lnTo>
                  <a:lnTo>
                    <a:pt x="62939" y="140392"/>
                  </a:lnTo>
                  <a:lnTo>
                    <a:pt x="62481" y="140178"/>
                  </a:lnTo>
                  <a:close/>
                </a:path>
                <a:path w="9839325" h="172720">
                  <a:moveTo>
                    <a:pt x="57111" y="137666"/>
                  </a:moveTo>
                  <a:lnTo>
                    <a:pt x="58307" y="138299"/>
                  </a:lnTo>
                  <a:lnTo>
                    <a:pt x="57731" y="137956"/>
                  </a:lnTo>
                  <a:lnTo>
                    <a:pt x="57111" y="137666"/>
                  </a:lnTo>
                  <a:close/>
                </a:path>
                <a:path w="9839325" h="172720">
                  <a:moveTo>
                    <a:pt x="57731" y="137956"/>
                  </a:moveTo>
                  <a:lnTo>
                    <a:pt x="58307" y="138299"/>
                  </a:lnTo>
                  <a:lnTo>
                    <a:pt x="58463" y="138299"/>
                  </a:lnTo>
                  <a:lnTo>
                    <a:pt x="57731" y="137956"/>
                  </a:lnTo>
                  <a:close/>
                </a:path>
                <a:path w="9839325" h="172720">
                  <a:moveTo>
                    <a:pt x="57243" y="137666"/>
                  </a:moveTo>
                  <a:lnTo>
                    <a:pt x="57111" y="137666"/>
                  </a:lnTo>
                  <a:lnTo>
                    <a:pt x="57731" y="137956"/>
                  </a:lnTo>
                  <a:lnTo>
                    <a:pt x="57243" y="137666"/>
                  </a:lnTo>
                  <a:close/>
                </a:path>
                <a:path w="9839325" h="172720">
                  <a:moveTo>
                    <a:pt x="52328" y="134743"/>
                  </a:moveTo>
                  <a:lnTo>
                    <a:pt x="53470" y="135505"/>
                  </a:lnTo>
                  <a:lnTo>
                    <a:pt x="52805" y="135027"/>
                  </a:lnTo>
                  <a:lnTo>
                    <a:pt x="52328" y="134743"/>
                  </a:lnTo>
                  <a:close/>
                </a:path>
                <a:path w="9839325" h="172720">
                  <a:moveTo>
                    <a:pt x="52903" y="135085"/>
                  </a:moveTo>
                  <a:lnTo>
                    <a:pt x="53470" y="135505"/>
                  </a:lnTo>
                  <a:lnTo>
                    <a:pt x="53608" y="135505"/>
                  </a:lnTo>
                  <a:lnTo>
                    <a:pt x="52903" y="135085"/>
                  </a:lnTo>
                  <a:close/>
                </a:path>
                <a:path w="9839325" h="172720">
                  <a:moveTo>
                    <a:pt x="52440" y="134743"/>
                  </a:moveTo>
                  <a:lnTo>
                    <a:pt x="52903" y="135085"/>
                  </a:lnTo>
                  <a:lnTo>
                    <a:pt x="52440" y="134743"/>
                  </a:lnTo>
                  <a:close/>
                </a:path>
                <a:path w="9839325" h="172720">
                  <a:moveTo>
                    <a:pt x="47889" y="131375"/>
                  </a:moveTo>
                  <a:lnTo>
                    <a:pt x="48886" y="132185"/>
                  </a:lnTo>
                  <a:lnTo>
                    <a:pt x="48426" y="131772"/>
                  </a:lnTo>
                  <a:lnTo>
                    <a:pt x="47889" y="131375"/>
                  </a:lnTo>
                  <a:close/>
                </a:path>
                <a:path w="9839325" h="172720">
                  <a:moveTo>
                    <a:pt x="48426" y="131772"/>
                  </a:moveTo>
                  <a:lnTo>
                    <a:pt x="48886" y="132185"/>
                  </a:lnTo>
                  <a:lnTo>
                    <a:pt x="48426" y="131772"/>
                  </a:lnTo>
                  <a:close/>
                </a:path>
                <a:path w="9839325" h="172720">
                  <a:moveTo>
                    <a:pt x="47983" y="131375"/>
                  </a:moveTo>
                  <a:lnTo>
                    <a:pt x="48426" y="131772"/>
                  </a:lnTo>
                  <a:lnTo>
                    <a:pt x="47983" y="131375"/>
                  </a:lnTo>
                  <a:close/>
                </a:path>
                <a:path w="9839325" h="172720">
                  <a:moveTo>
                    <a:pt x="43711" y="127541"/>
                  </a:moveTo>
                  <a:lnTo>
                    <a:pt x="44723" y="128554"/>
                  </a:lnTo>
                  <a:lnTo>
                    <a:pt x="44131" y="127917"/>
                  </a:lnTo>
                  <a:lnTo>
                    <a:pt x="43711" y="127541"/>
                  </a:lnTo>
                  <a:close/>
                </a:path>
                <a:path w="9839325" h="172720">
                  <a:moveTo>
                    <a:pt x="44227" y="128004"/>
                  </a:moveTo>
                  <a:lnTo>
                    <a:pt x="44723" y="128554"/>
                  </a:lnTo>
                  <a:lnTo>
                    <a:pt x="44227" y="128004"/>
                  </a:lnTo>
                  <a:close/>
                </a:path>
                <a:path w="9839325" h="172720">
                  <a:moveTo>
                    <a:pt x="43810" y="127541"/>
                  </a:moveTo>
                  <a:lnTo>
                    <a:pt x="44227" y="128004"/>
                  </a:lnTo>
                  <a:lnTo>
                    <a:pt x="43810" y="127541"/>
                  </a:lnTo>
                  <a:close/>
                </a:path>
                <a:path w="9839325" h="172720">
                  <a:moveTo>
                    <a:pt x="40070" y="123393"/>
                  </a:moveTo>
                  <a:lnTo>
                    <a:pt x="40883" y="124381"/>
                  </a:lnTo>
                  <a:lnTo>
                    <a:pt x="40510" y="123881"/>
                  </a:lnTo>
                  <a:lnTo>
                    <a:pt x="40070" y="123393"/>
                  </a:lnTo>
                  <a:close/>
                </a:path>
                <a:path w="9839325" h="172720">
                  <a:moveTo>
                    <a:pt x="40510" y="123881"/>
                  </a:moveTo>
                  <a:lnTo>
                    <a:pt x="40883" y="124381"/>
                  </a:lnTo>
                  <a:lnTo>
                    <a:pt x="40510" y="123881"/>
                  </a:lnTo>
                  <a:close/>
                </a:path>
                <a:path w="9839325" h="172720">
                  <a:moveTo>
                    <a:pt x="40147" y="123393"/>
                  </a:moveTo>
                  <a:lnTo>
                    <a:pt x="40510" y="123881"/>
                  </a:lnTo>
                  <a:lnTo>
                    <a:pt x="40147" y="123393"/>
                  </a:lnTo>
                  <a:close/>
                </a:path>
                <a:path w="9839325" h="172720">
                  <a:moveTo>
                    <a:pt x="36743" y="118819"/>
                  </a:moveTo>
                  <a:lnTo>
                    <a:pt x="37510" y="119963"/>
                  </a:lnTo>
                  <a:lnTo>
                    <a:pt x="37165" y="119385"/>
                  </a:lnTo>
                  <a:lnTo>
                    <a:pt x="36743" y="118819"/>
                  </a:lnTo>
                  <a:close/>
                </a:path>
                <a:path w="9839325" h="172720">
                  <a:moveTo>
                    <a:pt x="37165" y="119385"/>
                  </a:moveTo>
                  <a:lnTo>
                    <a:pt x="37510" y="119963"/>
                  </a:lnTo>
                  <a:lnTo>
                    <a:pt x="37165" y="119385"/>
                  </a:lnTo>
                  <a:close/>
                </a:path>
                <a:path w="9839325" h="172720">
                  <a:moveTo>
                    <a:pt x="36826" y="118819"/>
                  </a:moveTo>
                  <a:lnTo>
                    <a:pt x="37165" y="119385"/>
                  </a:lnTo>
                  <a:lnTo>
                    <a:pt x="36826" y="118819"/>
                  </a:lnTo>
                  <a:close/>
                </a:path>
                <a:path w="9839325" h="172720">
                  <a:moveTo>
                    <a:pt x="33946" y="113998"/>
                  </a:moveTo>
                  <a:lnTo>
                    <a:pt x="34574" y="115190"/>
                  </a:lnTo>
                  <a:lnTo>
                    <a:pt x="34266" y="114535"/>
                  </a:lnTo>
                  <a:lnTo>
                    <a:pt x="33946" y="113998"/>
                  </a:lnTo>
                  <a:close/>
                </a:path>
                <a:path w="9839325" h="172720">
                  <a:moveTo>
                    <a:pt x="34266" y="114535"/>
                  </a:moveTo>
                  <a:lnTo>
                    <a:pt x="34574" y="115190"/>
                  </a:lnTo>
                  <a:lnTo>
                    <a:pt x="34266" y="114535"/>
                  </a:lnTo>
                  <a:close/>
                </a:path>
                <a:path w="9839325" h="172720">
                  <a:moveTo>
                    <a:pt x="34014" y="113998"/>
                  </a:moveTo>
                  <a:lnTo>
                    <a:pt x="34266" y="114535"/>
                  </a:lnTo>
                  <a:lnTo>
                    <a:pt x="34014" y="113998"/>
                  </a:lnTo>
                  <a:close/>
                </a:path>
                <a:path w="9839325" h="172720">
                  <a:moveTo>
                    <a:pt x="31585" y="108824"/>
                  </a:moveTo>
                  <a:lnTo>
                    <a:pt x="32060" y="109964"/>
                  </a:lnTo>
                  <a:lnTo>
                    <a:pt x="31856" y="109403"/>
                  </a:lnTo>
                  <a:lnTo>
                    <a:pt x="31585" y="108824"/>
                  </a:lnTo>
                  <a:close/>
                </a:path>
                <a:path w="9839325" h="172720">
                  <a:moveTo>
                    <a:pt x="31856" y="109403"/>
                  </a:moveTo>
                  <a:lnTo>
                    <a:pt x="32060" y="109964"/>
                  </a:lnTo>
                  <a:lnTo>
                    <a:pt x="31856" y="109403"/>
                  </a:lnTo>
                  <a:close/>
                </a:path>
                <a:path w="9839325" h="172720">
                  <a:moveTo>
                    <a:pt x="31646" y="108824"/>
                  </a:moveTo>
                  <a:lnTo>
                    <a:pt x="31856" y="109403"/>
                  </a:lnTo>
                  <a:lnTo>
                    <a:pt x="31646" y="108824"/>
                  </a:lnTo>
                  <a:close/>
                </a:path>
                <a:path w="9839325" h="172720">
                  <a:moveTo>
                    <a:pt x="29645" y="103310"/>
                  </a:moveTo>
                  <a:lnTo>
                    <a:pt x="30044" y="104616"/>
                  </a:lnTo>
                  <a:lnTo>
                    <a:pt x="29873" y="103938"/>
                  </a:lnTo>
                  <a:lnTo>
                    <a:pt x="29645" y="103310"/>
                  </a:lnTo>
                  <a:close/>
                </a:path>
                <a:path w="9839325" h="172720">
                  <a:moveTo>
                    <a:pt x="29873" y="103938"/>
                  </a:moveTo>
                  <a:lnTo>
                    <a:pt x="30044" y="104616"/>
                  </a:lnTo>
                  <a:lnTo>
                    <a:pt x="29873" y="103938"/>
                  </a:lnTo>
                  <a:close/>
                </a:path>
                <a:path w="9839325" h="172720">
                  <a:moveTo>
                    <a:pt x="29715" y="103310"/>
                  </a:moveTo>
                  <a:lnTo>
                    <a:pt x="29873" y="103938"/>
                  </a:lnTo>
                  <a:lnTo>
                    <a:pt x="29715" y="103310"/>
                  </a:lnTo>
                  <a:close/>
                </a:path>
                <a:path w="9839325" h="172720">
                  <a:moveTo>
                    <a:pt x="28265" y="97559"/>
                  </a:moveTo>
                  <a:lnTo>
                    <a:pt x="28526" y="98874"/>
                  </a:lnTo>
                  <a:lnTo>
                    <a:pt x="28423" y="98184"/>
                  </a:lnTo>
                  <a:lnTo>
                    <a:pt x="28265" y="97559"/>
                  </a:lnTo>
                  <a:close/>
                </a:path>
                <a:path w="9839325" h="172720">
                  <a:moveTo>
                    <a:pt x="28423" y="98184"/>
                  </a:moveTo>
                  <a:lnTo>
                    <a:pt x="28526" y="98874"/>
                  </a:lnTo>
                  <a:lnTo>
                    <a:pt x="28423" y="98184"/>
                  </a:lnTo>
                  <a:close/>
                </a:path>
                <a:path w="9839325" h="172720">
                  <a:moveTo>
                    <a:pt x="28330" y="97559"/>
                  </a:moveTo>
                  <a:lnTo>
                    <a:pt x="28423" y="98184"/>
                  </a:lnTo>
                  <a:lnTo>
                    <a:pt x="28330" y="97559"/>
                  </a:lnTo>
                  <a:close/>
                </a:path>
                <a:path w="9839325" h="172720">
                  <a:moveTo>
                    <a:pt x="27438" y="91587"/>
                  </a:moveTo>
                  <a:lnTo>
                    <a:pt x="27568" y="92978"/>
                  </a:lnTo>
                  <a:lnTo>
                    <a:pt x="27533" y="92229"/>
                  </a:lnTo>
                  <a:lnTo>
                    <a:pt x="27438" y="91587"/>
                  </a:lnTo>
                  <a:close/>
                </a:path>
                <a:path w="9839325" h="172720">
                  <a:moveTo>
                    <a:pt x="27533" y="92229"/>
                  </a:moveTo>
                  <a:lnTo>
                    <a:pt x="27568" y="92978"/>
                  </a:lnTo>
                  <a:lnTo>
                    <a:pt x="27533" y="92229"/>
                  </a:lnTo>
                  <a:close/>
                </a:path>
                <a:path w="9839325" h="172720">
                  <a:moveTo>
                    <a:pt x="27504" y="91587"/>
                  </a:moveTo>
                  <a:lnTo>
                    <a:pt x="27533" y="92229"/>
                  </a:lnTo>
                  <a:lnTo>
                    <a:pt x="27504" y="91587"/>
                  </a:lnTo>
                  <a:close/>
                </a:path>
                <a:path w="9839325" h="172720">
                  <a:moveTo>
                    <a:pt x="27251" y="86085"/>
                  </a:moveTo>
                  <a:lnTo>
                    <a:pt x="27223" y="86708"/>
                  </a:lnTo>
                  <a:lnTo>
                    <a:pt x="27251" y="86085"/>
                  </a:lnTo>
                  <a:close/>
                </a:path>
                <a:path w="9839325" h="172720">
                  <a:moveTo>
                    <a:pt x="27280" y="85462"/>
                  </a:moveTo>
                  <a:lnTo>
                    <a:pt x="27251" y="86085"/>
                  </a:lnTo>
                  <a:lnTo>
                    <a:pt x="27280" y="85462"/>
                  </a:lnTo>
                  <a:close/>
                </a:path>
                <a:path w="9839325" h="172720">
                  <a:moveTo>
                    <a:pt x="27568" y="79199"/>
                  </a:moveTo>
                  <a:lnTo>
                    <a:pt x="27438" y="80583"/>
                  </a:lnTo>
                  <a:lnTo>
                    <a:pt x="27534" y="79939"/>
                  </a:lnTo>
                  <a:lnTo>
                    <a:pt x="27568" y="79199"/>
                  </a:lnTo>
                  <a:close/>
                </a:path>
                <a:path w="9839325" h="172720">
                  <a:moveTo>
                    <a:pt x="27534" y="79939"/>
                  </a:moveTo>
                  <a:lnTo>
                    <a:pt x="27438" y="80583"/>
                  </a:lnTo>
                  <a:lnTo>
                    <a:pt x="27534" y="79939"/>
                  </a:lnTo>
                  <a:close/>
                </a:path>
                <a:path w="9839325" h="172720">
                  <a:moveTo>
                    <a:pt x="27644" y="79199"/>
                  </a:moveTo>
                  <a:lnTo>
                    <a:pt x="27534" y="79939"/>
                  </a:lnTo>
                  <a:lnTo>
                    <a:pt x="27644" y="79199"/>
                  </a:lnTo>
                  <a:close/>
                </a:path>
                <a:path w="9839325" h="172720">
                  <a:moveTo>
                    <a:pt x="28526" y="73303"/>
                  </a:moveTo>
                  <a:lnTo>
                    <a:pt x="28265" y="74611"/>
                  </a:lnTo>
                  <a:lnTo>
                    <a:pt x="28425" y="73977"/>
                  </a:lnTo>
                  <a:lnTo>
                    <a:pt x="28526" y="73303"/>
                  </a:lnTo>
                  <a:close/>
                </a:path>
                <a:path w="9839325" h="172720">
                  <a:moveTo>
                    <a:pt x="28425" y="73977"/>
                  </a:moveTo>
                  <a:lnTo>
                    <a:pt x="28265" y="74611"/>
                  </a:lnTo>
                  <a:lnTo>
                    <a:pt x="28425" y="73977"/>
                  </a:lnTo>
                  <a:close/>
                </a:path>
                <a:path w="9839325" h="172720">
                  <a:moveTo>
                    <a:pt x="28595" y="73303"/>
                  </a:moveTo>
                  <a:lnTo>
                    <a:pt x="28425" y="73977"/>
                  </a:lnTo>
                  <a:lnTo>
                    <a:pt x="28595" y="73303"/>
                  </a:lnTo>
                  <a:close/>
                </a:path>
                <a:path w="9839325" h="172720">
                  <a:moveTo>
                    <a:pt x="30044" y="67560"/>
                  </a:moveTo>
                  <a:lnTo>
                    <a:pt x="29645" y="68860"/>
                  </a:lnTo>
                  <a:lnTo>
                    <a:pt x="29877" y="68221"/>
                  </a:lnTo>
                  <a:lnTo>
                    <a:pt x="30044" y="67560"/>
                  </a:lnTo>
                  <a:close/>
                </a:path>
                <a:path w="9839325" h="172720">
                  <a:moveTo>
                    <a:pt x="29877" y="68221"/>
                  </a:moveTo>
                  <a:lnTo>
                    <a:pt x="29645" y="68860"/>
                  </a:lnTo>
                  <a:lnTo>
                    <a:pt x="29877" y="68221"/>
                  </a:lnTo>
                  <a:close/>
                </a:path>
                <a:path w="9839325" h="172720">
                  <a:moveTo>
                    <a:pt x="30117" y="67560"/>
                  </a:moveTo>
                  <a:lnTo>
                    <a:pt x="29877" y="68221"/>
                  </a:lnTo>
                  <a:lnTo>
                    <a:pt x="30117" y="67560"/>
                  </a:lnTo>
                  <a:close/>
                </a:path>
                <a:path w="9839325" h="172720">
                  <a:moveTo>
                    <a:pt x="32060" y="62207"/>
                  </a:moveTo>
                  <a:lnTo>
                    <a:pt x="31585" y="63347"/>
                  </a:lnTo>
                  <a:lnTo>
                    <a:pt x="31856" y="62769"/>
                  </a:lnTo>
                  <a:lnTo>
                    <a:pt x="32060" y="62207"/>
                  </a:lnTo>
                  <a:close/>
                </a:path>
                <a:path w="9839325" h="172720">
                  <a:moveTo>
                    <a:pt x="31856" y="62769"/>
                  </a:moveTo>
                  <a:lnTo>
                    <a:pt x="31585" y="63347"/>
                  </a:lnTo>
                  <a:lnTo>
                    <a:pt x="31856" y="62769"/>
                  </a:lnTo>
                  <a:close/>
                </a:path>
                <a:path w="9839325" h="172720">
                  <a:moveTo>
                    <a:pt x="32120" y="62207"/>
                  </a:moveTo>
                  <a:lnTo>
                    <a:pt x="31856" y="62769"/>
                  </a:lnTo>
                  <a:lnTo>
                    <a:pt x="32120" y="62207"/>
                  </a:lnTo>
                  <a:close/>
                </a:path>
                <a:path w="9839325" h="172720">
                  <a:moveTo>
                    <a:pt x="34574" y="56984"/>
                  </a:moveTo>
                  <a:lnTo>
                    <a:pt x="33946" y="58177"/>
                  </a:lnTo>
                  <a:lnTo>
                    <a:pt x="34264" y="57645"/>
                  </a:lnTo>
                  <a:lnTo>
                    <a:pt x="34574" y="56984"/>
                  </a:lnTo>
                  <a:close/>
                </a:path>
                <a:path w="9839325" h="172720">
                  <a:moveTo>
                    <a:pt x="34264" y="57645"/>
                  </a:moveTo>
                  <a:lnTo>
                    <a:pt x="33946" y="58177"/>
                  </a:lnTo>
                  <a:lnTo>
                    <a:pt x="34264" y="57645"/>
                  </a:lnTo>
                  <a:close/>
                </a:path>
                <a:path w="9839325" h="172720">
                  <a:moveTo>
                    <a:pt x="34658" y="56984"/>
                  </a:moveTo>
                  <a:lnTo>
                    <a:pt x="34264" y="57645"/>
                  </a:lnTo>
                  <a:lnTo>
                    <a:pt x="34658" y="56984"/>
                  </a:lnTo>
                  <a:close/>
                </a:path>
                <a:path w="9839325" h="172720">
                  <a:moveTo>
                    <a:pt x="37510" y="52213"/>
                  </a:moveTo>
                  <a:lnTo>
                    <a:pt x="36743" y="53352"/>
                  </a:lnTo>
                  <a:lnTo>
                    <a:pt x="37177" y="52769"/>
                  </a:lnTo>
                  <a:lnTo>
                    <a:pt x="37510" y="52213"/>
                  </a:lnTo>
                  <a:close/>
                </a:path>
                <a:path w="9839325" h="172720">
                  <a:moveTo>
                    <a:pt x="37177" y="52769"/>
                  </a:moveTo>
                  <a:lnTo>
                    <a:pt x="36743" y="53352"/>
                  </a:lnTo>
                  <a:lnTo>
                    <a:pt x="37177" y="52769"/>
                  </a:lnTo>
                  <a:close/>
                </a:path>
                <a:path w="9839325" h="172720">
                  <a:moveTo>
                    <a:pt x="37592" y="52213"/>
                  </a:moveTo>
                  <a:lnTo>
                    <a:pt x="37177" y="52769"/>
                  </a:lnTo>
                  <a:lnTo>
                    <a:pt x="37592" y="52213"/>
                  </a:lnTo>
                  <a:close/>
                </a:path>
                <a:path w="9839325" h="172720">
                  <a:moveTo>
                    <a:pt x="40883" y="47793"/>
                  </a:moveTo>
                  <a:lnTo>
                    <a:pt x="40070" y="48779"/>
                  </a:lnTo>
                  <a:lnTo>
                    <a:pt x="40519" y="48282"/>
                  </a:lnTo>
                  <a:lnTo>
                    <a:pt x="40883" y="47793"/>
                  </a:lnTo>
                  <a:close/>
                </a:path>
                <a:path w="9839325" h="172720">
                  <a:moveTo>
                    <a:pt x="40519" y="48282"/>
                  </a:moveTo>
                  <a:lnTo>
                    <a:pt x="40070" y="48779"/>
                  </a:lnTo>
                  <a:lnTo>
                    <a:pt x="40519" y="48282"/>
                  </a:lnTo>
                  <a:close/>
                </a:path>
                <a:path w="9839325" h="172720">
                  <a:moveTo>
                    <a:pt x="40960" y="47793"/>
                  </a:moveTo>
                  <a:lnTo>
                    <a:pt x="40519" y="48282"/>
                  </a:lnTo>
                  <a:lnTo>
                    <a:pt x="40960" y="47793"/>
                  </a:lnTo>
                  <a:close/>
                </a:path>
                <a:path w="9839325" h="172720">
                  <a:moveTo>
                    <a:pt x="44723" y="43618"/>
                  </a:moveTo>
                  <a:lnTo>
                    <a:pt x="43711" y="44635"/>
                  </a:lnTo>
                  <a:lnTo>
                    <a:pt x="44212" y="44185"/>
                  </a:lnTo>
                  <a:lnTo>
                    <a:pt x="44723" y="43618"/>
                  </a:lnTo>
                  <a:close/>
                </a:path>
                <a:path w="9839325" h="172720">
                  <a:moveTo>
                    <a:pt x="44212" y="44185"/>
                  </a:moveTo>
                  <a:lnTo>
                    <a:pt x="43711" y="44635"/>
                  </a:lnTo>
                  <a:lnTo>
                    <a:pt x="44212" y="44185"/>
                  </a:lnTo>
                  <a:close/>
                </a:path>
                <a:path w="9839325" h="172720">
                  <a:moveTo>
                    <a:pt x="44843" y="43618"/>
                  </a:moveTo>
                  <a:lnTo>
                    <a:pt x="44212" y="44185"/>
                  </a:lnTo>
                  <a:lnTo>
                    <a:pt x="44843" y="43618"/>
                  </a:lnTo>
                  <a:close/>
                </a:path>
                <a:path w="9839325" h="172720">
                  <a:moveTo>
                    <a:pt x="48886" y="39985"/>
                  </a:moveTo>
                  <a:lnTo>
                    <a:pt x="47889" y="40796"/>
                  </a:lnTo>
                  <a:lnTo>
                    <a:pt x="48424" y="40400"/>
                  </a:lnTo>
                  <a:lnTo>
                    <a:pt x="48886" y="39985"/>
                  </a:lnTo>
                  <a:close/>
                </a:path>
                <a:path w="9839325" h="172720">
                  <a:moveTo>
                    <a:pt x="48424" y="40400"/>
                  </a:moveTo>
                  <a:lnTo>
                    <a:pt x="47889" y="40796"/>
                  </a:lnTo>
                  <a:lnTo>
                    <a:pt x="48424" y="40400"/>
                  </a:lnTo>
                  <a:close/>
                </a:path>
                <a:path w="9839325" h="172720">
                  <a:moveTo>
                    <a:pt x="48985" y="39985"/>
                  </a:moveTo>
                  <a:lnTo>
                    <a:pt x="48424" y="40400"/>
                  </a:lnTo>
                  <a:lnTo>
                    <a:pt x="48985" y="39985"/>
                  </a:lnTo>
                  <a:close/>
                </a:path>
                <a:path w="9839325" h="172720">
                  <a:moveTo>
                    <a:pt x="53470" y="36667"/>
                  </a:moveTo>
                  <a:lnTo>
                    <a:pt x="52328" y="37431"/>
                  </a:lnTo>
                  <a:lnTo>
                    <a:pt x="52881" y="37102"/>
                  </a:lnTo>
                  <a:lnTo>
                    <a:pt x="53470" y="36667"/>
                  </a:lnTo>
                  <a:close/>
                </a:path>
                <a:path w="9839325" h="172720">
                  <a:moveTo>
                    <a:pt x="52881" y="37102"/>
                  </a:moveTo>
                  <a:lnTo>
                    <a:pt x="52328" y="37431"/>
                  </a:lnTo>
                  <a:lnTo>
                    <a:pt x="52881" y="37102"/>
                  </a:lnTo>
                  <a:close/>
                </a:path>
                <a:path w="9839325" h="172720">
                  <a:moveTo>
                    <a:pt x="53613" y="36667"/>
                  </a:moveTo>
                  <a:lnTo>
                    <a:pt x="53470" y="36667"/>
                  </a:lnTo>
                  <a:lnTo>
                    <a:pt x="52881" y="37102"/>
                  </a:lnTo>
                  <a:lnTo>
                    <a:pt x="53613" y="36667"/>
                  </a:lnTo>
                  <a:close/>
                </a:path>
                <a:path w="9839325" h="172720">
                  <a:moveTo>
                    <a:pt x="58307" y="33875"/>
                  </a:moveTo>
                  <a:lnTo>
                    <a:pt x="57111" y="34510"/>
                  </a:lnTo>
                  <a:lnTo>
                    <a:pt x="57712" y="34229"/>
                  </a:lnTo>
                  <a:lnTo>
                    <a:pt x="58307" y="33875"/>
                  </a:lnTo>
                  <a:close/>
                </a:path>
                <a:path w="9839325" h="172720">
                  <a:moveTo>
                    <a:pt x="57712" y="34229"/>
                  </a:moveTo>
                  <a:lnTo>
                    <a:pt x="57111" y="34510"/>
                  </a:lnTo>
                  <a:lnTo>
                    <a:pt x="57239" y="34510"/>
                  </a:lnTo>
                  <a:lnTo>
                    <a:pt x="57712" y="34229"/>
                  </a:lnTo>
                  <a:close/>
                </a:path>
                <a:path w="9839325" h="172720">
                  <a:moveTo>
                    <a:pt x="58468" y="33875"/>
                  </a:moveTo>
                  <a:lnTo>
                    <a:pt x="58307" y="33875"/>
                  </a:lnTo>
                  <a:lnTo>
                    <a:pt x="57712" y="34229"/>
                  </a:lnTo>
                  <a:lnTo>
                    <a:pt x="58468" y="33875"/>
                  </a:lnTo>
                  <a:close/>
                </a:path>
                <a:path w="9839325" h="172720">
                  <a:moveTo>
                    <a:pt x="63489" y="31528"/>
                  </a:moveTo>
                  <a:lnTo>
                    <a:pt x="62346" y="31994"/>
                  </a:lnTo>
                  <a:lnTo>
                    <a:pt x="62982" y="31765"/>
                  </a:lnTo>
                  <a:lnTo>
                    <a:pt x="63489" y="31528"/>
                  </a:lnTo>
                  <a:close/>
                </a:path>
                <a:path w="9839325" h="172720">
                  <a:moveTo>
                    <a:pt x="62982" y="31765"/>
                  </a:moveTo>
                  <a:lnTo>
                    <a:pt x="62346" y="31994"/>
                  </a:lnTo>
                  <a:lnTo>
                    <a:pt x="62491" y="31994"/>
                  </a:lnTo>
                  <a:lnTo>
                    <a:pt x="62982" y="31765"/>
                  </a:lnTo>
                  <a:close/>
                </a:path>
                <a:path w="9839325" h="172720">
                  <a:moveTo>
                    <a:pt x="63638" y="31528"/>
                  </a:moveTo>
                  <a:lnTo>
                    <a:pt x="63489" y="31528"/>
                  </a:lnTo>
                  <a:lnTo>
                    <a:pt x="62982" y="31765"/>
                  </a:lnTo>
                  <a:lnTo>
                    <a:pt x="63638" y="31528"/>
                  </a:lnTo>
                  <a:close/>
                </a:path>
                <a:path w="9839325" h="172720">
                  <a:moveTo>
                    <a:pt x="69015" y="29585"/>
                  </a:moveTo>
                  <a:lnTo>
                    <a:pt x="67705" y="29991"/>
                  </a:lnTo>
                  <a:lnTo>
                    <a:pt x="68328" y="29834"/>
                  </a:lnTo>
                  <a:lnTo>
                    <a:pt x="69015" y="29585"/>
                  </a:lnTo>
                  <a:close/>
                </a:path>
                <a:path w="9839325" h="172720">
                  <a:moveTo>
                    <a:pt x="68328" y="29834"/>
                  </a:moveTo>
                  <a:lnTo>
                    <a:pt x="67705" y="29991"/>
                  </a:lnTo>
                  <a:lnTo>
                    <a:pt x="67893" y="29991"/>
                  </a:lnTo>
                  <a:lnTo>
                    <a:pt x="68328" y="29834"/>
                  </a:lnTo>
                  <a:close/>
                </a:path>
                <a:path w="9839325" h="172720">
                  <a:moveTo>
                    <a:pt x="69314" y="29585"/>
                  </a:moveTo>
                  <a:lnTo>
                    <a:pt x="69015" y="29585"/>
                  </a:lnTo>
                  <a:lnTo>
                    <a:pt x="68328" y="29834"/>
                  </a:lnTo>
                  <a:lnTo>
                    <a:pt x="69314" y="29585"/>
                  </a:lnTo>
                  <a:close/>
                </a:path>
                <a:path w="9839325" h="172720">
                  <a:moveTo>
                    <a:pt x="74780" y="28209"/>
                  </a:moveTo>
                  <a:lnTo>
                    <a:pt x="73469" y="28477"/>
                  </a:lnTo>
                  <a:lnTo>
                    <a:pt x="74081" y="28385"/>
                  </a:lnTo>
                  <a:lnTo>
                    <a:pt x="74780" y="28209"/>
                  </a:lnTo>
                  <a:close/>
                </a:path>
                <a:path w="9839325" h="172720">
                  <a:moveTo>
                    <a:pt x="74081" y="28385"/>
                  </a:moveTo>
                  <a:lnTo>
                    <a:pt x="73469" y="28477"/>
                  </a:lnTo>
                  <a:lnTo>
                    <a:pt x="73717" y="28477"/>
                  </a:lnTo>
                  <a:lnTo>
                    <a:pt x="74081" y="28385"/>
                  </a:lnTo>
                  <a:close/>
                </a:path>
                <a:path w="9839325" h="172720">
                  <a:moveTo>
                    <a:pt x="75255" y="28209"/>
                  </a:moveTo>
                  <a:lnTo>
                    <a:pt x="74780" y="28209"/>
                  </a:lnTo>
                  <a:lnTo>
                    <a:pt x="74081" y="28385"/>
                  </a:lnTo>
                  <a:lnTo>
                    <a:pt x="75255" y="28209"/>
                  </a:lnTo>
                  <a:close/>
                </a:path>
                <a:path w="9839325" h="172720">
                  <a:moveTo>
                    <a:pt x="80767" y="27383"/>
                  </a:moveTo>
                  <a:lnTo>
                    <a:pt x="79372" y="27521"/>
                  </a:lnTo>
                  <a:lnTo>
                    <a:pt x="80057" y="27489"/>
                  </a:lnTo>
                  <a:lnTo>
                    <a:pt x="80767" y="27383"/>
                  </a:lnTo>
                  <a:close/>
                </a:path>
                <a:path w="9839325" h="172720">
                  <a:moveTo>
                    <a:pt x="80057" y="27489"/>
                  </a:moveTo>
                  <a:lnTo>
                    <a:pt x="79372" y="27521"/>
                  </a:lnTo>
                  <a:lnTo>
                    <a:pt x="79848" y="27521"/>
                  </a:lnTo>
                  <a:lnTo>
                    <a:pt x="80057" y="27489"/>
                  </a:lnTo>
                  <a:close/>
                </a:path>
                <a:path w="9839325" h="172720">
                  <a:moveTo>
                    <a:pt x="82386" y="27383"/>
                  </a:moveTo>
                  <a:lnTo>
                    <a:pt x="80767" y="27383"/>
                  </a:lnTo>
                  <a:lnTo>
                    <a:pt x="80057" y="27489"/>
                  </a:lnTo>
                  <a:lnTo>
                    <a:pt x="82386" y="27383"/>
                  </a:lnTo>
                  <a:close/>
                </a:path>
                <a:path w="9839325" h="172720">
                  <a:moveTo>
                    <a:pt x="9811833" y="27177"/>
                  </a:moveTo>
                  <a:lnTo>
                    <a:pt x="86907" y="27177"/>
                  </a:lnTo>
                  <a:lnTo>
                    <a:pt x="86572" y="27192"/>
                  </a:lnTo>
                  <a:lnTo>
                    <a:pt x="9811833" y="27192"/>
                  </a:lnTo>
                  <a:close/>
                </a:path>
                <a:path w="9839325" h="172720">
                  <a:moveTo>
                    <a:pt x="9839122" y="13596"/>
                  </a:moveTo>
                  <a:lnTo>
                    <a:pt x="9811833" y="13596"/>
                  </a:lnTo>
                  <a:lnTo>
                    <a:pt x="9825477" y="27192"/>
                  </a:lnTo>
                  <a:lnTo>
                    <a:pt x="9839122" y="27192"/>
                  </a:lnTo>
                  <a:lnTo>
                    <a:pt x="9839122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5045" cy="145415"/>
            </a:xfrm>
            <a:custGeom>
              <a:avLst/>
              <a:gdLst/>
              <a:ahLst/>
              <a:cxnLst/>
              <a:rect l="l" t="t" r="r" b="b"/>
              <a:pathLst>
                <a:path w="9885045" h="145414">
                  <a:moveTo>
                    <a:pt x="9884595" y="0"/>
                  </a:moveTo>
                  <a:lnTo>
                    <a:pt x="72680" y="0"/>
                  </a:lnTo>
                  <a:lnTo>
                    <a:pt x="44076" y="5593"/>
                  </a:lnTo>
                  <a:lnTo>
                    <a:pt x="21009" y="20957"/>
                  </a:lnTo>
                  <a:lnTo>
                    <a:pt x="5607" y="43967"/>
                  </a:lnTo>
                  <a:lnTo>
                    <a:pt x="0" y="72500"/>
                  </a:lnTo>
                  <a:lnTo>
                    <a:pt x="5607" y="100079"/>
                  </a:lnTo>
                  <a:lnTo>
                    <a:pt x="21009" y="123198"/>
                  </a:lnTo>
                  <a:lnTo>
                    <a:pt x="44076" y="139095"/>
                  </a:lnTo>
                  <a:lnTo>
                    <a:pt x="72680" y="145007"/>
                  </a:lnTo>
                  <a:lnTo>
                    <a:pt x="9884595" y="145007"/>
                  </a:lnTo>
                  <a:lnTo>
                    <a:pt x="9884595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07159"/>
            <a:ext cx="10359390" cy="335534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How</a:t>
            </a:r>
            <a:r>
              <a:rPr dirty="0" sz="2800" spc="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does</a:t>
            </a:r>
            <a:r>
              <a:rPr dirty="0" sz="2800" spc="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Organizational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Culture</a:t>
            </a:r>
            <a:r>
              <a:rPr dirty="0" sz="2800" spc="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Change?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5">
                <a:latin typeface="Calibri"/>
                <a:cs typeface="Calibri"/>
              </a:rPr>
              <a:t>An </a:t>
            </a:r>
            <a:r>
              <a:rPr dirty="0" sz="2800" spc="-30">
                <a:latin typeface="Calibri"/>
                <a:cs typeface="Calibri"/>
              </a:rPr>
              <a:t>organization’s </a:t>
            </a:r>
            <a:r>
              <a:rPr dirty="0" sz="2800" spc="-15">
                <a:latin typeface="Calibri"/>
                <a:cs typeface="Calibri"/>
              </a:rPr>
              <a:t>culture </a:t>
            </a:r>
            <a:r>
              <a:rPr dirty="0" sz="2800" spc="-10">
                <a:latin typeface="Calibri"/>
                <a:cs typeface="Calibri"/>
              </a:rPr>
              <a:t>can </a:t>
            </a:r>
            <a:r>
              <a:rPr dirty="0" sz="2800">
                <a:latin typeface="Calibri"/>
                <a:cs typeface="Calibri"/>
              </a:rPr>
              <a:t>be </a:t>
            </a:r>
            <a:r>
              <a:rPr dirty="0" sz="2800" spc="-10">
                <a:latin typeface="Calibri"/>
                <a:cs typeface="Calibri"/>
              </a:rPr>
              <a:t>one </a:t>
            </a:r>
            <a:r>
              <a:rPr dirty="0" sz="2800" spc="-5">
                <a:latin typeface="Calibri"/>
                <a:cs typeface="Calibri"/>
              </a:rPr>
              <a:t>of its </a:t>
            </a:r>
            <a:r>
              <a:rPr dirty="0" sz="2800" spc="-20">
                <a:latin typeface="Calibri"/>
                <a:cs typeface="Calibri"/>
              </a:rPr>
              <a:t>strongest </a:t>
            </a:r>
            <a:r>
              <a:rPr dirty="0" sz="2800" spc="-5">
                <a:latin typeface="Calibri"/>
                <a:cs typeface="Calibri"/>
              </a:rPr>
              <a:t>assets, </a:t>
            </a:r>
            <a:r>
              <a:rPr dirty="0" sz="2800" spc="-10">
                <a:latin typeface="Calibri"/>
                <a:cs typeface="Calibri"/>
              </a:rPr>
              <a:t>but </a:t>
            </a:r>
            <a:r>
              <a:rPr dirty="0" sz="2800" spc="-5">
                <a:latin typeface="Calibri"/>
                <a:cs typeface="Calibri"/>
              </a:rPr>
              <a:t>also its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greatest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liability.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30">
                <a:latin typeface="Calibri"/>
                <a:cs typeface="Calibri"/>
              </a:rPr>
              <a:t>organization’s</a:t>
            </a:r>
            <a:r>
              <a:rPr dirty="0" sz="2800" spc="-2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culture</a:t>
            </a:r>
            <a:r>
              <a:rPr dirty="0" sz="2800" spc="-10">
                <a:latin typeface="Calibri"/>
                <a:cs typeface="Calibri"/>
              </a:rPr>
              <a:t> can</a:t>
            </a:r>
            <a:r>
              <a:rPr dirty="0" sz="2800" spc="-5">
                <a:latin typeface="Calibri"/>
                <a:cs typeface="Calibri"/>
              </a:rPr>
              <a:t> turn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from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core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competency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into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core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rigidity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if</a:t>
            </a:r>
            <a:r>
              <a:rPr dirty="0" sz="2800" spc="-5">
                <a:latin typeface="Calibri"/>
                <a:cs typeface="Calibri"/>
              </a:rPr>
              <a:t> 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relies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long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competency </a:t>
            </a:r>
            <a:r>
              <a:rPr dirty="0" sz="2800" spc="-5">
                <a:latin typeface="Calibri"/>
                <a:cs typeface="Calibri"/>
              </a:rPr>
              <a:t>without </a:t>
            </a:r>
            <a:r>
              <a:rPr dirty="0" sz="2800">
                <a:latin typeface="Calibri"/>
                <a:cs typeface="Calibri"/>
              </a:rPr>
              <a:t>honing, </a:t>
            </a:r>
            <a:r>
              <a:rPr dirty="0" sz="2800" spc="-10">
                <a:latin typeface="Calibri"/>
                <a:cs typeface="Calibri"/>
              </a:rPr>
              <a:t>refining,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5">
                <a:latin typeface="Calibri"/>
                <a:cs typeface="Calibri"/>
              </a:rPr>
              <a:t>upgrading</a:t>
            </a:r>
            <a:r>
              <a:rPr dirty="0" sz="2800" spc="6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as the firm and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environment </a:t>
            </a:r>
            <a:r>
              <a:rPr dirty="0" sz="2800" spc="-5">
                <a:latin typeface="Calibri"/>
                <a:cs typeface="Calibri"/>
              </a:rPr>
              <a:t>change. (See discussion </a:t>
            </a:r>
            <a:r>
              <a:rPr dirty="0" sz="2800" spc="-10">
                <a:latin typeface="Calibri"/>
                <a:cs typeface="Calibri"/>
              </a:rPr>
              <a:t>in Chapter </a:t>
            </a:r>
            <a:r>
              <a:rPr dirty="0" sz="2800">
                <a:latin typeface="Calibri"/>
                <a:cs typeface="Calibri"/>
              </a:rPr>
              <a:t>4.) </a:t>
            </a:r>
            <a:r>
              <a:rPr dirty="0" sz="2800" spc="-15">
                <a:latin typeface="Calibri"/>
                <a:cs typeface="Calibri"/>
              </a:rPr>
              <a:t>Over </a:t>
            </a:r>
            <a:r>
              <a:rPr dirty="0" sz="2800" spc="-5">
                <a:latin typeface="Calibri"/>
                <a:cs typeface="Calibri"/>
              </a:rPr>
              <a:t>time, the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original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core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competency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-5">
                <a:latin typeface="Calibri"/>
                <a:cs typeface="Calibri"/>
              </a:rPr>
              <a:t> no </a:t>
            </a:r>
            <a:r>
              <a:rPr dirty="0" sz="2800" spc="-10">
                <a:latin typeface="Calibri"/>
                <a:cs typeface="Calibri"/>
              </a:rPr>
              <a:t>longer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10">
                <a:latin typeface="Calibri"/>
                <a:cs typeface="Calibri"/>
              </a:rPr>
              <a:t>good</a:t>
            </a:r>
            <a:r>
              <a:rPr dirty="0" sz="2800" spc="-5">
                <a:latin typeface="Calibri"/>
                <a:cs typeface="Calibri"/>
              </a:rPr>
              <a:t> fit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5">
                <a:latin typeface="Calibri"/>
                <a:cs typeface="Calibri"/>
              </a:rPr>
              <a:t>turns</a:t>
            </a:r>
            <a:r>
              <a:rPr dirty="0" sz="2800" spc="62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from</a:t>
            </a:r>
            <a:r>
              <a:rPr dirty="0" sz="2800" spc="595">
                <a:latin typeface="Calibri"/>
                <a:cs typeface="Calibri"/>
              </a:rPr>
              <a:t> </a:t>
            </a:r>
            <a:r>
              <a:rPr dirty="0" sz="2800" spc="10">
                <a:latin typeface="Calibri"/>
                <a:cs typeface="Calibri"/>
              </a:rPr>
              <a:t>an 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asset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into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liability.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This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 time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when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culture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needs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to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change.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2607" y="1707159"/>
            <a:ext cx="10584815" cy="412369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800" spc="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Organizational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Culture</a:t>
            </a:r>
            <a:r>
              <a:rPr dirty="0" sz="2800" spc="2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And</a:t>
            </a:r>
            <a:r>
              <a:rPr dirty="0" sz="2800" spc="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Competitive</a:t>
            </a:r>
            <a:r>
              <a:rPr dirty="0" sz="2800" spc="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Advantage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10">
                <a:latin typeface="Calibri"/>
                <a:cs typeface="Calibri"/>
              </a:rPr>
              <a:t>Can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culture</a:t>
            </a:r>
            <a:r>
              <a:rPr dirty="0" sz="2800" spc="-5">
                <a:latin typeface="Calibri"/>
                <a:cs typeface="Calibri"/>
              </a:rPr>
              <a:t> be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basis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 spc="625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firm’s</a:t>
            </a:r>
            <a:r>
              <a:rPr dirty="0" sz="2800" spc="5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competitive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advantage? For </a:t>
            </a:r>
            <a:r>
              <a:rPr dirty="0" sz="2800" spc="-5">
                <a:latin typeface="Calibri"/>
                <a:cs typeface="Calibri"/>
              </a:rPr>
              <a:t>this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45">
                <a:latin typeface="Calibri"/>
                <a:cs typeface="Calibri"/>
              </a:rPr>
              <a:t>occur,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35">
                <a:latin typeface="Calibri"/>
                <a:cs typeface="Calibri"/>
              </a:rPr>
              <a:t>firm’s </a:t>
            </a:r>
            <a:r>
              <a:rPr dirty="0" sz="2800" spc="-10">
                <a:latin typeface="Calibri"/>
                <a:cs typeface="Calibri"/>
              </a:rPr>
              <a:t>unique </a:t>
            </a:r>
            <a:r>
              <a:rPr dirty="0" sz="2800" spc="-15">
                <a:latin typeface="Calibri"/>
                <a:cs typeface="Calibri"/>
              </a:rPr>
              <a:t>culture </a:t>
            </a:r>
            <a:r>
              <a:rPr dirty="0" sz="2800" spc="-10">
                <a:latin typeface="Calibri"/>
                <a:cs typeface="Calibri"/>
              </a:rPr>
              <a:t>must help it </a:t>
            </a:r>
            <a:r>
              <a:rPr dirty="0" sz="2800" spc="-15">
                <a:latin typeface="Calibri"/>
                <a:cs typeface="Calibri"/>
              </a:rPr>
              <a:t>in </a:t>
            </a:r>
            <a:r>
              <a:rPr dirty="0" sz="2800" spc="-10">
                <a:latin typeface="Calibri"/>
                <a:cs typeface="Calibri"/>
              </a:rPr>
              <a:t> some </a:t>
            </a:r>
            <a:r>
              <a:rPr dirty="0" sz="2800" spc="-30">
                <a:latin typeface="Calibri"/>
                <a:cs typeface="Calibri"/>
              </a:rPr>
              <a:t>way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10">
                <a:latin typeface="Calibri"/>
                <a:cs typeface="Calibri"/>
              </a:rPr>
              <a:t>increase </a:t>
            </a:r>
            <a:r>
              <a:rPr dirty="0" sz="2800" spc="-5">
                <a:latin typeface="Calibri"/>
                <a:cs typeface="Calibri"/>
              </a:rPr>
              <a:t>its </a:t>
            </a:r>
            <a:r>
              <a:rPr dirty="0" sz="2800" spc="-10">
                <a:latin typeface="Calibri"/>
                <a:cs typeface="Calibri"/>
              </a:rPr>
              <a:t>economic value creation(V–C). That </a:t>
            </a:r>
            <a:r>
              <a:rPr dirty="0" sz="2800" spc="-5">
                <a:latin typeface="Calibri"/>
                <a:cs typeface="Calibri"/>
              </a:rPr>
              <a:t>is, </a:t>
            </a:r>
            <a:r>
              <a:rPr dirty="0" sz="2800" spc="-10">
                <a:latin typeface="Calibri"/>
                <a:cs typeface="Calibri"/>
              </a:rPr>
              <a:t>it must </a:t>
            </a:r>
            <a:r>
              <a:rPr dirty="0" sz="2800" spc="-5">
                <a:latin typeface="Calibri"/>
                <a:cs typeface="Calibri"/>
              </a:rPr>
              <a:t> either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help</a:t>
            </a:r>
            <a:r>
              <a:rPr dirty="0" sz="2800">
                <a:latin typeface="Calibri"/>
                <a:cs typeface="Calibri"/>
              </a:rPr>
              <a:t> in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increasing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perceived</a:t>
            </a:r>
            <a:r>
              <a:rPr dirty="0" sz="2800" spc="-10">
                <a:latin typeface="Calibri"/>
                <a:cs typeface="Calibri"/>
              </a:rPr>
              <a:t> value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product/service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and/or </a:t>
            </a:r>
            <a:r>
              <a:rPr dirty="0" sz="2800" spc="-10">
                <a:latin typeface="Calibri"/>
                <a:cs typeface="Calibri"/>
              </a:rPr>
              <a:t>lower </a:t>
            </a:r>
            <a:r>
              <a:rPr dirty="0" sz="2800" spc="-5">
                <a:latin typeface="Calibri"/>
                <a:cs typeface="Calibri"/>
              </a:rPr>
              <a:t>its </a:t>
            </a:r>
            <a:r>
              <a:rPr dirty="0" sz="2800" spc="-20">
                <a:latin typeface="Calibri"/>
                <a:cs typeface="Calibri"/>
              </a:rPr>
              <a:t>cost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20">
                <a:latin typeface="Calibri"/>
                <a:cs typeface="Calibri"/>
              </a:rPr>
              <a:t>production/delivery. </a:t>
            </a:r>
            <a:r>
              <a:rPr dirty="0" sz="2800" spc="-40">
                <a:latin typeface="Calibri"/>
                <a:cs typeface="Calibri"/>
              </a:rPr>
              <a:t>Moreover,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according to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the 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resource-based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view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firm,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resource—in</a:t>
            </a:r>
            <a:r>
              <a:rPr dirty="0" sz="2800" spc="-5">
                <a:latin typeface="Calibri"/>
                <a:cs typeface="Calibri"/>
              </a:rPr>
              <a:t> this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case,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culture—must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be valuable, </a:t>
            </a:r>
            <a:r>
              <a:rPr dirty="0" sz="2800" spc="-25">
                <a:latin typeface="Calibri"/>
                <a:cs typeface="Calibri"/>
              </a:rPr>
              <a:t>rare,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difficult </a:t>
            </a:r>
            <a:r>
              <a:rPr dirty="0" sz="2800" spc="-20">
                <a:latin typeface="Calibri"/>
                <a:cs typeface="Calibri"/>
              </a:rPr>
              <a:t>to</a:t>
            </a:r>
            <a:r>
              <a:rPr dirty="0" sz="2800" spc="59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imitate,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must</a:t>
            </a:r>
            <a:r>
              <a:rPr dirty="0" sz="2800" spc="-5">
                <a:latin typeface="Calibri"/>
                <a:cs typeface="Calibri"/>
              </a:rPr>
              <a:t> be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organized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capture</a:t>
            </a:r>
            <a:r>
              <a:rPr dirty="0" sz="2800" spc="-10">
                <a:latin typeface="Calibri"/>
                <a:cs typeface="Calibri"/>
              </a:rPr>
              <a:t> the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value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created.</a:t>
            </a:r>
            <a:r>
              <a:rPr dirty="0" sz="2800" spc="-10">
                <a:latin typeface="Calibri"/>
                <a:cs typeface="Calibri"/>
              </a:rPr>
              <a:t> The</a:t>
            </a:r>
            <a:r>
              <a:rPr dirty="0" sz="2800" spc="-5">
                <a:latin typeface="Calibri"/>
                <a:cs typeface="Calibri"/>
              </a:rPr>
              <a:t> VRIO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principles</a:t>
            </a:r>
            <a:r>
              <a:rPr dirty="0" sz="2800" spc="5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must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apply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even</a:t>
            </a:r>
            <a:r>
              <a:rPr dirty="0" sz="2800" spc="-5">
                <a:latin typeface="Calibri"/>
                <a:cs typeface="Calibri"/>
              </a:rPr>
              <a:t> as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organizational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culture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itself.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2340" y="1707159"/>
            <a:ext cx="10732770" cy="297116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8.4</a:t>
            </a:r>
            <a:r>
              <a:rPr dirty="0" sz="2800" spc="1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0" b="1">
                <a:solidFill>
                  <a:srgbClr val="FF0000"/>
                </a:solidFill>
                <a:latin typeface="Calibri"/>
                <a:cs typeface="Calibri"/>
              </a:rPr>
              <a:t>Strategic</a:t>
            </a:r>
            <a:r>
              <a:rPr dirty="0" sz="2800" spc="3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 b="1">
                <a:solidFill>
                  <a:srgbClr val="FF0000"/>
                </a:solidFill>
                <a:latin typeface="Calibri"/>
                <a:cs typeface="Calibri"/>
              </a:rPr>
              <a:t>Control-and-Reward</a:t>
            </a:r>
            <a:r>
              <a:rPr dirty="0" sz="2800" spc="5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5" b="1">
                <a:solidFill>
                  <a:srgbClr val="FF0000"/>
                </a:solidFill>
                <a:latin typeface="Calibri"/>
                <a:cs typeface="Calibri"/>
              </a:rPr>
              <a:t>Systems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20">
                <a:latin typeface="Calibri"/>
                <a:cs typeface="Calibri"/>
              </a:rPr>
              <a:t>Strategic control-and-reward </a:t>
            </a:r>
            <a:r>
              <a:rPr dirty="0" sz="2800" spc="-25">
                <a:latin typeface="Calibri"/>
                <a:cs typeface="Calibri"/>
              </a:rPr>
              <a:t>systems </a:t>
            </a:r>
            <a:r>
              <a:rPr dirty="0" sz="2800" spc="-20">
                <a:latin typeface="Calibri"/>
                <a:cs typeface="Calibri"/>
              </a:rPr>
              <a:t>are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third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final </a:t>
            </a:r>
            <a:r>
              <a:rPr dirty="0" sz="2800" spc="-35">
                <a:latin typeface="Calibri"/>
                <a:cs typeface="Calibri"/>
              </a:rPr>
              <a:t>key </a:t>
            </a:r>
            <a:r>
              <a:rPr dirty="0" sz="2800" spc="-10">
                <a:latin typeface="Calibri"/>
                <a:cs typeface="Calibri"/>
              </a:rPr>
              <a:t>building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block </a:t>
            </a:r>
            <a:r>
              <a:rPr dirty="0" sz="2800" spc="-5">
                <a:latin typeface="Calibri"/>
                <a:cs typeface="Calibri"/>
              </a:rPr>
              <a:t>when </a:t>
            </a:r>
            <a:r>
              <a:rPr dirty="0" sz="2800" spc="-10">
                <a:latin typeface="Calibri"/>
                <a:cs typeface="Calibri"/>
              </a:rPr>
              <a:t>designing </a:t>
            </a:r>
            <a:r>
              <a:rPr dirty="0" sz="2800" spc="-20">
                <a:latin typeface="Calibri"/>
                <a:cs typeface="Calibri"/>
              </a:rPr>
              <a:t>organizations </a:t>
            </a:r>
            <a:r>
              <a:rPr dirty="0" sz="2800" spc="-25">
                <a:latin typeface="Calibri"/>
                <a:cs typeface="Calibri"/>
              </a:rPr>
              <a:t>for </a:t>
            </a:r>
            <a:r>
              <a:rPr dirty="0" sz="2800" spc="-10">
                <a:latin typeface="Calibri"/>
                <a:cs typeface="Calibri"/>
              </a:rPr>
              <a:t>competitive </a:t>
            </a:r>
            <a:r>
              <a:rPr dirty="0" sz="2800" spc="-15">
                <a:latin typeface="Calibri"/>
                <a:cs typeface="Calibri"/>
              </a:rPr>
              <a:t>advantage. </a:t>
            </a:r>
            <a:r>
              <a:rPr dirty="0" sz="2800" spc="-20">
                <a:latin typeface="Calibri"/>
                <a:cs typeface="Calibri"/>
              </a:rPr>
              <a:t>Strategic </a:t>
            </a:r>
            <a:r>
              <a:rPr dirty="0" sz="2800" spc="-15">
                <a:latin typeface="Calibri"/>
                <a:cs typeface="Calibri"/>
              </a:rPr>
              <a:t> control-and-reward </a:t>
            </a:r>
            <a:r>
              <a:rPr dirty="0" sz="2800" spc="-25">
                <a:latin typeface="Calibri"/>
                <a:cs typeface="Calibri"/>
              </a:rPr>
              <a:t>systems </a:t>
            </a:r>
            <a:r>
              <a:rPr dirty="0" sz="2800" spc="-15">
                <a:latin typeface="Calibri"/>
                <a:cs typeface="Calibri"/>
              </a:rPr>
              <a:t>are </a:t>
            </a:r>
            <a:r>
              <a:rPr dirty="0" sz="2800" spc="-10">
                <a:latin typeface="Calibri"/>
                <a:cs typeface="Calibri"/>
              </a:rPr>
              <a:t>internal governance </a:t>
            </a:r>
            <a:r>
              <a:rPr dirty="0" sz="2800" spc="-5">
                <a:latin typeface="Calibri"/>
                <a:cs typeface="Calibri"/>
              </a:rPr>
              <a:t>mechanisms </a:t>
            </a:r>
            <a:r>
              <a:rPr dirty="0" sz="2800" spc="-10">
                <a:latin typeface="Calibri"/>
                <a:cs typeface="Calibri"/>
              </a:rPr>
              <a:t>put </a:t>
            </a:r>
            <a:r>
              <a:rPr dirty="0" sz="2800" spc="-15">
                <a:latin typeface="Calibri"/>
                <a:cs typeface="Calibri"/>
              </a:rPr>
              <a:t>in </a:t>
            </a:r>
            <a:r>
              <a:rPr dirty="0" sz="2800" spc="-10">
                <a:latin typeface="Calibri"/>
                <a:cs typeface="Calibri"/>
              </a:rPr>
              <a:t> place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to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align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incentives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principals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(shareholders)</a:t>
            </a:r>
            <a:r>
              <a:rPr dirty="0" sz="2800" spc="-5">
                <a:latin typeface="Calibri"/>
                <a:cs typeface="Calibri"/>
              </a:rPr>
              <a:t> and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agents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(employees).</a:t>
            </a:r>
            <a:r>
              <a:rPr dirty="0" sz="2800" spc="-5">
                <a:latin typeface="Calibri"/>
                <a:cs typeface="Calibri"/>
              </a:rPr>
              <a:t> These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systems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allow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managers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specify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goals,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measure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progress,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provide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performance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feedback.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pc="-5"/>
              <a:t>- Input</a:t>
            </a:r>
            <a:r>
              <a:rPr dirty="0"/>
              <a:t> </a:t>
            </a:r>
            <a:r>
              <a:rPr dirty="0" spc="-20"/>
              <a:t>Controls</a:t>
            </a: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pc="-5">
                <a:solidFill>
                  <a:srgbClr val="000000"/>
                </a:solidFill>
              </a:rPr>
              <a:t>Input </a:t>
            </a:r>
            <a:r>
              <a:rPr dirty="0" spc="-15">
                <a:solidFill>
                  <a:srgbClr val="000000"/>
                </a:solidFill>
              </a:rPr>
              <a:t>controls </a:t>
            </a:r>
            <a:r>
              <a:rPr dirty="0" spc="-10">
                <a:solidFill>
                  <a:srgbClr val="000000"/>
                </a:solidFill>
              </a:rPr>
              <a:t>seek to </a:t>
            </a:r>
            <a:r>
              <a:rPr dirty="0" spc="-15">
                <a:solidFill>
                  <a:srgbClr val="000000"/>
                </a:solidFill>
              </a:rPr>
              <a:t>define </a:t>
            </a:r>
            <a:r>
              <a:rPr dirty="0" spc="-5">
                <a:solidFill>
                  <a:srgbClr val="000000"/>
                </a:solidFill>
              </a:rPr>
              <a:t>and </a:t>
            </a:r>
            <a:r>
              <a:rPr dirty="0" spc="-15">
                <a:solidFill>
                  <a:srgbClr val="000000"/>
                </a:solidFill>
              </a:rPr>
              <a:t>direct employee behavior </a:t>
            </a:r>
            <a:r>
              <a:rPr dirty="0" spc="-10">
                <a:solidFill>
                  <a:srgbClr val="000000"/>
                </a:solidFill>
              </a:rPr>
              <a:t>through </a:t>
            </a:r>
            <a:r>
              <a:rPr dirty="0" spc="-5">
                <a:solidFill>
                  <a:srgbClr val="000000"/>
                </a:solidFill>
              </a:rPr>
              <a:t>a 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set </a:t>
            </a:r>
            <a:r>
              <a:rPr dirty="0" spc="-5">
                <a:solidFill>
                  <a:srgbClr val="000000"/>
                </a:solidFill>
              </a:rPr>
              <a:t>of </a:t>
            </a:r>
            <a:r>
              <a:rPr dirty="0" spc="-10">
                <a:solidFill>
                  <a:srgbClr val="000000"/>
                </a:solidFill>
              </a:rPr>
              <a:t>explicit, codified </a:t>
            </a:r>
            <a:r>
              <a:rPr dirty="0" spc="-5">
                <a:solidFill>
                  <a:srgbClr val="000000"/>
                </a:solidFill>
              </a:rPr>
              <a:t>rules </a:t>
            </a:r>
            <a:r>
              <a:rPr dirty="0">
                <a:solidFill>
                  <a:srgbClr val="000000"/>
                </a:solidFill>
              </a:rPr>
              <a:t>and </a:t>
            </a:r>
            <a:r>
              <a:rPr dirty="0" spc="-20">
                <a:solidFill>
                  <a:srgbClr val="000000"/>
                </a:solidFill>
              </a:rPr>
              <a:t>standard </a:t>
            </a:r>
            <a:r>
              <a:rPr dirty="0" spc="-15">
                <a:solidFill>
                  <a:srgbClr val="000000"/>
                </a:solidFill>
              </a:rPr>
              <a:t>operating procedures. </a:t>
            </a:r>
            <a:r>
              <a:rPr dirty="0" spc="-5">
                <a:solidFill>
                  <a:srgbClr val="000000"/>
                </a:solidFill>
              </a:rPr>
              <a:t>Firms 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use </a:t>
            </a:r>
            <a:r>
              <a:rPr dirty="0" spc="-5">
                <a:solidFill>
                  <a:srgbClr val="000000"/>
                </a:solidFill>
              </a:rPr>
              <a:t>input </a:t>
            </a:r>
            <a:r>
              <a:rPr dirty="0" spc="-20">
                <a:solidFill>
                  <a:srgbClr val="000000"/>
                </a:solidFill>
              </a:rPr>
              <a:t>controls </a:t>
            </a:r>
            <a:r>
              <a:rPr dirty="0" spc="-5">
                <a:solidFill>
                  <a:srgbClr val="000000"/>
                </a:solidFill>
              </a:rPr>
              <a:t>when the </a:t>
            </a:r>
            <a:r>
              <a:rPr dirty="0" spc="-10">
                <a:solidFill>
                  <a:srgbClr val="000000"/>
                </a:solidFill>
              </a:rPr>
              <a:t>goal is </a:t>
            </a:r>
            <a:r>
              <a:rPr dirty="0" spc="-15">
                <a:solidFill>
                  <a:srgbClr val="000000"/>
                </a:solidFill>
              </a:rPr>
              <a:t>to define </a:t>
            </a:r>
            <a:r>
              <a:rPr dirty="0" spc="-5">
                <a:solidFill>
                  <a:srgbClr val="000000"/>
                </a:solidFill>
              </a:rPr>
              <a:t>the </a:t>
            </a:r>
            <a:r>
              <a:rPr dirty="0" spc="-30">
                <a:solidFill>
                  <a:srgbClr val="000000"/>
                </a:solidFill>
              </a:rPr>
              <a:t>ways </a:t>
            </a:r>
            <a:r>
              <a:rPr dirty="0" spc="-5">
                <a:solidFill>
                  <a:srgbClr val="000000"/>
                </a:solidFill>
              </a:rPr>
              <a:t>and means </a:t>
            </a:r>
            <a:r>
              <a:rPr dirty="0" spc="-20">
                <a:solidFill>
                  <a:srgbClr val="000000"/>
                </a:solidFill>
              </a:rPr>
              <a:t>to </a:t>
            </a:r>
            <a:r>
              <a:rPr dirty="0" spc="-1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reach </a:t>
            </a:r>
            <a:r>
              <a:rPr dirty="0" spc="-5">
                <a:solidFill>
                  <a:srgbClr val="000000"/>
                </a:solidFill>
              </a:rPr>
              <a:t>a </a:t>
            </a:r>
            <a:r>
              <a:rPr dirty="0" spc="-20">
                <a:solidFill>
                  <a:srgbClr val="000000"/>
                </a:solidFill>
              </a:rPr>
              <a:t>strategic </a:t>
            </a:r>
            <a:r>
              <a:rPr dirty="0" spc="-15">
                <a:solidFill>
                  <a:srgbClr val="000000"/>
                </a:solidFill>
              </a:rPr>
              <a:t>goal </a:t>
            </a:r>
            <a:r>
              <a:rPr dirty="0" spc="-5">
                <a:solidFill>
                  <a:srgbClr val="000000"/>
                </a:solidFill>
              </a:rPr>
              <a:t>and </a:t>
            </a:r>
            <a:r>
              <a:rPr dirty="0" spc="-20">
                <a:solidFill>
                  <a:srgbClr val="000000"/>
                </a:solidFill>
              </a:rPr>
              <a:t>to </a:t>
            </a:r>
            <a:r>
              <a:rPr dirty="0" spc="-10">
                <a:solidFill>
                  <a:srgbClr val="000000"/>
                </a:solidFill>
              </a:rPr>
              <a:t>ensure </a:t>
            </a:r>
            <a:r>
              <a:rPr dirty="0" spc="-5">
                <a:solidFill>
                  <a:srgbClr val="000000"/>
                </a:solidFill>
              </a:rPr>
              <a:t>a </a:t>
            </a:r>
            <a:r>
              <a:rPr dirty="0" spc="-15">
                <a:solidFill>
                  <a:srgbClr val="000000"/>
                </a:solidFill>
              </a:rPr>
              <a:t>predictable outcome. </a:t>
            </a:r>
            <a:r>
              <a:rPr dirty="0" spc="-10">
                <a:solidFill>
                  <a:srgbClr val="000000"/>
                </a:solidFill>
              </a:rPr>
              <a:t>They </a:t>
            </a:r>
            <a:r>
              <a:rPr dirty="0" spc="-15">
                <a:solidFill>
                  <a:srgbClr val="000000"/>
                </a:solidFill>
              </a:rPr>
              <a:t>are </a:t>
            </a:r>
            <a:r>
              <a:rPr dirty="0" spc="-10">
                <a:solidFill>
                  <a:srgbClr val="000000"/>
                </a:solidFill>
              </a:rPr>
              <a:t> called </a:t>
            </a:r>
            <a:r>
              <a:rPr dirty="0" spc="-5">
                <a:solidFill>
                  <a:srgbClr val="000000"/>
                </a:solidFill>
              </a:rPr>
              <a:t>input </a:t>
            </a:r>
            <a:r>
              <a:rPr dirty="0" spc="-15">
                <a:solidFill>
                  <a:srgbClr val="000000"/>
                </a:solidFill>
              </a:rPr>
              <a:t>controls </a:t>
            </a:r>
            <a:r>
              <a:rPr dirty="0" spc="-10">
                <a:solidFill>
                  <a:srgbClr val="000000"/>
                </a:solidFill>
              </a:rPr>
              <a:t>because management designs </a:t>
            </a:r>
            <a:r>
              <a:rPr dirty="0" spc="-5">
                <a:solidFill>
                  <a:srgbClr val="000000"/>
                </a:solidFill>
              </a:rPr>
              <a:t>these mechanisms 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so </a:t>
            </a:r>
            <a:r>
              <a:rPr dirty="0" spc="-10">
                <a:solidFill>
                  <a:srgbClr val="000000"/>
                </a:solidFill>
              </a:rPr>
              <a:t>they </a:t>
            </a:r>
            <a:r>
              <a:rPr dirty="0" spc="-20">
                <a:solidFill>
                  <a:srgbClr val="000000"/>
                </a:solidFill>
              </a:rPr>
              <a:t>are </a:t>
            </a:r>
            <a:r>
              <a:rPr dirty="0" spc="-15">
                <a:solidFill>
                  <a:srgbClr val="000000"/>
                </a:solidFill>
              </a:rPr>
              <a:t>considered </a:t>
            </a:r>
            <a:r>
              <a:rPr dirty="0" spc="-30">
                <a:solidFill>
                  <a:srgbClr val="000000"/>
                </a:solidFill>
              </a:rPr>
              <a:t>before </a:t>
            </a:r>
            <a:r>
              <a:rPr dirty="0" spc="-10">
                <a:solidFill>
                  <a:srgbClr val="000000"/>
                </a:solidFill>
              </a:rPr>
              <a:t>employees </a:t>
            </a:r>
            <a:r>
              <a:rPr dirty="0" spc="-25">
                <a:solidFill>
                  <a:srgbClr val="000000"/>
                </a:solidFill>
              </a:rPr>
              <a:t>make </a:t>
            </a:r>
            <a:r>
              <a:rPr dirty="0" spc="-20">
                <a:solidFill>
                  <a:srgbClr val="000000"/>
                </a:solidFill>
              </a:rPr>
              <a:t>any </a:t>
            </a:r>
            <a:r>
              <a:rPr dirty="0" spc="-5">
                <a:solidFill>
                  <a:srgbClr val="000000"/>
                </a:solidFill>
              </a:rPr>
              <a:t>business decisions; 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thus,</a:t>
            </a:r>
            <a:r>
              <a:rPr dirty="0" spc="3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they</a:t>
            </a:r>
            <a:r>
              <a:rPr dirty="0" spc="5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are</a:t>
            </a:r>
            <a:r>
              <a:rPr dirty="0" spc="-1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an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input</a:t>
            </a:r>
            <a:r>
              <a:rPr dirty="0" spc="50">
                <a:solidFill>
                  <a:srgbClr val="000000"/>
                </a:solidFill>
              </a:rPr>
              <a:t> </a:t>
            </a:r>
            <a:r>
              <a:rPr dirty="0" spc="-20">
                <a:solidFill>
                  <a:srgbClr val="000000"/>
                </a:solidFill>
              </a:rPr>
              <a:t>into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the</a:t>
            </a:r>
            <a:r>
              <a:rPr dirty="0" spc="1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value-creating</a:t>
            </a:r>
            <a:r>
              <a:rPr dirty="0" spc="1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activities.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9844" y="1707159"/>
            <a:ext cx="10746740" cy="450786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-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Output</a:t>
            </a:r>
            <a:r>
              <a:rPr dirty="0" sz="2800" spc="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Controls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5">
                <a:latin typeface="Calibri"/>
                <a:cs typeface="Calibri"/>
              </a:rPr>
              <a:t>Output </a:t>
            </a:r>
            <a:r>
              <a:rPr dirty="0" sz="2800" spc="-15">
                <a:latin typeface="Calibri"/>
                <a:cs typeface="Calibri"/>
              </a:rPr>
              <a:t>controls </a:t>
            </a:r>
            <a:r>
              <a:rPr dirty="0" sz="2800" spc="-10">
                <a:latin typeface="Calibri"/>
                <a:cs typeface="Calibri"/>
              </a:rPr>
              <a:t>seek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guide </a:t>
            </a:r>
            <a:r>
              <a:rPr dirty="0" sz="2800" spc="-15">
                <a:latin typeface="Calibri"/>
                <a:cs typeface="Calibri"/>
              </a:rPr>
              <a:t>employee behavior </a:t>
            </a:r>
            <a:r>
              <a:rPr dirty="0" sz="2800" spc="-5">
                <a:latin typeface="Calibri"/>
                <a:cs typeface="Calibri"/>
              </a:rPr>
              <a:t>by </a:t>
            </a:r>
            <a:r>
              <a:rPr dirty="0" sz="2800" spc="-15">
                <a:latin typeface="Calibri"/>
                <a:cs typeface="Calibri"/>
              </a:rPr>
              <a:t>defining expected </a:t>
            </a:r>
            <a:r>
              <a:rPr dirty="0" sz="2800" spc="-10">
                <a:latin typeface="Calibri"/>
                <a:cs typeface="Calibri"/>
              </a:rPr>
              <a:t> results </a:t>
            </a:r>
            <a:r>
              <a:rPr dirty="0" sz="2800" spc="-5">
                <a:latin typeface="Calibri"/>
                <a:cs typeface="Calibri"/>
              </a:rPr>
              <a:t>(out-puts), </a:t>
            </a:r>
            <a:r>
              <a:rPr dirty="0" sz="2800">
                <a:latin typeface="Calibri"/>
                <a:cs typeface="Calibri"/>
              </a:rPr>
              <a:t>but </a:t>
            </a:r>
            <a:r>
              <a:rPr dirty="0" sz="2800" spc="-20">
                <a:latin typeface="Calibri"/>
                <a:cs typeface="Calibri"/>
              </a:rPr>
              <a:t>leave </a:t>
            </a:r>
            <a:r>
              <a:rPr dirty="0" sz="2800" spc="-5">
                <a:latin typeface="Calibri"/>
                <a:cs typeface="Calibri"/>
              </a:rPr>
              <a:t>the means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those </a:t>
            </a:r>
            <a:r>
              <a:rPr dirty="0" sz="2800" spc="-10">
                <a:latin typeface="Calibri"/>
                <a:cs typeface="Calibri"/>
              </a:rPr>
              <a:t>results </a:t>
            </a:r>
            <a:r>
              <a:rPr dirty="0" sz="2800" spc="-5">
                <a:latin typeface="Calibri"/>
                <a:cs typeface="Calibri"/>
              </a:rPr>
              <a:t>open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individual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employees, </a:t>
            </a:r>
            <a:r>
              <a:rPr dirty="0" sz="2800" spc="-15">
                <a:latin typeface="Calibri"/>
                <a:cs typeface="Calibri"/>
              </a:rPr>
              <a:t>groups, </a:t>
            </a:r>
            <a:r>
              <a:rPr dirty="0" sz="2800" spc="-5">
                <a:latin typeface="Calibri"/>
                <a:cs typeface="Calibri"/>
              </a:rPr>
              <a:t>or </a:t>
            </a:r>
            <a:r>
              <a:rPr dirty="0" sz="2800">
                <a:latin typeface="Calibri"/>
                <a:cs typeface="Calibri"/>
              </a:rPr>
              <a:t>SBUs. </a:t>
            </a:r>
            <a:r>
              <a:rPr dirty="0" sz="2800" spc="-10">
                <a:latin typeface="Calibri"/>
                <a:cs typeface="Calibri"/>
              </a:rPr>
              <a:t>Firms frequently </a:t>
            </a:r>
            <a:r>
              <a:rPr dirty="0" sz="2800" spc="-5">
                <a:latin typeface="Calibri"/>
                <a:cs typeface="Calibri"/>
              </a:rPr>
              <a:t>tie </a:t>
            </a:r>
            <a:r>
              <a:rPr dirty="0" sz="2800" spc="-15">
                <a:latin typeface="Calibri"/>
                <a:cs typeface="Calibri"/>
              </a:rPr>
              <a:t>employee </a:t>
            </a:r>
            <a:r>
              <a:rPr dirty="0" sz="2800" spc="-10">
                <a:latin typeface="Calibri"/>
                <a:cs typeface="Calibri"/>
              </a:rPr>
              <a:t>compensation </a:t>
            </a:r>
            <a:r>
              <a:rPr dirty="0" sz="2800" spc="-5">
                <a:latin typeface="Calibri"/>
                <a:cs typeface="Calibri"/>
              </a:rPr>
              <a:t> and </a:t>
            </a:r>
            <a:r>
              <a:rPr dirty="0" sz="2800" spc="-25">
                <a:latin typeface="Calibri"/>
                <a:cs typeface="Calibri"/>
              </a:rPr>
              <a:t>rewards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15">
                <a:latin typeface="Calibri"/>
                <a:cs typeface="Calibri"/>
              </a:rPr>
              <a:t>predetermined </a:t>
            </a:r>
            <a:r>
              <a:rPr dirty="0" sz="2800" spc="-10">
                <a:latin typeface="Calibri"/>
                <a:cs typeface="Calibri"/>
              </a:rPr>
              <a:t>goals, </a:t>
            </a:r>
            <a:r>
              <a:rPr dirty="0" sz="2800">
                <a:latin typeface="Calibri"/>
                <a:cs typeface="Calibri"/>
              </a:rPr>
              <a:t>such </a:t>
            </a:r>
            <a:r>
              <a:rPr dirty="0" sz="2800" spc="-5">
                <a:latin typeface="Calibri"/>
                <a:cs typeface="Calibri"/>
              </a:rPr>
              <a:t>as a </a:t>
            </a:r>
            <a:r>
              <a:rPr dirty="0" sz="2800" spc="-10">
                <a:latin typeface="Calibri"/>
                <a:cs typeface="Calibri"/>
              </a:rPr>
              <a:t>specific </a:t>
            </a:r>
            <a:r>
              <a:rPr dirty="0" sz="2800" spc="-5">
                <a:latin typeface="Calibri"/>
                <a:cs typeface="Calibri"/>
              </a:rPr>
              <a:t>sales </a:t>
            </a:r>
            <a:r>
              <a:rPr dirty="0" sz="2800" spc="-20">
                <a:latin typeface="Calibri"/>
                <a:cs typeface="Calibri"/>
              </a:rPr>
              <a:t>target </a:t>
            </a:r>
            <a:r>
              <a:rPr dirty="0" sz="2800" spc="-5">
                <a:latin typeface="Calibri"/>
                <a:cs typeface="Calibri"/>
              </a:rPr>
              <a:t>or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return</a:t>
            </a:r>
            <a:r>
              <a:rPr dirty="0" sz="2800" spc="40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on</a:t>
            </a:r>
            <a:r>
              <a:rPr dirty="0" sz="2800" spc="42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invested</a:t>
            </a:r>
            <a:r>
              <a:rPr dirty="0" sz="2800" spc="4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capital.</a:t>
            </a:r>
            <a:r>
              <a:rPr dirty="0" sz="2800" spc="4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When</a:t>
            </a:r>
            <a:r>
              <a:rPr dirty="0" sz="2800" spc="41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factors</a:t>
            </a:r>
            <a:r>
              <a:rPr dirty="0" sz="2800" spc="4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internal</a:t>
            </a:r>
            <a:r>
              <a:rPr dirty="0" sz="2800" spc="4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to</a:t>
            </a:r>
            <a:r>
              <a:rPr dirty="0" sz="2800" spc="4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4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43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determine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relationship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between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effort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expected</a:t>
            </a:r>
            <a:r>
              <a:rPr dirty="0" sz="2800" spc="-10">
                <a:latin typeface="Calibri"/>
                <a:cs typeface="Calibri"/>
              </a:rPr>
              <a:t> performance,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outcome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controls </a:t>
            </a:r>
            <a:r>
              <a:rPr dirty="0" sz="2800" spc="-15">
                <a:latin typeface="Calibri"/>
                <a:cs typeface="Calibri"/>
              </a:rPr>
              <a:t>are </a:t>
            </a:r>
            <a:r>
              <a:rPr dirty="0" sz="2800" spc="-5">
                <a:latin typeface="Calibri"/>
                <a:cs typeface="Calibri"/>
              </a:rPr>
              <a:t>especially </a:t>
            </a:r>
            <a:r>
              <a:rPr dirty="0" sz="2800" spc="-20">
                <a:latin typeface="Calibri"/>
                <a:cs typeface="Calibri"/>
              </a:rPr>
              <a:t>effective. </a:t>
            </a:r>
            <a:r>
              <a:rPr dirty="0" sz="2800" spc="-40">
                <a:solidFill>
                  <a:srgbClr val="FF0000"/>
                </a:solidFill>
                <a:latin typeface="Calibri"/>
                <a:cs typeface="Calibri"/>
              </a:rPr>
              <a:t>At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the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corporate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level</a:t>
            </a:r>
            <a:r>
              <a:rPr dirty="0" sz="2800" spc="-15">
                <a:latin typeface="Calibri"/>
                <a:cs typeface="Calibri"/>
              </a:rPr>
              <a:t>, outcome controls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discourage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collaboration </a:t>
            </a:r>
            <a:r>
              <a:rPr dirty="0" sz="2800" spc="-5">
                <a:latin typeface="Calibri"/>
                <a:cs typeface="Calibri"/>
              </a:rPr>
              <a:t>among </a:t>
            </a:r>
            <a:r>
              <a:rPr dirty="0" sz="2800" spc="-25">
                <a:latin typeface="Calibri"/>
                <a:cs typeface="Calibri"/>
              </a:rPr>
              <a:t>different</a:t>
            </a:r>
            <a:r>
              <a:rPr dirty="0" sz="2800" spc="58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strategic</a:t>
            </a:r>
            <a:r>
              <a:rPr dirty="0" sz="2800" spc="59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business units. </a:t>
            </a:r>
            <a:r>
              <a:rPr dirty="0" sz="2800" spc="-10">
                <a:latin typeface="Calibri"/>
                <a:cs typeface="Calibri"/>
              </a:rPr>
              <a:t>They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are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best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applied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when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focuses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single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line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business</a:t>
            </a:r>
            <a:r>
              <a:rPr dirty="0" sz="2800" spc="6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or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pursues</a:t>
            </a:r>
            <a:r>
              <a:rPr dirty="0" sz="2800" spc="4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unrelated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diversification.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2291458" y="6343754"/>
            <a:ext cx="9893935" cy="194945"/>
            <a:chOff x="2291458" y="6343754"/>
            <a:chExt cx="9893935" cy="194945"/>
          </a:xfrm>
        </p:grpSpPr>
        <p:sp>
          <p:nvSpPr>
            <p:cNvPr id="9" name="object 9"/>
            <p:cNvSpPr/>
            <p:nvPr/>
          </p:nvSpPr>
          <p:spPr>
            <a:xfrm>
              <a:off x="2350547" y="6366427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2291458" y="6343754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55395" y="1707159"/>
            <a:ext cx="6130290" cy="309435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20" b="1">
                <a:latin typeface="Calibri"/>
                <a:cs typeface="Calibri"/>
              </a:rPr>
              <a:t>References:</a:t>
            </a:r>
            <a:endParaRPr sz="2800">
              <a:latin typeface="Calibri"/>
              <a:cs typeface="Calibri"/>
            </a:endParaRPr>
          </a:p>
          <a:p>
            <a:pPr marL="12700" marR="5080">
              <a:lnSpc>
                <a:spcPct val="119600"/>
              </a:lnSpc>
              <a:spcBef>
                <a:spcPts val="15"/>
              </a:spcBef>
            </a:pPr>
            <a:r>
              <a:rPr dirty="0" sz="2800" spc="-20">
                <a:latin typeface="Calibri"/>
                <a:cs typeface="Calibri"/>
              </a:rPr>
              <a:t>Strategic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management,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third</a:t>
            </a:r>
            <a:r>
              <a:rPr dirty="0" sz="2800" spc="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edition</a:t>
            </a:r>
            <a:r>
              <a:rPr dirty="0" sz="2800" spc="-5">
                <a:latin typeface="Calibri"/>
                <a:cs typeface="Calibri"/>
              </a:rPr>
              <a:t>,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2017 </a:t>
            </a:r>
            <a:r>
              <a:rPr dirty="0" sz="2800" spc="-6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Frank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t.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Rothaermel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10">
                <a:latin typeface="Calibri"/>
                <a:cs typeface="Calibri"/>
              </a:rPr>
              <a:t>Georgia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Institute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30">
                <a:latin typeface="Calibri"/>
                <a:cs typeface="Calibri"/>
              </a:rPr>
              <a:t>Technology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2800" spc="-15">
                <a:latin typeface="Calibri"/>
                <a:cs typeface="Calibri"/>
              </a:rPr>
              <a:t>Chapter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11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LENOVO</dc:creator>
  <dc:title>PowerPoint Presentation</dc:title>
  <dcterms:created xsi:type="dcterms:W3CDTF">2022-07-23T05:33:31Z</dcterms:created>
  <dcterms:modified xsi:type="dcterms:W3CDTF">2022-07-23T05:33:31Z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2022-03-15T00:00:00Z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2022-07-23T00:00:00Z</vt:filetime>
  </property>
</Properties>
</file>