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9" r:id="rId3"/>
    <p:sldId id="492" r:id="rId4"/>
    <p:sldId id="493" r:id="rId5"/>
    <p:sldId id="494" r:id="rId6"/>
    <p:sldId id="495" r:id="rId7"/>
    <p:sldId id="496" r:id="rId8"/>
    <p:sldId id="497" r:id="rId9"/>
    <p:sldId id="498" r:id="rId10"/>
    <p:sldId id="499" r:id="rId11"/>
    <p:sldId id="500" r:id="rId12"/>
    <p:sldId id="501" r:id="rId13"/>
    <p:sldId id="502" r:id="rId14"/>
    <p:sldId id="503" r:id="rId15"/>
    <p:sldId id="504" r:id="rId16"/>
    <p:sldId id="505" r:id="rId17"/>
    <p:sldId id="507" r:id="rId18"/>
    <p:sldId id="506" r:id="rId19"/>
    <p:sldId id="508" r:id="rId20"/>
    <p:sldId id="509" r:id="rId21"/>
    <p:sldId id="510" r:id="rId22"/>
    <p:sldId id="511" r:id="rId23"/>
    <p:sldId id="512" r:id="rId24"/>
    <p:sldId id="513" r:id="rId25"/>
    <p:sldId id="514" r:id="rId26"/>
    <p:sldId id="515" r:id="rId27"/>
    <p:sldId id="516" r:id="rId28"/>
    <p:sldId id="517" r:id="rId29"/>
    <p:sldId id="518" r:id="rId30"/>
    <p:sldId id="519" r:id="rId31"/>
    <p:sldId id="521" r:id="rId32"/>
    <p:sldId id="520" r:id="rId33"/>
    <p:sldId id="522" r:id="rId34"/>
    <p:sldId id="523" r:id="rId35"/>
    <p:sldId id="524" r:id="rId36"/>
    <p:sldId id="525" r:id="rId37"/>
    <p:sldId id="527" r:id="rId38"/>
    <p:sldId id="528"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FFF027-07E9-43BD-8973-2FEF2E41275D}" type="datetimeFigureOut">
              <a:rPr lang="en-US" smtClean="0"/>
              <a:t>1/29/2023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A4290D-B016-402D-B084-585741196287}" type="slidenum">
              <a:rPr lang="en-US" smtClean="0"/>
              <a:t>‹#›</a:t>
            </a:fld>
            <a:endParaRPr lang="en-US"/>
          </a:p>
        </p:txBody>
      </p:sp>
    </p:spTree>
    <p:extLst>
      <p:ext uri="{BB962C8B-B14F-4D97-AF65-F5344CB8AC3E}">
        <p14:creationId xmlns:p14="http://schemas.microsoft.com/office/powerpoint/2010/main" val="2074494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116253" y="4600368"/>
            <a:ext cx="5882401" cy="1034667"/>
          </a:xfrm>
          <a:prstGeom prst="rect">
            <a:avLst/>
          </a:prstGeom>
        </p:spPr>
      </p:pic>
      <p:sp>
        <p:nvSpPr>
          <p:cNvPr id="14" name="TextBox 13"/>
          <p:cNvSpPr txBox="1"/>
          <p:nvPr/>
        </p:nvSpPr>
        <p:spPr>
          <a:xfrm>
            <a:off x="0" y="587971"/>
            <a:ext cx="64139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Consumer Behavior</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Noha</a:t>
            </a:r>
            <a:r>
              <a:rPr lang="en-US" sz="2800" dirty="0">
                <a:solidFill>
                  <a:srgbClr val="24A9E1"/>
                </a:solidFill>
                <a:latin typeface="Tajawal Medium" panose="00000600000000000000" pitchFamily="2" charset="-78"/>
                <a:cs typeface="Tajawal Medium" panose="00000600000000000000" pitchFamily="2" charset="-78"/>
              </a:rPr>
              <a:t> El Aswad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5963323" y="4743875"/>
            <a:ext cx="2970172" cy="800219"/>
          </a:xfrm>
          <a:prstGeom prst="rect">
            <a:avLst/>
          </a:prstGeom>
          <a:noFill/>
        </p:spPr>
        <p:txBody>
          <a:bodyPr wrap="none" rtlCol="0">
            <a:spAutoFit/>
          </a:bodyPr>
          <a:lstStyle/>
          <a:p>
            <a:r>
              <a:rPr lang="en-US" b="1" dirty="0" smtClean="0"/>
              <a:t>MKT713</a:t>
            </a:r>
          </a:p>
          <a:p>
            <a:r>
              <a:rPr lang="en-US" dirty="0" smtClean="0"/>
              <a:t>Master </a:t>
            </a:r>
            <a:r>
              <a:rPr lang="en-US" dirty="0"/>
              <a:t>of Digital Marketing</a:t>
            </a:r>
            <a:r>
              <a:rPr lang="en-US" sz="2800" dirty="0">
                <a:solidFill>
                  <a:srgbClr val="FF9518"/>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2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Buying, Having, Being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19">
            <a:extLst>
              <a:ext uri="{FF2B5EF4-FFF2-40B4-BE49-F238E27FC236}">
                <a16:creationId xmlns:a16="http://schemas.microsoft.com/office/drawing/2014/main" id="{0B03ED97-E46A-0BDD-483F-840D583BB761}"/>
              </a:ext>
            </a:extLst>
          </p:cNvPr>
          <p:cNvSpPr>
            <a:spLocks noChangeArrowheads="1"/>
          </p:cNvSpPr>
          <p:nvPr/>
        </p:nvSpPr>
        <p:spPr bwMode="auto">
          <a:xfrm>
            <a:off x="2440788" y="3101329"/>
            <a:ext cx="3276600" cy="1419225"/>
          </a:xfrm>
          <a:prstGeom prst="rect">
            <a:avLst/>
          </a:prstGeom>
          <a:noFill/>
          <a:ln w="9525">
            <a:noFill/>
            <a:miter lim="800000"/>
            <a:headEnd/>
            <a:tailEnd/>
          </a:ln>
        </p:spPr>
        <p:txBody>
          <a:bodyPr anchor="b"/>
          <a:lstStyle/>
          <a:p>
            <a:r>
              <a:rPr lang="en-US" sz="3000" b="1" dirty="0">
                <a:solidFill>
                  <a:srgbClr val="000066"/>
                </a:solidFill>
              </a:rPr>
              <a:t>CONSUMER BEHAVIOR, 10e</a:t>
            </a:r>
            <a:br>
              <a:rPr lang="en-US" sz="3000" b="1" dirty="0">
                <a:solidFill>
                  <a:srgbClr val="000066"/>
                </a:solidFill>
              </a:rPr>
            </a:br>
            <a:r>
              <a:rPr lang="en-US" sz="2200" b="1" dirty="0">
                <a:solidFill>
                  <a:srgbClr val="000066"/>
                </a:solidFill>
              </a:rPr>
              <a:t>Michael R. Solomon</a:t>
            </a:r>
            <a:endParaRPr lang="en-US" sz="3300" b="1" dirty="0">
              <a:solidFill>
                <a:srgbClr val="CC0066"/>
              </a:solidFill>
            </a:endParaRPr>
          </a:p>
        </p:txBody>
      </p:sp>
      <p:pic>
        <p:nvPicPr>
          <p:cNvPr id="10" name="Picture 9" descr="0132671840_i.jpg">
            <a:extLst>
              <a:ext uri="{FF2B5EF4-FFF2-40B4-BE49-F238E27FC236}">
                <a16:creationId xmlns:a16="http://schemas.microsoft.com/office/drawing/2014/main" id="{BE8953B7-8B5A-4BE9-BA4D-177C81F098AD}"/>
              </a:ext>
            </a:extLst>
          </p:cNvPr>
          <p:cNvPicPr>
            <a:picLocks noChangeAspect="1"/>
          </p:cNvPicPr>
          <p:nvPr/>
        </p:nvPicPr>
        <p:blipFill>
          <a:blip r:embed="rId6" cstate="print"/>
          <a:stretch>
            <a:fillRect/>
          </a:stretch>
        </p:blipFill>
        <p:spPr>
          <a:xfrm>
            <a:off x="7088988" y="2263128"/>
            <a:ext cx="2335742" cy="3033188"/>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431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Chapter 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3">
            <a:extLst>
              <a:ext uri="{FF2B5EF4-FFF2-40B4-BE49-F238E27FC236}">
                <a16:creationId xmlns:a16="http://schemas.microsoft.com/office/drawing/2014/main" id="{DAC0EAAA-0CD6-2598-EF59-E8D8381CD00E}"/>
              </a:ext>
            </a:extLst>
          </p:cNvPr>
          <p:cNvSpPr txBox="1">
            <a:spLocks noChangeArrowheads="1"/>
          </p:cNvSpPr>
          <p:nvPr/>
        </p:nvSpPr>
        <p:spPr>
          <a:xfrm>
            <a:off x="838200" y="184086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r>
              <a:rPr lang="en-US" sz="3200" dirty="0"/>
              <a:t>When you finish this chapter, you should understand why:</a:t>
            </a:r>
            <a:endParaRPr lang="en-US" sz="3200" dirty="0">
              <a:sym typeface="Wingdings" pitchFamily="2" charset="2"/>
            </a:endParaRPr>
          </a:p>
          <a:p>
            <a:pPr marL="514350" indent="-514350">
              <a:buClr>
                <a:srgbClr val="002060"/>
              </a:buClr>
              <a:buFont typeface="+mj-lt"/>
              <a:buAutoNum type="arabicPeriod"/>
            </a:pPr>
            <a:r>
              <a:rPr lang="en-US" sz="3200" dirty="0"/>
              <a:t>Consumers use products to help them define their identities in different settings.</a:t>
            </a:r>
          </a:p>
          <a:p>
            <a:pPr marL="514350" indent="-514350">
              <a:buClr>
                <a:srgbClr val="002060"/>
              </a:buClr>
              <a:buFont typeface="+mj-lt"/>
              <a:buAutoNum type="arabicPeriod"/>
            </a:pPr>
            <a:r>
              <a:rPr lang="en-US" sz="3200" dirty="0"/>
              <a:t>Consumer behavior is a process.</a:t>
            </a:r>
          </a:p>
          <a:p>
            <a:pPr marL="514350" indent="-514350">
              <a:buClr>
                <a:srgbClr val="002060"/>
              </a:buClr>
              <a:buFont typeface="+mj-lt"/>
              <a:buAutoNum type="arabicPeriod"/>
            </a:pPr>
            <a:r>
              <a:rPr lang="en-US" sz="3200" dirty="0"/>
              <a:t>Marketers need to understand the wants and needs of different consumer segments.</a:t>
            </a:r>
            <a:r>
              <a:rPr lang="en-US" sz="3200" dirty="0">
                <a:sym typeface="Wingdings" pitchFamily="2" charset="2"/>
              </a:rPr>
              <a:t> </a:t>
            </a:r>
          </a:p>
        </p:txBody>
      </p:sp>
    </p:spTree>
    <p:extLst>
      <p:ext uri="{BB962C8B-B14F-4D97-AF65-F5344CB8AC3E}">
        <p14:creationId xmlns:p14="http://schemas.microsoft.com/office/powerpoint/2010/main" val="1502619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443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Chapter Objectives (continued)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67C0EFA9-9202-236C-E62B-47294B26618A}"/>
              </a:ext>
            </a:extLst>
          </p:cNvPr>
          <p:cNvSpPr txBox="1">
            <a:spLocks noChangeArrowheads="1"/>
          </p:cNvSpPr>
          <p:nvPr/>
        </p:nvSpPr>
        <p:spPr>
          <a:xfrm>
            <a:off x="914400" y="1734321"/>
            <a:ext cx="10494235" cy="43966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Clr>
                <a:srgbClr val="002060"/>
              </a:buClr>
              <a:buFont typeface="+mj-lt"/>
              <a:buAutoNum type="arabicPeriod" startAt="4"/>
            </a:pPr>
            <a:r>
              <a:rPr lang="en-US" sz="3200" dirty="0"/>
              <a:t>The Web is changing consumer behavior.</a:t>
            </a:r>
          </a:p>
          <a:p>
            <a:pPr marL="514350" indent="-514350">
              <a:buClr>
                <a:srgbClr val="002060"/>
              </a:buClr>
              <a:buFont typeface="+mj-lt"/>
              <a:buAutoNum type="arabicPeriod" startAt="4"/>
            </a:pPr>
            <a:r>
              <a:rPr lang="en-US" sz="3200" dirty="0"/>
              <a:t>Consumer behavior relates to other issues in our lives.</a:t>
            </a:r>
            <a:r>
              <a:rPr lang="en-US" sz="3200" dirty="0">
                <a:sym typeface="Wingdings" pitchFamily="2" charset="2"/>
              </a:rPr>
              <a:t> </a:t>
            </a:r>
            <a:endParaRPr lang="en-US" sz="3200" dirty="0"/>
          </a:p>
          <a:p>
            <a:pPr marL="514350" indent="-514350">
              <a:buClr>
                <a:srgbClr val="002060"/>
              </a:buClr>
              <a:buFont typeface="+mj-lt"/>
              <a:buAutoNum type="arabicPeriod" startAt="4"/>
            </a:pPr>
            <a:r>
              <a:rPr lang="en-US" sz="3200" dirty="0"/>
              <a:t>Many different types of specialists study consumer behavior.</a:t>
            </a:r>
          </a:p>
          <a:p>
            <a:pPr marL="514350" indent="-514350">
              <a:buClr>
                <a:srgbClr val="002060"/>
              </a:buClr>
              <a:buFont typeface="+mj-lt"/>
              <a:buAutoNum type="arabicPeriod" startAt="4"/>
            </a:pPr>
            <a:r>
              <a:rPr lang="en-US" sz="3200" dirty="0"/>
              <a:t>There are two major perspectives that seek to understand and study consumer behavior</a:t>
            </a:r>
            <a:r>
              <a:rPr lang="en-US" dirty="0"/>
              <a:t>.</a:t>
            </a:r>
          </a:p>
        </p:txBody>
      </p:sp>
    </p:spTree>
    <p:extLst>
      <p:ext uri="{BB962C8B-B14F-4D97-AF65-F5344CB8AC3E}">
        <p14:creationId xmlns:p14="http://schemas.microsoft.com/office/powerpoint/2010/main" val="1170541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38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1/4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CCE38F22-FAA9-5925-4865-B40B36DF07D4}"/>
              </a:ext>
            </a:extLst>
          </p:cNvPr>
          <p:cNvSpPr txBox="1">
            <a:spLocks/>
          </p:cNvSpPr>
          <p:nvPr/>
        </p:nvSpPr>
        <p:spPr>
          <a:xfrm>
            <a:off x="838200" y="1802744"/>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t>The appearance, taste, texture, or smell of the item influences our evaluations of products. A good Web site helps people to feel, taste, and smell with their eyes.</a:t>
            </a:r>
            <a:endParaRPr lang="en-US" dirty="0"/>
          </a:p>
        </p:txBody>
      </p:sp>
    </p:spTree>
    <p:extLst>
      <p:ext uri="{BB962C8B-B14F-4D97-AF65-F5344CB8AC3E}">
        <p14:creationId xmlns:p14="http://schemas.microsoft.com/office/powerpoint/2010/main" val="3517092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38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2/4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A9321779-3A7B-F3B8-06D8-84205BCFEF9F}"/>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t>Consumers take many forms, ranging from an 8-year-old child who begs her mother for an ice-cream to an executive in a large corporation who helps to decide on a multimillion-dollar computer system. </a:t>
            </a:r>
            <a:endParaRPr lang="en-US" dirty="0"/>
          </a:p>
        </p:txBody>
      </p:sp>
    </p:spTree>
    <p:extLst>
      <p:ext uri="{BB962C8B-B14F-4D97-AF65-F5344CB8AC3E}">
        <p14:creationId xmlns:p14="http://schemas.microsoft.com/office/powerpoint/2010/main" val="34633487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38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3/4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81856D37-9A3C-4279-8C16-A1870072BDA6}"/>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t>The items we consume include anything from a massage, democracy, Juicy jeans, music, or a celebrity. </a:t>
            </a:r>
            <a:endParaRPr lang="en-US" dirty="0"/>
          </a:p>
        </p:txBody>
      </p:sp>
    </p:spTree>
    <p:extLst>
      <p:ext uri="{BB962C8B-B14F-4D97-AF65-F5344CB8AC3E}">
        <p14:creationId xmlns:p14="http://schemas.microsoft.com/office/powerpoint/2010/main" val="1961311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38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4/4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004A7A2C-31B0-1680-B1E6-EA58D89722B9}"/>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t>The needs and desires we satisfy range from hunger and thirst to love, status, and even spiritual fulfillment.</a:t>
            </a:r>
          </a:p>
          <a:p>
            <a:endParaRPr lang="en-US" dirty="0"/>
          </a:p>
        </p:txBody>
      </p:sp>
    </p:spTree>
    <p:extLst>
      <p:ext uri="{BB962C8B-B14F-4D97-AF65-F5344CB8AC3E}">
        <p14:creationId xmlns:p14="http://schemas.microsoft.com/office/powerpoint/2010/main" val="2752608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852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Objective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5D28BAAA-EBB0-471C-F97B-796A60BA9581}"/>
              </a:ext>
            </a:extLst>
          </p:cNvPr>
          <p:cNvSpPr txBox="1">
            <a:spLocks noChangeArrowheads="1"/>
          </p:cNvSpPr>
          <p:nvPr/>
        </p:nvSpPr>
        <p:spPr>
          <a:xfrm>
            <a:off x="5481941" y="1646122"/>
            <a:ext cx="5334000" cy="4267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Consumers use products to help them define their identities</a:t>
            </a:r>
          </a:p>
        </p:txBody>
      </p:sp>
      <p:pic>
        <p:nvPicPr>
          <p:cNvPr id="10" name="Picture 8">
            <a:extLst>
              <a:ext uri="{FF2B5EF4-FFF2-40B4-BE49-F238E27FC236}">
                <a16:creationId xmlns:a16="http://schemas.microsoft.com/office/drawing/2014/main" id="{964DD429-DF84-87D1-945D-93AF7F43E558}"/>
              </a:ext>
            </a:extLst>
          </p:cNvPr>
          <p:cNvPicPr>
            <a:picLocks noChangeAspect="1" noChangeArrowheads="1"/>
          </p:cNvPicPr>
          <p:nvPr/>
        </p:nvPicPr>
        <p:blipFill>
          <a:blip r:embed="rId6" cstate="print"/>
          <a:srcRect/>
          <a:stretch>
            <a:fillRect/>
          </a:stretch>
        </p:blipFill>
        <p:spPr bwMode="auto">
          <a:xfrm>
            <a:off x="1376059" y="1679929"/>
            <a:ext cx="2548635" cy="3829050"/>
          </a:xfrm>
          <a:prstGeom prst="rect">
            <a:avLst/>
          </a:prstGeom>
          <a:noFill/>
          <a:ln w="25400" cap="flat" cmpd="sng" algn="ctr">
            <a:noFill/>
            <a:prstDash val="solid"/>
            <a:miter lim="800000"/>
            <a:headEnd/>
            <a:tailEnd/>
          </a:ln>
        </p:spPr>
      </p:pic>
    </p:spTree>
    <p:extLst>
      <p:ext uri="{BB962C8B-B14F-4D97-AF65-F5344CB8AC3E}">
        <p14:creationId xmlns:p14="http://schemas.microsoft.com/office/powerpoint/2010/main" val="4255345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2072675" cy="1610200"/>
          </a:xfrm>
          <a:prstGeom prst="rect">
            <a:avLst/>
          </a:prstGeom>
        </p:spPr>
      </p:pic>
      <p:sp>
        <p:nvSpPr>
          <p:cNvPr id="7" name="TextBox 6"/>
          <p:cNvSpPr txBox="1"/>
          <p:nvPr/>
        </p:nvSpPr>
        <p:spPr>
          <a:xfrm>
            <a:off x="2129079" y="543490"/>
            <a:ext cx="9635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Consumer Identity as an Aid to Marketers 1/4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6">
            <a:extLst>
              <a:ext uri="{FF2B5EF4-FFF2-40B4-BE49-F238E27FC236}">
                <a16:creationId xmlns:a16="http://schemas.microsoft.com/office/drawing/2014/main" id="{4F50DE57-4B6A-B4A5-6447-E6CA86236B07}"/>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Consumers segmented by demographics and psychographics.</a:t>
            </a:r>
            <a:endParaRPr lang="en-US" dirty="0"/>
          </a:p>
        </p:txBody>
      </p:sp>
    </p:spTree>
    <p:extLst>
      <p:ext uri="{BB962C8B-B14F-4D97-AF65-F5344CB8AC3E}">
        <p14:creationId xmlns:p14="http://schemas.microsoft.com/office/powerpoint/2010/main" val="2897299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30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Demographics?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9A145FF1-1E54-C1BA-FE65-1685D69791FE}"/>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Age.</a:t>
            </a:r>
          </a:p>
          <a:p>
            <a:r>
              <a:rPr lang="en-US"/>
              <a:t>Economic characteristics.</a:t>
            </a:r>
          </a:p>
          <a:p>
            <a:r>
              <a:rPr lang="en-US"/>
              <a:t>Marital status.</a:t>
            </a:r>
          </a:p>
          <a:p>
            <a:r>
              <a:rPr lang="en-US"/>
              <a:t>Race.</a:t>
            </a:r>
          </a:p>
          <a:p>
            <a:r>
              <a:rPr lang="en-US"/>
              <a:t>Gender.</a:t>
            </a:r>
          </a:p>
          <a:p>
            <a:endParaRPr lang="en-US" dirty="0"/>
          </a:p>
        </p:txBody>
      </p:sp>
    </p:spTree>
    <p:extLst>
      <p:ext uri="{BB962C8B-B14F-4D97-AF65-F5344CB8AC3E}">
        <p14:creationId xmlns:p14="http://schemas.microsoft.com/office/powerpoint/2010/main" val="19586418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41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Psychographic?</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73454E79-5F50-ADCC-7479-D4A597E4BCBC}"/>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  Lifestyle.</a:t>
            </a:r>
          </a:p>
          <a:p>
            <a:pPr lvl="1">
              <a:buFont typeface="Wingdings" panose="05000000000000000000" pitchFamily="2" charset="2"/>
              <a:buChar char="q"/>
            </a:pPr>
            <a:r>
              <a:rPr lang="en-US"/>
              <a:t>Personality.</a:t>
            </a:r>
          </a:p>
          <a:p>
            <a:pPr lvl="1">
              <a:buFont typeface="Wingdings" panose="05000000000000000000" pitchFamily="2" charset="2"/>
              <a:buChar char="q"/>
            </a:pPr>
            <a:r>
              <a:rPr lang="en-US"/>
              <a:t>Social Status.</a:t>
            </a:r>
          </a:p>
          <a:p>
            <a:pPr lvl="1">
              <a:buFont typeface="Wingdings" panose="05000000000000000000" pitchFamily="2" charset="2"/>
              <a:buChar char="q"/>
            </a:pPr>
            <a:r>
              <a:rPr lang="en-US"/>
              <a:t> AIO (Activities, Interests, Opinions)</a:t>
            </a:r>
          </a:p>
          <a:p>
            <a:pPr lvl="1">
              <a:buFont typeface="Wingdings" panose="05000000000000000000" pitchFamily="2" charset="2"/>
              <a:buChar char="q"/>
            </a:pPr>
            <a:r>
              <a:rPr lang="en-US"/>
              <a:t> Attitudes.</a:t>
            </a:r>
            <a:endParaRPr lang="en-US" dirty="0"/>
          </a:p>
        </p:txBody>
      </p:sp>
    </p:spTree>
    <p:extLst>
      <p:ext uri="{BB962C8B-B14F-4D97-AF65-F5344CB8AC3E}">
        <p14:creationId xmlns:p14="http://schemas.microsoft.com/office/powerpoint/2010/main" val="1793292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985810" cy="1610200"/>
          </a:xfrm>
          <a:prstGeom prst="rect">
            <a:avLst/>
          </a:prstGeom>
        </p:spPr>
      </p:pic>
      <p:sp>
        <p:nvSpPr>
          <p:cNvPr id="7" name="TextBox 6"/>
          <p:cNvSpPr txBox="1"/>
          <p:nvPr/>
        </p:nvSpPr>
        <p:spPr>
          <a:xfrm>
            <a:off x="2120538" y="543490"/>
            <a:ext cx="73799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Consumer Identity as an Aid to Marketers 2/4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EAA44DA3-C556-28EA-EF72-45F61F9C95B7}"/>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t>Consumers understood in part based on their consumption communities and reference groups.</a:t>
            </a:r>
            <a:endParaRPr lang="en-US" dirty="0"/>
          </a:p>
        </p:txBody>
      </p:sp>
    </p:spTree>
    <p:extLst>
      <p:ext uri="{BB962C8B-B14F-4D97-AF65-F5344CB8AC3E}">
        <p14:creationId xmlns:p14="http://schemas.microsoft.com/office/powerpoint/2010/main" val="19554659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63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Concept of consumption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1267EC4E-9217-7183-0267-8E657B289FF6}"/>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t>The concept of consumption community, claims that in the modem era of high mobility, people look not only to neighborhood as a basis for feelings of community but also to communality of consumption behavior (e.g. </a:t>
            </a:r>
            <a:r>
              <a:rPr lang="en-US">
                <a:solidFill>
                  <a:srgbClr val="FF0000"/>
                </a:solidFill>
              </a:rPr>
              <a:t>give an example</a:t>
            </a:r>
            <a:r>
              <a:rPr lang="en-US"/>
              <a:t> ).</a:t>
            </a:r>
            <a:endParaRPr lang="en-US" dirty="0"/>
          </a:p>
        </p:txBody>
      </p:sp>
    </p:spTree>
    <p:extLst>
      <p:ext uri="{BB962C8B-B14F-4D97-AF65-F5344CB8AC3E}">
        <p14:creationId xmlns:p14="http://schemas.microsoft.com/office/powerpoint/2010/main" val="33519982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Consumer identity theory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045F7CDC-0813-8A7D-0673-8B6041DDA213}"/>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t>This theory </a:t>
            </a:r>
            <a:r>
              <a:rPr lang="en-US" b="1"/>
              <a:t>postulated that products and brands have symbolic meanings and display certain images</a:t>
            </a:r>
            <a:r>
              <a:rPr lang="en-US"/>
              <a:t>. Consumers' choices to purchase, display, and use the products or brands helped them communicate the symbolic meaning to themselves as well as to others.</a:t>
            </a:r>
            <a:endParaRPr lang="en-US" dirty="0"/>
          </a:p>
        </p:txBody>
      </p:sp>
    </p:spTree>
    <p:extLst>
      <p:ext uri="{BB962C8B-B14F-4D97-AF65-F5344CB8AC3E}">
        <p14:creationId xmlns:p14="http://schemas.microsoft.com/office/powerpoint/2010/main" val="5515699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1"/>
            <a:ext cx="12080077" cy="1850923"/>
          </a:xfrm>
          <a:prstGeom prst="rect">
            <a:avLst/>
          </a:prstGeom>
        </p:spPr>
      </p:pic>
      <p:sp>
        <p:nvSpPr>
          <p:cNvPr id="7" name="TextBox 6"/>
          <p:cNvSpPr txBox="1"/>
          <p:nvPr/>
        </p:nvSpPr>
        <p:spPr>
          <a:xfrm>
            <a:off x="2146174" y="543490"/>
            <a:ext cx="73799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Consumer Identity as an Aid to Marketers 3/4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EFDE1733-7363-30D1-8ABF-E5B158D50986}"/>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t>Brands target consumers using market segmentation strategies.</a:t>
            </a:r>
            <a:endParaRPr lang="en-US" dirty="0"/>
          </a:p>
        </p:txBody>
      </p:sp>
    </p:spTree>
    <p:extLst>
      <p:ext uri="{BB962C8B-B14F-4D97-AF65-F5344CB8AC3E}">
        <p14:creationId xmlns:p14="http://schemas.microsoft.com/office/powerpoint/2010/main" val="21872792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976382" cy="1610200"/>
          </a:xfrm>
          <a:prstGeom prst="rect">
            <a:avLst/>
          </a:prstGeom>
        </p:spPr>
      </p:pic>
      <p:sp>
        <p:nvSpPr>
          <p:cNvPr id="7" name="TextBox 6"/>
          <p:cNvSpPr txBox="1"/>
          <p:nvPr/>
        </p:nvSpPr>
        <p:spPr>
          <a:xfrm>
            <a:off x="2146174" y="543490"/>
            <a:ext cx="73799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Consumer Identity as an Aid to Marketers 4/4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B9C45ECA-9148-FC0F-D7E6-AD52184EEA99}"/>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t>Consumers may choose brands that match with their own identities.</a:t>
            </a:r>
            <a:endParaRPr lang="en-US" dirty="0"/>
          </a:p>
        </p:txBody>
      </p:sp>
    </p:spTree>
    <p:extLst>
      <p:ext uri="{BB962C8B-B14F-4D97-AF65-F5344CB8AC3E}">
        <p14:creationId xmlns:p14="http://schemas.microsoft.com/office/powerpoint/2010/main" val="17419505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Exercise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C70F86F5-D87A-8908-43BF-6758F5F2ACA0}"/>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A marketer who segments a population by age and gender is using ________ to categorize consumers.</a:t>
            </a:r>
          </a:p>
          <a:p>
            <a:r>
              <a:rPr lang="en-US"/>
              <a:t> A) demographics</a:t>
            </a:r>
          </a:p>
          <a:p>
            <a:r>
              <a:rPr lang="en-US"/>
              <a:t> B) psychographics </a:t>
            </a:r>
          </a:p>
          <a:p>
            <a:r>
              <a:rPr lang="en-US"/>
              <a:t>C) roles </a:t>
            </a:r>
          </a:p>
          <a:p>
            <a:r>
              <a:rPr lang="en-US"/>
              <a:t>D) lifestyle</a:t>
            </a:r>
            <a:endParaRPr lang="en-US" dirty="0"/>
          </a:p>
        </p:txBody>
      </p:sp>
    </p:spTree>
    <p:extLst>
      <p:ext uri="{BB962C8B-B14F-4D97-AF65-F5344CB8AC3E}">
        <p14:creationId xmlns:p14="http://schemas.microsoft.com/office/powerpoint/2010/main" val="5961926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3837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Answer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117A9358-0B23-343C-2FBC-1A3933484D0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Answer: A</a:t>
            </a:r>
            <a:endParaRPr lang="en-US" dirty="0"/>
          </a:p>
        </p:txBody>
      </p:sp>
    </p:spTree>
    <p:extLst>
      <p:ext uri="{BB962C8B-B14F-4D97-AF65-F5344CB8AC3E}">
        <p14:creationId xmlns:p14="http://schemas.microsoft.com/office/powerpoint/2010/main" val="3862595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Exercise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54808B08-E532-480E-3468-16138C5C3CD1}"/>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A consumer researcher who examines consumers' lifestyles and personalities is studying ________. </a:t>
            </a:r>
          </a:p>
          <a:p>
            <a:r>
              <a:rPr lang="en-US"/>
              <a:t>A) demographics </a:t>
            </a:r>
          </a:p>
          <a:p>
            <a:r>
              <a:rPr lang="en-US"/>
              <a:t>B) psychographics </a:t>
            </a:r>
          </a:p>
          <a:p>
            <a:r>
              <a:rPr lang="en-US"/>
              <a:t>C) social class </a:t>
            </a:r>
          </a:p>
          <a:p>
            <a:r>
              <a:rPr lang="en-US"/>
              <a:t>D) usage rates</a:t>
            </a:r>
            <a:endParaRPr lang="en-US" dirty="0"/>
          </a:p>
        </p:txBody>
      </p:sp>
    </p:spTree>
    <p:extLst>
      <p:ext uri="{BB962C8B-B14F-4D97-AF65-F5344CB8AC3E}">
        <p14:creationId xmlns:p14="http://schemas.microsoft.com/office/powerpoint/2010/main" val="4090552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3837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Answer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117A9358-0B23-343C-2FBC-1A3933484D0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Answer: B</a:t>
            </a:r>
          </a:p>
        </p:txBody>
      </p:sp>
    </p:spTree>
    <p:extLst>
      <p:ext uri="{BB962C8B-B14F-4D97-AF65-F5344CB8AC3E}">
        <p14:creationId xmlns:p14="http://schemas.microsoft.com/office/powerpoint/2010/main" val="31851719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Exercise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23433760-7FFB-1F5B-04B9-6087FA194226}"/>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In an online ________, members share opinions and recommendations about products.</a:t>
            </a:r>
          </a:p>
          <a:p>
            <a:r>
              <a:rPr lang="en-US"/>
              <a:t> A) market segment</a:t>
            </a:r>
          </a:p>
          <a:p>
            <a:r>
              <a:rPr lang="en-US"/>
              <a:t> B) consumption community</a:t>
            </a:r>
          </a:p>
          <a:p>
            <a:r>
              <a:rPr lang="en-US"/>
              <a:t> C) marketing database </a:t>
            </a:r>
          </a:p>
          <a:p>
            <a:r>
              <a:rPr lang="en-US"/>
              <a:t>D) culture jam</a:t>
            </a:r>
            <a:endParaRPr lang="en-US" dirty="0"/>
          </a:p>
        </p:txBody>
      </p:sp>
    </p:spTree>
    <p:extLst>
      <p:ext uri="{BB962C8B-B14F-4D97-AF65-F5344CB8AC3E}">
        <p14:creationId xmlns:p14="http://schemas.microsoft.com/office/powerpoint/2010/main" val="35970701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3837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Answer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117A9358-0B23-343C-2FBC-1A3933484D0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Answer: B</a:t>
            </a:r>
          </a:p>
        </p:txBody>
      </p:sp>
    </p:spTree>
    <p:extLst>
      <p:ext uri="{BB962C8B-B14F-4D97-AF65-F5344CB8AC3E}">
        <p14:creationId xmlns:p14="http://schemas.microsoft.com/office/powerpoint/2010/main" val="32217212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Exercise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3678F82C-71B5-29F0-BFFD-40C7023126F2}"/>
              </a:ext>
            </a:extLst>
          </p:cNvPr>
          <p:cNvSpPr txBox="1">
            <a:spLocks/>
          </p:cNvSpPr>
          <p:nvPr/>
        </p:nvSpPr>
        <p:spPr>
          <a:xfrm>
            <a:off x="940037" y="1734320"/>
            <a:ext cx="10536965" cy="37746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Which of the following is the study of the processes involved when individuals or groups select, purchase, use, or dispose of products, services, ideas, or experiences to satisfy needs and desires? </a:t>
            </a:r>
          </a:p>
          <a:p>
            <a:r>
              <a:rPr lang="en-US" dirty="0"/>
              <a:t>A) lifestyle marketing </a:t>
            </a:r>
          </a:p>
          <a:p>
            <a:r>
              <a:rPr lang="en-US" dirty="0"/>
              <a:t>B) role theory </a:t>
            </a:r>
          </a:p>
          <a:p>
            <a:r>
              <a:rPr lang="en-US" dirty="0"/>
              <a:t>C) consumer behavior</a:t>
            </a:r>
          </a:p>
          <a:p>
            <a:r>
              <a:rPr lang="en-US" dirty="0"/>
              <a:t>D) marketing research</a:t>
            </a:r>
          </a:p>
        </p:txBody>
      </p:sp>
    </p:spTree>
    <p:extLst>
      <p:ext uri="{BB962C8B-B14F-4D97-AF65-F5344CB8AC3E}">
        <p14:creationId xmlns:p14="http://schemas.microsoft.com/office/powerpoint/2010/main" val="15699811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3837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Answer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117A9358-0B23-343C-2FBC-1A3933484D0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Answer: C</a:t>
            </a:r>
          </a:p>
        </p:txBody>
      </p:sp>
    </p:spTree>
    <p:extLst>
      <p:ext uri="{BB962C8B-B14F-4D97-AF65-F5344CB8AC3E}">
        <p14:creationId xmlns:p14="http://schemas.microsoft.com/office/powerpoint/2010/main" val="28032251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Exercise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A78089F1-A5BB-10A3-448A-95BAB345F0F2}"/>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A(n) ________ is a person who identifies a need or desire, makes a purchase, and then disposes of a product. </a:t>
            </a:r>
            <a:endParaRPr lang="en-US" dirty="0" smtClean="0"/>
          </a:p>
          <a:p>
            <a:r>
              <a:rPr lang="en-US" dirty="0" smtClean="0"/>
              <a:t>A</a:t>
            </a:r>
            <a:r>
              <a:rPr lang="en-US" dirty="0"/>
              <a:t>) marketer</a:t>
            </a:r>
          </a:p>
          <a:p>
            <a:r>
              <a:rPr lang="en-US" dirty="0"/>
              <a:t> B) consumer </a:t>
            </a:r>
          </a:p>
          <a:p>
            <a:r>
              <a:rPr lang="en-US" dirty="0"/>
              <a:t>C) influencer </a:t>
            </a:r>
          </a:p>
          <a:p>
            <a:r>
              <a:rPr lang="en-US" dirty="0"/>
              <a:t>D) content generator</a:t>
            </a:r>
          </a:p>
        </p:txBody>
      </p:sp>
    </p:spTree>
    <p:extLst>
      <p:ext uri="{BB962C8B-B14F-4D97-AF65-F5344CB8AC3E}">
        <p14:creationId xmlns:p14="http://schemas.microsoft.com/office/powerpoint/2010/main" val="7686874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3837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Answer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117A9358-0B23-343C-2FBC-1A3933484D0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Answer: B</a:t>
            </a:r>
          </a:p>
        </p:txBody>
      </p:sp>
    </p:spTree>
    <p:extLst>
      <p:ext uri="{BB962C8B-B14F-4D97-AF65-F5344CB8AC3E}">
        <p14:creationId xmlns:p14="http://schemas.microsoft.com/office/powerpoint/2010/main" val="3341222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Exercise 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6E615962-BE9B-6B6A-CA01-F61577D3F4A9}"/>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People who belong to the same social class are most likely to have which of the following in common?</a:t>
            </a:r>
          </a:p>
          <a:p>
            <a:r>
              <a:rPr lang="en-US"/>
              <a:t> A) income level </a:t>
            </a:r>
          </a:p>
          <a:p>
            <a:r>
              <a:rPr lang="en-US"/>
              <a:t>B) personality </a:t>
            </a:r>
          </a:p>
          <a:p>
            <a:r>
              <a:rPr lang="en-US"/>
              <a:t>C) ethnicity </a:t>
            </a:r>
          </a:p>
          <a:p>
            <a:r>
              <a:rPr lang="en-US"/>
              <a:t>D) family structure</a:t>
            </a:r>
            <a:endParaRPr lang="en-US" dirty="0"/>
          </a:p>
        </p:txBody>
      </p:sp>
    </p:spTree>
    <p:extLst>
      <p:ext uri="{BB962C8B-B14F-4D97-AF65-F5344CB8AC3E}">
        <p14:creationId xmlns:p14="http://schemas.microsoft.com/office/powerpoint/2010/main" val="29632192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3837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Answer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117A9358-0B23-343C-2FBC-1A3933484D0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Answer: A</a:t>
            </a:r>
          </a:p>
        </p:txBody>
      </p:sp>
    </p:spTree>
    <p:extLst>
      <p:ext uri="{BB962C8B-B14F-4D97-AF65-F5344CB8AC3E}">
        <p14:creationId xmlns:p14="http://schemas.microsoft.com/office/powerpoint/2010/main" val="28711165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Exercise 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51AD7BC2-5346-9031-F625-B46943D72349}"/>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It is the study of why people buy the product, and  how they make their decision. </a:t>
            </a:r>
          </a:p>
          <a:p>
            <a:pPr marL="514350" lvl="1" indent="-514350">
              <a:spcBef>
                <a:spcPct val="40000"/>
              </a:spcBef>
              <a:buFont typeface="+mj-lt"/>
              <a:buAutoNum type="alphaUcPeriod"/>
            </a:pPr>
            <a:r>
              <a:rPr lang="en-US" dirty="0"/>
              <a:t>Marketing management.</a:t>
            </a:r>
          </a:p>
          <a:p>
            <a:pPr marL="514350" lvl="1" indent="-514350">
              <a:spcBef>
                <a:spcPct val="40000"/>
              </a:spcBef>
              <a:buFont typeface="+mj-lt"/>
              <a:buAutoNum type="alphaUcPeriod"/>
            </a:pPr>
            <a:r>
              <a:rPr lang="en-US" dirty="0"/>
              <a:t>Consume Behavior.</a:t>
            </a:r>
          </a:p>
          <a:p>
            <a:pPr marL="514350" lvl="1" indent="-514350">
              <a:spcBef>
                <a:spcPct val="40000"/>
              </a:spcBef>
              <a:buFont typeface="+mj-lt"/>
              <a:buAutoNum type="alphaUcPeriod"/>
            </a:pPr>
            <a:r>
              <a:rPr lang="en-US" dirty="0"/>
              <a:t>Marketing plan.</a:t>
            </a:r>
          </a:p>
          <a:p>
            <a:pPr marL="514350" lvl="1" indent="-514350">
              <a:spcBef>
                <a:spcPct val="40000"/>
              </a:spcBef>
              <a:buFont typeface="+mj-lt"/>
              <a:buAutoNum type="alphaUcPeriod"/>
            </a:pPr>
            <a:r>
              <a:rPr lang="en-US" dirty="0"/>
              <a:t>Cross-functional teams.</a:t>
            </a:r>
          </a:p>
          <a:p>
            <a:pPr marL="990600" lvl="1" indent="-457200">
              <a:buClr>
                <a:srgbClr val="000000"/>
              </a:buClr>
              <a:buSzPts val="2400"/>
              <a:buFont typeface="+mj-lt"/>
              <a:buAutoNum type="alphaUcPeriod"/>
            </a:pPr>
            <a:endParaRPr lang="en-US" sz="2200" dirty="0">
              <a:solidFill>
                <a:srgbClr val="000000"/>
              </a:solidFill>
            </a:endParaRPr>
          </a:p>
          <a:p>
            <a:pPr marL="514350" indent="-514350">
              <a:buFont typeface="+mj-lt"/>
              <a:buAutoNum type="alphaUcPeriod"/>
            </a:pPr>
            <a:endParaRPr lang="en-US" dirty="0"/>
          </a:p>
        </p:txBody>
      </p:sp>
    </p:spTree>
    <p:extLst>
      <p:ext uri="{BB962C8B-B14F-4D97-AF65-F5344CB8AC3E}">
        <p14:creationId xmlns:p14="http://schemas.microsoft.com/office/powerpoint/2010/main" val="24457945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3837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Answer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117A9358-0B23-343C-2FBC-1A3933484D0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Answer: B</a:t>
            </a:r>
          </a:p>
        </p:txBody>
      </p:sp>
    </p:spTree>
    <p:extLst>
      <p:ext uri="{BB962C8B-B14F-4D97-AF65-F5344CB8AC3E}">
        <p14:creationId xmlns:p14="http://schemas.microsoft.com/office/powerpoint/2010/main" val="10915499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Exercise 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ED8D15A7-885A-C61D-0B95-556C00F9C3A1}"/>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1" indent="-342900">
              <a:spcBef>
                <a:spcPct val="40000"/>
              </a:spcBef>
            </a:pPr>
            <a:r>
              <a:rPr lang="en-US" altLang="ko-KR" u="sng" dirty="0"/>
              <a:t>True and False</a:t>
            </a:r>
            <a:endParaRPr lang="en-US" u="sng" dirty="0"/>
          </a:p>
          <a:p>
            <a:pPr marL="342900" lvl="1" indent="-342900">
              <a:spcBef>
                <a:spcPct val="40000"/>
              </a:spcBef>
            </a:pPr>
            <a:r>
              <a:rPr lang="en-US" dirty="0"/>
              <a:t>Consumers may choose brands that match with their </a:t>
            </a:r>
            <a:r>
              <a:rPr lang="en-US" dirty="0"/>
              <a:t>o</a:t>
            </a:r>
            <a:r>
              <a:rPr lang="en-US" dirty="0" smtClean="0"/>
              <a:t>wn </a:t>
            </a:r>
            <a:r>
              <a:rPr lang="en-US" dirty="0"/>
              <a:t>identities.</a:t>
            </a:r>
          </a:p>
          <a:p>
            <a:pPr marL="342900" lvl="1" indent="-342900">
              <a:spcBef>
                <a:spcPct val="40000"/>
              </a:spcBef>
            </a:pPr>
            <a:endParaRPr lang="en-US" dirty="0"/>
          </a:p>
        </p:txBody>
      </p:sp>
    </p:spTree>
    <p:extLst>
      <p:ext uri="{BB962C8B-B14F-4D97-AF65-F5344CB8AC3E}">
        <p14:creationId xmlns:p14="http://schemas.microsoft.com/office/powerpoint/2010/main" val="29579184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3837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Answer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117A9358-0B23-343C-2FBC-1A3933484D0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True</a:t>
            </a:r>
          </a:p>
        </p:txBody>
      </p:sp>
    </p:spTree>
    <p:extLst>
      <p:ext uri="{BB962C8B-B14F-4D97-AF65-F5344CB8AC3E}">
        <p14:creationId xmlns:p14="http://schemas.microsoft.com/office/powerpoint/2010/main" val="29052380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22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Consumer Behavior?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11" descr="MPj04002760000[1]">
            <a:extLst>
              <a:ext uri="{FF2B5EF4-FFF2-40B4-BE49-F238E27FC236}">
                <a16:creationId xmlns:a16="http://schemas.microsoft.com/office/drawing/2014/main" id="{6B41C6BD-B37E-01D6-D540-932DCFD1A0AE}"/>
              </a:ext>
            </a:extLst>
          </p:cNvPr>
          <p:cNvPicPr>
            <a:picLocks noChangeAspect="1" noChangeArrowheads="1"/>
          </p:cNvPicPr>
          <p:nvPr/>
        </p:nvPicPr>
        <p:blipFill>
          <a:blip r:embed="rId6" cstate="print"/>
          <a:srcRect/>
          <a:stretch>
            <a:fillRect/>
          </a:stretch>
        </p:blipFill>
        <p:spPr>
          <a:xfrm>
            <a:off x="7003436" y="1654589"/>
            <a:ext cx="3048000" cy="3810000"/>
          </a:xfrm>
          <a:prstGeom prst="rect">
            <a:avLst/>
          </a:prstGeom>
          <a:solidFill>
            <a:srgbClr val="CC3300"/>
          </a:solidFill>
          <a:ln w="38100">
            <a:solidFill>
              <a:srgbClr val="996633"/>
            </a:solidFill>
          </a:ln>
        </p:spPr>
      </p:pic>
      <p:sp>
        <p:nvSpPr>
          <p:cNvPr id="11" name="Rectangle 4">
            <a:extLst>
              <a:ext uri="{FF2B5EF4-FFF2-40B4-BE49-F238E27FC236}">
                <a16:creationId xmlns:a16="http://schemas.microsoft.com/office/drawing/2014/main" id="{D09BAD5B-D827-36DC-BBDA-9A72AE9C4D51}"/>
              </a:ext>
            </a:extLst>
          </p:cNvPr>
          <p:cNvSpPr txBox="1">
            <a:spLocks noChangeArrowheads="1"/>
          </p:cNvSpPr>
          <p:nvPr/>
        </p:nvSpPr>
        <p:spPr>
          <a:xfrm>
            <a:off x="494232" y="1647232"/>
            <a:ext cx="4487966" cy="3194721"/>
          </a:xfrm>
          <a:prstGeom prst="rect">
            <a:avLst/>
          </a:prstGeom>
          <a:noFill/>
        </p:spPr>
        <p:txBody>
          <a:bodyPr wrap="square">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n-US" dirty="0"/>
              <a:t>Consumer behavior: the study of the processes involved when individuals or groups select, purchase, use, or dispose of products, services, ideas, or experiences to satisfy needs and desires.</a:t>
            </a:r>
          </a:p>
        </p:txBody>
      </p:sp>
    </p:spTree>
    <p:extLst>
      <p:ext uri="{BB962C8B-B14F-4D97-AF65-F5344CB8AC3E}">
        <p14:creationId xmlns:p14="http://schemas.microsoft.com/office/powerpoint/2010/main" val="41783968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235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 Reflection 1/2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9F247183-E018-B778-D1EA-C42F844AF38A}"/>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Do your consumption choices differ depending upon the role you are playing at the time? </a:t>
            </a:r>
          </a:p>
          <a:p>
            <a:r>
              <a:rPr lang="en-US"/>
              <a:t>Give examples from your own life.</a:t>
            </a:r>
            <a:endParaRPr lang="en-US" dirty="0"/>
          </a:p>
        </p:txBody>
      </p:sp>
    </p:spTree>
    <p:extLst>
      <p:ext uri="{BB962C8B-B14F-4D97-AF65-F5344CB8AC3E}">
        <p14:creationId xmlns:p14="http://schemas.microsoft.com/office/powerpoint/2010/main" val="20166354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235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 Reflection 2/2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A6FB07E5-7FB4-51AA-9CD8-C6B376F6AD51}"/>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How do your choices as a consumer differ depending upon whether you are in the role of student, child, employee, and so on?</a:t>
            </a:r>
            <a:endParaRPr lang="en-US" dirty="0"/>
          </a:p>
        </p:txBody>
      </p:sp>
    </p:spTree>
    <p:extLst>
      <p:ext uri="{BB962C8B-B14F-4D97-AF65-F5344CB8AC3E}">
        <p14:creationId xmlns:p14="http://schemas.microsoft.com/office/powerpoint/2010/main" val="35348346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431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Chapter 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3">
            <a:extLst>
              <a:ext uri="{FF2B5EF4-FFF2-40B4-BE49-F238E27FC236}">
                <a16:creationId xmlns:a16="http://schemas.microsoft.com/office/drawing/2014/main" id="{DAC0EAAA-0CD6-2598-EF59-E8D8381CD00E}"/>
              </a:ext>
            </a:extLst>
          </p:cNvPr>
          <p:cNvSpPr txBox="1">
            <a:spLocks noChangeArrowheads="1"/>
          </p:cNvSpPr>
          <p:nvPr/>
        </p:nvSpPr>
        <p:spPr>
          <a:xfrm>
            <a:off x="838200" y="184086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r>
              <a:rPr lang="en-US" sz="3200" dirty="0" smtClean="0"/>
              <a:t>We have been </a:t>
            </a:r>
            <a:r>
              <a:rPr lang="en-US" sz="3200" dirty="0"/>
              <a:t>learning</a:t>
            </a:r>
            <a:endParaRPr lang="en-US" sz="3200" dirty="0">
              <a:sym typeface="Wingdings" pitchFamily="2" charset="2"/>
            </a:endParaRPr>
          </a:p>
          <a:p>
            <a:pPr marL="514350" indent="-514350">
              <a:buClr>
                <a:srgbClr val="002060"/>
              </a:buClr>
              <a:buFont typeface="+mj-lt"/>
              <a:buAutoNum type="arabicPeriod"/>
            </a:pPr>
            <a:r>
              <a:rPr lang="en-US" sz="3200" dirty="0"/>
              <a:t>Introduction to consumer behavior</a:t>
            </a:r>
          </a:p>
          <a:p>
            <a:pPr marL="514350" indent="-514350">
              <a:buClr>
                <a:srgbClr val="002060"/>
              </a:buClr>
              <a:buFont typeface="+mj-lt"/>
              <a:buAutoNum type="arabicPeriod"/>
            </a:pPr>
            <a:r>
              <a:rPr lang="en-US" sz="3200" dirty="0"/>
              <a:t>Learning Objective 1:Consumers use products to help them define their identities in different settings.</a:t>
            </a:r>
          </a:p>
          <a:p>
            <a:pPr marL="514350" indent="-514350">
              <a:buClr>
                <a:srgbClr val="002060"/>
              </a:buClr>
              <a:buFont typeface="+mj-lt"/>
              <a:buAutoNum type="arabicPeriod"/>
            </a:pPr>
            <a:r>
              <a:rPr lang="en-US" sz="3200" dirty="0"/>
              <a:t>Definition of consumer behavior</a:t>
            </a:r>
          </a:p>
          <a:p>
            <a:pPr marL="514350" indent="-514350">
              <a:buClr>
                <a:srgbClr val="002060"/>
              </a:buClr>
              <a:buFont typeface="+mj-lt"/>
              <a:buAutoNum type="arabicPeriod"/>
            </a:pPr>
            <a:endParaRPr lang="en-US" sz="3200" dirty="0">
              <a:sym typeface="Wingdings" pitchFamily="2" charset="2"/>
            </a:endParaRPr>
          </a:p>
        </p:txBody>
      </p:sp>
    </p:spTree>
    <p:extLst>
      <p:ext uri="{BB962C8B-B14F-4D97-AF65-F5344CB8AC3E}">
        <p14:creationId xmlns:p14="http://schemas.microsoft.com/office/powerpoint/2010/main" val="25166696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559465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961</Words>
  <Application>Microsoft Office PowerPoint</Application>
  <PresentationFormat>Widescreen</PresentationFormat>
  <Paragraphs>196</Paragraphs>
  <Slides>38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맑은 고딕</vt: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mohamed.ekram.afifi@gmail.com</cp:lastModifiedBy>
  <cp:revision>34</cp:revision>
  <dcterms:created xsi:type="dcterms:W3CDTF">2021-08-03T13:03:26Z</dcterms:created>
  <dcterms:modified xsi:type="dcterms:W3CDTF">2023-01-29T02:41:42Z</dcterms:modified>
</cp:coreProperties>
</file>