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481" r:id="rId3"/>
    <p:sldId id="498" r:id="rId4"/>
    <p:sldId id="482" r:id="rId5"/>
    <p:sldId id="521" r:id="rId6"/>
    <p:sldId id="522" r:id="rId7"/>
    <p:sldId id="523" r:id="rId8"/>
    <p:sldId id="524" r:id="rId9"/>
    <p:sldId id="525" r:id="rId10"/>
    <p:sldId id="526" r:id="rId11"/>
    <p:sldId id="527" r:id="rId12"/>
    <p:sldId id="528" r:id="rId13"/>
    <p:sldId id="529" r:id="rId14"/>
    <p:sldId id="530" r:id="rId15"/>
    <p:sldId id="531" r:id="rId16"/>
    <p:sldId id="532" r:id="rId17"/>
    <p:sldId id="533" r:id="rId18"/>
    <p:sldId id="534" r:id="rId19"/>
    <p:sldId id="508" r:id="rId20"/>
    <p:sldId id="509" r:id="rId21"/>
    <p:sldId id="535" r:id="rId22"/>
    <p:sldId id="536" r:id="rId23"/>
    <p:sldId id="537" r:id="rId24"/>
    <p:sldId id="538" r:id="rId25"/>
    <p:sldId id="539" r:id="rId26"/>
    <p:sldId id="540" r:id="rId27"/>
    <p:sldId id="543" r:id="rId28"/>
    <p:sldId id="544" r:id="rId29"/>
    <p:sldId id="545" r:id="rId30"/>
    <p:sldId id="546" r:id="rId31"/>
    <p:sldId id="547" r:id="rId32"/>
    <p:sldId id="548" r:id="rId33"/>
    <p:sldId id="549" r:id="rId34"/>
    <p:sldId id="550" r:id="rId35"/>
    <p:sldId id="551" r:id="rId36"/>
    <p:sldId id="552" r:id="rId37"/>
    <p:sldId id="553" r:id="rId38"/>
    <p:sldId id="554" r:id="rId39"/>
    <p:sldId id="555" r:id="rId40"/>
    <p:sldId id="556" r:id="rId41"/>
    <p:sldId id="557" r:id="rId42"/>
    <p:sldId id="558" r:id="rId43"/>
    <p:sldId id="559" r:id="rId44"/>
    <p:sldId id="560" r:id="rId45"/>
    <p:sldId id="56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1"/>
            <p14:sldId id="498"/>
            <p14:sldId id="482"/>
            <p14:sldId id="521"/>
            <p14:sldId id="522"/>
            <p14:sldId id="523"/>
            <p14:sldId id="524"/>
            <p14:sldId id="525"/>
            <p14:sldId id="526"/>
            <p14:sldId id="527"/>
            <p14:sldId id="528"/>
            <p14:sldId id="529"/>
            <p14:sldId id="530"/>
            <p14:sldId id="531"/>
            <p14:sldId id="532"/>
            <p14:sldId id="533"/>
            <p14:sldId id="534"/>
            <p14:sldId id="508"/>
            <p14:sldId id="509"/>
            <p14:sldId id="535"/>
            <p14:sldId id="536"/>
            <p14:sldId id="537"/>
            <p14:sldId id="538"/>
            <p14:sldId id="539"/>
            <p14:sldId id="540"/>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04-Aug-23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04-Aug-23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04-Aug-23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04-Aug-23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04-Aug-23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04-Aug-23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04-Aug-23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04-Aug-23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04-Aug-23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04-Aug-23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04-Aug-23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04-Aug-23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04-Aug-23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5.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6.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7.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8.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9.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0.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1.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2.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3.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4.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5.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6.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7.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8.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9.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0.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1.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2.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3.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4.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5.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6.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7.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8.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9.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0.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1.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4.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5.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8.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9.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0.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1.xml.rels><?xml version="1.0" encoding="UTF-8" standalone="yes"?>
<Relationships xmlns="http://schemas.openxmlformats.org/package/2006/relationships"><Relationship Id="rId8"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2.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3.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4.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5.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0.png"/><Relationship Id="rId7"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3.xml"/><Relationship Id="rId6" Type="http://schemas.openxmlformats.org/officeDocument/2006/relationships/image" Target="../media/image10.svg"/><Relationship Id="rId5" Type="http://schemas.openxmlformats.org/officeDocument/2006/relationships/image" Target="../media/image1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727113" y="1903344"/>
            <a:ext cx="5427774" cy="1446550"/>
          </a:xfrm>
          <a:prstGeom prst="rect">
            <a:avLst/>
          </a:prstGeom>
          <a:noFill/>
        </p:spPr>
        <p:txBody>
          <a:bodyPr wrap="square" rtlCol="0">
            <a:spAutoFit/>
          </a:bodyPr>
          <a:lstStyle/>
          <a:p>
            <a:r>
              <a:rPr lang="en-US" sz="4400" b="1" dirty="0" smtClean="0">
                <a:solidFill>
                  <a:srgbClr val="8E5A6D"/>
                </a:solidFill>
                <a:latin typeface="Tajawal Medium" panose="00000600000000000000" pitchFamily="2" charset="-78"/>
                <a:cs typeface="Tajawal Medium" panose="00000600000000000000" pitchFamily="2" charset="-78"/>
              </a:rPr>
              <a:t>Management of technologies</a:t>
            </a:r>
            <a:endParaRPr lang="en-US" sz="4400"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71335" y="609614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a:t>
            </a:r>
            <a:r>
              <a:rPr lang="en-US" sz="2800" b="1" dirty="0" smtClean="0">
                <a:solidFill>
                  <a:srgbClr val="2D3956"/>
                </a:solidFill>
                <a:latin typeface="Tajawal Medium" panose="00000600000000000000" pitchFamily="2" charset="-78"/>
                <a:cs typeface="Tajawal Medium" panose="00000600000000000000" pitchFamily="2" charset="-78"/>
              </a:rPr>
              <a:t>8</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ounded Rectangle 3"/>
          <p:cNvSpPr/>
          <p:nvPr/>
        </p:nvSpPr>
        <p:spPr>
          <a:xfrm>
            <a:off x="1187777" y="1384400"/>
            <a:ext cx="2479250" cy="1451727"/>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cxnSp>
        <p:nvCxnSpPr>
          <p:cNvPr id="5" name="Elbow Connector 4"/>
          <p:cNvCxnSpPr/>
          <p:nvPr/>
        </p:nvCxnSpPr>
        <p:spPr>
          <a:xfrm>
            <a:off x="3667025" y="2025123"/>
            <a:ext cx="1583270" cy="1025085"/>
          </a:xfrm>
          <a:prstGeom prst="bentConnector3">
            <a:avLst/>
          </a:prstGeom>
          <a:ln>
            <a:tailEnd type="triangle"/>
          </a:ln>
        </p:spPr>
        <p:style>
          <a:lnRef idx="2">
            <a:schemeClr val="dk1"/>
          </a:lnRef>
          <a:fillRef idx="1">
            <a:schemeClr val="lt1"/>
          </a:fillRef>
          <a:effectRef idx="0">
            <a:schemeClr val="dk1"/>
          </a:effectRef>
          <a:fontRef idx="minor">
            <a:schemeClr val="dk1"/>
          </a:fontRef>
        </p:style>
      </p:cxnSp>
      <p:sp>
        <p:nvSpPr>
          <p:cNvPr id="6" name="Oval 5"/>
          <p:cNvSpPr/>
          <p:nvPr/>
        </p:nvSpPr>
        <p:spPr>
          <a:xfrm>
            <a:off x="4162493" y="3097520"/>
            <a:ext cx="1998482" cy="1649691"/>
          </a:xfrm>
          <a:prstGeom prst="ellipse">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7" name="Elbow Connector 6"/>
          <p:cNvCxnSpPr/>
          <p:nvPr/>
        </p:nvCxnSpPr>
        <p:spPr>
          <a:xfrm flipV="1">
            <a:off x="3667025" y="1163581"/>
            <a:ext cx="1398743" cy="1022891"/>
          </a:xfrm>
          <a:prstGeom prst="bentConnector3">
            <a:avLst/>
          </a:prstGeom>
          <a:ln>
            <a:tailEnd type="triangle"/>
          </a:ln>
        </p:spPr>
        <p:style>
          <a:lnRef idx="2">
            <a:schemeClr val="dk1"/>
          </a:lnRef>
          <a:fillRef idx="1">
            <a:schemeClr val="lt1"/>
          </a:fillRef>
          <a:effectRef idx="0">
            <a:schemeClr val="dk1"/>
          </a:effectRef>
          <a:fontRef idx="minor">
            <a:schemeClr val="dk1"/>
          </a:fontRef>
        </p:style>
      </p:cxnSp>
      <p:sp>
        <p:nvSpPr>
          <p:cNvPr id="8" name="Oval 7"/>
          <p:cNvSpPr/>
          <p:nvPr/>
        </p:nvSpPr>
        <p:spPr>
          <a:xfrm>
            <a:off x="5161734" y="600792"/>
            <a:ext cx="1998482" cy="1649691"/>
          </a:xfrm>
          <a:prstGeom prst="ellipse">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9" name="Right Bracket 8"/>
          <p:cNvSpPr/>
          <p:nvPr/>
        </p:nvSpPr>
        <p:spPr>
          <a:xfrm>
            <a:off x="7740608" y="4435401"/>
            <a:ext cx="329418" cy="1626127"/>
          </a:xfrm>
          <a:prstGeom prst="rightBracke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0" name="Left Bracket 9"/>
          <p:cNvSpPr/>
          <p:nvPr/>
        </p:nvSpPr>
        <p:spPr>
          <a:xfrm>
            <a:off x="2926232" y="4563600"/>
            <a:ext cx="406545" cy="1614342"/>
          </a:xfrm>
          <a:prstGeom prst="leftBracke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noFill/>
            </a:endParaRPr>
          </a:p>
        </p:txBody>
      </p:sp>
      <p:sp>
        <p:nvSpPr>
          <p:cNvPr id="11" name="Rectangle 10"/>
          <p:cNvSpPr/>
          <p:nvPr/>
        </p:nvSpPr>
        <p:spPr>
          <a:xfrm>
            <a:off x="2926232" y="4947917"/>
            <a:ext cx="5143793" cy="646331"/>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p>
            <a:pPr algn="ctr"/>
            <a:r>
              <a:rPr lang="en-US" b="1" dirty="0"/>
              <a:t>USAGE AS A SPARK FOR CO-OPERATION AND INNOVATION GENERATION</a:t>
            </a:r>
          </a:p>
        </p:txBody>
      </p:sp>
      <p:sp>
        <p:nvSpPr>
          <p:cNvPr id="12" name="Right Bracket 11"/>
          <p:cNvSpPr/>
          <p:nvPr/>
        </p:nvSpPr>
        <p:spPr>
          <a:xfrm>
            <a:off x="11507578" y="591559"/>
            <a:ext cx="329418" cy="1585680"/>
          </a:xfrm>
          <a:prstGeom prst="rightBracke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3" name="Left Bracket 12"/>
          <p:cNvSpPr/>
          <p:nvPr/>
        </p:nvSpPr>
        <p:spPr>
          <a:xfrm>
            <a:off x="7476920" y="632797"/>
            <a:ext cx="328128" cy="1585680"/>
          </a:xfrm>
          <a:prstGeom prst="leftBracke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4" name="Rectangle 13"/>
          <p:cNvSpPr/>
          <p:nvPr/>
        </p:nvSpPr>
        <p:spPr>
          <a:xfrm>
            <a:off x="7476920" y="998653"/>
            <a:ext cx="4347865" cy="1200329"/>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p>
            <a:pPr algn="ctr"/>
            <a:r>
              <a:rPr lang="en-US" b="1" dirty="0"/>
              <a:t>AN APPROACH FOR MANAGING THE INTEGRATION OF NEW PRODUCT DEVELOPMENT PROCESS IN BIOTECH START-UPS</a:t>
            </a:r>
          </a:p>
        </p:txBody>
      </p:sp>
      <p:sp>
        <p:nvSpPr>
          <p:cNvPr id="15" name="Rectangle 14"/>
          <p:cNvSpPr/>
          <p:nvPr/>
        </p:nvSpPr>
        <p:spPr>
          <a:xfrm>
            <a:off x="1757104" y="1759826"/>
            <a:ext cx="1372427" cy="530594"/>
          </a:xfrm>
          <a:prstGeom prst="rect">
            <a:avLst/>
          </a:prstGeom>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Lecture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11417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
                                          </p:val>
                                        </p:tav>
                                        <p:tav tm="100000">
                                          <p:val>
                                            <p:strVal val="#ppt_x"/>
                                          </p:val>
                                        </p:tav>
                                      </p:tavLst>
                                    </p:anim>
                                    <p:anim calcmode="lin" valueType="num">
                                      <p:cBhvr>
                                        <p:cTn id="3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fltVal val="0"/>
                                          </p:val>
                                        </p:tav>
                                        <p:tav tm="100000">
                                          <p:val>
                                            <p:strVal val="#ppt_h"/>
                                          </p:val>
                                        </p:tav>
                                      </p:tavLst>
                                    </p:anim>
                                    <p:animEffect transition="in" filter="fade">
                                      <p:cBhvr>
                                        <p:cTn id="38" dur="500"/>
                                        <p:tgtEl>
                                          <p:spTgt spid="10"/>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ppt_w</p:attrName>
                                        </p:attrNameLst>
                                      </p:cBhvr>
                                      <p:tavLst>
                                        <p:tav tm="0">
                                          <p:val>
                                            <p:fltVal val="0"/>
                                          </p:val>
                                        </p:tav>
                                        <p:tav tm="100000">
                                          <p:val>
                                            <p:strVal val="#ppt_w"/>
                                          </p:val>
                                        </p:tav>
                                      </p:tavLst>
                                    </p:anim>
                                    <p:anim calcmode="lin" valueType="num">
                                      <p:cBhvr>
                                        <p:cTn id="42" dur="500" fill="hold"/>
                                        <p:tgtEl>
                                          <p:spTgt spid="9"/>
                                        </p:tgtEl>
                                        <p:attrNameLst>
                                          <p:attrName>ppt_h</p:attrName>
                                        </p:attrNameLst>
                                      </p:cBhvr>
                                      <p:tavLst>
                                        <p:tav tm="0">
                                          <p:val>
                                            <p:fltVal val="0"/>
                                          </p:val>
                                        </p:tav>
                                        <p:tav tm="100000">
                                          <p:val>
                                            <p:strVal val="#ppt_h"/>
                                          </p:val>
                                        </p:tav>
                                      </p:tavLst>
                                    </p:anim>
                                    <p:animEffect transition="in" filter="fade">
                                      <p:cBhvr>
                                        <p:cTn id="43" dur="500"/>
                                        <p:tgtEl>
                                          <p:spTgt spid="9"/>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Effect transition="in" filter="fad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500" fill="hold"/>
                                        <p:tgtEl>
                                          <p:spTgt spid="12"/>
                                        </p:tgtEl>
                                        <p:attrNameLst>
                                          <p:attrName>ppt_w</p:attrName>
                                        </p:attrNameLst>
                                      </p:cBhvr>
                                      <p:tavLst>
                                        <p:tav tm="0">
                                          <p:val>
                                            <p:fltVal val="0"/>
                                          </p:val>
                                        </p:tav>
                                        <p:tav tm="100000">
                                          <p:val>
                                            <p:strVal val="#ppt_w"/>
                                          </p:val>
                                        </p:tav>
                                      </p:tavLst>
                                    </p:anim>
                                    <p:anim calcmode="lin" valueType="num">
                                      <p:cBhvr>
                                        <p:cTn id="54" dur="500" fill="hold"/>
                                        <p:tgtEl>
                                          <p:spTgt spid="12"/>
                                        </p:tgtEl>
                                        <p:attrNameLst>
                                          <p:attrName>ppt_h</p:attrName>
                                        </p:attrNameLst>
                                      </p:cBhvr>
                                      <p:tavLst>
                                        <p:tav tm="0">
                                          <p:val>
                                            <p:fltVal val="0"/>
                                          </p:val>
                                        </p:tav>
                                        <p:tav tm="100000">
                                          <p:val>
                                            <p:strVal val="#ppt_h"/>
                                          </p:val>
                                        </p:tav>
                                      </p:tavLst>
                                    </p:anim>
                                    <p:animEffect transition="in" filter="fade">
                                      <p:cBhvr>
                                        <p:cTn id="55" dur="500"/>
                                        <p:tgtEl>
                                          <p:spTgt spid="12"/>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500" fill="hold"/>
                                        <p:tgtEl>
                                          <p:spTgt spid="13"/>
                                        </p:tgtEl>
                                        <p:attrNameLst>
                                          <p:attrName>ppt_w</p:attrName>
                                        </p:attrNameLst>
                                      </p:cBhvr>
                                      <p:tavLst>
                                        <p:tav tm="0">
                                          <p:val>
                                            <p:fltVal val="0"/>
                                          </p:val>
                                        </p:tav>
                                        <p:tav tm="100000">
                                          <p:val>
                                            <p:strVal val="#ppt_w"/>
                                          </p:val>
                                        </p:tav>
                                      </p:tavLst>
                                    </p:anim>
                                    <p:anim calcmode="lin" valueType="num">
                                      <p:cBhvr>
                                        <p:cTn id="59" dur="500" fill="hold"/>
                                        <p:tgtEl>
                                          <p:spTgt spid="13"/>
                                        </p:tgtEl>
                                        <p:attrNameLst>
                                          <p:attrName>ppt_h</p:attrName>
                                        </p:attrNameLst>
                                      </p:cBhvr>
                                      <p:tavLst>
                                        <p:tav tm="0">
                                          <p:val>
                                            <p:fltVal val="0"/>
                                          </p:val>
                                        </p:tav>
                                        <p:tav tm="100000">
                                          <p:val>
                                            <p:strVal val="#ppt_h"/>
                                          </p:val>
                                        </p:tav>
                                      </p:tavLst>
                                    </p:anim>
                                    <p:animEffect transition="in" filter="fade">
                                      <p:cBhvr>
                                        <p:cTn id="60" dur="500"/>
                                        <p:tgtEl>
                                          <p:spTgt spid="13"/>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500" fill="hold"/>
                                        <p:tgtEl>
                                          <p:spTgt spid="14"/>
                                        </p:tgtEl>
                                        <p:attrNameLst>
                                          <p:attrName>ppt_w</p:attrName>
                                        </p:attrNameLst>
                                      </p:cBhvr>
                                      <p:tavLst>
                                        <p:tav tm="0">
                                          <p:val>
                                            <p:fltVal val="0"/>
                                          </p:val>
                                        </p:tav>
                                        <p:tav tm="100000">
                                          <p:val>
                                            <p:strVal val="#ppt_w"/>
                                          </p:val>
                                        </p:tav>
                                      </p:tavLst>
                                    </p:anim>
                                    <p:anim calcmode="lin" valueType="num">
                                      <p:cBhvr>
                                        <p:cTn id="64" dur="500" fill="hold"/>
                                        <p:tgtEl>
                                          <p:spTgt spid="14"/>
                                        </p:tgtEl>
                                        <p:attrNameLst>
                                          <p:attrName>ppt_h</p:attrName>
                                        </p:attrNameLst>
                                      </p:cBhvr>
                                      <p:tavLst>
                                        <p:tav tm="0">
                                          <p:val>
                                            <p:fltVal val="0"/>
                                          </p:val>
                                        </p:tav>
                                        <p:tav tm="100000">
                                          <p:val>
                                            <p:strVal val="#ppt_h"/>
                                          </p:val>
                                        </p:tav>
                                      </p:tavLst>
                                    </p:anim>
                                    <p:animEffect transition="in" filter="fade">
                                      <p:cBhvr>
                                        <p:cTn id="6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9" grpId="0" animBg="1"/>
      <p:bldP spid="10" grpId="0" animBg="1"/>
      <p:bldP spid="11" grpId="0" animBg="1"/>
      <p:bldP spid="12" grpId="0" animBg="1"/>
      <p:bldP spid="13" grpId="0"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4803346" y="774180"/>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sp>
        <p:nvSpPr>
          <p:cNvPr id="3" name="Right Bracket 2"/>
          <p:cNvSpPr/>
          <p:nvPr/>
        </p:nvSpPr>
        <p:spPr>
          <a:xfrm>
            <a:off x="8446591" y="2423871"/>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Left Bracket 3"/>
          <p:cNvSpPr/>
          <p:nvPr/>
        </p:nvSpPr>
        <p:spPr>
          <a:xfrm>
            <a:off x="2829165" y="2423871"/>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5" name="Rectangle 4"/>
          <p:cNvSpPr/>
          <p:nvPr/>
        </p:nvSpPr>
        <p:spPr>
          <a:xfrm>
            <a:off x="2829165" y="2832627"/>
            <a:ext cx="5946844" cy="646331"/>
          </a:xfrm>
          <a:prstGeom prst="rect">
            <a:avLst/>
          </a:prstGeom>
          <a:solidFill>
            <a:schemeClr val="bg1"/>
          </a:solidFill>
          <a:ln>
            <a:solidFill>
              <a:schemeClr val="tx1"/>
            </a:solidFill>
          </a:ln>
        </p:spPr>
        <p:txBody>
          <a:bodyPr wrap="square">
            <a:spAutoFit/>
          </a:bodyPr>
          <a:lstStyle/>
          <a:p>
            <a:pPr algn="ctr"/>
            <a:r>
              <a:rPr lang="en-US" b="1" dirty="0"/>
              <a:t>USAGE AS A SPARK FOR CO-OPERATION AND INNOVATION GENERATION</a:t>
            </a:r>
          </a:p>
        </p:txBody>
      </p:sp>
      <p:pic>
        <p:nvPicPr>
          <p:cNvPr id="6"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Tree>
    <p:extLst>
      <p:ext uri="{BB962C8B-B14F-4D97-AF65-F5344CB8AC3E}">
        <p14:creationId xmlns:p14="http://schemas.microsoft.com/office/powerpoint/2010/main" val="362250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523220"/>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800" b="1" dirty="0">
                <a:solidFill>
                  <a:schemeClr val="bg1"/>
                </a:solidFill>
              </a:rPr>
              <a:t>What is usage?</a:t>
            </a:r>
          </a:p>
        </p:txBody>
      </p:sp>
      <p:sp>
        <p:nvSpPr>
          <p:cNvPr id="5" name="Rectangle 4"/>
          <p:cNvSpPr/>
          <p:nvPr/>
        </p:nvSpPr>
        <p:spPr>
          <a:xfrm>
            <a:off x="0" y="2021168"/>
            <a:ext cx="8190412" cy="1754326"/>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Today there is not one definition of usage but several. Usage is defined as an action, the fact of using something. It is also a function, a destination, the use for which something is put to. Thus, to study usage therefore involves observing, and interpreting, actions to understand how a product is used. This concept of usage is in this sense closer to that of usability and can be highlighted by ergonomic analysis in real, or realistic situations.</a:t>
            </a:r>
          </a:p>
        </p:txBody>
      </p:sp>
      <p:sp>
        <p:nvSpPr>
          <p:cNvPr id="6" name="Rectangle 5"/>
          <p:cNvSpPr/>
          <p:nvPr/>
        </p:nvSpPr>
        <p:spPr>
          <a:xfrm>
            <a:off x="0" y="4144608"/>
            <a:ext cx="8190412" cy="923330"/>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But the significance of usage does not stop at this dimension of action, it relates to the more general dimension of practices, customs and habits. It is thus the whole of a set of social practices. </a:t>
            </a:r>
          </a:p>
        </p:txBody>
      </p:sp>
    </p:spTree>
    <p:extLst>
      <p:ext uri="{BB962C8B-B14F-4D97-AF65-F5344CB8AC3E}">
        <p14:creationId xmlns:p14="http://schemas.microsoft.com/office/powerpoint/2010/main" val="2141582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523220"/>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800" b="1" dirty="0">
                <a:solidFill>
                  <a:schemeClr val="bg1"/>
                </a:solidFill>
              </a:rPr>
              <a:t>What is usage?</a:t>
            </a:r>
          </a:p>
        </p:txBody>
      </p:sp>
      <p:sp>
        <p:nvSpPr>
          <p:cNvPr id="5" name="Rectangle 4"/>
          <p:cNvSpPr/>
          <p:nvPr/>
        </p:nvSpPr>
        <p:spPr>
          <a:xfrm>
            <a:off x="0" y="2021168"/>
            <a:ext cx="8190412" cy="1754326"/>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Usage thus relates, in this dimension, to a number of individuals forming a social group. Usages also relates to habits, all of the practices that a person can develop for and by using something. All things considered, usage seems to be the fruit of experience and beliefs, both at an individual level (practices) and a collective level (habits). The term use thus brings together several meanings. But, these meanings are largely directed towards the same paradigm; the practices of users.</a:t>
            </a:r>
          </a:p>
        </p:txBody>
      </p:sp>
    </p:spTree>
    <p:extLst>
      <p:ext uri="{BB962C8B-B14F-4D97-AF65-F5344CB8AC3E}">
        <p14:creationId xmlns:p14="http://schemas.microsoft.com/office/powerpoint/2010/main" val="2983244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523220"/>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800" b="1" dirty="0" smtClean="0">
                <a:solidFill>
                  <a:schemeClr val="bg1"/>
                </a:solidFill>
              </a:rPr>
              <a:t>Why usage</a:t>
            </a:r>
            <a:r>
              <a:rPr lang="en-US" sz="2800" b="1" dirty="0">
                <a:solidFill>
                  <a:schemeClr val="bg1"/>
                </a:solidFill>
              </a:rPr>
              <a:t>?</a:t>
            </a:r>
          </a:p>
        </p:txBody>
      </p:sp>
      <p:sp>
        <p:nvSpPr>
          <p:cNvPr id="5" name="Rectangle 4"/>
          <p:cNvSpPr/>
          <p:nvPr/>
        </p:nvSpPr>
        <p:spPr>
          <a:xfrm>
            <a:off x="0" y="2021168"/>
            <a:ext cx="8190412" cy="1477328"/>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In these times of fundamental technological developments, everyone admits that it is becoming necessary "to think of usages". Although this term is currently restricted to the field of telecommunications, because of the rapid technological developments in this field, we think that it concerns all industrial technical objects. In our field of hand tool design, the question of usage is at the </a:t>
            </a:r>
            <a:r>
              <a:rPr lang="en-US" dirty="0" err="1"/>
              <a:t>centre</a:t>
            </a:r>
            <a:r>
              <a:rPr lang="en-US" dirty="0"/>
              <a:t> of our approach. </a:t>
            </a:r>
          </a:p>
        </p:txBody>
      </p:sp>
      <p:sp>
        <p:nvSpPr>
          <p:cNvPr id="6" name="Rectangle 5"/>
          <p:cNvSpPr/>
          <p:nvPr/>
        </p:nvSpPr>
        <p:spPr>
          <a:xfrm>
            <a:off x="0" y="3992208"/>
            <a:ext cx="8190412" cy="1477328"/>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Technological evolution in the field of telecommunications does not only modify users' </a:t>
            </a:r>
            <a:r>
              <a:rPr lang="en-US" dirty="0" err="1"/>
              <a:t>behaviour</a:t>
            </a:r>
            <a:r>
              <a:rPr lang="en-US" dirty="0"/>
              <a:t> in their technical relation with the object but also modifies their activity around and with the object. In the case of professional activity, these technological developments, as in the field of car maintenance, affect the work activity of the operators. </a:t>
            </a:r>
          </a:p>
        </p:txBody>
      </p:sp>
    </p:spTree>
    <p:extLst>
      <p:ext uri="{BB962C8B-B14F-4D97-AF65-F5344CB8AC3E}">
        <p14:creationId xmlns:p14="http://schemas.microsoft.com/office/powerpoint/2010/main" val="4024707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523220"/>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800" b="1" dirty="0" smtClean="0">
                <a:solidFill>
                  <a:schemeClr val="bg1"/>
                </a:solidFill>
              </a:rPr>
              <a:t>Why usage</a:t>
            </a:r>
            <a:r>
              <a:rPr lang="en-US" sz="2800" b="1" dirty="0">
                <a:solidFill>
                  <a:schemeClr val="bg1"/>
                </a:solidFill>
              </a:rPr>
              <a:t>?</a:t>
            </a:r>
          </a:p>
        </p:txBody>
      </p:sp>
      <p:sp>
        <p:nvSpPr>
          <p:cNvPr id="5" name="Rectangle 4"/>
          <p:cNvSpPr/>
          <p:nvPr/>
        </p:nvSpPr>
        <p:spPr>
          <a:xfrm>
            <a:off x="0" y="2021168"/>
            <a:ext cx="8190412" cy="1477328"/>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New </a:t>
            </a:r>
            <a:r>
              <a:rPr lang="en-US" dirty="0" err="1"/>
              <a:t>behaviours</a:t>
            </a:r>
            <a:r>
              <a:rPr lang="en-US" dirty="0"/>
              <a:t> with tools are thus observed (modification of the frequency of use, for example). New tools, including new technologies, appear and consequently generate new practices and appreciably modify the maintenance professions (evolution of training or efforts concentrated on diagnostics). These evolutions have always been present and have always been followed by industry</a:t>
            </a:r>
            <a:r>
              <a:rPr lang="en-US" dirty="0" smtClean="0"/>
              <a:t>.</a:t>
            </a:r>
            <a:endParaRPr lang="en-US" dirty="0"/>
          </a:p>
        </p:txBody>
      </p:sp>
      <p:sp>
        <p:nvSpPr>
          <p:cNvPr id="6" name="Rectangle 5"/>
          <p:cNvSpPr/>
          <p:nvPr/>
        </p:nvSpPr>
        <p:spPr>
          <a:xfrm>
            <a:off x="0" y="3992208"/>
            <a:ext cx="8190412" cy="2031325"/>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However, the rapid evolution of technologies and professions forces design efforts to be focused around these evolutions</a:t>
            </a:r>
            <a:r>
              <a:rPr lang="en-US" dirty="0" smtClean="0"/>
              <a:t>.</a:t>
            </a:r>
            <a:br>
              <a:rPr lang="en-US" dirty="0" smtClean="0"/>
            </a:br>
            <a:r>
              <a:rPr lang="en-US" dirty="0"/>
              <a:t>Moreover, in our experimentation context, co-operation between individuals remains difficult and most of the time functions in an informal manner. Co-operation, although of interest to all individuals concerned, is not a reality. Indeed, existing knowledge on usage within the company is dispersed.</a:t>
            </a:r>
          </a:p>
          <a:p>
            <a:endParaRPr lang="en-US" dirty="0"/>
          </a:p>
        </p:txBody>
      </p:sp>
    </p:spTree>
    <p:extLst>
      <p:ext uri="{BB962C8B-B14F-4D97-AF65-F5344CB8AC3E}">
        <p14:creationId xmlns:p14="http://schemas.microsoft.com/office/powerpoint/2010/main" val="572311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Usage as a source for innovation</a:t>
            </a:r>
          </a:p>
        </p:txBody>
      </p:sp>
      <p:sp>
        <p:nvSpPr>
          <p:cNvPr id="5" name="Rectangle 4"/>
          <p:cNvSpPr/>
          <p:nvPr/>
        </p:nvSpPr>
        <p:spPr>
          <a:xfrm>
            <a:off x="0" y="2021168"/>
            <a:ext cx="8190412" cy="2585323"/>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The analysis of usage can be a source of innovation thanks to the knowledge that can be extracted about a product. This contribution of new knowledge can, indeed, cause a change in the point of view of a company while calling into question its assets based on its products. Indeed, the results of use analysis can invite designers, as in the methods of creativity based on the phenomenon of coupling, to look at reality from an another point of view in order to change representations. But the characteristic of usage analysis is to make it possible to change representations starting from reality. Analysis of practices and usages can allow the generation of innovative concepts  by bringing the designer new knowledge about the product. </a:t>
            </a:r>
          </a:p>
        </p:txBody>
      </p:sp>
    </p:spTree>
    <p:extLst>
      <p:ext uri="{BB962C8B-B14F-4D97-AF65-F5344CB8AC3E}">
        <p14:creationId xmlns:p14="http://schemas.microsoft.com/office/powerpoint/2010/main" val="2363662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Usage as a source for innovation</a:t>
            </a:r>
          </a:p>
        </p:txBody>
      </p:sp>
      <p:sp>
        <p:nvSpPr>
          <p:cNvPr id="5" name="Rectangle 4"/>
          <p:cNvSpPr/>
          <p:nvPr/>
        </p:nvSpPr>
        <p:spPr>
          <a:xfrm>
            <a:off x="0" y="2021168"/>
            <a:ext cx="8190412" cy="2308324"/>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Thus, by intervening upstream in the conceptual phases of product design, this new knowledge can change the point of view on a product because it opens other fields of reflection, which are necessary for the generation of innovation. Moreover, it is this coming together of different types of knowledge that is necessary for the exploration of new innovations. Thus, in our industrial context, where the product is directly related to the usage that users will put it to and where, as a work tool, it forms part of a work activity, it is, we believe, necessary to </a:t>
            </a:r>
            <a:r>
              <a:rPr lang="en-US" dirty="0" err="1"/>
              <a:t>centre</a:t>
            </a:r>
            <a:r>
              <a:rPr lang="en-US" dirty="0"/>
              <a:t> the process on use activity or work activity in order to innovate.</a:t>
            </a:r>
          </a:p>
        </p:txBody>
      </p:sp>
    </p:spTree>
    <p:extLst>
      <p:ext uri="{BB962C8B-B14F-4D97-AF65-F5344CB8AC3E}">
        <p14:creationId xmlns:p14="http://schemas.microsoft.com/office/powerpoint/2010/main" val="3569302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00110"/>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000" b="1" dirty="0">
                <a:solidFill>
                  <a:schemeClr val="bg1"/>
                </a:solidFill>
              </a:rPr>
              <a:t>Usage as a common reference frame for unified design</a:t>
            </a:r>
          </a:p>
        </p:txBody>
      </p:sp>
      <p:sp>
        <p:nvSpPr>
          <p:cNvPr id="5" name="Rectangle 4"/>
          <p:cNvSpPr/>
          <p:nvPr/>
        </p:nvSpPr>
        <p:spPr>
          <a:xfrm>
            <a:off x="0" y="2021168"/>
            <a:ext cx="8190412" cy="1754326"/>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err="1"/>
              <a:t>Mallein</a:t>
            </a:r>
            <a:r>
              <a:rPr lang="en-US" dirty="0"/>
              <a:t> (2002) sees three complementary ways to treat usage, and consequently economic value, in the design of a new communicating object: ergonomics, strategic marketing and sociology. We think that this vision can also apply to tool design, because this term is not just for new technologies. If we apply this reflection to our field of hand tool design, i.e. to professional tools design, we can extend this definition of usage:</a:t>
            </a:r>
          </a:p>
        </p:txBody>
      </p:sp>
      <p:sp>
        <p:nvSpPr>
          <p:cNvPr id="6" name="Rectangle 5"/>
          <p:cNvSpPr/>
          <p:nvPr/>
        </p:nvSpPr>
        <p:spPr>
          <a:xfrm>
            <a:off x="-1" y="4205568"/>
            <a:ext cx="6583681" cy="1754326"/>
          </a:xfrm>
          <a:prstGeom prst="rect">
            <a:avLst/>
          </a:prstGeom>
          <a:solidFill>
            <a:schemeClr val="accent4">
              <a:lumMod val="20000"/>
              <a:lumOff val="8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Ergonomics, indeed, will see in use those aspects related to usability, which relates to use in the sense of </a:t>
            </a:r>
            <a:r>
              <a:rPr lang="en-US" dirty="0" err="1"/>
              <a:t>utilisation</a:t>
            </a:r>
            <a:r>
              <a:rPr lang="en-US" dirty="0"/>
              <a:t> (or micro usage). It will also seek to attribute a meaning in the concept of the tool for the user in a work environment according to the model of activity. This then relates to use within the meaning of work activity (or macro usage).</a:t>
            </a:r>
          </a:p>
        </p:txBody>
      </p:sp>
    </p:spTree>
    <p:extLst>
      <p:ext uri="{BB962C8B-B14F-4D97-AF65-F5344CB8AC3E}">
        <p14:creationId xmlns:p14="http://schemas.microsoft.com/office/powerpoint/2010/main" val="2714459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00110"/>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000" b="1" dirty="0">
                <a:solidFill>
                  <a:schemeClr val="bg1"/>
                </a:solidFill>
              </a:rPr>
              <a:t>Usage as a common reference frame for unified design</a:t>
            </a:r>
          </a:p>
        </p:txBody>
      </p:sp>
      <p:sp>
        <p:nvSpPr>
          <p:cNvPr id="5" name="Rectangle 4"/>
          <p:cNvSpPr/>
          <p:nvPr/>
        </p:nvSpPr>
        <p:spPr>
          <a:xfrm>
            <a:off x="0" y="2021168"/>
            <a:ext cx="8190412" cy="1754326"/>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err="1"/>
              <a:t>Mallein</a:t>
            </a:r>
            <a:r>
              <a:rPr lang="en-US" dirty="0"/>
              <a:t> (2002) sees three complementary ways to treat usage, and consequently economic value, in the design of a new communicating object: ergonomics, strategic marketing and sociology. We think that this vision can also apply to tool design, because this term is not just for new technologies. If we apply this reflection to our field of hand tool design, i.e. to professional tools design, we can extend this definition of usage:</a:t>
            </a:r>
          </a:p>
        </p:txBody>
      </p:sp>
      <p:sp>
        <p:nvSpPr>
          <p:cNvPr id="6" name="Rectangle 5"/>
          <p:cNvSpPr/>
          <p:nvPr/>
        </p:nvSpPr>
        <p:spPr>
          <a:xfrm>
            <a:off x="-1" y="4205568"/>
            <a:ext cx="6583681" cy="923330"/>
          </a:xfrm>
          <a:prstGeom prst="rect">
            <a:avLst/>
          </a:prstGeom>
          <a:solidFill>
            <a:schemeClr val="accent4">
              <a:lumMod val="20000"/>
              <a:lumOff val="8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Sociologists will seek the meanings of use to anticipate the potential positioning of the new products within a coherent cultural framework. In a sense, they </a:t>
            </a:r>
            <a:r>
              <a:rPr lang="en-US" dirty="0" err="1"/>
              <a:t>analyse</a:t>
            </a:r>
            <a:r>
              <a:rPr lang="en-US" dirty="0"/>
              <a:t> social usage.</a:t>
            </a:r>
          </a:p>
        </p:txBody>
      </p:sp>
    </p:spTree>
    <p:extLst>
      <p:ext uri="{BB962C8B-B14F-4D97-AF65-F5344CB8AC3E}">
        <p14:creationId xmlns:p14="http://schemas.microsoft.com/office/powerpoint/2010/main" val="4128085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00110"/>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000" b="1" dirty="0">
                <a:solidFill>
                  <a:schemeClr val="bg1"/>
                </a:solidFill>
              </a:rPr>
              <a:t>Usage as a common reference frame for unified design</a:t>
            </a:r>
          </a:p>
        </p:txBody>
      </p:sp>
      <p:sp>
        <p:nvSpPr>
          <p:cNvPr id="5" name="Rectangle 4"/>
          <p:cNvSpPr/>
          <p:nvPr/>
        </p:nvSpPr>
        <p:spPr>
          <a:xfrm>
            <a:off x="0" y="2021168"/>
            <a:ext cx="8190412" cy="1754326"/>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err="1"/>
              <a:t>Mallein</a:t>
            </a:r>
            <a:r>
              <a:rPr lang="en-US" dirty="0"/>
              <a:t> (2002) sees three complementary ways to treat usage, and consequently economic value, in the design of a new communicating object: ergonomics, strategic marketing and sociology. We think that this vision can also apply to tool design, because this term is not just for new technologies. If we apply this reflection to our field of hand tool design, i.e. to professional tools design, we can extend this definition of usage:</a:t>
            </a:r>
          </a:p>
        </p:txBody>
      </p:sp>
      <p:sp>
        <p:nvSpPr>
          <p:cNvPr id="6" name="Rectangle 5"/>
          <p:cNvSpPr/>
          <p:nvPr/>
        </p:nvSpPr>
        <p:spPr>
          <a:xfrm>
            <a:off x="-1" y="4205568"/>
            <a:ext cx="6583681" cy="1477328"/>
          </a:xfrm>
          <a:prstGeom prst="rect">
            <a:avLst/>
          </a:prstGeom>
          <a:solidFill>
            <a:schemeClr val="accent4">
              <a:lumMod val="20000"/>
              <a:lumOff val="8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Marketing will be interested in the act of purchasing and will seek as well as possible to insert the new object into existing markets. This economic approach can supplement that of the sociologist in the sense that it will seek more to define "</a:t>
            </a:r>
            <a:r>
              <a:rPr lang="en-US" dirty="0" err="1"/>
              <a:t>behaviours</a:t>
            </a:r>
            <a:r>
              <a:rPr lang="en-US" dirty="0"/>
              <a:t> of consumption or ways of life associated with income brackets".</a:t>
            </a:r>
          </a:p>
        </p:txBody>
      </p:sp>
    </p:spTree>
    <p:extLst>
      <p:ext uri="{BB962C8B-B14F-4D97-AF65-F5344CB8AC3E}">
        <p14:creationId xmlns:p14="http://schemas.microsoft.com/office/powerpoint/2010/main" val="1305156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00110"/>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000" b="1" dirty="0">
                <a:solidFill>
                  <a:schemeClr val="bg1"/>
                </a:solidFill>
              </a:rPr>
              <a:t>Usage as a common reference frame for unified design</a:t>
            </a:r>
          </a:p>
        </p:txBody>
      </p:sp>
      <p:sp>
        <p:nvSpPr>
          <p:cNvPr id="5" name="Rectangle 4"/>
          <p:cNvSpPr/>
          <p:nvPr/>
        </p:nvSpPr>
        <p:spPr>
          <a:xfrm>
            <a:off x="0" y="2021168"/>
            <a:ext cx="8190412" cy="1754326"/>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err="1"/>
              <a:t>Mallein</a:t>
            </a:r>
            <a:r>
              <a:rPr lang="en-US" dirty="0"/>
              <a:t> (2002) sees three complementary ways to treat usage, and consequently economic value, in the design of a new communicating object: ergonomics, strategic marketing and sociology. We think that this vision can also apply to tool design, because this term is not just for new technologies. If we apply this reflection to our field of hand tool design, i.e. to professional tools design, we can extend this definition of usage:</a:t>
            </a:r>
          </a:p>
        </p:txBody>
      </p:sp>
      <p:sp>
        <p:nvSpPr>
          <p:cNvPr id="6" name="Rectangle 5"/>
          <p:cNvSpPr/>
          <p:nvPr/>
        </p:nvSpPr>
        <p:spPr>
          <a:xfrm>
            <a:off x="-1" y="4205568"/>
            <a:ext cx="6583681" cy="923330"/>
          </a:xfrm>
          <a:prstGeom prst="rect">
            <a:avLst/>
          </a:prstGeom>
          <a:solidFill>
            <a:schemeClr val="accent4">
              <a:lumMod val="20000"/>
              <a:lumOff val="8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The designer will seek a coherence of use in comparison with the products offered on the market from a functional and stylistic point of view.</a:t>
            </a:r>
          </a:p>
        </p:txBody>
      </p:sp>
    </p:spTree>
    <p:extLst>
      <p:ext uri="{BB962C8B-B14F-4D97-AF65-F5344CB8AC3E}">
        <p14:creationId xmlns:p14="http://schemas.microsoft.com/office/powerpoint/2010/main" val="33102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00110"/>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000" b="1" dirty="0">
                <a:solidFill>
                  <a:schemeClr val="bg1"/>
                </a:solidFill>
              </a:rPr>
              <a:t>Usage as a common reference frame for unified design</a:t>
            </a:r>
          </a:p>
        </p:txBody>
      </p:sp>
      <p:sp>
        <p:nvSpPr>
          <p:cNvPr id="5" name="Rectangle 4"/>
          <p:cNvSpPr/>
          <p:nvPr/>
        </p:nvSpPr>
        <p:spPr>
          <a:xfrm>
            <a:off x="0" y="2021168"/>
            <a:ext cx="8190412" cy="1754326"/>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err="1"/>
              <a:t>Mallein</a:t>
            </a:r>
            <a:r>
              <a:rPr lang="en-US" dirty="0"/>
              <a:t> (2002) sees three complementary ways to treat usage, and consequently economic value, in the design of a new communicating object: ergonomics, strategic marketing and sociology. We think that this vision can also apply to tool design, because this term is not just for new technologies. If we apply this reflection to our field of hand tool design, i.e. to professional tools design, we can extend this definition of usage:</a:t>
            </a:r>
          </a:p>
        </p:txBody>
      </p:sp>
      <p:sp>
        <p:nvSpPr>
          <p:cNvPr id="6" name="Rectangle 5"/>
          <p:cNvSpPr/>
          <p:nvPr/>
        </p:nvSpPr>
        <p:spPr>
          <a:xfrm>
            <a:off x="-1" y="4205568"/>
            <a:ext cx="6583681" cy="1200329"/>
          </a:xfrm>
          <a:prstGeom prst="rect">
            <a:avLst/>
          </a:prstGeom>
          <a:solidFill>
            <a:schemeClr val="accent4">
              <a:lumMod val="20000"/>
              <a:lumOff val="8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Tool testers, former users, will seek to understand whether a tool is usable according to the type of vehicle configuration, for example. They will thus seek to propose methods and techniques of assembly and disassembly.</a:t>
            </a:r>
          </a:p>
        </p:txBody>
      </p:sp>
    </p:spTree>
    <p:extLst>
      <p:ext uri="{BB962C8B-B14F-4D97-AF65-F5344CB8AC3E}">
        <p14:creationId xmlns:p14="http://schemas.microsoft.com/office/powerpoint/2010/main" val="1532887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00110"/>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000" b="1" dirty="0">
                <a:solidFill>
                  <a:schemeClr val="bg1"/>
                </a:solidFill>
              </a:rPr>
              <a:t>Usage as a common reference frame for unified design</a:t>
            </a:r>
          </a:p>
        </p:txBody>
      </p:sp>
      <p:sp>
        <p:nvSpPr>
          <p:cNvPr id="5" name="Rectangle 4"/>
          <p:cNvSpPr/>
          <p:nvPr/>
        </p:nvSpPr>
        <p:spPr>
          <a:xfrm>
            <a:off x="0" y="1651836"/>
            <a:ext cx="8190412" cy="1477328"/>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Consequently, many actors in our industrial context are owners of data on usage. Admittedly, this information is partial and one cannot restrict oneself to only one vision of usage. To understand, </a:t>
            </a:r>
            <a:r>
              <a:rPr lang="en-US" dirty="0" err="1"/>
              <a:t>analyse</a:t>
            </a:r>
            <a:r>
              <a:rPr lang="en-US" dirty="0"/>
              <a:t> and "think of usages" with the aim of designing, it is necessary to rebuild usage starting from all the dimensions of usage identified by the design actors. </a:t>
            </a:r>
          </a:p>
        </p:txBody>
      </p:sp>
      <p:sp>
        <p:nvSpPr>
          <p:cNvPr id="7" name="Rectangle 6"/>
          <p:cNvSpPr/>
          <p:nvPr/>
        </p:nvSpPr>
        <p:spPr>
          <a:xfrm>
            <a:off x="0" y="3765280"/>
            <a:ext cx="7477760" cy="3139321"/>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The "Common Reference system of usage" of ergonomics has no other choice than to nourish the very concept of usage through a common reference framework for all the actors in the design project. Indeed, even if various representations of usage exist between the various actors in design, they are all directed towards a common objective; the users and their </a:t>
            </a:r>
            <a:r>
              <a:rPr lang="en-US" dirty="0" err="1"/>
              <a:t>behaviour</a:t>
            </a:r>
            <a:r>
              <a:rPr lang="en-US" dirty="0"/>
              <a:t> with products. Thus we feel that, due to its interdisciplinary character, a definition of the multiple facets of usage must constitute the Common Reference framework necessary to spark group awareness, which is nourished and maintained by a participative approach that </a:t>
            </a:r>
            <a:r>
              <a:rPr lang="en-US" dirty="0" err="1"/>
              <a:t>favours</a:t>
            </a:r>
            <a:r>
              <a:rPr lang="en-US" dirty="0"/>
              <a:t> interaction between individuals in order to further innovation. Thus we think that usage can be a unifying topic in design.</a:t>
            </a:r>
          </a:p>
        </p:txBody>
      </p:sp>
    </p:spTree>
    <p:extLst>
      <p:ext uri="{BB962C8B-B14F-4D97-AF65-F5344CB8AC3E}">
        <p14:creationId xmlns:p14="http://schemas.microsoft.com/office/powerpoint/2010/main" val="1939762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00110"/>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000" b="1" dirty="0">
                <a:solidFill>
                  <a:schemeClr val="bg1"/>
                </a:solidFill>
              </a:rPr>
              <a:t>CONCLUSION AND PROSPECTS</a:t>
            </a:r>
          </a:p>
        </p:txBody>
      </p:sp>
      <p:sp>
        <p:nvSpPr>
          <p:cNvPr id="5" name="Rectangle 4"/>
          <p:cNvSpPr/>
          <p:nvPr/>
        </p:nvSpPr>
        <p:spPr>
          <a:xfrm>
            <a:off x="0" y="1651836"/>
            <a:ext cx="8190412" cy="1200329"/>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Usage seems to be a federative theme, adapted to our context, which can be the basis for sparking co-operation and innovation generation. We must, then, produce a methodological tool, a support for the rebuilding of usage, which could be transferred to all design actors and can be used as a device for design based on usage. </a:t>
            </a:r>
          </a:p>
        </p:txBody>
      </p:sp>
      <p:sp>
        <p:nvSpPr>
          <p:cNvPr id="7" name="Rectangle 6"/>
          <p:cNvSpPr/>
          <p:nvPr/>
        </p:nvSpPr>
        <p:spPr>
          <a:xfrm>
            <a:off x="0" y="3765280"/>
            <a:ext cx="7477760" cy="1200329"/>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Moreover, a global approach to co-operation must be defined in order to further this joint attitude to development </a:t>
            </a:r>
            <a:r>
              <a:rPr lang="en-US" dirty="0" err="1"/>
              <a:t>organised</a:t>
            </a:r>
            <a:r>
              <a:rPr lang="en-US" dirty="0"/>
              <a:t> around usage. From our point of view, it must be initially defined around the presentation of the results of the respective studies of the actors. </a:t>
            </a:r>
          </a:p>
        </p:txBody>
      </p:sp>
    </p:spTree>
    <p:extLst>
      <p:ext uri="{BB962C8B-B14F-4D97-AF65-F5344CB8AC3E}">
        <p14:creationId xmlns:p14="http://schemas.microsoft.com/office/powerpoint/2010/main" val="1816838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00110"/>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000" b="1" dirty="0">
                <a:solidFill>
                  <a:schemeClr val="bg1"/>
                </a:solidFill>
              </a:rPr>
              <a:t>CONCLUSION AND PROSPECTS</a:t>
            </a:r>
          </a:p>
        </p:txBody>
      </p:sp>
      <p:sp>
        <p:nvSpPr>
          <p:cNvPr id="5" name="Rectangle 4"/>
          <p:cNvSpPr/>
          <p:nvPr/>
        </p:nvSpPr>
        <p:spPr>
          <a:xfrm>
            <a:off x="0" y="1651836"/>
            <a:ext cx="8190412" cy="3693319"/>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We will use, for that, the upstream approach to generalized creativity of </a:t>
            </a:r>
            <a:r>
              <a:rPr lang="en-US" dirty="0" err="1"/>
              <a:t>Maxant</a:t>
            </a:r>
            <a:r>
              <a:rPr lang="en-US" dirty="0"/>
              <a:t> (2002), which is based on the sharing of common prospective analyses, and we will adapt it to our context. A common tool translating usage must, moreover, be created through our experiments in the field. Although steps and tools are necessary to organize a cooperative innovating process </a:t>
            </a:r>
            <a:r>
              <a:rPr lang="en-US" dirty="0" err="1"/>
              <a:t>centred</a:t>
            </a:r>
            <a:r>
              <a:rPr lang="en-US" dirty="0"/>
              <a:t> on usage, we have not answered the crucial question of how these approaches are driven. Usage alone cannot create a federative and co-operative process. Although approaches and tools can frame this sparking, it must, </a:t>
            </a:r>
            <a:r>
              <a:rPr lang="en-US" dirty="0" err="1"/>
              <a:t>however,be</a:t>
            </a:r>
            <a:r>
              <a:rPr lang="en-US" dirty="0"/>
              <a:t> created and generated. Even if the global company </a:t>
            </a:r>
            <a:r>
              <a:rPr lang="en-US" dirty="0" err="1"/>
              <a:t>organisation</a:t>
            </a:r>
            <a:r>
              <a:rPr lang="en-US" dirty="0"/>
              <a:t> can support this dynamic, who will control this process? We will then come back to the interrogations of </a:t>
            </a:r>
            <a:r>
              <a:rPr lang="en-US" dirty="0" err="1"/>
              <a:t>Boujut</a:t>
            </a:r>
            <a:r>
              <a:rPr lang="en-US" dirty="0"/>
              <a:t> (1998) on the question of property and the responsibility for this driving. As in the majority of companies, the design of products was, formerly, mainly driven by technical aspects. Then other strategic forms appeared in companies.</a:t>
            </a:r>
          </a:p>
        </p:txBody>
      </p:sp>
    </p:spTree>
    <p:extLst>
      <p:ext uri="{BB962C8B-B14F-4D97-AF65-F5344CB8AC3E}">
        <p14:creationId xmlns:p14="http://schemas.microsoft.com/office/powerpoint/2010/main" val="1431943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00110"/>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000" b="1" dirty="0">
                <a:solidFill>
                  <a:schemeClr val="bg1"/>
                </a:solidFill>
              </a:rPr>
              <a:t>CONCLUSION AND PROSPECTS</a:t>
            </a:r>
          </a:p>
        </p:txBody>
      </p:sp>
      <p:sp>
        <p:nvSpPr>
          <p:cNvPr id="5" name="Rectangle 4"/>
          <p:cNvSpPr/>
          <p:nvPr/>
        </p:nvSpPr>
        <p:spPr>
          <a:xfrm>
            <a:off x="0" y="1651836"/>
            <a:ext cx="8190412" cy="3416320"/>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The processes were thus </a:t>
            </a:r>
            <a:r>
              <a:rPr lang="en-US" dirty="0" err="1"/>
              <a:t>centred</a:t>
            </a:r>
            <a:r>
              <a:rPr lang="en-US" dirty="0"/>
              <a:t> on design. We do not wish our process to be </a:t>
            </a:r>
            <a:r>
              <a:rPr lang="en-US" dirty="0" err="1"/>
              <a:t>centred</a:t>
            </a:r>
            <a:r>
              <a:rPr lang="en-US" dirty="0"/>
              <a:t> exclusively on ergonomics. The problem of co-operation, muddied by the question of responsibilities and power structures, would not be solved in this case. Moreover, ergonomics can only partially answer the question of the users. Usage, on the other hand, by its multidisciplinary position and thus multi ownership nature, should be at the </a:t>
            </a:r>
            <a:r>
              <a:rPr lang="en-US" dirty="0" err="1"/>
              <a:t>centre</a:t>
            </a:r>
            <a:r>
              <a:rPr lang="en-US" dirty="0"/>
              <a:t> of the debate. Its driving must thus be carried out by actors in frontier positions between the various professions. </a:t>
            </a:r>
            <a:r>
              <a:rPr lang="en-US" dirty="0" err="1"/>
              <a:t>Boujut</a:t>
            </a:r>
            <a:r>
              <a:rPr lang="en-US" dirty="0"/>
              <a:t> (1998) call them "interface actors" who could control "interface knowledge". This question of driving also arises in our industrial context. Who indeed will manage the interface knowledge on usage? It is necessary to have managers of usage? Who will control the construction of the joint definition and the usage, at appropriate moments, of this common reference framework in design?</a:t>
            </a:r>
          </a:p>
        </p:txBody>
      </p:sp>
    </p:spTree>
    <p:extLst>
      <p:ext uri="{BB962C8B-B14F-4D97-AF65-F5344CB8AC3E}">
        <p14:creationId xmlns:p14="http://schemas.microsoft.com/office/powerpoint/2010/main" val="2464640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4803346" y="774180"/>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3" name="Right Bracket 2"/>
          <p:cNvSpPr/>
          <p:nvPr/>
        </p:nvSpPr>
        <p:spPr>
          <a:xfrm>
            <a:off x="8446591" y="2423871"/>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Left Bracket 3"/>
          <p:cNvSpPr/>
          <p:nvPr/>
        </p:nvSpPr>
        <p:spPr>
          <a:xfrm>
            <a:off x="2829165" y="2423871"/>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5" name="Rectangle 4"/>
          <p:cNvSpPr/>
          <p:nvPr/>
        </p:nvSpPr>
        <p:spPr>
          <a:xfrm>
            <a:off x="2829165" y="2781827"/>
            <a:ext cx="5946844" cy="646331"/>
          </a:xfrm>
          <a:prstGeom prst="rect">
            <a:avLst/>
          </a:prstGeom>
          <a:solidFill>
            <a:schemeClr val="bg1"/>
          </a:solidFill>
          <a:ln>
            <a:solidFill>
              <a:schemeClr val="tx1"/>
            </a:solidFill>
          </a:ln>
        </p:spPr>
        <p:txBody>
          <a:bodyPr wrap="square">
            <a:spAutoFit/>
          </a:bodyPr>
          <a:lstStyle/>
          <a:p>
            <a:pPr algn="ctr"/>
            <a:r>
              <a:rPr lang="en-US" b="1" dirty="0"/>
              <a:t>AN APPROACH FOR MANAGING THE INTEGRATION OF NEW PRODUCT DEVELOPMENT PROCESS IN BIOTECH START-UPS</a:t>
            </a:r>
          </a:p>
        </p:txBody>
      </p:sp>
      <p:pic>
        <p:nvPicPr>
          <p:cNvPr id="6"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Tree>
    <p:extLst>
      <p:ext uri="{BB962C8B-B14F-4D97-AF65-F5344CB8AC3E}">
        <p14:creationId xmlns:p14="http://schemas.microsoft.com/office/powerpoint/2010/main" val="4056108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6" name="Rectangle 5"/>
          <p:cNvSpPr/>
          <p:nvPr/>
        </p:nvSpPr>
        <p:spPr>
          <a:xfrm>
            <a:off x="-1" y="818875"/>
            <a:ext cx="2204720" cy="409315"/>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b="1" dirty="0">
                <a:effectLst>
                  <a:outerShdw blurRad="38100" dist="38100" dir="2700000" algn="tl">
                    <a:srgbClr val="000000">
                      <a:alpha val="43137"/>
                    </a:srgbClr>
                  </a:outerShdw>
                </a:effectLst>
              </a:rPr>
              <a:t>INTRODUCTION</a:t>
            </a:r>
          </a:p>
        </p:txBody>
      </p:sp>
      <p:sp>
        <p:nvSpPr>
          <p:cNvPr id="8" name="Rectangle 7"/>
          <p:cNvSpPr/>
          <p:nvPr/>
        </p:nvSpPr>
        <p:spPr>
          <a:xfrm>
            <a:off x="-1" y="2039821"/>
            <a:ext cx="8190412" cy="2031325"/>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Today's climate of New Product Development (NPD) is characterized by increased domestic and global competition, technological development waves become shorter,  continuous development of new technologies that make existing products obsolete, changing customer requirements which truncate product life cycles and rising PD costs. As product life cycles get shorter and technology seems to change at an ever-increasing pace, it becomes especially critical to have an effective and efficient NPD process to improve company's performance.</a:t>
            </a:r>
          </a:p>
        </p:txBody>
      </p:sp>
    </p:spTree>
    <p:extLst>
      <p:ext uri="{BB962C8B-B14F-4D97-AF65-F5344CB8AC3E}">
        <p14:creationId xmlns:p14="http://schemas.microsoft.com/office/powerpoint/2010/main" val="3484245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6" name="Rectangle 5"/>
          <p:cNvSpPr/>
          <p:nvPr/>
        </p:nvSpPr>
        <p:spPr>
          <a:xfrm>
            <a:off x="-1" y="818875"/>
            <a:ext cx="2204720" cy="409315"/>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b="1" dirty="0">
                <a:effectLst>
                  <a:outerShdw blurRad="38100" dist="38100" dir="2700000" algn="tl">
                    <a:srgbClr val="000000">
                      <a:alpha val="43137"/>
                    </a:srgbClr>
                  </a:outerShdw>
                </a:effectLst>
              </a:rPr>
              <a:t>INTRODUCTION</a:t>
            </a:r>
          </a:p>
        </p:txBody>
      </p:sp>
      <p:sp>
        <p:nvSpPr>
          <p:cNvPr id="8" name="Rectangle 7"/>
          <p:cNvSpPr/>
          <p:nvPr/>
        </p:nvSpPr>
        <p:spPr>
          <a:xfrm>
            <a:off x="-1" y="2039821"/>
            <a:ext cx="8190412" cy="3139321"/>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The environment for NPD in most technologically advanced industries suggests that the difficulties and uncertainties associated with the NPD are increasing along with the pressure to develop more new products. Time pressures have become more critical as delay in delivery of NP innovations can cost firms significant proportions of related profits. Rolling out new, technically challenging products at the right time has been a key success factor for more than a decade. Improving the speed of product development process can be a powerful competitive advantage. But just focusing on speed to market may miss the point in that the real challenge is how to create faster, better and cheaper products, not just create them faster. Therefore, the scope of the NPD process encompasses the delivery of a fast, high quality, and cost-effective product.</a:t>
            </a:r>
          </a:p>
        </p:txBody>
      </p:sp>
    </p:spTree>
    <p:extLst>
      <p:ext uri="{BB962C8B-B14F-4D97-AF65-F5344CB8AC3E}">
        <p14:creationId xmlns:p14="http://schemas.microsoft.com/office/powerpoint/2010/main" val="1009375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6" name="Rectangle 5"/>
          <p:cNvSpPr/>
          <p:nvPr/>
        </p:nvSpPr>
        <p:spPr>
          <a:xfrm>
            <a:off x="-1" y="818875"/>
            <a:ext cx="2204720" cy="409315"/>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b="1" dirty="0">
                <a:effectLst>
                  <a:outerShdw blurRad="38100" dist="38100" dir="2700000" algn="tl">
                    <a:srgbClr val="000000">
                      <a:alpha val="43137"/>
                    </a:srgbClr>
                  </a:outerShdw>
                </a:effectLst>
              </a:rPr>
              <a:t>INTRODUCTION</a:t>
            </a:r>
          </a:p>
        </p:txBody>
      </p:sp>
      <p:sp>
        <p:nvSpPr>
          <p:cNvPr id="8" name="Rectangle 7"/>
          <p:cNvSpPr/>
          <p:nvPr/>
        </p:nvSpPr>
        <p:spPr>
          <a:xfrm>
            <a:off x="-1" y="1450541"/>
            <a:ext cx="8190412" cy="1754326"/>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To increase their competitiveness, companies that develop products have </a:t>
            </a:r>
            <a:r>
              <a:rPr lang="en-US" dirty="0" err="1"/>
              <a:t>realised</a:t>
            </a:r>
            <a:r>
              <a:rPr lang="en-US" dirty="0"/>
              <a:t> the importance of improving the efficiency of their development process. Since process improvement requires process understanding, researchers and practitioners put effort into observing product development process - looking for its important characteristics- and developing models and approaches that account for those features.</a:t>
            </a:r>
          </a:p>
        </p:txBody>
      </p:sp>
      <p:sp>
        <p:nvSpPr>
          <p:cNvPr id="7" name="Rectangle 6"/>
          <p:cNvSpPr/>
          <p:nvPr/>
        </p:nvSpPr>
        <p:spPr>
          <a:xfrm>
            <a:off x="-1" y="3584141"/>
            <a:ext cx="8190412" cy="1200329"/>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The reason behind these approaches is that, without an understanding of the NPD process and its constituent elements, the process will not be managed as effectively as it could be. Companies should therefore be paying increasing attention to understand and manage the NPD process.</a:t>
            </a:r>
          </a:p>
        </p:txBody>
      </p:sp>
    </p:spTree>
    <p:extLst>
      <p:ext uri="{BB962C8B-B14F-4D97-AF65-F5344CB8AC3E}">
        <p14:creationId xmlns:p14="http://schemas.microsoft.com/office/powerpoint/2010/main" val="3478382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6" name="Rectangle 5"/>
          <p:cNvSpPr/>
          <p:nvPr/>
        </p:nvSpPr>
        <p:spPr>
          <a:xfrm>
            <a:off x="-1" y="818875"/>
            <a:ext cx="2204720" cy="409315"/>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b="1" dirty="0">
                <a:effectLst>
                  <a:outerShdw blurRad="38100" dist="38100" dir="2700000" algn="tl">
                    <a:srgbClr val="000000">
                      <a:alpha val="43137"/>
                    </a:srgbClr>
                  </a:outerShdw>
                </a:effectLst>
              </a:rPr>
              <a:t>INTRODUCTION</a:t>
            </a:r>
          </a:p>
        </p:txBody>
      </p:sp>
      <p:sp>
        <p:nvSpPr>
          <p:cNvPr id="8" name="Rectangle 7"/>
          <p:cNvSpPr/>
          <p:nvPr/>
        </p:nvSpPr>
        <p:spPr>
          <a:xfrm>
            <a:off x="-1" y="1450541"/>
            <a:ext cx="8190412" cy="1477328"/>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More specifically, companies should understand how to integrate their NPD process activities. Integrating a complex set of activities that cuts across most functions in a business is a difficult task. To work effectively, the different backgrounds, skills and perspectives must be integrated to form an effective whole. To do so, integration approaches are needed. </a:t>
            </a:r>
          </a:p>
        </p:txBody>
      </p:sp>
      <p:sp>
        <p:nvSpPr>
          <p:cNvPr id="7" name="Rectangle 6"/>
          <p:cNvSpPr/>
          <p:nvPr/>
        </p:nvSpPr>
        <p:spPr>
          <a:xfrm>
            <a:off x="-1" y="3584141"/>
            <a:ext cx="8190412" cy="1200329"/>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What may work for one company may not work for another. It depends on the characteristics of industry, company size, and the NPD process. Some industries have more complex NPD process than others, and integrating its activities is uneasy task. Biotechnology industry is an example of these types of industries.</a:t>
            </a:r>
          </a:p>
        </p:txBody>
      </p:sp>
    </p:spTree>
    <p:extLst>
      <p:ext uri="{BB962C8B-B14F-4D97-AF65-F5344CB8AC3E}">
        <p14:creationId xmlns:p14="http://schemas.microsoft.com/office/powerpoint/2010/main" val="776159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6" name="Rectangle 5"/>
          <p:cNvSpPr/>
          <p:nvPr/>
        </p:nvSpPr>
        <p:spPr>
          <a:xfrm>
            <a:off x="-2" y="818875"/>
            <a:ext cx="2418081" cy="461665"/>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400" b="1" dirty="0"/>
              <a:t>Biotech Start-ups</a:t>
            </a:r>
          </a:p>
        </p:txBody>
      </p:sp>
      <p:sp>
        <p:nvSpPr>
          <p:cNvPr id="8" name="Rectangle 7"/>
          <p:cNvSpPr/>
          <p:nvPr/>
        </p:nvSpPr>
        <p:spPr>
          <a:xfrm>
            <a:off x="-1" y="1450541"/>
            <a:ext cx="8190412" cy="3139321"/>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Biotechnology is one of the new rapidly developing technologies that have dramatically changed the landscape of competition in many industries. It will be the major technology of the twenty-first century. Biotechnology is highly multidisciplinary; it has its foundation in many fields including biology, microbiology, biochemistry, molecular biology, genetics, chemistry and chemical and process engineering. It has been considered as a series of enabling technologies involving the practical application of organisms or their cellular components to manufacturing and service industries and environmental management. The European Federation of Biotechnology (EFB) considers biotechnology as "the integration of natural sciences and organisms, cells, parts thereof, and molecular analogues for products and services."</a:t>
            </a:r>
          </a:p>
        </p:txBody>
      </p:sp>
    </p:spTree>
    <p:extLst>
      <p:ext uri="{BB962C8B-B14F-4D97-AF65-F5344CB8AC3E}">
        <p14:creationId xmlns:p14="http://schemas.microsoft.com/office/powerpoint/2010/main" val="2453128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6" name="Rectangle 5"/>
          <p:cNvSpPr/>
          <p:nvPr/>
        </p:nvSpPr>
        <p:spPr>
          <a:xfrm>
            <a:off x="-2" y="818875"/>
            <a:ext cx="2418081" cy="461665"/>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400" b="1" dirty="0"/>
              <a:t>Biotech Start-ups</a:t>
            </a:r>
          </a:p>
        </p:txBody>
      </p:sp>
      <p:sp>
        <p:nvSpPr>
          <p:cNvPr id="8" name="Rectangle 7"/>
          <p:cNvSpPr/>
          <p:nvPr/>
        </p:nvSpPr>
        <p:spPr>
          <a:xfrm>
            <a:off x="-1" y="1450541"/>
            <a:ext cx="8190412" cy="1477328"/>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The biotechnology industry is characterized by "hyper-competition" with a high degree of uncertainty about the combined effects of both new technologies and new market structures. In this industry, the revolutionary changes in technology and innovative new products and processes have the potential to threaten the position </a:t>
            </a:r>
            <a:r>
              <a:rPr lang="en-US" dirty="0" err="1"/>
              <a:t>ofexisting</a:t>
            </a:r>
            <a:r>
              <a:rPr lang="en-US" dirty="0"/>
              <a:t> market leaders and their product-market positions. </a:t>
            </a:r>
          </a:p>
        </p:txBody>
      </p:sp>
      <p:sp>
        <p:nvSpPr>
          <p:cNvPr id="7" name="Rectangle 6"/>
          <p:cNvSpPr/>
          <p:nvPr/>
        </p:nvSpPr>
        <p:spPr>
          <a:xfrm>
            <a:off x="0" y="3431741"/>
            <a:ext cx="8190412" cy="2862322"/>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It is also a sector where we find a large number of R&amp;D alliances, in particular between well-established companies (typically old and large) and start-up companies (typically new and small). There is a certain degree of mutual dependence developed between large and small biotechnology companies. This mutual dependence in cooperative projects consisted of financial support and regulatory know-how provided by large pharmaceutical companies to start-up biotechnology companies, in return for which large companies acquired access to the research skills of these small biotechnology companies. With the increasing number of new products based on pharmaceutical biotechnology, collaboration between start-ups and large companies also provides the first group with access to new markets and distribution facilities. </a:t>
            </a:r>
          </a:p>
        </p:txBody>
      </p:sp>
    </p:spTree>
    <p:extLst>
      <p:ext uri="{BB962C8B-B14F-4D97-AF65-F5344CB8AC3E}">
        <p14:creationId xmlns:p14="http://schemas.microsoft.com/office/powerpoint/2010/main" val="2571881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6" name="Rectangle 5"/>
          <p:cNvSpPr/>
          <p:nvPr/>
        </p:nvSpPr>
        <p:spPr>
          <a:xfrm>
            <a:off x="-2" y="818875"/>
            <a:ext cx="2418081" cy="461665"/>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400" b="1" dirty="0"/>
              <a:t>Biotech Start-ups</a:t>
            </a:r>
          </a:p>
        </p:txBody>
      </p:sp>
      <p:sp>
        <p:nvSpPr>
          <p:cNvPr id="8" name="Rectangle 7"/>
          <p:cNvSpPr/>
          <p:nvPr/>
        </p:nvSpPr>
        <p:spPr>
          <a:xfrm>
            <a:off x="-1" y="1450541"/>
            <a:ext cx="8190412" cy="1477328"/>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An example of this collaboration between large and start-up biotech companies can be taken from the new drug targets industry, where the optimum situation is to take a project from inception to approved drug (e.g. drug discovery, development, production, clinical trial phases I-III, FDA regulatory process, sales and distribution). But this is a long and extremely expensive proposition. </a:t>
            </a:r>
          </a:p>
        </p:txBody>
      </p:sp>
      <p:sp>
        <p:nvSpPr>
          <p:cNvPr id="7" name="Rectangle 6"/>
          <p:cNvSpPr/>
          <p:nvPr/>
        </p:nvSpPr>
        <p:spPr>
          <a:xfrm>
            <a:off x="0" y="3431741"/>
            <a:ext cx="8190412" cy="1200329"/>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Due to their limited resources, start-ups do not have the capability to develop its Biotech Start-ups Biotechnology is one of the new rapidly developing technologies that have dramatically changed the landscape of competition in many industries. It will be the major technology of the twenty-first century. </a:t>
            </a:r>
          </a:p>
        </p:txBody>
      </p:sp>
    </p:spTree>
    <p:extLst>
      <p:ext uri="{BB962C8B-B14F-4D97-AF65-F5344CB8AC3E}">
        <p14:creationId xmlns:p14="http://schemas.microsoft.com/office/powerpoint/2010/main" val="1986081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6" name="Rectangle 5"/>
          <p:cNvSpPr/>
          <p:nvPr/>
        </p:nvSpPr>
        <p:spPr>
          <a:xfrm>
            <a:off x="-2" y="818875"/>
            <a:ext cx="5659122" cy="400110"/>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b="1" dirty="0"/>
              <a:t>THE THREE ELEMENTS OF INTEGRATION APPROACH</a:t>
            </a:r>
          </a:p>
        </p:txBody>
      </p:sp>
      <p:sp>
        <p:nvSpPr>
          <p:cNvPr id="8" name="Rectangle 7"/>
          <p:cNvSpPr/>
          <p:nvPr/>
        </p:nvSpPr>
        <p:spPr>
          <a:xfrm>
            <a:off x="-1" y="1450541"/>
            <a:ext cx="8190412" cy="1200329"/>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Before we introduce the three elements of our integration approach, we will describe what exactly integrated NPD means. Lawrence and </a:t>
            </a:r>
            <a:r>
              <a:rPr lang="en-US" dirty="0" err="1"/>
              <a:t>Lorsch</a:t>
            </a:r>
            <a:r>
              <a:rPr lang="en-US" dirty="0"/>
              <a:t> (1986) define integration as the process of achieving unity of effort among the various subsystems in the accomplishment of the </a:t>
            </a:r>
            <a:r>
              <a:rPr lang="en-US" dirty="0" err="1"/>
              <a:t>organisation's</a:t>
            </a:r>
            <a:r>
              <a:rPr lang="en-US" dirty="0"/>
              <a:t> task. </a:t>
            </a:r>
          </a:p>
        </p:txBody>
      </p:sp>
      <p:sp>
        <p:nvSpPr>
          <p:cNvPr id="7" name="Rectangle 6"/>
          <p:cNvSpPr/>
          <p:nvPr/>
        </p:nvSpPr>
        <p:spPr>
          <a:xfrm>
            <a:off x="0" y="3431741"/>
            <a:ext cx="8190412" cy="1754326"/>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err="1"/>
              <a:t>Hitt</a:t>
            </a:r>
            <a:r>
              <a:rPr lang="en-US" dirty="0"/>
              <a:t> et al (1993) state that integration facilitates reciprocal information flow among functions responsible for the development, design and implementation of the innovations. The Product Development and Management Association defines integrated Product development as a philosophy that systematically employs an integrated team effort from multiple functional disciplines to develop effectively and efficiently new products that satisfy customer needs.</a:t>
            </a:r>
          </a:p>
        </p:txBody>
      </p:sp>
    </p:spTree>
    <p:extLst>
      <p:ext uri="{BB962C8B-B14F-4D97-AF65-F5344CB8AC3E}">
        <p14:creationId xmlns:p14="http://schemas.microsoft.com/office/powerpoint/2010/main" val="1233814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6" name="Rectangle 5"/>
          <p:cNvSpPr/>
          <p:nvPr/>
        </p:nvSpPr>
        <p:spPr>
          <a:xfrm>
            <a:off x="-2" y="620415"/>
            <a:ext cx="5659122" cy="400110"/>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b="1" dirty="0"/>
              <a:t>THE THREE ELEMENTS OF INTEGRATION APPROACH</a:t>
            </a:r>
          </a:p>
        </p:txBody>
      </p:sp>
      <p:sp>
        <p:nvSpPr>
          <p:cNvPr id="8" name="Rectangle 7"/>
          <p:cNvSpPr/>
          <p:nvPr/>
        </p:nvSpPr>
        <p:spPr>
          <a:xfrm>
            <a:off x="-2" y="1300480"/>
            <a:ext cx="12303761" cy="523220"/>
          </a:xfrm>
          <a:prstGeom prst="rect">
            <a:avLst/>
          </a:prstGeom>
          <a:solidFill>
            <a:schemeClr val="accent2">
              <a:lumMod val="7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pPr algn="ctr"/>
            <a:r>
              <a:rPr lang="en-US" sz="2800" b="1" dirty="0"/>
              <a:t>Collaboration</a:t>
            </a:r>
          </a:p>
        </p:txBody>
      </p:sp>
      <p:sp>
        <p:nvSpPr>
          <p:cNvPr id="7" name="Rectangle 6"/>
          <p:cNvSpPr/>
          <p:nvPr/>
        </p:nvSpPr>
        <p:spPr>
          <a:xfrm>
            <a:off x="-2" y="2669741"/>
            <a:ext cx="8190412" cy="2031325"/>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Collaboration is the process in which several people, or </a:t>
            </a:r>
            <a:r>
              <a:rPr lang="en-US" dirty="0" err="1"/>
              <a:t>organisations</a:t>
            </a:r>
            <a:r>
              <a:rPr lang="en-US" dirty="0"/>
              <a:t>, with different, possibly complementary skills work together to create new product designs. Collaboration creates synergy in the activities of different individuals by creating and using a common knowledge base, and is promoted by collective goals, mutual understanding, informal activity, shared resources and common vision. This leads to richer communication between different functional areas, which may in turn lead to less problems in the coordination of their activities.</a:t>
            </a:r>
          </a:p>
        </p:txBody>
      </p:sp>
    </p:spTree>
    <p:extLst>
      <p:ext uri="{BB962C8B-B14F-4D97-AF65-F5344CB8AC3E}">
        <p14:creationId xmlns:p14="http://schemas.microsoft.com/office/powerpoint/2010/main" val="1844583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6" name="Rectangle 5"/>
          <p:cNvSpPr/>
          <p:nvPr/>
        </p:nvSpPr>
        <p:spPr>
          <a:xfrm>
            <a:off x="-2" y="620415"/>
            <a:ext cx="5659122" cy="400110"/>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b="1" dirty="0"/>
              <a:t>THE THREE ELEMENTS OF INTEGRATION APPROACH</a:t>
            </a:r>
          </a:p>
        </p:txBody>
      </p:sp>
      <p:sp>
        <p:nvSpPr>
          <p:cNvPr id="8" name="Rectangle 7"/>
          <p:cNvSpPr/>
          <p:nvPr/>
        </p:nvSpPr>
        <p:spPr>
          <a:xfrm>
            <a:off x="-2" y="1300480"/>
            <a:ext cx="12303761" cy="523220"/>
          </a:xfrm>
          <a:prstGeom prst="rect">
            <a:avLst/>
          </a:prstGeom>
          <a:solidFill>
            <a:schemeClr val="accent2">
              <a:lumMod val="7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pPr algn="ctr"/>
            <a:r>
              <a:rPr lang="en-US" sz="2800" b="1" dirty="0" smtClean="0"/>
              <a:t>Coordination</a:t>
            </a:r>
            <a:endParaRPr lang="en-US" sz="2800" b="1" dirty="0"/>
          </a:p>
        </p:txBody>
      </p:sp>
      <p:sp>
        <p:nvSpPr>
          <p:cNvPr id="7" name="Rectangle 6"/>
          <p:cNvSpPr/>
          <p:nvPr/>
        </p:nvSpPr>
        <p:spPr>
          <a:xfrm>
            <a:off x="-2" y="2669741"/>
            <a:ext cx="8190412" cy="2862322"/>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Coordination is used here as a state variable referring to "the state of being coordinated." It refers to the degree to which the activities of </a:t>
            </a:r>
            <a:r>
              <a:rPr lang="en-US" dirty="0" err="1"/>
              <a:t>organisations'</a:t>
            </a:r>
            <a:r>
              <a:rPr lang="en-US" dirty="0"/>
              <a:t> members are fitted and linked together in order to accomplish a collective set of tasks. NPD activities need a certain degree of coordination because individuals and functions often lack the knowledge and skills to take into account all relevant design issues, especially those outside of their specialist areas. Within their own context, individuals and functions might well have sufficient knowledge and skills to do a good job, yet unless these are sufficiently coordinated, a project might still fail. Development lead-time, cost and product quality might suffer as a consequence of not having a well-coordinated process.</a:t>
            </a:r>
          </a:p>
        </p:txBody>
      </p:sp>
    </p:spTree>
    <p:extLst>
      <p:ext uri="{BB962C8B-B14F-4D97-AF65-F5344CB8AC3E}">
        <p14:creationId xmlns:p14="http://schemas.microsoft.com/office/powerpoint/2010/main" val="2137730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6" name="Rectangle 5"/>
          <p:cNvSpPr/>
          <p:nvPr/>
        </p:nvSpPr>
        <p:spPr>
          <a:xfrm>
            <a:off x="-2" y="620415"/>
            <a:ext cx="5659122" cy="400110"/>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b="1" dirty="0"/>
              <a:t>THE THREE ELEMENTS OF INTEGRATION APPROACH</a:t>
            </a:r>
          </a:p>
        </p:txBody>
      </p:sp>
      <p:sp>
        <p:nvSpPr>
          <p:cNvPr id="8" name="Rectangle 7"/>
          <p:cNvSpPr/>
          <p:nvPr/>
        </p:nvSpPr>
        <p:spPr>
          <a:xfrm>
            <a:off x="-2" y="1300480"/>
            <a:ext cx="12303761" cy="523220"/>
          </a:xfrm>
          <a:prstGeom prst="rect">
            <a:avLst/>
          </a:prstGeom>
          <a:solidFill>
            <a:schemeClr val="accent2">
              <a:lumMod val="7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pPr algn="ctr"/>
            <a:r>
              <a:rPr lang="en-US" sz="2800" b="1" dirty="0" smtClean="0"/>
              <a:t>Communication</a:t>
            </a:r>
            <a:endParaRPr lang="en-US" sz="2800" b="1" dirty="0"/>
          </a:p>
        </p:txBody>
      </p:sp>
      <p:sp>
        <p:nvSpPr>
          <p:cNvPr id="7" name="Rectangle 6"/>
          <p:cNvSpPr/>
          <p:nvPr/>
        </p:nvSpPr>
        <p:spPr>
          <a:xfrm>
            <a:off x="-2" y="2669741"/>
            <a:ext cx="8190412" cy="2031325"/>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Communication is the process in which information originating in one function (sender) is transferred to and put to use by another function (receiver). In other words, output information of one function is transferred to serve as input information for another, with input as well as output information comprising knowledge and know-how, such as ideas, concepts, data, results, analyses and plans. In this process, people from different functional areas share and understand information, usually with the intent to motivate or influence </a:t>
            </a:r>
            <a:r>
              <a:rPr lang="en-US" dirty="0" err="1"/>
              <a:t>behaviour</a:t>
            </a:r>
            <a:r>
              <a:rPr lang="en-US" dirty="0"/>
              <a:t>. </a:t>
            </a:r>
          </a:p>
        </p:txBody>
      </p:sp>
    </p:spTree>
    <p:extLst>
      <p:ext uri="{BB962C8B-B14F-4D97-AF65-F5344CB8AC3E}">
        <p14:creationId xmlns:p14="http://schemas.microsoft.com/office/powerpoint/2010/main" val="2661725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6" name="Rectangle 5"/>
          <p:cNvSpPr/>
          <p:nvPr/>
        </p:nvSpPr>
        <p:spPr>
          <a:xfrm>
            <a:off x="-2" y="620415"/>
            <a:ext cx="5659122" cy="400110"/>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b="1" dirty="0"/>
              <a:t>THE THREE ELEMENTS OF INTEGRATION APPROACH</a:t>
            </a:r>
          </a:p>
        </p:txBody>
      </p:sp>
      <p:sp>
        <p:nvSpPr>
          <p:cNvPr id="8" name="Rectangle 7"/>
          <p:cNvSpPr/>
          <p:nvPr/>
        </p:nvSpPr>
        <p:spPr>
          <a:xfrm>
            <a:off x="-2" y="1300480"/>
            <a:ext cx="12303761" cy="523220"/>
          </a:xfrm>
          <a:prstGeom prst="rect">
            <a:avLst/>
          </a:prstGeom>
          <a:solidFill>
            <a:schemeClr val="accent2">
              <a:lumMod val="7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pPr algn="ctr"/>
            <a:r>
              <a:rPr lang="en-US" sz="2800" b="1" dirty="0" smtClean="0"/>
              <a:t>Communication</a:t>
            </a:r>
            <a:endParaRPr lang="en-US" sz="2800" b="1" dirty="0"/>
          </a:p>
        </p:txBody>
      </p:sp>
      <p:sp>
        <p:nvSpPr>
          <p:cNvPr id="7" name="Rectangle 6"/>
          <p:cNvSpPr/>
          <p:nvPr/>
        </p:nvSpPr>
        <p:spPr>
          <a:xfrm>
            <a:off x="-2" y="2669741"/>
            <a:ext cx="8190412" cy="2308324"/>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Communication is enabled and facilitated by meetings, committees, telephone calls, standard forms, memoranda and reports, e-mails and other IS. The relationship between the 3C. Although distinct, collaboration, communication and coordination are related. In particular, greater collaboration will increase the need for coordination and communication since working together requires greater information sharing and greater accessibility to the other party's resources. The converse is not true. Communication and coordination will not necessarily promote collaboration. This relationship is represented in figure 1</a:t>
            </a:r>
          </a:p>
        </p:txBody>
      </p:sp>
    </p:spTree>
    <p:extLst>
      <p:ext uri="{BB962C8B-B14F-4D97-AF65-F5344CB8AC3E}">
        <p14:creationId xmlns:p14="http://schemas.microsoft.com/office/powerpoint/2010/main" val="1976303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srcRect r="47115" b="52804"/>
          <a:stretch/>
        </p:blipFill>
        <p:spPr bwMode="auto">
          <a:xfrm>
            <a:off x="0" y="0"/>
            <a:ext cx="8666480" cy="68580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085023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6" name="Rectangle 5"/>
          <p:cNvSpPr/>
          <p:nvPr/>
        </p:nvSpPr>
        <p:spPr>
          <a:xfrm>
            <a:off x="-2" y="620415"/>
            <a:ext cx="5659122" cy="461665"/>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400" b="1" dirty="0"/>
              <a:t>Benefits of Integrating the NPD Process</a:t>
            </a:r>
          </a:p>
        </p:txBody>
      </p:sp>
      <p:sp>
        <p:nvSpPr>
          <p:cNvPr id="7" name="Rectangle 6"/>
          <p:cNvSpPr/>
          <p:nvPr/>
        </p:nvSpPr>
        <p:spPr>
          <a:xfrm>
            <a:off x="0" y="1653741"/>
            <a:ext cx="8190412" cy="923330"/>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Several studies found integrating NPD activities to be an effective way of overcoming problems related to long development lead times, poor manufacturability, rework and product below customer expectation.</a:t>
            </a:r>
          </a:p>
        </p:txBody>
      </p:sp>
      <p:sp>
        <p:nvSpPr>
          <p:cNvPr id="9" name="Rectangle 8"/>
          <p:cNvSpPr/>
          <p:nvPr/>
        </p:nvSpPr>
        <p:spPr>
          <a:xfrm>
            <a:off x="-2" y="3065981"/>
            <a:ext cx="8190412" cy="1938992"/>
          </a:xfrm>
          <a:prstGeom prst="rect">
            <a:avLst/>
          </a:prstGeom>
          <a:noFill/>
          <a:ln>
            <a:solidFill>
              <a:schemeClr val="tx1">
                <a:lumMod val="75000"/>
                <a:lumOff val="25000"/>
              </a:schemeClr>
            </a:solidFill>
          </a:ln>
          <a:effectLst>
            <a:outerShdw blurRad="50800" dist="38100" dir="5400000" algn="t" rotWithShape="0">
              <a:prstClr val="black">
                <a:alpha val="40000"/>
              </a:prstClr>
            </a:outerShdw>
          </a:effectLst>
        </p:spPr>
        <p:txBody>
          <a:bodyPr wrap="square">
            <a:spAutoFit/>
          </a:bodyPr>
          <a:lstStyle/>
          <a:p>
            <a:r>
              <a:rPr lang="en-US" sz="2000" dirty="0"/>
              <a:t>There are three levels of benefits that can be gained by start-ups</a:t>
            </a:r>
            <a:r>
              <a:rPr lang="en-US" sz="2000" dirty="0" smtClean="0"/>
              <a:t>:</a:t>
            </a:r>
          </a:p>
          <a:p>
            <a:endParaRPr lang="en-US" sz="2000" dirty="0"/>
          </a:p>
          <a:p>
            <a:r>
              <a:rPr lang="en-US" sz="2000" dirty="0"/>
              <a:t>(</a:t>
            </a:r>
            <a:r>
              <a:rPr lang="en-US" sz="2000" dirty="0" err="1"/>
              <a:t>i</a:t>
            </a:r>
            <a:r>
              <a:rPr lang="en-US" sz="2000" dirty="0"/>
              <a:t>) Project level: developing a new product with less time and cost,</a:t>
            </a:r>
          </a:p>
          <a:p>
            <a:r>
              <a:rPr lang="en-US" sz="2000" dirty="0"/>
              <a:t>(ii) Company level: Fast Return on Investment (ROI), and cash to start a new project,</a:t>
            </a:r>
          </a:p>
          <a:p>
            <a:r>
              <a:rPr lang="en-US" sz="2000" dirty="0"/>
              <a:t>(iii) Business level: the company gain a competitive advantage.</a:t>
            </a:r>
          </a:p>
        </p:txBody>
      </p:sp>
    </p:spTree>
    <p:extLst>
      <p:ext uri="{BB962C8B-B14F-4D97-AF65-F5344CB8AC3E}">
        <p14:creationId xmlns:p14="http://schemas.microsoft.com/office/powerpoint/2010/main" val="4217191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6" name="Rectangle 5"/>
          <p:cNvSpPr/>
          <p:nvPr/>
        </p:nvSpPr>
        <p:spPr>
          <a:xfrm>
            <a:off x="-2" y="620415"/>
            <a:ext cx="11023602" cy="400110"/>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b="1" dirty="0"/>
              <a:t>THE INTERACTION BETWEEN THE NPD PROCESS AND THE 3C WITHIN AN ORGANISATION CONTEXT</a:t>
            </a:r>
          </a:p>
        </p:txBody>
      </p:sp>
      <p:sp>
        <p:nvSpPr>
          <p:cNvPr id="7" name="Rectangle 6"/>
          <p:cNvSpPr/>
          <p:nvPr/>
        </p:nvSpPr>
        <p:spPr>
          <a:xfrm>
            <a:off x="0" y="1653741"/>
            <a:ext cx="8190412" cy="1200329"/>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The best way to view the link between the NPD process and the three elements of integration, within the </a:t>
            </a:r>
            <a:r>
              <a:rPr lang="en-US" dirty="0" err="1"/>
              <a:t>organisation</a:t>
            </a:r>
            <a:r>
              <a:rPr lang="en-US" dirty="0"/>
              <a:t> context, is through an </a:t>
            </a:r>
            <a:r>
              <a:rPr lang="en-US" dirty="0" err="1"/>
              <a:t>organising</a:t>
            </a:r>
            <a:r>
              <a:rPr lang="en-US" dirty="0"/>
              <a:t> diagram, see figure 2. However, NPD process requires significant interaction with different levels of an </a:t>
            </a:r>
            <a:r>
              <a:rPr lang="en-US" dirty="0" err="1"/>
              <a:t>organisation</a:t>
            </a:r>
            <a:r>
              <a:rPr lang="en-US" dirty="0"/>
              <a:t> for success. </a:t>
            </a:r>
          </a:p>
        </p:txBody>
      </p:sp>
      <p:sp>
        <p:nvSpPr>
          <p:cNvPr id="8" name="Rectangle 7"/>
          <p:cNvSpPr/>
          <p:nvPr/>
        </p:nvSpPr>
        <p:spPr>
          <a:xfrm>
            <a:off x="0" y="3086301"/>
            <a:ext cx="8190412" cy="646331"/>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As shown, the NPD process management reacts with two different </a:t>
            </a:r>
            <a:r>
              <a:rPr lang="en-US" dirty="0" err="1"/>
              <a:t>organisational</a:t>
            </a:r>
            <a:r>
              <a:rPr lang="en-US" dirty="0"/>
              <a:t> levels, strategic and operational levels. </a:t>
            </a:r>
          </a:p>
        </p:txBody>
      </p:sp>
      <p:sp>
        <p:nvSpPr>
          <p:cNvPr id="10" name="Rectangle 9"/>
          <p:cNvSpPr/>
          <p:nvPr/>
        </p:nvSpPr>
        <p:spPr>
          <a:xfrm>
            <a:off x="-2" y="4579821"/>
            <a:ext cx="8190412" cy="1477328"/>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In the first level, the strategic level, as the limited resources force the biotech start-ups to collaborate with other biotech companies, it has to be decided which NPD activities should be carried out in-house, and which should be outsourced. An important consideration is the strategic relevance of certain technologies for a start-up. </a:t>
            </a:r>
          </a:p>
        </p:txBody>
      </p:sp>
    </p:spTree>
    <p:extLst>
      <p:ext uri="{BB962C8B-B14F-4D97-AF65-F5344CB8AC3E}">
        <p14:creationId xmlns:p14="http://schemas.microsoft.com/office/powerpoint/2010/main" val="900465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6" name="Rectangle 5"/>
          <p:cNvSpPr/>
          <p:nvPr/>
        </p:nvSpPr>
        <p:spPr>
          <a:xfrm>
            <a:off x="-2" y="620415"/>
            <a:ext cx="11023602" cy="400110"/>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b="1" dirty="0"/>
              <a:t>THE INTERACTION BETWEEN THE NPD PROCESS AND THE 3C WITHIN AN ORGANISATION CONTEXT</a:t>
            </a:r>
          </a:p>
        </p:txBody>
      </p:sp>
      <p:sp>
        <p:nvSpPr>
          <p:cNvPr id="7" name="Rectangle 6"/>
          <p:cNvSpPr/>
          <p:nvPr/>
        </p:nvSpPr>
        <p:spPr>
          <a:xfrm>
            <a:off x="0" y="1653741"/>
            <a:ext cx="8190412" cy="1477328"/>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The next important issue is how to select the right partners to execute the outsourced activities. Such decisions are of strategic importance for start-ups  and keys to the success of their NPD projects. To be able to take the right decisions, at this level, start-ups should have a clear defined vision and strategy (e.g. growth ambitions, future the start-ups aiming to, disease or technology area, etc.).</a:t>
            </a:r>
          </a:p>
        </p:txBody>
      </p:sp>
    </p:spTree>
    <p:extLst>
      <p:ext uri="{BB962C8B-B14F-4D97-AF65-F5344CB8AC3E}">
        <p14:creationId xmlns:p14="http://schemas.microsoft.com/office/powerpoint/2010/main" val="1227143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1" y="0"/>
            <a:ext cx="7792720" cy="6858000"/>
          </a:xfrm>
          <a:prstGeom prst="rect">
            <a:avLst/>
          </a:prstGeom>
        </p:spPr>
      </p:pic>
    </p:spTree>
    <p:extLst>
      <p:ext uri="{BB962C8B-B14F-4D97-AF65-F5344CB8AC3E}">
        <p14:creationId xmlns:p14="http://schemas.microsoft.com/office/powerpoint/2010/main" val="4097533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6" name="Rectangle 5"/>
          <p:cNvSpPr/>
          <p:nvPr/>
        </p:nvSpPr>
        <p:spPr>
          <a:xfrm>
            <a:off x="-2" y="620415"/>
            <a:ext cx="11023602" cy="400110"/>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b="1" dirty="0"/>
              <a:t>THE INTERACTION BETWEEN THE NPD PROCESS AND THE 3C WITHIN AN ORGANISATION CONTEXT</a:t>
            </a:r>
          </a:p>
        </p:txBody>
      </p:sp>
      <p:sp>
        <p:nvSpPr>
          <p:cNvPr id="7" name="Rectangle 6"/>
          <p:cNvSpPr/>
          <p:nvPr/>
        </p:nvSpPr>
        <p:spPr>
          <a:xfrm>
            <a:off x="0" y="1653741"/>
            <a:ext cx="8190412" cy="2031325"/>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In the second level, the operational level, once the start-ups have decided what activities to outsource and selected the right partners, the main question is: how to build a collaborative network of different-focused </a:t>
            </a:r>
            <a:r>
              <a:rPr lang="en-US" dirty="0" err="1"/>
              <a:t>organisations</a:t>
            </a:r>
            <a:r>
              <a:rPr lang="en-US" dirty="0"/>
              <a:t>, what is the best technique to have resources, both tangible and intangible, productively shared between network members, and what approach leads to effective communication and coordination of the NPD process activities internally (different units in the start-ups), and externally (with the network members).</a:t>
            </a:r>
          </a:p>
        </p:txBody>
      </p:sp>
    </p:spTree>
    <p:extLst>
      <p:ext uri="{BB962C8B-B14F-4D97-AF65-F5344CB8AC3E}">
        <p14:creationId xmlns:p14="http://schemas.microsoft.com/office/powerpoint/2010/main" val="3364604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6" name="Rectangle 5"/>
          <p:cNvSpPr/>
          <p:nvPr/>
        </p:nvSpPr>
        <p:spPr>
          <a:xfrm>
            <a:off x="-2" y="620415"/>
            <a:ext cx="11023602" cy="400110"/>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b="1" dirty="0"/>
              <a:t>THE INTERACTION BETWEEN THE NPD PROCESS AND THE 3C WITHIN AN ORGANISATION CONTEXT</a:t>
            </a:r>
          </a:p>
        </p:txBody>
      </p:sp>
      <p:sp>
        <p:nvSpPr>
          <p:cNvPr id="7" name="Rectangle 6"/>
          <p:cNvSpPr/>
          <p:nvPr/>
        </p:nvSpPr>
        <p:spPr>
          <a:xfrm>
            <a:off x="0" y="1653741"/>
            <a:ext cx="8190412" cy="2308324"/>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The coordination element aims at streamlining the transition of output from one activity to be the input for another activity, eliminate re-work, and introduce the overlapping of activities. The communication element aims at ensuring the right information are sent to the right place at the right time. The start-ups deal with some issues such as what level of knowledge sharing should they have to allow them to speed up their decision-making, do they need accessible information server with the partners, do they have a sufficient IT infrastructure assisting good communication, do they need to invest in IT to move forward.</a:t>
            </a:r>
          </a:p>
        </p:txBody>
      </p:sp>
    </p:spTree>
    <p:extLst>
      <p:ext uri="{BB962C8B-B14F-4D97-AF65-F5344CB8AC3E}">
        <p14:creationId xmlns:p14="http://schemas.microsoft.com/office/powerpoint/2010/main" val="924469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6" name="Rectangle 5"/>
          <p:cNvSpPr/>
          <p:nvPr/>
        </p:nvSpPr>
        <p:spPr>
          <a:xfrm>
            <a:off x="-2" y="620415"/>
            <a:ext cx="11023602" cy="461665"/>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400" b="1" dirty="0"/>
              <a:t>THE PHASES OF INTEGRATION PROCESS</a:t>
            </a:r>
          </a:p>
        </p:txBody>
      </p:sp>
      <p:sp>
        <p:nvSpPr>
          <p:cNvPr id="7" name="Rectangle 6"/>
          <p:cNvSpPr/>
          <p:nvPr/>
        </p:nvSpPr>
        <p:spPr>
          <a:xfrm>
            <a:off x="0" y="1653741"/>
            <a:ext cx="8190412" cy="1754326"/>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As mentioned before, the integration approach is not something that can be "bought off the shelf and implemented in start-ups NPD process without efforts. There are many factors should be taken in consideration to have an effective integration approach, such as the start-up's strategy, the nature of the NPD project, the characteristics of the network, the available and required resources, and the technology needed.</a:t>
            </a:r>
          </a:p>
        </p:txBody>
      </p:sp>
      <p:sp>
        <p:nvSpPr>
          <p:cNvPr id="8" name="Rectangle 7"/>
          <p:cNvSpPr/>
          <p:nvPr/>
        </p:nvSpPr>
        <p:spPr>
          <a:xfrm>
            <a:off x="0" y="3624781"/>
            <a:ext cx="8190412" cy="646331"/>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As shown in figure 3, the integration approach consists of three different phases, identification, partner selection, and integration elements phases. </a:t>
            </a:r>
          </a:p>
        </p:txBody>
      </p:sp>
    </p:spTree>
    <p:extLst>
      <p:ext uri="{BB962C8B-B14F-4D97-AF65-F5344CB8AC3E}">
        <p14:creationId xmlns:p14="http://schemas.microsoft.com/office/powerpoint/2010/main" val="1281257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6" name="Rectangle 5"/>
          <p:cNvSpPr/>
          <p:nvPr/>
        </p:nvSpPr>
        <p:spPr>
          <a:xfrm>
            <a:off x="-2" y="620415"/>
            <a:ext cx="11023602" cy="461665"/>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400" b="1" dirty="0"/>
              <a:t>THE PHASES OF INTEGRATION PROCESS</a:t>
            </a:r>
          </a:p>
        </p:txBody>
      </p:sp>
      <p:sp>
        <p:nvSpPr>
          <p:cNvPr id="7" name="Rectangle 6"/>
          <p:cNvSpPr/>
          <p:nvPr/>
        </p:nvSpPr>
        <p:spPr>
          <a:xfrm>
            <a:off x="0" y="1653741"/>
            <a:ext cx="8190412" cy="1754326"/>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In the first phase, some identification work should be carried out. The goal of this phase is to understand the current situation of the start-ups. The results of this phase will be used latter to select the right partners. However, the start-ups should identify clearly their vision, and their short and long-term strategies. Most strategists agree that the two key questions of company strategy are: what business should the start-up be in, and how to get there. </a:t>
            </a:r>
          </a:p>
        </p:txBody>
      </p:sp>
      <p:sp>
        <p:nvSpPr>
          <p:cNvPr id="8" name="Rectangle 7"/>
          <p:cNvSpPr/>
          <p:nvPr/>
        </p:nvSpPr>
        <p:spPr>
          <a:xfrm>
            <a:off x="0" y="3624781"/>
            <a:ext cx="8190412" cy="646331"/>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Moreover, the start-ups should also identify the development project goals. The development projects should be in-line with the start-up's strategy.</a:t>
            </a:r>
          </a:p>
        </p:txBody>
      </p:sp>
    </p:spTree>
    <p:extLst>
      <p:ext uri="{BB962C8B-B14F-4D97-AF65-F5344CB8AC3E}">
        <p14:creationId xmlns:p14="http://schemas.microsoft.com/office/powerpoint/2010/main" val="126177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6" name="Rectangle 5"/>
          <p:cNvSpPr/>
          <p:nvPr/>
        </p:nvSpPr>
        <p:spPr>
          <a:xfrm>
            <a:off x="-2" y="620415"/>
            <a:ext cx="11023602" cy="461665"/>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400" b="1" dirty="0"/>
              <a:t>THE PHASES OF INTEGRATION PROCESS</a:t>
            </a:r>
          </a:p>
        </p:txBody>
      </p:sp>
      <p:sp>
        <p:nvSpPr>
          <p:cNvPr id="7" name="Rectangle 6"/>
          <p:cNvSpPr/>
          <p:nvPr/>
        </p:nvSpPr>
        <p:spPr>
          <a:xfrm>
            <a:off x="-2" y="1481021"/>
            <a:ext cx="8190412" cy="923330"/>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The third element in this phase is the "internal resource analysis". An internal analysis of the start-up's resources helps to identify the start-up's specific strengths and weaknesses and its source of competitive advantage.</a:t>
            </a:r>
          </a:p>
        </p:txBody>
      </p:sp>
      <p:pic>
        <p:nvPicPr>
          <p:cNvPr id="9" name="Picture 8"/>
          <p:cNvPicPr/>
          <p:nvPr/>
        </p:nvPicPr>
        <p:blipFill>
          <a:blip r:embed="rId8"/>
          <a:stretch>
            <a:fillRect/>
          </a:stretch>
        </p:blipFill>
        <p:spPr>
          <a:xfrm>
            <a:off x="-2" y="2692400"/>
            <a:ext cx="8190414" cy="4267200"/>
          </a:xfrm>
          <a:prstGeom prst="rect">
            <a:avLst/>
          </a:prstGeom>
        </p:spPr>
      </p:pic>
    </p:spTree>
    <p:extLst>
      <p:ext uri="{BB962C8B-B14F-4D97-AF65-F5344CB8AC3E}">
        <p14:creationId xmlns:p14="http://schemas.microsoft.com/office/powerpoint/2010/main" val="2024832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6" name="Rectangle 5"/>
          <p:cNvSpPr/>
          <p:nvPr/>
        </p:nvSpPr>
        <p:spPr>
          <a:xfrm>
            <a:off x="-2" y="620415"/>
            <a:ext cx="11023602" cy="461665"/>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400" b="1" dirty="0"/>
              <a:t>THE PHASES OF INTEGRATION PROCESS</a:t>
            </a:r>
          </a:p>
        </p:txBody>
      </p:sp>
      <p:sp>
        <p:nvSpPr>
          <p:cNvPr id="7" name="Rectangle 6"/>
          <p:cNvSpPr/>
          <p:nvPr/>
        </p:nvSpPr>
        <p:spPr>
          <a:xfrm>
            <a:off x="0" y="1653741"/>
            <a:ext cx="8190412" cy="923330"/>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The second phase is the partner selection. The goal of this phase is to select the right partners and segment those partners along a spectrum of limited to deep collaboration.</a:t>
            </a:r>
          </a:p>
        </p:txBody>
      </p:sp>
      <p:sp>
        <p:nvSpPr>
          <p:cNvPr id="8" name="Rectangle 7"/>
          <p:cNvSpPr/>
          <p:nvPr/>
        </p:nvSpPr>
        <p:spPr>
          <a:xfrm>
            <a:off x="0" y="3624781"/>
            <a:ext cx="8190412" cy="2031325"/>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The result of this phase will be used latter to manage the collaboration, communication and coordination of NPD process activities. Start-ups are not expected to invest the same effort, in communication and coordination, with all partners. The more strategic the partner, the better the communication and coordination. However, as stated before, there is no biotech start-up that has the time or resources to develop all the needed capabilities internally. The only way to overcome this obstacle is to collaborate with other partners. </a:t>
            </a:r>
          </a:p>
        </p:txBody>
      </p:sp>
    </p:spTree>
    <p:extLst>
      <p:ext uri="{BB962C8B-B14F-4D97-AF65-F5344CB8AC3E}">
        <p14:creationId xmlns:p14="http://schemas.microsoft.com/office/powerpoint/2010/main" val="2724228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6" name="Rectangle 5"/>
          <p:cNvSpPr/>
          <p:nvPr/>
        </p:nvSpPr>
        <p:spPr>
          <a:xfrm>
            <a:off x="-2" y="620415"/>
            <a:ext cx="11023602" cy="461665"/>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400" b="1" dirty="0"/>
              <a:t>THE PHASES OF INTEGRATION PROCESS</a:t>
            </a:r>
          </a:p>
        </p:txBody>
      </p:sp>
      <p:sp>
        <p:nvSpPr>
          <p:cNvPr id="7" name="Rectangle 6"/>
          <p:cNvSpPr/>
          <p:nvPr/>
        </p:nvSpPr>
        <p:spPr>
          <a:xfrm>
            <a:off x="0" y="1653741"/>
            <a:ext cx="8190412" cy="1477328"/>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The strategic partners should meet the following requirement: share the same vision for the business, of great importance to development projects and business, current and future business size matching with the start-up plan, can help to have a short-term return, defined long-term potential, and help in improving the NPD process performance.</a:t>
            </a:r>
          </a:p>
        </p:txBody>
      </p:sp>
    </p:spTree>
    <p:extLst>
      <p:ext uri="{BB962C8B-B14F-4D97-AF65-F5344CB8AC3E}">
        <p14:creationId xmlns:p14="http://schemas.microsoft.com/office/powerpoint/2010/main" val="4139312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6" name="Rectangle 5"/>
          <p:cNvSpPr/>
          <p:nvPr/>
        </p:nvSpPr>
        <p:spPr>
          <a:xfrm>
            <a:off x="-2" y="620415"/>
            <a:ext cx="11023602" cy="461665"/>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400" b="1" dirty="0"/>
              <a:t>THE PHASES OF INTEGRATION PROCESS</a:t>
            </a:r>
          </a:p>
        </p:txBody>
      </p:sp>
      <p:sp>
        <p:nvSpPr>
          <p:cNvPr id="7" name="Rectangle 6"/>
          <p:cNvSpPr/>
          <p:nvPr/>
        </p:nvSpPr>
        <p:spPr>
          <a:xfrm>
            <a:off x="0" y="1653741"/>
            <a:ext cx="8190412" cy="3693319"/>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The third phase consists of three interrelated elements, collaboration, coordination and communication. The goals of this phase are to ensure that: </a:t>
            </a:r>
            <a:endParaRPr lang="en-US" dirty="0" smtClean="0"/>
          </a:p>
          <a:p>
            <a:endParaRPr lang="en-US" dirty="0"/>
          </a:p>
          <a:p>
            <a:pPr marL="400050" indent="-400050">
              <a:buAutoNum type="romanLcParenBoth"/>
            </a:pPr>
            <a:r>
              <a:rPr lang="en-US" dirty="0" smtClean="0"/>
              <a:t>the </a:t>
            </a:r>
            <a:r>
              <a:rPr lang="en-US" dirty="0"/>
              <a:t>people, units and functions within the company or/and from different companies are working and collaborating together for achieving the NPD project goals</a:t>
            </a:r>
            <a:r>
              <a:rPr lang="en-US" dirty="0" smtClean="0"/>
              <a:t>,</a:t>
            </a:r>
          </a:p>
          <a:p>
            <a:pPr marL="400050" indent="-400050">
              <a:buAutoNum type="romanLcParenBoth"/>
            </a:pPr>
            <a:endParaRPr lang="en-US" dirty="0"/>
          </a:p>
          <a:p>
            <a:r>
              <a:rPr lang="en-US" dirty="0"/>
              <a:t>(ii) there is a certain degree of which the activities of NPD process are fitted and linked together in order to accomplish a collective set of tasks,  </a:t>
            </a:r>
            <a:endParaRPr lang="en-US" dirty="0" smtClean="0"/>
          </a:p>
          <a:p>
            <a:endParaRPr lang="en-US" dirty="0"/>
          </a:p>
          <a:p>
            <a:r>
              <a:rPr lang="en-US" dirty="0"/>
              <a:t>and (iii) the upstream functions have knowledge of downstream capabilities in order to incorporate these into their activities</a:t>
            </a:r>
            <a:r>
              <a:rPr lang="en-US" dirty="0" smtClean="0"/>
              <a:t>.</a:t>
            </a:r>
          </a:p>
          <a:p>
            <a:endParaRPr lang="en-US" dirty="0"/>
          </a:p>
        </p:txBody>
      </p:sp>
    </p:spTree>
    <p:extLst>
      <p:ext uri="{BB962C8B-B14F-4D97-AF65-F5344CB8AC3E}">
        <p14:creationId xmlns:p14="http://schemas.microsoft.com/office/powerpoint/2010/main" val="4069533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6" name="Rectangle 5"/>
          <p:cNvSpPr/>
          <p:nvPr/>
        </p:nvSpPr>
        <p:spPr>
          <a:xfrm>
            <a:off x="-2" y="620415"/>
            <a:ext cx="11023602" cy="461665"/>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400" b="1" dirty="0"/>
              <a:t>THE PHASES OF INTEGRATION PROCESS</a:t>
            </a:r>
          </a:p>
        </p:txBody>
      </p:sp>
      <p:sp>
        <p:nvSpPr>
          <p:cNvPr id="7" name="Rectangle 6"/>
          <p:cNvSpPr/>
          <p:nvPr/>
        </p:nvSpPr>
        <p:spPr>
          <a:xfrm>
            <a:off x="0" y="1653741"/>
            <a:ext cx="8190412" cy="1754326"/>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In order to design a good level of integration, the NPD process activities should first be broken down into sub-process and tasks. Followed by finding out the functions of each task, the required input and output of each task, supporting tools, milestones and deliverables, feed-back loops, criteria for transition from one phase to another, etc. When breaking down and scheduling NPD process activities, the relationship between the activities of different people and functions will be clear. </a:t>
            </a:r>
          </a:p>
        </p:txBody>
      </p:sp>
      <p:sp>
        <p:nvSpPr>
          <p:cNvPr id="8" name="Rectangle 7"/>
          <p:cNvSpPr/>
          <p:nvPr/>
        </p:nvSpPr>
        <p:spPr>
          <a:xfrm>
            <a:off x="0" y="3838141"/>
            <a:ext cx="8190412" cy="923330"/>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The next step is to find out where coordination and communication are required or have to be enhanced along the process. This step will help in introducing the overlap of activities, which results usually in reducing the time and cost of NPD projects.</a:t>
            </a:r>
          </a:p>
        </p:txBody>
      </p:sp>
    </p:spTree>
    <p:extLst>
      <p:ext uri="{BB962C8B-B14F-4D97-AF65-F5344CB8AC3E}">
        <p14:creationId xmlns:p14="http://schemas.microsoft.com/office/powerpoint/2010/main" val="1620728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3695</TotalTime>
  <Words>4841</Words>
  <Application>Microsoft Office PowerPoint</Application>
  <PresentationFormat>Widescreen</PresentationFormat>
  <Paragraphs>127</Paragraphs>
  <Slides>46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21</cp:revision>
  <dcterms:created xsi:type="dcterms:W3CDTF">2023-04-29T09:08:23Z</dcterms:created>
  <dcterms:modified xsi:type="dcterms:W3CDTF">2023-08-04T12:10:50Z</dcterms:modified>
</cp:coreProperties>
</file>