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48" r:id="rId1"/>
  </p:sldMasterIdLst>
  <p:notesMasterIdLst>
    <p:notesMasterId r:id="rId19"/>
  </p:notesMasterIdLst>
  <p:sldIdLst>
    <p:sldId id="256" r:id="rId2"/>
    <p:sldId id="258" r:id="rId3"/>
    <p:sldId id="259" r:id="rId4"/>
    <p:sldId id="274" r:id="rId5"/>
    <p:sldId id="275" r:id="rId6"/>
    <p:sldId id="260" r:id="rId7"/>
    <p:sldId id="276" r:id="rId8"/>
    <p:sldId id="277" r:id="rId9"/>
    <p:sldId id="278" r:id="rId10"/>
    <p:sldId id="279" r:id="rId11"/>
    <p:sldId id="280" r:id="rId12"/>
    <p:sldId id="261" r:id="rId13"/>
    <p:sldId id="262" r:id="rId14"/>
    <p:sldId id="281" r:id="rId15"/>
    <p:sldId id="282" r:id="rId16"/>
    <p:sldId id="263" r:id="rId17"/>
    <p:sldId id="273" r:id="rId18"/>
  </p:sldIdLst>
  <p:sldSz cx="12192000" cy="6858000"/>
  <p:notesSz cx="6858000" cy="9144000"/>
  <p:defaultTex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D5AF8"/>
    <a:srgbClr val="ECF1B1"/>
    <a:srgbClr val="D3F9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776" autoAdjust="0"/>
    <p:restoredTop sz="94660"/>
  </p:normalViewPr>
  <p:slideViewPr>
    <p:cSldViewPr>
      <p:cViewPr varScale="1">
        <p:scale>
          <a:sx n="59" d="100"/>
          <a:sy n="59" d="100"/>
        </p:scale>
        <p:origin x="1032" y="56"/>
      </p:cViewPr>
      <p:guideLst>
        <p:guide orient="horz" pos="2160"/>
        <p:guide pos="3840"/>
      </p:guideLst>
    </p:cSldViewPr>
  </p:slideViewPr>
  <p:notesTextViewPr>
    <p:cViewPr>
      <p:scale>
        <a:sx n="1" d="1"/>
        <a:sy n="1" d="1"/>
      </p:scale>
      <p:origin x="0" y="0"/>
    </p:cViewPr>
  </p:notesTextViewPr>
  <p:sorterViewPr>
    <p:cViewPr>
      <p:scale>
        <a:sx n="100" d="100"/>
        <a:sy n="100" d="100"/>
      </p:scale>
      <p:origin x="0" y="121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3.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7200"/>
          </a:xfrm>
          <a:prstGeom prst="rect">
            <a:avLst/>
          </a:prstGeom>
        </p:spPr>
        <p:txBody>
          <a:bodyPr vert="horz" lIns="91440" tIns="45720" rIns="91440" bIns="45720" rtlCol="1"/>
          <a:lstStyle>
            <a:lvl1pPr algn="r">
              <a:defRPr sz="1200"/>
            </a:lvl1pPr>
          </a:lstStyle>
          <a:p>
            <a:endParaRPr lang="ar-SA"/>
          </a:p>
        </p:txBody>
      </p:sp>
      <p:sp>
        <p:nvSpPr>
          <p:cNvPr id="3" name="عنصر نائب للتاريخ 2"/>
          <p:cNvSpPr>
            <a:spLocks noGrp="1"/>
          </p:cNvSpPr>
          <p:nvPr>
            <p:ph type="dt" idx="1"/>
          </p:nvPr>
        </p:nvSpPr>
        <p:spPr>
          <a:xfrm>
            <a:off x="1588" y="0"/>
            <a:ext cx="2971800" cy="457200"/>
          </a:xfrm>
          <a:prstGeom prst="rect">
            <a:avLst/>
          </a:prstGeom>
        </p:spPr>
        <p:txBody>
          <a:bodyPr vert="horz" lIns="91440" tIns="45720" rIns="91440" bIns="45720" rtlCol="1"/>
          <a:lstStyle>
            <a:lvl1pPr algn="l">
              <a:defRPr sz="1200"/>
            </a:lvl1pPr>
          </a:lstStyle>
          <a:p>
            <a:fld id="{8C5BF6FA-2D6F-4DF6-A973-E6640343ACBE}" type="datetimeFigureOut">
              <a:rPr lang="ar-SA" smtClean="0"/>
              <a:t>18/11/1445</a:t>
            </a:fld>
            <a:endParaRPr lang="ar-SA"/>
          </a:p>
        </p:txBody>
      </p:sp>
      <p:sp>
        <p:nvSpPr>
          <p:cNvPr id="4" name="عنصر نائب لصورة الشريحة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1" anchor="ctr"/>
          <a:lstStyle/>
          <a:p>
            <a:endParaRPr lang="ar-SA"/>
          </a:p>
        </p:txBody>
      </p:sp>
      <p:sp>
        <p:nvSpPr>
          <p:cNvPr id="5" name="عنصر نائب للملاحظات 4"/>
          <p:cNvSpPr>
            <a:spLocks noGrp="1"/>
          </p:cNvSpPr>
          <p:nvPr>
            <p:ph type="body" sz="quarter" idx="3"/>
          </p:nvPr>
        </p:nvSpPr>
        <p:spPr>
          <a:xfrm>
            <a:off x="685800" y="4343400"/>
            <a:ext cx="5486400" cy="4114800"/>
          </a:xfrm>
          <a:prstGeom prst="rect">
            <a:avLst/>
          </a:prstGeom>
        </p:spPr>
        <p:txBody>
          <a:bodyPr vert="horz" lIns="91440" tIns="45720" rIns="91440" bIns="45720" rtlCol="1"/>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6" name="عنصر نائب للتذييل 5"/>
          <p:cNvSpPr>
            <a:spLocks noGrp="1"/>
          </p:cNvSpPr>
          <p:nvPr>
            <p:ph type="ftr" sz="quarter" idx="4"/>
          </p:nvPr>
        </p:nvSpPr>
        <p:spPr>
          <a:xfrm>
            <a:off x="3886200" y="8685213"/>
            <a:ext cx="2971800" cy="457200"/>
          </a:xfrm>
          <a:prstGeom prst="rect">
            <a:avLst/>
          </a:prstGeom>
        </p:spPr>
        <p:txBody>
          <a:bodyPr vert="horz" lIns="91440" tIns="45720" rIns="91440" bIns="45720" rtlCol="1" anchor="b"/>
          <a:lstStyle>
            <a:lvl1pPr algn="r">
              <a:defRPr sz="1200"/>
            </a:lvl1pPr>
          </a:lstStyle>
          <a:p>
            <a:endParaRPr lang="ar-SA"/>
          </a:p>
        </p:txBody>
      </p:sp>
      <p:sp>
        <p:nvSpPr>
          <p:cNvPr id="7" name="عنصر نائب لرقم الشريحة 6"/>
          <p:cNvSpPr>
            <a:spLocks noGrp="1"/>
          </p:cNvSpPr>
          <p:nvPr>
            <p:ph type="sldNum" sz="quarter" idx="5"/>
          </p:nvPr>
        </p:nvSpPr>
        <p:spPr>
          <a:xfrm>
            <a:off x="1588" y="8685213"/>
            <a:ext cx="2971800" cy="457200"/>
          </a:xfrm>
          <a:prstGeom prst="rect">
            <a:avLst/>
          </a:prstGeom>
        </p:spPr>
        <p:txBody>
          <a:bodyPr vert="horz" lIns="91440" tIns="45720" rIns="91440" bIns="45720" rtlCol="1" anchor="b"/>
          <a:lstStyle>
            <a:lvl1pPr algn="l">
              <a:defRPr sz="1200"/>
            </a:lvl1pPr>
          </a:lstStyle>
          <a:p>
            <a:fld id="{5A95499B-824A-4D01-B77D-B3AFB6A19E27}" type="slidenum">
              <a:rPr lang="ar-SA" smtClean="0"/>
              <a:t>‹#›</a:t>
            </a:fld>
            <a:endParaRPr lang="ar-SA"/>
          </a:p>
        </p:txBody>
      </p:sp>
    </p:spTree>
    <p:extLst>
      <p:ext uri="{BB962C8B-B14F-4D97-AF65-F5344CB8AC3E}">
        <p14:creationId xmlns:p14="http://schemas.microsoft.com/office/powerpoint/2010/main" val="1171165004"/>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95499B-824A-4D01-B77D-B3AFB6A19E27}" type="slidenum">
              <a:rPr lang="ar-SA" smtClean="0"/>
              <a:t>1</a:t>
            </a:fld>
            <a:endParaRPr lang="ar-SA"/>
          </a:p>
        </p:txBody>
      </p:sp>
    </p:spTree>
    <p:extLst>
      <p:ext uri="{BB962C8B-B14F-4D97-AF65-F5344CB8AC3E}">
        <p14:creationId xmlns:p14="http://schemas.microsoft.com/office/powerpoint/2010/main" val="2669361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شريحة عنوان">
    <p:spTree>
      <p:nvGrpSpPr>
        <p:cNvPr id="1" name=""/>
        <p:cNvGrpSpPr/>
        <p:nvPr/>
      </p:nvGrpSpPr>
      <p:grpSpPr>
        <a:xfrm>
          <a:off x="0" y="0"/>
          <a:ext cx="0" cy="0"/>
          <a:chOff x="0" y="0"/>
          <a:chExt cx="0" cy="0"/>
        </a:xfrm>
      </p:grpSpPr>
      <p:sp>
        <p:nvSpPr>
          <p:cNvPr id="2" name="عنوان 1"/>
          <p:cNvSpPr>
            <a:spLocks noGrp="1"/>
          </p:cNvSpPr>
          <p:nvPr>
            <p:ph type="ctrTitle"/>
          </p:nvPr>
        </p:nvSpPr>
        <p:spPr>
          <a:xfrm>
            <a:off x="914400" y="2130428"/>
            <a:ext cx="10363200" cy="1470025"/>
          </a:xfrm>
        </p:spPr>
        <p:txBody>
          <a:bodyPr/>
          <a:lstStyle/>
          <a:p>
            <a:r>
              <a:rPr lang="ar-SA"/>
              <a:t>انقر لتحرير نمط العنوان الرئيسي</a:t>
            </a:r>
          </a:p>
        </p:txBody>
      </p:sp>
      <p:sp>
        <p:nvSpPr>
          <p:cNvPr id="3" name="عنوان فرعي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ar-SA"/>
              <a:t>انقر لتحرير نمط العنوان الثانوي الرئيسي</a:t>
            </a:r>
          </a:p>
        </p:txBody>
      </p:sp>
      <p:sp>
        <p:nvSpPr>
          <p:cNvPr id="4" name="عنصر نائب للتاريخ 3"/>
          <p:cNvSpPr>
            <a:spLocks noGrp="1"/>
          </p:cNvSpPr>
          <p:nvPr>
            <p:ph type="dt" sz="half" idx="10"/>
          </p:nvPr>
        </p:nvSpPr>
        <p:spPr/>
        <p:txBody>
          <a:bodyPr/>
          <a:lstStyle/>
          <a:p>
            <a:fld id="{2C584659-EF5A-4D9C-9289-0271511955A0}" type="datetimeFigureOut">
              <a:rPr lang="ar-SA" smtClean="0"/>
              <a:t>18/11/1445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2267916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عنوان ومحتوى">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idx="1"/>
          </p:nvPr>
        </p:nvSpPr>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2C584659-EF5A-4D9C-9289-0271511955A0}" type="datetimeFigureOut">
              <a:rPr lang="ar-SA" smtClean="0"/>
              <a:t>18/11/1445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3454740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عنوان المقطع">
    <p:spTree>
      <p:nvGrpSpPr>
        <p:cNvPr id="1" name=""/>
        <p:cNvGrpSpPr/>
        <p:nvPr/>
      </p:nvGrpSpPr>
      <p:grpSpPr>
        <a:xfrm>
          <a:off x="0" y="0"/>
          <a:ext cx="0" cy="0"/>
          <a:chOff x="0" y="0"/>
          <a:chExt cx="0" cy="0"/>
        </a:xfrm>
      </p:grpSpPr>
      <p:sp>
        <p:nvSpPr>
          <p:cNvPr id="2" name="عنوان 1"/>
          <p:cNvSpPr>
            <a:spLocks noGrp="1"/>
          </p:cNvSpPr>
          <p:nvPr>
            <p:ph type="title"/>
          </p:nvPr>
        </p:nvSpPr>
        <p:spPr>
          <a:xfrm>
            <a:off x="963084" y="4406903"/>
            <a:ext cx="10363200" cy="1362075"/>
          </a:xfrm>
        </p:spPr>
        <p:txBody>
          <a:bodyPr anchor="t"/>
          <a:lstStyle>
            <a:lvl1pPr algn="r">
              <a:defRPr sz="4000" b="1" cap="all"/>
            </a:lvl1pPr>
          </a:lstStyle>
          <a:p>
            <a:r>
              <a:rPr lang="ar-SA"/>
              <a:t>انقر لتحرير نمط العنوان الرئيسي</a:t>
            </a:r>
          </a:p>
        </p:txBody>
      </p:sp>
      <p:sp>
        <p:nvSpPr>
          <p:cNvPr id="3" name="عنصر نائب للنص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ar-SA"/>
              <a:t>انقر لتحرير أنماط النص الرئيسي</a:t>
            </a:r>
          </a:p>
        </p:txBody>
      </p:sp>
      <p:sp>
        <p:nvSpPr>
          <p:cNvPr id="4" name="عنصر نائب للتاريخ 3"/>
          <p:cNvSpPr>
            <a:spLocks noGrp="1"/>
          </p:cNvSpPr>
          <p:nvPr>
            <p:ph type="dt" sz="half" idx="10"/>
          </p:nvPr>
        </p:nvSpPr>
        <p:spPr/>
        <p:txBody>
          <a:bodyPr/>
          <a:lstStyle/>
          <a:p>
            <a:fld id="{2C584659-EF5A-4D9C-9289-0271511955A0}" type="datetimeFigureOut">
              <a:rPr lang="ar-SA" smtClean="0"/>
              <a:t>18/11/1445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2810674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محتويين">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محتوى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تاريخ 4"/>
          <p:cNvSpPr>
            <a:spLocks noGrp="1"/>
          </p:cNvSpPr>
          <p:nvPr>
            <p:ph type="dt" sz="half" idx="10"/>
          </p:nvPr>
        </p:nvSpPr>
        <p:spPr/>
        <p:txBody>
          <a:bodyPr/>
          <a:lstStyle/>
          <a:p>
            <a:fld id="{2C584659-EF5A-4D9C-9289-0271511955A0}" type="datetimeFigureOut">
              <a:rPr lang="ar-SA" smtClean="0"/>
              <a:t>18/11/1445</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3124229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مقارنة">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lvl1pPr>
              <a:defRPr/>
            </a:lvl1pPr>
          </a:lstStyle>
          <a:p>
            <a:r>
              <a:rPr lang="ar-SA"/>
              <a:t>انقر لتحرير نمط العنوان الرئيسي</a:t>
            </a:r>
          </a:p>
        </p:txBody>
      </p:sp>
      <p:sp>
        <p:nvSpPr>
          <p:cNvPr id="3" name="عنصر نائب للنص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4" name="عنصر نائب للمحتوى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نص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6" name="عنصر نائب للمحتوى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7" name="عنصر نائب للتاريخ 6"/>
          <p:cNvSpPr>
            <a:spLocks noGrp="1"/>
          </p:cNvSpPr>
          <p:nvPr>
            <p:ph type="dt" sz="half" idx="10"/>
          </p:nvPr>
        </p:nvSpPr>
        <p:spPr/>
        <p:txBody>
          <a:bodyPr/>
          <a:lstStyle/>
          <a:p>
            <a:fld id="{2C584659-EF5A-4D9C-9289-0271511955A0}" type="datetimeFigureOut">
              <a:rPr lang="ar-SA" smtClean="0"/>
              <a:t>18/11/1445</a:t>
            </a:fld>
            <a:endParaRPr lang="ar-SA"/>
          </a:p>
        </p:txBody>
      </p:sp>
      <p:sp>
        <p:nvSpPr>
          <p:cNvPr id="8" name="عنصر نائب للتذييل 7"/>
          <p:cNvSpPr>
            <a:spLocks noGrp="1"/>
          </p:cNvSpPr>
          <p:nvPr>
            <p:ph type="ftr" sz="quarter" idx="11"/>
          </p:nvPr>
        </p:nvSpPr>
        <p:spPr/>
        <p:txBody>
          <a:bodyPr/>
          <a:lstStyle/>
          <a:p>
            <a:endParaRPr lang="ar-SA"/>
          </a:p>
        </p:txBody>
      </p:sp>
      <p:sp>
        <p:nvSpPr>
          <p:cNvPr id="9" name="عنصر نائب لرقم الشريحة 8"/>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3875558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عنوان فقط">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تاريخ 2"/>
          <p:cNvSpPr>
            <a:spLocks noGrp="1"/>
          </p:cNvSpPr>
          <p:nvPr>
            <p:ph type="dt" sz="half" idx="10"/>
          </p:nvPr>
        </p:nvSpPr>
        <p:spPr/>
        <p:txBody>
          <a:bodyPr/>
          <a:lstStyle/>
          <a:p>
            <a:fld id="{2C584659-EF5A-4D9C-9289-0271511955A0}" type="datetimeFigureOut">
              <a:rPr lang="ar-SA" smtClean="0"/>
              <a:t>18/11/1445</a:t>
            </a:fld>
            <a:endParaRPr lang="ar-SA"/>
          </a:p>
        </p:txBody>
      </p:sp>
      <p:sp>
        <p:nvSpPr>
          <p:cNvPr id="4" name="عنصر نائب للتذييل 3"/>
          <p:cNvSpPr>
            <a:spLocks noGrp="1"/>
          </p:cNvSpPr>
          <p:nvPr>
            <p:ph type="ftr" sz="quarter" idx="11"/>
          </p:nvPr>
        </p:nvSpPr>
        <p:spPr/>
        <p:txBody>
          <a:bodyPr/>
          <a:lstStyle/>
          <a:p>
            <a:endParaRPr lang="ar-SA"/>
          </a:p>
        </p:txBody>
      </p:sp>
      <p:sp>
        <p:nvSpPr>
          <p:cNvPr id="5" name="عنصر نائب لرقم الشريحة 4"/>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2896505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فارغ">
    <p:spTree>
      <p:nvGrpSpPr>
        <p:cNvPr id="1" name=""/>
        <p:cNvGrpSpPr/>
        <p:nvPr/>
      </p:nvGrpSpPr>
      <p:grpSpPr>
        <a:xfrm>
          <a:off x="0" y="0"/>
          <a:ext cx="0" cy="0"/>
          <a:chOff x="0" y="0"/>
          <a:chExt cx="0" cy="0"/>
        </a:xfrm>
      </p:grpSpPr>
      <p:sp>
        <p:nvSpPr>
          <p:cNvPr id="2" name="عنصر نائب للتاريخ 1"/>
          <p:cNvSpPr>
            <a:spLocks noGrp="1"/>
          </p:cNvSpPr>
          <p:nvPr>
            <p:ph type="dt" sz="half" idx="10"/>
          </p:nvPr>
        </p:nvSpPr>
        <p:spPr/>
        <p:txBody>
          <a:bodyPr/>
          <a:lstStyle/>
          <a:p>
            <a:fld id="{2C584659-EF5A-4D9C-9289-0271511955A0}" type="datetimeFigureOut">
              <a:rPr lang="ar-SA" smtClean="0"/>
              <a:t>18/11/1445</a:t>
            </a:fld>
            <a:endParaRPr lang="ar-SA"/>
          </a:p>
        </p:txBody>
      </p:sp>
      <p:sp>
        <p:nvSpPr>
          <p:cNvPr id="3" name="عنصر نائب للتذييل 2"/>
          <p:cNvSpPr>
            <a:spLocks noGrp="1"/>
          </p:cNvSpPr>
          <p:nvPr>
            <p:ph type="ftr" sz="quarter" idx="11"/>
          </p:nvPr>
        </p:nvSpPr>
        <p:spPr/>
        <p:txBody>
          <a:bodyPr/>
          <a:lstStyle/>
          <a:p>
            <a:endParaRPr lang="ar-SA"/>
          </a:p>
        </p:txBody>
      </p:sp>
      <p:sp>
        <p:nvSpPr>
          <p:cNvPr id="4" name="عنصر نائب لرقم الشريحة 3"/>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3860136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محتوى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609602" y="273050"/>
            <a:ext cx="4011084" cy="1162050"/>
          </a:xfrm>
        </p:spPr>
        <p:txBody>
          <a:bodyPr anchor="b"/>
          <a:lstStyle>
            <a:lvl1pPr algn="r">
              <a:defRPr sz="2000" b="1"/>
            </a:lvl1pPr>
          </a:lstStyle>
          <a:p>
            <a:r>
              <a:rPr lang="ar-SA"/>
              <a:t>انقر لتحرير نمط العنوان الرئيسي</a:t>
            </a:r>
          </a:p>
        </p:txBody>
      </p:sp>
      <p:sp>
        <p:nvSpPr>
          <p:cNvPr id="3" name="عنصر نائب للمحتوى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نص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2C584659-EF5A-4D9C-9289-0271511955A0}" type="datetimeFigureOut">
              <a:rPr lang="ar-SA" smtClean="0"/>
              <a:t>18/11/1445</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2517194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صورة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2389717" y="4800600"/>
            <a:ext cx="7315200" cy="566738"/>
          </a:xfrm>
        </p:spPr>
        <p:txBody>
          <a:bodyPr anchor="b"/>
          <a:lstStyle>
            <a:lvl1pPr algn="r">
              <a:defRPr sz="2000" b="1"/>
            </a:lvl1pPr>
          </a:lstStyle>
          <a:p>
            <a:r>
              <a:rPr lang="ar-SA"/>
              <a:t>انقر لتحرير نمط العنوان الرئيسي</a:t>
            </a:r>
          </a:p>
        </p:txBody>
      </p:sp>
      <p:sp>
        <p:nvSpPr>
          <p:cNvPr id="3" name="عنصر نائب للصورة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عنصر نائب للنص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2C584659-EF5A-4D9C-9289-0271511955A0}" type="datetimeFigureOut">
              <a:rPr lang="ar-SA" smtClean="0"/>
              <a:t>18/11/1445</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3112558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عنوان ونص عمودي">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عنوان العمودي 2"/>
          <p:cNvSpPr>
            <a:spLocks noGrp="1"/>
          </p:cNvSpPr>
          <p:nvPr>
            <p:ph type="body" orient="vert" idx="1"/>
          </p:nvPr>
        </p:nvSpPr>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2C584659-EF5A-4D9C-9289-0271511955A0}" type="datetimeFigureOut">
              <a:rPr lang="ar-SA" smtClean="0"/>
              <a:t>18/11/1445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2416188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عنوان ونص عموديان">
    <p:spTree>
      <p:nvGrpSpPr>
        <p:cNvPr id="1" name=""/>
        <p:cNvGrpSpPr/>
        <p:nvPr/>
      </p:nvGrpSpPr>
      <p:grpSpPr>
        <a:xfrm>
          <a:off x="0" y="0"/>
          <a:ext cx="0" cy="0"/>
          <a:chOff x="0" y="0"/>
          <a:chExt cx="0" cy="0"/>
        </a:xfrm>
      </p:grpSpPr>
      <p:sp>
        <p:nvSpPr>
          <p:cNvPr id="2" name="عنوان عمودي 1"/>
          <p:cNvSpPr>
            <a:spLocks noGrp="1"/>
          </p:cNvSpPr>
          <p:nvPr>
            <p:ph type="title" orient="vert"/>
          </p:nvPr>
        </p:nvSpPr>
        <p:spPr>
          <a:xfrm>
            <a:off x="8839200" y="274641"/>
            <a:ext cx="2743200" cy="5851525"/>
          </a:xfrm>
        </p:spPr>
        <p:txBody>
          <a:bodyPr vert="eaVert"/>
          <a:lstStyle/>
          <a:p>
            <a:r>
              <a:rPr lang="ar-SA"/>
              <a:t>انقر لتحرير نمط العنوان الرئيسي</a:t>
            </a:r>
          </a:p>
        </p:txBody>
      </p:sp>
      <p:sp>
        <p:nvSpPr>
          <p:cNvPr id="3" name="عنصر نائب للعنوان العمودي 2"/>
          <p:cNvSpPr>
            <a:spLocks noGrp="1"/>
          </p:cNvSpPr>
          <p:nvPr>
            <p:ph type="body" orient="vert" idx="1"/>
          </p:nvPr>
        </p:nvSpPr>
        <p:spPr>
          <a:xfrm>
            <a:off x="609600" y="274641"/>
            <a:ext cx="8026400" cy="5851525"/>
          </a:xfrm>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2C584659-EF5A-4D9C-9289-0271511955A0}" type="datetimeFigureOut">
              <a:rPr lang="ar-SA" smtClean="0"/>
              <a:t>18/11/1445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94B733DD-B3A1-40FC-8D47-98E93B51BA17}" type="slidenum">
              <a:rPr lang="ar-SA" smtClean="0"/>
              <a:t>‹#›</a:t>
            </a:fld>
            <a:endParaRPr lang="ar-SA"/>
          </a:p>
        </p:txBody>
      </p:sp>
    </p:spTree>
    <p:extLst>
      <p:ext uri="{BB962C8B-B14F-4D97-AF65-F5344CB8AC3E}">
        <p14:creationId xmlns:p14="http://schemas.microsoft.com/office/powerpoint/2010/main" val="1677765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252497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9"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4546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عنصر نائب للعنوان 1"/>
          <p:cNvSpPr>
            <a:spLocks noGrp="1"/>
          </p:cNvSpPr>
          <p:nvPr>
            <p:ph type="title"/>
          </p:nvPr>
        </p:nvSpPr>
        <p:spPr>
          <a:xfrm>
            <a:off x="609600" y="274638"/>
            <a:ext cx="10972800" cy="1143000"/>
          </a:xfrm>
          <a:prstGeom prst="rect">
            <a:avLst/>
          </a:prstGeom>
        </p:spPr>
        <p:txBody>
          <a:bodyPr vert="horz" lIns="91440" tIns="45720" rIns="91440" bIns="45720" rtlCol="1" anchor="ctr">
            <a:normAutofit/>
          </a:bodyPr>
          <a:lstStyle/>
          <a:p>
            <a:r>
              <a:rPr lang="ar-SA"/>
              <a:t>انقر لتحرير نمط العنوان الرئيسي</a:t>
            </a:r>
          </a:p>
        </p:txBody>
      </p:sp>
      <p:sp>
        <p:nvSpPr>
          <p:cNvPr id="3" name="عنصر نائب للنص 2"/>
          <p:cNvSpPr>
            <a:spLocks noGrp="1"/>
          </p:cNvSpPr>
          <p:nvPr>
            <p:ph type="body" idx="1"/>
          </p:nvPr>
        </p:nvSpPr>
        <p:spPr>
          <a:xfrm>
            <a:off x="609600" y="1600203"/>
            <a:ext cx="10972800" cy="4525963"/>
          </a:xfrm>
          <a:prstGeom prst="rect">
            <a:avLst/>
          </a:prstGeom>
        </p:spPr>
        <p:txBody>
          <a:bodyPr vert="horz" lIns="91440" tIns="45720" rIns="91440" bIns="45720" rtlCol="1">
            <a:normAutofit/>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2"/>
          </p:nvPr>
        </p:nvSpPr>
        <p:spPr>
          <a:xfrm>
            <a:off x="8737600" y="6356353"/>
            <a:ext cx="2844800" cy="365125"/>
          </a:xfrm>
          <a:prstGeom prst="rect">
            <a:avLst/>
          </a:prstGeom>
        </p:spPr>
        <p:txBody>
          <a:bodyPr vert="horz" lIns="91440" tIns="45720" rIns="91440" bIns="45720" rtlCol="1" anchor="ctr"/>
          <a:lstStyle>
            <a:lvl1pPr algn="r">
              <a:defRPr sz="1200">
                <a:solidFill>
                  <a:schemeClr val="tx1">
                    <a:tint val="75000"/>
                  </a:schemeClr>
                </a:solidFill>
              </a:defRPr>
            </a:lvl1pPr>
          </a:lstStyle>
          <a:p>
            <a:fld id="{2C584659-EF5A-4D9C-9289-0271511955A0}" type="datetimeFigureOut">
              <a:rPr lang="ar-SA" smtClean="0"/>
              <a:t>18/11/1445</a:t>
            </a:fld>
            <a:endParaRPr lang="ar-SA"/>
          </a:p>
        </p:txBody>
      </p:sp>
      <p:sp>
        <p:nvSpPr>
          <p:cNvPr id="5" name="عنصر نائب للتذييل 4"/>
          <p:cNvSpPr>
            <a:spLocks noGrp="1"/>
          </p:cNvSpPr>
          <p:nvPr>
            <p:ph type="ftr" sz="quarter" idx="3"/>
          </p:nvPr>
        </p:nvSpPr>
        <p:spPr>
          <a:xfrm>
            <a:off x="4165600" y="6356353"/>
            <a:ext cx="3860800" cy="365125"/>
          </a:xfrm>
          <a:prstGeom prst="rect">
            <a:avLst/>
          </a:prstGeom>
        </p:spPr>
        <p:txBody>
          <a:bodyPr vert="horz" lIns="91440" tIns="45720" rIns="91440" bIns="45720" rtlCol="1" anchor="ctr"/>
          <a:lstStyle>
            <a:lvl1pPr algn="ctr">
              <a:defRPr sz="1200">
                <a:solidFill>
                  <a:schemeClr val="tx1">
                    <a:tint val="75000"/>
                  </a:schemeClr>
                </a:solidFill>
              </a:defRPr>
            </a:lvl1pPr>
          </a:lstStyle>
          <a:p>
            <a:endParaRPr lang="ar-SA"/>
          </a:p>
        </p:txBody>
      </p:sp>
      <p:sp>
        <p:nvSpPr>
          <p:cNvPr id="6" name="عنصر نائب لرقم الشريحة 5"/>
          <p:cNvSpPr>
            <a:spLocks noGrp="1"/>
          </p:cNvSpPr>
          <p:nvPr>
            <p:ph type="sldNum" sz="quarter" idx="4"/>
          </p:nvPr>
        </p:nvSpPr>
        <p:spPr>
          <a:xfrm>
            <a:off x="609600" y="6356353"/>
            <a:ext cx="2844800" cy="365125"/>
          </a:xfrm>
          <a:prstGeom prst="rect">
            <a:avLst/>
          </a:prstGeom>
        </p:spPr>
        <p:txBody>
          <a:bodyPr vert="horz" lIns="91440" tIns="45720" rIns="91440" bIns="45720" rtlCol="1" anchor="ctr"/>
          <a:lstStyle>
            <a:lvl1pPr algn="l">
              <a:defRPr sz="1200">
                <a:solidFill>
                  <a:schemeClr val="tx1">
                    <a:tint val="75000"/>
                  </a:schemeClr>
                </a:solidFill>
              </a:defRPr>
            </a:lvl1pPr>
          </a:lstStyle>
          <a:p>
            <a:fld id="{94B733DD-B3A1-40FC-8D47-98E93B51BA17}" type="slidenum">
              <a:rPr lang="ar-SA" smtClean="0"/>
              <a:t>‹#›</a:t>
            </a:fld>
            <a:endParaRPr lang="ar-SA"/>
          </a:p>
        </p:txBody>
      </p:sp>
    </p:spTree>
    <p:extLst>
      <p:ext uri="{BB962C8B-B14F-4D97-AF65-F5344CB8AC3E}">
        <p14:creationId xmlns:p14="http://schemas.microsoft.com/office/powerpoint/2010/main" val="19114808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1" eaLnBrk="1" latinLnBrk="0" hangingPunct="1">
        <a:spcBef>
          <a:spcPct val="0"/>
        </a:spcBef>
        <a:buNone/>
        <a:defRPr sz="4400" kern="1200">
          <a:solidFill>
            <a:schemeClr val="tx1"/>
          </a:solidFill>
          <a:latin typeface="+mj-lt"/>
          <a:ea typeface="+mj-ea"/>
          <a:cs typeface="+mj-cs"/>
        </a:defRPr>
      </a:lvl1pPr>
    </p:titleStyle>
    <p:bodyStyle>
      <a:lvl1pPr marL="342900" indent="-342900" algn="r" defTabSz="914400" rtl="1"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r" defTabSz="914400" rtl="1"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r" defTabSz="914400" rtl="1"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2.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5" name="Group 16">
            <a:extLst>
              <a:ext uri="{FF2B5EF4-FFF2-40B4-BE49-F238E27FC236}">
                <a16:creationId xmlns:a16="http://schemas.microsoft.com/office/drawing/2014/main" id="{FE9AD2FE-2C27-43F0-9E30-395F3F19C8D7}"/>
              </a:ext>
            </a:extLst>
          </p:cNvPr>
          <p:cNvGrpSpPr/>
          <p:nvPr/>
        </p:nvGrpSpPr>
        <p:grpSpPr>
          <a:xfrm>
            <a:off x="1765303" y="0"/>
            <a:ext cx="1518619" cy="1879600"/>
            <a:chOff x="321733" y="0"/>
            <a:chExt cx="2024825" cy="1879600"/>
          </a:xfrm>
          <a:solidFill>
            <a:schemeClr val="bg1">
              <a:alpha val="7000"/>
            </a:schemeClr>
          </a:solidFill>
        </p:grpSpPr>
        <p:sp>
          <p:nvSpPr>
            <p:cNvPr id="6"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29">
            <a:extLst>
              <a:ext uri="{FF2B5EF4-FFF2-40B4-BE49-F238E27FC236}">
                <a16:creationId xmlns:a16="http://schemas.microsoft.com/office/drawing/2014/main" id="{1BBD67B8-DB49-942C-018D-7F74C671F260}"/>
              </a:ext>
            </a:extLst>
          </p:cNvPr>
          <p:cNvSpPr txBox="1"/>
          <p:nvPr/>
        </p:nvSpPr>
        <p:spPr>
          <a:xfrm>
            <a:off x="837325" y="3016254"/>
            <a:ext cx="4319500" cy="1569660"/>
          </a:xfrm>
          <a:prstGeom prst="rect">
            <a:avLst/>
          </a:prstGeom>
          <a:blipFill>
            <a:blip r:embed="rId4">
              <a:extLst>
                <a:ext uri="{BEBA8EAE-BF5A-486C-A8C5-ECC9F3942E4B}">
                  <a14:imgProps xmlns:a14="http://schemas.microsoft.com/office/drawing/2010/main">
                    <a14:imgLayer r:embed="rId5">
                      <a14:imgEffect>
                        <a14:saturation sat="60000"/>
                      </a14:imgEffect>
                      <a14:imgEffect>
                        <a14:brightnessContrast bright="16000"/>
                      </a14:imgEffect>
                    </a14:imgLayer>
                  </a14:imgProps>
                </a:ext>
              </a:extLst>
            </a:blip>
            <a:tile tx="0" ty="0" sx="100000" sy="100000" flip="none" algn="tl"/>
          </a:blipFill>
          <a:effectLst>
            <a:glow rad="127000">
              <a:schemeClr val="accent1">
                <a:alpha val="12000"/>
              </a:schemeClr>
            </a:glow>
            <a:reflection endPos="65000" dist="50800" dir="5400000" sy="-100000" algn="bl" rotWithShape="0"/>
          </a:effectLst>
        </p:spPr>
        <p:txBody>
          <a:bodyPr wrap="square" rtlCol="0">
            <a:spAutoFit/>
          </a:bodyPr>
          <a:lstStyle/>
          <a:p>
            <a:pPr algn="ctr"/>
            <a:r>
              <a:rPr lang="en-US" sz="2800" b="1" dirty="0">
                <a:solidFill>
                  <a:schemeClr val="tx2">
                    <a:lumMod val="75000"/>
                  </a:schemeClr>
                </a:solidFill>
                <a:effectLst>
                  <a:outerShdw blurRad="38100" dist="38100" dir="2700000" algn="tl">
                    <a:srgbClr val="000000">
                      <a:alpha val="43137"/>
                    </a:srgbClr>
                  </a:outerShdw>
                </a:effectLst>
                <a:latin typeface="Book Antiqua" panose="02040602050305030304" pitchFamily="18" charset="0"/>
              </a:rPr>
              <a:t>Prepared by </a:t>
            </a:r>
          </a:p>
          <a:p>
            <a:pPr algn="ctr"/>
            <a:endParaRPr lang="en-US" sz="2000" b="1" dirty="0">
              <a:cs typeface="Tajawal Medium" panose="00000600000000000000" pitchFamily="2" charset="-78"/>
            </a:endParaRPr>
          </a:p>
          <a:p>
            <a:pPr algn="ctr"/>
            <a:r>
              <a:rPr lang="en-US" sz="2800" b="1" dirty="0">
                <a:solidFill>
                  <a:schemeClr val="tx2">
                    <a:lumMod val="75000"/>
                  </a:schemeClr>
                </a:solidFill>
                <a:effectLst>
                  <a:outerShdw blurRad="38100" dist="38100" dir="2700000" algn="tl">
                    <a:srgbClr val="000000">
                      <a:alpha val="43137"/>
                    </a:srgbClr>
                  </a:outerShdw>
                </a:effectLst>
                <a:latin typeface="Book Antiqua" panose="02040602050305030304" pitchFamily="18" charset="0"/>
              </a:rPr>
              <a:t>Dr. Manal Elsayed</a:t>
            </a:r>
          </a:p>
          <a:p>
            <a:pPr algn="ctr"/>
            <a:endParaRPr lang="en-US" sz="2000" b="1" dirty="0">
              <a:cs typeface="Tajawal Medium" panose="00000600000000000000" pitchFamily="2" charset="-78"/>
            </a:endParaRPr>
          </a:p>
        </p:txBody>
      </p:sp>
      <p:sp>
        <p:nvSpPr>
          <p:cNvPr id="9" name="Rectangle: Rounded Corners 33">
            <a:extLst>
              <a:ext uri="{FF2B5EF4-FFF2-40B4-BE49-F238E27FC236}">
                <a16:creationId xmlns:a16="http://schemas.microsoft.com/office/drawing/2014/main" id="{15C30772-0DD8-7BE1-E943-20DE696CFBEA}"/>
              </a:ext>
            </a:extLst>
          </p:cNvPr>
          <p:cNvSpPr/>
          <p:nvPr/>
        </p:nvSpPr>
        <p:spPr>
          <a:xfrm>
            <a:off x="1430106" y="5719027"/>
            <a:ext cx="3133938" cy="720080"/>
          </a:xfrm>
          <a:prstGeom prst="roundRect">
            <a:avLst/>
          </a:prstGeom>
          <a:solidFill>
            <a:schemeClr val="bg1"/>
          </a:solidFill>
          <a:ln>
            <a:solidFill>
              <a:srgbClr val="8E5A6D"/>
            </a:solidFill>
          </a:ln>
          <a:effectLst>
            <a:glow rad="101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C00000"/>
                </a:solidFill>
                <a:latin typeface="Book Antiqua" panose="02040602050305030304" pitchFamily="18" charset="0"/>
              </a:rPr>
              <a:t>Introduction</a:t>
            </a:r>
          </a:p>
        </p:txBody>
      </p:sp>
      <p:sp>
        <p:nvSpPr>
          <p:cNvPr id="13" name="TextBox 45">
            <a:extLst>
              <a:ext uri="{FF2B5EF4-FFF2-40B4-BE49-F238E27FC236}">
                <a16:creationId xmlns:a16="http://schemas.microsoft.com/office/drawing/2014/main" id="{FA59789B-D841-DB76-25B9-1348B202C2B5}"/>
              </a:ext>
            </a:extLst>
          </p:cNvPr>
          <p:cNvSpPr txBox="1"/>
          <p:nvPr/>
        </p:nvSpPr>
        <p:spPr>
          <a:xfrm>
            <a:off x="2223265" y="2622041"/>
            <a:ext cx="1098378" cy="400110"/>
          </a:xfrm>
          <a:prstGeom prst="rect">
            <a:avLst/>
          </a:prstGeom>
          <a:noFill/>
        </p:spPr>
        <p:txBody>
          <a:bodyPr wrap="none" rtlCol="0">
            <a:spAutoFit/>
          </a:bodyPr>
          <a:lstStyle/>
          <a:p>
            <a:r>
              <a:rPr lang="en-US" sz="2000" b="1" dirty="0">
                <a:solidFill>
                  <a:srgbClr val="00B0F0"/>
                </a:solidFill>
              </a:rPr>
              <a:t>PMG201</a:t>
            </a:r>
            <a:endParaRPr lang="en-US" sz="2000" b="1" dirty="0">
              <a:solidFill>
                <a:srgbClr val="00B0F0"/>
              </a:solidFill>
              <a:latin typeface="Tajawal Medium" panose="00000600000000000000" pitchFamily="2" charset="-78"/>
              <a:cs typeface="Tajawal Medium" panose="00000600000000000000" pitchFamily="2" charset="-78"/>
            </a:endParaRPr>
          </a:p>
        </p:txBody>
      </p:sp>
      <p:sp>
        <p:nvSpPr>
          <p:cNvPr id="15" name="مستطيل 14"/>
          <p:cNvSpPr/>
          <p:nvPr/>
        </p:nvSpPr>
        <p:spPr>
          <a:xfrm>
            <a:off x="491421" y="1692284"/>
            <a:ext cx="5011308" cy="523220"/>
          </a:xfrm>
          <a:prstGeom prst="rect">
            <a:avLst/>
          </a:prstGeom>
        </p:spPr>
        <p:txBody>
          <a:bodyPr wrap="none">
            <a:spAutoFit/>
          </a:bodyPr>
          <a:lstStyle/>
          <a:p>
            <a:r>
              <a:rPr lang="en-US" sz="2800" dirty="0">
                <a:solidFill>
                  <a:srgbClr val="C00000"/>
                </a:solidFill>
                <a:latin typeface="Algerian" panose="04020705040A02060702" pitchFamily="82" charset="0"/>
              </a:rPr>
              <a:t>Project Feasibility Study</a:t>
            </a:r>
            <a:endParaRPr lang="ar-SA" sz="2800" dirty="0">
              <a:solidFill>
                <a:srgbClr val="C00000"/>
              </a:solidFill>
              <a:latin typeface="Algerian" panose="04020705040A02060702" pitchFamily="82" charset="0"/>
            </a:endParaRPr>
          </a:p>
        </p:txBody>
      </p:sp>
      <p:sp>
        <p:nvSpPr>
          <p:cNvPr id="19" name="Rectangle 1"/>
          <p:cNvSpPr>
            <a:spLocks noChangeArrowheads="1"/>
          </p:cNvSpPr>
          <p:nvPr/>
        </p:nvSpPr>
        <p:spPr bwMode="auto">
          <a:xfrm>
            <a:off x="13645569" y="3402699"/>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br>
              <a:rPr lang="ar-SA" altLang="ar-SA">
                <a:latin typeface="Arial" pitchFamily="34" charset="0"/>
                <a:cs typeface="Arial" pitchFamily="34" charset="0"/>
              </a:rPr>
            </a:br>
            <a:endParaRPr lang="ar-SA" altLang="ar-SA">
              <a:latin typeface="Arial" pitchFamily="34" charset="0"/>
              <a:cs typeface="Arial" pitchFamily="34" charset="0"/>
            </a:endParaRPr>
          </a:p>
        </p:txBody>
      </p:sp>
    </p:spTree>
    <p:extLst>
      <p:ext uri="{BB962C8B-B14F-4D97-AF65-F5344CB8AC3E}">
        <p14:creationId xmlns:p14="http://schemas.microsoft.com/office/powerpoint/2010/main" val="937640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987" y="3717032"/>
            <a:ext cx="2902025" cy="1431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6200" y="1340768"/>
            <a:ext cx="3833767" cy="19349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chemeClr val="accent1"/>
                </a:solidFill>
              </a14:hiddenFill>
            </a:ext>
          </a:extLst>
        </p:spPr>
      </p:pic>
      <p:sp>
        <p:nvSpPr>
          <p:cNvPr id="2" name="TextBox 29">
            <a:extLst>
              <a:ext uri="{FF2B5EF4-FFF2-40B4-BE49-F238E27FC236}">
                <a16:creationId xmlns:a16="http://schemas.microsoft.com/office/drawing/2014/main" id="{61493755-FE00-8E32-75CC-75AC753A786B}"/>
              </a:ext>
            </a:extLst>
          </p:cNvPr>
          <p:cNvSpPr txBox="1"/>
          <p:nvPr/>
        </p:nvSpPr>
        <p:spPr>
          <a:xfrm>
            <a:off x="7873443" y="3580420"/>
            <a:ext cx="3600400" cy="1107996"/>
          </a:xfrm>
          <a:prstGeom prst="rect">
            <a:avLst/>
          </a:prstGeom>
          <a:blipFill>
            <a:blip r:embed="rId5">
              <a:extLst>
                <a:ext uri="{BEBA8EAE-BF5A-486C-A8C5-ECC9F3942E4B}">
                  <a14:imgProps xmlns:a14="http://schemas.microsoft.com/office/drawing/2010/main">
                    <a14:imgLayer r:embed="rId6">
                      <a14:imgEffect>
                        <a14:saturation sat="60000"/>
                      </a14:imgEffect>
                      <a14:imgEffect>
                        <a14:brightnessContrast bright="16000"/>
                      </a14:imgEffect>
                    </a14:imgLayer>
                  </a14:imgProps>
                </a:ext>
              </a:extLst>
            </a:blip>
            <a:tile tx="0" ty="0" sx="100000" sy="100000" flip="none" algn="tl"/>
          </a:blipFill>
          <a:effectLst>
            <a:glow rad="127000">
              <a:schemeClr val="accent1">
                <a:alpha val="12000"/>
              </a:schemeClr>
            </a:glow>
            <a:reflection endPos="65000" dist="50800" dir="5400000" sy="-100000" algn="bl" rotWithShape="0"/>
          </a:effectLst>
        </p:spPr>
        <p:txBody>
          <a:bodyPr wrap="square" rtlCol="0">
            <a:spAutoFit/>
          </a:bodyPr>
          <a:lstStyle/>
          <a:p>
            <a:pPr algn="ctr"/>
            <a:r>
              <a:rPr lang="en-US" b="1" dirty="0">
                <a:solidFill>
                  <a:schemeClr val="tx2">
                    <a:lumMod val="75000"/>
                  </a:schemeClr>
                </a:solidFill>
                <a:effectLst>
                  <a:outerShdw blurRad="38100" dist="38100" dir="2700000" algn="tl">
                    <a:srgbClr val="000000">
                      <a:alpha val="43137"/>
                    </a:srgbClr>
                  </a:outerShdw>
                </a:effectLst>
                <a:latin typeface="Book Antiqua" panose="02040602050305030304" pitchFamily="18" charset="0"/>
              </a:rPr>
              <a:t>Prepared by </a:t>
            </a:r>
          </a:p>
          <a:p>
            <a:pPr algn="ctr"/>
            <a:endParaRPr lang="en-US" sz="1400" b="1" dirty="0">
              <a:cs typeface="Tajawal Medium" panose="00000600000000000000" pitchFamily="2" charset="-78"/>
            </a:endParaRPr>
          </a:p>
          <a:p>
            <a:pPr algn="ctr"/>
            <a:r>
              <a:rPr lang="en-US" b="1" dirty="0">
                <a:solidFill>
                  <a:schemeClr val="tx2">
                    <a:lumMod val="75000"/>
                  </a:schemeClr>
                </a:solidFill>
                <a:effectLst>
                  <a:outerShdw blurRad="38100" dist="38100" dir="2700000" algn="tl">
                    <a:srgbClr val="000000">
                      <a:alpha val="43137"/>
                    </a:srgbClr>
                  </a:outerShdw>
                </a:effectLst>
                <a:latin typeface="Book Antiqua" panose="02040602050305030304" pitchFamily="18" charset="0"/>
              </a:rPr>
              <a:t>Dr. Manal Elsayed</a:t>
            </a:r>
          </a:p>
          <a:p>
            <a:pPr algn="ctr"/>
            <a:endParaRPr lang="en-US" sz="1400" b="1" dirty="0">
              <a:cs typeface="Tajawal Medium" panose="00000600000000000000" pitchFamily="2" charset="-78"/>
            </a:endParaRPr>
          </a:p>
        </p:txBody>
      </p:sp>
    </p:spTree>
    <p:extLst>
      <p:ext uri="{BB962C8B-B14F-4D97-AF65-F5344CB8AC3E}">
        <p14:creationId xmlns:p14="http://schemas.microsoft.com/office/powerpoint/2010/main" val="335556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2024" y="1414487"/>
            <a:ext cx="3960440" cy="4966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8549" y="1844827"/>
            <a:ext cx="3312368" cy="4205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3198" y="1520615"/>
            <a:ext cx="4283075" cy="869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0570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016" y="1477592"/>
            <a:ext cx="3960440" cy="46918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528" y="1988840"/>
            <a:ext cx="4176464" cy="2566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2799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2801" y="1696450"/>
            <a:ext cx="4533900" cy="2111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مستطيل 6"/>
          <p:cNvSpPr/>
          <p:nvPr/>
        </p:nvSpPr>
        <p:spPr>
          <a:xfrm>
            <a:off x="3071664" y="4221088"/>
            <a:ext cx="5633273" cy="954107"/>
          </a:xfrm>
          <a:prstGeom prst="rect">
            <a:avLst/>
          </a:prstGeom>
          <a:blipFill>
            <a:blip r:embed="rId3"/>
            <a:tile tx="0" ty="0" sx="100000" sy="100000" flip="none" algn="tl"/>
          </a:blipFill>
          <a:ln w="38100">
            <a:solidFill>
              <a:schemeClr val="tx1"/>
            </a:solidFill>
          </a:ln>
          <a:effectLst>
            <a:outerShdw blurRad="76200" dist="12700" dir="2700000" sy="-23000" kx="-800400" algn="bl" rotWithShape="0">
              <a:prstClr val="black">
                <a:alpha val="20000"/>
              </a:prstClr>
            </a:outerShdw>
          </a:effectLst>
        </p:spPr>
        <p:txBody>
          <a:bodyPr wrap="none">
            <a:spAutoFit/>
          </a:bodyPr>
          <a:lstStyle/>
          <a:p>
            <a:pPr algn="ctr"/>
            <a:r>
              <a:rPr lang="en-US" sz="2800" b="1" dirty="0">
                <a:solidFill>
                  <a:srgbClr val="C00000"/>
                </a:solidFill>
              </a:rPr>
              <a:t>PMG101 </a:t>
            </a:r>
          </a:p>
          <a:p>
            <a:pPr algn="ctr"/>
            <a:r>
              <a:rPr lang="en-US" sz="2800" b="1" dirty="0">
                <a:solidFill>
                  <a:srgbClr val="C00000"/>
                </a:solidFill>
              </a:rPr>
              <a:t>Foundations of Project Management</a:t>
            </a:r>
            <a:endParaRPr lang="ar-SA" sz="2800" b="1" dirty="0">
              <a:solidFill>
                <a:srgbClr val="C00000"/>
              </a:solidFill>
            </a:endParaRPr>
          </a:p>
        </p:txBody>
      </p:sp>
    </p:spTree>
    <p:extLst>
      <p:ext uri="{BB962C8B-B14F-4D97-AF65-F5344CB8AC3E}">
        <p14:creationId xmlns:p14="http://schemas.microsoft.com/office/powerpoint/2010/main" val="4002773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8" name="جدول 7"/>
          <p:cNvGraphicFramePr>
            <a:graphicFrameLocks noGrp="1"/>
          </p:cNvGraphicFramePr>
          <p:nvPr>
            <p:extLst>
              <p:ext uri="{D42A27DB-BD31-4B8C-83A1-F6EECF244321}">
                <p14:modId xmlns:p14="http://schemas.microsoft.com/office/powerpoint/2010/main" val="3923757684"/>
              </p:ext>
            </p:extLst>
          </p:nvPr>
        </p:nvGraphicFramePr>
        <p:xfrm>
          <a:off x="2207568" y="2204864"/>
          <a:ext cx="7920880" cy="2931160"/>
        </p:xfrm>
        <a:graphic>
          <a:graphicData uri="http://schemas.openxmlformats.org/drawingml/2006/table">
            <a:tbl>
              <a:tblPr rtl="1" firstRow="1" bandRow="1">
                <a:tableStyleId>{5C22544A-7EE6-4342-B048-85BDC9FD1C3A}</a:tableStyleId>
              </a:tblPr>
              <a:tblGrid>
                <a:gridCol w="4244477">
                  <a:extLst>
                    <a:ext uri="{9D8B030D-6E8A-4147-A177-3AD203B41FA5}">
                      <a16:colId xmlns:a16="http://schemas.microsoft.com/office/drawing/2014/main" val="20000"/>
                    </a:ext>
                  </a:extLst>
                </a:gridCol>
                <a:gridCol w="3676403">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dirty="0">
                          <a:solidFill>
                            <a:schemeClr val="accent1">
                              <a:lumMod val="75000"/>
                            </a:schemeClr>
                          </a:solidFill>
                          <a:latin typeface="Book Antiqua" panose="02040602050305030304" pitchFamily="18" charset="0"/>
                          <a:ea typeface="+mn-ea"/>
                          <a:cs typeface="+mn-cs"/>
                        </a:rPr>
                        <a:t>Lecture 2: </a:t>
                      </a:r>
                      <a:r>
                        <a:rPr lang="en-US" sz="1800" b="1" i="0" u="none" strike="noStrike" kern="1200" dirty="0">
                          <a:solidFill>
                            <a:schemeClr val="tx1"/>
                          </a:solidFill>
                          <a:effectLst/>
                          <a:latin typeface="Book Antiqua" panose="02040602050305030304" pitchFamily="18" charset="0"/>
                          <a:ea typeface="+mn-ea"/>
                          <a:cs typeface="+mn-cs"/>
                        </a:rPr>
                        <a:t>Economic analysis</a:t>
                      </a:r>
                      <a:r>
                        <a:rPr lang="en-US" sz="1800" b="1" kern="1200" dirty="0">
                          <a:solidFill>
                            <a:schemeClr val="tx1"/>
                          </a:solidFill>
                          <a:latin typeface="Book Antiqua" panose="02040602050305030304" pitchFamily="18" charset="0"/>
                          <a:ea typeface="+mn-ea"/>
                          <a:cs typeface="+mn-cs"/>
                        </a:rPr>
                        <a:t>.</a:t>
                      </a:r>
                    </a:p>
                  </a:txBody>
                  <a:tcPr>
                    <a:solidFill>
                      <a:srgbClr val="ECF1B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accent1">
                              <a:lumMod val="75000"/>
                            </a:schemeClr>
                          </a:solidFill>
                          <a:latin typeface="Book Antiqua" panose="02040602050305030304" pitchFamily="18" charset="0"/>
                        </a:rPr>
                        <a:t>Lecture</a:t>
                      </a:r>
                      <a:r>
                        <a:rPr lang="en-US" sz="1800" b="1" baseline="0" dirty="0">
                          <a:solidFill>
                            <a:schemeClr val="accent1">
                              <a:lumMod val="75000"/>
                            </a:schemeClr>
                          </a:solidFill>
                          <a:latin typeface="Book Antiqua" panose="02040602050305030304" pitchFamily="18" charset="0"/>
                        </a:rPr>
                        <a:t> 1: </a:t>
                      </a:r>
                      <a:r>
                        <a:rPr lang="en-US" sz="1800" b="1" i="0" u="none" strike="noStrike" kern="1200" dirty="0">
                          <a:solidFill>
                            <a:schemeClr val="tx1"/>
                          </a:solidFill>
                          <a:effectLst/>
                          <a:latin typeface="Book Antiqua" panose="02040602050305030304" pitchFamily="18" charset="0"/>
                          <a:ea typeface="+mn-ea"/>
                          <a:cs typeface="+mn-cs"/>
                        </a:rPr>
                        <a:t>Project overview and basic data analysis.</a:t>
                      </a:r>
                      <a:endParaRPr lang="en-US" sz="1800" b="1" dirty="0">
                        <a:solidFill>
                          <a:schemeClr val="tx1"/>
                        </a:solidFill>
                        <a:latin typeface="Book Antiqua" panose="02040602050305030304" pitchFamily="18" charset="0"/>
                      </a:endParaRPr>
                    </a:p>
                  </a:txBody>
                  <a:tcPr>
                    <a:solidFill>
                      <a:srgbClr val="ECF1B1"/>
                    </a:solidFil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dirty="0">
                          <a:solidFill>
                            <a:schemeClr val="accent1">
                              <a:lumMod val="75000"/>
                            </a:schemeClr>
                          </a:solidFill>
                          <a:latin typeface="Book Antiqua" panose="02040602050305030304" pitchFamily="18" charset="0"/>
                          <a:ea typeface="+mn-ea"/>
                          <a:cs typeface="+mn-cs"/>
                        </a:rPr>
                        <a:t>Lecture 4: </a:t>
                      </a:r>
                      <a:r>
                        <a:rPr lang="en-US" sz="1800" b="1" i="0" u="none" strike="noStrike" kern="1200" dirty="0">
                          <a:solidFill>
                            <a:schemeClr val="tx1"/>
                          </a:solidFill>
                          <a:effectLst/>
                          <a:latin typeface="Book Antiqua" panose="02040602050305030304" pitchFamily="18" charset="0"/>
                          <a:ea typeface="+mn-ea"/>
                          <a:cs typeface="+mn-cs"/>
                        </a:rPr>
                        <a:t>The world of project management.</a:t>
                      </a:r>
                      <a:endParaRPr lang="ar-SA" sz="1800" b="1" dirty="0">
                        <a:solidFill>
                          <a:schemeClr val="tx1"/>
                        </a:solidFill>
                        <a:latin typeface="Book Antiqua" panose="02040602050305030304" pitchFamily="18" charset="0"/>
                      </a:endParaRPr>
                    </a:p>
                  </a:txBody>
                  <a:tcPr>
                    <a:solidFill>
                      <a:schemeClr val="accent6">
                        <a:lumMod val="60000"/>
                        <a:lumOff val="40000"/>
                      </a:schemeClr>
                    </a:solidFill>
                  </a:tcPr>
                </a:tc>
                <a:tc>
                  <a:txBody>
                    <a:bodyPr/>
                    <a:lstStyle/>
                    <a:p>
                      <a:pPr marL="0" indent="0" algn="l" rtl="0">
                        <a:buNone/>
                      </a:pPr>
                      <a:r>
                        <a:rPr lang="en-US" sz="1800" b="1" kern="1200" dirty="0">
                          <a:solidFill>
                            <a:schemeClr val="accent1">
                              <a:lumMod val="75000"/>
                            </a:schemeClr>
                          </a:solidFill>
                          <a:latin typeface="Book Antiqua" panose="02040602050305030304" pitchFamily="18" charset="0"/>
                          <a:ea typeface="+mn-ea"/>
                          <a:cs typeface="+mn-cs"/>
                        </a:rPr>
                        <a:t>Lecture 3: </a:t>
                      </a:r>
                      <a:r>
                        <a:rPr lang="en-US" sz="1800" b="1" i="0" u="none" strike="noStrike" kern="1200" dirty="0">
                          <a:solidFill>
                            <a:schemeClr val="tx1"/>
                          </a:solidFill>
                          <a:effectLst/>
                          <a:latin typeface="Book Antiqua" panose="02040602050305030304" pitchFamily="18" charset="0"/>
                          <a:ea typeface="+mn-ea"/>
                          <a:cs typeface="+mn-cs"/>
                        </a:rPr>
                        <a:t>Policy analysis</a:t>
                      </a:r>
                      <a:r>
                        <a:rPr lang="en-US" sz="1800" b="1" kern="1200" dirty="0">
                          <a:solidFill>
                            <a:schemeClr val="tx1"/>
                          </a:solidFill>
                          <a:latin typeface="Book Antiqua" panose="02040602050305030304" pitchFamily="18" charset="0"/>
                          <a:ea typeface="+mn-ea"/>
                          <a:cs typeface="+mn-cs"/>
                        </a:rPr>
                        <a:t>.</a:t>
                      </a:r>
                      <a:endParaRPr lang="ar-SA" sz="1800" b="1" kern="1200" dirty="0">
                        <a:solidFill>
                          <a:schemeClr val="tx1"/>
                        </a:solidFill>
                        <a:latin typeface="Book Antiqua" panose="02040602050305030304" pitchFamily="18" charset="0"/>
                        <a:ea typeface="+mn-ea"/>
                        <a:cs typeface="+mn-cs"/>
                      </a:endParaRPr>
                    </a:p>
                  </a:txBody>
                  <a:tcPr>
                    <a:solidFill>
                      <a:schemeClr val="accent6">
                        <a:lumMod val="60000"/>
                        <a:lumOff val="40000"/>
                      </a:schemeClr>
                    </a:solidFill>
                  </a:tcPr>
                </a:tc>
                <a:extLst>
                  <a:ext uri="{0D108BD9-81ED-4DB2-BD59-A6C34878D82A}">
                    <a16:rowId xmlns:a16="http://schemas.microsoft.com/office/drawing/2014/main" val="10001"/>
                  </a:ext>
                </a:extLst>
              </a:tr>
              <a:tr h="370840">
                <a:tc>
                  <a:txBody>
                    <a:bodyPr/>
                    <a:lstStyle/>
                    <a:p>
                      <a:pPr algn="l" rtl="0"/>
                      <a:r>
                        <a:rPr lang="en-US" sz="1800" b="1" dirty="0">
                          <a:solidFill>
                            <a:schemeClr val="accent1">
                              <a:lumMod val="75000"/>
                            </a:schemeClr>
                          </a:solidFill>
                          <a:latin typeface="Book Antiqua" panose="02040602050305030304" pitchFamily="18" charset="0"/>
                        </a:rPr>
                        <a:t>Lecture</a:t>
                      </a:r>
                      <a:r>
                        <a:rPr lang="en-US" sz="1800" b="1" baseline="0" dirty="0">
                          <a:solidFill>
                            <a:schemeClr val="accent1">
                              <a:lumMod val="75000"/>
                            </a:schemeClr>
                          </a:solidFill>
                          <a:latin typeface="Book Antiqua" panose="02040602050305030304" pitchFamily="18" charset="0"/>
                        </a:rPr>
                        <a:t> 6: </a:t>
                      </a:r>
                      <a:r>
                        <a:rPr lang="en-US" sz="1800" b="1" i="0" u="none" strike="noStrike" kern="1200" dirty="0">
                          <a:solidFill>
                            <a:schemeClr val="tx1"/>
                          </a:solidFill>
                          <a:effectLst/>
                          <a:latin typeface="Book Antiqua" panose="02040602050305030304" pitchFamily="18" charset="0"/>
                          <a:ea typeface="+mn-ea"/>
                          <a:cs typeface="+mn-cs"/>
                        </a:rPr>
                        <a:t>Planning the project.</a:t>
                      </a:r>
                      <a:endParaRPr lang="en-US" sz="1800" b="0" dirty="0">
                        <a:solidFill>
                          <a:schemeClr val="tx1"/>
                        </a:solidFill>
                        <a:effectLst/>
                        <a:latin typeface="Book Antiqua" panose="02040602050305030304" pitchFamily="18" charset="0"/>
                      </a:endParaRPr>
                    </a:p>
                    <a:p>
                      <a:pPr algn="l" rtl="0"/>
                      <a:endParaRPr lang="ar-SA" sz="1800" b="1" kern="1200" dirty="0">
                        <a:solidFill>
                          <a:schemeClr val="tx1"/>
                        </a:solidFill>
                        <a:latin typeface="Book Antiqua" panose="02040602050305030304" pitchFamily="18" charset="0"/>
                        <a:ea typeface="+mn-ea"/>
                        <a:cs typeface="+mn-cs"/>
                      </a:endParaRPr>
                    </a:p>
                  </a:txBody>
                  <a:tcPr>
                    <a:solidFill>
                      <a:srgbClr val="ECF1B1"/>
                    </a:solidFill>
                  </a:tcPr>
                </a:tc>
                <a:tc>
                  <a:txBody>
                    <a:bodyPr/>
                    <a:lstStyle/>
                    <a:p>
                      <a:pPr algn="l" rtl="0"/>
                      <a:r>
                        <a:rPr lang="en-US" sz="1800" b="1" kern="1200" dirty="0">
                          <a:solidFill>
                            <a:schemeClr val="accent1">
                              <a:lumMod val="75000"/>
                            </a:schemeClr>
                          </a:solidFill>
                          <a:latin typeface="Book Antiqua" panose="02040602050305030304" pitchFamily="18" charset="0"/>
                          <a:ea typeface="+mn-ea"/>
                          <a:cs typeface="+mn-cs"/>
                        </a:rPr>
                        <a:t>Lecture 5: </a:t>
                      </a:r>
                      <a:r>
                        <a:rPr lang="en-US" sz="1800" b="1" i="0" u="none" strike="noStrike" kern="1200" dirty="0">
                          <a:solidFill>
                            <a:schemeClr val="tx1"/>
                          </a:solidFill>
                          <a:effectLst/>
                          <a:latin typeface="Book Antiqua" panose="02040602050305030304" pitchFamily="18" charset="0"/>
                          <a:ea typeface="+mn-ea"/>
                          <a:cs typeface="+mn-cs"/>
                        </a:rPr>
                        <a:t>The manager, the organization, and the team</a:t>
                      </a:r>
                      <a:r>
                        <a:rPr lang="en-US" sz="1800" b="1" kern="1200" dirty="0">
                          <a:solidFill>
                            <a:schemeClr val="tx1"/>
                          </a:solidFill>
                          <a:latin typeface="Book Antiqua" panose="02040602050305030304" pitchFamily="18" charset="0"/>
                          <a:ea typeface="+mn-ea"/>
                          <a:cs typeface="+mn-cs"/>
                        </a:rPr>
                        <a:t>.</a:t>
                      </a:r>
                      <a:endParaRPr lang="ar-SA" sz="1800" b="1" kern="1200" dirty="0">
                        <a:solidFill>
                          <a:schemeClr val="tx1"/>
                        </a:solidFill>
                        <a:latin typeface="Book Antiqua" panose="02040602050305030304" pitchFamily="18" charset="0"/>
                        <a:ea typeface="+mn-ea"/>
                        <a:cs typeface="+mn-cs"/>
                      </a:endParaRPr>
                    </a:p>
                  </a:txBody>
                  <a:tcPr>
                    <a:solidFill>
                      <a:srgbClr val="ECF1B1"/>
                    </a:solidFill>
                  </a:tcPr>
                </a:tc>
                <a:extLst>
                  <a:ext uri="{0D108BD9-81ED-4DB2-BD59-A6C34878D82A}">
                    <a16:rowId xmlns:a16="http://schemas.microsoft.com/office/drawing/2014/main" val="10002"/>
                  </a:ext>
                </a:extLst>
              </a:tr>
              <a:tr h="370840">
                <a:tc>
                  <a:txBody>
                    <a:bodyPr/>
                    <a:lstStyle/>
                    <a:p>
                      <a:pPr algn="l" rtl="0"/>
                      <a:r>
                        <a:rPr lang="en-US" sz="1800" b="1" dirty="0">
                          <a:solidFill>
                            <a:schemeClr val="accent1">
                              <a:lumMod val="75000"/>
                            </a:schemeClr>
                          </a:solidFill>
                          <a:latin typeface="Book Antiqua" panose="02040602050305030304" pitchFamily="18" charset="0"/>
                        </a:rPr>
                        <a:t>Lecture</a:t>
                      </a:r>
                      <a:r>
                        <a:rPr lang="en-US" sz="1800" b="1" baseline="0" dirty="0">
                          <a:solidFill>
                            <a:schemeClr val="accent1">
                              <a:lumMod val="75000"/>
                            </a:schemeClr>
                          </a:solidFill>
                          <a:latin typeface="Book Antiqua" panose="02040602050305030304" pitchFamily="18" charset="0"/>
                        </a:rPr>
                        <a:t> 8:  </a:t>
                      </a:r>
                      <a:r>
                        <a:rPr lang="en-US" sz="1800" b="1" i="0" u="none" strike="noStrike" kern="1200" dirty="0">
                          <a:solidFill>
                            <a:schemeClr val="tx1"/>
                          </a:solidFill>
                          <a:effectLst/>
                          <a:latin typeface="Book Antiqua" panose="02040602050305030304" pitchFamily="18" charset="0"/>
                          <a:ea typeface="+mn-ea"/>
                          <a:cs typeface="+mn-cs"/>
                        </a:rPr>
                        <a:t>Scheduling the project.</a:t>
                      </a:r>
                      <a:endParaRPr lang="en-US" sz="1800" b="0" dirty="0">
                        <a:solidFill>
                          <a:schemeClr val="tx1"/>
                        </a:solidFill>
                        <a:effectLst/>
                        <a:latin typeface="Book Antiqua" panose="02040602050305030304" pitchFamily="18" charset="0"/>
                      </a:endParaRPr>
                    </a:p>
                  </a:txBody>
                  <a:tcPr>
                    <a:solidFill>
                      <a:schemeClr val="accent6">
                        <a:lumMod val="60000"/>
                        <a:lumOff val="40000"/>
                      </a:schemeClr>
                    </a:solidFill>
                  </a:tcPr>
                </a:tc>
                <a:tc>
                  <a:txBody>
                    <a:bodyPr/>
                    <a:lstStyle/>
                    <a:p>
                      <a:pPr algn="l" rtl="0"/>
                      <a:r>
                        <a:rPr lang="en-US" sz="1800" b="1" dirty="0">
                          <a:solidFill>
                            <a:schemeClr val="accent1">
                              <a:lumMod val="75000"/>
                            </a:schemeClr>
                          </a:solidFill>
                          <a:latin typeface="Book Antiqua" panose="02040602050305030304" pitchFamily="18" charset="0"/>
                        </a:rPr>
                        <a:t>Lecture</a:t>
                      </a:r>
                      <a:r>
                        <a:rPr lang="en-US" sz="1800" b="1" baseline="0" dirty="0">
                          <a:solidFill>
                            <a:schemeClr val="accent1">
                              <a:lumMod val="75000"/>
                            </a:schemeClr>
                          </a:solidFill>
                          <a:latin typeface="Book Antiqua" panose="02040602050305030304" pitchFamily="18" charset="0"/>
                        </a:rPr>
                        <a:t> 7: </a:t>
                      </a:r>
                      <a:r>
                        <a:rPr lang="en-US" sz="1800" b="1" i="0" u="none" strike="noStrike" kern="1200" dirty="0">
                          <a:solidFill>
                            <a:schemeClr val="tx1"/>
                          </a:solidFill>
                          <a:effectLst/>
                          <a:latin typeface="Book Antiqua" panose="02040602050305030304" pitchFamily="18" charset="0"/>
                          <a:ea typeface="+mn-ea"/>
                          <a:cs typeface="+mn-cs"/>
                        </a:rPr>
                        <a:t>Budgeting the Project.</a:t>
                      </a:r>
                      <a:endParaRPr lang="ar-SA" sz="1800" b="1" kern="1200" dirty="0">
                        <a:solidFill>
                          <a:schemeClr val="tx1"/>
                        </a:solidFill>
                        <a:latin typeface="Book Antiqua" panose="02040602050305030304" pitchFamily="18" charset="0"/>
                        <a:ea typeface="+mn-ea"/>
                        <a:cs typeface="+mn-cs"/>
                      </a:endParaRPr>
                    </a:p>
                  </a:txBody>
                  <a:tcPr>
                    <a:solidFill>
                      <a:schemeClr val="accent6">
                        <a:lumMod val="60000"/>
                        <a:lumOff val="40000"/>
                      </a:schemeClr>
                    </a:solidFill>
                  </a:tcPr>
                </a:tc>
                <a:extLst>
                  <a:ext uri="{0D108BD9-81ED-4DB2-BD59-A6C34878D82A}">
                    <a16:rowId xmlns:a16="http://schemas.microsoft.com/office/drawing/2014/main" val="10003"/>
                  </a:ext>
                </a:extLst>
              </a:tr>
              <a:tr h="370840">
                <a:tc>
                  <a:txBody>
                    <a:bodyPr/>
                    <a:lstStyle/>
                    <a:p>
                      <a:pPr algn="l" rtl="0"/>
                      <a:r>
                        <a:rPr lang="en-US" sz="1800" b="1" dirty="0">
                          <a:solidFill>
                            <a:schemeClr val="accent1">
                              <a:lumMod val="75000"/>
                            </a:schemeClr>
                          </a:solidFill>
                          <a:latin typeface="Book Antiqua" panose="02040602050305030304" pitchFamily="18" charset="0"/>
                        </a:rPr>
                        <a:t>Lecture</a:t>
                      </a:r>
                      <a:r>
                        <a:rPr lang="en-US" sz="1800" b="1" baseline="0" dirty="0">
                          <a:solidFill>
                            <a:schemeClr val="accent1">
                              <a:lumMod val="75000"/>
                            </a:schemeClr>
                          </a:solidFill>
                          <a:latin typeface="Book Antiqua" panose="02040602050305030304" pitchFamily="18" charset="0"/>
                        </a:rPr>
                        <a:t> 10: </a:t>
                      </a:r>
                      <a:r>
                        <a:rPr lang="en-US" sz="1800" b="1" i="0" u="none" strike="noStrike" kern="1200" dirty="0">
                          <a:solidFill>
                            <a:schemeClr val="tx1"/>
                          </a:solidFill>
                          <a:effectLst/>
                          <a:latin typeface="Book Antiqua" panose="02040602050305030304" pitchFamily="18" charset="0"/>
                          <a:ea typeface="+mn-ea"/>
                          <a:cs typeface="+mn-cs"/>
                        </a:rPr>
                        <a:t>Monitoring and controlling the project.</a:t>
                      </a:r>
                      <a:endParaRPr lang="en-US" sz="1800" b="0" dirty="0">
                        <a:solidFill>
                          <a:schemeClr val="tx1"/>
                        </a:solidFill>
                        <a:effectLst/>
                        <a:latin typeface="Book Antiqua" panose="02040602050305030304" pitchFamily="18" charset="0"/>
                      </a:endParaRPr>
                    </a:p>
                  </a:txBody>
                  <a:tcPr>
                    <a:solidFill>
                      <a:srgbClr val="ECF1B1"/>
                    </a:solidFill>
                  </a:tcPr>
                </a:tc>
                <a:tc>
                  <a:txBody>
                    <a:bodyPr/>
                    <a:lstStyle/>
                    <a:p>
                      <a:pPr algn="l" rtl="0"/>
                      <a:r>
                        <a:rPr lang="en-US" sz="1800" b="1" dirty="0">
                          <a:solidFill>
                            <a:schemeClr val="accent1">
                              <a:lumMod val="75000"/>
                            </a:schemeClr>
                          </a:solidFill>
                          <a:latin typeface="Book Antiqua" panose="02040602050305030304" pitchFamily="18" charset="0"/>
                        </a:rPr>
                        <a:t>Lecture</a:t>
                      </a:r>
                      <a:r>
                        <a:rPr lang="en-US" sz="1800" b="1" baseline="0" dirty="0">
                          <a:solidFill>
                            <a:schemeClr val="accent1">
                              <a:lumMod val="75000"/>
                            </a:schemeClr>
                          </a:solidFill>
                          <a:latin typeface="Book Antiqua" panose="02040602050305030304" pitchFamily="18" charset="0"/>
                        </a:rPr>
                        <a:t> 9: </a:t>
                      </a:r>
                      <a:r>
                        <a:rPr lang="en-US" sz="1800" b="1" i="0" u="none" strike="noStrike" kern="1200" dirty="0">
                          <a:solidFill>
                            <a:schemeClr val="tx1"/>
                          </a:solidFill>
                          <a:effectLst/>
                          <a:latin typeface="Book Antiqua" panose="02040602050305030304" pitchFamily="18" charset="0"/>
                          <a:ea typeface="+mn-ea"/>
                          <a:cs typeface="+mn-cs"/>
                        </a:rPr>
                        <a:t>Allocating resources to the project.</a:t>
                      </a:r>
                      <a:endParaRPr lang="ar-SA" sz="1800" b="1" kern="1200" dirty="0">
                        <a:solidFill>
                          <a:schemeClr val="tx1"/>
                        </a:solidFill>
                        <a:latin typeface="Book Antiqua" panose="02040602050305030304" pitchFamily="18" charset="0"/>
                        <a:ea typeface="+mn-ea"/>
                        <a:cs typeface="+mn-cs"/>
                      </a:endParaRPr>
                    </a:p>
                  </a:txBody>
                  <a:tcPr>
                    <a:solidFill>
                      <a:srgbClr val="ECF1B1"/>
                    </a:solidFill>
                  </a:tcPr>
                </a:tc>
                <a:extLst>
                  <a:ext uri="{0D108BD9-81ED-4DB2-BD59-A6C34878D82A}">
                    <a16:rowId xmlns:a16="http://schemas.microsoft.com/office/drawing/2014/main" val="10004"/>
                  </a:ext>
                </a:extLst>
              </a:tr>
            </a:tbl>
          </a:graphicData>
        </a:graphic>
      </p:graphicFrame>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4234" y="679878"/>
            <a:ext cx="4680519" cy="1234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9840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2280" y="1465791"/>
            <a:ext cx="4444603" cy="4703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70180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7568" y="1570259"/>
            <a:ext cx="4320479"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114" y="1556792"/>
            <a:ext cx="358298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7356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مستطيل 14"/>
          <p:cNvSpPr/>
          <p:nvPr/>
        </p:nvSpPr>
        <p:spPr>
          <a:xfrm>
            <a:off x="2242400" y="1696165"/>
            <a:ext cx="3586855" cy="3170099"/>
          </a:xfrm>
          <a:prstGeom prst="rect">
            <a:avLst/>
          </a:prstGeom>
        </p:spPr>
        <p:txBody>
          <a:bodyPr wrap="square">
            <a:spAutoFit/>
          </a:bodyPr>
          <a:lstStyle/>
          <a:p>
            <a:pPr algn="l" rtl="0"/>
            <a:r>
              <a:rPr lang="en-US" sz="2000" dirty="0"/>
              <a:t>Project management is the use of specific knowledge, skills, tools and techniques to deliver something of value to people. The development of software for an improved business process, the construction of a building, the expansion of sales into a new geographic market—these are all examples of projects.</a:t>
            </a:r>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3747" y="2060848"/>
            <a:ext cx="4464496" cy="33890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مستطيل 16"/>
          <p:cNvSpPr/>
          <p:nvPr/>
        </p:nvSpPr>
        <p:spPr>
          <a:xfrm>
            <a:off x="4035827" y="655089"/>
            <a:ext cx="3956468" cy="461665"/>
          </a:xfrm>
          <a:prstGeom prst="rect">
            <a:avLst/>
          </a:prstGeom>
        </p:spPr>
        <p:txBody>
          <a:bodyPr wrap="none">
            <a:spAutoFit/>
          </a:bodyPr>
          <a:lstStyle/>
          <a:p>
            <a:pPr algn="ctr"/>
            <a:r>
              <a:rPr lang="en-US" sz="2400" b="1" dirty="0">
                <a:solidFill>
                  <a:srgbClr val="C00000"/>
                </a:solidFill>
              </a:rPr>
              <a:t>What is Project Management </a:t>
            </a:r>
            <a:endParaRPr lang="ar-SA" sz="2400" b="1" dirty="0">
              <a:solidFill>
                <a:srgbClr val="C00000"/>
              </a:solidFill>
            </a:endParaRPr>
          </a:p>
        </p:txBody>
      </p:sp>
    </p:spTree>
    <p:extLst>
      <p:ext uri="{BB962C8B-B14F-4D97-AF65-F5344CB8AC3E}">
        <p14:creationId xmlns:p14="http://schemas.microsoft.com/office/powerpoint/2010/main" val="1463145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Graphic 19">
            <a:extLst>
              <a:ext uri="{FF2B5EF4-FFF2-40B4-BE49-F238E27FC236}">
                <a16:creationId xmlns:a16="http://schemas.microsoft.com/office/drawing/2014/main" id="{30BDC001-1C3C-B8DA-24DF-01E90AFFD83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66362" y="6311384"/>
            <a:ext cx="1409737" cy="309233"/>
          </a:xfrm>
          <a:prstGeom prst="rect">
            <a:avLst/>
          </a:prstGeom>
        </p:spPr>
      </p:pic>
      <p:pic>
        <p:nvPicPr>
          <p:cNvPr id="2355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1536" y="2060851"/>
            <a:ext cx="3951020" cy="361823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مستطيل 6"/>
          <p:cNvSpPr/>
          <p:nvPr/>
        </p:nvSpPr>
        <p:spPr>
          <a:xfrm>
            <a:off x="1554801" y="1645352"/>
            <a:ext cx="4572000" cy="830997"/>
          </a:xfrm>
          <a:prstGeom prst="rect">
            <a:avLst/>
          </a:prstGeom>
        </p:spPr>
        <p:txBody>
          <a:bodyPr>
            <a:spAutoFit/>
          </a:bodyPr>
          <a:lstStyle/>
          <a:p>
            <a:pPr algn="ctr" rtl="0"/>
            <a:r>
              <a:rPr lang="en-US" sz="2400" b="1" dirty="0">
                <a:solidFill>
                  <a:srgbClr val="C00000"/>
                </a:solidFill>
              </a:rPr>
              <a:t>The Triple Constraint in Project Management: Time, Scope &amp; Cost</a:t>
            </a:r>
          </a:p>
        </p:txBody>
      </p:sp>
      <p:sp>
        <p:nvSpPr>
          <p:cNvPr id="8" name="مستطيل 7"/>
          <p:cNvSpPr/>
          <p:nvPr/>
        </p:nvSpPr>
        <p:spPr>
          <a:xfrm>
            <a:off x="1919536" y="2551837"/>
            <a:ext cx="4572000" cy="1938992"/>
          </a:xfrm>
          <a:prstGeom prst="rect">
            <a:avLst/>
          </a:prstGeom>
        </p:spPr>
        <p:txBody>
          <a:bodyPr>
            <a:spAutoFit/>
          </a:bodyPr>
          <a:lstStyle/>
          <a:p>
            <a:pPr algn="l" rtl="0"/>
            <a:r>
              <a:rPr lang="en-US" sz="2000" b="1" dirty="0"/>
              <a:t>1- Cost: </a:t>
            </a:r>
            <a:r>
              <a:rPr lang="en-US" sz="2000" dirty="0"/>
              <a:t>The financial constraints of a project, also known as the project budget.</a:t>
            </a:r>
          </a:p>
          <a:p>
            <a:pPr algn="l" rtl="0"/>
            <a:r>
              <a:rPr lang="en-US" sz="2000" b="1" dirty="0"/>
              <a:t>2- Scope: </a:t>
            </a:r>
            <a:r>
              <a:rPr lang="en-US" sz="2000" dirty="0"/>
              <a:t>The tasks required to fulfill the project’s goals.</a:t>
            </a:r>
          </a:p>
          <a:p>
            <a:pPr algn="l" rtl="0"/>
            <a:r>
              <a:rPr lang="en-US" sz="2000" b="1" dirty="0"/>
              <a:t>3- Time:</a:t>
            </a:r>
            <a:r>
              <a:rPr lang="en-US" sz="2000" dirty="0"/>
              <a:t> The schedule for the project to reach completion.</a:t>
            </a:r>
          </a:p>
        </p:txBody>
      </p:sp>
    </p:spTree>
    <p:extLst>
      <p:ext uri="{BB962C8B-B14F-4D97-AF65-F5344CB8AC3E}">
        <p14:creationId xmlns:p14="http://schemas.microsoft.com/office/powerpoint/2010/main" val="1965825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مستطيل 6"/>
          <p:cNvSpPr/>
          <p:nvPr/>
        </p:nvSpPr>
        <p:spPr>
          <a:xfrm>
            <a:off x="1559496" y="2132856"/>
            <a:ext cx="6408712" cy="2862322"/>
          </a:xfrm>
          <a:prstGeom prst="rect">
            <a:avLst/>
          </a:prstGeom>
        </p:spPr>
        <p:txBody>
          <a:bodyPr wrap="square">
            <a:spAutoFit/>
          </a:bodyPr>
          <a:lstStyle/>
          <a:p>
            <a:pPr algn="l" rtl="0"/>
            <a:r>
              <a:rPr lang="en-US" sz="2000" b="1" dirty="0">
                <a:solidFill>
                  <a:srgbClr val="C00000"/>
                </a:solidFill>
              </a:rPr>
              <a:t>Who is the Project Manager? </a:t>
            </a:r>
            <a:br>
              <a:rPr lang="en-US" sz="2000" dirty="0"/>
            </a:br>
            <a:endParaRPr lang="en-US" sz="2000" dirty="0"/>
          </a:p>
          <a:p>
            <a:pPr marL="285750" indent="-285750" algn="l" rtl="0">
              <a:buFont typeface="Arial" panose="020B0604020202020204" pitchFamily="34" charset="0"/>
              <a:buChar char="•"/>
            </a:pPr>
            <a:r>
              <a:rPr lang="en-US" sz="2000" dirty="0"/>
              <a:t>Determine and define that all parties are on track with project requirements, deadlines, and schedules.</a:t>
            </a:r>
          </a:p>
          <a:p>
            <a:pPr marL="285750" indent="-285750" algn="l" rtl="0">
              <a:buFont typeface="Arial" panose="020B0604020202020204" pitchFamily="34" charset="0"/>
              <a:buChar char="•"/>
            </a:pPr>
            <a:r>
              <a:rPr lang="en-US" sz="2000" dirty="0"/>
              <a:t>Lead project planning sessions. </a:t>
            </a:r>
          </a:p>
          <a:p>
            <a:pPr marL="285750" indent="-285750" algn="l" rtl="0">
              <a:buFont typeface="Arial" panose="020B0604020202020204" pitchFamily="34" charset="0"/>
              <a:buChar char="•"/>
            </a:pPr>
            <a:r>
              <a:rPr lang="en-US" sz="2000" dirty="0"/>
              <a:t>Prepare budgets based on the scope of work and resource requirements.</a:t>
            </a:r>
          </a:p>
          <a:p>
            <a:pPr marL="285750" indent="-285750" algn="l" rtl="0">
              <a:buFont typeface="Arial" panose="020B0604020202020204" pitchFamily="34" charset="0"/>
              <a:buChar char="•"/>
            </a:pPr>
            <a:r>
              <a:rPr lang="en-US" sz="2000" dirty="0"/>
              <a:t>Manage project progress by adapting work as required.</a:t>
            </a:r>
          </a:p>
          <a:p>
            <a:pPr marL="285750" indent="-285750" algn="l" rtl="0">
              <a:buFont typeface="Arial" panose="020B0604020202020204" pitchFamily="34" charset="0"/>
              <a:buChar char="•"/>
            </a:pPr>
            <a:r>
              <a:rPr lang="en-US" sz="2000" dirty="0"/>
              <a:t>Manage relationships with clients and shareholders</a:t>
            </a:r>
            <a:endParaRPr lang="ar-SA" sz="2000" dirty="0"/>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0020" y="1611954"/>
            <a:ext cx="3122420" cy="3456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7187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2981" y="1772816"/>
            <a:ext cx="7666037" cy="421481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003295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مستطيل 1"/>
          <p:cNvSpPr/>
          <p:nvPr/>
        </p:nvSpPr>
        <p:spPr>
          <a:xfrm>
            <a:off x="1985178" y="2525585"/>
            <a:ext cx="3456384" cy="3170099"/>
          </a:xfrm>
          <a:prstGeom prst="rect">
            <a:avLst/>
          </a:prstGeom>
        </p:spPr>
        <p:txBody>
          <a:bodyPr wrap="square">
            <a:spAutoFit/>
          </a:bodyPr>
          <a:lstStyle/>
          <a:p>
            <a:pPr algn="l" rtl="0"/>
            <a:r>
              <a:rPr lang="en-US" sz="2000" dirty="0"/>
              <a:t>The feasibility study is an integrated set of specialized studies that are carried out to determine the validity of the investment in all its aspects, so some search for how to prepare a feasibility study, to predict knowledge of the possibilities and failure of the project.</a:t>
            </a:r>
            <a:endParaRPr lang="ar-SA" sz="2000" dirty="0"/>
          </a:p>
        </p:txBody>
      </p:sp>
      <p:pic>
        <p:nvPicPr>
          <p:cNvPr id="1331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772819"/>
            <a:ext cx="4054096" cy="35532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مستطيل 7"/>
          <p:cNvSpPr/>
          <p:nvPr/>
        </p:nvSpPr>
        <p:spPr>
          <a:xfrm>
            <a:off x="2135560" y="1756070"/>
            <a:ext cx="3803734" cy="461665"/>
          </a:xfrm>
          <a:prstGeom prst="rect">
            <a:avLst/>
          </a:prstGeom>
        </p:spPr>
        <p:txBody>
          <a:bodyPr wrap="none">
            <a:spAutoFit/>
          </a:bodyPr>
          <a:lstStyle/>
          <a:p>
            <a:r>
              <a:rPr lang="en-US" sz="2400" b="1" dirty="0">
                <a:solidFill>
                  <a:srgbClr val="00B0F0"/>
                </a:solidFill>
              </a:rPr>
              <a:t>What is the feasibility study </a:t>
            </a:r>
            <a:endParaRPr lang="ar-SA" sz="2400" b="1" dirty="0">
              <a:solidFill>
                <a:srgbClr val="00B0F0"/>
              </a:solidFill>
            </a:endParaRPr>
          </a:p>
        </p:txBody>
      </p:sp>
    </p:spTree>
    <p:extLst>
      <p:ext uri="{BB962C8B-B14F-4D97-AF65-F5344CB8AC3E}">
        <p14:creationId xmlns:p14="http://schemas.microsoft.com/office/powerpoint/2010/main" val="2696569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مستطيل 6"/>
          <p:cNvSpPr/>
          <p:nvPr/>
        </p:nvSpPr>
        <p:spPr>
          <a:xfrm>
            <a:off x="1873569" y="1988840"/>
            <a:ext cx="4104456" cy="3785652"/>
          </a:xfrm>
          <a:prstGeom prst="rect">
            <a:avLst/>
          </a:prstGeom>
        </p:spPr>
        <p:txBody>
          <a:bodyPr wrap="square">
            <a:spAutoFit/>
          </a:bodyPr>
          <a:lstStyle/>
          <a:p>
            <a:pPr algn="l" rtl="0"/>
            <a:r>
              <a:rPr lang="en-US" sz="2000" b="1" dirty="0">
                <a:solidFill>
                  <a:srgbClr val="C00000"/>
                </a:solidFill>
              </a:rPr>
              <a:t>Contents of a Feasibility Study:</a:t>
            </a:r>
          </a:p>
          <a:p>
            <a:pPr algn="l" rtl="0"/>
            <a:r>
              <a:rPr lang="en-US" sz="2000" dirty="0"/>
              <a:t>The most-common feasibility study should include the following sections:</a:t>
            </a:r>
          </a:p>
          <a:p>
            <a:pPr marL="342900" indent="-342900" algn="l" rtl="0">
              <a:buFont typeface="Arial" panose="020B0604020202020204" pitchFamily="34" charset="0"/>
              <a:buChar char="•"/>
            </a:pPr>
            <a:r>
              <a:rPr lang="en-US" sz="2000" dirty="0"/>
              <a:t>An Executive Summary.</a:t>
            </a:r>
          </a:p>
          <a:p>
            <a:pPr marL="342900" indent="-342900" algn="l" rtl="0">
              <a:buFont typeface="Arial" panose="020B0604020202020204" pitchFamily="34" charset="0"/>
              <a:buChar char="•"/>
            </a:pPr>
            <a:r>
              <a:rPr lang="en-US" sz="2000" dirty="0"/>
              <a:t>Description of Product or Service.</a:t>
            </a:r>
          </a:p>
          <a:p>
            <a:pPr marL="342900" indent="-342900" algn="l" rtl="0">
              <a:buFont typeface="Arial" panose="020B0604020202020204" pitchFamily="34" charset="0"/>
              <a:buChar char="•"/>
            </a:pPr>
            <a:r>
              <a:rPr lang="en-US" sz="2000" dirty="0"/>
              <a:t>Technology Considerations.</a:t>
            </a:r>
          </a:p>
          <a:p>
            <a:pPr marL="342900" indent="-342900" algn="l" rtl="0">
              <a:buFont typeface="Arial" panose="020B0604020202020204" pitchFamily="34" charset="0"/>
              <a:buChar char="•"/>
            </a:pPr>
            <a:r>
              <a:rPr lang="en-US" sz="2000" dirty="0"/>
              <a:t>Product or Service Marketplace.</a:t>
            </a:r>
          </a:p>
          <a:p>
            <a:pPr marL="342900" indent="-342900" algn="l" rtl="0">
              <a:buFont typeface="Arial" panose="020B0604020202020204" pitchFamily="34" charset="0"/>
              <a:buChar char="•"/>
            </a:pPr>
            <a:r>
              <a:rPr lang="en-US" sz="2000" dirty="0"/>
              <a:t>Identification of Specific Market.</a:t>
            </a:r>
          </a:p>
          <a:p>
            <a:pPr marL="342900" indent="-342900" algn="l" rtl="0">
              <a:buFont typeface="Arial" panose="020B0604020202020204" pitchFamily="34" charset="0"/>
              <a:buChar char="•"/>
            </a:pPr>
            <a:r>
              <a:rPr lang="en-US" sz="2000" dirty="0"/>
              <a:t>Marketing Strategy.</a:t>
            </a:r>
          </a:p>
          <a:p>
            <a:pPr marL="342900" indent="-342900" algn="l" rtl="0">
              <a:buFont typeface="Arial" panose="020B0604020202020204" pitchFamily="34" charset="0"/>
              <a:buChar char="•"/>
            </a:pPr>
            <a:r>
              <a:rPr lang="en-US" sz="2000" dirty="0"/>
              <a:t>Organization Structure.</a:t>
            </a:r>
          </a:p>
          <a:p>
            <a:pPr marL="342900" indent="-342900" algn="l" rtl="0">
              <a:buFont typeface="Arial" panose="020B0604020202020204" pitchFamily="34" charset="0"/>
              <a:buChar char="•"/>
            </a:pPr>
            <a:r>
              <a:rPr lang="en-US" sz="2000" dirty="0"/>
              <a:t>Schedule.</a:t>
            </a:r>
          </a:p>
          <a:p>
            <a:pPr marL="342900" indent="-342900" algn="l" rtl="0">
              <a:buFont typeface="Arial" panose="020B0604020202020204" pitchFamily="34" charset="0"/>
              <a:buChar char="•"/>
            </a:pPr>
            <a:r>
              <a:rPr lang="en-US" sz="2000" dirty="0"/>
              <a:t>Financial Projections.</a:t>
            </a:r>
          </a:p>
        </p:txBody>
      </p:sp>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8048" y="1988840"/>
            <a:ext cx="4171841" cy="373546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8110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مستطيل 6"/>
          <p:cNvSpPr/>
          <p:nvPr/>
        </p:nvSpPr>
        <p:spPr>
          <a:xfrm>
            <a:off x="2116207" y="1593831"/>
            <a:ext cx="7535667" cy="923330"/>
          </a:xfrm>
          <a:prstGeom prst="rect">
            <a:avLst/>
          </a:prstGeom>
        </p:spPr>
        <p:txBody>
          <a:bodyPr wrap="square">
            <a:spAutoFit/>
          </a:bodyPr>
          <a:lstStyle/>
          <a:p>
            <a:pPr algn="ctr" rtl="0"/>
            <a:r>
              <a:rPr lang="en-US" b="1" dirty="0">
                <a:solidFill>
                  <a:srgbClr val="C00000"/>
                </a:solidFill>
              </a:rPr>
              <a:t>Feasibility Study vs. Business Plan</a:t>
            </a:r>
          </a:p>
          <a:p>
            <a:pPr algn="l" rtl="0"/>
            <a:r>
              <a:rPr lang="en-US" dirty="0"/>
              <a:t>The separate roles of the feasibility study and the business plan are frequently misunderstood. </a:t>
            </a:r>
          </a:p>
        </p:txBody>
      </p:sp>
      <p:graphicFrame>
        <p:nvGraphicFramePr>
          <p:cNvPr id="8" name="جدول 7"/>
          <p:cNvGraphicFramePr>
            <a:graphicFrameLocks noGrp="1"/>
          </p:cNvGraphicFramePr>
          <p:nvPr>
            <p:extLst>
              <p:ext uri="{D42A27DB-BD31-4B8C-83A1-F6EECF244321}">
                <p14:modId xmlns:p14="http://schemas.microsoft.com/office/powerpoint/2010/main" val="2228492380"/>
              </p:ext>
            </p:extLst>
          </p:nvPr>
        </p:nvGraphicFramePr>
        <p:xfrm>
          <a:off x="1959605" y="2816277"/>
          <a:ext cx="7848872" cy="3407896"/>
        </p:xfrm>
        <a:graphic>
          <a:graphicData uri="http://schemas.openxmlformats.org/drawingml/2006/table">
            <a:tbl>
              <a:tblPr rtl="1" firstRow="1" bandRow="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a:t>Business Plan</a:t>
                      </a:r>
                    </a:p>
                  </a:txBody>
                  <a:tcPr/>
                </a:tc>
                <a:tc>
                  <a:txBody>
                    <a:bodyPr/>
                    <a:lstStyle/>
                    <a:p>
                      <a:pPr algn="ctr" rtl="0"/>
                      <a:r>
                        <a:rPr lang="en-US" dirty="0"/>
                        <a:t>Feasibility Study </a:t>
                      </a:r>
                      <a:endParaRPr lang="ar-SA" dirty="0"/>
                    </a:p>
                  </a:txBody>
                  <a:tcPr/>
                </a:tc>
                <a:extLst>
                  <a:ext uri="{0D108BD9-81ED-4DB2-BD59-A6C34878D82A}">
                    <a16:rowId xmlns:a16="http://schemas.microsoft.com/office/drawing/2014/main" val="10000"/>
                  </a:ext>
                </a:extLst>
              </a:tr>
              <a:tr h="1213336">
                <a:tc>
                  <a:txBody>
                    <a:bodyPr/>
                    <a:lstStyle/>
                    <a:p>
                      <a:pPr algn="l" rtl="0"/>
                      <a:r>
                        <a:rPr lang="en-US" sz="1800" b="0" i="0" kern="1200" dirty="0">
                          <a:solidFill>
                            <a:schemeClr val="dk1"/>
                          </a:solidFill>
                          <a:effectLst/>
                          <a:latin typeface="+mn-lt"/>
                          <a:ea typeface="+mn-ea"/>
                          <a:cs typeface="+mn-cs"/>
                        </a:rPr>
                        <a:t>The business plan provides a planning function. The business plan outlines the actions needed to take the proposal from "idea" to "reality."</a:t>
                      </a:r>
                      <a:endParaRPr lang="ar-SA" dirty="0"/>
                    </a:p>
                  </a:txBody>
                  <a:tcPr/>
                </a:tc>
                <a:tc>
                  <a:txBody>
                    <a:bodyPr/>
                    <a:lstStyle/>
                    <a:p>
                      <a:pPr algn="l" rtl="0"/>
                      <a:r>
                        <a:rPr lang="en-US" sz="1800" b="0" i="0" kern="1200" dirty="0">
                          <a:solidFill>
                            <a:schemeClr val="dk1"/>
                          </a:solidFill>
                          <a:effectLst/>
                          <a:latin typeface="+mn-lt"/>
                          <a:ea typeface="+mn-ea"/>
                          <a:cs typeface="+mn-cs"/>
                        </a:rPr>
                        <a:t>The feasibility study provides an investigating function.</a:t>
                      </a:r>
                      <a:r>
                        <a:rPr lang="en-US" sz="1800" b="0" i="0" kern="1200" baseline="0" dirty="0">
                          <a:solidFill>
                            <a:schemeClr val="dk1"/>
                          </a:solidFill>
                          <a:effectLst/>
                          <a:latin typeface="+mn-lt"/>
                          <a:ea typeface="+mn-ea"/>
                          <a:cs typeface="+mn-cs"/>
                        </a:rPr>
                        <a:t> </a:t>
                      </a:r>
                      <a:r>
                        <a:rPr lang="en-US" sz="1800" b="0" i="0" kern="1200" dirty="0">
                          <a:solidFill>
                            <a:schemeClr val="dk1"/>
                          </a:solidFill>
                          <a:effectLst/>
                          <a:latin typeface="+mn-lt"/>
                          <a:ea typeface="+mn-ea"/>
                          <a:cs typeface="+mn-cs"/>
                        </a:rPr>
                        <a:t>It addresses the question of "Is this a viable business venture?"</a:t>
                      </a:r>
                      <a:endParaRPr lang="ar-SA" dirty="0"/>
                    </a:p>
                  </a:txBody>
                  <a:tcPr/>
                </a:tc>
                <a:extLst>
                  <a:ext uri="{0D108BD9-81ED-4DB2-BD59-A6C34878D82A}">
                    <a16:rowId xmlns:a16="http://schemas.microsoft.com/office/drawing/2014/main" val="10001"/>
                  </a:ext>
                </a:extLst>
              </a:tr>
              <a:tr h="370840">
                <a:tc>
                  <a:txBody>
                    <a:bodyPr/>
                    <a:lstStyle/>
                    <a:p>
                      <a:pPr algn="l" rtl="0"/>
                      <a:r>
                        <a:rPr lang="en-US" sz="1800" b="0" i="0" kern="1200" dirty="0">
                          <a:solidFill>
                            <a:schemeClr val="dk1"/>
                          </a:solidFill>
                          <a:effectLst/>
                          <a:latin typeface="+mn-lt"/>
                          <a:ea typeface="+mn-ea"/>
                          <a:cs typeface="+mn-cs"/>
                        </a:rPr>
                        <a:t>The business plan deals with only one alternative or scenario. </a:t>
                      </a:r>
                      <a:endParaRPr lang="ar-SA" dirty="0"/>
                    </a:p>
                  </a:txBody>
                  <a:tcPr/>
                </a:tc>
                <a:tc>
                  <a:txBody>
                    <a:bodyPr/>
                    <a:lstStyle/>
                    <a:p>
                      <a:pPr algn="l" rtl="0"/>
                      <a:r>
                        <a:rPr lang="en-US" sz="1800" b="0" i="0" kern="1200" dirty="0">
                          <a:solidFill>
                            <a:schemeClr val="dk1"/>
                          </a:solidFill>
                          <a:effectLst/>
                          <a:latin typeface="+mn-lt"/>
                          <a:ea typeface="+mn-ea"/>
                          <a:cs typeface="+mn-cs"/>
                        </a:rPr>
                        <a:t>The feasibility study outlines and analyzes several alternatives or methods of achieving business success.</a:t>
                      </a:r>
                      <a:endParaRPr lang="ar-SA" dirty="0"/>
                    </a:p>
                  </a:txBody>
                  <a:tcPr/>
                </a:tc>
                <a:extLst>
                  <a:ext uri="{0D108BD9-81ED-4DB2-BD59-A6C34878D82A}">
                    <a16:rowId xmlns:a16="http://schemas.microsoft.com/office/drawing/2014/main" val="10002"/>
                  </a:ext>
                </a:extLst>
              </a:tr>
              <a:tr h="370840">
                <a:tc>
                  <a:txBody>
                    <a:bodyPr/>
                    <a:lstStyle/>
                    <a:p>
                      <a:pPr algn="l" rtl="0"/>
                      <a:r>
                        <a:rPr lang="en-US" sz="1800" b="0" i="0" kern="1200" dirty="0">
                          <a:solidFill>
                            <a:schemeClr val="dk1"/>
                          </a:solidFill>
                          <a:effectLst/>
                          <a:latin typeface="+mn-lt"/>
                          <a:ea typeface="+mn-ea"/>
                          <a:cs typeface="+mn-cs"/>
                        </a:rPr>
                        <a:t>A business plan is prepared only after the business venture has been deemed to be feasible. </a:t>
                      </a:r>
                      <a:endParaRPr lang="ar-SA" dirty="0"/>
                    </a:p>
                  </a:txBody>
                  <a:tcPr/>
                </a:tc>
                <a:tc>
                  <a:txBody>
                    <a:bodyPr/>
                    <a:lstStyle/>
                    <a:p>
                      <a:pPr algn="l" rtl="0"/>
                      <a:r>
                        <a:rPr lang="en-US" sz="1800" b="0" i="0" kern="1200" dirty="0">
                          <a:solidFill>
                            <a:schemeClr val="dk1"/>
                          </a:solidFill>
                          <a:effectLst/>
                          <a:latin typeface="+mn-lt"/>
                          <a:ea typeface="+mn-ea"/>
                          <a:cs typeface="+mn-cs"/>
                        </a:rPr>
                        <a:t>The feasibility study is conducted before the business plan.</a:t>
                      </a:r>
                      <a:endParaRPr lang="ar-SA"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7946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7239" y="1708086"/>
            <a:ext cx="7391650" cy="4335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75987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3258298"/>
      </p:ext>
    </p:extLst>
  </p:cSld>
  <p:clrMapOvr>
    <a:masterClrMapping/>
  </p:clrMapOvr>
</p:sld>
</file>

<file path=ppt/theme/theme1.xml><?xml version="1.0" encoding="utf-8"?>
<a:theme xmlns:a="http://schemas.openxmlformats.org/drawingml/2006/main" name="نسق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نسق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BAB9495-D1A5-4498-942F-C41C9BC275DD}"/>
</file>

<file path=customXml/itemProps2.xml><?xml version="1.0" encoding="utf-8"?>
<ds:datastoreItem xmlns:ds="http://schemas.openxmlformats.org/officeDocument/2006/customXml" ds:itemID="{6FBCD24A-1C57-43F1-A82E-74DB80C2B1D9}"/>
</file>

<file path=customXml/itemProps3.xml><?xml version="1.0" encoding="utf-8"?>
<ds:datastoreItem xmlns:ds="http://schemas.openxmlformats.org/officeDocument/2006/customXml" ds:itemID="{940898C8-A403-4BBA-8B17-92EEB600D9B0}"/>
</file>

<file path=docProps/app.xml><?xml version="1.0" encoding="utf-8"?>
<Properties xmlns="http://schemas.openxmlformats.org/officeDocument/2006/extended-properties" xmlns:vt="http://schemas.openxmlformats.org/officeDocument/2006/docPropsVTypes">
  <TotalTime>3297</TotalTime>
  <Words>507</Words>
  <Application>Microsoft Office PowerPoint</Application>
  <PresentationFormat>Widescreen</PresentationFormat>
  <Paragraphs>59</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Algerian</vt:lpstr>
      <vt:lpstr>Arial</vt:lpstr>
      <vt:lpstr>Book Antiqua</vt:lpstr>
      <vt:lpstr>Calibri</vt:lpstr>
      <vt:lpstr>Tajawal Medium</vt:lpstr>
      <vt:lpstr>نسق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د.أبوالمجد</dc:creator>
  <cp:lastModifiedBy>Manal Elsayed Abdelhamid Shabat</cp:lastModifiedBy>
  <cp:revision>31</cp:revision>
  <dcterms:created xsi:type="dcterms:W3CDTF">2023-05-30T12:12:31Z</dcterms:created>
  <dcterms:modified xsi:type="dcterms:W3CDTF">2024-05-25T18:18:40Z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