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Default Extension="svg" ContentType="image/svg+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480" r:id="rId2"/>
    <p:sldId id="303" r:id="rId3"/>
    <p:sldId id="271" r:id="rId4"/>
    <p:sldId id="313" r:id="rId5"/>
    <p:sldId id="276" r:id="rId6"/>
    <p:sldId id="481" r:id="rId7"/>
    <p:sldId id="482" r:id="rId8"/>
    <p:sldId id="495" r:id="rId9"/>
    <p:sldId id="256" r:id="rId10"/>
    <p:sldId id="483" r:id="rId11"/>
    <p:sldId id="484" r:id="rId12"/>
    <p:sldId id="485" r:id="rId13"/>
    <p:sldId id="487" r:id="rId14"/>
    <p:sldId id="488" r:id="rId15"/>
    <p:sldId id="490" r:id="rId16"/>
    <p:sldId id="492" r:id="rId17"/>
    <p:sldId id="486" r:id="rId18"/>
    <p:sldId id="494" r:id="rId19"/>
    <p:sldId id="306" r:id="rId20"/>
    <p:sldId id="34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xmlns="">
        <p14:section name="Default Section" id="{73925AE7-E9D8-48BC-A988-41815CE32A48}">
          <p14:sldIdLst>
            <p14:sldId id="480"/>
            <p14:sldId id="303"/>
            <p14:sldId id="271"/>
            <p14:sldId id="313"/>
            <p14:sldId id="276"/>
            <p14:sldId id="256"/>
            <p14:sldId id="306"/>
            <p14:sldId id="349"/>
          </p14:sldIdLst>
        </p14:section>
        <p14:section name="Untitled Section" id="{2F6AD2C2-46A9-4BC4-94FF-3A698A8E8EFB}">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9BBC"/>
    <a:srgbClr val="2D3956"/>
    <a:srgbClr val="8E5A6D"/>
    <a:srgbClr val="FAC748"/>
    <a:srgbClr val="852F4A"/>
    <a:srgbClr val="000000"/>
    <a:srgbClr val="FFFFFF"/>
    <a:srgbClr val="4472C4"/>
  </p:clrMru>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3738" autoAdjust="0"/>
  </p:normalViewPr>
  <p:slideViewPr>
    <p:cSldViewPr snapToGrid="0">
      <p:cViewPr varScale="1">
        <p:scale>
          <a:sx n="62" d="100"/>
          <a:sy n="62" d="100"/>
        </p:scale>
        <p:origin x="-774" y="-84"/>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pPr/>
              <a:t>5/13/2023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pPr/>
              <a:t>‹#›</a:t>
            </a:fld>
            <a:endParaRPr lang="en-US"/>
          </a:p>
        </p:txBody>
      </p:sp>
    </p:spTree>
    <p:extLst>
      <p:ext uri="{BB962C8B-B14F-4D97-AF65-F5344CB8AC3E}">
        <p14:creationId xmlns:p14="http://schemas.microsoft.com/office/powerpoint/2010/main" xmlns=""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pPr/>
              <a:t>1</a:t>
            </a:fld>
            <a:endParaRPr lang="en-US"/>
          </a:p>
        </p:txBody>
      </p:sp>
    </p:spTree>
    <p:extLst>
      <p:ext uri="{BB962C8B-B14F-4D97-AF65-F5344CB8AC3E}">
        <p14:creationId xmlns:p14="http://schemas.microsoft.com/office/powerpoint/2010/main" xmlns=""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pPr/>
              <a:t>2</a:t>
            </a:fld>
            <a:endParaRPr lang="en-US"/>
          </a:p>
        </p:txBody>
      </p:sp>
    </p:spTree>
    <p:extLst>
      <p:ext uri="{BB962C8B-B14F-4D97-AF65-F5344CB8AC3E}">
        <p14:creationId xmlns:p14="http://schemas.microsoft.com/office/powerpoint/2010/main" xmlns=""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pPr/>
              <a:t>4</a:t>
            </a:fld>
            <a:endParaRPr lang="en-US"/>
          </a:p>
        </p:txBody>
      </p:sp>
    </p:spTree>
    <p:extLst>
      <p:ext uri="{BB962C8B-B14F-4D97-AF65-F5344CB8AC3E}">
        <p14:creationId xmlns:p14="http://schemas.microsoft.com/office/powerpoint/2010/main" xmlns="" val="3885516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fld id="{7AD86B2E-B702-4422-B277-3A08C7449694}" type="datetimeFigureOut">
              <a:rPr lang="en-US" smtClean="0"/>
              <a:pPr/>
              <a:t>5/13/2023</a:t>
            </a:fld>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fld id="{7AD86B2E-B702-4422-B277-3A08C7449694}" type="datetimeFigureOut">
              <a:rPr lang="en-US" smtClean="0"/>
              <a:pPr/>
              <a:t>5/13/2023</a:t>
            </a:fld>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fld id="{7AD86B2E-B702-4422-B277-3A08C7449694}" type="datetimeFigureOut">
              <a:rPr lang="en-US" smtClean="0"/>
              <a:pPr/>
              <a:t>5/13/2023</a:t>
            </a:fld>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fld id="{7AD86B2E-B702-4422-B277-3A08C7449694}" type="datetimeFigureOut">
              <a:rPr lang="en-US" smtClean="0"/>
              <a:pPr/>
              <a:t>5/13/2023</a:t>
            </a:fld>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fld id="{7AD86B2E-B702-4422-B277-3A08C7449694}" type="datetimeFigureOut">
              <a:rPr lang="en-US" smtClean="0"/>
              <a:pPr/>
              <a:t>5/13/2023</a:t>
            </a:fld>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fld id="{7AD86B2E-B702-4422-B277-3A08C7449694}" type="datetimeFigureOut">
              <a:rPr lang="en-US" smtClean="0"/>
              <a:pPr/>
              <a:t>5/13/2023</a:t>
            </a:fld>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fld id="{7AD86B2E-B702-4422-B277-3A08C7449694}" type="datetimeFigureOut">
              <a:rPr lang="en-US" smtClean="0"/>
              <a:pPr/>
              <a:t>5/13/2023</a:t>
            </a:fld>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fld id="{7AD86B2E-B702-4422-B277-3A08C7449694}" type="datetimeFigureOut">
              <a:rPr lang="en-US" smtClean="0"/>
              <a:pPr/>
              <a:t>5/13/2023</a:t>
            </a:fld>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fld id="{7AD86B2E-B702-4422-B277-3A08C7449694}" type="datetimeFigureOut">
              <a:rPr lang="en-US" smtClean="0"/>
              <a:pPr/>
              <a:t>5/13/2023</a:t>
            </a:fld>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fld id="{7AD86B2E-B702-4422-B277-3A08C7449694}" type="datetimeFigureOut">
              <a:rPr lang="en-US" smtClean="0"/>
              <a:pPr/>
              <a:t>5/13/2023</a:t>
            </a:fld>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fld id="{7AD86B2E-B702-4422-B277-3A08C7449694}" type="datetimeFigureOut">
              <a:rPr lang="en-US" smtClean="0"/>
              <a:pPr/>
              <a:t>5/13/2023</a:t>
            </a:fld>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xmlns=""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xmlns=""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xmlns=""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xmlns=""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xmlns=""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xmlns=""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xmlns=""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xmlns=""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xmlns=""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cstate="print">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pPr/>
              <a:t>5/13/2023</a:t>
            </a:fld>
            <a:endParaRPr lang="en-US"/>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 id="2147483668"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5.jpeg"/><Relationship Id="rId7" Type="http://schemas.openxmlformats.org/officeDocument/2006/relationships/image" Target="../media/image5.sv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image" Target="../media/image8.svg"/><Relationship Id="rId4" Type="http://schemas.openxmlformats.org/officeDocument/2006/relationships/image" Target="../media/image6.png"/><Relationship Id="rId9" Type="http://schemas.openxmlformats.org/officeDocument/2006/relationships/image" Target="../media/image10.svg"/></Relationships>
</file>

<file path=ppt/slides/_rels/slide3.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8.pn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14.xml"/><Relationship Id="rId6" Type="http://schemas.openxmlformats.org/officeDocument/2006/relationships/image" Target="../media/image6.png"/><Relationship Id="rId5" Type="http://schemas.openxmlformats.org/officeDocument/2006/relationships/image" Target="../media/image13.svg"/><Relationship Id="rId9" Type="http://schemas.openxmlformats.org/officeDocument/2006/relationships/image" Target="../media/image10.jpeg"/></Relationships>
</file>

<file path=ppt/slides/_rels/slide4.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1.jpe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5.xml"/><Relationship Id="rId6" Type="http://schemas.openxmlformats.org/officeDocument/2006/relationships/image" Target="../media/image13.svg"/><Relationship Id="rId5" Type="http://schemas.openxmlformats.org/officeDocument/2006/relationships/image" Target="../media/image8.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8.png"/><Relationship Id="rId1" Type="http://schemas.openxmlformats.org/officeDocument/2006/relationships/slideLayout" Target="../slideLayouts/slideLayout16.xml"/><Relationship Id="rId6" Type="http://schemas.openxmlformats.org/officeDocument/2006/relationships/image" Target="../media/image7.png"/><Relationship Id="rId5" Type="http://schemas.openxmlformats.org/officeDocument/2006/relationships/image" Target="../media/image8.sv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0.svg"/><Relationship Id="rId2" Type="http://schemas.openxmlformats.org/officeDocument/2006/relationships/image" Target="../media/image8.png"/><Relationship Id="rId1" Type="http://schemas.openxmlformats.org/officeDocument/2006/relationships/slideLayout" Target="../slideLayouts/slideLayout16.xml"/><Relationship Id="rId6" Type="http://schemas.openxmlformats.org/officeDocument/2006/relationships/image" Target="../media/image7.png"/><Relationship Id="rId5" Type="http://schemas.openxmlformats.org/officeDocument/2006/relationships/image" Target="../media/image8.sv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13.sv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6.png"/><Relationship Id="rId4" Type="http://schemas.openxmlformats.org/officeDocument/2006/relationships/image" Target="../media/image13.sv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6.png"/><Relationship Id="rId4" Type="http://schemas.openxmlformats.org/officeDocument/2006/relationships/image" Target="../media/image13.sv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6.png"/><Relationship Id="rId4" Type="http://schemas.openxmlformats.org/officeDocument/2006/relationships/image" Target="../media/image13.sv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6.png"/><Relationship Id="rId4" Type="http://schemas.openxmlformats.org/officeDocument/2006/relationships/image" Target="../media/image13.sv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6.png"/><Relationship Id="rId4" Type="http://schemas.openxmlformats.org/officeDocument/2006/relationships/image" Target="../media/image13.sv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6.png"/><Relationship Id="rId4" Type="http://schemas.openxmlformats.org/officeDocument/2006/relationships/image" Target="../media/image13.svg"/></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6.png"/><Relationship Id="rId4" Type="http://schemas.openxmlformats.org/officeDocument/2006/relationships/image" Target="../media/image13.svg"/></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6.png"/><Relationship Id="rId4" Type="http://schemas.openxmlformats.org/officeDocument/2006/relationships/image" Target="../media/image13.svg"/></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6.png"/><Relationship Id="rId4" Type="http://schemas.openxmlformats.org/officeDocument/2006/relationships/image" Target="../media/image13.svg"/></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6.png"/><Relationship Id="rId4" Type="http://schemas.openxmlformats.org/officeDocument/2006/relationships/image" Target="../media/image13.svg"/></Relationships>
</file>

<file path=ppt/slides/_rels/slide1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3.png"/><Relationship Id="rId7" Type="http://schemas.openxmlformats.org/officeDocument/2006/relationships/image" Target="../media/image13.svg"/><Relationship Id="rId2" Type="http://schemas.openxmlformats.org/officeDocument/2006/relationships/image" Target="../media/image12.jpeg"/><Relationship Id="rId1" Type="http://schemas.openxmlformats.org/officeDocument/2006/relationships/slideLayout" Target="../slideLayouts/slideLayout18.xml"/><Relationship Id="rId6" Type="http://schemas.openxmlformats.org/officeDocument/2006/relationships/image" Target="../media/image8.png"/><Relationship Id="rId5" Type="http://schemas.openxmlformats.org/officeDocument/2006/relationships/image" Target="../media/image17.svg"/><Relationship Id="rId4" Type="http://schemas.openxmlformats.org/officeDocument/2006/relationships/image" Target="../media/image13.png"/><Relationship Id="rId9" Type="http://schemas.openxmlformats.org/officeDocument/2006/relationships/image" Target="../media/image8.svg"/></Relationships>
</file>

<file path=ppt/slides/_rels/slide20.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15.png"/><Relationship Id="rId7" Type="http://schemas.openxmlformats.org/officeDocument/2006/relationships/image" Target="../media/image16.png"/><Relationship Id="rId2" Type="http://schemas.openxmlformats.org/officeDocument/2006/relationships/image" Target="../media/image14.jpeg"/><Relationship Id="rId1" Type="http://schemas.openxmlformats.org/officeDocument/2006/relationships/slideLayout" Target="../slideLayouts/slideLayout17.xml"/><Relationship Id="rId6" Type="http://schemas.openxmlformats.org/officeDocument/2006/relationships/image" Target="../media/image10.svg"/><Relationship Id="rId5" Type="http://schemas.openxmlformats.org/officeDocument/2006/relationships/image" Target="../media/image7.png"/><Relationship Id="rId4" Type="http://schemas.openxmlformats.org/officeDocument/2006/relationships/image" Target="../media/image2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xmlns="" id="{FE9AD2FE-2C27-43F0-9E30-395F3F19C8D7}"/>
              </a:ext>
            </a:extLst>
          </p:cNvPr>
          <p:cNvGrpSpPr/>
          <p:nvPr/>
        </p:nvGrpSpPr>
        <p:grpSpPr>
          <a:xfrm>
            <a:off x="321733" y="0"/>
            <a:ext cx="2024825" cy="1879600"/>
            <a:chOff x="321733" y="0"/>
            <a:chExt cx="2024825" cy="1879600"/>
          </a:xfrm>
          <a:solidFill>
            <a:schemeClr val="bg1">
              <a:alpha val="7000"/>
            </a:schemeClr>
          </a:solidFill>
        </p:grpSpPr>
        <p:sp>
          <p:nvSpPr>
            <p:cNvPr id="15" name="Parallelogram 14">
              <a:extLst>
                <a:ext uri="{FF2B5EF4-FFF2-40B4-BE49-F238E27FC236}">
                  <a16:creationId xmlns:a16="http://schemas.microsoft.com/office/drawing/2014/main" xmlns="" id="{545A7692-E471-48BC-B2BD-8C3680ED3070}"/>
                </a:ext>
              </a:extLst>
            </p:cNvPr>
            <p:cNvSpPr/>
            <p:nvPr/>
          </p:nvSpPr>
          <p:spPr>
            <a:xfrm>
              <a:off x="321733" y="0"/>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Parallelogram 15">
              <a:extLst>
                <a:ext uri="{FF2B5EF4-FFF2-40B4-BE49-F238E27FC236}">
                  <a16:creationId xmlns:a16="http://schemas.microsoft.com/office/drawing/2014/main" xmlns="" id="{E29F94B0-C402-4ECC-BDB4-83596E27C981}"/>
                </a:ext>
              </a:extLst>
            </p:cNvPr>
            <p:cNvSpPr/>
            <p:nvPr/>
          </p:nvSpPr>
          <p:spPr>
            <a:xfrm>
              <a:off x="524933" y="778933"/>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Isosceles Triangle 25">
            <a:extLst>
              <a:ext uri="{FF2B5EF4-FFF2-40B4-BE49-F238E27FC236}">
                <a16:creationId xmlns:a16="http://schemas.microsoft.com/office/drawing/2014/main" xmlns="" id="{6F79225B-5887-A63D-A3C0-DBCB4C41A4BF}"/>
              </a:ext>
            </a:extLst>
          </p:cNvPr>
          <p:cNvSpPr/>
          <p:nvPr/>
        </p:nvSpPr>
        <p:spPr>
          <a:xfrm flipV="1">
            <a:off x="4889591" y="-44450"/>
            <a:ext cx="1549309" cy="2063750"/>
          </a:xfrm>
          <a:custGeom>
            <a:avLst/>
            <a:gdLst>
              <a:gd name="connsiteX0" fmla="*/ 0 w 2133509"/>
              <a:gd name="connsiteY0" fmla="*/ 2781300 h 2781300"/>
              <a:gd name="connsiteX1" fmla="*/ 1066755 w 2133509"/>
              <a:gd name="connsiteY1" fmla="*/ 0 h 2781300"/>
              <a:gd name="connsiteX2" fmla="*/ 2133509 w 2133509"/>
              <a:gd name="connsiteY2" fmla="*/ 2781300 h 2781300"/>
              <a:gd name="connsiteX3" fmla="*/ 0 w 2133509"/>
              <a:gd name="connsiteY3" fmla="*/ 2781300 h 2781300"/>
              <a:gd name="connsiteX0" fmla="*/ 0 w 2133509"/>
              <a:gd name="connsiteY0" fmla="*/ 1670050 h 1670050"/>
              <a:gd name="connsiteX1" fmla="*/ 647655 w 2133509"/>
              <a:gd name="connsiteY1" fmla="*/ 0 h 1670050"/>
              <a:gd name="connsiteX2" fmla="*/ 2133509 w 2133509"/>
              <a:gd name="connsiteY2" fmla="*/ 1670050 h 1670050"/>
              <a:gd name="connsiteX3" fmla="*/ 0 w 2133509"/>
              <a:gd name="connsiteY3" fmla="*/ 1670050 h 1670050"/>
              <a:gd name="connsiteX0" fmla="*/ 0 w 2158909"/>
              <a:gd name="connsiteY0" fmla="*/ 1562100 h 1670050"/>
              <a:gd name="connsiteX1" fmla="*/ 673055 w 2158909"/>
              <a:gd name="connsiteY1" fmla="*/ 0 h 1670050"/>
              <a:gd name="connsiteX2" fmla="*/ 2158909 w 2158909"/>
              <a:gd name="connsiteY2" fmla="*/ 1670050 h 1670050"/>
              <a:gd name="connsiteX3" fmla="*/ 0 w 2158909"/>
              <a:gd name="connsiteY3" fmla="*/ 1562100 h 1670050"/>
              <a:gd name="connsiteX0" fmla="*/ 0 w 2158909"/>
              <a:gd name="connsiteY0" fmla="*/ 1644650 h 1752600"/>
              <a:gd name="connsiteX1" fmla="*/ 647655 w 2158909"/>
              <a:gd name="connsiteY1" fmla="*/ 0 h 1752600"/>
              <a:gd name="connsiteX2" fmla="*/ 2158909 w 2158909"/>
              <a:gd name="connsiteY2" fmla="*/ 1752600 h 1752600"/>
              <a:gd name="connsiteX3" fmla="*/ 0 w 2158909"/>
              <a:gd name="connsiteY3" fmla="*/ 1644650 h 1752600"/>
              <a:gd name="connsiteX0" fmla="*/ 0 w 1549309"/>
              <a:gd name="connsiteY0" fmla="*/ 1644650 h 1644650"/>
              <a:gd name="connsiteX1" fmla="*/ 647655 w 1549309"/>
              <a:gd name="connsiteY1" fmla="*/ 0 h 1644650"/>
              <a:gd name="connsiteX2" fmla="*/ 1549309 w 1549309"/>
              <a:gd name="connsiteY2" fmla="*/ 1612900 h 1644650"/>
              <a:gd name="connsiteX3" fmla="*/ 0 w 1549309"/>
              <a:gd name="connsiteY3" fmla="*/ 1644650 h 1644650"/>
              <a:gd name="connsiteX0" fmla="*/ 0 w 1549309"/>
              <a:gd name="connsiteY0" fmla="*/ 1644650 h 1644650"/>
              <a:gd name="connsiteX1" fmla="*/ 647655 w 1549309"/>
              <a:gd name="connsiteY1" fmla="*/ 0 h 1644650"/>
              <a:gd name="connsiteX2" fmla="*/ 1549309 w 1549309"/>
              <a:gd name="connsiteY2" fmla="*/ 1638300 h 1644650"/>
              <a:gd name="connsiteX3" fmla="*/ 0 w 1549309"/>
              <a:gd name="connsiteY3" fmla="*/ 1644650 h 1644650"/>
              <a:gd name="connsiteX0" fmla="*/ 0 w 1549309"/>
              <a:gd name="connsiteY0" fmla="*/ 2063750 h 2063750"/>
              <a:gd name="connsiteX1" fmla="*/ 812755 w 1549309"/>
              <a:gd name="connsiteY1" fmla="*/ 0 h 2063750"/>
              <a:gd name="connsiteX2" fmla="*/ 1549309 w 1549309"/>
              <a:gd name="connsiteY2" fmla="*/ 2057400 h 2063750"/>
              <a:gd name="connsiteX3" fmla="*/ 0 w 1549309"/>
              <a:gd name="connsiteY3" fmla="*/ 2063750 h 2063750"/>
            </a:gdLst>
            <a:ahLst/>
            <a:cxnLst>
              <a:cxn ang="0">
                <a:pos x="connsiteX0" y="connsiteY0"/>
              </a:cxn>
              <a:cxn ang="0">
                <a:pos x="connsiteX1" y="connsiteY1"/>
              </a:cxn>
              <a:cxn ang="0">
                <a:pos x="connsiteX2" y="connsiteY2"/>
              </a:cxn>
              <a:cxn ang="0">
                <a:pos x="connsiteX3" y="connsiteY3"/>
              </a:cxn>
            </a:cxnLst>
            <a:rect l="l" t="t" r="r" b="b"/>
            <a:pathLst>
              <a:path w="1549309" h="2063750">
                <a:moveTo>
                  <a:pt x="0" y="2063750"/>
                </a:moveTo>
                <a:lnTo>
                  <a:pt x="812755" y="0"/>
                </a:lnTo>
                <a:lnTo>
                  <a:pt x="1549309" y="2057400"/>
                </a:lnTo>
                <a:lnTo>
                  <a:pt x="0" y="2063750"/>
                </a:lnTo>
                <a:close/>
              </a:path>
            </a:pathLst>
          </a:cu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xmlns="" id="{1BBD67B8-DB49-942C-018D-7F74C671F260}"/>
              </a:ext>
            </a:extLst>
          </p:cNvPr>
          <p:cNvSpPr txBox="1"/>
          <p:nvPr/>
        </p:nvSpPr>
        <p:spPr>
          <a:xfrm>
            <a:off x="7101841" y="4347975"/>
            <a:ext cx="4191000" cy="769441"/>
          </a:xfrm>
          <a:prstGeom prst="rect">
            <a:avLst/>
          </a:prstGeom>
          <a:noFill/>
        </p:spPr>
        <p:txBody>
          <a:bodyPr wrap="square" rtlCol="0">
            <a:spAutoFit/>
          </a:bodyPr>
          <a:lstStyle/>
          <a:p>
            <a:r>
              <a:rPr lang="ar-JO" sz="4400" b="1" dirty="0" smtClean="0">
                <a:latin typeface="Tajawal Medium" panose="00000600000000000000" pitchFamily="2" charset="-78"/>
                <a:cs typeface="Tajawal Medium" panose="00000600000000000000" pitchFamily="2" charset="-78"/>
              </a:rPr>
              <a:t>إعداد</a:t>
            </a:r>
            <a:r>
              <a:rPr lang="ar-JO" sz="4400" dirty="0" smtClean="0">
                <a:latin typeface="Tajawal Medium" panose="00000600000000000000" pitchFamily="2" charset="-78"/>
                <a:cs typeface="Tajawal Medium" panose="00000600000000000000" pitchFamily="2" charset="-78"/>
              </a:rPr>
              <a:t>: </a:t>
            </a:r>
            <a:r>
              <a:rPr lang="ar-JO" sz="4400" dirty="0" err="1" smtClean="0">
                <a:latin typeface="Tajawal Medium" panose="00000600000000000000" pitchFamily="2" charset="-78"/>
                <a:cs typeface="Tajawal Medium" panose="00000600000000000000" pitchFamily="2" charset="-78"/>
              </a:rPr>
              <a:t>د</a:t>
            </a:r>
            <a:r>
              <a:rPr lang="ar-JO" sz="4400" dirty="0" smtClean="0">
                <a:latin typeface="Tajawal Medium" panose="00000600000000000000" pitchFamily="2" charset="-78"/>
                <a:cs typeface="Tajawal Medium" panose="00000600000000000000" pitchFamily="2" charset="-78"/>
              </a:rPr>
              <a:t>. </a:t>
            </a:r>
            <a:r>
              <a:rPr lang="ar-JO" sz="4400" dirty="0" err="1" smtClean="0">
                <a:latin typeface="Tajawal Medium" panose="00000600000000000000" pitchFamily="2" charset="-78"/>
                <a:cs typeface="Tajawal Medium" panose="00000600000000000000" pitchFamily="2" charset="-78"/>
              </a:rPr>
              <a:t>الاء</a:t>
            </a:r>
            <a:r>
              <a:rPr lang="ar-JO" sz="4400" dirty="0" smtClean="0">
                <a:latin typeface="Tajawal Medium" panose="00000600000000000000" pitchFamily="2" charset="-78"/>
                <a:cs typeface="Tajawal Medium" panose="00000600000000000000" pitchFamily="2" charset="-78"/>
              </a:rPr>
              <a:t> طارق </a:t>
            </a:r>
            <a:r>
              <a:rPr lang="ar-JO" sz="4400" dirty="0" err="1" smtClean="0">
                <a:latin typeface="Tajawal Medium" panose="00000600000000000000" pitchFamily="2" charset="-78"/>
                <a:cs typeface="Tajawal Medium" panose="00000600000000000000" pitchFamily="2" charset="-78"/>
              </a:rPr>
              <a:t>الضمرات</a:t>
            </a:r>
            <a:endParaRPr lang="en-US" sz="4400" dirty="0">
              <a:latin typeface="Tajawal Medium" panose="00000600000000000000" pitchFamily="2" charset="-78"/>
              <a:cs typeface="Tajawal Medium" panose="00000600000000000000" pitchFamily="2" charset="-78"/>
            </a:endParaRPr>
          </a:p>
        </p:txBody>
      </p:sp>
      <p:sp>
        <p:nvSpPr>
          <p:cNvPr id="44" name="Rectangle 43">
            <a:extLst>
              <a:ext uri="{FF2B5EF4-FFF2-40B4-BE49-F238E27FC236}">
                <a16:creationId xmlns:a16="http://schemas.microsoft.com/office/drawing/2014/main" xmlns="" id="{E3948B05-7CE6-E480-29B8-35C2C64D07A6}"/>
              </a:ext>
            </a:extLst>
          </p:cNvPr>
          <p:cNvSpPr/>
          <p:nvPr/>
        </p:nvSpPr>
        <p:spPr>
          <a:xfrm>
            <a:off x="-57150" y="-19050"/>
            <a:ext cx="7452000" cy="6912000"/>
          </a:xfrm>
          <a:custGeom>
            <a:avLst/>
            <a:gdLst>
              <a:gd name="connsiteX0" fmla="*/ 0 w 6153150"/>
              <a:gd name="connsiteY0" fmla="*/ 0 h 6991350"/>
              <a:gd name="connsiteX1" fmla="*/ 6153150 w 6153150"/>
              <a:gd name="connsiteY1" fmla="*/ 0 h 6991350"/>
              <a:gd name="connsiteX2" fmla="*/ 6153150 w 6153150"/>
              <a:gd name="connsiteY2" fmla="*/ 6991350 h 6991350"/>
              <a:gd name="connsiteX3" fmla="*/ 0 w 6153150"/>
              <a:gd name="connsiteY3" fmla="*/ 6991350 h 6991350"/>
              <a:gd name="connsiteX4" fmla="*/ 0 w 6153150"/>
              <a:gd name="connsiteY4" fmla="*/ 0 h 6991350"/>
              <a:gd name="connsiteX0" fmla="*/ 0 w 7372350"/>
              <a:gd name="connsiteY0" fmla="*/ 0 h 6991350"/>
              <a:gd name="connsiteX1" fmla="*/ 6153150 w 7372350"/>
              <a:gd name="connsiteY1" fmla="*/ 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3124200 w 7372350"/>
              <a:gd name="connsiteY1" fmla="*/ 80010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4724400 w 7372350"/>
              <a:gd name="connsiteY1" fmla="*/ 152400 h 6991350"/>
              <a:gd name="connsiteX2" fmla="*/ 7372350 w 7372350"/>
              <a:gd name="connsiteY2" fmla="*/ 6991350 h 6991350"/>
              <a:gd name="connsiteX3" fmla="*/ 0 w 7372350"/>
              <a:gd name="connsiteY3" fmla="*/ 6991350 h 6991350"/>
              <a:gd name="connsiteX4" fmla="*/ 0 w 7372350"/>
              <a:gd name="connsiteY4" fmla="*/ 0 h 6991350"/>
              <a:gd name="connsiteX0" fmla="*/ 857250 w 7372350"/>
              <a:gd name="connsiteY0" fmla="*/ 438150 h 6838950"/>
              <a:gd name="connsiteX1" fmla="*/ 4724400 w 7372350"/>
              <a:gd name="connsiteY1" fmla="*/ 0 h 6838950"/>
              <a:gd name="connsiteX2" fmla="*/ 7372350 w 7372350"/>
              <a:gd name="connsiteY2" fmla="*/ 6838950 h 6838950"/>
              <a:gd name="connsiteX3" fmla="*/ 0 w 7372350"/>
              <a:gd name="connsiteY3" fmla="*/ 6838950 h 6838950"/>
              <a:gd name="connsiteX4" fmla="*/ 857250 w 7372350"/>
              <a:gd name="connsiteY4" fmla="*/ 438150 h 6838950"/>
              <a:gd name="connsiteX0" fmla="*/ 38100 w 7372350"/>
              <a:gd name="connsiteY0" fmla="*/ 0 h 6896100"/>
              <a:gd name="connsiteX1" fmla="*/ 4724400 w 7372350"/>
              <a:gd name="connsiteY1" fmla="*/ 57150 h 6896100"/>
              <a:gd name="connsiteX2" fmla="*/ 7372350 w 7372350"/>
              <a:gd name="connsiteY2" fmla="*/ 6896100 h 6896100"/>
              <a:gd name="connsiteX3" fmla="*/ 0 w 7372350"/>
              <a:gd name="connsiteY3" fmla="*/ 6896100 h 6896100"/>
              <a:gd name="connsiteX4" fmla="*/ 38100 w 7372350"/>
              <a:gd name="connsiteY4" fmla="*/ 0 h 6896100"/>
              <a:gd name="connsiteX0" fmla="*/ 0 w 7334250"/>
              <a:gd name="connsiteY0" fmla="*/ 0 h 6896100"/>
              <a:gd name="connsiteX1" fmla="*/ 4686300 w 7334250"/>
              <a:gd name="connsiteY1" fmla="*/ 57150 h 6896100"/>
              <a:gd name="connsiteX2" fmla="*/ 7334250 w 7334250"/>
              <a:gd name="connsiteY2" fmla="*/ 6896100 h 6896100"/>
              <a:gd name="connsiteX3" fmla="*/ 800100 w 7334250"/>
              <a:gd name="connsiteY3" fmla="*/ 6305550 h 6896100"/>
              <a:gd name="connsiteX4" fmla="*/ 0 w 7334250"/>
              <a:gd name="connsiteY4" fmla="*/ 0 h 6896100"/>
              <a:gd name="connsiteX0" fmla="*/ 38100 w 7372350"/>
              <a:gd name="connsiteY0" fmla="*/ 0 h 6915150"/>
              <a:gd name="connsiteX1" fmla="*/ 4724400 w 7372350"/>
              <a:gd name="connsiteY1" fmla="*/ 57150 h 6915150"/>
              <a:gd name="connsiteX2" fmla="*/ 7372350 w 7372350"/>
              <a:gd name="connsiteY2" fmla="*/ 6896100 h 6915150"/>
              <a:gd name="connsiteX3" fmla="*/ 0 w 7372350"/>
              <a:gd name="connsiteY3" fmla="*/ 6915150 h 6915150"/>
              <a:gd name="connsiteX4" fmla="*/ 38100 w 7372350"/>
              <a:gd name="connsiteY4" fmla="*/ 0 h 6915150"/>
              <a:gd name="connsiteX0" fmla="*/ 38100 w 7372350"/>
              <a:gd name="connsiteY0" fmla="*/ 19050 h 6934200"/>
              <a:gd name="connsiteX1" fmla="*/ 4743450 w 7372350"/>
              <a:gd name="connsiteY1" fmla="*/ 0 h 6934200"/>
              <a:gd name="connsiteX2" fmla="*/ 7372350 w 7372350"/>
              <a:gd name="connsiteY2" fmla="*/ 6915150 h 6934200"/>
              <a:gd name="connsiteX3" fmla="*/ 0 w 7372350"/>
              <a:gd name="connsiteY3" fmla="*/ 6934200 h 6934200"/>
              <a:gd name="connsiteX4" fmla="*/ 38100 w 7372350"/>
              <a:gd name="connsiteY4" fmla="*/ 19050 h 6934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50" h="6934200">
                <a:moveTo>
                  <a:pt x="38100" y="19050"/>
                </a:moveTo>
                <a:lnTo>
                  <a:pt x="4743450" y="0"/>
                </a:lnTo>
                <a:lnTo>
                  <a:pt x="7372350" y="6915150"/>
                </a:lnTo>
                <a:lnTo>
                  <a:pt x="0" y="6934200"/>
                </a:lnTo>
                <a:lnTo>
                  <a:pt x="38100" y="19050"/>
                </a:lnTo>
                <a:close/>
              </a:path>
            </a:pathLst>
          </a:custGeom>
          <a:blipFill dpi="0" rotWithShape="1">
            <a:blip r:embed="rId3" cstate="print">
              <a:alphaModFix amt="76000"/>
            </a:blip>
            <a:srcRect/>
            <a:stretch>
              <a:fillRect t="-1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xmlns="" id="{16E4CC76-2D0D-6204-3FBC-B0856D8E8836}"/>
              </a:ext>
            </a:extLst>
          </p:cNvPr>
          <p:cNvSpPr txBox="1"/>
          <p:nvPr/>
        </p:nvSpPr>
        <p:spPr>
          <a:xfrm>
            <a:off x="7267146" y="2317357"/>
            <a:ext cx="3720894" cy="1200329"/>
          </a:xfrm>
          <a:prstGeom prst="rect">
            <a:avLst/>
          </a:prstGeom>
          <a:noFill/>
        </p:spPr>
        <p:txBody>
          <a:bodyPr wrap="square" rtlCol="0">
            <a:spAutoFit/>
          </a:bodyPr>
          <a:lstStyle/>
          <a:p>
            <a:r>
              <a:rPr lang="ar-JO" sz="7200" b="1" dirty="0" smtClean="0">
                <a:solidFill>
                  <a:srgbClr val="8E5A6D"/>
                </a:solidFill>
                <a:latin typeface="Tajawal Medium" panose="00000600000000000000" pitchFamily="2" charset="-78"/>
                <a:cs typeface="Tajawal Medium" panose="00000600000000000000" pitchFamily="2" charset="-78"/>
              </a:rPr>
              <a:t>أساليب البحث</a:t>
            </a:r>
            <a:endParaRPr lang="en-US" sz="7200" b="1" dirty="0">
              <a:solidFill>
                <a:srgbClr val="8E5A6D"/>
              </a:solidFill>
              <a:latin typeface="Tajawal Medium" panose="00000600000000000000" pitchFamily="2" charset="-78"/>
              <a:cs typeface="Tajawal Medium" panose="00000600000000000000" pitchFamily="2" charset="-78"/>
            </a:endParaRPr>
          </a:p>
        </p:txBody>
      </p:sp>
      <p:pic>
        <p:nvPicPr>
          <p:cNvPr id="33" name="Picture 32">
            <a:extLst>
              <a:ext uri="{FF2B5EF4-FFF2-40B4-BE49-F238E27FC236}">
                <a16:creationId xmlns:a16="http://schemas.microsoft.com/office/drawing/2014/main" xmlns="" id="{7B1083B8-7F24-C9AF-FA88-CAB8BE99D406}"/>
              </a:ext>
            </a:extLst>
          </p:cNvPr>
          <p:cNvPicPr>
            <a:picLocks noChangeAspect="1"/>
          </p:cNvPicPr>
          <p:nvPr/>
        </p:nvPicPr>
        <p:blipFill>
          <a:blip r:embed="rId4">
            <a:extLst>
              <a:ext uri="{28A0092B-C50C-407E-A947-70E740481C1C}">
                <a14:useLocalDpi xmlns:a14="http://schemas.microsoft.com/office/drawing/2010/main" xmlns="" val="0"/>
              </a:ext>
            </a:extLst>
          </a:blip>
          <a:srcRect/>
          <a:stretch/>
        </p:blipFill>
        <p:spPr>
          <a:xfrm>
            <a:off x="8993573" y="-394321"/>
            <a:ext cx="2876694" cy="2544327"/>
          </a:xfrm>
          <a:prstGeom prst="rect">
            <a:avLst/>
          </a:prstGeom>
        </p:spPr>
      </p:pic>
      <p:sp>
        <p:nvSpPr>
          <p:cNvPr id="35" name="Parallelogram 34">
            <a:extLst>
              <a:ext uri="{FF2B5EF4-FFF2-40B4-BE49-F238E27FC236}">
                <a16:creationId xmlns:a16="http://schemas.microsoft.com/office/drawing/2014/main" xmlns="" id="{F07AC106-4C88-A6D7-90B1-96971027FAFA}"/>
              </a:ext>
            </a:extLst>
          </p:cNvPr>
          <p:cNvSpPr/>
          <p:nvPr/>
        </p:nvSpPr>
        <p:spPr>
          <a:xfrm rot="4043456">
            <a:off x="-459862" y="6293391"/>
            <a:ext cx="5381392" cy="134671"/>
          </a:xfrm>
          <a:prstGeom prst="parallelogram">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ight Triangle 28">
            <a:extLst>
              <a:ext uri="{FF2B5EF4-FFF2-40B4-BE49-F238E27FC236}">
                <a16:creationId xmlns:a16="http://schemas.microsoft.com/office/drawing/2014/main" xmlns="" id="{BB8EAA74-C5DA-C10D-66E7-603034FB0A86}"/>
              </a:ext>
            </a:extLst>
          </p:cNvPr>
          <p:cNvSpPr/>
          <p:nvPr/>
        </p:nvSpPr>
        <p:spPr>
          <a:xfrm>
            <a:off x="-57150" y="1756704"/>
            <a:ext cx="2084784" cy="5143500"/>
          </a:xfrm>
          <a:prstGeom prst="rtTriangle">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TextBox 45">
            <a:extLst>
              <a:ext uri="{FF2B5EF4-FFF2-40B4-BE49-F238E27FC236}">
                <a16:creationId xmlns:a16="http://schemas.microsoft.com/office/drawing/2014/main" xmlns="" id="{FA59789B-D841-DB76-25B9-1348B202C2B5}"/>
              </a:ext>
            </a:extLst>
          </p:cNvPr>
          <p:cNvSpPr txBox="1"/>
          <p:nvPr/>
        </p:nvSpPr>
        <p:spPr>
          <a:xfrm>
            <a:off x="8590220" y="3437712"/>
            <a:ext cx="1022844" cy="400110"/>
          </a:xfrm>
          <a:prstGeom prst="rect">
            <a:avLst/>
          </a:prstGeom>
          <a:noFill/>
        </p:spPr>
        <p:txBody>
          <a:bodyPr wrap="none" rtlCol="0">
            <a:spAutoFit/>
          </a:bodyPr>
          <a:lstStyle/>
          <a:p>
            <a:r>
              <a:rPr lang="en-US" sz="2000" dirty="0" smtClean="0"/>
              <a:t>RSC 701</a:t>
            </a:r>
            <a:endParaRPr lang="en-US" sz="2000" dirty="0">
              <a:solidFill>
                <a:srgbClr val="2D3956"/>
              </a:solidFill>
              <a:latin typeface="Tajawal Medium" panose="00000600000000000000" pitchFamily="2" charset="-78"/>
              <a:cs typeface="Tajawal Medium" panose="00000600000000000000" pitchFamily="2" charset="-78"/>
            </a:endParaRPr>
          </a:p>
        </p:txBody>
      </p:sp>
      <p:pic>
        <p:nvPicPr>
          <p:cNvPr id="47" name="Graphic 46">
            <a:extLst>
              <a:ext uri="{FF2B5EF4-FFF2-40B4-BE49-F238E27FC236}">
                <a16:creationId xmlns:a16="http://schemas.microsoft.com/office/drawing/2014/main" xmlns="" id="{D4AF3B79-7C62-249A-6AAB-EA6585FAC59E}"/>
              </a:ext>
            </a:extLst>
          </p:cNvPr>
          <p:cNvPicPr>
            <a:picLocks noChangeAspect="1"/>
          </p:cNvPicPr>
          <p:nvPr/>
        </p:nvPicPr>
        <p:blipFill>
          <a:blip r:embed="rId5" cstate="print">
            <a:extLst>
              <a:ext uri="{96DAC541-7B7A-43D3-8B79-37D633B846F1}">
                <asvg:svgBlip xmlns:asvg="http://schemas.microsoft.com/office/drawing/2016/SVG/main" xmlns="" r:embed="rId6"/>
              </a:ext>
            </a:extLst>
          </a:blip>
          <a:stretch>
            <a:fillRect/>
          </a:stretch>
        </p:blipFill>
        <p:spPr>
          <a:xfrm>
            <a:off x="313679" y="372325"/>
            <a:ext cx="2457656" cy="670874"/>
          </a:xfrm>
          <a:prstGeom prst="rect">
            <a:avLst/>
          </a:prstGeom>
        </p:spPr>
      </p:pic>
    </p:spTree>
    <p:extLst>
      <p:ext uri="{BB962C8B-B14F-4D97-AF65-F5344CB8AC3E}">
        <p14:creationId xmlns:p14="http://schemas.microsoft.com/office/powerpoint/2010/main" xmlns=""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1" y="-43544"/>
            <a:ext cx="12191999" cy="5816453"/>
          </a:xfrm>
          <a:prstGeom prst="round1Rect">
            <a:avLst>
              <a:gd name="adj" fmla="val 32222"/>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xmlns=""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xmlns=""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xmlns="" id="{25760A6C-566F-B7E3-1EEE-CB29F0CF0113}"/>
              </a:ext>
            </a:extLst>
          </p:cNvPr>
          <p:cNvSpPr txBox="1"/>
          <p:nvPr/>
        </p:nvSpPr>
        <p:spPr>
          <a:xfrm>
            <a:off x="6307898" y="2785710"/>
            <a:ext cx="2164375" cy="769441"/>
          </a:xfrm>
          <a:prstGeom prst="rect">
            <a:avLst/>
          </a:prstGeom>
          <a:noFill/>
        </p:spPr>
        <p:txBody>
          <a:bodyPr wrap="none" rtlCol="0">
            <a:spAutoFit/>
          </a:bodyPr>
          <a:lstStyle/>
          <a:p>
            <a:r>
              <a:rPr lang="ar-JO" sz="4400" b="1" dirty="0" smtClean="0">
                <a:solidFill>
                  <a:schemeClr val="bg1"/>
                </a:solidFill>
                <a:latin typeface="Tajawal Medium" panose="00000600000000000000" pitchFamily="2" charset="-78"/>
                <a:cs typeface="Tajawal Medium" panose="00000600000000000000" pitchFamily="2" charset="-78"/>
              </a:rPr>
              <a:t>أساليب البحث</a:t>
            </a:r>
            <a:endParaRPr lang="en-US" sz="4400" b="1" dirty="0">
              <a:solidFill>
                <a:schemeClr val="bg1"/>
              </a:solidFill>
              <a:latin typeface="Tajawal Medium" panose="00000600000000000000" pitchFamily="2" charset="-78"/>
              <a:cs typeface="Tajawal Medium" panose="00000600000000000000" pitchFamily="2" charset="-78"/>
            </a:endParaRPr>
          </a:p>
        </p:txBody>
      </p:sp>
      <p:sp>
        <p:nvSpPr>
          <p:cNvPr id="10" name="Rectangle: Rounded Corners 9">
            <a:extLst>
              <a:ext uri="{FF2B5EF4-FFF2-40B4-BE49-F238E27FC236}">
                <a16:creationId xmlns:a16="http://schemas.microsoft.com/office/drawing/2014/main" xmlns=""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800" b="1" dirty="0" smtClean="0">
                <a:solidFill>
                  <a:schemeClr val="tx1"/>
                </a:solidFill>
                <a:latin typeface="Tajawal Medium" panose="00000600000000000000" pitchFamily="2" charset="-78"/>
                <a:cs typeface="Tajawal Medium" panose="00000600000000000000" pitchFamily="2" charset="-78"/>
              </a:rPr>
              <a:t>المحاضرة التعريفية</a:t>
            </a:r>
            <a:endParaRPr lang="en-US" sz="2800" b="1" dirty="0">
              <a:solidFill>
                <a:schemeClr val="tx1"/>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xmlns="" id="{781F72BC-06B8-4FB5-F2D5-D8EA1BFF812E}"/>
              </a:ext>
            </a:extLst>
          </p:cNvPr>
          <p:cNvSpPr txBox="1"/>
          <p:nvPr/>
        </p:nvSpPr>
        <p:spPr>
          <a:xfrm>
            <a:off x="7543704" y="4787312"/>
            <a:ext cx="1022844" cy="400110"/>
          </a:xfrm>
          <a:prstGeom prst="rect">
            <a:avLst/>
          </a:prstGeom>
          <a:solidFill>
            <a:schemeClr val="bg1"/>
          </a:solidFill>
        </p:spPr>
        <p:txBody>
          <a:bodyPr wrap="none" rtlCol="0">
            <a:spAutoFit/>
          </a:bodyPr>
          <a:lstStyle/>
          <a:p>
            <a:r>
              <a:rPr lang="en-US" sz="2000" dirty="0" smtClean="0"/>
              <a:t>RSC 701</a:t>
            </a:r>
            <a:endParaRPr lang="en-US" sz="2000" dirty="0">
              <a:solidFill>
                <a:srgbClr val="FAC748"/>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8C520B7F-7764-8B81-C7C7-A7440DA2CCAF}"/>
              </a:ext>
            </a:extLst>
          </p:cNvPr>
          <p:cNvSpPr txBox="1"/>
          <p:nvPr/>
        </p:nvSpPr>
        <p:spPr>
          <a:xfrm>
            <a:off x="459185" y="6187539"/>
            <a:ext cx="4886463" cy="523220"/>
          </a:xfrm>
          <a:prstGeom prst="rect">
            <a:avLst/>
          </a:prstGeom>
          <a:noFill/>
        </p:spPr>
        <p:txBody>
          <a:bodyPr wrap="square" rtlCol="0">
            <a:spAutoFit/>
          </a:bodyPr>
          <a:lstStyle/>
          <a:p>
            <a:r>
              <a:rPr lang="ar-JO" sz="2800" b="1" dirty="0" smtClean="0">
                <a:solidFill>
                  <a:srgbClr val="2D3956"/>
                </a:solidFill>
                <a:latin typeface="Tajawal Medium" panose="00000600000000000000" pitchFamily="2" charset="-78"/>
                <a:cs typeface="Tajawal Medium" panose="00000600000000000000" pitchFamily="2" charset="-78"/>
              </a:rPr>
              <a:t>د. </a:t>
            </a:r>
            <a:r>
              <a:rPr lang="ar-JO" sz="2800" b="1" dirty="0" err="1" smtClean="0">
                <a:solidFill>
                  <a:srgbClr val="2D3956"/>
                </a:solidFill>
                <a:latin typeface="Tajawal Medium" panose="00000600000000000000" pitchFamily="2" charset="-78"/>
                <a:cs typeface="Tajawal Medium" panose="00000600000000000000" pitchFamily="2" charset="-78"/>
              </a:rPr>
              <a:t>الاء</a:t>
            </a:r>
            <a:r>
              <a:rPr lang="ar-JO" sz="2800" b="1" dirty="0" smtClean="0">
                <a:solidFill>
                  <a:srgbClr val="2D3956"/>
                </a:solidFill>
                <a:latin typeface="Tajawal Medium" panose="00000600000000000000" pitchFamily="2" charset="-78"/>
                <a:cs typeface="Tajawal Medium" panose="00000600000000000000" pitchFamily="2" charset="-78"/>
              </a:rPr>
              <a:t> طارق </a:t>
            </a:r>
            <a:r>
              <a:rPr lang="ar-JO" sz="2800" b="1" dirty="0" err="1" smtClean="0">
                <a:solidFill>
                  <a:srgbClr val="2D3956"/>
                </a:solidFill>
                <a:latin typeface="Tajawal Medium" panose="00000600000000000000" pitchFamily="2" charset="-78"/>
                <a:cs typeface="Tajawal Medium" panose="00000600000000000000" pitchFamily="2" charset="-78"/>
              </a:rPr>
              <a:t>الضمرات</a:t>
            </a:r>
            <a:endParaRPr lang="en-US" sz="2800" b="1" dirty="0">
              <a:solidFill>
                <a:srgbClr val="2D3956"/>
              </a:solidFill>
              <a:latin typeface="Tajawal Medium" panose="00000600000000000000" pitchFamily="2" charset="-78"/>
              <a:cs typeface="Tajawal Medium" panose="00000600000000000000" pitchFamily="2" charset="-78"/>
            </a:endParaRPr>
          </a:p>
        </p:txBody>
      </p:sp>
      <p:sp>
        <p:nvSpPr>
          <p:cNvPr id="13" name="TextBox 12">
            <a:extLst>
              <a:ext uri="{FF2B5EF4-FFF2-40B4-BE49-F238E27FC236}">
                <a16:creationId xmlns:a16="http://schemas.microsoft.com/office/drawing/2014/main" xmlns=""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2D3956"/>
                </a:solidFill>
                <a:latin typeface="Tajawal Medium" panose="00000600000000000000" pitchFamily="2" charset="-78"/>
                <a:cs typeface="Tajawal Medium" panose="00000600000000000000" pitchFamily="2" charset="-78"/>
              </a:rPr>
              <a:t>Prepared by</a:t>
            </a:r>
          </a:p>
        </p:txBody>
      </p:sp>
      <p:pic>
        <p:nvPicPr>
          <p:cNvPr id="20" name="Graphic 19">
            <a:extLst>
              <a:ext uri="{FF2B5EF4-FFF2-40B4-BE49-F238E27FC236}">
                <a16:creationId xmlns:a16="http://schemas.microsoft.com/office/drawing/2014/main" xmlns="" id="{30BDC001-1C3C-B8DA-24DF-01E90AFFD831}"/>
              </a:ext>
            </a:extLst>
          </p:cNvPr>
          <p:cNvPicPr>
            <a:picLocks noChangeAspect="1"/>
          </p:cNvPicPr>
          <p:nvPr/>
        </p:nvPicPr>
        <p:blipFill>
          <a:blip r:embed="rId4" cstate="print">
            <a:extLst>
              <a:ext uri="{96DAC541-7B7A-43D3-8B79-37D633B846F1}">
                <asvg:svgBlip xmlns:asvg="http://schemas.microsoft.com/office/drawing/2016/SVG/main" xmlns="" r:embed="rId5"/>
              </a:ext>
            </a:extLst>
          </a:blip>
          <a:stretch>
            <a:fillRect/>
          </a:stretch>
        </p:blipFill>
        <p:spPr>
          <a:xfrm>
            <a:off x="9923145" y="6311380"/>
            <a:ext cx="1879649" cy="309233"/>
          </a:xfrm>
          <a:prstGeom prst="rect">
            <a:avLst/>
          </a:prstGeom>
        </p:spPr>
      </p:pic>
      <p:pic>
        <p:nvPicPr>
          <p:cNvPr id="22" name="Graphic 21">
            <a:extLst>
              <a:ext uri="{FF2B5EF4-FFF2-40B4-BE49-F238E27FC236}">
                <a16:creationId xmlns:a16="http://schemas.microsoft.com/office/drawing/2014/main" xmlns="" id="{FA5D44C7-1F20-0684-5315-73F4013F0EB0}"/>
              </a:ext>
            </a:extLst>
          </p:cNvPr>
          <p:cNvPicPr>
            <a:picLocks noChangeAspect="1"/>
          </p:cNvPicPr>
          <p:nvPr/>
        </p:nvPicPr>
        <p:blipFill>
          <a:blip r:embed="rId6" cstate="print">
            <a:extLst>
              <a:ext uri="{96DAC541-7B7A-43D3-8B79-37D633B846F1}">
                <asvg:svgBlip xmlns:asvg="http://schemas.microsoft.com/office/drawing/2016/SVG/main" xmlns="" r:embed="rId7"/>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xmlns="" id="{ACE76E66-5FF1-83D6-4EAC-3853027A6FDC}"/>
              </a:ext>
            </a:extLst>
          </p:cNvPr>
          <p:cNvPicPr>
            <a:picLocks noChangeAspect="1"/>
          </p:cNvPicPr>
          <p:nvPr/>
        </p:nvPicPr>
        <p:blipFill>
          <a:blip r:embed="rId8" cstate="print">
            <a:extLst>
              <a:ext uri="{96DAC541-7B7A-43D3-8B79-37D633B846F1}">
                <asvg:svgBlip xmlns:asvg="http://schemas.microsoft.com/office/drawing/2016/SVG/main" xmlns="" r:embed="rId9"/>
              </a:ext>
            </a:extLst>
          </a:blip>
          <a:stretch>
            <a:fillRect/>
          </a:stretch>
        </p:blipFill>
        <p:spPr>
          <a:xfrm>
            <a:off x="9175057" y="248508"/>
            <a:ext cx="2649477" cy="1166001"/>
          </a:xfrm>
          <a:prstGeom prst="rect">
            <a:avLst/>
          </a:prstGeom>
        </p:spPr>
      </p:pic>
    </p:spTree>
    <p:extLst>
      <p:ext uri="{BB962C8B-B14F-4D97-AF65-F5344CB8AC3E}">
        <p14:creationId xmlns:p14="http://schemas.microsoft.com/office/powerpoint/2010/main" xmlns=""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xmlns="" id="{625A65B4-F2A8-05FC-5604-83D2080647B6}"/>
              </a:ext>
            </a:extLst>
          </p:cNvPr>
          <p:cNvSpPr/>
          <p:nvPr/>
        </p:nvSpPr>
        <p:spPr>
          <a:xfrm>
            <a:off x="2626179" y="500900"/>
            <a:ext cx="9306742"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xmlns="" id="{B4F228A3-EED8-B72A-55D3-01A30D9488F4}"/>
              </a:ext>
            </a:extLst>
          </p:cNvPr>
          <p:cNvPicPr>
            <a:picLocks noChangeAspect="1"/>
          </p:cNvPicPr>
          <p:nvPr/>
        </p:nvPicPr>
        <p:blipFill>
          <a:blip r:embed="rId2">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34" name="Rectangle 33">
            <a:extLst>
              <a:ext uri="{FF2B5EF4-FFF2-40B4-BE49-F238E27FC236}">
                <a16:creationId xmlns:a16="http://schemas.microsoft.com/office/drawing/2014/main" xmlns="" id="{FFBC9732-D32E-DCF9-3982-D4B68F971747}"/>
              </a:ext>
            </a:extLst>
          </p:cNvPr>
          <p:cNvSpPr/>
          <p:nvPr/>
        </p:nvSpPr>
        <p:spPr>
          <a:xfrm>
            <a:off x="2804160" y="6055124"/>
            <a:ext cx="6202680" cy="584775"/>
          </a:xfrm>
          <a:prstGeom prst="rect">
            <a:avLst/>
          </a:prstGeom>
        </p:spPr>
        <p:txBody>
          <a:bodyPr wrap="square">
            <a:spAutoFit/>
          </a:bodyPr>
          <a:lstStyle/>
          <a:p>
            <a:r>
              <a:rPr lang="en-GB" sz="1600" dirty="0" err="1" smtClean="0"/>
              <a:t>Trochim</a:t>
            </a:r>
            <a:r>
              <a:rPr lang="en-GB" sz="1600" dirty="0" smtClean="0"/>
              <a:t>, W., Donnelly, J.P. and </a:t>
            </a:r>
            <a:r>
              <a:rPr lang="en-GB" sz="1600" dirty="0" err="1" smtClean="0"/>
              <a:t>Arora</a:t>
            </a:r>
            <a:r>
              <a:rPr lang="en-GB" sz="1600" dirty="0" smtClean="0"/>
              <a:t>, K. (2015) Research Methods: The Essential Knowledge Base. Nelson Education, </a:t>
            </a:r>
            <a:r>
              <a:rPr lang="en-GB" sz="1600" dirty="0" err="1" smtClean="0"/>
              <a:t>Cengage</a:t>
            </a:r>
            <a:r>
              <a:rPr lang="en-GB" sz="1600" dirty="0" smtClean="0"/>
              <a:t> Learning, Boston.</a:t>
            </a:r>
            <a:endParaRPr lang="en-US" sz="1600" dirty="0"/>
          </a:p>
        </p:txBody>
      </p:sp>
      <p:sp>
        <p:nvSpPr>
          <p:cNvPr id="41" name="TextBox 40">
            <a:extLst>
              <a:ext uri="{FF2B5EF4-FFF2-40B4-BE49-F238E27FC236}">
                <a16:creationId xmlns:a16="http://schemas.microsoft.com/office/drawing/2014/main" xmlns="" id="{C7D257D7-D9C6-8F63-F8F8-E2BE53F2E2DB}"/>
              </a:ext>
            </a:extLst>
          </p:cNvPr>
          <p:cNvSpPr txBox="1"/>
          <p:nvPr/>
        </p:nvSpPr>
        <p:spPr>
          <a:xfrm>
            <a:off x="9227419" y="0"/>
            <a:ext cx="1627369" cy="584775"/>
          </a:xfrm>
          <a:prstGeom prst="rect">
            <a:avLst/>
          </a:prstGeom>
          <a:noFill/>
        </p:spPr>
        <p:txBody>
          <a:bodyPr wrap="none" rtlCol="0">
            <a:spAutoFit/>
          </a:bodyPr>
          <a:lstStyle/>
          <a:p>
            <a:r>
              <a:rPr lang="ar-JO" sz="3200" b="1" dirty="0" smtClean="0">
                <a:solidFill>
                  <a:srgbClr val="8E5A6D"/>
                </a:solidFill>
                <a:latin typeface="Tajawal Medium" panose="00000600000000000000" pitchFamily="2" charset="-78"/>
                <a:cs typeface="Tajawal Medium" panose="00000600000000000000" pitchFamily="2" charset="-78"/>
              </a:rPr>
              <a:t>أساليب البحث</a:t>
            </a:r>
            <a:endParaRPr lang="en-US" sz="3200" b="1" dirty="0">
              <a:solidFill>
                <a:srgbClr val="8E5A6D"/>
              </a:solidFill>
              <a:latin typeface="Tajawal Medium" panose="00000600000000000000" pitchFamily="2" charset="-78"/>
              <a:cs typeface="Tajawal Medium" panose="00000600000000000000" pitchFamily="2" charset="-78"/>
            </a:endParaRPr>
          </a:p>
        </p:txBody>
      </p:sp>
      <p:pic>
        <p:nvPicPr>
          <p:cNvPr id="48" name="Graphic 47">
            <a:extLst>
              <a:ext uri="{FF2B5EF4-FFF2-40B4-BE49-F238E27FC236}">
                <a16:creationId xmlns:a16="http://schemas.microsoft.com/office/drawing/2014/main" xmlns="" id="{5139C814-1734-ECD2-FD52-4EF9E25D75C5}"/>
              </a:ext>
            </a:extLst>
          </p:cNvPr>
          <p:cNvPicPr>
            <a:picLocks noChangeAspect="1"/>
          </p:cNvPicPr>
          <p:nvPr/>
        </p:nvPicPr>
        <p:blipFill>
          <a:blip r:embed="rId3" cstate="print">
            <a:extLst>
              <a:ext uri="{96DAC541-7B7A-43D3-8B79-37D633B846F1}">
                <asvg:svgBlip xmlns:asvg="http://schemas.microsoft.com/office/drawing/2016/SVG/main" xmlns="" r:embed="rId5"/>
              </a:ext>
            </a:extLst>
          </a:blip>
          <a:stretch>
            <a:fillRect/>
          </a:stretch>
        </p:blipFill>
        <p:spPr>
          <a:xfrm>
            <a:off x="280308" y="6043914"/>
            <a:ext cx="2167470" cy="591661"/>
          </a:xfrm>
          <a:prstGeom prst="rect">
            <a:avLst/>
          </a:prstGeom>
        </p:spPr>
      </p:pic>
      <p:pic>
        <p:nvPicPr>
          <p:cNvPr id="49" name="Graphic 48">
            <a:extLst>
              <a:ext uri="{FF2B5EF4-FFF2-40B4-BE49-F238E27FC236}">
                <a16:creationId xmlns:a16="http://schemas.microsoft.com/office/drawing/2014/main" xmlns="" id="{6D34B332-A224-F9C2-4FCE-5377D8EB46DF}"/>
              </a:ext>
            </a:extLst>
          </p:cNvPr>
          <p:cNvPicPr>
            <a:picLocks noChangeAspect="1"/>
          </p:cNvPicPr>
          <p:nvPr/>
        </p:nvPicPr>
        <p:blipFill>
          <a:blip r:embed="rId6" cstate="print">
            <a:extLst>
              <a:ext uri="{96DAC541-7B7A-43D3-8B79-37D633B846F1}">
                <asvg:svgBlip xmlns:asvg="http://schemas.microsoft.com/office/drawing/2016/SVG/main" xmlns="" r:embed="rId7"/>
              </a:ext>
            </a:extLst>
          </a:blip>
          <a:stretch>
            <a:fillRect/>
          </a:stretch>
        </p:blipFill>
        <p:spPr>
          <a:xfrm>
            <a:off x="9923145" y="6311380"/>
            <a:ext cx="1879649" cy="309233"/>
          </a:xfrm>
          <a:prstGeom prst="rect">
            <a:avLst/>
          </a:prstGeom>
        </p:spPr>
      </p:pic>
      <p:pic>
        <p:nvPicPr>
          <p:cNvPr id="23" name="صورة 22" descr="unnamed (1).jpg"/>
          <p:cNvPicPr>
            <a:picLocks noChangeAspect="1"/>
          </p:cNvPicPr>
          <p:nvPr/>
        </p:nvPicPr>
        <p:blipFill>
          <a:blip r:embed="rId8"/>
          <a:stretch>
            <a:fillRect/>
          </a:stretch>
        </p:blipFill>
        <p:spPr>
          <a:xfrm>
            <a:off x="312671" y="1049983"/>
            <a:ext cx="5016074" cy="4998720"/>
          </a:xfrm>
          <a:prstGeom prst="rect">
            <a:avLst/>
          </a:prstGeom>
        </p:spPr>
      </p:pic>
      <p:pic>
        <p:nvPicPr>
          <p:cNvPr id="28" name="صورة 27" descr="unnamed (2).jpg"/>
          <p:cNvPicPr>
            <a:picLocks noChangeAspect="1"/>
          </p:cNvPicPr>
          <p:nvPr/>
        </p:nvPicPr>
        <p:blipFill>
          <a:blip r:embed="rId9"/>
          <a:stretch>
            <a:fillRect/>
          </a:stretch>
        </p:blipFill>
        <p:spPr>
          <a:xfrm>
            <a:off x="6726292" y="1028141"/>
            <a:ext cx="4819650" cy="4980623"/>
          </a:xfrm>
          <a:prstGeom prst="rect">
            <a:avLst/>
          </a:prstGeom>
        </p:spPr>
      </p:pic>
    </p:spTree>
    <p:extLst>
      <p:ext uri="{BB962C8B-B14F-4D97-AF65-F5344CB8AC3E}">
        <p14:creationId xmlns:p14="http://schemas.microsoft.com/office/powerpoint/2010/main" xmlns="" val="225738801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xmlns=""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6258979" y="1428193"/>
            <a:ext cx="4113898" cy="769441"/>
          </a:xfrm>
          <a:prstGeom prst="rect">
            <a:avLst/>
          </a:prstGeom>
          <a:noFill/>
        </p:spPr>
        <p:txBody>
          <a:bodyPr wrap="square" rtlCol="0">
            <a:spAutoFit/>
          </a:bodyPr>
          <a:lstStyle/>
          <a:p>
            <a:pPr algn="r" rtl="1"/>
            <a:r>
              <a:rPr lang="ar-JO" sz="4400" b="1" dirty="0" smtClean="0">
                <a:solidFill>
                  <a:srgbClr val="2D3956"/>
                </a:solidFill>
                <a:latin typeface="Tajawal Medium" panose="00000600000000000000" pitchFamily="2" charset="-78"/>
                <a:cs typeface="Tajawal Medium" panose="00000600000000000000" pitchFamily="2" charset="-78"/>
              </a:rPr>
              <a:t>وصف المادة</a:t>
            </a:r>
            <a:endParaRPr lang="en-US" sz="4400" b="1" dirty="0">
              <a:solidFill>
                <a:srgbClr val="2D3956"/>
              </a:solidFill>
              <a:latin typeface="Tajawal Medium" panose="00000600000000000000" pitchFamily="2" charset="-78"/>
              <a:cs typeface="Tajawal Medium" panose="00000600000000000000" pitchFamily="2" charset="-78"/>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a:extLst>
              <a:ext uri="{28A0092B-C50C-407E-A947-70E740481C1C}">
                <a14:useLocalDpi xmlns:a14="http://schemas.microsoft.com/office/drawing/2010/main" xmlns=""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xmlns="" id="{4527402C-3F97-690D-9C20-A459E375AEB7}"/>
              </a:ext>
            </a:extLst>
          </p:cNvPr>
          <p:cNvSpPr txBox="1"/>
          <p:nvPr/>
        </p:nvSpPr>
        <p:spPr>
          <a:xfrm>
            <a:off x="3598250" y="2495028"/>
            <a:ext cx="8417320" cy="3323987"/>
          </a:xfrm>
          <a:prstGeom prst="rect">
            <a:avLst/>
          </a:prstGeom>
          <a:noFill/>
        </p:spPr>
        <p:txBody>
          <a:bodyPr wrap="square" rtlCol="0">
            <a:spAutoFit/>
          </a:bodyPr>
          <a:lstStyle/>
          <a:p>
            <a:pPr indent="457200" algn="just" rtl="1"/>
            <a:r>
              <a:rPr lang="ar-SA" sz="3200" dirty="0" smtClean="0"/>
              <a:t>يتناول هذا المساق التعريف بالمبادئ العامة في البحث العلمي وماهيته, كما يتناول أنواع مناهج البحث العلمي ومعوقاتها, ويسعى هذا المقرر إلى توضيح عناصر كتابة الأبحاث العلمية وكيفية تحديد المشكلة ووضع البدائل وتحديد الأدوات اللازمة لجمع البيانات, والتمييز بين المنهج الكمي والنوعي, بالإضافة لاكتساب مهارات عرض ونقد الأبحاث العلمية.</a:t>
            </a:r>
            <a:endParaRPr lang="en-US" sz="3200" dirty="0">
              <a:solidFill>
                <a:srgbClr val="0A1F61"/>
              </a:solidFill>
              <a:latin typeface="Tajawal ExtraBold" panose="00000800000000000000" pitchFamily="2" charset="-78"/>
              <a:cs typeface="Tajawal ExtraBold" panose="00000800000000000000" pitchFamily="2" charset="-78"/>
            </a:endParaRPr>
          </a:p>
          <a:p>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rgbClr val="FAC748"/>
                </a:solidFill>
                <a:latin typeface="Tajawal Medium" panose="00000600000000000000" pitchFamily="2" charset="-78"/>
                <a:cs typeface="Tajawal Medium" panose="00000600000000000000" pitchFamily="2" charset="-78"/>
              </a:rPr>
              <a:t>01</a:t>
            </a:r>
            <a:endParaRPr lang="en-US" sz="1200" b="1" dirty="0">
              <a:solidFill>
                <a:srgbClr val="FAC748"/>
              </a:solidFill>
              <a:latin typeface="Tajawal Medium" panose="00000600000000000000" pitchFamily="2" charset="-78"/>
              <a:cs typeface="Tajawal Medium" panose="00000600000000000000" pitchFamily="2" charset="-78"/>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cstate="print">
            <a:extLst>
              <a:ext uri="{96DAC541-7B7A-43D3-8B79-37D633B846F1}">
                <asvg:svgBlip xmlns:asvg="http://schemas.microsoft.com/office/drawing/2016/SVG/main" xmlns="" r:embed="rId6"/>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7" cstate="print">
            <a:extLst>
              <a:ext uri="{96DAC541-7B7A-43D3-8B79-37D633B846F1}">
                <asvg:svgBlip xmlns:asvg="http://schemas.microsoft.com/office/drawing/2016/SVG/main" xmlns="" r:embed="rId8"/>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xmlns="" val="2569408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xmlns="" id="{2BC869EB-5623-4AA1-9123-4AF9DF916049}"/>
              </a:ext>
            </a:extLst>
          </p:cNvPr>
          <p:cNvSpPr/>
          <p:nvPr/>
        </p:nvSpPr>
        <p:spPr>
          <a:xfrm>
            <a:off x="1529805" y="174645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F9A80F9F-74DB-1D57-04E8-E20E92A09B0A}"/>
              </a:ext>
            </a:extLst>
          </p:cNvPr>
          <p:cNvSpPr txBox="1"/>
          <p:nvPr/>
        </p:nvSpPr>
        <p:spPr>
          <a:xfrm>
            <a:off x="4150218" y="727144"/>
            <a:ext cx="3902032" cy="1015663"/>
          </a:xfrm>
          <a:prstGeom prst="rect">
            <a:avLst/>
          </a:prstGeom>
          <a:noFill/>
        </p:spPr>
        <p:txBody>
          <a:bodyPr wrap="square" rtlCol="0">
            <a:spAutoFit/>
          </a:bodyPr>
          <a:lstStyle/>
          <a:p>
            <a:pPr algn="ctr"/>
            <a:r>
              <a:rPr lang="ar-JO" sz="6000" b="1" dirty="0" smtClean="0">
                <a:solidFill>
                  <a:schemeClr val="bg1"/>
                </a:solidFill>
                <a:latin typeface="Tajawal Medium" panose="00000600000000000000" pitchFamily="2" charset="-78"/>
                <a:cs typeface="Tajawal Medium" panose="00000600000000000000" pitchFamily="2" charset="-78"/>
              </a:rPr>
              <a:t>الأهداف</a:t>
            </a:r>
            <a:endParaRPr lang="en-US" sz="6000" b="1" dirty="0">
              <a:solidFill>
                <a:schemeClr val="bg1"/>
              </a:solidFill>
              <a:latin typeface="Tajawal Medium" panose="00000600000000000000" pitchFamily="2" charset="-78"/>
              <a:cs typeface="Tajawal Medium" panose="00000600000000000000" pitchFamily="2" charset="-78"/>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1706880" y="2019690"/>
            <a:ext cx="8976360" cy="4401205"/>
          </a:xfrm>
          <a:prstGeom prst="rect">
            <a:avLst/>
          </a:prstGeom>
          <a:noFill/>
        </p:spPr>
        <p:txBody>
          <a:bodyPr wrap="square" rtlCol="0">
            <a:spAutoFit/>
          </a:bodyPr>
          <a:lstStyle/>
          <a:p>
            <a:pPr algn="r" rtl="1"/>
            <a:r>
              <a:rPr lang="ar-SA" sz="2800" dirty="0" smtClean="0"/>
              <a:t>يتوقع من الطالب بعد الانتهاء من دراسة هذا المساق أن يكون قادراً على تحقيق الأهداف التالية: </a:t>
            </a:r>
            <a:endParaRPr lang="en-US" sz="2800" dirty="0" smtClean="0"/>
          </a:p>
          <a:p>
            <a:pPr lvl="0" algn="r" rtl="1">
              <a:buFont typeface="Wingdings" pitchFamily="2" charset="2"/>
              <a:buChar char="v"/>
            </a:pPr>
            <a:r>
              <a:rPr lang="ar-SA" sz="2800" dirty="0" smtClean="0"/>
              <a:t>إدراك مفهوم البحث العلمي. </a:t>
            </a:r>
            <a:endParaRPr lang="en-US" sz="2800" dirty="0" smtClean="0"/>
          </a:p>
          <a:p>
            <a:pPr lvl="0" algn="r" rtl="1">
              <a:buFont typeface="Wingdings" pitchFamily="2" charset="2"/>
              <a:buChar char="v"/>
            </a:pPr>
            <a:r>
              <a:rPr lang="ar-SA" sz="2800" dirty="0" smtClean="0"/>
              <a:t>التعرف على أخلاقيات البحث العلمي.</a:t>
            </a:r>
            <a:endParaRPr lang="en-US" sz="2800" dirty="0" smtClean="0"/>
          </a:p>
          <a:p>
            <a:pPr lvl="0" algn="r" rtl="1">
              <a:buFont typeface="Wingdings" pitchFamily="2" charset="2"/>
              <a:buChar char="v"/>
            </a:pPr>
            <a:r>
              <a:rPr lang="ar-SA" sz="2800" dirty="0" smtClean="0"/>
              <a:t>تطوير قدرات ومهارات الطلبة في تحديد المشكلة البحثية. </a:t>
            </a:r>
            <a:endParaRPr lang="en-US" sz="2800" dirty="0" smtClean="0"/>
          </a:p>
          <a:p>
            <a:pPr lvl="0" algn="r" rtl="1">
              <a:buFont typeface="Wingdings" pitchFamily="2" charset="2"/>
              <a:buChar char="v"/>
            </a:pPr>
            <a:r>
              <a:rPr lang="ar-SA" sz="2800" dirty="0" smtClean="0"/>
              <a:t>المقارنة بين أدوات جمع البيانات في البحوث التربوية.</a:t>
            </a:r>
            <a:endParaRPr lang="en-US" sz="2800" dirty="0" smtClean="0"/>
          </a:p>
          <a:p>
            <a:pPr lvl="0" algn="r" rtl="1">
              <a:buFont typeface="Wingdings" pitchFamily="2" charset="2"/>
              <a:buChar char="v"/>
            </a:pPr>
            <a:r>
              <a:rPr lang="ar-SA" sz="2800" dirty="0" smtClean="0"/>
              <a:t>التمييز بين المنهج الكمي والنوعي. </a:t>
            </a:r>
            <a:endParaRPr lang="en-US" sz="2800" dirty="0" smtClean="0"/>
          </a:p>
          <a:p>
            <a:pPr lvl="0" algn="r" rtl="1">
              <a:buFont typeface="Wingdings" pitchFamily="2" charset="2"/>
              <a:buChar char="v"/>
            </a:pPr>
            <a:r>
              <a:rPr lang="ar-SA" sz="2800" dirty="0" smtClean="0"/>
              <a:t>إعداد الخطط البحثية في مجالات تخصصهم.</a:t>
            </a:r>
            <a:endParaRPr lang="en-US" sz="2800" dirty="0" smtClean="0"/>
          </a:p>
          <a:p>
            <a:pPr algn="r" rtl="1"/>
            <a:endParaRPr lang="en-US" sz="2800" dirty="0">
              <a:solidFill>
                <a:srgbClr val="2D3956"/>
              </a:solidFill>
              <a:latin typeface="Tajawal ExtraBold" panose="00000800000000000000" pitchFamily="2" charset="-78"/>
              <a:cs typeface="Tajawal ExtraBold" panose="00000800000000000000" pitchFamily="2" charset="-78"/>
            </a:endParaRPr>
          </a:p>
          <a:p>
            <a:pPr algn="r" rtl="1"/>
            <a:endParaRPr lang="en-US" sz="2800"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xmlns="" id="{8A26B39C-8EEE-33C3-70B5-EA9EF638997E}"/>
              </a:ext>
            </a:extLst>
          </p:cNvPr>
          <p:cNvPicPr>
            <a:picLocks noChangeAspect="1"/>
          </p:cNvPicPr>
          <p:nvPr/>
        </p:nvPicPr>
        <p:blipFill>
          <a:blip r:embed="rId2" cstate="print">
            <a:extLst>
              <a:ext uri="{96DAC541-7B7A-43D3-8B79-37D633B846F1}">
                <asvg:svgBlip xmlns:asvg="http://schemas.microsoft.com/office/drawing/2016/SVG/main" xmlns=""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xmlns="" id="{581C5057-C7BD-4A2A-C8D2-792FA9789B73}"/>
              </a:ext>
            </a:extLst>
          </p:cNvPr>
          <p:cNvPicPr>
            <a:picLocks noChangeAspect="1"/>
          </p:cNvPicPr>
          <p:nvPr/>
        </p:nvPicPr>
        <p:blipFill>
          <a:blip r:embed="rId4" cstate="print">
            <a:extLst>
              <a:ext uri="{96DAC541-7B7A-43D3-8B79-37D633B846F1}">
                <asvg:svgBlip xmlns:asvg="http://schemas.microsoft.com/office/drawing/2016/SVG/main" xmlns=""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xmlns="" id="{A208CE84-6815-1F7D-D972-D0947E7DC8DE}"/>
              </a:ext>
            </a:extLst>
          </p:cNvPr>
          <p:cNvPicPr>
            <a:picLocks noChangeAspect="1"/>
          </p:cNvPicPr>
          <p:nvPr/>
        </p:nvPicPr>
        <p:blipFill>
          <a:blip r:embed="rId6" cstate="print">
            <a:extLst>
              <a:ext uri="{96DAC541-7B7A-43D3-8B79-37D633B846F1}">
                <asvg:svgBlip xmlns:asvg="http://schemas.microsoft.com/office/drawing/2016/SVG/main" xmlns="" r:embed="rId7"/>
              </a:ext>
            </a:extLst>
          </a:blip>
          <a:stretch>
            <a:fillRect/>
          </a:stretch>
        </p:blipFill>
        <p:spPr>
          <a:xfrm>
            <a:off x="9175057" y="248508"/>
            <a:ext cx="2649477" cy="1166001"/>
          </a:xfrm>
          <a:prstGeom prst="rect">
            <a:avLst/>
          </a:prstGeom>
        </p:spPr>
      </p:pic>
    </p:spTree>
    <p:extLst>
      <p:ext uri="{BB962C8B-B14F-4D97-AF65-F5344CB8AC3E}">
        <p14:creationId xmlns:p14="http://schemas.microsoft.com/office/powerpoint/2010/main" xmlns="" val="979261729"/>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xmlns="" id="{2BC869EB-5623-4AA1-9123-4AF9DF916049}"/>
              </a:ext>
            </a:extLst>
          </p:cNvPr>
          <p:cNvSpPr/>
          <p:nvPr/>
        </p:nvSpPr>
        <p:spPr>
          <a:xfrm>
            <a:off x="1529805" y="186837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xmlns="" id="{F9A80F9F-74DB-1D57-04E8-E20E92A09B0A}"/>
              </a:ext>
            </a:extLst>
          </p:cNvPr>
          <p:cNvSpPr txBox="1"/>
          <p:nvPr/>
        </p:nvSpPr>
        <p:spPr>
          <a:xfrm>
            <a:off x="4150218" y="727144"/>
            <a:ext cx="3902032" cy="1015663"/>
          </a:xfrm>
          <a:prstGeom prst="rect">
            <a:avLst/>
          </a:prstGeom>
          <a:noFill/>
        </p:spPr>
        <p:txBody>
          <a:bodyPr wrap="square" rtlCol="0">
            <a:spAutoFit/>
          </a:bodyPr>
          <a:lstStyle/>
          <a:p>
            <a:pPr algn="ctr"/>
            <a:r>
              <a:rPr lang="ar-JO" sz="6000" b="1" dirty="0" smtClean="0">
                <a:solidFill>
                  <a:schemeClr val="bg1"/>
                </a:solidFill>
                <a:latin typeface="Tajawal Medium" panose="00000600000000000000" pitchFamily="2" charset="-78"/>
                <a:cs typeface="Tajawal Medium" panose="00000600000000000000" pitchFamily="2" charset="-78"/>
              </a:rPr>
              <a:t>مخرجات التعلم</a:t>
            </a:r>
            <a:endParaRPr lang="en-US" sz="6000" b="1" dirty="0">
              <a:solidFill>
                <a:schemeClr val="bg1"/>
              </a:solidFill>
              <a:latin typeface="Tajawal Medium" panose="00000600000000000000" pitchFamily="2" charset="-78"/>
              <a:cs typeface="Tajawal Medium" panose="00000600000000000000" pitchFamily="2" charset="-78"/>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1706880" y="2112332"/>
            <a:ext cx="8976360" cy="4562788"/>
          </a:xfrm>
          <a:prstGeom prst="rect">
            <a:avLst/>
          </a:prstGeom>
          <a:noFill/>
        </p:spPr>
        <p:txBody>
          <a:bodyPr wrap="square" rtlCol="0">
            <a:spAutoFit/>
          </a:bodyPr>
          <a:lstStyle/>
          <a:p>
            <a:pPr lvl="0" algn="just" rtl="1">
              <a:lnSpc>
                <a:spcPct val="150000"/>
              </a:lnSpc>
              <a:buFont typeface="Wingdings" pitchFamily="2" charset="2"/>
              <a:buChar char="ü"/>
            </a:pPr>
            <a:r>
              <a:rPr lang="ar-SA" sz="2800" dirty="0" smtClean="0"/>
              <a:t>إجراء بحث بشكل مستقل عن أي موضوع يتم تحديده. </a:t>
            </a:r>
            <a:endParaRPr lang="en-US" sz="2800" dirty="0" smtClean="0"/>
          </a:p>
          <a:p>
            <a:pPr lvl="0" algn="just" rtl="1">
              <a:lnSpc>
                <a:spcPct val="150000"/>
              </a:lnSpc>
              <a:buFont typeface="Wingdings" pitchFamily="2" charset="2"/>
              <a:buChar char="ü"/>
            </a:pPr>
            <a:r>
              <a:rPr lang="ar-SA" sz="2800" dirty="0" smtClean="0"/>
              <a:t>تصميم وتقييم طبيعة البحث  وصلاحيته. </a:t>
            </a:r>
            <a:endParaRPr lang="en-US" sz="2800" dirty="0" smtClean="0"/>
          </a:p>
          <a:p>
            <a:pPr lvl="0" algn="just" rtl="1">
              <a:lnSpc>
                <a:spcPct val="150000"/>
              </a:lnSpc>
              <a:buFont typeface="Wingdings" pitchFamily="2" charset="2"/>
              <a:buChar char="ü"/>
            </a:pPr>
            <a:r>
              <a:rPr lang="ar-SA" sz="2800" dirty="0" smtClean="0"/>
              <a:t>استخدام طرق أبحاث وأدوات مختلفة  وتطبيقها على البحث. </a:t>
            </a:r>
            <a:endParaRPr lang="en-US" sz="2800" dirty="0" smtClean="0"/>
          </a:p>
          <a:p>
            <a:pPr lvl="0" algn="just" rtl="1">
              <a:lnSpc>
                <a:spcPct val="150000"/>
              </a:lnSpc>
              <a:buFont typeface="Wingdings" pitchFamily="2" charset="2"/>
              <a:buChar char="ü"/>
            </a:pPr>
            <a:r>
              <a:rPr lang="ar-SA" sz="2800" dirty="0" smtClean="0"/>
              <a:t>الجمع، التحليل، النقل، التصميم لكل من المعلومات الكمية والكيفية. </a:t>
            </a:r>
            <a:endParaRPr lang="en-US" sz="2800" dirty="0" smtClean="0"/>
          </a:p>
          <a:p>
            <a:pPr lvl="0" algn="just" rtl="1">
              <a:lnSpc>
                <a:spcPct val="150000"/>
              </a:lnSpc>
              <a:buFont typeface="Wingdings" pitchFamily="2" charset="2"/>
              <a:buChar char="ü"/>
            </a:pPr>
            <a:r>
              <a:rPr lang="ar-SA" sz="2800" dirty="0" smtClean="0"/>
              <a:t>التعرف على أهمية الاعتبارات الأخلاقية أثناء عمل مشروع البحث. </a:t>
            </a:r>
            <a:endParaRPr lang="en-US" sz="2800" dirty="0" smtClean="0"/>
          </a:p>
          <a:p>
            <a:pPr algn="just" rtl="1">
              <a:lnSpc>
                <a:spcPct val="150000"/>
              </a:lnSpc>
              <a:buFont typeface="Wingdings" pitchFamily="2" charset="2"/>
              <a:buChar char="ü"/>
            </a:pPr>
            <a:endParaRPr lang="en-US" sz="2800" dirty="0">
              <a:solidFill>
                <a:srgbClr val="2D3956"/>
              </a:solidFill>
              <a:latin typeface="Tajawal ExtraBold" panose="00000800000000000000" pitchFamily="2" charset="-78"/>
              <a:cs typeface="Tajawal ExtraBold" panose="00000800000000000000" pitchFamily="2" charset="-78"/>
            </a:endParaRPr>
          </a:p>
          <a:p>
            <a:pPr algn="just" rtl="1">
              <a:lnSpc>
                <a:spcPct val="150000"/>
              </a:lnSpc>
              <a:buFont typeface="Wingdings" pitchFamily="2" charset="2"/>
              <a:buChar char="ü"/>
            </a:pPr>
            <a:endParaRPr lang="en-US" sz="2800"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xmlns="" id="{8A26B39C-8EEE-33C3-70B5-EA9EF638997E}"/>
              </a:ext>
            </a:extLst>
          </p:cNvPr>
          <p:cNvPicPr>
            <a:picLocks noChangeAspect="1"/>
          </p:cNvPicPr>
          <p:nvPr/>
        </p:nvPicPr>
        <p:blipFill>
          <a:blip r:embed="rId2" cstate="print">
            <a:extLst>
              <a:ext uri="{96DAC541-7B7A-43D3-8B79-37D633B846F1}">
                <asvg:svgBlip xmlns:asvg="http://schemas.microsoft.com/office/drawing/2016/SVG/main" xmlns=""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xmlns="" id="{581C5057-C7BD-4A2A-C8D2-792FA9789B73}"/>
              </a:ext>
            </a:extLst>
          </p:cNvPr>
          <p:cNvPicPr>
            <a:picLocks noChangeAspect="1"/>
          </p:cNvPicPr>
          <p:nvPr/>
        </p:nvPicPr>
        <p:blipFill>
          <a:blip r:embed="rId4" cstate="print">
            <a:extLst>
              <a:ext uri="{96DAC541-7B7A-43D3-8B79-37D633B846F1}">
                <asvg:svgBlip xmlns:asvg="http://schemas.microsoft.com/office/drawing/2016/SVG/main" xmlns=""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xmlns="" id="{A208CE84-6815-1F7D-D972-D0947E7DC8DE}"/>
              </a:ext>
            </a:extLst>
          </p:cNvPr>
          <p:cNvPicPr>
            <a:picLocks noChangeAspect="1"/>
          </p:cNvPicPr>
          <p:nvPr/>
        </p:nvPicPr>
        <p:blipFill>
          <a:blip r:embed="rId6" cstate="print">
            <a:extLst>
              <a:ext uri="{96DAC541-7B7A-43D3-8B79-37D633B846F1}">
                <asvg:svgBlip xmlns:asvg="http://schemas.microsoft.com/office/drawing/2016/SVG/main" xmlns="" r:embed="rId7"/>
              </a:ext>
            </a:extLst>
          </a:blip>
          <a:stretch>
            <a:fillRect/>
          </a:stretch>
        </p:blipFill>
        <p:spPr>
          <a:xfrm>
            <a:off x="9175057" y="248508"/>
            <a:ext cx="2649477" cy="1166001"/>
          </a:xfrm>
          <a:prstGeom prst="rect">
            <a:avLst/>
          </a:prstGeom>
        </p:spPr>
      </p:pic>
    </p:spTree>
    <p:extLst>
      <p:ext uri="{BB962C8B-B14F-4D97-AF65-F5344CB8AC3E}">
        <p14:creationId xmlns:p14="http://schemas.microsoft.com/office/powerpoint/2010/main" xmlns="" val="979261729"/>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عنصر نائب للصورة 3" descr="unnamed (1).jpg"/>
          <p:cNvPicPr>
            <a:picLocks noGrp="1" noChangeAspect="1"/>
          </p:cNvPicPr>
          <p:nvPr>
            <p:ph type="pic" sz="quarter" idx="11"/>
          </p:nvPr>
        </p:nvPicPr>
        <p:blipFill>
          <a:blip r:embed="rId2"/>
          <a:srcRect l="1736" r="1736"/>
          <a:stretch>
            <a:fillRect/>
          </a:stretch>
        </p:blipFill>
        <p:spPr/>
      </p:pic>
      <p:sp>
        <p:nvSpPr>
          <p:cNvPr id="3" name="مربع نص 2"/>
          <p:cNvSpPr txBox="1"/>
          <p:nvPr/>
        </p:nvSpPr>
        <p:spPr>
          <a:xfrm>
            <a:off x="762000" y="1752600"/>
            <a:ext cx="5730240" cy="1323439"/>
          </a:xfrm>
          <a:prstGeom prst="rect">
            <a:avLst/>
          </a:prstGeom>
          <a:noFill/>
        </p:spPr>
        <p:txBody>
          <a:bodyPr wrap="square" rtlCol="1">
            <a:spAutoFit/>
          </a:bodyPr>
          <a:lstStyle/>
          <a:p>
            <a:pPr algn="ctr" rtl="1"/>
            <a:r>
              <a:rPr lang="ar-SA" sz="4000" b="1" dirty="0" smtClean="0"/>
              <a:t>محتوى المادة الدراسية والجدول الزمني لها</a:t>
            </a:r>
            <a:endParaRPr lang="ar-JO" sz="4000" b="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 xmlns:a16="http://schemas.microsoft.com/office/drawing/2014/main" id="{16FB3D28-CC86-70C0-7FE6-19D5898DC319}"/>
              </a:ext>
            </a:extLst>
          </p:cNvPr>
          <p:cNvPicPr>
            <a:picLocks noChangeAspect="1"/>
          </p:cNvPicPr>
          <p:nvPr/>
        </p:nvPicPr>
        <p:blipFill>
          <a:blip r:embed="rId2">
            <a:extLst>
              <a:ext uri="{28A0092B-C50C-407E-A947-70E740481C1C}">
                <a14:useLocalDpi xmlns="" xmlns:a14="http://schemas.microsoft.com/office/drawing/2010/main" val="0"/>
              </a:ext>
            </a:extLst>
          </a:blip>
          <a:srcRect/>
          <a:stretch/>
        </p:blipFill>
        <p:spPr>
          <a:xfrm>
            <a:off x="245860" y="-372928"/>
            <a:ext cx="2036258" cy="1800993"/>
          </a:xfrm>
          <a:prstGeom prst="rect">
            <a:avLst/>
          </a:prstGeom>
        </p:spPr>
      </p:pic>
      <p:pic>
        <p:nvPicPr>
          <p:cNvPr id="27" name="Graphic 26">
            <a:extLst>
              <a:ext uri="{FF2B5EF4-FFF2-40B4-BE49-F238E27FC236}">
                <a16:creationId xmlns="" xmlns:a16="http://schemas.microsoft.com/office/drawing/2014/main"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 xmlns:a16="http://schemas.microsoft.com/office/drawing/2014/main" id="{688F9722-B0D2-7D96-976C-BD9372D94E2A}"/>
              </a:ext>
            </a:extLst>
          </p:cNvPr>
          <p:cNvPicPr>
            <a:picLocks noChangeAspect="1"/>
          </p:cNvPicPr>
          <p:nvPr/>
        </p:nvPicPr>
        <p:blipFill>
          <a:blip r:embed="rId6" cstate="print">
            <a:extLst>
              <a:ext uri="{96DAC541-7B7A-43D3-8B79-37D633B846F1}">
                <asvg:svgBlip xmlns="" xmlns:asvg="http://schemas.microsoft.com/office/drawing/2016/SVG/main" r:embed="rId7"/>
              </a:ext>
            </a:extLst>
          </a:blip>
          <a:stretch>
            <a:fillRect/>
          </a:stretch>
        </p:blipFill>
        <p:spPr>
          <a:xfrm>
            <a:off x="9923145" y="6311380"/>
            <a:ext cx="1879649" cy="309233"/>
          </a:xfrm>
          <a:prstGeom prst="rect">
            <a:avLst/>
          </a:prstGeom>
        </p:spPr>
      </p:pic>
      <p:graphicFrame>
        <p:nvGraphicFramePr>
          <p:cNvPr id="10" name="جدول 9"/>
          <p:cNvGraphicFramePr>
            <a:graphicFrameLocks noGrp="1"/>
          </p:cNvGraphicFramePr>
          <p:nvPr/>
        </p:nvGraphicFramePr>
        <p:xfrm>
          <a:off x="563880" y="807725"/>
          <a:ext cx="11216640" cy="5257800"/>
        </p:xfrm>
        <a:graphic>
          <a:graphicData uri="http://schemas.openxmlformats.org/drawingml/2006/table">
            <a:tbl>
              <a:tblPr rtl="1"/>
              <a:tblGrid>
                <a:gridCol w="1097280"/>
                <a:gridCol w="7482840"/>
                <a:gridCol w="1051560"/>
                <a:gridCol w="1584960"/>
              </a:tblGrid>
              <a:tr h="321243">
                <a:tc>
                  <a:txBody>
                    <a:bodyPr/>
                    <a:lstStyle/>
                    <a:p>
                      <a:pPr algn="ctr" rtl="1">
                        <a:lnSpc>
                          <a:spcPct val="115000"/>
                        </a:lnSpc>
                        <a:spcAft>
                          <a:spcPts val="0"/>
                        </a:spcAft>
                      </a:pPr>
                      <a:r>
                        <a:rPr lang="ar-SA" sz="2000" b="1" dirty="0">
                          <a:latin typeface="Arial"/>
                          <a:ea typeface="Times New Roman"/>
                          <a:cs typeface="Simplified Arabic"/>
                        </a:rPr>
                        <a:t>المحاضرة</a:t>
                      </a:r>
                      <a:endParaRPr lang="en-US" sz="2000" dirty="0">
                        <a:latin typeface="Arial"/>
                        <a:ea typeface="Times New Roman"/>
                        <a:cs typeface="Times New Roman"/>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1">
                        <a:lnSpc>
                          <a:spcPct val="115000"/>
                        </a:lnSpc>
                        <a:spcAft>
                          <a:spcPts val="0"/>
                        </a:spcAft>
                      </a:pPr>
                      <a:r>
                        <a:rPr lang="ar-SA" sz="2000" b="1">
                          <a:latin typeface="Arial"/>
                          <a:ea typeface="Times New Roman"/>
                          <a:cs typeface="Simplified Arabic"/>
                        </a:rPr>
                        <a:t>الموضوع</a:t>
                      </a:r>
                      <a:endParaRPr lang="en-US" sz="2000">
                        <a:latin typeface="Arial"/>
                        <a:ea typeface="Times New Roman"/>
                        <a:cs typeface="Times New Roman"/>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1">
                        <a:lnSpc>
                          <a:spcPct val="115000"/>
                        </a:lnSpc>
                        <a:spcAft>
                          <a:spcPts val="0"/>
                        </a:spcAft>
                      </a:pPr>
                      <a:r>
                        <a:rPr lang="ar-SA" sz="2000" b="1">
                          <a:latin typeface="Arial"/>
                          <a:ea typeface="Times New Roman"/>
                          <a:cs typeface="Simplified Arabic"/>
                        </a:rPr>
                        <a:t>التاريخ</a:t>
                      </a:r>
                      <a:endParaRPr lang="en-US" sz="2000">
                        <a:latin typeface="Arial"/>
                        <a:ea typeface="Times New Roman"/>
                        <a:cs typeface="Times New Roman"/>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rtl="1">
                        <a:lnSpc>
                          <a:spcPct val="115000"/>
                        </a:lnSpc>
                        <a:spcAft>
                          <a:spcPts val="0"/>
                        </a:spcAft>
                      </a:pPr>
                      <a:r>
                        <a:rPr lang="ar-SA" sz="2000" b="1">
                          <a:latin typeface="Arial"/>
                          <a:ea typeface="Times New Roman"/>
                          <a:cs typeface="Simplified Arabic"/>
                        </a:rPr>
                        <a:t>ملاحظات</a:t>
                      </a:r>
                      <a:endParaRPr lang="en-US" sz="2000">
                        <a:latin typeface="Arial"/>
                        <a:ea typeface="Times New Roman"/>
                        <a:cs typeface="Times New Roman"/>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32071">
                <a:tc>
                  <a:txBody>
                    <a:bodyPr/>
                    <a:lstStyle/>
                    <a:p>
                      <a:pPr marL="457200" marR="0" lvl="0" indent="-457200" algn="ctr" defTabSz="914400" rtl="1" eaLnBrk="1" fontAlgn="auto" latinLnBrk="0" hangingPunct="1">
                        <a:lnSpc>
                          <a:spcPct val="115000"/>
                        </a:lnSpc>
                        <a:spcBef>
                          <a:spcPts val="0"/>
                        </a:spcBef>
                        <a:spcAft>
                          <a:spcPts val="800"/>
                        </a:spcAft>
                        <a:buClrTx/>
                        <a:buSzTx/>
                        <a:buFont typeface="+mj-lt"/>
                        <a:buNone/>
                        <a:tabLst/>
                        <a:defRPr/>
                      </a:pPr>
                      <a:r>
                        <a:rPr lang="ar-JO" sz="2000" dirty="0" smtClean="0">
                          <a:latin typeface="+mn-lt"/>
                          <a:ea typeface="Calibri"/>
                          <a:cs typeface="Simplified Arabic"/>
                        </a:rPr>
                        <a:t>1</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rtl="1">
                        <a:lnSpc>
                          <a:spcPct val="115000"/>
                        </a:lnSpc>
                        <a:spcAft>
                          <a:spcPts val="0"/>
                        </a:spcAft>
                      </a:pPr>
                      <a:r>
                        <a:rPr lang="ar-JO" sz="2000" dirty="0" smtClean="0">
                          <a:latin typeface="+mn-lt"/>
                          <a:ea typeface="Calibri"/>
                          <a:cs typeface="Simplified Arabic"/>
                        </a:rPr>
                        <a:t>أساسيات البحث العلمي(المفهوم والأهمية وخصائصه وأهدافه)</a:t>
                      </a:r>
                      <a:endParaRPr lang="en-US" sz="2000" dirty="0">
                        <a:latin typeface="Arial"/>
                        <a:ea typeface="Times New Roman"/>
                        <a:cs typeface="Times New Roman"/>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rtl="1">
                        <a:lnSpc>
                          <a:spcPct val="115000"/>
                        </a:lnSpc>
                        <a:spcAft>
                          <a:spcPts val="0"/>
                        </a:spcAft>
                      </a:pPr>
                      <a:endParaRPr lang="ar-SA" sz="2000">
                        <a:latin typeface="Arial"/>
                        <a:ea typeface="Times New Roman"/>
                        <a:cs typeface="Simplified Arabic"/>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rtl="1">
                        <a:lnSpc>
                          <a:spcPct val="115000"/>
                        </a:lnSpc>
                        <a:spcAft>
                          <a:spcPts val="0"/>
                        </a:spcAft>
                      </a:pPr>
                      <a:endParaRPr lang="ar-SA" sz="2000" dirty="0">
                        <a:latin typeface="Arial"/>
                        <a:ea typeface="Times New Roman"/>
                        <a:cs typeface="Simplified Arabic"/>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332071">
                <a:tc>
                  <a:txBody>
                    <a:bodyPr/>
                    <a:lstStyle/>
                    <a:p>
                      <a:pPr marL="457200" lvl="0" indent="-457200" algn="ctr" rtl="1">
                        <a:lnSpc>
                          <a:spcPct val="115000"/>
                        </a:lnSpc>
                        <a:spcAft>
                          <a:spcPts val="800"/>
                        </a:spcAft>
                        <a:buFont typeface="+mj-lt"/>
                        <a:buNone/>
                      </a:pPr>
                      <a:r>
                        <a:rPr lang="ar-JO" sz="2000" dirty="0" smtClean="0">
                          <a:latin typeface="Calibri"/>
                          <a:ea typeface="Calibri"/>
                          <a:cs typeface="Simplified Arabic"/>
                        </a:rPr>
                        <a:t>2</a:t>
                      </a:r>
                      <a:endParaRPr lang="ar-JO" sz="2000" dirty="0">
                        <a:latin typeface="Calibri"/>
                        <a:ea typeface="Calibri"/>
                        <a:cs typeface="Simplified Arabic"/>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rtl="1">
                        <a:lnSpc>
                          <a:spcPct val="115000"/>
                        </a:lnSpc>
                        <a:spcAft>
                          <a:spcPts val="0"/>
                        </a:spcAft>
                      </a:pPr>
                      <a:r>
                        <a:rPr lang="ar-JO" sz="2000" dirty="0">
                          <a:latin typeface="Arial"/>
                          <a:ea typeface="Times New Roman"/>
                          <a:cs typeface="Simplified Arabic"/>
                        </a:rPr>
                        <a:t>أخلاقيات البحث العلمي</a:t>
                      </a:r>
                      <a:endParaRPr lang="en-US" sz="2000" dirty="0">
                        <a:latin typeface="Arial"/>
                        <a:ea typeface="Times New Roman"/>
                        <a:cs typeface="Times New Roman"/>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rtl="1">
                        <a:lnSpc>
                          <a:spcPct val="115000"/>
                        </a:lnSpc>
                        <a:spcAft>
                          <a:spcPts val="0"/>
                        </a:spcAft>
                      </a:pPr>
                      <a:endParaRPr lang="ar-SA" sz="2000">
                        <a:latin typeface="Arial"/>
                        <a:ea typeface="Times New Roman"/>
                        <a:cs typeface="Simplified Arabic"/>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rtl="1">
                        <a:lnSpc>
                          <a:spcPct val="115000"/>
                        </a:lnSpc>
                        <a:spcAft>
                          <a:spcPts val="0"/>
                        </a:spcAft>
                      </a:pPr>
                      <a:endParaRPr lang="ar-SA" sz="2000">
                        <a:latin typeface="Arial"/>
                        <a:ea typeface="Times New Roman"/>
                        <a:cs typeface="Simplified Arabic"/>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332071">
                <a:tc>
                  <a:txBody>
                    <a:bodyPr/>
                    <a:lstStyle/>
                    <a:p>
                      <a:pPr marL="457200" lvl="0" indent="-457200" algn="ctr" rtl="1">
                        <a:lnSpc>
                          <a:spcPct val="115000"/>
                        </a:lnSpc>
                        <a:spcAft>
                          <a:spcPts val="800"/>
                        </a:spcAft>
                        <a:buFont typeface="+mj-lt"/>
                        <a:buNone/>
                      </a:pPr>
                      <a:r>
                        <a:rPr lang="ar-JO" sz="2000" dirty="0" smtClean="0">
                          <a:latin typeface="Calibri"/>
                          <a:ea typeface="Calibri"/>
                          <a:cs typeface="Simplified Arabic"/>
                        </a:rPr>
                        <a:t>3</a:t>
                      </a:r>
                      <a:endParaRPr lang="ar-JO" sz="2000" dirty="0">
                        <a:latin typeface="Calibri"/>
                        <a:ea typeface="Calibri"/>
                        <a:cs typeface="Simplified Arabic"/>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rtl="1">
                        <a:lnSpc>
                          <a:spcPct val="115000"/>
                        </a:lnSpc>
                        <a:spcAft>
                          <a:spcPts val="0"/>
                        </a:spcAft>
                      </a:pPr>
                      <a:r>
                        <a:rPr lang="ar-JO" sz="2000" dirty="0">
                          <a:latin typeface="Arial"/>
                          <a:ea typeface="Times New Roman"/>
                          <a:cs typeface="Simplified Arabic"/>
                        </a:rPr>
                        <a:t>خطة البحث العلمي وعناصرها</a:t>
                      </a:r>
                      <a:endParaRPr lang="en-US" sz="2000" dirty="0">
                        <a:latin typeface="Arial"/>
                        <a:ea typeface="Times New Roman"/>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rtl="1">
                        <a:lnSpc>
                          <a:spcPct val="115000"/>
                        </a:lnSpc>
                        <a:spcAft>
                          <a:spcPts val="0"/>
                        </a:spcAft>
                      </a:pPr>
                      <a:endParaRPr lang="ar-SA" sz="2000">
                        <a:latin typeface="Arial"/>
                        <a:ea typeface="Times New Roman"/>
                        <a:cs typeface="Simplified Arabic"/>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rtl="1">
                        <a:lnSpc>
                          <a:spcPct val="115000"/>
                        </a:lnSpc>
                        <a:spcAft>
                          <a:spcPts val="0"/>
                        </a:spcAft>
                      </a:pPr>
                      <a:endParaRPr lang="ar-SA" sz="2000">
                        <a:latin typeface="Arial"/>
                        <a:ea typeface="Times New Roman"/>
                        <a:cs typeface="Simplified Arabic"/>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332071">
                <a:tc>
                  <a:txBody>
                    <a:bodyPr/>
                    <a:lstStyle/>
                    <a:p>
                      <a:pPr marL="457200" lvl="0" indent="-457200" algn="ctr" rtl="1">
                        <a:lnSpc>
                          <a:spcPct val="115000"/>
                        </a:lnSpc>
                        <a:spcAft>
                          <a:spcPts val="800"/>
                        </a:spcAft>
                        <a:buFont typeface="+mj-lt"/>
                        <a:buNone/>
                      </a:pPr>
                      <a:r>
                        <a:rPr lang="ar-JO" sz="2000" dirty="0" smtClean="0">
                          <a:latin typeface="Calibri"/>
                          <a:ea typeface="Calibri"/>
                          <a:cs typeface="Simplified Arabic"/>
                        </a:rPr>
                        <a:t>4</a:t>
                      </a:r>
                      <a:endParaRPr lang="ar-JO" sz="2000" dirty="0">
                        <a:latin typeface="Calibri"/>
                        <a:ea typeface="Calibri"/>
                        <a:cs typeface="Simplified Arabic"/>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rtl="1">
                        <a:lnSpc>
                          <a:spcPct val="115000"/>
                        </a:lnSpc>
                        <a:spcAft>
                          <a:spcPts val="0"/>
                        </a:spcAft>
                      </a:pPr>
                      <a:r>
                        <a:rPr lang="ar-JO" sz="2000" dirty="0">
                          <a:latin typeface="Arial"/>
                          <a:ea typeface="Times New Roman"/>
                          <a:cs typeface="Simplified Arabic"/>
                        </a:rPr>
                        <a:t>مراجعة الأدبيات واستخدام قواعد البيانات والتوثيق العلمي</a:t>
                      </a:r>
                      <a:endParaRPr lang="en-US" sz="2000" dirty="0">
                        <a:latin typeface="Arial"/>
                        <a:ea typeface="Times New Roman"/>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rtl="1">
                        <a:lnSpc>
                          <a:spcPct val="115000"/>
                        </a:lnSpc>
                        <a:spcAft>
                          <a:spcPts val="0"/>
                        </a:spcAft>
                      </a:pPr>
                      <a:endParaRPr lang="ar-SA" sz="2000">
                        <a:latin typeface="Arial"/>
                        <a:ea typeface="Times New Roman"/>
                        <a:cs typeface="Simplified Arabic"/>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rtl="1">
                        <a:lnSpc>
                          <a:spcPct val="115000"/>
                        </a:lnSpc>
                        <a:spcAft>
                          <a:spcPts val="0"/>
                        </a:spcAft>
                      </a:pPr>
                      <a:endParaRPr lang="ar-SA" sz="2000">
                        <a:latin typeface="Arial"/>
                        <a:ea typeface="Times New Roman"/>
                        <a:cs typeface="Simplified Arabic"/>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332071">
                <a:tc>
                  <a:txBody>
                    <a:bodyPr/>
                    <a:lstStyle/>
                    <a:p>
                      <a:pPr marL="457200" lvl="0" indent="-457200" algn="ctr" rtl="1">
                        <a:lnSpc>
                          <a:spcPct val="115000"/>
                        </a:lnSpc>
                        <a:spcAft>
                          <a:spcPts val="800"/>
                        </a:spcAft>
                        <a:buFont typeface="+mj-lt"/>
                        <a:buNone/>
                      </a:pPr>
                      <a:r>
                        <a:rPr lang="ar-JO" sz="2000" dirty="0" smtClean="0">
                          <a:latin typeface="Calibri"/>
                          <a:ea typeface="Calibri"/>
                          <a:cs typeface="Simplified Arabic"/>
                        </a:rPr>
                        <a:t>5</a:t>
                      </a:r>
                      <a:endParaRPr lang="ar-JO" sz="2000" dirty="0">
                        <a:latin typeface="Calibri"/>
                        <a:ea typeface="Calibri"/>
                        <a:cs typeface="Simplified Arabic"/>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rtl="1">
                        <a:lnSpc>
                          <a:spcPct val="115000"/>
                        </a:lnSpc>
                        <a:spcAft>
                          <a:spcPts val="0"/>
                        </a:spcAft>
                      </a:pPr>
                      <a:r>
                        <a:rPr lang="ar-JO" sz="2000" dirty="0">
                          <a:latin typeface="Arial"/>
                          <a:ea typeface="Times New Roman"/>
                          <a:cs typeface="Simplified Arabic"/>
                        </a:rPr>
                        <a:t>فرضيات البحث العلمي وأنواعه وكيفية صياغتها</a:t>
                      </a:r>
                      <a:endParaRPr lang="en-US" sz="2000" dirty="0">
                        <a:latin typeface="Arial"/>
                        <a:ea typeface="Times New Roman"/>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rtl="1">
                        <a:lnSpc>
                          <a:spcPct val="115000"/>
                        </a:lnSpc>
                        <a:spcAft>
                          <a:spcPts val="0"/>
                        </a:spcAft>
                      </a:pPr>
                      <a:endParaRPr lang="ar-SA" sz="2000">
                        <a:latin typeface="Arial"/>
                        <a:ea typeface="Times New Roman"/>
                        <a:cs typeface="Simplified Arabic"/>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rtl="1">
                        <a:lnSpc>
                          <a:spcPct val="115000"/>
                        </a:lnSpc>
                        <a:spcAft>
                          <a:spcPts val="0"/>
                        </a:spcAft>
                      </a:pPr>
                      <a:endParaRPr lang="ar-SA" sz="2000" dirty="0">
                        <a:latin typeface="Arial"/>
                        <a:ea typeface="Times New Roman"/>
                        <a:cs typeface="Simplified Arabic"/>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653314">
                <a:tc>
                  <a:txBody>
                    <a:bodyPr/>
                    <a:lstStyle/>
                    <a:p>
                      <a:pPr marL="457200" lvl="0" indent="-457200" algn="ctr" rtl="1">
                        <a:lnSpc>
                          <a:spcPct val="115000"/>
                        </a:lnSpc>
                        <a:spcAft>
                          <a:spcPts val="800"/>
                        </a:spcAft>
                        <a:buFont typeface="+mj-lt"/>
                        <a:buNone/>
                        <a:tabLst>
                          <a:tab pos="38735" algn="l"/>
                        </a:tabLst>
                      </a:pPr>
                      <a:r>
                        <a:rPr lang="ar-JO" sz="2000" dirty="0" smtClean="0">
                          <a:latin typeface="Calibri"/>
                          <a:ea typeface="Calibri"/>
                          <a:cs typeface="Simplified Arabic"/>
                        </a:rPr>
                        <a:t>6</a:t>
                      </a:r>
                      <a:endParaRPr lang="ar-JO" sz="2000" dirty="0">
                        <a:latin typeface="Calibri"/>
                        <a:ea typeface="Calibri"/>
                        <a:cs typeface="Simplified Arabic"/>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rtl="1">
                        <a:lnSpc>
                          <a:spcPct val="115000"/>
                        </a:lnSpc>
                        <a:spcAft>
                          <a:spcPts val="0"/>
                        </a:spcAft>
                        <a:tabLst>
                          <a:tab pos="38735" algn="l"/>
                        </a:tabLst>
                      </a:pPr>
                      <a:r>
                        <a:rPr lang="ar-JO" sz="2000" dirty="0">
                          <a:latin typeface="Arial"/>
                          <a:ea typeface="Times New Roman"/>
                          <a:cs typeface="Simplified Arabic"/>
                        </a:rPr>
                        <a:t>أنواع البحوث التربوية أسس تصنيفها( البحوث الاستقرائية </a:t>
                      </a:r>
                      <a:r>
                        <a:rPr lang="ar-JO" sz="2000" dirty="0" err="1">
                          <a:latin typeface="Arial"/>
                          <a:ea typeface="Times New Roman"/>
                          <a:cs typeface="Simplified Arabic"/>
                        </a:rPr>
                        <a:t>والارتباطية</a:t>
                      </a:r>
                      <a:r>
                        <a:rPr lang="ar-JO" sz="2000" dirty="0">
                          <a:latin typeface="Arial"/>
                          <a:ea typeface="Times New Roman"/>
                          <a:cs typeface="Simplified Arabic"/>
                        </a:rPr>
                        <a:t>, البحوث الكمية والنوعية, البحوث الأساسية)</a:t>
                      </a:r>
                      <a:endParaRPr lang="en-US" sz="2000" dirty="0">
                        <a:latin typeface="Arial"/>
                        <a:ea typeface="Times New Roman"/>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rtl="1">
                        <a:lnSpc>
                          <a:spcPct val="115000"/>
                        </a:lnSpc>
                        <a:spcAft>
                          <a:spcPts val="0"/>
                        </a:spcAft>
                      </a:pPr>
                      <a:endParaRPr lang="ar-JO" sz="2000">
                        <a:latin typeface="Arial"/>
                        <a:ea typeface="Times New Roman"/>
                        <a:cs typeface="Simplified Arabic"/>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rtl="1">
                        <a:lnSpc>
                          <a:spcPct val="115000"/>
                        </a:lnSpc>
                        <a:spcAft>
                          <a:spcPts val="0"/>
                        </a:spcAft>
                      </a:pPr>
                      <a:endParaRPr lang="ar-JO" sz="2000">
                        <a:latin typeface="Arial"/>
                        <a:ea typeface="Times New Roman"/>
                        <a:cs typeface="Simplified Arabic"/>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653314">
                <a:tc>
                  <a:txBody>
                    <a:bodyPr/>
                    <a:lstStyle/>
                    <a:p>
                      <a:pPr marL="457200" lvl="0" indent="-457200" algn="ctr" rtl="1">
                        <a:lnSpc>
                          <a:spcPct val="115000"/>
                        </a:lnSpc>
                        <a:spcAft>
                          <a:spcPts val="800"/>
                        </a:spcAft>
                        <a:buFont typeface="+mj-lt"/>
                        <a:buNone/>
                        <a:tabLst>
                          <a:tab pos="38735" algn="l"/>
                        </a:tabLst>
                      </a:pPr>
                      <a:r>
                        <a:rPr lang="ar-JO" sz="2000" dirty="0" smtClean="0">
                          <a:latin typeface="Calibri"/>
                          <a:ea typeface="Calibri"/>
                          <a:cs typeface="Simplified Arabic"/>
                        </a:rPr>
                        <a:t>7</a:t>
                      </a:r>
                      <a:endParaRPr lang="ar-JO" sz="2000" dirty="0">
                        <a:latin typeface="Calibri"/>
                        <a:ea typeface="Calibri"/>
                        <a:cs typeface="Simplified Arabic"/>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rtl="1">
                        <a:lnSpc>
                          <a:spcPct val="115000"/>
                        </a:lnSpc>
                        <a:spcAft>
                          <a:spcPts val="0"/>
                        </a:spcAft>
                        <a:tabLst>
                          <a:tab pos="38735" algn="l"/>
                        </a:tabLst>
                      </a:pPr>
                      <a:r>
                        <a:rPr lang="ar-JO" sz="2000" dirty="0" smtClean="0">
                          <a:latin typeface="+mn-lt"/>
                          <a:ea typeface="Calibri"/>
                          <a:cs typeface="Simplified Arabic"/>
                        </a:rPr>
                        <a:t>أنواع البحوث التربوية أسس تصنيفها( البحوث التاريخية, الوصفية والمسحية, البحوث التجريبية, الدراسات التطويرية)</a:t>
                      </a:r>
                      <a:endParaRPr lang="en-US" sz="2000" dirty="0">
                        <a:latin typeface="Arial"/>
                        <a:ea typeface="Times New Roman"/>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rtl="1">
                        <a:lnSpc>
                          <a:spcPct val="115000"/>
                        </a:lnSpc>
                        <a:spcAft>
                          <a:spcPts val="0"/>
                        </a:spcAft>
                      </a:pPr>
                      <a:endParaRPr lang="ar-JO" sz="2000" dirty="0">
                        <a:latin typeface="Arial"/>
                        <a:ea typeface="Times New Roman"/>
                        <a:cs typeface="Simplified Arabic"/>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rtl="1">
                        <a:lnSpc>
                          <a:spcPct val="115000"/>
                        </a:lnSpc>
                        <a:spcAft>
                          <a:spcPts val="0"/>
                        </a:spcAft>
                      </a:pPr>
                      <a:endParaRPr lang="ar-JO" sz="2000" dirty="0">
                        <a:latin typeface="Arial"/>
                        <a:ea typeface="Times New Roman"/>
                        <a:cs typeface="Simplified Arabic"/>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653314">
                <a:tc>
                  <a:txBody>
                    <a:bodyPr/>
                    <a:lstStyle/>
                    <a:p>
                      <a:pPr marL="457200" lvl="0" indent="-457200" algn="ctr" rtl="1">
                        <a:lnSpc>
                          <a:spcPct val="115000"/>
                        </a:lnSpc>
                        <a:spcAft>
                          <a:spcPts val="800"/>
                        </a:spcAft>
                        <a:buFont typeface="+mj-lt"/>
                        <a:buNone/>
                      </a:pPr>
                      <a:r>
                        <a:rPr lang="ar-JO" sz="2000" dirty="0" smtClean="0">
                          <a:latin typeface="Calibri"/>
                          <a:ea typeface="Calibri"/>
                          <a:cs typeface="Simplified Arabic"/>
                        </a:rPr>
                        <a:t>8</a:t>
                      </a:r>
                      <a:endParaRPr lang="ar-JO" sz="2000" dirty="0">
                        <a:latin typeface="Calibri"/>
                        <a:ea typeface="Calibri"/>
                        <a:cs typeface="Simplified Arabic"/>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rtl="1">
                        <a:lnSpc>
                          <a:spcPct val="115000"/>
                        </a:lnSpc>
                        <a:spcAft>
                          <a:spcPts val="0"/>
                        </a:spcAft>
                      </a:pPr>
                      <a:r>
                        <a:rPr lang="ar-JO" sz="2000" dirty="0">
                          <a:latin typeface="Arial"/>
                          <a:ea typeface="Times New Roman"/>
                          <a:cs typeface="Simplified Arabic"/>
                        </a:rPr>
                        <a:t>المتغيرات في البحوث العلمية(المتغير التابع, المتغير المستقل, المتغير المعدل, الدور الوسيط,  المتغير الدخيل, الخ)</a:t>
                      </a:r>
                      <a:endParaRPr lang="en-US" sz="2000" dirty="0">
                        <a:latin typeface="Arial"/>
                        <a:ea typeface="Times New Roman"/>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rtl="1">
                        <a:lnSpc>
                          <a:spcPct val="115000"/>
                        </a:lnSpc>
                        <a:spcAft>
                          <a:spcPts val="0"/>
                        </a:spcAft>
                      </a:pPr>
                      <a:endParaRPr lang="ar-SA" sz="2000" dirty="0">
                        <a:latin typeface="Arial"/>
                        <a:ea typeface="Times New Roman"/>
                        <a:cs typeface="Simplified Arabic"/>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rtl="1">
                        <a:lnSpc>
                          <a:spcPct val="115000"/>
                        </a:lnSpc>
                        <a:spcAft>
                          <a:spcPts val="0"/>
                        </a:spcAft>
                      </a:pPr>
                      <a:endParaRPr lang="ar-SA" sz="2000">
                        <a:latin typeface="Arial"/>
                        <a:ea typeface="Times New Roman"/>
                        <a:cs typeface="Simplified Arabic"/>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332071">
                <a:tc>
                  <a:txBody>
                    <a:bodyPr/>
                    <a:lstStyle/>
                    <a:p>
                      <a:pPr marL="457200" lvl="0" indent="-457200" algn="ctr" rtl="1">
                        <a:lnSpc>
                          <a:spcPct val="115000"/>
                        </a:lnSpc>
                        <a:spcAft>
                          <a:spcPts val="800"/>
                        </a:spcAft>
                        <a:buFont typeface="+mj-lt"/>
                        <a:buNone/>
                      </a:pPr>
                      <a:r>
                        <a:rPr lang="ar-JO" sz="2000" dirty="0" smtClean="0">
                          <a:latin typeface="Calibri"/>
                          <a:ea typeface="Calibri"/>
                          <a:cs typeface="Simplified Arabic"/>
                        </a:rPr>
                        <a:t>9</a:t>
                      </a:r>
                      <a:endParaRPr lang="ar-SA" sz="2000" dirty="0">
                        <a:latin typeface="Calibri"/>
                        <a:ea typeface="Calibri"/>
                        <a:cs typeface="Simplified Arabic"/>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rtl="1">
                        <a:lnSpc>
                          <a:spcPct val="115000"/>
                        </a:lnSpc>
                        <a:spcAft>
                          <a:spcPts val="0"/>
                        </a:spcAft>
                      </a:pPr>
                      <a:r>
                        <a:rPr lang="ar-SA" sz="2000" dirty="0">
                          <a:latin typeface="Arial"/>
                          <a:ea typeface="Times New Roman"/>
                          <a:cs typeface="Simplified Arabic"/>
                        </a:rPr>
                        <a:t>أساليب وأدوات جمع المعلومات</a:t>
                      </a:r>
                      <a:endParaRPr lang="en-US" sz="2000" dirty="0">
                        <a:latin typeface="Arial"/>
                        <a:ea typeface="Times New Roman"/>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rtl="1">
                        <a:lnSpc>
                          <a:spcPct val="115000"/>
                        </a:lnSpc>
                        <a:spcAft>
                          <a:spcPts val="0"/>
                        </a:spcAft>
                      </a:pPr>
                      <a:endParaRPr lang="ar-SA" sz="2000" dirty="0">
                        <a:latin typeface="Arial"/>
                        <a:ea typeface="Times New Roman"/>
                        <a:cs typeface="Simplified Arabic"/>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rtl="1">
                        <a:lnSpc>
                          <a:spcPct val="115000"/>
                        </a:lnSpc>
                        <a:spcAft>
                          <a:spcPts val="0"/>
                        </a:spcAft>
                      </a:pPr>
                      <a:endParaRPr lang="ar-SA" sz="2000">
                        <a:latin typeface="Arial"/>
                        <a:ea typeface="Times New Roman"/>
                        <a:cs typeface="Simplified Arabic"/>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332071">
                <a:tc>
                  <a:txBody>
                    <a:bodyPr/>
                    <a:lstStyle/>
                    <a:p>
                      <a:pPr marL="457200" lvl="0" indent="-457200" algn="ctr" rtl="1">
                        <a:lnSpc>
                          <a:spcPct val="115000"/>
                        </a:lnSpc>
                        <a:spcAft>
                          <a:spcPts val="800"/>
                        </a:spcAft>
                        <a:buFont typeface="+mj-lt"/>
                        <a:buNone/>
                      </a:pPr>
                      <a:r>
                        <a:rPr lang="ar-JO" sz="2000" dirty="0" smtClean="0">
                          <a:latin typeface="Calibri"/>
                          <a:ea typeface="Calibri"/>
                          <a:cs typeface="Simplified Arabic"/>
                        </a:rPr>
                        <a:t>10</a:t>
                      </a:r>
                      <a:endParaRPr lang="ar-JO" sz="2000" dirty="0">
                        <a:latin typeface="Calibri"/>
                        <a:ea typeface="Calibri"/>
                        <a:cs typeface="Simplified Arabic"/>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r" rtl="1">
                        <a:lnSpc>
                          <a:spcPct val="115000"/>
                        </a:lnSpc>
                        <a:spcAft>
                          <a:spcPts val="0"/>
                        </a:spcAft>
                      </a:pPr>
                      <a:r>
                        <a:rPr lang="ar-JO" sz="2000" dirty="0">
                          <a:latin typeface="Arial"/>
                          <a:ea typeface="Times New Roman"/>
                          <a:cs typeface="Simplified Arabic"/>
                        </a:rPr>
                        <a:t>إعداد البحوث ومناقشة النتائج</a:t>
                      </a:r>
                      <a:endParaRPr lang="en-US" sz="2000" dirty="0">
                        <a:latin typeface="Arial"/>
                        <a:ea typeface="Times New Roman"/>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rtl="1">
                        <a:lnSpc>
                          <a:spcPct val="115000"/>
                        </a:lnSpc>
                        <a:spcAft>
                          <a:spcPts val="0"/>
                        </a:spcAft>
                      </a:pPr>
                      <a:endParaRPr lang="ar-SA" sz="2000" dirty="0">
                        <a:latin typeface="Arial"/>
                        <a:ea typeface="Times New Roman"/>
                        <a:cs typeface="Simplified Arabic"/>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rtl="1">
                        <a:lnSpc>
                          <a:spcPct val="115000"/>
                        </a:lnSpc>
                        <a:spcAft>
                          <a:spcPts val="0"/>
                        </a:spcAft>
                      </a:pPr>
                      <a:endParaRPr lang="ar-SA" sz="2000" dirty="0">
                        <a:latin typeface="Arial"/>
                        <a:ea typeface="Times New Roman"/>
                        <a:cs typeface="Simplified Arabic"/>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332071">
                <a:tc>
                  <a:txBody>
                    <a:bodyPr/>
                    <a:lstStyle/>
                    <a:p>
                      <a:pPr algn="r" rtl="1">
                        <a:lnSpc>
                          <a:spcPct val="115000"/>
                        </a:lnSpc>
                        <a:spcAft>
                          <a:spcPts val="0"/>
                        </a:spcAft>
                      </a:pPr>
                      <a:endParaRPr lang="ar-JO" sz="2000" dirty="0">
                        <a:latin typeface="Arial"/>
                        <a:ea typeface="Times New Roman"/>
                        <a:cs typeface="Simplified Arabic"/>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r" rtl="1">
                        <a:lnSpc>
                          <a:spcPct val="115000"/>
                        </a:lnSpc>
                        <a:spcAft>
                          <a:spcPts val="0"/>
                        </a:spcAft>
                      </a:pPr>
                      <a:r>
                        <a:rPr lang="ar-JO" sz="2000" dirty="0">
                          <a:latin typeface="Arial"/>
                          <a:ea typeface="Times New Roman"/>
                          <a:cs typeface="Simplified Arabic"/>
                        </a:rPr>
                        <a:t>الامتحان النهائي </a:t>
                      </a:r>
                      <a:endParaRPr lang="en-US" sz="2000" dirty="0">
                        <a:latin typeface="Arial"/>
                        <a:ea typeface="Times New Roman"/>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r" rtl="1">
                        <a:lnSpc>
                          <a:spcPct val="115000"/>
                        </a:lnSpc>
                        <a:spcAft>
                          <a:spcPts val="0"/>
                        </a:spcAft>
                      </a:pPr>
                      <a:endParaRPr lang="ar-SA" sz="2000" dirty="0">
                        <a:latin typeface="Arial"/>
                        <a:ea typeface="Times New Roman"/>
                        <a:cs typeface="Simplified Arabic"/>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c>
                  <a:txBody>
                    <a:bodyPr/>
                    <a:lstStyle/>
                    <a:p>
                      <a:pPr algn="r" rtl="1">
                        <a:lnSpc>
                          <a:spcPct val="115000"/>
                        </a:lnSpc>
                        <a:spcAft>
                          <a:spcPts val="0"/>
                        </a:spcAft>
                      </a:pPr>
                      <a:endParaRPr lang="ar-SA" sz="2000" dirty="0">
                        <a:latin typeface="Arial"/>
                        <a:ea typeface="Times New Roman"/>
                        <a:cs typeface="Simplified Arabic"/>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2CC"/>
                    </a:solidFill>
                  </a:tcPr>
                </a:tc>
              </a:tr>
            </a:tbl>
          </a:graphicData>
        </a:graphic>
      </p:graphicFrame>
    </p:spTree>
    <p:extLst>
      <p:ext uri="{BB962C8B-B14F-4D97-AF65-F5344CB8AC3E}">
        <p14:creationId xmlns="" xmlns:p14="http://schemas.microsoft.com/office/powerpoint/2010/main" val="34343966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211542" y="1376632"/>
            <a:ext cx="10172738"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402080" y="2164080"/>
            <a:ext cx="8930640" cy="2400657"/>
          </a:xfrm>
          <a:prstGeom prst="rect">
            <a:avLst/>
          </a:prstGeom>
          <a:noFill/>
        </p:spPr>
        <p:txBody>
          <a:bodyPr wrap="square" rtlCol="0">
            <a:spAutoFit/>
          </a:bodyPr>
          <a:lstStyle/>
          <a:p>
            <a:pPr algn="r" rtl="1"/>
            <a:r>
              <a:rPr lang="ar-JO" sz="4400" b="1" i="1" dirty="0" smtClean="0">
                <a:solidFill>
                  <a:srgbClr val="2D3956"/>
                </a:solidFill>
                <a:latin typeface="Tajawal ExtraBold" panose="00000800000000000000" pitchFamily="2" charset="-78"/>
              </a:rPr>
              <a:t>المحاضرة الأولى:</a:t>
            </a:r>
            <a:endParaRPr lang="ar-JO" sz="4400" dirty="0" smtClean="0">
              <a:solidFill>
                <a:srgbClr val="2D3956"/>
              </a:solidFill>
              <a:latin typeface="Tajawal ExtraBold" panose="00000800000000000000" pitchFamily="2" charset="-78"/>
            </a:endParaRPr>
          </a:p>
          <a:p>
            <a:pPr algn="r" rtl="1"/>
            <a:r>
              <a:rPr lang="ar-JO" sz="4400" dirty="0" smtClean="0"/>
              <a:t>أساسيات البحث العلمي(المفهوم والأهمية وخصائصه وأهدافه).</a:t>
            </a:r>
            <a:endParaRPr lang="en-US" sz="4400" dirty="0">
              <a:solidFill>
                <a:srgbClr val="2D3956"/>
              </a:solidFill>
              <a:latin typeface="Tajawal ExtraBold" panose="00000800000000000000" pitchFamily="2" charset="-78"/>
            </a:endParaRPr>
          </a:p>
          <a:p>
            <a:endParaRPr lang="en-US" dirty="0">
              <a:solidFill>
                <a:srgbClr val="2D3956"/>
              </a:solidFill>
              <a:latin typeface="Tajawal ExtraBold" panose="00000800000000000000" pitchFamily="2" charset="-78"/>
              <a:cs typeface="Tajawal ExtraBold" panose="00000800000000000000" pitchFamily="2" charset="-78"/>
            </a:endParaRPr>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asvg="http://schemas.microsoft.com/office/drawing/2016/SVG/main" xmlns=""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5" cstate="print">
            <a:extLst>
              <a:ext uri="{96DAC541-7B7A-43D3-8B79-37D633B846F1}">
                <asvg:svgBlip xmlns:asvg="http://schemas.microsoft.com/office/drawing/2016/SVG/main" xmlns="" r:embed="rId6"/>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xmlns="" val="3434396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333462" y="1315672"/>
            <a:ext cx="10172738"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386840" y="1965960"/>
            <a:ext cx="8930640" cy="2039020"/>
          </a:xfrm>
          <a:prstGeom prst="rect">
            <a:avLst/>
          </a:prstGeom>
          <a:noFill/>
        </p:spPr>
        <p:txBody>
          <a:bodyPr wrap="square" rtlCol="0">
            <a:spAutoFit/>
          </a:bodyPr>
          <a:lstStyle/>
          <a:p>
            <a:pPr algn="r" rtl="1">
              <a:lnSpc>
                <a:spcPct val="150000"/>
              </a:lnSpc>
            </a:pPr>
            <a:r>
              <a:rPr lang="ar-JO" sz="4400" b="1" i="1" dirty="0" smtClean="0">
                <a:solidFill>
                  <a:srgbClr val="2D3956"/>
                </a:solidFill>
                <a:latin typeface="Tajawal ExtraBold" panose="00000800000000000000" pitchFamily="2" charset="-78"/>
              </a:rPr>
              <a:t>المحاضرة الثانية:</a:t>
            </a:r>
            <a:endParaRPr lang="ar-JO" sz="4400" dirty="0" smtClean="0">
              <a:solidFill>
                <a:srgbClr val="2D3956"/>
              </a:solidFill>
              <a:latin typeface="Tajawal ExtraBold" panose="00000800000000000000" pitchFamily="2" charset="-78"/>
            </a:endParaRPr>
          </a:p>
          <a:p>
            <a:pPr algn="r" rtl="1">
              <a:lnSpc>
                <a:spcPct val="150000"/>
              </a:lnSpc>
            </a:pPr>
            <a:r>
              <a:rPr lang="ar-JO" sz="4400" dirty="0" smtClean="0"/>
              <a:t>أخلاقيات البحث العلمي</a:t>
            </a:r>
            <a:endParaRPr lang="en-US" dirty="0">
              <a:solidFill>
                <a:srgbClr val="2D3956"/>
              </a:solidFill>
              <a:latin typeface="Tajawal ExtraBold" panose="00000800000000000000" pitchFamily="2" charset="-78"/>
              <a:cs typeface="Tajawal ExtraBold" panose="00000800000000000000" pitchFamily="2" charset="-78"/>
            </a:endParaRPr>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asvg="http://schemas.microsoft.com/office/drawing/2016/SVG/main" xmlns=""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5" cstate="print">
            <a:extLst>
              <a:ext uri="{96DAC541-7B7A-43D3-8B79-37D633B846F1}">
                <asvg:svgBlip xmlns:asvg="http://schemas.microsoft.com/office/drawing/2016/SVG/main" xmlns="" r:embed="rId6"/>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xmlns="" val="3434396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211542" y="1376632"/>
            <a:ext cx="10172738"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402080" y="2164080"/>
            <a:ext cx="8930640" cy="1785104"/>
          </a:xfrm>
          <a:prstGeom prst="rect">
            <a:avLst/>
          </a:prstGeom>
          <a:noFill/>
        </p:spPr>
        <p:txBody>
          <a:bodyPr wrap="square" rtlCol="0">
            <a:spAutoFit/>
          </a:bodyPr>
          <a:lstStyle/>
          <a:p>
            <a:pPr algn="r" rtl="1"/>
            <a:r>
              <a:rPr lang="ar-JO" sz="4400" b="1" i="1" dirty="0" smtClean="0">
                <a:solidFill>
                  <a:srgbClr val="2D3956"/>
                </a:solidFill>
                <a:latin typeface="Tajawal ExtraBold" panose="00000800000000000000" pitchFamily="2" charset="-78"/>
              </a:rPr>
              <a:t>المحاضرة الثالثة:</a:t>
            </a:r>
            <a:endParaRPr lang="ar-JO" sz="4400" dirty="0" smtClean="0">
              <a:solidFill>
                <a:srgbClr val="2D3956"/>
              </a:solidFill>
              <a:latin typeface="Tajawal ExtraBold" panose="00000800000000000000" pitchFamily="2" charset="-78"/>
            </a:endParaRPr>
          </a:p>
          <a:p>
            <a:pPr algn="r" rtl="1">
              <a:lnSpc>
                <a:spcPct val="150000"/>
              </a:lnSpc>
            </a:pPr>
            <a:r>
              <a:rPr lang="ar-JO" sz="4400" dirty="0" smtClean="0"/>
              <a:t>خطة البحث العلمي وعناصرها</a:t>
            </a:r>
            <a:endParaRPr lang="en-US" dirty="0">
              <a:solidFill>
                <a:srgbClr val="2D3956"/>
              </a:solidFill>
              <a:latin typeface="Tajawal ExtraBold" panose="00000800000000000000" pitchFamily="2" charset="-78"/>
              <a:cs typeface="Tajawal ExtraBold" panose="00000800000000000000" pitchFamily="2" charset="-78"/>
            </a:endParaRPr>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asvg="http://schemas.microsoft.com/office/drawing/2016/SVG/main" xmlns=""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5" cstate="print">
            <a:extLst>
              <a:ext uri="{96DAC541-7B7A-43D3-8B79-37D633B846F1}">
                <asvg:svgBlip xmlns:asvg="http://schemas.microsoft.com/office/drawing/2016/SVG/main" xmlns="" r:embed="rId6"/>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xmlns="" val="34343966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211542" y="1376632"/>
            <a:ext cx="10172738"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402080" y="2164080"/>
            <a:ext cx="9189720" cy="3139321"/>
          </a:xfrm>
          <a:prstGeom prst="rect">
            <a:avLst/>
          </a:prstGeom>
          <a:noFill/>
        </p:spPr>
        <p:txBody>
          <a:bodyPr wrap="square" rtlCol="0">
            <a:spAutoFit/>
          </a:bodyPr>
          <a:lstStyle/>
          <a:p>
            <a:pPr algn="r" rtl="1">
              <a:lnSpc>
                <a:spcPct val="150000"/>
              </a:lnSpc>
            </a:pPr>
            <a:r>
              <a:rPr lang="ar-JO" sz="4400" b="1" i="1" dirty="0" smtClean="0">
                <a:solidFill>
                  <a:srgbClr val="2D3956"/>
                </a:solidFill>
                <a:latin typeface="Tajawal ExtraBold" panose="00000800000000000000" pitchFamily="2" charset="-78"/>
              </a:rPr>
              <a:t>المحاضرة الرابعة:</a:t>
            </a:r>
            <a:endParaRPr lang="ar-JO" sz="4400" dirty="0" smtClean="0">
              <a:solidFill>
                <a:srgbClr val="2D3956"/>
              </a:solidFill>
              <a:latin typeface="Tajawal ExtraBold" panose="00000800000000000000" pitchFamily="2" charset="-78"/>
            </a:endParaRPr>
          </a:p>
          <a:p>
            <a:pPr algn="r" rtl="1">
              <a:lnSpc>
                <a:spcPct val="150000"/>
              </a:lnSpc>
            </a:pPr>
            <a:r>
              <a:rPr lang="ar-JO" sz="4400" dirty="0" smtClean="0"/>
              <a:t>مراجعة الأدبيات واستخدام قواعد البيانات والتوثيق العلمي.</a:t>
            </a:r>
            <a:endParaRPr lang="en-US" dirty="0">
              <a:solidFill>
                <a:srgbClr val="2D3956"/>
              </a:solidFill>
              <a:latin typeface="Tajawal ExtraBold" panose="00000800000000000000" pitchFamily="2" charset="-78"/>
              <a:cs typeface="Tajawal ExtraBold" panose="00000800000000000000" pitchFamily="2" charset="-78"/>
            </a:endParaRPr>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asvg="http://schemas.microsoft.com/office/drawing/2016/SVG/main" xmlns=""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5" cstate="print">
            <a:extLst>
              <a:ext uri="{96DAC541-7B7A-43D3-8B79-37D633B846F1}">
                <asvg:svgBlip xmlns:asvg="http://schemas.microsoft.com/office/drawing/2016/SVG/main" xmlns="" r:embed="rId6"/>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xmlns="" val="3434396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211542" y="1376632"/>
            <a:ext cx="10172738"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402080" y="2164080"/>
            <a:ext cx="8930640" cy="2039020"/>
          </a:xfrm>
          <a:prstGeom prst="rect">
            <a:avLst/>
          </a:prstGeom>
          <a:noFill/>
        </p:spPr>
        <p:txBody>
          <a:bodyPr wrap="square" rtlCol="0">
            <a:spAutoFit/>
          </a:bodyPr>
          <a:lstStyle/>
          <a:p>
            <a:pPr algn="r" rtl="1">
              <a:lnSpc>
                <a:spcPct val="150000"/>
              </a:lnSpc>
            </a:pPr>
            <a:r>
              <a:rPr lang="ar-JO" sz="4400" b="1" i="1" dirty="0" smtClean="0">
                <a:solidFill>
                  <a:srgbClr val="2D3956"/>
                </a:solidFill>
                <a:latin typeface="Tajawal ExtraBold" panose="00000800000000000000" pitchFamily="2" charset="-78"/>
              </a:rPr>
              <a:t>المحاضرة الخامسة:</a:t>
            </a:r>
            <a:endParaRPr lang="ar-JO" sz="4400" dirty="0" smtClean="0">
              <a:solidFill>
                <a:srgbClr val="2D3956"/>
              </a:solidFill>
              <a:latin typeface="Tajawal ExtraBold" panose="00000800000000000000" pitchFamily="2" charset="-78"/>
            </a:endParaRPr>
          </a:p>
          <a:p>
            <a:pPr algn="r" rtl="1">
              <a:lnSpc>
                <a:spcPct val="150000"/>
              </a:lnSpc>
            </a:pPr>
            <a:r>
              <a:rPr lang="ar-JO" sz="4400" dirty="0" smtClean="0"/>
              <a:t>فرضيات البحث العلمي وأنواعه وكيفية صياغتها.</a:t>
            </a:r>
            <a:endParaRPr lang="en-US" dirty="0">
              <a:solidFill>
                <a:srgbClr val="2D3956"/>
              </a:solidFill>
              <a:latin typeface="Tajawal ExtraBold" panose="00000800000000000000" pitchFamily="2" charset="-78"/>
              <a:cs typeface="Tajawal ExtraBold" panose="00000800000000000000" pitchFamily="2" charset="-78"/>
            </a:endParaRPr>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asvg="http://schemas.microsoft.com/office/drawing/2016/SVG/main" xmlns=""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5" cstate="print">
            <a:extLst>
              <a:ext uri="{96DAC541-7B7A-43D3-8B79-37D633B846F1}">
                <asvg:svgBlip xmlns:asvg="http://schemas.microsoft.com/office/drawing/2016/SVG/main" xmlns="" r:embed="rId6"/>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xmlns="" val="34343966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211542" y="1376632"/>
            <a:ext cx="10172738"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447800" y="1615440"/>
            <a:ext cx="9677400" cy="4154984"/>
          </a:xfrm>
          <a:prstGeom prst="rect">
            <a:avLst/>
          </a:prstGeom>
          <a:noFill/>
        </p:spPr>
        <p:txBody>
          <a:bodyPr wrap="square" rtlCol="0">
            <a:spAutoFit/>
          </a:bodyPr>
          <a:lstStyle/>
          <a:p>
            <a:pPr algn="just" rtl="1">
              <a:lnSpc>
                <a:spcPct val="150000"/>
              </a:lnSpc>
            </a:pPr>
            <a:r>
              <a:rPr lang="ar-JO" sz="4400" b="1" i="1" dirty="0" smtClean="0">
                <a:solidFill>
                  <a:srgbClr val="2D3956"/>
                </a:solidFill>
                <a:latin typeface="Tajawal ExtraBold" panose="00000800000000000000" pitchFamily="2" charset="-78"/>
              </a:rPr>
              <a:t>المحاضرة السادسة:</a:t>
            </a:r>
            <a:endParaRPr lang="ar-JO" sz="4400" dirty="0" smtClean="0">
              <a:solidFill>
                <a:srgbClr val="2D3956"/>
              </a:solidFill>
              <a:latin typeface="Tajawal ExtraBold" panose="00000800000000000000" pitchFamily="2" charset="-78"/>
            </a:endParaRPr>
          </a:p>
          <a:p>
            <a:pPr algn="just" rtl="1">
              <a:lnSpc>
                <a:spcPct val="150000"/>
              </a:lnSpc>
            </a:pPr>
            <a:r>
              <a:rPr lang="ar-JO" sz="4400" dirty="0" smtClean="0"/>
              <a:t>أنواع البحوث التربوية أسس تصنيفها (البحوث الاستقرائية </a:t>
            </a:r>
            <a:r>
              <a:rPr lang="ar-JO" sz="4400" dirty="0" err="1" smtClean="0"/>
              <a:t>والارتباطية</a:t>
            </a:r>
            <a:r>
              <a:rPr lang="ar-JO" sz="4400" dirty="0" smtClean="0"/>
              <a:t>, البحوث الكمية والنوعية, البحوث الأساسية).</a:t>
            </a:r>
            <a:endParaRPr lang="en-US" dirty="0">
              <a:solidFill>
                <a:srgbClr val="2D3956"/>
              </a:solidFill>
              <a:latin typeface="Tajawal ExtraBold" panose="00000800000000000000" pitchFamily="2" charset="-78"/>
              <a:cs typeface="Tajawal ExtraBold" panose="00000800000000000000" pitchFamily="2" charset="-78"/>
            </a:endParaRPr>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asvg="http://schemas.microsoft.com/office/drawing/2016/SVG/main" xmlns=""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5" cstate="print">
            <a:extLst>
              <a:ext uri="{96DAC541-7B7A-43D3-8B79-37D633B846F1}">
                <asvg:svgBlip xmlns:asvg="http://schemas.microsoft.com/office/drawing/2016/SVG/main" xmlns="" r:embed="rId6"/>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xmlns="" val="34343966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211542" y="1376632"/>
            <a:ext cx="10172738"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402080" y="2164080"/>
            <a:ext cx="9296400" cy="2800767"/>
          </a:xfrm>
          <a:prstGeom prst="rect">
            <a:avLst/>
          </a:prstGeom>
          <a:noFill/>
        </p:spPr>
        <p:txBody>
          <a:bodyPr wrap="square" rtlCol="0">
            <a:spAutoFit/>
          </a:bodyPr>
          <a:lstStyle/>
          <a:p>
            <a:pPr algn="just" rtl="1"/>
            <a:r>
              <a:rPr lang="ar-JO" sz="4400" b="1" i="1" dirty="0" smtClean="0">
                <a:solidFill>
                  <a:srgbClr val="2D3956"/>
                </a:solidFill>
                <a:latin typeface="Tajawal ExtraBold" panose="00000800000000000000" pitchFamily="2" charset="-78"/>
              </a:rPr>
              <a:t>المحاضرة السابعة:</a:t>
            </a:r>
            <a:endParaRPr lang="ar-JO" sz="4400" dirty="0" smtClean="0">
              <a:solidFill>
                <a:srgbClr val="2D3956"/>
              </a:solidFill>
              <a:latin typeface="Tajawal ExtraBold" panose="00000800000000000000" pitchFamily="2" charset="-78"/>
            </a:endParaRPr>
          </a:p>
          <a:p>
            <a:pPr algn="just" rtl="1"/>
            <a:r>
              <a:rPr lang="ar-JO" sz="4400" dirty="0" smtClean="0"/>
              <a:t>أنواع البحوث التربوية أسس تصنيفها( البحوث التاريخية, الوصفية والمسحية, البحوث التجريبية, الدراسات التطويرية).</a:t>
            </a:r>
            <a:endParaRPr lang="en-US" dirty="0">
              <a:solidFill>
                <a:srgbClr val="2D3956"/>
              </a:solidFill>
              <a:latin typeface="Tajawal ExtraBold" panose="00000800000000000000" pitchFamily="2" charset="-78"/>
              <a:cs typeface="Tajawal ExtraBold" panose="00000800000000000000" pitchFamily="2" charset="-78"/>
            </a:endParaRPr>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asvg="http://schemas.microsoft.com/office/drawing/2016/SVG/main" xmlns=""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5" cstate="print">
            <a:extLst>
              <a:ext uri="{96DAC541-7B7A-43D3-8B79-37D633B846F1}">
                <asvg:svgBlip xmlns:asvg="http://schemas.microsoft.com/office/drawing/2016/SVG/main" xmlns="" r:embed="rId6"/>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xmlns="" val="34343966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211542" y="1376632"/>
            <a:ext cx="10172738"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402080" y="2164080"/>
            <a:ext cx="9326880" cy="2800767"/>
          </a:xfrm>
          <a:prstGeom prst="rect">
            <a:avLst/>
          </a:prstGeom>
          <a:noFill/>
        </p:spPr>
        <p:txBody>
          <a:bodyPr wrap="square" rtlCol="0">
            <a:spAutoFit/>
          </a:bodyPr>
          <a:lstStyle/>
          <a:p>
            <a:pPr algn="r" rtl="1"/>
            <a:r>
              <a:rPr lang="ar-JO" sz="4400" b="1" i="1" dirty="0" smtClean="0">
                <a:solidFill>
                  <a:srgbClr val="2D3956"/>
                </a:solidFill>
                <a:latin typeface="Tajawal ExtraBold" panose="00000800000000000000" pitchFamily="2" charset="-78"/>
              </a:rPr>
              <a:t>المحاضرة الثامنة:</a:t>
            </a:r>
            <a:endParaRPr lang="ar-JO" sz="4400" dirty="0" smtClean="0">
              <a:solidFill>
                <a:srgbClr val="2D3956"/>
              </a:solidFill>
              <a:latin typeface="Tajawal ExtraBold" panose="00000800000000000000" pitchFamily="2" charset="-78"/>
            </a:endParaRPr>
          </a:p>
          <a:p>
            <a:pPr algn="justLow" rtl="1"/>
            <a:r>
              <a:rPr lang="ar-JO" sz="4400" dirty="0" smtClean="0"/>
              <a:t>المتغيرات في البحوث العلمية(المتغير التابع, المتغير المستقل, المتغير المعدل, الدور الوسيط,  المتغير الدخيل, الخ).</a:t>
            </a:r>
            <a:endParaRPr lang="en-US" dirty="0">
              <a:solidFill>
                <a:srgbClr val="2D3956"/>
              </a:solidFill>
              <a:latin typeface="Tajawal ExtraBold" panose="00000800000000000000" pitchFamily="2" charset="-78"/>
              <a:cs typeface="Tajawal ExtraBold" panose="00000800000000000000" pitchFamily="2" charset="-78"/>
            </a:endParaRPr>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asvg="http://schemas.microsoft.com/office/drawing/2016/SVG/main" xmlns=""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5" cstate="print">
            <a:extLst>
              <a:ext uri="{96DAC541-7B7A-43D3-8B79-37D633B846F1}">
                <asvg:svgBlip xmlns:asvg="http://schemas.microsoft.com/office/drawing/2016/SVG/main" xmlns="" r:embed="rId6"/>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xmlns="" val="34343966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211542" y="1376632"/>
            <a:ext cx="10172738"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402080" y="2164080"/>
            <a:ext cx="8930640" cy="2039020"/>
          </a:xfrm>
          <a:prstGeom prst="rect">
            <a:avLst/>
          </a:prstGeom>
          <a:noFill/>
        </p:spPr>
        <p:txBody>
          <a:bodyPr wrap="square" rtlCol="0">
            <a:spAutoFit/>
          </a:bodyPr>
          <a:lstStyle/>
          <a:p>
            <a:pPr algn="r" rtl="1">
              <a:lnSpc>
                <a:spcPct val="150000"/>
              </a:lnSpc>
            </a:pPr>
            <a:r>
              <a:rPr lang="ar-JO" sz="4400" b="1" i="1" dirty="0" smtClean="0">
                <a:solidFill>
                  <a:srgbClr val="2D3956"/>
                </a:solidFill>
                <a:latin typeface="Tajawal ExtraBold" panose="00000800000000000000" pitchFamily="2" charset="-78"/>
              </a:rPr>
              <a:t>المحاضرة التاسعة:</a:t>
            </a:r>
            <a:endParaRPr lang="ar-JO" sz="4400" dirty="0" smtClean="0">
              <a:solidFill>
                <a:srgbClr val="2D3956"/>
              </a:solidFill>
              <a:latin typeface="Tajawal ExtraBold" panose="00000800000000000000" pitchFamily="2" charset="-78"/>
            </a:endParaRPr>
          </a:p>
          <a:p>
            <a:pPr algn="r" rtl="1">
              <a:lnSpc>
                <a:spcPct val="150000"/>
              </a:lnSpc>
            </a:pPr>
            <a:r>
              <a:rPr lang="ar-SA" sz="4400" dirty="0" smtClean="0"/>
              <a:t>أساليب وأدوات جمع المعلومات</a:t>
            </a:r>
            <a:r>
              <a:rPr lang="ar-JO" sz="4400" dirty="0" smtClean="0"/>
              <a:t>.</a:t>
            </a:r>
            <a:endParaRPr lang="en-US" dirty="0">
              <a:solidFill>
                <a:srgbClr val="2D3956"/>
              </a:solidFill>
              <a:latin typeface="Tajawal ExtraBold" panose="00000800000000000000" pitchFamily="2" charset="-78"/>
              <a:cs typeface="Tajawal ExtraBold" panose="00000800000000000000" pitchFamily="2" charset="-78"/>
            </a:endParaRPr>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asvg="http://schemas.microsoft.com/office/drawing/2016/SVG/main" xmlns=""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5" cstate="print">
            <a:extLst>
              <a:ext uri="{96DAC541-7B7A-43D3-8B79-37D633B846F1}">
                <asvg:svgBlip xmlns:asvg="http://schemas.microsoft.com/office/drawing/2016/SVG/main" xmlns="" r:embed="rId6"/>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xmlns="" val="34343966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211542" y="1376632"/>
            <a:ext cx="10172738"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402080" y="2164080"/>
            <a:ext cx="8930640" cy="2123658"/>
          </a:xfrm>
          <a:prstGeom prst="rect">
            <a:avLst/>
          </a:prstGeom>
          <a:noFill/>
        </p:spPr>
        <p:txBody>
          <a:bodyPr wrap="square" rtlCol="0">
            <a:spAutoFit/>
          </a:bodyPr>
          <a:lstStyle/>
          <a:p>
            <a:pPr algn="r" rtl="1">
              <a:lnSpc>
                <a:spcPct val="150000"/>
              </a:lnSpc>
            </a:pPr>
            <a:r>
              <a:rPr lang="ar-JO" sz="4400" b="1" i="1" dirty="0" smtClean="0">
                <a:solidFill>
                  <a:srgbClr val="2D3956"/>
                </a:solidFill>
                <a:latin typeface="Tajawal ExtraBold" panose="00000800000000000000" pitchFamily="2" charset="-78"/>
              </a:rPr>
              <a:t>المحاضرة العاشرة:</a:t>
            </a:r>
            <a:endParaRPr lang="ar-JO" sz="4400" dirty="0" smtClean="0">
              <a:solidFill>
                <a:srgbClr val="2D3956"/>
              </a:solidFill>
              <a:latin typeface="Tajawal ExtraBold" panose="00000800000000000000" pitchFamily="2" charset="-78"/>
            </a:endParaRPr>
          </a:p>
          <a:p>
            <a:pPr algn="r" rtl="1">
              <a:lnSpc>
                <a:spcPct val="150000"/>
              </a:lnSpc>
            </a:pPr>
            <a:r>
              <a:rPr lang="ar-JO" sz="4400" dirty="0" smtClean="0"/>
              <a:t>إعداد البحوث ومناقشة النتائج.</a:t>
            </a:r>
            <a:endParaRPr lang="en-US" dirty="0">
              <a:solidFill>
                <a:srgbClr val="2D3956"/>
              </a:solidFill>
              <a:latin typeface="Tajawal ExtraBold" panose="00000800000000000000" pitchFamily="2" charset="-78"/>
              <a:cs typeface="Tajawal ExtraBold" panose="00000800000000000000" pitchFamily="2" charset="-78"/>
            </a:endParaRPr>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asvg="http://schemas.microsoft.com/office/drawing/2016/SVG/main" xmlns=""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5" cstate="print">
            <a:extLst>
              <a:ext uri="{96DAC541-7B7A-43D3-8B79-37D633B846F1}">
                <asvg:svgBlip xmlns:asvg="http://schemas.microsoft.com/office/drawing/2016/SVG/main" xmlns="" r:embed="rId6"/>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xmlns="" val="34343966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40AD33B2-84DB-498D-99BC-48015ABD3174}"/>
              </a:ext>
            </a:extLst>
          </p:cNvPr>
          <p:cNvSpPr/>
          <p:nvPr/>
        </p:nvSpPr>
        <p:spPr>
          <a:xfrm>
            <a:off x="426720" y="2103120"/>
            <a:ext cx="7025640" cy="370912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xmlns=""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xmlns="" val="0"/>
              </a:ext>
            </a:extLst>
          </a:blip>
          <a:srcRect t="12315" b="12315"/>
          <a:stretch/>
        </p:blipFill>
        <p:spPr>
          <a:xfrm>
            <a:off x="7665720" y="3150280"/>
            <a:ext cx="3895346" cy="2495550"/>
          </a:xfrm>
        </p:spPr>
      </p:pic>
      <p:sp>
        <p:nvSpPr>
          <p:cNvPr id="6" name="Rectangle 5">
            <a:extLst>
              <a:ext uri="{FF2B5EF4-FFF2-40B4-BE49-F238E27FC236}">
                <a16:creationId xmlns:a16="http://schemas.microsoft.com/office/drawing/2014/main" xmlns="" id="{0AC2650A-C51A-9ACB-723B-68D89C868D01}"/>
              </a:ext>
            </a:extLst>
          </p:cNvPr>
          <p:cNvSpPr/>
          <p:nvPr/>
        </p:nvSpPr>
        <p:spPr>
          <a:xfrm>
            <a:off x="624840" y="2235286"/>
            <a:ext cx="6614160" cy="2862322"/>
          </a:xfrm>
          <a:prstGeom prst="rect">
            <a:avLst/>
          </a:prstGeom>
        </p:spPr>
        <p:txBody>
          <a:bodyPr wrap="square">
            <a:spAutoFit/>
          </a:bodyPr>
          <a:lstStyle/>
          <a:p>
            <a:pPr algn="r" rtl="1"/>
            <a:r>
              <a:rPr lang="ar-JO" sz="3600" dirty="0" smtClean="0">
                <a:solidFill>
                  <a:schemeClr val="bg1"/>
                </a:solidFill>
              </a:rPr>
              <a:t>يتم تحقيق </a:t>
            </a:r>
            <a:r>
              <a:rPr lang="ar-JO" sz="3600" dirty="0" err="1" smtClean="0">
                <a:solidFill>
                  <a:schemeClr val="bg1"/>
                </a:solidFill>
              </a:rPr>
              <a:t>نتاجات</a:t>
            </a:r>
            <a:r>
              <a:rPr lang="ar-JO" sz="3600" dirty="0" smtClean="0">
                <a:solidFill>
                  <a:schemeClr val="bg1"/>
                </a:solidFill>
              </a:rPr>
              <a:t> التعلم المستهدفة من خلال النشاطات والاستراتيجيات التدريسية التالية:</a:t>
            </a:r>
            <a:endParaRPr lang="en-US" sz="3600" dirty="0" smtClean="0">
              <a:solidFill>
                <a:schemeClr val="bg1"/>
              </a:solidFill>
            </a:endParaRPr>
          </a:p>
          <a:p>
            <a:pPr algn="r" rtl="1">
              <a:buFont typeface="Wingdings" pitchFamily="2" charset="2"/>
              <a:buChar char="ü"/>
            </a:pPr>
            <a:r>
              <a:rPr lang="ar-JO" sz="3600" dirty="0" smtClean="0"/>
              <a:t>المحاضرات. </a:t>
            </a:r>
            <a:endParaRPr lang="en-US" sz="3600" dirty="0" smtClean="0"/>
          </a:p>
          <a:p>
            <a:pPr algn="r" rtl="1">
              <a:buFont typeface="Wingdings" pitchFamily="2" charset="2"/>
              <a:buChar char="ü"/>
            </a:pPr>
            <a:r>
              <a:rPr lang="ar-JO" sz="3600" dirty="0" smtClean="0"/>
              <a:t>اختبارات قصيرة. </a:t>
            </a:r>
            <a:endParaRPr lang="en-US" sz="3600" dirty="0" smtClean="0"/>
          </a:p>
          <a:p>
            <a:pPr algn="r" rtl="1">
              <a:buFont typeface="Wingdings" pitchFamily="2" charset="2"/>
              <a:buChar char="ü"/>
            </a:pPr>
            <a:r>
              <a:rPr lang="ar-SA" sz="3600" dirty="0" smtClean="0"/>
              <a:t>الامتحان النهائي. </a:t>
            </a:r>
            <a:endParaRPr lang="en-US" sz="3600" dirty="0">
              <a:solidFill>
                <a:schemeClr val="bg1"/>
              </a:solidFill>
            </a:endParaRPr>
          </a:p>
        </p:txBody>
      </p:sp>
      <p:sp>
        <p:nvSpPr>
          <p:cNvPr id="17" name="TextBox 16">
            <a:extLst>
              <a:ext uri="{FF2B5EF4-FFF2-40B4-BE49-F238E27FC236}">
                <a16:creationId xmlns:a16="http://schemas.microsoft.com/office/drawing/2014/main" xmlns="" id="{954B34D3-F436-A1EE-53D3-534D66D793CE}"/>
              </a:ext>
            </a:extLst>
          </p:cNvPr>
          <p:cNvSpPr txBox="1"/>
          <p:nvPr/>
        </p:nvSpPr>
        <p:spPr>
          <a:xfrm>
            <a:off x="6507480" y="1085911"/>
            <a:ext cx="4565906" cy="523220"/>
          </a:xfrm>
          <a:prstGeom prst="rect">
            <a:avLst/>
          </a:prstGeom>
          <a:noFill/>
        </p:spPr>
        <p:txBody>
          <a:bodyPr wrap="square" rtlCol="0">
            <a:spAutoFit/>
          </a:bodyPr>
          <a:lstStyle/>
          <a:p>
            <a:pPr lvl="0" algn="r" rtl="1"/>
            <a:r>
              <a:rPr lang="ar-JO" sz="2800" b="1" dirty="0" smtClean="0"/>
              <a:t>النشاطات</a:t>
            </a:r>
            <a:r>
              <a:rPr lang="ar-SA" sz="2800" b="1" dirty="0" smtClean="0"/>
              <a:t> والاستراتيجيات التدريسية</a:t>
            </a:r>
            <a:endParaRPr lang="en-US" sz="2800" b="1" dirty="0"/>
          </a:p>
        </p:txBody>
      </p:sp>
      <p:sp>
        <p:nvSpPr>
          <p:cNvPr id="29" name="Rectangle 28">
            <a:extLst>
              <a:ext uri="{FF2B5EF4-FFF2-40B4-BE49-F238E27FC236}">
                <a16:creationId xmlns:a16="http://schemas.microsoft.com/office/drawing/2014/main" xmlns=""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xmlns="" id="{1AA9ED9C-DF1B-B035-D2EF-1F612766F00F}"/>
              </a:ext>
            </a:extLst>
          </p:cNvPr>
          <p:cNvPicPr>
            <a:picLocks noChangeAspect="1"/>
          </p:cNvPicPr>
          <p:nvPr/>
        </p:nvPicPr>
        <p:blipFill>
          <a:blip r:embed="rId3">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pic>
        <p:nvPicPr>
          <p:cNvPr id="31" name="Graphic 30">
            <a:extLst>
              <a:ext uri="{FF2B5EF4-FFF2-40B4-BE49-F238E27FC236}">
                <a16:creationId xmlns:a16="http://schemas.microsoft.com/office/drawing/2014/main" xmlns="" id="{7233D040-6FA4-2E5E-D560-449F9497F7FD}"/>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425756" y="425241"/>
            <a:ext cx="2362200" cy="142875"/>
          </a:xfrm>
          <a:prstGeom prst="rect">
            <a:avLst/>
          </a:prstGeom>
        </p:spPr>
      </p:pic>
      <p:pic>
        <p:nvPicPr>
          <p:cNvPr id="32" name="Graphic 31">
            <a:extLst>
              <a:ext uri="{FF2B5EF4-FFF2-40B4-BE49-F238E27FC236}">
                <a16:creationId xmlns:a16="http://schemas.microsoft.com/office/drawing/2014/main" xmlns="" id="{8D8D2E0B-635C-AB80-336C-3A6DEA4EF6BC}"/>
              </a:ext>
            </a:extLst>
          </p:cNvPr>
          <p:cNvPicPr>
            <a:picLocks noChangeAspect="1"/>
          </p:cNvPicPr>
          <p:nvPr/>
        </p:nvPicPr>
        <p:blipFill>
          <a:blip r:embed="rId6" cstate="print">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3" name="Graphic 32">
            <a:extLst>
              <a:ext uri="{FF2B5EF4-FFF2-40B4-BE49-F238E27FC236}">
                <a16:creationId xmlns:a16="http://schemas.microsoft.com/office/drawing/2014/main" xmlns="" id="{303FF488-B6EE-3706-3C57-3034AEEEFE3F}"/>
              </a:ext>
            </a:extLst>
          </p:cNvPr>
          <p:cNvPicPr>
            <a:picLocks noChangeAspect="1"/>
          </p:cNvPicPr>
          <p:nvPr/>
        </p:nvPicPr>
        <p:blipFill>
          <a:blip r:embed="rId8" cstate="print">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xmlns="" val="1520784841"/>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xmlns="" id="{3FB79B4A-7A34-1C02-CD1B-89115FC428CA}"/>
              </a:ext>
            </a:extLst>
          </p:cNvPr>
          <p:cNvPicPr>
            <a:picLocks noChangeAspect="1"/>
          </p:cNvPicPr>
          <p:nvPr/>
        </p:nvPicPr>
        <p:blipFill>
          <a:blip r:embed="rId2" cstate="print">
            <a:duotone>
              <a:prstClr val="black"/>
              <a:srgbClr val="852F4A">
                <a:tint val="45000"/>
                <a:satMod val="400000"/>
              </a:srgbClr>
            </a:duotone>
            <a:extLst>
              <a:ext uri="{28A0092B-C50C-407E-A947-70E740481C1C}">
                <a14:useLocalDpi xmlns:a14="http://schemas.microsoft.com/office/drawing/2010/main" xmlns=""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xmlns=""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xmlns="" id="{2C2209B7-A564-4A7C-687E-49DE198161B1}"/>
              </a:ext>
            </a:extLst>
          </p:cNvPr>
          <p:cNvSpPr txBox="1"/>
          <p:nvPr/>
        </p:nvSpPr>
        <p:spPr>
          <a:xfrm>
            <a:off x="1252566" y="5387035"/>
            <a:ext cx="4524565" cy="1323439"/>
          </a:xfrm>
          <a:prstGeom prst="rect">
            <a:avLst/>
          </a:prstGeom>
          <a:noFill/>
        </p:spPr>
        <p:txBody>
          <a:bodyPr wrap="square" rtlCol="0">
            <a:spAutoFit/>
          </a:bodyPr>
          <a:lstStyle/>
          <a:p>
            <a:r>
              <a:rPr lang="en-US" sz="8000" b="1" dirty="0">
                <a:solidFill>
                  <a:schemeClr val="bg1"/>
                </a:solidFill>
                <a:latin typeface="Tajawal Medium" panose="00000600000000000000" pitchFamily="2" charset="-78"/>
                <a:cs typeface="Tajawal Medium" panose="00000600000000000000" pitchFamily="2" charset="-78"/>
              </a:rPr>
              <a:t>Thank You</a:t>
            </a:r>
          </a:p>
        </p:txBody>
      </p:sp>
      <p:pic>
        <p:nvPicPr>
          <p:cNvPr id="13" name="Graphic 12">
            <a:extLst>
              <a:ext uri="{FF2B5EF4-FFF2-40B4-BE49-F238E27FC236}">
                <a16:creationId xmlns:a16="http://schemas.microsoft.com/office/drawing/2014/main" xmlns="" id="{6632DC9F-5757-0B8A-BF9A-324C5DCF66B9}"/>
              </a:ext>
            </a:extLst>
          </p:cNvPr>
          <p:cNvPicPr>
            <a:picLocks noChangeAspect="1"/>
          </p:cNvPicPr>
          <p:nvPr/>
        </p:nvPicPr>
        <p:blipFill>
          <a:blip r:embed="rId3" cstate="print">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xmlns=""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xmlns="" id="{A6F2CBA4-F736-9294-6DD9-ADB98675CC0E}"/>
              </a:ext>
            </a:extLst>
          </p:cNvPr>
          <p:cNvPicPr>
            <a:picLocks noChangeAspect="1"/>
          </p:cNvPicPr>
          <p:nvPr/>
        </p:nvPicPr>
        <p:blipFill>
          <a:blip r:embed="rId5" cstate="print">
            <a:extLst>
              <a:ext uri="{96DAC541-7B7A-43D3-8B79-37D633B846F1}">
                <asvg:svgBlip xmlns:asvg="http://schemas.microsoft.com/office/drawing/2016/SVG/main" xmlns="" r:embed="rId6"/>
              </a:ext>
            </a:extLst>
          </a:blip>
          <a:stretch>
            <a:fillRect/>
          </a:stretch>
        </p:blipFill>
        <p:spPr>
          <a:xfrm>
            <a:off x="9175057" y="248508"/>
            <a:ext cx="2649477" cy="1166001"/>
          </a:xfrm>
          <a:prstGeom prst="rect">
            <a:avLst/>
          </a:prstGeom>
        </p:spPr>
      </p:pic>
      <p:pic>
        <p:nvPicPr>
          <p:cNvPr id="23" name="Graphic 22">
            <a:extLst>
              <a:ext uri="{FF2B5EF4-FFF2-40B4-BE49-F238E27FC236}">
                <a16:creationId xmlns:a16="http://schemas.microsoft.com/office/drawing/2014/main" xmlns="" id="{7F2EF6CE-6A19-1FC7-706F-5BC62F62930A}"/>
              </a:ext>
            </a:extLst>
          </p:cNvPr>
          <p:cNvPicPr>
            <a:picLocks noChangeAspect="1"/>
          </p:cNvPicPr>
          <p:nvPr/>
        </p:nvPicPr>
        <p:blipFill>
          <a:blip r:embed="rId7" cstate="print">
            <a:extLst>
              <a:ext uri="{96DAC541-7B7A-43D3-8B79-37D633B846F1}">
                <asvg:svgBlip xmlns:asvg="http://schemas.microsoft.com/office/drawing/2016/SVG/main" xmlns="" r:embed="rId8"/>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xmlns=""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1340</TotalTime>
  <Words>489</Words>
  <Application>Microsoft Office PowerPoint</Application>
  <PresentationFormat>مخصص</PresentationFormat>
  <Paragraphs>83</Paragraphs>
  <Slides>20</Slides>
  <Notes>3</Notes>
  <HiddenSlides>0</HiddenSlides>
  <MMClips>0</MMClips>
  <ScaleCrop>false</ScaleCrop>
  <HeadingPairs>
    <vt:vector size="4" baseType="variant">
      <vt:variant>
        <vt:lpstr>سمة</vt:lpstr>
      </vt:variant>
      <vt:variant>
        <vt:i4>1</vt:i4>
      </vt:variant>
      <vt:variant>
        <vt:lpstr>عناوين الشرائح</vt:lpstr>
      </vt:variant>
      <vt:variant>
        <vt:i4>20</vt:i4>
      </vt:variant>
    </vt:vector>
  </HeadingPairs>
  <TitlesOfParts>
    <vt:vector size="21" baseType="lpstr">
      <vt:lpstr>Office Theme</vt:lpstr>
      <vt:lpstr>الشريحة 1</vt:lpstr>
      <vt:lpstr>الشريحة 2</vt:lpstr>
      <vt:lpstr>الشريحة 3</vt:lpstr>
      <vt:lpstr>الشريحة 4</vt:lpstr>
      <vt:lpstr>الشريحة 5</vt:lpstr>
      <vt:lpstr>الشريحة 6</vt:lpstr>
      <vt:lpstr>الشريحة 7</vt:lpstr>
      <vt:lpstr>الشريحة 8</vt:lpstr>
      <vt:lpstr>الشريحة 9</vt:lpstr>
      <vt:lpstr>الشريحة 10</vt:lpstr>
      <vt:lpstr>الشريحة 11</vt:lpstr>
      <vt:lpstr>الشريحة 12</vt:lpstr>
      <vt:lpstr>الشريحة 13</vt:lpstr>
      <vt:lpstr>الشريحة 14</vt:lpstr>
      <vt:lpstr>الشريحة 15</vt:lpstr>
      <vt:lpstr>الشريحة 16</vt:lpstr>
      <vt:lpstr>الشريحة 17</vt:lpstr>
      <vt:lpstr>الشريحة 18</vt:lpstr>
      <vt:lpstr>الشريحة 19</vt:lpstr>
      <vt:lpstr>الشريحة 20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ALL</cp:lastModifiedBy>
  <cp:revision>25</cp:revision>
  <dcterms:created xsi:type="dcterms:W3CDTF">2023-04-29T09:08:23Z</dcterms:created>
  <dcterms:modified xsi:type="dcterms:W3CDTF">2023-05-13T08:53:50Z</dcterms:modified>
</cp:coreProperties>
</file>