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95" r:id="rId5"/>
    <p:sldId id="303" r:id="rId6"/>
    <p:sldId id="546" r:id="rId7"/>
    <p:sldId id="515" r:id="rId8"/>
    <p:sldId id="561" r:id="rId9"/>
    <p:sldId id="563" r:id="rId10"/>
    <p:sldId id="562" r:id="rId11"/>
    <p:sldId id="564" r:id="rId12"/>
    <p:sldId id="565" r:id="rId13"/>
    <p:sldId id="567" r:id="rId14"/>
    <p:sldId id="571" r:id="rId15"/>
    <p:sldId id="572" r:id="rId16"/>
    <p:sldId id="568" r:id="rId17"/>
    <p:sldId id="569" r:id="rId18"/>
    <p:sldId id="588" r:id="rId19"/>
    <p:sldId id="591" r:id="rId20"/>
    <p:sldId id="590" r:id="rId21"/>
    <p:sldId id="592" r:id="rId22"/>
    <p:sldId id="570" r:id="rId23"/>
    <p:sldId id="523" r:id="rId24"/>
    <p:sldId id="574" r:id="rId25"/>
    <p:sldId id="575" r:id="rId26"/>
    <p:sldId id="578" r:id="rId27"/>
    <p:sldId id="576" r:id="rId28"/>
    <p:sldId id="593" r:id="rId29"/>
    <p:sldId id="577" r:id="rId30"/>
    <p:sldId id="595" r:id="rId31"/>
    <p:sldId id="594" r:id="rId32"/>
    <p:sldId id="579" r:id="rId33"/>
    <p:sldId id="581" r:id="rId34"/>
    <p:sldId id="521" r:id="rId35"/>
    <p:sldId id="531" r:id="rId36"/>
    <p:sldId id="582" r:id="rId37"/>
    <p:sldId id="583" r:id="rId38"/>
    <p:sldId id="518" r:id="rId39"/>
    <p:sldId id="524" r:id="rId40"/>
    <p:sldId id="528" r:id="rId41"/>
    <p:sldId id="584" r:id="rId42"/>
    <p:sldId id="537" r:id="rId43"/>
    <p:sldId id="58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5"/>
            <p14:sldId id="303"/>
            <p14:sldId id="546"/>
            <p14:sldId id="515"/>
            <p14:sldId id="561"/>
            <p14:sldId id="563"/>
            <p14:sldId id="562"/>
            <p14:sldId id="564"/>
            <p14:sldId id="565"/>
            <p14:sldId id="567"/>
            <p14:sldId id="571"/>
            <p14:sldId id="572"/>
            <p14:sldId id="568"/>
            <p14:sldId id="569"/>
            <p14:sldId id="588"/>
            <p14:sldId id="591"/>
            <p14:sldId id="590"/>
            <p14:sldId id="592"/>
            <p14:sldId id="570"/>
            <p14:sldId id="523"/>
            <p14:sldId id="574"/>
            <p14:sldId id="575"/>
            <p14:sldId id="578"/>
            <p14:sldId id="576"/>
            <p14:sldId id="593"/>
            <p14:sldId id="577"/>
            <p14:sldId id="595"/>
            <p14:sldId id="594"/>
            <p14:sldId id="579"/>
            <p14:sldId id="581"/>
            <p14:sldId id="521"/>
            <p14:sldId id="531"/>
            <p14:sldId id="582"/>
            <p14:sldId id="583"/>
            <p14:sldId id="518"/>
            <p14:sldId id="524"/>
            <p14:sldId id="528"/>
            <p14:sldId id="584"/>
            <p14:sldId id="537"/>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852F4A"/>
    <a:srgbClr val="FFFFFF"/>
    <a:srgbClr val="2D3956"/>
    <a:srgbClr val="8E5A6D"/>
    <a:srgbClr val="FAC748"/>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548DCA-D52A-469B-96C0-B652C5FBDABB}" v="7" dt="2024-02-10T12:22:00.678"/>
  </p1510:revLst>
</p1510:revInfo>
</file>

<file path=ppt/tableStyles.xml><?xml version="1.0" encoding="utf-8"?>
<a:tblStyleLst xmlns:a="http://schemas.openxmlformats.org/drawingml/2006/main" def="{5C22544A-7EE6-4342-B048-85BDC9FD1C3A}">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14" autoAdjust="0"/>
    <p:restoredTop sz="93738" autoAdjust="0"/>
  </p:normalViewPr>
  <p:slideViewPr>
    <p:cSldViewPr snapToGrid="0">
      <p:cViewPr varScale="1">
        <p:scale>
          <a:sx n="68" d="100"/>
          <a:sy n="68" d="100"/>
        </p:scale>
        <p:origin x="71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65029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99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0.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maktabtk.com/blog/post/1021/%D9%85%D8%A7-%D9%87%D9%88-%D8%A7%D9%84%D8%A8%D8%AD%D8%AB-%D8%A7%D9%84%D8%B9%D9%84%D9%85%D9%8A.html" TargetMode="Externa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hyperlink" Target="https://www.maktabtk.com/"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604340" y="2392974"/>
            <a:ext cx="5347939" cy="523220"/>
          </a:xfrm>
          <a:prstGeom prst="rect">
            <a:avLst/>
          </a:prstGeom>
        </p:spPr>
        <p:style>
          <a:lnRef idx="2">
            <a:schemeClr val="dk1"/>
          </a:lnRef>
          <a:fillRef idx="1">
            <a:schemeClr val="lt1"/>
          </a:fillRef>
          <a:effectRef idx="0">
            <a:schemeClr val="dk1"/>
          </a:effectRef>
          <a:fontRef idx="minor">
            <a:schemeClr val="dk1"/>
          </a:fontRef>
        </p:style>
        <p:txBody>
          <a:bodyPr wrap="none" rtlCol="0" anchor="ctr">
            <a:spAutoFit/>
          </a:bodyPr>
          <a:lstStyle/>
          <a:p>
            <a:r>
              <a:rPr lang="ar-EG" sz="2800" b="1" dirty="0">
                <a:solidFill>
                  <a:srgbClr val="00B0F0"/>
                </a:solidFill>
                <a:latin typeface="Alexandria" pitchFamily="2" charset="-78"/>
                <a:cs typeface="Alexandria" pitchFamily="2" charset="-78"/>
              </a:rPr>
              <a:t>الكتابة العلمية والنشر العلمي</a:t>
            </a:r>
            <a:endParaRPr lang="en-US" sz="2800" b="1" dirty="0">
              <a:solidFill>
                <a:srgbClr val="00B0F0"/>
              </a:solidFill>
              <a:latin typeface="Alexandria" pitchFamily="2" charset="-78"/>
              <a:cs typeface="Alexandria" pitchFamily="2" charset="-78"/>
            </a:endParaRPr>
          </a:p>
        </p:txBody>
      </p:sp>
      <p:sp>
        <p:nvSpPr>
          <p:cNvPr id="34" name="Rectangle: Rounded Corners 33"/>
          <p:cNvSpPr/>
          <p:nvPr/>
        </p:nvSpPr>
        <p:spPr>
          <a:xfrm>
            <a:off x="8874564" y="5473140"/>
            <a:ext cx="3516608" cy="76944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pitchFamily="2" charset="-78"/>
                <a:cs typeface="Alexandria" pitchFamily="2" charset="-78"/>
              </a:rPr>
              <a:t>المحاضرة الثانية</a:t>
            </a:r>
            <a:endParaRPr lang="en-US" sz="2400" b="1" dirty="0">
              <a:solidFill>
                <a:schemeClr val="bg1"/>
              </a:solidFill>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6840" y="82019"/>
            <a:ext cx="2954655" cy="1379622"/>
          </a:xfrm>
          <a:prstGeom prst="rect">
            <a:avLst/>
          </a:prstGeom>
        </p:spPr>
      </p:pic>
      <p:sp>
        <p:nvSpPr>
          <p:cNvPr id="2" name="Oval 1">
            <a:extLst>
              <a:ext uri="{FF2B5EF4-FFF2-40B4-BE49-F238E27FC236}">
                <a16:creationId xmlns:a16="http://schemas.microsoft.com/office/drawing/2014/main" id="{C2EBB5C5-1CE5-3472-6862-DF1980C4B1DD}"/>
              </a:ext>
            </a:extLst>
          </p:cNvPr>
          <p:cNvSpPr/>
          <p:nvPr/>
        </p:nvSpPr>
        <p:spPr>
          <a:xfrm>
            <a:off x="-171449" y="-152399"/>
            <a:ext cx="6515100" cy="70104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Oval 2">
            <a:extLst>
              <a:ext uri="{FF2B5EF4-FFF2-40B4-BE49-F238E27FC236}">
                <a16:creationId xmlns:a16="http://schemas.microsoft.com/office/drawing/2014/main" id="{A238284D-D820-AB88-9BC1-D1F15432EA7F}"/>
              </a:ext>
            </a:extLst>
          </p:cNvPr>
          <p:cNvSpPr/>
          <p:nvPr/>
        </p:nvSpPr>
        <p:spPr>
          <a:xfrm>
            <a:off x="1" y="82019"/>
            <a:ext cx="6096000" cy="6775982"/>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6F7CFEB-4089-6A08-4946-6CDD437AD8AD}"/>
              </a:ext>
            </a:extLst>
          </p:cNvPr>
          <p:cNvSpPr txBox="1"/>
          <p:nvPr/>
        </p:nvSpPr>
        <p:spPr>
          <a:xfrm>
            <a:off x="7355641" y="4106976"/>
            <a:ext cx="3901971" cy="892552"/>
          </a:xfrm>
          <a:prstGeom prst="rect">
            <a:avLst/>
          </a:prstGeom>
        </p:spPr>
        <p:style>
          <a:lnRef idx="2">
            <a:schemeClr val="dk1"/>
          </a:lnRef>
          <a:fillRef idx="1">
            <a:schemeClr val="lt1"/>
          </a:fillRef>
          <a:effectRef idx="0">
            <a:schemeClr val="dk1"/>
          </a:effectRef>
          <a:fontRef idx="minor">
            <a:schemeClr val="dk1"/>
          </a:fontRef>
        </p:style>
        <p:txBody>
          <a:bodyPr wrap="square" rtlCol="1" anchor="ctr">
            <a:spAutoFit/>
          </a:bodyPr>
          <a:lstStyle/>
          <a:p>
            <a:pPr algn="ctr" rtl="1"/>
            <a:r>
              <a:rPr lang="ar-EG" sz="2000" b="1" dirty="0">
                <a:solidFill>
                  <a:srgbClr val="00B0F0"/>
                </a:solidFill>
                <a:latin typeface="Alexandria" pitchFamily="2" charset="-78"/>
                <a:cs typeface="Alexandria" pitchFamily="2" charset="-78"/>
              </a:rPr>
              <a:t>إعداد/</a:t>
            </a:r>
          </a:p>
          <a:p>
            <a:pPr algn="ctr" rtl="1"/>
            <a:r>
              <a:rPr lang="ar-EG" sz="1000" b="1" dirty="0">
                <a:solidFill>
                  <a:srgbClr val="00B0F0"/>
                </a:solidFill>
                <a:latin typeface="Alexandria" pitchFamily="2" charset="-78"/>
                <a:cs typeface="Alexandria" pitchFamily="2" charset="-78"/>
              </a:rPr>
              <a:t> </a:t>
            </a:r>
            <a:endParaRPr lang="ar-EG" sz="2000" b="1" dirty="0">
              <a:solidFill>
                <a:srgbClr val="00B0F0"/>
              </a:solidFill>
              <a:latin typeface="Alexandria" pitchFamily="2" charset="-78"/>
              <a:cs typeface="Alexandria" pitchFamily="2" charset="-78"/>
            </a:endParaRPr>
          </a:p>
          <a:p>
            <a:pPr algn="ctr" rtl="1"/>
            <a:r>
              <a:rPr lang="ar-EG" sz="2000" b="1" dirty="0">
                <a:latin typeface="Alexandria" pitchFamily="2" charset="-78"/>
                <a:cs typeface="Alexandria" pitchFamily="2" charset="-78"/>
              </a:rPr>
              <a:t>د. فاطمة الزهراء مصطفي</a:t>
            </a:r>
          </a:p>
        </p:txBody>
      </p:sp>
    </p:spTree>
    <p:extLst>
      <p:ext uri="{BB962C8B-B14F-4D97-AF65-F5344CB8AC3E}">
        <p14:creationId xmlns:p14="http://schemas.microsoft.com/office/powerpoint/2010/main" val="2300055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03860" y="135311"/>
            <a:ext cx="8659664" cy="5300798"/>
          </a:xfrm>
        </p:spPr>
      </p:pic>
      <p:sp>
        <p:nvSpPr>
          <p:cNvPr id="9" name="TextBox 8"/>
          <p:cNvSpPr txBox="1"/>
          <p:nvPr/>
        </p:nvSpPr>
        <p:spPr>
          <a:xfrm>
            <a:off x="6440447" y="2785710"/>
            <a:ext cx="5554726" cy="584775"/>
          </a:xfrm>
          <a:prstGeom prst="rect">
            <a:avLst/>
          </a:prstGeom>
          <a:noFill/>
        </p:spPr>
        <p:txBody>
          <a:bodyPr wrap="none" rtlCol="0">
            <a:spAutoFit/>
          </a:bodyPr>
          <a:lstStyle/>
          <a:p>
            <a:pPr algn="r" rtl="1"/>
            <a:r>
              <a:rPr lang="ar-EG" sz="3200" b="1" dirty="0">
                <a:solidFill>
                  <a:srgbClr val="00B0F0"/>
                </a:solidFill>
                <a:latin typeface="Alexandria" pitchFamily="2" charset="-78"/>
                <a:cs typeface="Alexandria" pitchFamily="2" charset="-78"/>
              </a:rPr>
              <a:t>الكتابة العلمية والنشر العلمي</a:t>
            </a:r>
            <a:endParaRPr lang="en-US" sz="3200" b="1" dirty="0">
              <a:solidFill>
                <a:srgbClr val="00B0F0"/>
              </a:solidFill>
              <a:latin typeface="Alexandria" pitchFamily="2" charset="-78"/>
              <a:cs typeface="Alexandria" pitchFamily="2" charset="-78"/>
            </a:endParaRPr>
          </a:p>
        </p:txBody>
      </p:sp>
      <p:sp>
        <p:nvSpPr>
          <p:cNvPr id="10" name="Rectangle: Rounded Corners 9"/>
          <p:cNvSpPr/>
          <p:nvPr/>
        </p:nvSpPr>
        <p:spPr>
          <a:xfrm>
            <a:off x="3305908" y="4852752"/>
            <a:ext cx="786384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rgbClr val="000000"/>
                </a:solidFill>
                <a:latin typeface="Alexandria" pitchFamily="2" charset="-78"/>
                <a:cs typeface="Alexandria" pitchFamily="2" charset="-78"/>
              </a:rPr>
              <a:t>المحاضرة الثانية: إعداد البطاقات وكيفية توظيفها في الاقتباس والاستشهاد</a:t>
            </a:r>
            <a:endParaRPr lang="en-US" b="1" dirty="0">
              <a:solidFill>
                <a:srgbClr val="000000"/>
              </a:solidFill>
              <a:latin typeface="Alexandria" pitchFamily="2" charset="-78"/>
              <a:cs typeface="Alexandria" pitchFamily="2" charset="-78"/>
            </a:endParaRPr>
          </a:p>
        </p:txBody>
      </p:sp>
      <p:sp>
        <p:nvSpPr>
          <p:cNvPr id="12" name="TextBox 11"/>
          <p:cNvSpPr txBox="1"/>
          <p:nvPr/>
        </p:nvSpPr>
        <p:spPr>
          <a:xfrm>
            <a:off x="440135" y="62256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Fatma </a:t>
            </a:r>
            <a:r>
              <a:rPr lang="en-US" sz="2800" b="1" dirty="0" err="1">
                <a:solidFill>
                  <a:srgbClr val="00B0F0"/>
                </a:solidFill>
                <a:latin typeface="Times New Roman" panose="02020603050405020304" pitchFamily="18" charset="0"/>
                <a:cs typeface="Times New Roman" panose="02020603050405020304" pitchFamily="18" charset="0"/>
              </a:rPr>
              <a:t>ElZahraa</a:t>
            </a:r>
            <a:r>
              <a:rPr lang="en-US" sz="2800" b="1" dirty="0">
                <a:solidFill>
                  <a:srgbClr val="00B0F0"/>
                </a:solidFill>
                <a:latin typeface="Times New Roman" panose="02020603050405020304" pitchFamily="18" charset="0"/>
                <a:cs typeface="Times New Roman" panose="02020603050405020304" pitchFamily="18" charset="0"/>
              </a:rPr>
              <a:t> Mostafa</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19F8F4E-2C57-6161-53B9-09E1C70DA765}"/>
              </a:ext>
            </a:extLst>
          </p:cNvPr>
          <p:cNvSpPr txBox="1"/>
          <p:nvPr/>
        </p:nvSpPr>
        <p:spPr>
          <a:xfrm>
            <a:off x="7585851" y="3791615"/>
            <a:ext cx="2875071"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ar-EG" sz="2400" b="1" dirty="0">
                <a:latin typeface="Alexandria" pitchFamily="2" charset="-78"/>
                <a:cs typeface="Alexandria" pitchFamily="2" charset="-78"/>
              </a:rPr>
              <a:t>مهارات بحثية (3)</a:t>
            </a:r>
            <a:endParaRPr lang="en-US" sz="2400" b="1" dirty="0">
              <a:latin typeface="Alexandria" pitchFamily="2" charset="-78"/>
              <a:cs typeface="Alexandria" pitchFamily="2" charset="-78"/>
            </a:endParaRPr>
          </a:p>
          <a:p>
            <a:pPr algn="ctr"/>
            <a:r>
              <a:rPr lang="en-US" sz="2400" b="1" dirty="0">
                <a:solidFill>
                  <a:srgbClr val="00B0F0"/>
                </a:solidFill>
                <a:latin typeface="Alexandria" pitchFamily="2" charset="-78"/>
                <a:cs typeface="Alexandria" pitchFamily="2" charset="-78"/>
              </a:rPr>
              <a:t>Rsc777-3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7E207C9-1107-3567-9E1E-F74A235129EF}"/>
              </a:ext>
            </a:extLst>
          </p:cNvPr>
          <p:cNvSpPr txBox="1"/>
          <p:nvPr/>
        </p:nvSpPr>
        <p:spPr>
          <a:xfrm>
            <a:off x="3049172" y="3254884"/>
            <a:ext cx="6098344"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lang="ar-EG" sz="2400" b="1" dirty="0">
                <a:solidFill>
                  <a:srgbClr val="00B0F0"/>
                </a:solidFill>
                <a:latin typeface="Alexandria" pitchFamily="2" charset="-78"/>
                <a:cs typeface="Alexandria" pitchFamily="2" charset="-78"/>
              </a:rPr>
              <a:t>البطاقات والاقتباسات والهوامش</a:t>
            </a:r>
            <a:endParaRPr lang="ar-EG" sz="2400" dirty="0">
              <a:solidFill>
                <a:srgbClr val="00B0F0"/>
              </a:solidFill>
            </a:endParaRPr>
          </a:p>
        </p:txBody>
      </p:sp>
    </p:spTree>
    <p:extLst>
      <p:ext uri="{BB962C8B-B14F-4D97-AF65-F5344CB8AC3E}">
        <p14:creationId xmlns:p14="http://schemas.microsoft.com/office/powerpoint/2010/main" val="2415146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85236"/>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6E6D054-E65F-62D0-58A0-2EA901C7FA95}"/>
              </a:ext>
            </a:extLst>
          </p:cNvPr>
          <p:cNvSpPr txBox="1"/>
          <p:nvPr/>
        </p:nvSpPr>
        <p:spPr>
          <a:xfrm>
            <a:off x="9666464" y="948289"/>
            <a:ext cx="2305140"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dirty="0">
                <a:solidFill>
                  <a:srgbClr val="00B0F0"/>
                </a:solidFill>
                <a:latin typeface="Alexandria" pitchFamily="2" charset="-78"/>
                <a:cs typeface="Alexandria" pitchFamily="2" charset="-78"/>
              </a:rPr>
              <a:t>مفهوم البطاقات</a:t>
            </a:r>
          </a:p>
        </p:txBody>
      </p:sp>
      <p:sp>
        <p:nvSpPr>
          <p:cNvPr id="9" name="TextBox 8">
            <a:extLst>
              <a:ext uri="{FF2B5EF4-FFF2-40B4-BE49-F238E27FC236}">
                <a16:creationId xmlns:a16="http://schemas.microsoft.com/office/drawing/2014/main" id="{F9C71173-2539-E9BA-38D7-4BF7CD172453}"/>
              </a:ext>
            </a:extLst>
          </p:cNvPr>
          <p:cNvSpPr txBox="1"/>
          <p:nvPr/>
        </p:nvSpPr>
        <p:spPr>
          <a:xfrm>
            <a:off x="534572" y="1479373"/>
            <a:ext cx="11437031" cy="1118896"/>
          </a:xfrm>
          <a:prstGeom prst="rect">
            <a:avLst/>
          </a:prstGeom>
          <a:noFill/>
        </p:spPr>
        <p:txBody>
          <a:bodyPr wrap="square">
            <a:spAutoFit/>
          </a:bodyPr>
          <a:lstStyle/>
          <a:p>
            <a:pPr algn="just" rtl="1">
              <a:lnSpc>
                <a:spcPct val="200000"/>
              </a:lnSpc>
            </a:pPr>
            <a:r>
              <a:rPr lang="ar-EG" b="0" i="0" dirty="0">
                <a:effectLst/>
                <a:latin typeface="Alexandria" pitchFamily="2" charset="-78"/>
                <a:cs typeface="Alexandria" pitchFamily="2" charset="-78"/>
              </a:rPr>
              <a:t>- طريقة البطاقات في البحث العلمي من أكثر الطرق فعالية في جمع المواد العلمية للبحث العلمي.</a:t>
            </a:r>
          </a:p>
          <a:p>
            <a:pPr algn="just" rtl="1">
              <a:lnSpc>
                <a:spcPct val="200000"/>
              </a:lnSpc>
            </a:pPr>
            <a:r>
              <a:rPr lang="ar-EG" b="0" i="0" dirty="0">
                <a:effectLst/>
                <a:latin typeface="Alexandria" pitchFamily="2" charset="-78"/>
                <a:cs typeface="Alexandria" pitchFamily="2" charset="-78"/>
              </a:rPr>
              <a:t>- يتجه الباحث إلى جمع المعلومات والبيانات البحثية من مختلف المصادر والمراجع سواء بالاقتباس أو النقل.</a:t>
            </a:r>
            <a:endParaRPr lang="ar-EG"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D6C84EF5-19C5-18AE-741F-7292D70A55DC}"/>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contrast="-20000"/>
                    </a14:imgEffect>
                  </a14:imgLayer>
                </a14:imgProps>
              </a:ext>
            </a:extLst>
          </a:blip>
          <a:srcRect l="39536" t="29810" r="19457" b="5436"/>
          <a:stretch/>
        </p:blipFill>
        <p:spPr>
          <a:xfrm>
            <a:off x="1332397" y="2701890"/>
            <a:ext cx="4709513" cy="37593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a:extLst>
              <a:ext uri="{FF2B5EF4-FFF2-40B4-BE49-F238E27FC236}">
                <a16:creationId xmlns:a16="http://schemas.microsoft.com/office/drawing/2014/main" id="{8F064FF5-F5D1-6A78-CBBA-FAFB635CE77C}"/>
              </a:ext>
            </a:extLst>
          </p:cNvPr>
          <p:cNvPicPr>
            <a:picLocks noChangeAspect="1"/>
          </p:cNvPicPr>
          <p:nvPr/>
        </p:nvPicPr>
        <p:blipFill rotWithShape="1">
          <a:blip r:embed="rId5"/>
          <a:srcRect l="41416" t="29810" r="22932" b="19795"/>
          <a:stretch/>
        </p:blipFill>
        <p:spPr>
          <a:xfrm>
            <a:off x="6432099" y="2708515"/>
            <a:ext cx="4709513" cy="37593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03201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6E6D054-E65F-62D0-58A0-2EA901C7FA95}"/>
              </a:ext>
            </a:extLst>
          </p:cNvPr>
          <p:cNvSpPr txBox="1"/>
          <p:nvPr/>
        </p:nvSpPr>
        <p:spPr>
          <a:xfrm>
            <a:off x="9736804" y="807612"/>
            <a:ext cx="2305140"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dirty="0">
                <a:solidFill>
                  <a:srgbClr val="00B0F0"/>
                </a:solidFill>
                <a:latin typeface="Alexandria" pitchFamily="2" charset="-78"/>
                <a:cs typeface="Alexandria" pitchFamily="2" charset="-78"/>
              </a:rPr>
              <a:t>مفهوم البطاقات</a:t>
            </a:r>
          </a:p>
        </p:txBody>
      </p:sp>
      <p:sp>
        <p:nvSpPr>
          <p:cNvPr id="7" name="TextBox 6">
            <a:extLst>
              <a:ext uri="{FF2B5EF4-FFF2-40B4-BE49-F238E27FC236}">
                <a16:creationId xmlns:a16="http://schemas.microsoft.com/office/drawing/2014/main" id="{C262C19E-EA78-9E4E-C739-1895FD8D49C1}"/>
              </a:ext>
            </a:extLst>
          </p:cNvPr>
          <p:cNvSpPr txBox="1"/>
          <p:nvPr/>
        </p:nvSpPr>
        <p:spPr>
          <a:xfrm>
            <a:off x="180431" y="1337180"/>
            <a:ext cx="11791173" cy="5550879"/>
          </a:xfrm>
          <a:prstGeom prst="rect">
            <a:avLst/>
          </a:prstGeom>
          <a:noFill/>
        </p:spPr>
        <p:txBody>
          <a:bodyPr wrap="square">
            <a:spAutoFit/>
          </a:bodyPr>
          <a:lstStyle/>
          <a:p>
            <a:pPr algn="just" rtl="1">
              <a:lnSpc>
                <a:spcPct val="200000"/>
              </a:lnSpc>
            </a:pPr>
            <a:r>
              <a:rPr lang="ar-EG" b="0" i="0" dirty="0">
                <a:effectLst/>
                <a:latin typeface="Alexandria" pitchFamily="2" charset="-78"/>
                <a:cs typeface="Alexandria" pitchFamily="2" charset="-78"/>
              </a:rPr>
              <a:t>نموذج مُعد من</a:t>
            </a:r>
            <a:r>
              <a:rPr lang="ar-EG" dirty="0">
                <a:latin typeface="Alexandria" pitchFamily="2" charset="-78"/>
                <a:cs typeface="Alexandria" pitchFamily="2" charset="-78"/>
              </a:rPr>
              <a:t> قبل </a:t>
            </a:r>
            <a:r>
              <a:rPr lang="ar-EG" b="0" i="0" dirty="0">
                <a:effectLst/>
                <a:latin typeface="Alexandria" pitchFamily="2" charset="-78"/>
                <a:cs typeface="Alexandria" pitchFamily="2" charset="-78"/>
              </a:rPr>
              <a:t>الباحث العلمي لمراقبة السلوكيات المرتبطة بظاهرة محددة، من أجل الحصول على البيانات والمعلومات في ظل عوامل وظروف معينة.</a:t>
            </a:r>
          </a:p>
          <a:p>
            <a:pPr algn="just" rtl="1">
              <a:lnSpc>
                <a:spcPct val="200000"/>
              </a:lnSpc>
            </a:pPr>
            <a:r>
              <a:rPr lang="ar-EG" sz="1800" kern="100" dirty="0">
                <a:effectLst/>
                <a:latin typeface="Alexandria" pitchFamily="2" charset="-78"/>
                <a:ea typeface="Times New Roman" panose="02020603050405020304" pitchFamily="18" charset="0"/>
                <a:cs typeface="Alexandria" pitchFamily="2" charset="-78"/>
              </a:rPr>
              <a:t>- </a:t>
            </a:r>
            <a:r>
              <a:rPr lang="ar-KW" sz="1800" kern="100" dirty="0">
                <a:effectLst/>
                <a:latin typeface="Alexandria" pitchFamily="2" charset="-78"/>
                <a:ea typeface="Times New Roman" panose="02020603050405020304" pitchFamily="18" charset="0"/>
                <a:cs typeface="Alexandria" pitchFamily="2" charset="-78"/>
              </a:rPr>
              <a:t>هي قطعه من الورق في حجم كف</a:t>
            </a:r>
            <a:r>
              <a:rPr lang="ar-EG" sz="1800" kern="100" dirty="0">
                <a:effectLst/>
                <a:latin typeface="Alexandria" pitchFamily="2" charset="-78"/>
                <a:ea typeface="Times New Roman" panose="02020603050405020304" pitchFamily="18" charset="0"/>
                <a:cs typeface="Alexandria" pitchFamily="2" charset="-78"/>
              </a:rPr>
              <a:t>ة</a:t>
            </a:r>
            <a:r>
              <a:rPr lang="ar-KW" sz="1800" kern="100" dirty="0">
                <a:effectLst/>
                <a:latin typeface="Alexandria" pitchFamily="2" charset="-78"/>
                <a:ea typeface="Times New Roman" panose="02020603050405020304" pitchFamily="18" charset="0"/>
                <a:cs typeface="Alexandria" pitchFamily="2" charset="-78"/>
              </a:rPr>
              <a:t> اليد تكون من الورق المقوى</a:t>
            </a:r>
            <a:r>
              <a:rPr lang="ar-EG" sz="1800" kern="100" dirty="0">
                <a:effectLst/>
                <a:latin typeface="Alexandria" pitchFamily="2" charset="-78"/>
                <a:ea typeface="Times New Roman" panose="02020603050405020304" pitchFamily="18" charset="0"/>
                <a:cs typeface="Alexandria" pitchFamily="2" charset="-78"/>
              </a:rPr>
              <a:t>،</a:t>
            </a:r>
            <a:r>
              <a:rPr lang="ar-KW" sz="1800" kern="100" dirty="0">
                <a:effectLst/>
                <a:latin typeface="Alexandria" pitchFamily="2" charset="-78"/>
                <a:ea typeface="Times New Roman" panose="02020603050405020304" pitchFamily="18" charset="0"/>
                <a:cs typeface="Alexandria" pitchFamily="2" charset="-78"/>
              </a:rPr>
              <a:t> وتباع البطاقات في المكتبات العلمية وتكون متاحه للباحثين</a:t>
            </a:r>
            <a:r>
              <a:rPr lang="ar-EG" sz="1800" kern="100" dirty="0">
                <a:effectLst/>
                <a:latin typeface="Alexandria" pitchFamily="2" charset="-78"/>
                <a:ea typeface="Times New Roman" panose="02020603050405020304" pitchFamily="18" charset="0"/>
                <a:cs typeface="Alexandria" pitchFamily="2" charset="-78"/>
              </a:rPr>
              <a:t>.</a:t>
            </a:r>
          </a:p>
          <a:p>
            <a:pPr algn="just" rtl="1">
              <a:lnSpc>
                <a:spcPct val="200000"/>
              </a:lnSpc>
            </a:pPr>
            <a:r>
              <a:rPr lang="ar-EG" kern="100" dirty="0">
                <a:latin typeface="Alexandria" pitchFamily="2" charset="-78"/>
                <a:ea typeface="Times New Roman" panose="02020603050405020304" pitchFamily="18" charset="0"/>
                <a:cs typeface="Alexandria" pitchFamily="2" charset="-78"/>
              </a:rPr>
              <a:t>- </a:t>
            </a:r>
            <a:r>
              <a:rPr lang="ar-KW" sz="1800" kern="100" dirty="0">
                <a:effectLst/>
                <a:latin typeface="Alexandria" pitchFamily="2" charset="-78"/>
                <a:ea typeface="Times New Roman" panose="02020603050405020304" pitchFamily="18" charset="0"/>
                <a:cs typeface="Alexandria" pitchFamily="2" charset="-78"/>
              </a:rPr>
              <a:t>هذه البطاقات يحضرها الباحث ويجهزها قبل عملي</a:t>
            </a:r>
            <a:r>
              <a:rPr lang="ar-EG" sz="1800" kern="100" dirty="0">
                <a:effectLst/>
                <a:latin typeface="Alexandria" pitchFamily="2" charset="-78"/>
                <a:ea typeface="Times New Roman" panose="02020603050405020304" pitchFamily="18" charset="0"/>
                <a:cs typeface="Alexandria" pitchFamily="2" charset="-78"/>
              </a:rPr>
              <a:t>ة</a:t>
            </a:r>
            <a:r>
              <a:rPr lang="ar-KW" sz="1800" kern="100" dirty="0">
                <a:effectLst/>
                <a:latin typeface="Alexandria" pitchFamily="2" charset="-78"/>
                <a:ea typeface="Times New Roman" panose="02020603050405020304" pitchFamily="18" charset="0"/>
                <a:cs typeface="Alexandria" pitchFamily="2" charset="-78"/>
              </a:rPr>
              <a:t> القراءة ومطالع</a:t>
            </a:r>
            <a:r>
              <a:rPr lang="ar-EG" sz="1800" kern="100" dirty="0">
                <a:effectLst/>
                <a:latin typeface="Alexandria" pitchFamily="2" charset="-78"/>
                <a:ea typeface="Times New Roman" panose="02020603050405020304" pitchFamily="18" charset="0"/>
                <a:cs typeface="Alexandria" pitchFamily="2" charset="-78"/>
              </a:rPr>
              <a:t>ة</a:t>
            </a:r>
            <a:r>
              <a:rPr lang="ar-KW" sz="1800" kern="100" dirty="0">
                <a:effectLst/>
                <a:latin typeface="Alexandria" pitchFamily="2" charset="-78"/>
                <a:ea typeface="Times New Roman" panose="02020603050405020304" pitchFamily="18" charset="0"/>
                <a:cs typeface="Alexandria" pitchFamily="2" charset="-78"/>
              </a:rPr>
              <a:t> ال</a:t>
            </a:r>
            <a:r>
              <a:rPr lang="ar-EG" sz="1800" kern="100" dirty="0">
                <a:effectLst/>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بحاث العلمية</a:t>
            </a:r>
            <a:r>
              <a:rPr lang="ar-EG" sz="1800" kern="100" dirty="0">
                <a:effectLst/>
                <a:latin typeface="Alexandria" pitchFamily="2" charset="-78"/>
                <a:ea typeface="Times New Roman" panose="02020603050405020304" pitchFamily="18" charset="0"/>
                <a:cs typeface="Alexandria" pitchFamily="2" charset="-78"/>
              </a:rPr>
              <a:t>،</a:t>
            </a:r>
            <a:r>
              <a:rPr lang="ar-KW" sz="1800" kern="100" dirty="0">
                <a:effectLst/>
                <a:latin typeface="Alexandria" pitchFamily="2" charset="-78"/>
                <a:ea typeface="Times New Roman" panose="02020603050405020304" pitchFamily="18" charset="0"/>
                <a:cs typeface="Alexandria" pitchFamily="2" charset="-78"/>
              </a:rPr>
              <a:t> حتى </a:t>
            </a:r>
            <a:r>
              <a:rPr lang="ar-EG" sz="1800" kern="100" dirty="0">
                <a:effectLst/>
                <a:latin typeface="Alexandria" pitchFamily="2" charset="-78"/>
                <a:ea typeface="Times New Roman" panose="02020603050405020304" pitchFamily="18" charset="0"/>
                <a:cs typeface="Alexandria" pitchFamily="2" charset="-78"/>
              </a:rPr>
              <a:t>إ</a:t>
            </a:r>
            <a:r>
              <a:rPr lang="ar-KW" sz="1800" kern="100" dirty="0">
                <a:effectLst/>
                <a:latin typeface="Alexandria" pitchFamily="2" charset="-78"/>
                <a:ea typeface="Times New Roman" panose="02020603050405020304" pitchFamily="18" charset="0"/>
                <a:cs typeface="Alexandria" pitchFamily="2" charset="-78"/>
              </a:rPr>
              <a:t>ذا وجد وهو يقر</a:t>
            </a:r>
            <a:r>
              <a:rPr lang="ar-EG" sz="1800" kern="100" dirty="0">
                <a:effectLst/>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 المصدر </a:t>
            </a:r>
            <a:r>
              <a:rPr lang="ar-EG" sz="1800" kern="100" dirty="0">
                <a:effectLst/>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و البحث العلمي معلومة نافع</a:t>
            </a:r>
            <a:r>
              <a:rPr lang="ar-EG" sz="1800" kern="100" dirty="0">
                <a:effectLst/>
                <a:latin typeface="Alexandria" pitchFamily="2" charset="-78"/>
                <a:ea typeface="Times New Roman" panose="02020603050405020304" pitchFamily="18" charset="0"/>
                <a:cs typeface="Alexandria" pitchFamily="2" charset="-78"/>
              </a:rPr>
              <a:t>ة أ</a:t>
            </a:r>
            <a:r>
              <a:rPr lang="ar-KW" sz="1800" kern="100" dirty="0">
                <a:effectLst/>
                <a:latin typeface="Alexandria" pitchFamily="2" charset="-78"/>
                <a:ea typeface="Times New Roman" panose="02020603050405020304" pitchFamily="18" charset="0"/>
                <a:cs typeface="Alexandria" pitchFamily="2" charset="-78"/>
              </a:rPr>
              <a:t>و مفيدة</a:t>
            </a:r>
            <a:r>
              <a:rPr lang="ar-EG" sz="1800" kern="100" dirty="0">
                <a:effectLst/>
                <a:latin typeface="Alexandria" pitchFamily="2" charset="-78"/>
                <a:ea typeface="Times New Roman" panose="02020603050405020304" pitchFamily="18" charset="0"/>
                <a:cs typeface="Alexandria" pitchFamily="2" charset="-78"/>
              </a:rPr>
              <a:t>،</a:t>
            </a:r>
            <a:r>
              <a:rPr lang="ar-KW" sz="1800" kern="100" dirty="0">
                <a:effectLst/>
                <a:latin typeface="Alexandria" pitchFamily="2" charset="-78"/>
                <a:ea typeface="Times New Roman" panose="02020603050405020304" pitchFamily="18" charset="0"/>
                <a:cs typeface="Alexandria" pitchFamily="2" charset="-78"/>
              </a:rPr>
              <a:t> </a:t>
            </a:r>
            <a:r>
              <a:rPr lang="ar-EG" sz="1800" kern="100" dirty="0">
                <a:effectLst/>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و يرى </a:t>
            </a:r>
            <a:r>
              <a:rPr lang="ar-EG" kern="100" dirty="0">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نه سيعترض عليها في</a:t>
            </a:r>
            <a:r>
              <a:rPr lang="ar-EG" sz="1800" kern="100" dirty="0">
                <a:effectLst/>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تي بهذه المعلومة </a:t>
            </a:r>
            <a:r>
              <a:rPr lang="ar-EG" sz="1800" kern="100" dirty="0">
                <a:effectLst/>
                <a:latin typeface="Alexandria" pitchFamily="2" charset="-78"/>
                <a:ea typeface="Times New Roman" panose="02020603050405020304" pitchFamily="18" charset="0"/>
                <a:cs typeface="Alexandria" pitchFamily="2" charset="-78"/>
              </a:rPr>
              <a:t>(يقوم بإحضار</a:t>
            </a:r>
            <a:r>
              <a:rPr lang="ar-KW" sz="1800" kern="100" dirty="0">
                <a:effectLst/>
                <a:latin typeface="Alexandria" pitchFamily="2" charset="-78"/>
                <a:ea typeface="Times New Roman" panose="02020603050405020304" pitchFamily="18" charset="0"/>
                <a:cs typeface="Alexandria" pitchFamily="2" charset="-78"/>
              </a:rPr>
              <a:t> </a:t>
            </a:r>
            <a:r>
              <a:rPr lang="ar-EG" kern="100" dirty="0">
                <a:latin typeface="Alexandria" pitchFamily="2" charset="-78"/>
                <a:ea typeface="Times New Roman" panose="02020603050405020304" pitchFamily="18" charset="0"/>
                <a:cs typeface="Alexandria" pitchFamily="2" charset="-78"/>
              </a:rPr>
              <a:t>إ</a:t>
            </a:r>
            <a:r>
              <a:rPr lang="ar-KW" sz="1800" kern="100" dirty="0">
                <a:effectLst/>
                <a:latin typeface="Alexandria" pitchFamily="2" charset="-78"/>
                <a:ea typeface="Times New Roman" panose="02020603050405020304" pitchFamily="18" charset="0"/>
                <a:cs typeface="Alexandria" pitchFamily="2" charset="-78"/>
              </a:rPr>
              <a:t>حدى البطاقات ويدون فيها المعلومة في </a:t>
            </a:r>
            <a:r>
              <a:rPr lang="ar-EG" kern="100" dirty="0">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حد </a:t>
            </a:r>
            <a:r>
              <a:rPr lang="ar-EG" sz="1800" kern="100" dirty="0">
                <a:effectLst/>
                <a:latin typeface="Alexandria" pitchFamily="2" charset="-78"/>
                <a:ea typeface="Times New Roman" panose="02020603050405020304" pitchFamily="18" charset="0"/>
                <a:cs typeface="Alexandria" pitchFamily="2" charset="-78"/>
              </a:rPr>
              <a:t>أق</a:t>
            </a:r>
            <a:r>
              <a:rPr lang="ar-KW" sz="1800" kern="100" dirty="0">
                <a:effectLst/>
                <a:latin typeface="Alexandria" pitchFamily="2" charset="-78"/>
                <a:ea typeface="Times New Roman" panose="02020603050405020304" pitchFamily="18" charset="0"/>
                <a:cs typeface="Alexandria" pitchFamily="2" charset="-78"/>
              </a:rPr>
              <a:t>سام البطاقة وفي القسم ال</a:t>
            </a:r>
            <a:r>
              <a:rPr lang="ar-EG" sz="1800" kern="100" dirty="0">
                <a:effectLst/>
                <a:latin typeface="Alexandria" pitchFamily="2" charset="-78"/>
                <a:ea typeface="Times New Roman" panose="02020603050405020304" pitchFamily="18" charset="0"/>
                <a:cs typeface="Alexandria" pitchFamily="2" charset="-78"/>
              </a:rPr>
              <a:t>آ</a:t>
            </a:r>
            <a:r>
              <a:rPr lang="ar-KW" sz="1800" kern="100" dirty="0">
                <a:effectLst/>
                <a:latin typeface="Alexandria" pitchFamily="2" charset="-78"/>
                <a:ea typeface="Times New Roman" panose="02020603050405020304" pitchFamily="18" charset="0"/>
                <a:cs typeface="Alexandria" pitchFamily="2" charset="-78"/>
              </a:rPr>
              <a:t>خر يوثق هذه المعلومة فيذكر </a:t>
            </a:r>
            <a:r>
              <a:rPr lang="ar-KW" sz="1800" u="sng" kern="100" dirty="0">
                <a:effectLst/>
                <a:latin typeface="Alexandria" pitchFamily="2" charset="-78"/>
                <a:ea typeface="Times New Roman" panose="02020603050405020304" pitchFamily="18" charset="0"/>
                <a:cs typeface="Alexandria" pitchFamily="2" charset="-78"/>
              </a:rPr>
              <a:t>اسم المؤلف </a:t>
            </a:r>
            <a:r>
              <a:rPr lang="ar-EG" sz="1800" kern="100" dirty="0">
                <a:effectLst/>
                <a:latin typeface="Alexandria" pitchFamily="2" charset="-78"/>
                <a:ea typeface="Times New Roman" panose="02020603050405020304" pitchFamily="18" charset="0"/>
                <a:cs typeface="Alexandria" pitchFamily="2" charset="-78"/>
              </a:rPr>
              <a:t>،</a:t>
            </a:r>
            <a:r>
              <a:rPr lang="ar-KW" sz="1800" u="sng" kern="100" dirty="0">
                <a:effectLst/>
                <a:latin typeface="Alexandria" pitchFamily="2" charset="-78"/>
                <a:ea typeface="Times New Roman" panose="02020603050405020304" pitchFamily="18" charset="0"/>
                <a:cs typeface="Alexandria" pitchFamily="2" charset="-78"/>
              </a:rPr>
              <a:t>اسم الكتاب </a:t>
            </a:r>
            <a:r>
              <a:rPr lang="ar-EG" sz="1800" kern="100" dirty="0">
                <a:effectLst/>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و </a:t>
            </a:r>
            <a:r>
              <a:rPr lang="ar-KW" sz="1800" u="sng" kern="100" dirty="0">
                <a:effectLst/>
                <a:latin typeface="Alexandria" pitchFamily="2" charset="-78"/>
                <a:ea typeface="Times New Roman" panose="02020603050405020304" pitchFamily="18" charset="0"/>
                <a:cs typeface="Alexandria" pitchFamily="2" charset="-78"/>
              </a:rPr>
              <a:t>البحث</a:t>
            </a:r>
            <a:r>
              <a:rPr lang="ar-KW" sz="1800" kern="100" dirty="0">
                <a:effectLst/>
                <a:latin typeface="Alexandria" pitchFamily="2" charset="-78"/>
                <a:ea typeface="Times New Roman" panose="02020603050405020304" pitchFamily="18" charset="0"/>
                <a:cs typeface="Alexandria" pitchFamily="2" charset="-78"/>
              </a:rPr>
              <a:t> </a:t>
            </a:r>
            <a:r>
              <a:rPr lang="ar-EG" sz="1800" kern="100" dirty="0">
                <a:effectLst/>
                <a:latin typeface="Alexandria" pitchFamily="2" charset="-78"/>
                <a:ea typeface="Times New Roman" panose="02020603050405020304" pitchFamily="18" charset="0"/>
                <a:cs typeface="Alexandria" pitchFamily="2" charset="-78"/>
              </a:rPr>
              <a:t>،</a:t>
            </a:r>
            <a:r>
              <a:rPr lang="ar-KW" sz="1800" u="sng" kern="100" dirty="0">
                <a:effectLst/>
                <a:latin typeface="Alexandria" pitchFamily="2" charset="-78"/>
                <a:ea typeface="Times New Roman" panose="02020603050405020304" pitchFamily="18" charset="0"/>
                <a:cs typeface="Alexandria" pitchFamily="2" charset="-78"/>
              </a:rPr>
              <a:t>رقم الط</a:t>
            </a:r>
            <a:r>
              <a:rPr lang="ar-EG" u="sng" kern="100" dirty="0">
                <a:latin typeface="Alexandria" pitchFamily="2" charset="-78"/>
                <a:ea typeface="Times New Roman" panose="02020603050405020304" pitchFamily="18" charset="0"/>
                <a:cs typeface="Alexandria" pitchFamily="2" charset="-78"/>
              </a:rPr>
              <a:t>ب</a:t>
            </a:r>
            <a:r>
              <a:rPr lang="ar-KW" sz="1800" u="sng" kern="100" dirty="0">
                <a:effectLst/>
                <a:latin typeface="Alexandria" pitchFamily="2" charset="-78"/>
                <a:ea typeface="Times New Roman" panose="02020603050405020304" pitchFamily="18" charset="0"/>
                <a:cs typeface="Alexandria" pitchFamily="2" charset="-78"/>
              </a:rPr>
              <a:t>ع</a:t>
            </a:r>
            <a:r>
              <a:rPr lang="ar-EG" sz="1800" u="sng" kern="100" dirty="0">
                <a:effectLst/>
                <a:latin typeface="Alexandria" pitchFamily="2" charset="-78"/>
                <a:ea typeface="Times New Roman" panose="02020603050405020304" pitchFamily="18" charset="0"/>
                <a:cs typeface="Alexandria" pitchFamily="2" charset="-78"/>
              </a:rPr>
              <a:t>ة</a:t>
            </a:r>
            <a:r>
              <a:rPr lang="ar-KW" sz="1800" kern="100" dirty="0">
                <a:effectLst/>
                <a:latin typeface="Alexandria" pitchFamily="2" charset="-78"/>
                <a:ea typeface="Times New Roman" panose="02020603050405020304" pitchFamily="18" charset="0"/>
                <a:cs typeface="Alexandria" pitchFamily="2" charset="-78"/>
              </a:rPr>
              <a:t> </a:t>
            </a:r>
            <a:r>
              <a:rPr lang="ar-EG" sz="1800" kern="100" dirty="0">
                <a:effectLst/>
                <a:latin typeface="Alexandria" pitchFamily="2" charset="-78"/>
                <a:ea typeface="Times New Roman" panose="02020603050405020304" pitchFamily="18" charset="0"/>
                <a:cs typeface="Alexandria" pitchFamily="2" charset="-78"/>
              </a:rPr>
              <a:t>،</a:t>
            </a:r>
            <a:r>
              <a:rPr lang="ar-KW" sz="1800" u="sng" kern="100" dirty="0">
                <a:effectLst/>
                <a:latin typeface="Alexandria" pitchFamily="2" charset="-78"/>
                <a:ea typeface="Times New Roman" panose="02020603050405020304" pitchFamily="18" charset="0"/>
                <a:cs typeface="Alexandria" pitchFamily="2" charset="-78"/>
              </a:rPr>
              <a:t>سنه اصدار الطبع</a:t>
            </a:r>
            <a:r>
              <a:rPr lang="ar-EG" sz="1800" u="sng" kern="100" dirty="0">
                <a:effectLst/>
                <a:latin typeface="Alexandria" pitchFamily="2" charset="-78"/>
                <a:ea typeface="Times New Roman" panose="02020603050405020304" pitchFamily="18" charset="0"/>
                <a:cs typeface="Alexandria" pitchFamily="2" charset="-78"/>
              </a:rPr>
              <a:t>ة</a:t>
            </a:r>
            <a:r>
              <a:rPr lang="ar-EG" sz="1800" kern="100" dirty="0">
                <a:effectLst/>
                <a:latin typeface="Alexandria" pitchFamily="2" charset="-78"/>
                <a:ea typeface="Times New Roman" panose="02020603050405020304" pitchFamily="18" charset="0"/>
                <a:cs typeface="Alexandria" pitchFamily="2" charset="-78"/>
              </a:rPr>
              <a:t>، </a:t>
            </a:r>
            <a:r>
              <a:rPr lang="ar-KW" sz="1800" kern="100" dirty="0">
                <a:effectLst/>
                <a:latin typeface="Alexandria" pitchFamily="2" charset="-78"/>
                <a:ea typeface="Times New Roman" panose="02020603050405020304" pitchFamily="18" charset="0"/>
                <a:cs typeface="Alexandria" pitchFamily="2" charset="-78"/>
              </a:rPr>
              <a:t> </a:t>
            </a:r>
            <a:r>
              <a:rPr lang="ar-EG" sz="1800" u="sng" kern="100" dirty="0">
                <a:effectLst/>
                <a:latin typeface="Alexandria" pitchFamily="2" charset="-78"/>
                <a:ea typeface="Times New Roman" panose="02020603050405020304" pitchFamily="18" charset="0"/>
                <a:cs typeface="Alexandria" pitchFamily="2" charset="-78"/>
              </a:rPr>
              <a:t>دار نشر </a:t>
            </a:r>
            <a:r>
              <a:rPr lang="ar-KW" sz="1800" u="sng" kern="100" dirty="0">
                <a:effectLst/>
                <a:latin typeface="Alexandria" pitchFamily="2" charset="-78"/>
                <a:ea typeface="Times New Roman" panose="02020603050405020304" pitchFamily="18" charset="0"/>
                <a:cs typeface="Alexandria" pitchFamily="2" charset="-78"/>
              </a:rPr>
              <a:t>الكتاب</a:t>
            </a:r>
            <a:r>
              <a:rPr lang="ar-EG" sz="1800" kern="100" dirty="0">
                <a:effectLst/>
                <a:latin typeface="Alexandria" pitchFamily="2" charset="-78"/>
                <a:ea typeface="Times New Roman" panose="02020603050405020304" pitchFamily="18" charset="0"/>
                <a:cs typeface="Alexandria" pitchFamily="2" charset="-78"/>
              </a:rPr>
              <a:t>، </a:t>
            </a:r>
            <a:r>
              <a:rPr lang="ar-KW" sz="1800" kern="100" dirty="0">
                <a:effectLst/>
                <a:latin typeface="Alexandria" pitchFamily="2" charset="-78"/>
                <a:ea typeface="Times New Roman" panose="02020603050405020304" pitchFamily="18" charset="0"/>
                <a:cs typeface="Alexandria" pitchFamily="2" charset="-78"/>
              </a:rPr>
              <a:t> </a:t>
            </a:r>
            <a:r>
              <a:rPr lang="ar-KW" sz="1800" u="sng" kern="100" dirty="0">
                <a:effectLst/>
                <a:latin typeface="Alexandria" pitchFamily="2" charset="-78"/>
                <a:ea typeface="Times New Roman" panose="02020603050405020304" pitchFamily="18" charset="0"/>
                <a:cs typeface="Alexandria" pitchFamily="2" charset="-78"/>
              </a:rPr>
              <a:t>اسم المدينة</a:t>
            </a:r>
            <a:r>
              <a:rPr lang="ar-EG" sz="1800" u="sng" kern="100" dirty="0">
                <a:effectLst/>
                <a:latin typeface="Alexandria" pitchFamily="2" charset="-78"/>
                <a:ea typeface="Times New Roman" panose="02020603050405020304" pitchFamily="18" charset="0"/>
                <a:cs typeface="Alexandria" pitchFamily="2" charset="-78"/>
              </a:rPr>
              <a:t> (دار النشر </a:t>
            </a:r>
            <a:r>
              <a:rPr lang="ar-EG" u="sng" kern="100" dirty="0">
                <a:latin typeface="Alexandria" pitchFamily="2" charset="-78"/>
                <a:ea typeface="Times New Roman" panose="02020603050405020304" pitchFamily="18" charset="0"/>
                <a:cs typeface="Alexandria" pitchFamily="2" charset="-78"/>
              </a:rPr>
              <a:t>). </a:t>
            </a:r>
            <a:r>
              <a:rPr lang="ar-EG" kern="100" dirty="0">
                <a:latin typeface="Alexandria" pitchFamily="2" charset="-78"/>
                <a:ea typeface="Times New Roman" panose="02020603050405020304" pitchFamily="18" charset="0"/>
                <a:cs typeface="Alexandria" pitchFamily="2" charset="-78"/>
              </a:rPr>
              <a:t>ويكتب قبل الاقتباس موضوعه؛ حتى يسهل عليه تصنيف البطاقات في مرحلة لاحقة.</a:t>
            </a:r>
            <a:endParaRPr lang="ar-EG" sz="1800" kern="100" dirty="0">
              <a:effectLst/>
              <a:latin typeface="Alexandria" pitchFamily="2" charset="-78"/>
              <a:ea typeface="Times New Roman" panose="02020603050405020304" pitchFamily="18" charset="0"/>
              <a:cs typeface="Alexandria" pitchFamily="2" charset="-78"/>
            </a:endParaRPr>
          </a:p>
          <a:p>
            <a:pPr algn="just"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678802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6E6D054-E65F-62D0-58A0-2EA901C7FA95}"/>
              </a:ext>
            </a:extLst>
          </p:cNvPr>
          <p:cNvSpPr txBox="1"/>
          <p:nvPr/>
        </p:nvSpPr>
        <p:spPr>
          <a:xfrm>
            <a:off x="9666464" y="948289"/>
            <a:ext cx="2305140"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dirty="0">
                <a:solidFill>
                  <a:srgbClr val="00B0F0"/>
                </a:solidFill>
                <a:latin typeface="Alexandria" pitchFamily="2" charset="-78"/>
                <a:cs typeface="Alexandria" pitchFamily="2" charset="-78"/>
              </a:rPr>
              <a:t>مفهوم البطاقات</a:t>
            </a:r>
          </a:p>
        </p:txBody>
      </p:sp>
      <p:sp>
        <p:nvSpPr>
          <p:cNvPr id="8" name="TextBox 7">
            <a:extLst>
              <a:ext uri="{FF2B5EF4-FFF2-40B4-BE49-F238E27FC236}">
                <a16:creationId xmlns:a16="http://schemas.microsoft.com/office/drawing/2014/main" id="{1677961B-8A6A-D4E1-AAEA-D2AE64693211}"/>
              </a:ext>
            </a:extLst>
          </p:cNvPr>
          <p:cNvSpPr txBox="1"/>
          <p:nvPr/>
        </p:nvSpPr>
        <p:spPr>
          <a:xfrm>
            <a:off x="407963" y="1637772"/>
            <a:ext cx="11419241" cy="2226892"/>
          </a:xfrm>
          <a:prstGeom prst="rect">
            <a:avLst/>
          </a:prstGeom>
          <a:noFill/>
        </p:spPr>
        <p:txBody>
          <a:bodyPr wrap="square">
            <a:spAutoFit/>
          </a:bodyPr>
          <a:lstStyle/>
          <a:p>
            <a:pPr algn="just" rtl="1">
              <a:lnSpc>
                <a:spcPct val="200000"/>
              </a:lnSpc>
            </a:pPr>
            <a:r>
              <a:rPr lang="ar-EG" kern="100" dirty="0">
                <a:latin typeface="Alexandria" pitchFamily="2" charset="-78"/>
                <a:ea typeface="Times New Roman" panose="02020603050405020304" pitchFamily="18" charset="0"/>
                <a:cs typeface="Alexandria" pitchFamily="2" charset="-78"/>
              </a:rPr>
              <a:t>- </a:t>
            </a:r>
            <a:r>
              <a:rPr lang="ar-EG" sz="1800" kern="100" dirty="0">
                <a:effectLst/>
                <a:latin typeface="Alexandria" pitchFamily="2" charset="-78"/>
                <a:ea typeface="Times New Roman" panose="02020603050405020304" pitchFamily="18" charset="0"/>
                <a:cs typeface="Alexandria" pitchFamily="2" charset="-78"/>
              </a:rPr>
              <a:t>إ</a:t>
            </a:r>
            <a:r>
              <a:rPr lang="ar-KW" sz="1800" kern="100" dirty="0">
                <a:effectLst/>
                <a:latin typeface="Alexandria" pitchFamily="2" charset="-78"/>
                <a:ea typeface="Times New Roman" panose="02020603050405020304" pitchFamily="18" charset="0"/>
                <a:cs typeface="Alexandria" pitchFamily="2" charset="-78"/>
              </a:rPr>
              <a:t>ذا كان بحثا علميا فيذكر </a:t>
            </a:r>
            <a:r>
              <a:rPr lang="ar-KW" sz="1800" u="sng" kern="100" dirty="0">
                <a:effectLst/>
                <a:latin typeface="Alexandria" pitchFamily="2" charset="-78"/>
                <a:ea typeface="Times New Roman" panose="02020603050405020304" pitchFamily="18" charset="0"/>
                <a:cs typeface="Alexandria" pitchFamily="2" charset="-78"/>
              </a:rPr>
              <a:t>عدد صفحات البحث في المجلة </a:t>
            </a:r>
            <a:r>
              <a:rPr lang="ar-EG" sz="1800" kern="100" dirty="0">
                <a:effectLst/>
                <a:latin typeface="Alexandria" pitchFamily="2" charset="-78"/>
                <a:ea typeface="Times New Roman" panose="02020603050405020304" pitchFamily="18" charset="0"/>
                <a:cs typeface="Alexandria" pitchFamily="2" charset="-78"/>
              </a:rPr>
              <a:t>، </a:t>
            </a:r>
            <a:r>
              <a:rPr lang="ar-KW" sz="1800" u="sng" kern="100" dirty="0">
                <a:effectLst/>
                <a:latin typeface="Alexandria" pitchFamily="2" charset="-78"/>
                <a:ea typeface="Times New Roman" panose="02020603050405020304" pitchFamily="18" charset="0"/>
                <a:cs typeface="Alexandria" pitchFamily="2" charset="-78"/>
              </a:rPr>
              <a:t>اسم المجلة</a:t>
            </a:r>
            <a:r>
              <a:rPr lang="ar-KW" sz="1800" kern="100" dirty="0">
                <a:effectLst/>
                <a:latin typeface="Alexandria" pitchFamily="2" charset="-78"/>
                <a:ea typeface="Times New Roman" panose="02020603050405020304" pitchFamily="18" charset="0"/>
                <a:cs typeface="Alexandria" pitchFamily="2" charset="-78"/>
              </a:rPr>
              <a:t> </a:t>
            </a:r>
            <a:r>
              <a:rPr lang="ar-EG" sz="1800" kern="100" dirty="0">
                <a:effectLst/>
                <a:latin typeface="Alexandria" pitchFamily="2" charset="-78"/>
                <a:ea typeface="Times New Roman" panose="02020603050405020304" pitchFamily="18" charset="0"/>
                <a:cs typeface="Alexandria" pitchFamily="2" charset="-78"/>
              </a:rPr>
              <a:t> ، </a:t>
            </a:r>
            <a:r>
              <a:rPr lang="ar-KW" sz="1800" u="sng" kern="100" dirty="0">
                <a:effectLst/>
                <a:latin typeface="Alexandria" pitchFamily="2" charset="-78"/>
                <a:ea typeface="Times New Roman" panose="02020603050405020304" pitchFamily="18" charset="0"/>
                <a:cs typeface="Alexandria" pitchFamily="2" charset="-78"/>
              </a:rPr>
              <a:t>والجهة التي تصدرها</a:t>
            </a:r>
            <a:r>
              <a:rPr lang="ar-KW" sz="1800" kern="100" dirty="0">
                <a:effectLst/>
                <a:latin typeface="Alexandria" pitchFamily="2" charset="-78"/>
                <a:ea typeface="Times New Roman" panose="02020603050405020304" pitchFamily="18" charset="0"/>
                <a:cs typeface="Alexandria" pitchFamily="2" charset="-78"/>
              </a:rPr>
              <a:t> </a:t>
            </a:r>
            <a:r>
              <a:rPr lang="ar-EG" sz="1800" kern="100" dirty="0">
                <a:effectLst/>
                <a:latin typeface="Alexandria" pitchFamily="2" charset="-78"/>
                <a:ea typeface="Times New Roman" panose="02020603050405020304" pitchFamily="18" charset="0"/>
                <a:cs typeface="Alexandria" pitchFamily="2" charset="-78"/>
              </a:rPr>
              <a:t>، </a:t>
            </a:r>
            <a:r>
              <a:rPr lang="ar-KW" sz="1800" u="sng" kern="100" dirty="0">
                <a:effectLst/>
                <a:latin typeface="Alexandria" pitchFamily="2" charset="-78"/>
                <a:ea typeface="Times New Roman" panose="02020603050405020304" pitchFamily="18" charset="0"/>
                <a:cs typeface="Alexandria" pitchFamily="2" charset="-78"/>
              </a:rPr>
              <a:t>ورقم المجلد</a:t>
            </a:r>
            <a:r>
              <a:rPr lang="ar-KW" sz="1800" kern="100" dirty="0">
                <a:effectLst/>
                <a:latin typeface="Alexandria" pitchFamily="2" charset="-78"/>
                <a:ea typeface="Times New Roman" panose="02020603050405020304" pitchFamily="18" charset="0"/>
                <a:cs typeface="Alexandria" pitchFamily="2" charset="-78"/>
              </a:rPr>
              <a:t> </a:t>
            </a:r>
            <a:r>
              <a:rPr lang="ar-EG" sz="1800" kern="100" dirty="0">
                <a:effectLst/>
                <a:latin typeface="Alexandria" pitchFamily="2" charset="-78"/>
                <a:ea typeface="Times New Roman" panose="02020603050405020304" pitchFamily="18" charset="0"/>
                <a:cs typeface="Alexandria" pitchFamily="2" charset="-78"/>
              </a:rPr>
              <a:t>، </a:t>
            </a:r>
            <a:r>
              <a:rPr lang="ar-KW" sz="1800" u="sng" kern="100" dirty="0">
                <a:effectLst/>
                <a:latin typeface="Alexandria" pitchFamily="2" charset="-78"/>
                <a:ea typeface="Times New Roman" panose="02020603050405020304" pitchFamily="18" charset="0"/>
                <a:cs typeface="Alexandria" pitchFamily="2" charset="-78"/>
              </a:rPr>
              <a:t>ورقم العدد</a:t>
            </a:r>
            <a:r>
              <a:rPr lang="ar-KW" sz="1800" kern="100" dirty="0">
                <a:effectLst/>
                <a:latin typeface="Alexandria" pitchFamily="2" charset="-78"/>
                <a:ea typeface="Times New Roman" panose="02020603050405020304" pitchFamily="18" charset="0"/>
                <a:cs typeface="Alexandria" pitchFamily="2" charset="-78"/>
              </a:rPr>
              <a:t> </a:t>
            </a:r>
            <a:r>
              <a:rPr lang="ar-EG" sz="1800" kern="100" dirty="0">
                <a:effectLst/>
                <a:latin typeface="Alexandria" pitchFamily="2" charset="-78"/>
                <a:ea typeface="Times New Roman" panose="02020603050405020304" pitchFamily="18" charset="0"/>
                <a:cs typeface="Alexandria" pitchFamily="2" charset="-78"/>
              </a:rPr>
              <a:t>(</a:t>
            </a:r>
            <a:r>
              <a:rPr lang="ar-KW" sz="1800" kern="100" dirty="0">
                <a:effectLst/>
                <a:latin typeface="Alexandria" pitchFamily="2" charset="-78"/>
                <a:ea typeface="Times New Roman" panose="02020603050405020304" pitchFamily="18" charset="0"/>
                <a:cs typeface="Alexandria" pitchFamily="2" charset="-78"/>
              </a:rPr>
              <a:t>اضافه الى تاريخ صدور هذا العدد من المجلة</a:t>
            </a:r>
            <a:r>
              <a:rPr lang="ar-EG" sz="1800" kern="100" dirty="0">
                <a:effectLst/>
                <a:latin typeface="Alexandria" pitchFamily="2" charset="-78"/>
                <a:ea typeface="Times New Roman" panose="02020603050405020304" pitchFamily="18" charset="0"/>
                <a:cs typeface="Alexandria" pitchFamily="2" charset="-78"/>
              </a:rPr>
              <a:t>).</a:t>
            </a:r>
            <a:r>
              <a:rPr lang="ar-KW" sz="1800" kern="100" dirty="0">
                <a:effectLst/>
                <a:latin typeface="Alexandria" pitchFamily="2" charset="-78"/>
                <a:ea typeface="Times New Roman" panose="02020603050405020304" pitchFamily="18" charset="0"/>
                <a:cs typeface="Alexandria" pitchFamily="2" charset="-78"/>
              </a:rPr>
              <a:t> </a:t>
            </a:r>
            <a:endParaRPr lang="ar-EG" sz="1800" kern="100" dirty="0">
              <a:effectLst/>
              <a:latin typeface="Alexandria" pitchFamily="2" charset="-78"/>
              <a:ea typeface="Times New Roman" panose="02020603050405020304" pitchFamily="18" charset="0"/>
              <a:cs typeface="Alexandria" pitchFamily="2" charset="-78"/>
            </a:endParaRPr>
          </a:p>
          <a:p>
            <a:pPr algn="just" rtl="1">
              <a:lnSpc>
                <a:spcPct val="200000"/>
              </a:lnSpc>
            </a:pPr>
            <a:r>
              <a:rPr lang="ar-EG" kern="100" dirty="0">
                <a:latin typeface="Alexandria" pitchFamily="2" charset="-78"/>
                <a:ea typeface="Times New Roman" panose="02020603050405020304" pitchFamily="18" charset="0"/>
                <a:cs typeface="Alexandria" pitchFamily="2" charset="-78"/>
              </a:rPr>
              <a:t>- </a:t>
            </a:r>
            <a:r>
              <a:rPr lang="ar-KW" sz="1800" kern="100" dirty="0">
                <a:effectLst/>
                <a:latin typeface="Alexandria" pitchFamily="2" charset="-78"/>
                <a:ea typeface="Times New Roman" panose="02020603050405020304" pitchFamily="18" charset="0"/>
                <a:cs typeface="Alexandria" pitchFamily="2" charset="-78"/>
              </a:rPr>
              <a:t>في القسم الثالث وال</a:t>
            </a:r>
            <a:r>
              <a:rPr lang="ar-EG" sz="1800" kern="100" dirty="0">
                <a:effectLst/>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خير من البطاقة يخصه الباحث بالملاحظات</a:t>
            </a:r>
            <a:r>
              <a:rPr lang="ar-EG" sz="1800" kern="100" dirty="0">
                <a:effectLst/>
                <a:latin typeface="Alexandria" pitchFamily="2" charset="-78"/>
                <a:ea typeface="Times New Roman" panose="02020603050405020304" pitchFamily="18" charset="0"/>
                <a:cs typeface="Alexandria" pitchFamily="2" charset="-78"/>
              </a:rPr>
              <a:t>؛ حيث</a:t>
            </a:r>
            <a:r>
              <a:rPr lang="ar-KW" sz="1800" kern="100" dirty="0">
                <a:effectLst/>
                <a:latin typeface="Alexandria" pitchFamily="2" charset="-78"/>
                <a:ea typeface="Times New Roman" panose="02020603050405020304" pitchFamily="18" charset="0"/>
                <a:cs typeface="Alexandria" pitchFamily="2" charset="-78"/>
              </a:rPr>
              <a:t> </a:t>
            </a:r>
            <a:r>
              <a:rPr lang="ar-EG" kern="100" dirty="0">
                <a:latin typeface="Alexandria" pitchFamily="2" charset="-78"/>
                <a:ea typeface="Times New Roman" panose="02020603050405020304" pitchFamily="18" charset="0"/>
                <a:cs typeface="Alexandria" pitchFamily="2" charset="-78"/>
              </a:rPr>
              <a:t>يكتب ملاحظاته على النص المنقول أو المقتبس، و</a:t>
            </a:r>
            <a:r>
              <a:rPr lang="ar-KW" sz="1800" kern="100" dirty="0">
                <a:effectLst/>
                <a:latin typeface="Alexandria" pitchFamily="2" charset="-78"/>
                <a:ea typeface="Times New Roman" panose="02020603050405020304" pitchFamily="18" charset="0"/>
                <a:cs typeface="Alexandria" pitchFamily="2" charset="-78"/>
              </a:rPr>
              <a:t>يعلق عل</a:t>
            </a:r>
            <a:r>
              <a:rPr lang="ar-EG" sz="1800" kern="100" dirty="0">
                <a:effectLst/>
                <a:latin typeface="Alexandria" pitchFamily="2" charset="-78"/>
                <a:ea typeface="Times New Roman" panose="02020603050405020304" pitchFamily="18" charset="0"/>
                <a:cs typeface="Alexandria" pitchFamily="2" charset="-78"/>
              </a:rPr>
              <a:t>يه </a:t>
            </a:r>
            <a:r>
              <a:rPr lang="ar-KW" sz="1800" kern="100" dirty="0">
                <a:effectLst/>
                <a:latin typeface="Alexandria" pitchFamily="2" charset="-78"/>
                <a:ea typeface="Times New Roman" panose="02020603050405020304" pitchFamily="18" charset="0"/>
                <a:cs typeface="Alexandria" pitchFamily="2" charset="-78"/>
              </a:rPr>
              <a:t>سواء بالإيجاب </a:t>
            </a:r>
            <a:r>
              <a:rPr lang="ar-EG" sz="1800" kern="100" dirty="0">
                <a:effectLst/>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و </a:t>
            </a:r>
            <a:r>
              <a:rPr lang="ar-EG" sz="1800" kern="100" dirty="0">
                <a:effectLst/>
                <a:latin typeface="Alexandria" pitchFamily="2" charset="-78"/>
                <a:ea typeface="Times New Roman" panose="02020603050405020304" pitchFamily="18" charset="0"/>
                <a:cs typeface="Alexandria" pitchFamily="2" charset="-78"/>
              </a:rPr>
              <a:t>بالرفض</a:t>
            </a:r>
            <a:r>
              <a:rPr lang="ar-KW" sz="1800" kern="100" dirty="0">
                <a:effectLst/>
                <a:latin typeface="Alexandria" pitchFamily="2" charset="-78"/>
                <a:ea typeface="Times New Roman" panose="02020603050405020304" pitchFamily="18" charset="0"/>
                <a:cs typeface="Alexandria" pitchFamily="2" charset="-78"/>
              </a:rPr>
              <a:t> </a:t>
            </a:r>
            <a:r>
              <a:rPr lang="ar-EG" sz="1800" kern="100" dirty="0">
                <a:effectLst/>
                <a:latin typeface="Alexandria" pitchFamily="2" charset="-78"/>
                <a:ea typeface="Times New Roman" panose="02020603050405020304" pitchFamily="18" charset="0"/>
                <a:cs typeface="Alexandria" pitchFamily="2" charset="-78"/>
              </a:rPr>
              <a:t>أ</a:t>
            </a:r>
            <a:r>
              <a:rPr lang="ar-KW" sz="1800" kern="100" dirty="0">
                <a:effectLst/>
                <a:latin typeface="Alexandria" pitchFamily="2" charset="-78"/>
                <a:ea typeface="Times New Roman" panose="02020603050405020304" pitchFamily="18" charset="0"/>
                <a:cs typeface="Alexandria" pitchFamily="2" charset="-78"/>
              </a:rPr>
              <a:t>و </a:t>
            </a:r>
            <a:r>
              <a:rPr lang="ar-EG" sz="1800" kern="100" dirty="0">
                <a:effectLst/>
                <a:latin typeface="Alexandria" pitchFamily="2" charset="-78"/>
                <a:ea typeface="Times New Roman" panose="02020603050405020304" pitchFamily="18" charset="0"/>
                <a:cs typeface="Alexandria" pitchFamily="2" charset="-78"/>
              </a:rPr>
              <a:t>ب</a:t>
            </a:r>
            <a:r>
              <a:rPr lang="ar-KW" sz="1800" kern="100" dirty="0">
                <a:effectLst/>
                <a:latin typeface="Alexandria" pitchFamily="2" charset="-78"/>
                <a:ea typeface="Times New Roman" panose="02020603050405020304" pitchFamily="18" charset="0"/>
                <a:cs typeface="Alexandria" pitchFamily="2" charset="-78"/>
              </a:rPr>
              <a:t>الربط بينه وبين قضية </a:t>
            </a:r>
            <a:r>
              <a:rPr lang="ar-EG" kern="100" dirty="0">
                <a:latin typeface="Alexandria" pitchFamily="2" charset="-78"/>
                <a:ea typeface="Times New Roman" panose="02020603050405020304" pitchFamily="18" charset="0"/>
                <a:cs typeface="Alexandria" pitchFamily="2" charset="-78"/>
              </a:rPr>
              <a:t>أخرى </a:t>
            </a:r>
            <a:r>
              <a:rPr lang="ar-KW" sz="1800" kern="100" dirty="0">
                <a:effectLst/>
                <a:latin typeface="Alexandria" pitchFamily="2" charset="-78"/>
                <a:ea typeface="Times New Roman" panose="02020603050405020304" pitchFamily="18" charset="0"/>
                <a:cs typeface="Alexandria" pitchFamily="2" charset="-78"/>
              </a:rPr>
              <a:t>يعرضها</a:t>
            </a:r>
            <a:r>
              <a:rPr lang="ar-EG" kern="100" dirty="0">
                <a:latin typeface="Alexandria" pitchFamily="2" charset="-78"/>
                <a:ea typeface="Times New Roman" panose="02020603050405020304" pitchFamily="18" charset="0"/>
                <a:cs typeface="Alexandria" pitchFamily="2" charset="-78"/>
              </a:rPr>
              <a:t> في بحثه.</a:t>
            </a:r>
            <a:endParaRPr lang="en-US" sz="1800" kern="1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40043657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6E6D054-E65F-62D0-58A0-2EA901C7FA95}"/>
              </a:ext>
            </a:extLst>
          </p:cNvPr>
          <p:cNvSpPr txBox="1"/>
          <p:nvPr/>
        </p:nvSpPr>
        <p:spPr>
          <a:xfrm>
            <a:off x="9666464" y="1036649"/>
            <a:ext cx="2304000" cy="501932"/>
          </a:xfrm>
          <a:prstGeom prst="rect">
            <a:avLst/>
          </a:prstGeom>
        </p:spPr>
        <p:style>
          <a:lnRef idx="2">
            <a:schemeClr val="accent1"/>
          </a:lnRef>
          <a:fillRef idx="1">
            <a:schemeClr val="lt1"/>
          </a:fillRef>
          <a:effectRef idx="0">
            <a:schemeClr val="accent1"/>
          </a:effectRef>
          <a:fontRef idx="minor">
            <a:schemeClr val="dk1"/>
          </a:fontRef>
        </p:style>
        <p:txBody>
          <a:bodyPr wrap="square" rtlCol="1" anchor="ctr">
            <a:spAutoFit/>
          </a:bodyPr>
          <a:lstStyle/>
          <a:p>
            <a:pPr algn="r" rtl="1">
              <a:lnSpc>
                <a:spcPct val="150000"/>
              </a:lnSpc>
            </a:pPr>
            <a:r>
              <a:rPr lang="ar-EG" sz="2000" u="sng" dirty="0">
                <a:solidFill>
                  <a:srgbClr val="00B0F0"/>
                </a:solidFill>
                <a:latin typeface="Alexandria" pitchFamily="2" charset="-78"/>
                <a:cs typeface="Alexandria" pitchFamily="2" charset="-78"/>
              </a:rPr>
              <a:t>محتويات البطاقة:</a:t>
            </a:r>
          </a:p>
        </p:txBody>
      </p:sp>
      <p:graphicFrame>
        <p:nvGraphicFramePr>
          <p:cNvPr id="3" name="Table 2">
            <a:extLst>
              <a:ext uri="{FF2B5EF4-FFF2-40B4-BE49-F238E27FC236}">
                <a16:creationId xmlns:a16="http://schemas.microsoft.com/office/drawing/2014/main" id="{2DA70ED4-919E-8CB6-7BEA-BB6EB1B840D8}"/>
              </a:ext>
            </a:extLst>
          </p:cNvPr>
          <p:cNvGraphicFramePr>
            <a:graphicFrameLocks noGrp="1"/>
          </p:cNvGraphicFramePr>
          <p:nvPr>
            <p:extLst>
              <p:ext uri="{D42A27DB-BD31-4B8C-83A1-F6EECF244321}">
                <p14:modId xmlns:p14="http://schemas.microsoft.com/office/powerpoint/2010/main" val="1418583932"/>
              </p:ext>
            </p:extLst>
          </p:nvPr>
        </p:nvGraphicFramePr>
        <p:xfrm>
          <a:off x="417688" y="1810185"/>
          <a:ext cx="6273845" cy="3613743"/>
        </p:xfrm>
        <a:graphic>
          <a:graphicData uri="http://schemas.openxmlformats.org/drawingml/2006/table">
            <a:tbl>
              <a:tblPr rtl="1">
                <a:tableStyleId>{8799B23B-EC83-4686-B30A-512413B5E67A}</a:tableStyleId>
              </a:tblPr>
              <a:tblGrid>
                <a:gridCol w="6273845">
                  <a:extLst>
                    <a:ext uri="{9D8B030D-6E8A-4147-A177-3AD203B41FA5}">
                      <a16:colId xmlns:a16="http://schemas.microsoft.com/office/drawing/2014/main" val="2673103940"/>
                    </a:ext>
                  </a:extLst>
                </a:gridCol>
              </a:tblGrid>
              <a:tr h="486163">
                <a:tc>
                  <a:txBody>
                    <a:bodyPr/>
                    <a:lstStyle/>
                    <a:p>
                      <a:pPr algn="r" rtl="1" fontAlgn="t"/>
                      <a:r>
                        <a:rPr lang="ar-EG" sz="1800" b="0" dirty="0">
                          <a:solidFill>
                            <a:srgbClr val="363D98"/>
                          </a:solidFill>
                          <a:effectLst/>
                          <a:latin typeface="Alexandria" pitchFamily="2" charset="-78"/>
                          <a:cs typeface="Alexandria" pitchFamily="2" charset="-78"/>
                        </a:rPr>
                        <a:t>عنوان المحاضرة: ............................................. اسم المحاضر: ....................................</a:t>
                      </a: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7908145"/>
                  </a:ext>
                </a:extLst>
              </a:tr>
              <a:tr h="486163">
                <a:tc>
                  <a:txBody>
                    <a:bodyPr/>
                    <a:lstStyle/>
                    <a:p>
                      <a:pPr algn="r" rtl="1" fontAlgn="t"/>
                      <a:r>
                        <a:rPr lang="ar-EG" sz="1800" b="0" dirty="0">
                          <a:solidFill>
                            <a:srgbClr val="363D98"/>
                          </a:solidFill>
                          <a:effectLst/>
                          <a:latin typeface="Alexandria" pitchFamily="2" charset="-78"/>
                          <a:cs typeface="Alexandria" pitchFamily="2" charset="-78"/>
                        </a:rPr>
                        <a:t>مكان المحاضرة: ................................ زمن وتاريخ المحاضرة: ............................</a:t>
                      </a: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06196063"/>
                  </a:ext>
                </a:extLst>
              </a:tr>
              <a:tr h="486163">
                <a:tc>
                  <a:txBody>
                    <a:bodyPr/>
                    <a:lstStyle/>
                    <a:p>
                      <a:pPr algn="r" rtl="1" fontAlgn="t"/>
                      <a:r>
                        <a:rPr lang="ar-EG" sz="1800" b="0" dirty="0">
                          <a:solidFill>
                            <a:srgbClr val="363D98"/>
                          </a:solidFill>
                          <a:effectLst/>
                          <a:latin typeface="Alexandria" pitchFamily="2" charset="-78"/>
                          <a:cs typeface="Alexandria" pitchFamily="2" charset="-78"/>
                        </a:rPr>
                        <a:t>الموضوع: ................................................</a:t>
                      </a: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36698276"/>
                  </a:ext>
                </a:extLst>
              </a:tr>
              <a:tr h="923710">
                <a:tc>
                  <a:txBody>
                    <a:bodyPr/>
                    <a:lstStyle/>
                    <a:p>
                      <a:pPr algn="r" rtl="1" fontAlgn="t"/>
                      <a:r>
                        <a:rPr lang="ar-EG" sz="1800" b="0" dirty="0">
                          <a:solidFill>
                            <a:srgbClr val="363D98"/>
                          </a:solidFill>
                          <a:effectLst/>
                          <a:latin typeface="Alexandria" pitchFamily="2" charset="-78"/>
                          <a:cs typeface="Alexandria" pitchFamily="2" charset="-78"/>
                        </a:rPr>
                        <a:t>النص:</a:t>
                      </a: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07970336"/>
                  </a:ext>
                </a:extLst>
              </a:tr>
              <a:tr h="923710">
                <a:tc>
                  <a:txBody>
                    <a:bodyPr/>
                    <a:lstStyle/>
                    <a:p>
                      <a:pPr algn="r" rtl="1" fontAlgn="t"/>
                      <a:r>
                        <a:rPr lang="ar-EG" sz="1800" b="0" dirty="0">
                          <a:solidFill>
                            <a:srgbClr val="363D98"/>
                          </a:solidFill>
                          <a:effectLst/>
                          <a:latin typeface="Alexandria" pitchFamily="2" charset="-78"/>
                          <a:cs typeface="Alexandria" pitchFamily="2" charset="-78"/>
                        </a:rPr>
                        <a:t>ملحوظات </a:t>
                      </a:r>
                      <a:r>
                        <a:rPr lang="ar-EG" sz="1800" b="1" dirty="0">
                          <a:solidFill>
                            <a:srgbClr val="363D98"/>
                          </a:solidFill>
                          <a:effectLst/>
                          <a:latin typeface="Alexandria" pitchFamily="2" charset="-78"/>
                          <a:cs typeface="Alexandria" pitchFamily="2" charset="-78"/>
                        </a:rPr>
                        <a:t>الباحث</a:t>
                      </a:r>
                      <a:r>
                        <a:rPr lang="ar-EG" sz="1800" b="0" dirty="0">
                          <a:solidFill>
                            <a:srgbClr val="363D98"/>
                          </a:solidFill>
                          <a:effectLst/>
                          <a:latin typeface="Alexandria" pitchFamily="2" charset="-78"/>
                          <a:cs typeface="Alexandria" pitchFamily="2" charset="-78"/>
                        </a:rPr>
                        <a:t>:</a:t>
                      </a:r>
                    </a:p>
                    <a:p>
                      <a:pPr algn="r" rtl="1" fontAlgn="t"/>
                      <a:r>
                        <a:rPr lang="ar-EG" sz="1800" b="0" dirty="0">
                          <a:solidFill>
                            <a:srgbClr val="363D98"/>
                          </a:solidFill>
                          <a:effectLst/>
                          <a:latin typeface="Alexandria" pitchFamily="2" charset="-78"/>
                          <a:cs typeface="Alexandria" pitchFamily="2" charset="-78"/>
                        </a:rPr>
                        <a:t> </a:t>
                      </a:r>
                    </a:p>
                  </a:txBody>
                  <a:tcPr>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63751954"/>
                  </a:ext>
                </a:extLst>
              </a:tr>
            </a:tbl>
          </a:graphicData>
        </a:graphic>
      </p:graphicFrame>
      <p:sp>
        <p:nvSpPr>
          <p:cNvPr id="7" name="Rectangle 1">
            <a:extLst>
              <a:ext uri="{FF2B5EF4-FFF2-40B4-BE49-F238E27FC236}">
                <a16:creationId xmlns:a16="http://schemas.microsoft.com/office/drawing/2014/main" id="{D2CC7534-4212-2E72-1329-C2B915AE2362}"/>
              </a:ext>
            </a:extLst>
          </p:cNvPr>
          <p:cNvSpPr>
            <a:spLocks noChangeArrowheads="1"/>
          </p:cNvSpPr>
          <p:nvPr/>
        </p:nvSpPr>
        <p:spPr bwMode="auto">
          <a:xfrm>
            <a:off x="2555875" y="29654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EG" altLang="ar-EG" sz="1100" b="0" i="0" u="none" strike="noStrike" cap="none" normalizeH="0" baseline="0">
                <a:ln>
                  <a:noFill/>
                </a:ln>
                <a:solidFill>
                  <a:srgbClr val="363D98"/>
                </a:solidFill>
                <a:effectLst/>
                <a:latin typeface="Dubai" panose="020B0503030403030204" pitchFamily="34" charset="-78"/>
                <a:cs typeface="Dubai" panose="020B0503030403030204" pitchFamily="34" charset="-78"/>
              </a:rPr>
              <a:t> </a:t>
            </a:r>
            <a:endParaRPr kumimoji="0" lang="ar-EG" altLang="ar-EG" sz="1100" b="0" i="0" u="none" strike="noStrike" cap="none" normalizeH="0" baseline="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EG" altLang="ar-EG" sz="1100" b="0" i="0" u="none" strike="noStrike" cap="none" normalizeH="0" baseline="0">
                <a:ln>
                  <a:noFill/>
                </a:ln>
                <a:solidFill>
                  <a:srgbClr val="363D98"/>
                </a:solidFill>
                <a:effectLst/>
                <a:latin typeface="Dubai" panose="020B0503030403030204" pitchFamily="34" charset="-78"/>
                <a:cs typeface="Dubai" panose="020B0503030403030204" pitchFamily="34" charset="-78"/>
              </a:rPr>
              <a:t> </a:t>
            </a:r>
            <a:endParaRPr kumimoji="0" lang="ar-EG" altLang="ar-EG" sz="1800" b="0" i="0" u="none" strike="noStrike" cap="none" normalizeH="0" baseline="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5524E310-B734-5FBF-830C-5842FCA898C2}"/>
              </a:ext>
            </a:extLst>
          </p:cNvPr>
          <p:cNvSpPr txBox="1"/>
          <p:nvPr/>
        </p:nvSpPr>
        <p:spPr>
          <a:xfrm>
            <a:off x="630318" y="1949612"/>
            <a:ext cx="11535506" cy="3334887"/>
          </a:xfrm>
          <a:prstGeom prst="rect">
            <a:avLst/>
          </a:prstGeom>
          <a:noFill/>
        </p:spPr>
        <p:txBody>
          <a:bodyPr wrap="square" rtlCol="1">
            <a:spAutoFit/>
          </a:bodyPr>
          <a:lstStyle/>
          <a:p>
            <a:pPr marL="534988" indent="-268288" algn="just" rtl="1">
              <a:lnSpc>
                <a:spcPct val="200000"/>
              </a:lnSpc>
            </a:pPr>
            <a:r>
              <a:rPr lang="ar-EG" b="0" i="0" dirty="0">
                <a:effectLst/>
                <a:latin typeface="Alexandria" pitchFamily="2" charset="-78"/>
                <a:cs typeface="Alexandria" pitchFamily="2" charset="-78"/>
              </a:rPr>
              <a:t>- اسم المؤلف أو أسماء المؤلفين.</a:t>
            </a:r>
          </a:p>
          <a:p>
            <a:pPr marL="534988" indent="-268288" algn="just" rtl="1">
              <a:lnSpc>
                <a:spcPct val="200000"/>
              </a:lnSpc>
            </a:pPr>
            <a:r>
              <a:rPr lang="ar-EG" b="0" i="0" dirty="0">
                <a:effectLst/>
                <a:latin typeface="Alexandria" pitchFamily="2" charset="-78"/>
                <a:cs typeface="Alexandria" pitchFamily="2" charset="-78"/>
              </a:rPr>
              <a:t> -اسم المقالة كاملا.</a:t>
            </a:r>
          </a:p>
          <a:p>
            <a:pPr marL="534988" indent="-268288" algn="just" rtl="1">
              <a:lnSpc>
                <a:spcPct val="200000"/>
              </a:lnSpc>
            </a:pPr>
            <a:r>
              <a:rPr lang="ar-EG" b="0" i="0" dirty="0">
                <a:effectLst/>
                <a:latin typeface="Alexandria" pitchFamily="2" charset="-78"/>
                <a:cs typeface="Alexandria" pitchFamily="2" charset="-78"/>
              </a:rPr>
              <a:t>- اسم المجلة.</a:t>
            </a:r>
          </a:p>
          <a:p>
            <a:pPr marL="534988" indent="-268288" algn="just" rtl="1">
              <a:lnSpc>
                <a:spcPct val="200000"/>
              </a:lnSpc>
            </a:pPr>
            <a:r>
              <a:rPr lang="ar-EG" b="0" i="0" dirty="0">
                <a:effectLst/>
                <a:latin typeface="Alexandria" pitchFamily="2" charset="-78"/>
                <a:cs typeface="Alexandria" pitchFamily="2" charset="-78"/>
              </a:rPr>
              <a:t> -رقم المجلد أو الجزء.</a:t>
            </a:r>
          </a:p>
          <a:p>
            <a:pPr marL="534988" indent="-268288" algn="just" rtl="1">
              <a:lnSpc>
                <a:spcPct val="200000"/>
              </a:lnSpc>
            </a:pPr>
            <a:r>
              <a:rPr lang="ar-EG" b="0" i="0" dirty="0">
                <a:effectLst/>
                <a:latin typeface="Alexandria" pitchFamily="2" charset="-78"/>
                <a:cs typeface="Alexandria" pitchFamily="2" charset="-78"/>
              </a:rPr>
              <a:t>- أرقام صفحات المقالة من البداية إلى النهاية.</a:t>
            </a:r>
          </a:p>
          <a:p>
            <a:pPr marL="534988" indent="-268288" algn="just" rtl="1">
              <a:lnSpc>
                <a:spcPct val="200000"/>
              </a:lnSpc>
            </a:pPr>
            <a:r>
              <a:rPr lang="ar-EG" b="0" i="0" dirty="0">
                <a:effectLst/>
                <a:latin typeface="Alexandria" pitchFamily="2" charset="-78"/>
                <a:cs typeface="Alexandria" pitchFamily="2" charset="-78"/>
              </a:rPr>
              <a:t>- التاريخ.</a:t>
            </a:r>
          </a:p>
        </p:txBody>
      </p:sp>
    </p:spTree>
    <p:extLst>
      <p:ext uri="{BB962C8B-B14F-4D97-AF65-F5344CB8AC3E}">
        <p14:creationId xmlns:p14="http://schemas.microsoft.com/office/powerpoint/2010/main" val="36873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D6F5C33-E28E-C194-5CF1-64F9262EFE1E}"/>
              </a:ext>
            </a:extLst>
          </p:cNvPr>
          <p:cNvSpPr txBox="1"/>
          <p:nvPr/>
        </p:nvSpPr>
        <p:spPr>
          <a:xfrm>
            <a:off x="124265" y="703440"/>
            <a:ext cx="11943470" cy="5950988"/>
          </a:xfrm>
          <a:prstGeom prst="rect">
            <a:avLst/>
          </a:prstGeom>
          <a:noFill/>
        </p:spPr>
        <p:txBody>
          <a:bodyPr wrap="square">
            <a:spAutoFit/>
          </a:bodyPr>
          <a:lstStyle/>
          <a:p>
            <a:pPr algn="just" rtl="1">
              <a:lnSpc>
                <a:spcPct val="150000"/>
              </a:lnSpc>
            </a:pPr>
            <a:r>
              <a:rPr lang="ar-EG" sz="2000" b="0" i="0" u="sng" dirty="0">
                <a:solidFill>
                  <a:srgbClr val="00B0F0"/>
                </a:solidFill>
                <a:effectLst/>
                <a:latin typeface="Alexandria" pitchFamily="2" charset="-78"/>
                <a:cs typeface="Alexandria" pitchFamily="2" charset="-78"/>
              </a:rPr>
              <a:t>تنظيم البطاقات</a:t>
            </a:r>
          </a:p>
          <a:p>
            <a:pPr algn="just" rtl="1">
              <a:lnSpc>
                <a:spcPct val="200000"/>
              </a:lnSpc>
            </a:pPr>
            <a:r>
              <a:rPr lang="ar-EG" sz="1700" spc="-20" dirty="0">
                <a:solidFill>
                  <a:srgbClr val="000000"/>
                </a:solidFill>
                <a:latin typeface="Alexandria" pitchFamily="2" charset="-78"/>
                <a:cs typeface="Alexandria" pitchFamily="2" charset="-78"/>
              </a:rPr>
              <a:t>يمثل تنظيم البطاقات مرحلة تالية لعملية القراءة وكتابة الاستشهادات وفق الطريقة السابقة، ويعتمد على موضوع البطاقات، الذي يراجعه الباحث وفق خطته البحثية، ثم يقوم بتصنيف البطاقات حسب موضوعاتها ضمن أبواب الرسالة وفصولها.</a:t>
            </a:r>
            <a:endParaRPr lang="ar-EG" sz="500" b="0" i="0" u="sng" spc="-20" dirty="0">
              <a:solidFill>
                <a:srgbClr val="00B0F0"/>
              </a:solidFill>
              <a:effectLst/>
              <a:latin typeface="Alexandria" pitchFamily="2" charset="-78"/>
              <a:cs typeface="Alexandria" pitchFamily="2" charset="-78"/>
            </a:endParaRPr>
          </a:p>
          <a:p>
            <a:pPr algn="just" rtl="1">
              <a:lnSpc>
                <a:spcPct val="200000"/>
              </a:lnSpc>
            </a:pPr>
            <a:r>
              <a:rPr lang="ar-EG" b="0" i="0" u="sng" dirty="0">
                <a:solidFill>
                  <a:srgbClr val="00B0F0"/>
                </a:solidFill>
                <a:effectLst/>
                <a:latin typeface="Alexandria" pitchFamily="2" charset="-78"/>
                <a:cs typeface="Alexandria" pitchFamily="2" charset="-78"/>
              </a:rPr>
              <a:t>الطريقة التنظيمية السليمة والسهلة لترتيب البطاقات:</a:t>
            </a:r>
          </a:p>
          <a:p>
            <a:pPr algn="just" rtl="1">
              <a:lnSpc>
                <a:spcPct val="200000"/>
              </a:lnSpc>
            </a:pPr>
            <a:r>
              <a:rPr lang="ar-EG" b="0" i="0" dirty="0">
                <a:solidFill>
                  <a:srgbClr val="000000"/>
                </a:solidFill>
                <a:effectLst/>
                <a:latin typeface="Alexandria" pitchFamily="2" charset="-78"/>
                <a:cs typeface="Alexandria" pitchFamily="2" charset="-78"/>
              </a:rPr>
              <a:t>١- تصنيف البطاقات إلى مجموعات حسب الموضوعات، أو الخطة، أو المنهج الذي سيتبع في دراسة الموضوع.</a:t>
            </a:r>
          </a:p>
          <a:p>
            <a:pPr algn="just" rtl="1">
              <a:lnSpc>
                <a:spcPct val="200000"/>
              </a:lnSpc>
            </a:pPr>
            <a:r>
              <a:rPr lang="ar-EG" b="0" i="0" dirty="0">
                <a:solidFill>
                  <a:srgbClr val="000000"/>
                </a:solidFill>
                <a:effectLst/>
                <a:latin typeface="Alexandria" pitchFamily="2" charset="-78"/>
                <a:cs typeface="Alexandria" pitchFamily="2" charset="-78"/>
              </a:rPr>
              <a:t>٢ - توضع كل مجموعة في صندوق، أو ملف خاص، مكتوبًا عليه عنوان موضوع كل مجموعة، وعمل فهرسة مختصرة لمحتويات كل منها تحت العنوان العام.</a:t>
            </a:r>
          </a:p>
          <a:p>
            <a:pPr algn="just" rtl="1">
              <a:lnSpc>
                <a:spcPct val="200000"/>
              </a:lnSpc>
            </a:pPr>
            <a:r>
              <a:rPr lang="ar-EG" b="0" i="0" dirty="0">
                <a:solidFill>
                  <a:srgbClr val="000000"/>
                </a:solidFill>
                <a:effectLst/>
                <a:latin typeface="Alexandria" pitchFamily="2" charset="-78"/>
                <a:cs typeface="Alexandria" pitchFamily="2" charset="-78"/>
              </a:rPr>
              <a:t>٣- توضع أرقام متسلسلة طبقًا للمنهج الدراسي في السير في الموضوع لكل مجموعة من الملفات أو علب البطاقات.</a:t>
            </a:r>
          </a:p>
          <a:p>
            <a:pPr algn="just" rtl="1">
              <a:lnSpc>
                <a:spcPct val="200000"/>
              </a:lnSpc>
            </a:pPr>
            <a:r>
              <a:rPr lang="ar-EG" b="0" i="0" dirty="0">
                <a:solidFill>
                  <a:srgbClr val="000000"/>
                </a:solidFill>
                <a:effectLst/>
                <a:latin typeface="Alexandria" pitchFamily="2" charset="-78"/>
                <a:cs typeface="Alexandria" pitchFamily="2" charset="-78"/>
              </a:rPr>
              <a:t>٤- تخصص بطاقات معينة فهرسًا عامًّا لما تحويه الملفات، أو علب البطاقات بما يضمن سهولة الحصول على المعلومات المدونة في البطاقات في شكل مفصل. وفي النهاية سيجد الباحث أنها مرتبة في فصول، وأبواب، وتقسيمات أساسية، وثانوية.</a:t>
            </a:r>
          </a:p>
        </p:txBody>
      </p:sp>
    </p:spTree>
    <p:extLst>
      <p:ext uri="{BB962C8B-B14F-4D97-AF65-F5344CB8AC3E}">
        <p14:creationId xmlns:p14="http://schemas.microsoft.com/office/powerpoint/2010/main" val="1698542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B221BC6-30E0-4D58-9620-E5F0BA50CD25}"/>
              </a:ext>
            </a:extLst>
          </p:cNvPr>
          <p:cNvSpPr txBox="1"/>
          <p:nvPr/>
        </p:nvSpPr>
        <p:spPr>
          <a:xfrm>
            <a:off x="7779434" y="900332"/>
            <a:ext cx="4107766"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dirty="0">
                <a:solidFill>
                  <a:srgbClr val="00B0F0"/>
                </a:solidFill>
                <a:latin typeface="Alexandria" pitchFamily="2" charset="-78"/>
                <a:cs typeface="Alexandria" pitchFamily="2" charset="-78"/>
              </a:rPr>
              <a:t>توظيف البطاقات أثناء الكتابة العلمية</a:t>
            </a:r>
          </a:p>
        </p:txBody>
      </p:sp>
      <p:sp>
        <p:nvSpPr>
          <p:cNvPr id="3" name="TextBox 2">
            <a:extLst>
              <a:ext uri="{FF2B5EF4-FFF2-40B4-BE49-F238E27FC236}">
                <a16:creationId xmlns:a16="http://schemas.microsoft.com/office/drawing/2014/main" id="{E104D601-F19E-2986-3699-8E2D2D7B2472}"/>
              </a:ext>
            </a:extLst>
          </p:cNvPr>
          <p:cNvSpPr txBox="1"/>
          <p:nvPr/>
        </p:nvSpPr>
        <p:spPr>
          <a:xfrm>
            <a:off x="478302" y="1553869"/>
            <a:ext cx="11272430" cy="4996881"/>
          </a:xfrm>
          <a:prstGeom prst="rect">
            <a:avLst/>
          </a:prstGeom>
          <a:noFill/>
        </p:spPr>
        <p:txBody>
          <a:bodyPr wrap="square">
            <a:spAutoFit/>
          </a:bodyPr>
          <a:lstStyle/>
          <a:p>
            <a:pPr marL="285750" indent="-285750" algn="just" rtl="1">
              <a:lnSpc>
                <a:spcPct val="200000"/>
              </a:lnSpc>
              <a:buFont typeface="Wingdings" panose="05000000000000000000" pitchFamily="2" charset="2"/>
              <a:buChar char="q"/>
            </a:pPr>
            <a:r>
              <a:rPr lang="ar-EG" sz="1800" b="0" i="0" u="none" strike="noStrike" baseline="0" dirty="0">
                <a:latin typeface="Alexandria" pitchFamily="2" charset="-78"/>
                <a:cs typeface="Alexandria" pitchFamily="2" charset="-78"/>
              </a:rPr>
              <a:t>وهذه هي المرحلة الثالثة من مراحل استخدام البطاقات في العمل البحثي، وفيها يقوم الباحث بإحضار البطاقات بعد تصنيفها ثم الشروع في الكتابة.</a:t>
            </a:r>
          </a:p>
          <a:p>
            <a:pPr marL="285750" indent="-285750" algn="just" rtl="1">
              <a:lnSpc>
                <a:spcPct val="200000"/>
              </a:lnSpc>
              <a:buFont typeface="Wingdings" panose="05000000000000000000" pitchFamily="2" charset="2"/>
              <a:buChar char="q"/>
            </a:pPr>
            <a:r>
              <a:rPr lang="ar-EG" sz="1800" b="0" i="0" u="none" strike="noStrike" baseline="0" dirty="0">
                <a:latin typeface="Alexandria" pitchFamily="2" charset="-78"/>
                <a:cs typeface="Alexandria" pitchFamily="2" charset="-78"/>
              </a:rPr>
              <a:t>يحدد الباحث الفصل المطلوب، ثم يحضر البطاقات الخاصة به ويستخرجها – مع الحفاظ على طريقة ترتيبها – ويبدأ في إعادة النظر إليها.</a:t>
            </a:r>
          </a:p>
          <a:p>
            <a:pPr marL="285750" indent="-285750" algn="just" rtl="1">
              <a:lnSpc>
                <a:spcPct val="200000"/>
              </a:lnSpc>
              <a:buFont typeface="Wingdings" panose="05000000000000000000" pitchFamily="2" charset="2"/>
              <a:buChar char="q"/>
            </a:pPr>
            <a:r>
              <a:rPr lang="ar-EG" dirty="0">
                <a:latin typeface="Alexandria" pitchFamily="2" charset="-78"/>
                <a:cs typeface="Alexandria" pitchFamily="2" charset="-78"/>
              </a:rPr>
              <a:t>يبدأ الباحث في كتابة الجزء المحدد من العمل البحثي وبجواره البطاقات؛ حيث يضيف منها النصوص المنقولة لفظا أو ضمنا (بمعناه) ثم ينقل تعليقاته وملاحظاته عليها.</a:t>
            </a:r>
          </a:p>
          <a:p>
            <a:pPr marL="285750" indent="-285750" algn="just" rtl="1">
              <a:lnSpc>
                <a:spcPct val="200000"/>
              </a:lnSpc>
              <a:buFont typeface="Wingdings" panose="05000000000000000000" pitchFamily="2" charset="2"/>
              <a:buChar char="q"/>
            </a:pPr>
            <a:r>
              <a:rPr lang="ar-EG" sz="1800" b="0" i="0" u="none" strike="noStrike" baseline="0" dirty="0">
                <a:latin typeface="Alexandria" pitchFamily="2" charset="-78"/>
                <a:cs typeface="Alexandria" pitchFamily="2" charset="-78"/>
              </a:rPr>
              <a:t>ثم يضيف </a:t>
            </a:r>
            <a:r>
              <a:rPr lang="ar-EG" dirty="0">
                <a:latin typeface="Alexandria" pitchFamily="2" charset="-78"/>
                <a:cs typeface="Alexandria" pitchFamily="2" charset="-78"/>
              </a:rPr>
              <a:t>ت</a:t>
            </a:r>
            <a:r>
              <a:rPr lang="ar-EG" sz="1800" b="0" i="0" u="none" strike="noStrike" baseline="0" dirty="0">
                <a:latin typeface="Alexandria" pitchFamily="2" charset="-78"/>
                <a:cs typeface="Alexandria" pitchFamily="2" charset="-78"/>
              </a:rPr>
              <a:t>وثيق الاقتباس في ال</a:t>
            </a:r>
            <a:r>
              <a:rPr lang="ar-EG" dirty="0">
                <a:latin typeface="Alexandria" pitchFamily="2" charset="-78"/>
                <a:cs typeface="Alexandria" pitchFamily="2" charset="-78"/>
              </a:rPr>
              <a:t>هامش/ الحاشية من داخل البطاقة.</a:t>
            </a:r>
          </a:p>
          <a:p>
            <a:pPr marL="285750" indent="-285750" algn="just" rtl="1">
              <a:lnSpc>
                <a:spcPct val="200000"/>
              </a:lnSpc>
              <a:buFont typeface="Wingdings" panose="05000000000000000000" pitchFamily="2" charset="2"/>
              <a:buChar char="q"/>
            </a:pPr>
            <a:r>
              <a:rPr lang="ar-EG" dirty="0">
                <a:latin typeface="Alexandria" pitchFamily="2" charset="-78"/>
                <a:cs typeface="Alexandria" pitchFamily="2" charset="-78"/>
              </a:rPr>
              <a:t>يقوم بتسجيل المراجع المذكورة موثقة توثيقا كاملا في ملف مستقل للاستفادة منها لاحقا في كتابة المصادر والمراجع.</a:t>
            </a:r>
          </a:p>
        </p:txBody>
      </p:sp>
    </p:spTree>
    <p:extLst>
      <p:ext uri="{BB962C8B-B14F-4D97-AF65-F5344CB8AC3E}">
        <p14:creationId xmlns:p14="http://schemas.microsoft.com/office/powerpoint/2010/main" val="3897996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40ABDC4-6844-5F32-E362-08EA7B5ECF10}"/>
              </a:ext>
            </a:extLst>
          </p:cNvPr>
          <p:cNvSpPr txBox="1"/>
          <p:nvPr/>
        </p:nvSpPr>
        <p:spPr>
          <a:xfrm>
            <a:off x="3516922" y="3012332"/>
            <a:ext cx="5528603" cy="461665"/>
          </a:xfrm>
          <a:prstGeom prst="rect">
            <a:avLst/>
          </a:prstGeom>
        </p:spPr>
        <p:style>
          <a:lnRef idx="2">
            <a:schemeClr val="accent1"/>
          </a:lnRef>
          <a:fillRef idx="1">
            <a:schemeClr val="lt1"/>
          </a:fillRef>
          <a:effectRef idx="0">
            <a:schemeClr val="accent1"/>
          </a:effectRef>
          <a:fontRef idx="minor">
            <a:schemeClr val="dk1"/>
          </a:fontRef>
        </p:style>
        <p:txBody>
          <a:bodyPr wrap="square" rtlCol="1" anchor="ctr">
            <a:spAutoFit/>
          </a:bodyPr>
          <a:lstStyle/>
          <a:p>
            <a:pPr algn="ctr" rtl="1"/>
            <a:r>
              <a:rPr lang="ar-EG" sz="2400" dirty="0">
                <a:solidFill>
                  <a:srgbClr val="00B0F0"/>
                </a:solidFill>
                <a:latin typeface="Alexandria" pitchFamily="2" charset="-78"/>
                <a:cs typeface="Alexandria" pitchFamily="2" charset="-78"/>
              </a:rPr>
              <a:t>الاقتباس والهوامش</a:t>
            </a:r>
          </a:p>
        </p:txBody>
      </p:sp>
    </p:spTree>
    <p:extLst>
      <p:ext uri="{BB962C8B-B14F-4D97-AF65-F5344CB8AC3E}">
        <p14:creationId xmlns:p14="http://schemas.microsoft.com/office/powerpoint/2010/main" val="1423218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4257C73-5100-D4FB-BD75-4EAE4B7FC6CD}"/>
              </a:ext>
            </a:extLst>
          </p:cNvPr>
          <p:cNvSpPr txBox="1"/>
          <p:nvPr/>
        </p:nvSpPr>
        <p:spPr>
          <a:xfrm>
            <a:off x="9831077" y="988896"/>
            <a:ext cx="2180492"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u="sng" dirty="0">
                <a:solidFill>
                  <a:srgbClr val="00B0F0"/>
                </a:solidFill>
                <a:latin typeface="Alexandria" pitchFamily="2" charset="-78"/>
                <a:cs typeface="Alexandria" pitchFamily="2" charset="-78"/>
              </a:rPr>
              <a:t>مفهوم الاقتباس:</a:t>
            </a:r>
          </a:p>
        </p:txBody>
      </p:sp>
      <p:sp>
        <p:nvSpPr>
          <p:cNvPr id="8" name="TextBox 7">
            <a:extLst>
              <a:ext uri="{FF2B5EF4-FFF2-40B4-BE49-F238E27FC236}">
                <a16:creationId xmlns:a16="http://schemas.microsoft.com/office/drawing/2014/main" id="{C05A4F24-9E62-F68B-3DBE-C4906AAA7B25}"/>
              </a:ext>
            </a:extLst>
          </p:cNvPr>
          <p:cNvSpPr txBox="1"/>
          <p:nvPr/>
        </p:nvSpPr>
        <p:spPr>
          <a:xfrm>
            <a:off x="478302" y="1553869"/>
            <a:ext cx="11272430" cy="2226892"/>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 هو عملية الاستشهاد والاستناد </a:t>
            </a:r>
            <a:r>
              <a:rPr lang="ar-EG" dirty="0">
                <a:latin typeface="Alexandria" pitchFamily="2" charset="-78"/>
                <a:cs typeface="Alexandria" pitchFamily="2" charset="-78"/>
              </a:rPr>
              <a:t>إ</a:t>
            </a:r>
            <a:r>
              <a:rPr lang="ar-EG" sz="1800" b="0" i="0" u="none" strike="noStrike" baseline="0" dirty="0">
                <a:latin typeface="Alexandria" pitchFamily="2" charset="-78"/>
                <a:cs typeface="Alexandria" pitchFamily="2" charset="-78"/>
              </a:rPr>
              <a:t>لى كتابات المفكرين والباحثين الآخرين التي لها علاقة بموضوع البحث إلاّ أن الاستشهاد والاستناد إلى كتابات الآخرين لا يعني بالضرورة دائماً تأييد هذه الآراء أو تلك،</a:t>
            </a:r>
          </a:p>
          <a:p>
            <a:pPr algn="just" rtl="1">
              <a:lnSpc>
                <a:spcPct val="200000"/>
              </a:lnSpc>
            </a:pPr>
            <a:r>
              <a:rPr lang="ar-EG" sz="1800" b="0" i="0" u="none" strike="noStrike" baseline="0" dirty="0">
                <a:latin typeface="Alexandria" pitchFamily="2" charset="-78"/>
                <a:cs typeface="Alexandria" pitchFamily="2" charset="-78"/>
              </a:rPr>
              <a:t>- إن الموضوعية تفترض التعقيب والتحليل للآراء الواردة ومتابعة وتحليل الآراء المخالفة أيضاً، وقوة الآراء</a:t>
            </a:r>
          </a:p>
          <a:p>
            <a:pPr algn="just" rtl="1">
              <a:lnSpc>
                <a:spcPct val="200000"/>
              </a:lnSpc>
            </a:pPr>
            <a:r>
              <a:rPr lang="ar-EG" sz="1800" b="0" i="0" u="none" strike="noStrike" baseline="0" dirty="0">
                <a:latin typeface="Alexandria" pitchFamily="2" charset="-78"/>
                <a:cs typeface="Alexandria" pitchFamily="2" charset="-78"/>
              </a:rPr>
              <a:t>وضعفها يعتمد بالدرجة الأساس على الحجج والبراهين التي يقدمها الباحثون أو المفكرون.</a:t>
            </a:r>
            <a:endParaRPr lang="ar-EG"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787908B2-E738-08A7-5C04-35641D5E25A3}"/>
              </a:ext>
            </a:extLst>
          </p:cNvPr>
          <p:cNvSpPr txBox="1"/>
          <p:nvPr/>
        </p:nvSpPr>
        <p:spPr>
          <a:xfrm>
            <a:off x="478302" y="3976402"/>
            <a:ext cx="11533267" cy="2780889"/>
          </a:xfrm>
          <a:prstGeom prst="rect">
            <a:avLst/>
          </a:prstGeom>
          <a:noFill/>
        </p:spPr>
        <p:txBody>
          <a:bodyPr wrap="square">
            <a:spAutoFit/>
          </a:bodyPr>
          <a:lstStyle/>
          <a:p>
            <a:pPr algn="just" rtl="1">
              <a:lnSpc>
                <a:spcPct val="200000"/>
              </a:lnSpc>
            </a:pPr>
            <a:r>
              <a:rPr lang="ar-EG" sz="1800" i="0" u="sng" strike="noStrike" baseline="0" dirty="0">
                <a:solidFill>
                  <a:srgbClr val="00B0F0"/>
                </a:solidFill>
                <a:latin typeface="Alexandria" pitchFamily="2" charset="-78"/>
                <a:cs typeface="Alexandria" pitchFamily="2" charset="-78"/>
              </a:rPr>
              <a:t>أهداف الاقتباس:</a:t>
            </a:r>
          </a:p>
          <a:p>
            <a:pPr algn="just" rtl="1">
              <a:lnSpc>
                <a:spcPct val="200000"/>
              </a:lnSpc>
            </a:pPr>
            <a:r>
              <a:rPr lang="ar-EG" sz="1800" b="0" i="0" u="none" strike="noStrike" baseline="0" dirty="0">
                <a:latin typeface="Alexandria" pitchFamily="2" charset="-78"/>
                <a:cs typeface="Alexandria" pitchFamily="2" charset="-78"/>
              </a:rPr>
              <a:t>1. تعريف القارئ بوجهات النظر المختلفة حول الموضوع نفسه.</a:t>
            </a:r>
          </a:p>
          <a:p>
            <a:pPr algn="just" rtl="1">
              <a:lnSpc>
                <a:spcPct val="200000"/>
              </a:lnSpc>
            </a:pPr>
            <a:r>
              <a:rPr lang="ar-EG" dirty="0">
                <a:latin typeface="Alexandria" pitchFamily="2" charset="-78"/>
                <a:cs typeface="Alexandria" pitchFamily="2" charset="-78"/>
              </a:rPr>
              <a:t>2. </a:t>
            </a:r>
            <a:r>
              <a:rPr lang="ar-EG" sz="1800" b="0" i="0" u="none" strike="noStrike" baseline="0" dirty="0">
                <a:latin typeface="Alexandria" pitchFamily="2" charset="-78"/>
                <a:cs typeface="Alexandria" pitchFamily="2" charset="-78"/>
              </a:rPr>
              <a:t>تدعيم وجهة نظر الباحث.</a:t>
            </a:r>
          </a:p>
          <a:p>
            <a:pPr algn="just" rtl="1">
              <a:lnSpc>
                <a:spcPct val="200000"/>
              </a:lnSpc>
            </a:pPr>
            <a:r>
              <a:rPr lang="ar-EG" dirty="0">
                <a:latin typeface="Alexandria" pitchFamily="2" charset="-78"/>
                <a:cs typeface="Alexandria" pitchFamily="2" charset="-78"/>
              </a:rPr>
              <a:t>3. </a:t>
            </a:r>
            <a:r>
              <a:rPr lang="ar-EG" sz="1800" b="0" i="0" u="none" strike="noStrike" baseline="0" dirty="0">
                <a:latin typeface="Alexandria" pitchFamily="2" charset="-78"/>
                <a:cs typeface="Alexandria" pitchFamily="2" charset="-78"/>
              </a:rPr>
              <a:t>تأكيد أو نفي فكرة أو رأي.</a:t>
            </a:r>
          </a:p>
          <a:p>
            <a:pPr algn="just" rtl="1">
              <a:lnSpc>
                <a:spcPct val="200000"/>
              </a:lnSpc>
            </a:pPr>
            <a:r>
              <a:rPr lang="ar-EG" sz="1800" b="0" i="0" u="none" strike="noStrike" baseline="0" dirty="0">
                <a:latin typeface="Alexandria" pitchFamily="2" charset="-78"/>
                <a:cs typeface="Alexandria" pitchFamily="2" charset="-78"/>
              </a:rPr>
              <a:t>4. توضيح شيء غامض أو غير واضح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9934786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7513B4F-AEE0-7754-1221-C8359E9B0D21}"/>
              </a:ext>
            </a:extLst>
          </p:cNvPr>
          <p:cNvSpPr txBox="1"/>
          <p:nvPr/>
        </p:nvSpPr>
        <p:spPr>
          <a:xfrm>
            <a:off x="729280" y="751344"/>
            <a:ext cx="11282289" cy="4996881"/>
          </a:xfrm>
          <a:prstGeom prst="rect">
            <a:avLst/>
          </a:prstGeom>
          <a:noFill/>
        </p:spPr>
        <p:txBody>
          <a:bodyPr wrap="square">
            <a:spAutoFit/>
          </a:bodyPr>
          <a:lstStyle/>
          <a:p>
            <a:pPr algn="r" rtl="1">
              <a:lnSpc>
                <a:spcPct val="200000"/>
              </a:lnSpc>
            </a:pPr>
            <a:r>
              <a:rPr lang="ar-EG" sz="1800" b="1" i="0" u="sng" strike="noStrike" baseline="0" dirty="0">
                <a:solidFill>
                  <a:srgbClr val="00B0F0"/>
                </a:solidFill>
                <a:latin typeface="Alexandria" pitchFamily="2" charset="-78"/>
                <a:cs typeface="Alexandria" pitchFamily="2" charset="-78"/>
              </a:rPr>
              <a:t>أصول الاقتباس ومبادئه:</a:t>
            </a:r>
          </a:p>
          <a:p>
            <a:pPr algn="r" rtl="1">
              <a:lnSpc>
                <a:spcPct val="200000"/>
              </a:lnSpc>
            </a:pPr>
            <a:r>
              <a:rPr lang="ar-EG" dirty="0">
                <a:latin typeface="Alexandria" pitchFamily="2" charset="-78"/>
                <a:cs typeface="Alexandria" pitchFamily="2" charset="-78"/>
              </a:rPr>
              <a:t>1. </a:t>
            </a:r>
            <a:r>
              <a:rPr lang="ar-EG" sz="1800" b="0" i="0" u="none" strike="noStrike" baseline="0" dirty="0">
                <a:latin typeface="Alexandria" pitchFamily="2" charset="-78"/>
                <a:cs typeface="Alexandria" pitchFamily="2" charset="-78"/>
              </a:rPr>
              <a:t>الأمانة العلمية في الإشارة إلى المصادر.</a:t>
            </a:r>
          </a:p>
          <a:p>
            <a:pPr algn="r" rtl="1">
              <a:lnSpc>
                <a:spcPct val="200000"/>
              </a:lnSpc>
            </a:pPr>
            <a:r>
              <a:rPr lang="ar-EG" sz="1800" b="0" i="0" u="none" strike="noStrike" baseline="0" dirty="0">
                <a:latin typeface="Alexandria" pitchFamily="2" charset="-78"/>
                <a:cs typeface="Alexandria" pitchFamily="2" charset="-78"/>
              </a:rPr>
              <a:t>2. عدم تشويه المعنى المقتبس سواء أكان الاقتباس مباشراً أم غير مباشر.</a:t>
            </a:r>
          </a:p>
          <a:p>
            <a:pPr algn="r" rtl="1">
              <a:lnSpc>
                <a:spcPct val="200000"/>
              </a:lnSpc>
            </a:pPr>
            <a:r>
              <a:rPr lang="ar-EG" dirty="0">
                <a:latin typeface="Alexandria" pitchFamily="2" charset="-78"/>
                <a:cs typeface="Alexandria" pitchFamily="2" charset="-78"/>
              </a:rPr>
              <a:t>3. </a:t>
            </a:r>
            <a:r>
              <a:rPr lang="ar-EG" sz="1800" b="0" i="0" u="none" strike="noStrike" baseline="0" dirty="0">
                <a:latin typeface="Alexandria" pitchFamily="2" charset="-78"/>
                <a:cs typeface="Alexandria" pitchFamily="2" charset="-78"/>
              </a:rPr>
              <a:t>الابتعاد عن التحيُّز في نقل الأفكار.</a:t>
            </a:r>
          </a:p>
          <a:p>
            <a:pPr algn="r" rtl="1">
              <a:lnSpc>
                <a:spcPct val="200000"/>
              </a:lnSpc>
            </a:pPr>
            <a:r>
              <a:rPr lang="ar-EG" dirty="0">
                <a:latin typeface="Alexandria" pitchFamily="2" charset="-78"/>
                <a:cs typeface="Alexandria" pitchFamily="2" charset="-78"/>
              </a:rPr>
              <a:t>4. </a:t>
            </a:r>
            <a:r>
              <a:rPr lang="ar-EG" sz="1800" b="0" i="0" u="none" strike="noStrike" baseline="0" dirty="0">
                <a:latin typeface="Alexandria" pitchFamily="2" charset="-78"/>
                <a:cs typeface="Alexandria" pitchFamily="2" charset="-78"/>
              </a:rPr>
              <a:t>تجنُّب إدخال وجهة نظر الباحث الشخصية في المادة التي اقتبسها وخصوصاً في الاقتباس غير المباشر.</a:t>
            </a:r>
          </a:p>
          <a:p>
            <a:pPr algn="r" rtl="1">
              <a:lnSpc>
                <a:spcPct val="200000"/>
              </a:lnSpc>
            </a:pPr>
            <a:r>
              <a:rPr lang="ar-EG" sz="1800" b="1" i="0" u="sng" strike="noStrike" baseline="0" dirty="0">
                <a:solidFill>
                  <a:srgbClr val="00B0F0"/>
                </a:solidFill>
                <a:latin typeface="Alexandria" pitchFamily="2" charset="-78"/>
                <a:cs typeface="Alexandria" pitchFamily="2" charset="-78"/>
              </a:rPr>
              <a:t>أنواع الاقتباس </a:t>
            </a:r>
          </a:p>
          <a:p>
            <a:pPr algn="r" rtl="1">
              <a:lnSpc>
                <a:spcPct val="200000"/>
              </a:lnSpc>
            </a:pPr>
            <a:r>
              <a:rPr lang="ar-EG" sz="1800" b="1" i="0" u="sng" strike="noStrike" baseline="0" dirty="0">
                <a:solidFill>
                  <a:srgbClr val="00B0F0"/>
                </a:solidFill>
                <a:latin typeface="Alexandria" pitchFamily="2" charset="-78"/>
                <a:cs typeface="Alexandria" pitchFamily="2" charset="-78"/>
              </a:rPr>
              <a:t>1) الاقتباس المباشر:</a:t>
            </a:r>
          </a:p>
          <a:p>
            <a:pPr algn="r" rtl="1">
              <a:lnSpc>
                <a:spcPct val="200000"/>
              </a:lnSpc>
            </a:pPr>
            <a:r>
              <a:rPr lang="ar-EG" sz="1800" b="0" i="0" u="none" strike="noStrike" baseline="0" dirty="0">
                <a:latin typeface="Alexandria" pitchFamily="2" charset="-78"/>
                <a:cs typeface="Alexandria" pitchFamily="2" charset="-78"/>
              </a:rPr>
              <a:t>وهو النقل الحرفي لنص ورد في مصدر آخر، على ألاّ يزيد على أربعة أسطر، ويجب وضع المقتبس</a:t>
            </a:r>
          </a:p>
          <a:p>
            <a:pPr algn="r" rtl="1">
              <a:lnSpc>
                <a:spcPct val="200000"/>
              </a:lnSpc>
            </a:pPr>
            <a:r>
              <a:rPr lang="ar-EG" sz="1800" b="0" i="0" u="none" strike="noStrike" baseline="0" dirty="0">
                <a:latin typeface="Alexandria" pitchFamily="2" charset="-78"/>
                <a:cs typeface="Alexandria" pitchFamily="2" charset="-78"/>
              </a:rPr>
              <a:t>بين علامتي الاقتباس " " لتمييزه من الاقتباس غير المباشر.</a:t>
            </a:r>
          </a:p>
        </p:txBody>
      </p:sp>
    </p:spTree>
    <p:extLst>
      <p:ext uri="{BB962C8B-B14F-4D97-AF65-F5344CB8AC3E}">
        <p14:creationId xmlns:p14="http://schemas.microsoft.com/office/powerpoint/2010/main" val="483570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335126C-92D3-F859-29A6-A62A373A8C11}"/>
              </a:ext>
            </a:extLst>
          </p:cNvPr>
          <p:cNvSpPr txBox="1"/>
          <p:nvPr/>
        </p:nvSpPr>
        <p:spPr>
          <a:xfrm>
            <a:off x="759655" y="806221"/>
            <a:ext cx="11251914" cy="5550879"/>
          </a:xfrm>
          <a:prstGeom prst="rect">
            <a:avLst/>
          </a:prstGeom>
          <a:noFill/>
        </p:spPr>
        <p:txBody>
          <a:bodyPr wrap="square">
            <a:spAutoFit/>
          </a:bodyPr>
          <a:lstStyle/>
          <a:p>
            <a:pPr algn="r" rtl="1">
              <a:lnSpc>
                <a:spcPct val="200000"/>
              </a:lnSpc>
            </a:pPr>
            <a:r>
              <a:rPr lang="ar-EG" sz="1800" b="1" i="0" u="sng" strike="noStrike" baseline="0" dirty="0">
                <a:solidFill>
                  <a:srgbClr val="00B0F0"/>
                </a:solidFill>
                <a:latin typeface="Alexandria" pitchFamily="2" charset="-78"/>
                <a:cs typeface="Alexandria" pitchFamily="2" charset="-78"/>
              </a:rPr>
              <a:t>- الحذف في الاقتباس المباشر:</a:t>
            </a:r>
          </a:p>
          <a:p>
            <a:pPr marL="182563" indent="-182563" algn="r" rtl="1">
              <a:lnSpc>
                <a:spcPct val="200000"/>
              </a:lnSpc>
            </a:pPr>
            <a:r>
              <a:rPr lang="ar-EG" sz="1800" b="0" i="0" u="none" strike="noStrike" baseline="0" dirty="0">
                <a:latin typeface="Alexandria" pitchFamily="2" charset="-78"/>
                <a:cs typeface="Alexandria" pitchFamily="2" charset="-78"/>
              </a:rPr>
              <a:t>- أحياناً يضطر الباحث إلى حذف جزء من الاقتباس المباشر إذا كان لا يرغب باقتباس النص بأكمله وهو أمرٌ جائز      بشرط ألاّ يؤدي الحذف إلى تغيير في معنى النص أو الإخلال به.</a:t>
            </a:r>
          </a:p>
          <a:p>
            <a:pPr algn="r" rtl="1">
              <a:lnSpc>
                <a:spcPct val="200000"/>
              </a:lnSpc>
            </a:pPr>
            <a:r>
              <a:rPr lang="ar-EG" sz="1800" b="0" i="0" u="none" strike="noStrike" baseline="0" dirty="0">
                <a:latin typeface="Alexandria" pitchFamily="2" charset="-78"/>
                <a:cs typeface="Alexandria" pitchFamily="2" charset="-78"/>
              </a:rPr>
              <a:t>- ويشار إلى الأجزاء المحذوفة من النص بعلامات الحذف.</a:t>
            </a:r>
          </a:p>
          <a:p>
            <a:pPr algn="r"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(000) ثلاث نقاط إذا كان المحذوف كلمات .</a:t>
            </a:r>
          </a:p>
          <a:p>
            <a:pPr algn="r"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(0000) أربع نقاط إذا كان المحذوف جملة .</a:t>
            </a:r>
          </a:p>
          <a:p>
            <a:pPr algn="r"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(سطر كامل من النقاط) في حالة الحذف لفقرة كاملة أو أكثر من نص.</a:t>
            </a:r>
          </a:p>
          <a:p>
            <a:pPr algn="r" rtl="1">
              <a:lnSpc>
                <a:spcPct val="200000"/>
              </a:lnSpc>
            </a:pPr>
            <a:r>
              <a:rPr lang="ar-EG" sz="1800" b="0" i="0" u="none" strike="noStrike" baseline="0" dirty="0">
                <a:latin typeface="Alexandria" pitchFamily="2" charset="-78"/>
                <a:cs typeface="Alexandria" pitchFamily="2" charset="-78"/>
              </a:rPr>
              <a:t>- بشكلٍ عام يفضل استعمال ثلاث أو أربع نقاط للإشارة إلى الحذف في الاقتباس.</a:t>
            </a:r>
          </a:p>
          <a:p>
            <a:pPr marL="182563" indent="-182563" algn="r"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ويفضل أيضاً أن يبدأ الباحث باقتباس جديد في حالة حذف فقرة كاملة أو أكثر من نص، ويبتدئ القول في الاقتباس</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الجديد مثلاً (ويؤكد الباحث على .....) ، أو (ثم يذهب الباحث للتأكيد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7651833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1B3E4B1-63FB-342F-DB09-A023DF1D84FF}"/>
              </a:ext>
            </a:extLst>
          </p:cNvPr>
          <p:cNvSpPr txBox="1"/>
          <p:nvPr/>
        </p:nvSpPr>
        <p:spPr>
          <a:xfrm>
            <a:off x="251994" y="795246"/>
            <a:ext cx="11688012" cy="5827877"/>
          </a:xfrm>
          <a:prstGeom prst="rect">
            <a:avLst/>
          </a:prstGeom>
          <a:noFill/>
        </p:spPr>
        <p:txBody>
          <a:bodyPr wrap="square">
            <a:spAutoFit/>
          </a:bodyPr>
          <a:lstStyle/>
          <a:p>
            <a:pPr algn="r" rtl="1"/>
            <a:r>
              <a:rPr lang="ar-EG" sz="1800" b="1" i="0" u="sng" strike="noStrike" baseline="0" dirty="0">
                <a:solidFill>
                  <a:srgbClr val="00B0F0"/>
                </a:solidFill>
                <a:latin typeface="Alexandria" pitchFamily="2" charset="-78"/>
                <a:cs typeface="Alexandria" pitchFamily="2" charset="-78"/>
              </a:rPr>
              <a:t>- التصحيح في الاقتباس المباشر:</a:t>
            </a:r>
          </a:p>
          <a:p>
            <a:pPr algn="r" rtl="1">
              <a:lnSpc>
                <a:spcPct val="200000"/>
              </a:lnSpc>
            </a:pPr>
            <a:r>
              <a:rPr lang="ar-EG" sz="1800" b="0" i="0" u="none" strike="noStrike" baseline="0" dirty="0">
                <a:latin typeface="Alexandria" pitchFamily="2" charset="-78"/>
                <a:cs typeface="Alexandria" pitchFamily="2" charset="-78"/>
              </a:rPr>
              <a:t>  قد يلاحظ الباحث وجود أخطاء في بعض النصوص المقتبسة ينبغي له تصحيحها بإحدى </a:t>
            </a:r>
            <a:r>
              <a:rPr lang="ar-EG" sz="1800" b="0" i="0" u="sng" strike="noStrike" baseline="0" dirty="0">
                <a:latin typeface="Alexandria" pitchFamily="2" charset="-78"/>
                <a:cs typeface="Alexandria" pitchFamily="2" charset="-78"/>
              </a:rPr>
              <a:t>الطرق الثلاث الآتية:</a:t>
            </a:r>
          </a:p>
          <a:p>
            <a:pPr algn="r" rtl="1">
              <a:lnSpc>
                <a:spcPct val="200000"/>
              </a:lnSpc>
            </a:pPr>
            <a:r>
              <a:rPr lang="ar-EG" dirty="0">
                <a:latin typeface="Alexandria" pitchFamily="2" charset="-78"/>
                <a:cs typeface="Alexandria" pitchFamily="2" charset="-78"/>
              </a:rPr>
              <a:t>1. </a:t>
            </a:r>
            <a:r>
              <a:rPr lang="ar-EG" sz="1800" b="0" i="0" u="none" strike="noStrike" baseline="0" dirty="0">
                <a:latin typeface="Alexandria" pitchFamily="2" charset="-78"/>
                <a:cs typeface="Alexandria" pitchFamily="2" charset="-78"/>
              </a:rPr>
              <a:t>وضع كلمة (</a:t>
            </a:r>
            <a:r>
              <a:rPr lang="ar-EG" sz="1800" b="1" i="0" u="sng" strike="noStrike" baseline="0" dirty="0">
                <a:latin typeface="Alexandria" pitchFamily="2" charset="-78"/>
                <a:cs typeface="Alexandria" pitchFamily="2" charset="-78"/>
              </a:rPr>
              <a:t>هكذا</a:t>
            </a:r>
            <a:r>
              <a:rPr lang="ar-EG" sz="1800" b="0" i="0" u="none" strike="noStrike" baseline="0" dirty="0">
                <a:latin typeface="Alexandria" pitchFamily="2" charset="-78"/>
                <a:cs typeface="Alexandria" pitchFamily="2" charset="-78"/>
              </a:rPr>
              <a:t>) وباللغة الانجليزية</a:t>
            </a:r>
            <a:r>
              <a:rPr lang="ar-EG" dirty="0">
                <a:latin typeface="Alexandria" pitchFamily="2" charset="-78"/>
                <a:cs typeface="Alexandria" pitchFamily="2" charset="-78"/>
              </a:rPr>
              <a:t> </a:t>
            </a:r>
            <a:r>
              <a:rPr lang="ar-EG" b="1" dirty="0">
                <a:latin typeface="Alexandria" pitchFamily="2" charset="-78"/>
                <a:cs typeface="Alexandria" pitchFamily="2" charset="-78"/>
              </a:rPr>
              <a:t>(</a:t>
            </a:r>
            <a:r>
              <a:rPr lang="en-US" b="1" u="sng" dirty="0">
                <a:latin typeface="Alexandria" pitchFamily="2" charset="-78"/>
                <a:cs typeface="Alexandria" pitchFamily="2" charset="-78"/>
              </a:rPr>
              <a:t>Sic</a:t>
            </a:r>
            <a:r>
              <a:rPr lang="ar-SA" b="1" dirty="0">
                <a:latin typeface="Alexandria" pitchFamily="2" charset="-78"/>
                <a:cs typeface="Alexandria" pitchFamily="2" charset="-78"/>
              </a:rPr>
              <a:t>)</a:t>
            </a:r>
            <a:r>
              <a:rPr lang="af-ZA" sz="1800" b="0"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بعد الخطأ الوارد في النص المقتبس.</a:t>
            </a:r>
          </a:p>
          <a:p>
            <a:pPr algn="r" rtl="1">
              <a:lnSpc>
                <a:spcPct val="200000"/>
              </a:lnSpc>
            </a:pPr>
            <a:r>
              <a:rPr lang="ar-EG" dirty="0">
                <a:latin typeface="Alexandria" pitchFamily="2" charset="-78"/>
                <a:cs typeface="Alexandria" pitchFamily="2" charset="-78"/>
              </a:rPr>
              <a:t>2. </a:t>
            </a:r>
            <a:r>
              <a:rPr lang="ar-EG" sz="1800" b="0" i="0" u="none" strike="noStrike" baseline="0" dirty="0">
                <a:latin typeface="Alexandria" pitchFamily="2" charset="-78"/>
                <a:cs typeface="Alexandria" pitchFamily="2" charset="-78"/>
              </a:rPr>
              <a:t>قيام الباحث بتصحيح الخطأ الوارد على النص المقتبس ووضع التصحيح بين قوسين بعد الخطأ الوارد.</a:t>
            </a:r>
          </a:p>
          <a:p>
            <a:pPr algn="r" rtl="1">
              <a:lnSpc>
                <a:spcPct val="200000"/>
              </a:lnSpc>
            </a:pPr>
            <a:r>
              <a:rPr lang="ar-EG" sz="1800" b="0" i="0" u="none" strike="noStrike" baseline="0" dirty="0">
                <a:latin typeface="Alexandria" pitchFamily="2" charset="-78"/>
                <a:cs typeface="Alexandria" pitchFamily="2" charset="-78"/>
              </a:rPr>
              <a:t>3. ويمكن وضع عبارة (</a:t>
            </a:r>
            <a:r>
              <a:rPr lang="ar-EG" sz="1800" b="1" i="0" u="sng" strike="noStrike" baseline="0" dirty="0">
                <a:latin typeface="Alexandria" pitchFamily="2" charset="-78"/>
                <a:cs typeface="Alexandria" pitchFamily="2" charset="-78"/>
              </a:rPr>
              <a:t>صحح التاريخ</a:t>
            </a:r>
            <a:r>
              <a:rPr lang="ar-EG" sz="1800" b="0" i="0" u="none" strike="noStrike" baseline="0" dirty="0">
                <a:latin typeface="Alexandria" pitchFamily="2" charset="-78"/>
                <a:cs typeface="Alexandria" pitchFamily="2" charset="-78"/>
              </a:rPr>
              <a:t>) أو (</a:t>
            </a:r>
            <a:r>
              <a:rPr lang="ar-EG" sz="1800" b="1" i="0" u="sng" strike="noStrike" baseline="0" dirty="0">
                <a:latin typeface="Alexandria" pitchFamily="2" charset="-78"/>
                <a:cs typeface="Alexandria" pitchFamily="2" charset="-78"/>
              </a:rPr>
              <a:t>صحح الخطأ</a:t>
            </a:r>
            <a:r>
              <a:rPr lang="ar-EG" sz="1800" b="0" i="0" u="none" strike="noStrike" baseline="0" dirty="0">
                <a:latin typeface="Alexandria" pitchFamily="2" charset="-78"/>
                <a:cs typeface="Alexandria" pitchFamily="2" charset="-78"/>
              </a:rPr>
              <a:t>) بين قوسين يعقب الشيء المصحح،</a:t>
            </a:r>
          </a:p>
          <a:p>
            <a:pPr algn="r" rtl="1">
              <a:lnSpc>
                <a:spcPct val="200000"/>
              </a:lnSpc>
            </a:pPr>
            <a:r>
              <a:rPr lang="ar-EG" dirty="0">
                <a:latin typeface="Alexandria" pitchFamily="2" charset="-78"/>
                <a:cs typeface="Alexandria" pitchFamily="2" charset="-78"/>
              </a:rPr>
              <a:t>4-ويمكن أن يشير في الهامش بعد توثيق موضع الاستشهاد إلى موضع الخطأ في الاقتباس ويذكر أنَّه صححه إملائيا أو لغويا.</a:t>
            </a:r>
            <a:endParaRPr lang="ar-EG" sz="1800" b="0" i="0" u="none" strike="noStrike" baseline="0" dirty="0">
              <a:latin typeface="Alexandria" pitchFamily="2" charset="-78"/>
              <a:cs typeface="Alexandria" pitchFamily="2" charset="-78"/>
            </a:endParaRPr>
          </a:p>
          <a:p>
            <a:pPr algn="r" rtl="1">
              <a:lnSpc>
                <a:spcPct val="200000"/>
              </a:lnSpc>
            </a:pPr>
            <a:r>
              <a:rPr lang="ar-EG" b="1" u="sng" dirty="0">
                <a:solidFill>
                  <a:srgbClr val="00B0F0"/>
                </a:solidFill>
                <a:latin typeface="Alexandria" pitchFamily="2" charset="-78"/>
                <a:cs typeface="Alexandria" pitchFamily="2" charset="-78"/>
              </a:rPr>
              <a:t>2) </a:t>
            </a:r>
            <a:r>
              <a:rPr lang="ar-EG" sz="1800" b="1" i="0" u="sng" strike="noStrike" baseline="0" dirty="0">
                <a:solidFill>
                  <a:srgbClr val="00B0F0"/>
                </a:solidFill>
                <a:latin typeface="Alexandria" pitchFamily="2" charset="-78"/>
                <a:cs typeface="Alexandria" pitchFamily="2" charset="-78"/>
              </a:rPr>
              <a:t>الاقتباس غير مباشر:</a:t>
            </a:r>
          </a:p>
          <a:p>
            <a:pPr algn="r" rtl="1">
              <a:lnSpc>
                <a:spcPct val="200000"/>
              </a:lnSpc>
            </a:pPr>
            <a:r>
              <a:rPr lang="ar-EG" sz="1800" b="0" i="0" u="none" strike="noStrike" baseline="0" dirty="0">
                <a:latin typeface="Alexandria" pitchFamily="2" charset="-78"/>
                <a:cs typeface="Alexandria" pitchFamily="2" charset="-78"/>
              </a:rPr>
              <a:t>  وهو عملية الاستشهاد بوجهة نظر باحث أو كاتب آخر أو تحليل آرائه من دون النقل الحرفي لعباراته ومن دون الحاجة لوضع المقتبس ضمن علامتي الاقتباس، وهنا يجب على الباحث أن يكون دقيقاً ولديه تفهم كامل للآراء والأفكار المراد اقتباسها بنحوٍ غير مباشر؛ وذلك لتجنب حالات التحيُّز أو تشويه المعنى المقتبس.</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392221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B7417799-612F-861D-65DB-AD4B359A9510}"/>
              </a:ext>
            </a:extLst>
          </p:cNvPr>
          <p:cNvSpPr>
            <a:spLocks noGrp="1"/>
          </p:cNvSpPr>
          <p:nvPr>
            <p:ph type="title"/>
          </p:nvPr>
        </p:nvSpPr>
        <p:spPr>
          <a:xfrm>
            <a:off x="5009857" y="3011444"/>
            <a:ext cx="2172286" cy="835111"/>
          </a:xfrm>
        </p:spPr>
        <p:style>
          <a:lnRef idx="2">
            <a:schemeClr val="accent1"/>
          </a:lnRef>
          <a:fillRef idx="1">
            <a:schemeClr val="lt1"/>
          </a:fillRef>
          <a:effectRef idx="0">
            <a:schemeClr val="accent1"/>
          </a:effectRef>
          <a:fontRef idx="minor">
            <a:schemeClr val="dk1"/>
          </a:fontRef>
        </p:style>
        <p:txBody>
          <a:bodyPr/>
          <a:lstStyle/>
          <a:p>
            <a:pPr algn="ctr"/>
            <a:r>
              <a:rPr lang="ar-EG" sz="2400" b="1" dirty="0">
                <a:solidFill>
                  <a:srgbClr val="00B0F0"/>
                </a:solidFill>
                <a:latin typeface="Alexandria" pitchFamily="2" charset="-78"/>
                <a:ea typeface="+mn-ea"/>
                <a:cs typeface="Alexandria" pitchFamily="2" charset="-78"/>
              </a:rPr>
              <a:t>الهوامش</a:t>
            </a:r>
          </a:p>
        </p:txBody>
      </p:sp>
    </p:spTree>
    <p:extLst>
      <p:ext uri="{BB962C8B-B14F-4D97-AF65-F5344CB8AC3E}">
        <p14:creationId xmlns:p14="http://schemas.microsoft.com/office/powerpoint/2010/main" val="2854471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peech Bubble: Oval 1">
            <a:extLst>
              <a:ext uri="{FF2B5EF4-FFF2-40B4-BE49-F238E27FC236}">
                <a16:creationId xmlns:a16="http://schemas.microsoft.com/office/drawing/2014/main" id="{10BDEF65-A0EA-00BF-DBA5-48AFEFAD389E}"/>
              </a:ext>
            </a:extLst>
          </p:cNvPr>
          <p:cNvSpPr/>
          <p:nvPr/>
        </p:nvSpPr>
        <p:spPr>
          <a:xfrm>
            <a:off x="4358744" y="745587"/>
            <a:ext cx="7652825" cy="2132700"/>
          </a:xfrm>
          <a:prstGeom prst="wedgeEllipseCallout">
            <a:avLst>
              <a:gd name="adj1" fmla="val -34619"/>
              <a:gd name="adj2" fmla="val 59872"/>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lnSpc>
                <a:spcPct val="150000"/>
              </a:lnSpc>
            </a:pPr>
            <a:r>
              <a:rPr lang="ar-EG" sz="2400" b="1" i="0" dirty="0">
                <a:solidFill>
                  <a:srgbClr val="00B0F0"/>
                </a:solidFill>
                <a:effectLst/>
                <a:latin typeface="Alexandria" pitchFamily="2" charset="-78"/>
                <a:cs typeface="Alexandria" pitchFamily="2" charset="-78"/>
              </a:rPr>
              <a:t>ما هي أقسام الصفحة في البحث العلمي؟؟</a:t>
            </a:r>
            <a:endParaRPr lang="ar-EG" sz="2400" b="0" i="0" dirty="0">
              <a:solidFill>
                <a:srgbClr val="00B0F0"/>
              </a:solidFill>
              <a:effectLst/>
              <a:latin typeface="Alexandria" pitchFamily="2" charset="-78"/>
              <a:cs typeface="Alexandria" pitchFamily="2" charset="-78"/>
            </a:endParaRPr>
          </a:p>
        </p:txBody>
      </p:sp>
      <p:sp>
        <p:nvSpPr>
          <p:cNvPr id="3" name="Rectangle: Rounded Corners 2">
            <a:extLst>
              <a:ext uri="{FF2B5EF4-FFF2-40B4-BE49-F238E27FC236}">
                <a16:creationId xmlns:a16="http://schemas.microsoft.com/office/drawing/2014/main" id="{2F3D376F-5912-2F1B-CB96-EDE3DE2DEB25}"/>
              </a:ext>
            </a:extLst>
          </p:cNvPr>
          <p:cNvSpPr/>
          <p:nvPr/>
        </p:nvSpPr>
        <p:spPr>
          <a:xfrm>
            <a:off x="815926" y="3438678"/>
            <a:ext cx="10958732" cy="2407892"/>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ar-EG" dirty="0"/>
          </a:p>
        </p:txBody>
      </p:sp>
      <p:sp>
        <p:nvSpPr>
          <p:cNvPr id="7" name="Rectangle 1">
            <a:extLst>
              <a:ext uri="{FF2B5EF4-FFF2-40B4-BE49-F238E27FC236}">
                <a16:creationId xmlns:a16="http://schemas.microsoft.com/office/drawing/2014/main" id="{72A4BC2B-0DCD-71E5-FCEF-E18BB4AF85B3}"/>
              </a:ext>
            </a:extLst>
          </p:cNvPr>
          <p:cNvSpPr>
            <a:spLocks noChangeArrowheads="1"/>
          </p:cNvSpPr>
          <p:nvPr/>
        </p:nvSpPr>
        <p:spPr bwMode="auto">
          <a:xfrm>
            <a:off x="1352421" y="3565235"/>
            <a:ext cx="9885742" cy="2226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200000"/>
              </a:lnSpc>
              <a:spcBef>
                <a:spcPct val="0"/>
              </a:spcBef>
              <a:spcAft>
                <a:spcPct val="0"/>
              </a:spcAft>
              <a:buClrTx/>
              <a:buSzTx/>
              <a:buFontTx/>
              <a:buNone/>
              <a:tabLst/>
            </a:pPr>
            <a:r>
              <a:rPr kumimoji="0" lang="ar-EG" altLang="ar-EG" b="0" i="0" u="none" strike="noStrike" cap="none" normalizeH="0" baseline="0" dirty="0">
                <a:ln>
                  <a:noFill/>
                </a:ln>
                <a:solidFill>
                  <a:schemeClr val="accent5">
                    <a:lumMod val="50000"/>
                  </a:schemeClr>
                </a:solidFill>
                <a:effectLst/>
                <a:latin typeface="Alexandria" pitchFamily="2" charset="-78"/>
                <a:cs typeface="Alexandria" pitchFamily="2" charset="-78"/>
              </a:rPr>
              <a:t>تنقسم الصفحة إلي قسمين:</a:t>
            </a:r>
          </a:p>
          <a:p>
            <a:pPr marL="0" marR="0" lvl="0" indent="0" algn="ctr" defTabSz="914400" rtl="1" eaLnBrk="0" fontAlgn="base" latinLnBrk="0" hangingPunct="0">
              <a:lnSpc>
                <a:spcPct val="200000"/>
              </a:lnSpc>
              <a:spcBef>
                <a:spcPct val="0"/>
              </a:spcBef>
              <a:spcAft>
                <a:spcPct val="0"/>
              </a:spcAft>
              <a:buClrTx/>
              <a:buSzTx/>
              <a:buFontTx/>
              <a:buNone/>
              <a:tabLst/>
            </a:pPr>
            <a:r>
              <a:rPr lang="ar-EG" altLang="ar-EG" dirty="0">
                <a:solidFill>
                  <a:schemeClr val="accent5">
                    <a:lumMod val="50000"/>
                  </a:schemeClr>
                </a:solidFill>
                <a:latin typeface="Alexandria" pitchFamily="2" charset="-78"/>
                <a:cs typeface="Alexandria" pitchFamily="2" charset="-78"/>
              </a:rPr>
              <a:t>الأول: المتن ويكون بخط في أول الصفحة ويتضمن معلومات تتعلق بصميم البحث.</a:t>
            </a:r>
          </a:p>
          <a:p>
            <a:pPr marL="0" marR="0" lvl="0" indent="0" algn="ctr" defTabSz="914400" rtl="1" eaLnBrk="0" fontAlgn="base" latinLnBrk="0" hangingPunct="0">
              <a:lnSpc>
                <a:spcPct val="200000"/>
              </a:lnSpc>
              <a:spcBef>
                <a:spcPct val="0"/>
              </a:spcBef>
              <a:spcAft>
                <a:spcPct val="0"/>
              </a:spcAft>
              <a:buClrTx/>
              <a:buSzTx/>
              <a:buFontTx/>
              <a:buNone/>
              <a:tabLst/>
            </a:pPr>
            <a:r>
              <a:rPr lang="ar-EG" altLang="ar-EG" dirty="0">
                <a:solidFill>
                  <a:schemeClr val="accent5">
                    <a:lumMod val="50000"/>
                  </a:schemeClr>
                </a:solidFill>
                <a:latin typeface="Alexandria" pitchFamily="2" charset="-78"/>
                <a:cs typeface="Alexandria" pitchFamily="2" charset="-78"/>
              </a:rPr>
              <a:t>الثاني: الهامش (الحاشية) يكون في أسفل الصفحة بخط أصغر ويتضمن معلومات هامشية ليست من صميم البحث نفسه.</a:t>
            </a:r>
          </a:p>
        </p:txBody>
      </p:sp>
    </p:spTree>
    <p:extLst>
      <p:ext uri="{BB962C8B-B14F-4D97-AF65-F5344CB8AC3E}">
        <p14:creationId xmlns:p14="http://schemas.microsoft.com/office/powerpoint/2010/main" val="23692272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84463D5-C825-66D8-A78B-DD314988C303}"/>
              </a:ext>
            </a:extLst>
          </p:cNvPr>
          <p:cNvSpPr txBox="1"/>
          <p:nvPr/>
        </p:nvSpPr>
        <p:spPr>
          <a:xfrm>
            <a:off x="407963" y="1254810"/>
            <a:ext cx="11603606" cy="4133116"/>
          </a:xfrm>
          <a:prstGeom prst="rect">
            <a:avLst/>
          </a:prstGeom>
          <a:noFill/>
        </p:spPr>
        <p:txBody>
          <a:bodyPr wrap="square">
            <a:spAutoFit/>
          </a:bodyPr>
          <a:lstStyle/>
          <a:p>
            <a:pPr algn="just" rtl="1">
              <a:lnSpc>
                <a:spcPct val="200000"/>
              </a:lnSpc>
            </a:pPr>
            <a:r>
              <a:rPr lang="ar-EG" u="sng" dirty="0">
                <a:solidFill>
                  <a:srgbClr val="00B0F0"/>
                </a:solidFill>
                <a:latin typeface="Alexandria" pitchFamily="2" charset="-78"/>
                <a:cs typeface="Alexandria" pitchFamily="2" charset="-78"/>
              </a:rPr>
              <a:t>الفرق بين المتن والهامش (الحاشية):</a:t>
            </a:r>
            <a:endParaRPr lang="en-US" u="sng" dirty="0">
              <a:solidFill>
                <a:srgbClr val="00B0F0"/>
              </a:solidFill>
              <a:latin typeface="Alexandria" pitchFamily="2" charset="-78"/>
              <a:cs typeface="Alexandria" pitchFamily="2" charset="-78"/>
            </a:endParaRPr>
          </a:p>
          <a:p>
            <a:pPr indent="228600" algn="just" rtl="1">
              <a:lnSpc>
                <a:spcPct val="200000"/>
              </a:lnSpc>
              <a:spcAft>
                <a:spcPts val="800"/>
              </a:spcAft>
            </a:pPr>
            <a:r>
              <a:rPr lang="ar-EG" u="sng" dirty="0">
                <a:latin typeface="Alexandria" pitchFamily="2" charset="-78"/>
                <a:cs typeface="Alexandria" pitchFamily="2" charset="-78"/>
              </a:rPr>
              <a:t>الكتابة العلمية داخل العمل البحثي قسمان:</a:t>
            </a:r>
            <a:endParaRPr lang="en-US" u="sng" dirty="0">
              <a:latin typeface="Alexandria" pitchFamily="2" charset="-78"/>
              <a:cs typeface="Alexandria" pitchFamily="2" charset="-78"/>
            </a:endParaRPr>
          </a:p>
          <a:p>
            <a:pPr lvl="0" indent="-342900" algn="just" rtl="1">
              <a:lnSpc>
                <a:spcPct val="200000"/>
              </a:lnSpc>
              <a:buSzPts val="1600"/>
              <a:buFont typeface="Symbol" panose="05050102010706020507" pitchFamily="18" charset="2"/>
              <a:buChar char=""/>
            </a:pPr>
            <a:r>
              <a:rPr lang="ar-EG" dirty="0">
                <a:latin typeface="Alexandria" pitchFamily="2" charset="-78"/>
                <a:cs typeface="Alexandria" pitchFamily="2" charset="-78"/>
              </a:rPr>
              <a:t>كتابة تكون في صميم العمل البحثي، وتتناول جزيئات البحث محل المعالجة، وهذا يُسمَّى المتن.</a:t>
            </a:r>
            <a:endParaRPr lang="en-US" dirty="0">
              <a:latin typeface="Alexandria" pitchFamily="2" charset="-78"/>
              <a:cs typeface="Alexandria" pitchFamily="2" charset="-78"/>
            </a:endParaRPr>
          </a:p>
          <a:p>
            <a:pPr lvl="0" indent="-342900" algn="just" rtl="1">
              <a:lnSpc>
                <a:spcPct val="200000"/>
              </a:lnSpc>
              <a:buSzPts val="1600"/>
              <a:buFont typeface="Symbol" panose="05050102010706020507" pitchFamily="18" charset="2"/>
              <a:buChar char=""/>
            </a:pPr>
            <a:r>
              <a:rPr lang="ar-EG" dirty="0">
                <a:latin typeface="Alexandria" pitchFamily="2" charset="-78"/>
                <a:cs typeface="Alexandria" pitchFamily="2" charset="-78"/>
              </a:rPr>
              <a:t>كتابة هامشية لا تتعلق بالبحث، ولكنها تقدم توثيقا لاقتباس داخل البحث أو تعليقا على قضية تم التطرق إليها في البحث ولا تتعلق به من أجل إفادة القارئ، أو تعريفا بمصطلحات واردة في البحث، أو تعريفا بشخوص العلماء والباحثين من أصحاب النظريات العلمية والإسهامات البحثية...وهي كلها قضايا ليست من صميم العمل البحثي، وهذه تُكْتَبُ في الهوامش أو الحاشية.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3974725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84463D5-C825-66D8-A78B-DD314988C303}"/>
              </a:ext>
            </a:extLst>
          </p:cNvPr>
          <p:cNvSpPr txBox="1"/>
          <p:nvPr/>
        </p:nvSpPr>
        <p:spPr>
          <a:xfrm>
            <a:off x="180431" y="1240734"/>
            <a:ext cx="11831138" cy="4442883"/>
          </a:xfrm>
          <a:prstGeom prst="rect">
            <a:avLst/>
          </a:prstGeom>
          <a:noFill/>
        </p:spPr>
        <p:txBody>
          <a:bodyPr wrap="square">
            <a:spAutoFit/>
          </a:bodyPr>
          <a:lstStyle/>
          <a:p>
            <a:pPr algn="just" rtl="1">
              <a:lnSpc>
                <a:spcPct val="200000"/>
              </a:lnSpc>
            </a:pPr>
            <a:r>
              <a:rPr lang="ar-EG" u="sng" dirty="0">
                <a:solidFill>
                  <a:srgbClr val="00B0F0"/>
                </a:solidFill>
                <a:latin typeface="Alexandria" pitchFamily="2" charset="-78"/>
                <a:cs typeface="Alexandria" pitchFamily="2" charset="-78"/>
              </a:rPr>
              <a:t>الفرق بين المتن والهامش (الحاشية):</a:t>
            </a:r>
            <a:endParaRPr lang="en-US" u="sng" dirty="0">
              <a:solidFill>
                <a:srgbClr val="00B0F0"/>
              </a:solidFill>
              <a:latin typeface="Alexandria" pitchFamily="2" charset="-78"/>
              <a:cs typeface="Alexandria" pitchFamily="2" charset="-78"/>
            </a:endParaRPr>
          </a:p>
          <a:p>
            <a:pPr lvl="0" indent="-342900" algn="just" rtl="1">
              <a:lnSpc>
                <a:spcPct val="200000"/>
              </a:lnSpc>
              <a:buSzPts val="1600"/>
              <a:buFont typeface="Symbol" panose="05050102010706020507" pitchFamily="18" charset="2"/>
              <a:buChar char=""/>
            </a:pPr>
            <a:r>
              <a:rPr lang="ar-EG" dirty="0">
                <a:latin typeface="Alexandria" pitchFamily="2" charset="-78"/>
                <a:cs typeface="Alexandria" pitchFamily="2" charset="-78"/>
              </a:rPr>
              <a:t>من ثَمَّ، فإنَّ الصفحة في البحث تنقسم إلى قسمين: المتن، وهو الكتابة التي تُعالجُ الفكرة البحثية موضع الدراسة والبحث، والآخر هو الهامش أو الحاشية، ويكتبُ فيه الباحث الأشياء غير المتعلقة بفكرة البحث، وإن كانت تقدم إضاءات حول بعض الأشياء الواردة فيها.</a:t>
            </a:r>
            <a:endParaRPr lang="en-US" dirty="0">
              <a:latin typeface="Alexandria" pitchFamily="2" charset="-78"/>
              <a:cs typeface="Alexandria" pitchFamily="2" charset="-78"/>
            </a:endParaRPr>
          </a:p>
          <a:p>
            <a:pPr lvl="0" indent="-342900" algn="just" rtl="1">
              <a:lnSpc>
                <a:spcPct val="200000"/>
              </a:lnSpc>
              <a:spcAft>
                <a:spcPts val="800"/>
              </a:spcAft>
              <a:buSzPts val="1600"/>
              <a:buFont typeface="Symbol" panose="05050102010706020507" pitchFamily="18" charset="2"/>
              <a:buChar char=""/>
            </a:pPr>
            <a:r>
              <a:rPr lang="ar-EG" dirty="0">
                <a:latin typeface="Alexandria" pitchFamily="2" charset="-78"/>
                <a:cs typeface="Alexandria" pitchFamily="2" charset="-78"/>
              </a:rPr>
              <a:t>لا يشترط حجم محدد لكل قسم داخل الصفحة، ولكن تكون النسبة بين المتن والهامش نسبية في داخل العمل البحثي؛ حيثُ قد لا ترد هوامش في بعض الصفحات، وربما يورد هوامش قليلة أسفل صفحة أخرى، وقد يزيد حجم الهامش إذا كثر التعليق على قضية معينة من قبل الباحث، بل قد يشمل الهامش صفحتين أو أكثر، فتكون بعض الصفحات كلها هوامشا لا متن فيها.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9934075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FB049D8-2D8F-7811-C6FA-8DFE37D61795}"/>
              </a:ext>
            </a:extLst>
          </p:cNvPr>
          <p:cNvSpPr txBox="1"/>
          <p:nvPr/>
        </p:nvSpPr>
        <p:spPr>
          <a:xfrm>
            <a:off x="9887348" y="971203"/>
            <a:ext cx="2124221" cy="504000"/>
          </a:xfrm>
          <a:prstGeom prst="rect">
            <a:avLst/>
          </a:prstGeom>
          <a:noFill/>
        </p:spPr>
        <p:txBody>
          <a:bodyPr wrap="square" rtlCol="1" anchor="ctr">
            <a:spAutoFit/>
          </a:bodyPr>
          <a:lstStyle/>
          <a:p>
            <a:pPr algn="just" rtl="1"/>
            <a:r>
              <a:rPr lang="ar-SA" u="sng" dirty="0">
                <a:solidFill>
                  <a:srgbClr val="00B0F0"/>
                </a:solidFill>
                <a:latin typeface="Alexandria" pitchFamily="2" charset="-78"/>
                <a:cs typeface="Alexandria" pitchFamily="2" charset="-78"/>
              </a:rPr>
              <a:t>مفهوم الهوامش:</a:t>
            </a:r>
            <a:endParaRPr lang="ar-EG" u="sng" dirty="0">
              <a:solidFill>
                <a:srgbClr val="00B0F0"/>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6D96799F-5EF0-217D-D3B1-236186A856F5}"/>
              </a:ext>
            </a:extLst>
          </p:cNvPr>
          <p:cNvSpPr txBox="1"/>
          <p:nvPr/>
        </p:nvSpPr>
        <p:spPr>
          <a:xfrm>
            <a:off x="464234" y="1530048"/>
            <a:ext cx="11547335" cy="4996881"/>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يُعدُّ استعمال الهوامش جزءا متمما </a:t>
            </a:r>
            <a:r>
              <a:rPr lang="ar-EG" dirty="0">
                <a:latin typeface="Alexandria" pitchFamily="2" charset="-78"/>
                <a:cs typeface="Alexandria" pitchFamily="2" charset="-78"/>
              </a:rPr>
              <a:t>ل</a:t>
            </a:r>
            <a:r>
              <a:rPr lang="ar-EG" sz="1800" b="0" i="0" u="none" strike="noStrike" baseline="0" dirty="0">
                <a:latin typeface="Alexandria" pitchFamily="2" charset="-78"/>
                <a:cs typeface="Alexandria" pitchFamily="2" charset="-78"/>
              </a:rPr>
              <a:t>لبحث العلمي، وتُعدُّ هذه من الأمور المهمة في الكتابة العلمية الرصينة: </a:t>
            </a:r>
          </a:p>
          <a:p>
            <a:pPr algn="just" rtl="1">
              <a:lnSpc>
                <a:spcPct val="200000"/>
              </a:lnSpc>
            </a:pPr>
            <a:r>
              <a:rPr lang="ar-EG" sz="1800" b="0" i="0" u="none" strike="noStrike" baseline="0" dirty="0">
                <a:latin typeface="Alexandria" pitchFamily="2" charset="-78"/>
                <a:cs typeface="Alexandria" pitchFamily="2" charset="-78"/>
              </a:rPr>
              <a:t>1. لا تقل الهوامش أهمية </a:t>
            </a:r>
            <a:r>
              <a:rPr lang="ar-EG" dirty="0">
                <a:latin typeface="Alexandria" pitchFamily="2" charset="-78"/>
                <a:cs typeface="Alexandria" pitchFamily="2" charset="-78"/>
              </a:rPr>
              <a:t>ع</a:t>
            </a:r>
            <a:r>
              <a:rPr lang="ar-EG" sz="1800" b="0" i="0" u="none" strike="noStrike" baseline="0" dirty="0">
                <a:latin typeface="Alexandria" pitchFamily="2" charset="-78"/>
                <a:cs typeface="Alexandria" pitchFamily="2" charset="-78"/>
              </a:rPr>
              <a:t>ن  الاقتباس (</a:t>
            </a:r>
            <a:r>
              <a:rPr lang="ar-EG" sz="1800" b="0" i="0" u="sng" strike="noStrike" baseline="0" dirty="0">
                <a:latin typeface="Alexandria" pitchFamily="2" charset="-78"/>
                <a:cs typeface="Alexandria" pitchFamily="2" charset="-78"/>
              </a:rPr>
              <a:t>لأن الهامش هو المكان الذي توضع فيه المصادر التي تم الاقتباس منها في المتن).</a:t>
            </a:r>
            <a:r>
              <a:rPr lang="ar-EG" sz="1800" b="0" i="0" strike="noStrike" baseline="0" dirty="0">
                <a:latin typeface="Alexandria" pitchFamily="2" charset="-78"/>
                <a:cs typeface="Alexandria" pitchFamily="2" charset="-78"/>
              </a:rPr>
              <a:t> وهي مرتبطة بالاقتباس؛ لأن الباحث يوثق في الهامش الاقتباس الوارد في متن الرسالة.</a:t>
            </a:r>
          </a:p>
          <a:p>
            <a:pPr algn="just" rtl="1">
              <a:lnSpc>
                <a:spcPct val="200000"/>
              </a:lnSpc>
            </a:pPr>
            <a:r>
              <a:rPr lang="ar-EG" dirty="0">
                <a:latin typeface="Alexandria" pitchFamily="2" charset="-78"/>
                <a:cs typeface="Alexandria" pitchFamily="2" charset="-78"/>
              </a:rPr>
              <a:t>2. </a:t>
            </a:r>
            <a:r>
              <a:rPr lang="ar-EG" sz="1800" b="0" i="0" u="none" strike="noStrike" baseline="0" dirty="0">
                <a:latin typeface="Alexandria" pitchFamily="2" charset="-78"/>
                <a:cs typeface="Alexandria" pitchFamily="2" charset="-78"/>
              </a:rPr>
              <a:t>لتوضيح نقطة أو معلومة لا داعي لذكرها في المتن (المقصود بها بعض الموضوعات التي تؤثر على وحدة</a:t>
            </a:r>
          </a:p>
          <a:p>
            <a:pPr algn="just" rtl="1">
              <a:lnSpc>
                <a:spcPct val="200000"/>
              </a:lnSpc>
            </a:pPr>
            <a:r>
              <a:rPr lang="ar-EG" sz="1800" b="0" i="0" u="none" strike="noStrike" baseline="0" dirty="0">
                <a:latin typeface="Alexandria" pitchFamily="2" charset="-78"/>
                <a:cs typeface="Alexandria" pitchFamily="2" charset="-78"/>
              </a:rPr>
              <a:t>الموضوع المبحوث في المتن وتماسكه)، أو الإشارة إلى بعض الإحصائيات العددية وغيرها.</a:t>
            </a:r>
          </a:p>
          <a:p>
            <a:pPr algn="just" rtl="1">
              <a:lnSpc>
                <a:spcPct val="200000"/>
              </a:lnSpc>
            </a:pPr>
            <a:r>
              <a:rPr lang="ar-EG" dirty="0">
                <a:latin typeface="Alexandria" pitchFamily="2" charset="-78"/>
                <a:cs typeface="Alexandria" pitchFamily="2" charset="-78"/>
              </a:rPr>
              <a:t>3. </a:t>
            </a:r>
            <a:r>
              <a:rPr lang="ar-EG" sz="1800" b="0" i="0" u="none" strike="noStrike" baseline="0" dirty="0">
                <a:latin typeface="Alexandria" pitchFamily="2" charset="-78"/>
                <a:cs typeface="Alexandria" pitchFamily="2" charset="-78"/>
              </a:rPr>
              <a:t>من خلال الهامش يمكن إحالة القارئ على نقطة أو رأي سبق طرحه أو إحالته على صفحات لاحقة.</a:t>
            </a:r>
          </a:p>
          <a:p>
            <a:pPr algn="just" rtl="1">
              <a:lnSpc>
                <a:spcPct val="200000"/>
              </a:lnSpc>
            </a:pPr>
            <a:r>
              <a:rPr lang="ar-EG" sz="1800" b="0" i="0" u="none" strike="noStrike" baseline="0" dirty="0">
                <a:latin typeface="Alexandria" pitchFamily="2" charset="-78"/>
                <a:cs typeface="Alexandria" pitchFamily="2" charset="-78"/>
              </a:rPr>
              <a:t>4. ممكن التوضيح والتعريف بالمؤلفين والمفكرين؛ حيث في حالات يكتفي الباحث في المتن بكتابة عبارات من قبيل: </a:t>
            </a:r>
            <a:r>
              <a:rPr lang="ar-EG" dirty="0">
                <a:latin typeface="Alexandria" pitchFamily="2" charset="-78"/>
                <a:cs typeface="Alexandria" pitchFamily="2" charset="-78"/>
              </a:rPr>
              <a:t>(</a:t>
            </a:r>
            <a:r>
              <a:rPr lang="ar-EG" sz="1800" b="0" i="0" u="none" strike="noStrike" baseline="0" dirty="0">
                <a:latin typeface="Alexandria" pitchFamily="2" charset="-78"/>
                <a:cs typeface="Alexandria" pitchFamily="2" charset="-78"/>
              </a:rPr>
              <a:t>يعتقد بعض الكتّاب) ،(يؤكد أحد المهتمين) ، (ويذهب كثير من الباحثين) من دون ذكر أسمائهم في المتن، بل يتم ذكر أسمائهم في الهامش فقط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3325615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643CC6E-3748-A2A7-CDC2-DA1F4F9C9B84}"/>
              </a:ext>
            </a:extLst>
          </p:cNvPr>
          <p:cNvSpPr txBox="1"/>
          <p:nvPr/>
        </p:nvSpPr>
        <p:spPr>
          <a:xfrm>
            <a:off x="280130" y="806221"/>
            <a:ext cx="11631740" cy="5827877"/>
          </a:xfrm>
          <a:prstGeom prst="rect">
            <a:avLst/>
          </a:prstGeom>
          <a:noFill/>
        </p:spPr>
        <p:txBody>
          <a:bodyPr wrap="square">
            <a:spAutoFit/>
          </a:bodyPr>
          <a:lstStyle/>
          <a:p>
            <a:pPr algn="just" rtl="1"/>
            <a:r>
              <a:rPr lang="ar-EG" sz="1800" i="0" u="sng" strike="noStrike" baseline="0" dirty="0">
                <a:solidFill>
                  <a:srgbClr val="00B0F0"/>
                </a:solidFill>
                <a:latin typeface="Alexandria" pitchFamily="2" charset="-78"/>
                <a:cs typeface="Alexandria" pitchFamily="2" charset="-78"/>
              </a:rPr>
              <a:t>ترقيم الهوامش: </a:t>
            </a:r>
          </a:p>
          <a:p>
            <a:pPr algn="just" rtl="1">
              <a:lnSpc>
                <a:spcPct val="150000"/>
              </a:lnSpc>
            </a:pPr>
            <a:r>
              <a:rPr lang="ar-EG" sz="1800" b="0" i="0" u="sng" strike="noStrike" baseline="0" dirty="0">
                <a:latin typeface="Alexandria" pitchFamily="2" charset="-78"/>
                <a:cs typeface="Alexandria" pitchFamily="2" charset="-78"/>
              </a:rPr>
              <a:t>هناك أربع طرق للترقيم هي:</a:t>
            </a:r>
          </a:p>
          <a:p>
            <a:pPr algn="just" rtl="1">
              <a:lnSpc>
                <a:spcPct val="200000"/>
              </a:lnSpc>
            </a:pPr>
            <a:r>
              <a:rPr lang="ar-EG" dirty="0">
                <a:latin typeface="Alexandria" pitchFamily="2" charset="-78"/>
                <a:cs typeface="Alexandria" pitchFamily="2" charset="-78"/>
              </a:rPr>
              <a:t>1. وض</a:t>
            </a:r>
            <a:r>
              <a:rPr lang="ar-EG" sz="1800" b="0" i="0" u="none" strike="noStrike" baseline="0" dirty="0">
                <a:latin typeface="Alexandria" pitchFamily="2" charset="-78"/>
                <a:cs typeface="Alexandria" pitchFamily="2" charset="-78"/>
              </a:rPr>
              <a:t>ع أرقام مستقلة متسلسلة لكل صفحة، تبدأ برقم (1)، (2)، (3) ...، وعند الانتقال إلى صفحة تالية يبدأ ترقيم الهامش من جديد بالرقم (1)، (2)، (3) ...</a:t>
            </a:r>
          </a:p>
          <a:p>
            <a:pPr algn="just" rtl="1">
              <a:lnSpc>
                <a:spcPct val="200000"/>
              </a:lnSpc>
            </a:pPr>
            <a:r>
              <a:rPr lang="ar-EG" sz="1800" b="0" i="0" u="none" strike="noStrike" baseline="0" dirty="0">
                <a:latin typeface="Alexandria" pitchFamily="2" charset="-78"/>
                <a:cs typeface="Alexandria" pitchFamily="2" charset="-78"/>
              </a:rPr>
              <a:t>- ويُرقّم</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الهامش التوضيحي (*)،(**)،(***)، ...، وتوضع في أسفل كل صفحة الهوامش الخاصة بها (تحت</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خط الهامش)،   وهي أهم الطرق وأسهلها وأكثرها شيوعاً، حيث بإمكان الباحث حذف أو إضافة رقم آخر من دون أن يحتاج إلى تغيير أرقام هوامش الصفحات الأخرى.</a:t>
            </a:r>
          </a:p>
          <a:p>
            <a:pPr algn="just" rtl="1">
              <a:lnSpc>
                <a:spcPct val="200000"/>
              </a:lnSpc>
            </a:pPr>
            <a:r>
              <a:rPr lang="ar-EG" dirty="0">
                <a:latin typeface="Alexandria" pitchFamily="2" charset="-78"/>
                <a:cs typeface="Alexandria" pitchFamily="2" charset="-78"/>
              </a:rPr>
              <a:t>2. </a:t>
            </a:r>
            <a:r>
              <a:rPr lang="ar-EG" sz="1800" b="0" i="0" u="none" strike="noStrike" baseline="0" dirty="0">
                <a:latin typeface="Alexandria" pitchFamily="2" charset="-78"/>
                <a:cs typeface="Alexandria" pitchFamily="2" charset="-78"/>
              </a:rPr>
              <a:t>إعطاء رقم هامش متسلسل لكل فصل من فصول البحث على حدة، يبدأ برقم (1) وينتهي إلى نهاية الفصل، </a:t>
            </a:r>
          </a:p>
          <a:p>
            <a:pPr algn="just" rtl="1">
              <a:lnSpc>
                <a:spcPct val="200000"/>
              </a:lnSpc>
            </a:pPr>
            <a:r>
              <a:rPr lang="ar-EG" sz="1800" b="0" i="0" u="none" strike="noStrike" baseline="0" dirty="0">
                <a:latin typeface="Alexandria" pitchFamily="2" charset="-78"/>
                <a:cs typeface="Alexandria" pitchFamily="2" charset="-78"/>
              </a:rPr>
              <a:t>وتُدَوَّن المصادر في نهاية كل فصل.</a:t>
            </a:r>
            <a:endParaRPr lang="ar-EG" dirty="0">
              <a:latin typeface="Alexandria" pitchFamily="2" charset="-78"/>
              <a:cs typeface="Alexandria" pitchFamily="2" charset="-78"/>
            </a:endParaRPr>
          </a:p>
          <a:p>
            <a:pPr algn="just" rtl="1">
              <a:lnSpc>
                <a:spcPct val="200000"/>
              </a:lnSpc>
            </a:pPr>
            <a:r>
              <a:rPr lang="ar-EG" sz="1800" b="0" i="0" u="none" strike="noStrike" baseline="0" dirty="0">
                <a:latin typeface="Alexandria" pitchFamily="2" charset="-78"/>
                <a:cs typeface="Alexandria" pitchFamily="2" charset="-78"/>
              </a:rPr>
              <a:t>3. إعطاء رقم هامش متسلسل لكل فصل من فصول البحث على حدة، على </a:t>
            </a:r>
            <a:r>
              <a:rPr lang="ar-EG" dirty="0">
                <a:latin typeface="Alexandria" pitchFamily="2" charset="-78"/>
                <a:cs typeface="Alexandria" pitchFamily="2" charset="-78"/>
              </a:rPr>
              <a:t>أ</a:t>
            </a:r>
            <a:r>
              <a:rPr lang="ar-EG" sz="1800" b="0" i="0" u="none" strike="noStrike" baseline="0" dirty="0">
                <a:latin typeface="Alexandria" pitchFamily="2" charset="-78"/>
                <a:cs typeface="Alexandria" pitchFamily="2" charset="-78"/>
              </a:rPr>
              <a:t>ن يثبت في كل صفحة هوامشها.</a:t>
            </a:r>
          </a:p>
          <a:p>
            <a:pPr algn="just" rtl="1">
              <a:lnSpc>
                <a:spcPct val="200000"/>
              </a:lnSpc>
            </a:pPr>
            <a:r>
              <a:rPr lang="ar-EG" dirty="0">
                <a:latin typeface="Alexandria" pitchFamily="2" charset="-78"/>
                <a:cs typeface="Alexandria" pitchFamily="2" charset="-78"/>
              </a:rPr>
              <a:t>4. إ</a:t>
            </a:r>
            <a:r>
              <a:rPr lang="ar-EG" sz="1800" b="0" i="0" u="none" strike="noStrike" baseline="0" dirty="0">
                <a:latin typeface="Alexandria" pitchFamily="2" charset="-78"/>
                <a:cs typeface="Alexandria" pitchFamily="2" charset="-78"/>
              </a:rPr>
              <a:t>عطاء رقم متسلسل للبحث كله، يبدأ برقم (1) ،ويستمر إلى نهاية البحث، حيث تكتب الهوامش كاملة في النهاية.</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40563960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73AF600-55A2-8D89-E673-189B775A4911}"/>
              </a:ext>
            </a:extLst>
          </p:cNvPr>
          <p:cNvSpPr txBox="1"/>
          <p:nvPr/>
        </p:nvSpPr>
        <p:spPr>
          <a:xfrm>
            <a:off x="210231" y="1207558"/>
            <a:ext cx="11801338" cy="4781437"/>
          </a:xfrm>
          <a:prstGeom prst="rect">
            <a:avLst/>
          </a:prstGeom>
          <a:noFill/>
        </p:spPr>
        <p:txBody>
          <a:bodyPr wrap="square">
            <a:spAutoFit/>
          </a:bodyPr>
          <a:lstStyle/>
          <a:p>
            <a:pPr algn="just" rtl="1">
              <a:lnSpc>
                <a:spcPct val="200000"/>
              </a:lnSpc>
            </a:pPr>
            <a:r>
              <a:rPr lang="ar-EG" u="sng" dirty="0">
                <a:solidFill>
                  <a:srgbClr val="00B0F0"/>
                </a:solidFill>
                <a:latin typeface="Alexandria" pitchFamily="2" charset="-78"/>
                <a:cs typeface="Alexandria" pitchFamily="2" charset="-78"/>
              </a:rPr>
              <a:t>وظيفة الهوامش أثناء البحث العلمي:</a:t>
            </a:r>
          </a:p>
          <a:p>
            <a:pPr algn="just" rtl="1">
              <a:lnSpc>
                <a:spcPct val="200000"/>
              </a:lnSpc>
            </a:pPr>
            <a:endParaRPr lang="ar-EG" sz="1050" u="sng" dirty="0">
              <a:solidFill>
                <a:srgbClr val="00B0F0"/>
              </a:solidFill>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 الغرض من الهوامش توضيح فكرة ما في متن البحث، بحيث يتم تسهيل توصيلها للقارئ، فيعمد الباحث إلى تسجيلها في حال كان من الصعب إدخالها في متن الكلام، ويعني ذلك أن لها صلة وثيقة بمتن البحث ولا تعد فكرة جديدة، وإلا بدت باعتبارها استطرادات جديدة لا حاجة لها، مما يجعلها سببًا في ضعف البحث وخلخلته.</a:t>
            </a:r>
          </a:p>
          <a:p>
            <a:pPr algn="just" rtl="1">
              <a:lnSpc>
                <a:spcPct val="200000"/>
              </a:lnSpc>
            </a:pPr>
            <a:r>
              <a:rPr lang="ar-EG" dirty="0">
                <a:latin typeface="Alexandria" pitchFamily="2" charset="-78"/>
                <a:cs typeface="Alexandria" pitchFamily="2" charset="-78"/>
              </a:rPr>
              <a:t>- يراد بالهوامش بيان المصادر التي استخدمها الباحث موضحًا اسم المرجع أو المصدر مع ذكر اسم المؤلف والكتاب، بحيث يتم تحديد الفقرة أو المقتبس برقم، وكتابة المصدر التابع له في الهوامش، فيقدم الباحث للقارئ بذلك مستندات الدراسة التي تم الاعتماد عليها، فيقدم بذلك أدلته على ما يسوق من أفكار.</a:t>
            </a:r>
          </a:p>
          <a:p>
            <a:pPr algn="just"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811396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44EB86F-5B53-90A2-1011-732A2F6C5B9A}"/>
              </a:ext>
            </a:extLst>
          </p:cNvPr>
          <p:cNvSpPr txBox="1"/>
          <p:nvPr/>
        </p:nvSpPr>
        <p:spPr>
          <a:xfrm>
            <a:off x="532332" y="986533"/>
            <a:ext cx="11479237" cy="4442883"/>
          </a:xfrm>
          <a:prstGeom prst="rect">
            <a:avLst/>
          </a:prstGeom>
          <a:noFill/>
        </p:spPr>
        <p:txBody>
          <a:bodyPr wrap="square">
            <a:spAutoFit/>
          </a:bodyPr>
          <a:lstStyle/>
          <a:p>
            <a:pPr algn="just" rtl="1">
              <a:lnSpc>
                <a:spcPct val="200000"/>
              </a:lnSpc>
            </a:pPr>
            <a:r>
              <a:rPr lang="ar-EG" u="sng" dirty="0">
                <a:solidFill>
                  <a:srgbClr val="00B0F0"/>
                </a:solidFill>
                <a:latin typeface="Alexandria" pitchFamily="2" charset="-78"/>
                <a:cs typeface="Alexandria" pitchFamily="2" charset="-78"/>
              </a:rPr>
              <a:t>وظيفة الهوامش أثناء البحث العلمي:</a:t>
            </a:r>
            <a:endParaRPr lang="ar-EG" dirty="0">
              <a:latin typeface="Alexandria" pitchFamily="2" charset="-78"/>
              <a:cs typeface="Alexandria" pitchFamily="2" charset="-78"/>
            </a:endParaRPr>
          </a:p>
          <a:p>
            <a:pPr marL="182563" indent="-182563" algn="just" rtl="1">
              <a:lnSpc>
                <a:spcPct val="200000"/>
              </a:lnSpc>
            </a:pPr>
            <a:r>
              <a:rPr lang="ar-EG" dirty="0">
                <a:latin typeface="Alexandria" pitchFamily="2" charset="-78"/>
                <a:cs typeface="Alexandria" pitchFamily="2" charset="-78"/>
              </a:rPr>
              <a:t>- كما تكمن وظيفة الهوامش في تجريد البحث من الاستطرادات التي لا تُعد جزءًا رئيسيًا من متن البحث، ولكنها تُعدُّ في الوقت ذاته شيئًا ضروريًا ويجب توضيحها، إذ أن لها صلة وثيقة بما يتناوله الباحث من أفكار داخل البحث، حيث بيان الأفكار والمصطلحات الغامضة، فضلًا عن توضيح المراجع والمصادر المستخدمة.</a:t>
            </a:r>
          </a:p>
          <a:p>
            <a:pPr algn="r" rtl="1">
              <a:lnSpc>
                <a:spcPct val="200000"/>
              </a:lnSpc>
            </a:pPr>
            <a:r>
              <a:rPr lang="ar-EG" i="0" u="sng" dirty="0">
                <a:solidFill>
                  <a:srgbClr val="00B0F0"/>
                </a:solidFill>
                <a:effectLst/>
                <a:latin typeface="Alexandria" pitchFamily="2" charset="-78"/>
                <a:cs typeface="Alexandria" pitchFamily="2" charset="-78"/>
              </a:rPr>
              <a:t> أهمية الهوامش أثناء البحث العلمي:</a:t>
            </a:r>
          </a:p>
          <a:p>
            <a:pPr marL="342900" indent="-342900" algn="r" rtl="1">
              <a:lnSpc>
                <a:spcPct val="200000"/>
              </a:lnSpc>
              <a:buAutoNum type="arabicPeriod"/>
            </a:pPr>
            <a:r>
              <a:rPr lang="ar-EG" b="0" i="0" dirty="0">
                <a:effectLst/>
                <a:latin typeface="Alexandria" pitchFamily="2" charset="-78"/>
                <a:cs typeface="Alexandria" pitchFamily="2" charset="-78"/>
              </a:rPr>
              <a:t>يراد بالهوامش بسط فكرة ما في البحث، والعمل على إبرازها كي يفهمها القارئ.</a:t>
            </a:r>
          </a:p>
          <a:p>
            <a:pPr marL="342900" indent="-342900" algn="r" rtl="1">
              <a:lnSpc>
                <a:spcPct val="200000"/>
              </a:lnSpc>
              <a:buAutoNum type="arabicPeriod"/>
            </a:pPr>
            <a:r>
              <a:rPr lang="ar-EG" b="0" i="0" dirty="0">
                <a:effectLst/>
                <a:latin typeface="Alexandria" pitchFamily="2" charset="-78"/>
                <a:cs typeface="Alexandria" pitchFamily="2" charset="-78"/>
              </a:rPr>
              <a:t>لها دور في توضيح المراجع والمصادر المستخدمة من قبل الباحث.</a:t>
            </a:r>
            <a:endParaRPr lang="ar-SA" dirty="0">
              <a:latin typeface="Alexandria" pitchFamily="2" charset="-78"/>
              <a:cs typeface="Alexandria" pitchFamily="2" charset="-78"/>
            </a:endParaRPr>
          </a:p>
          <a:p>
            <a:pPr marL="342900" indent="-342900" algn="r" rtl="1">
              <a:lnSpc>
                <a:spcPct val="200000"/>
              </a:lnSpc>
              <a:buAutoNum type="arabicPeriod"/>
            </a:pPr>
            <a:r>
              <a:rPr kumimoji="0" lang="ar-SA" altLang="ar-EG" b="0" i="0" u="none" strike="noStrike" cap="none" normalizeH="0" baseline="0" dirty="0">
                <a:ln>
                  <a:noFill/>
                </a:ln>
                <a:solidFill>
                  <a:srgbClr val="000000"/>
                </a:solidFill>
                <a:effectLst/>
                <a:latin typeface="Alexandria" pitchFamily="2" charset="-78"/>
                <a:cs typeface="Alexandria" pitchFamily="2" charset="-78"/>
              </a:rPr>
              <a:t> توضيح أصول بعض العبارات أو الجمل الغامضة التي يتم ذكرها داخل المتن</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p:txBody>
      </p:sp>
      <p:sp>
        <p:nvSpPr>
          <p:cNvPr id="11" name="Rectangle 2">
            <a:extLst>
              <a:ext uri="{FF2B5EF4-FFF2-40B4-BE49-F238E27FC236}">
                <a16:creationId xmlns:a16="http://schemas.microsoft.com/office/drawing/2014/main" id="{F4B2A4F3-7107-1C50-82E0-F4AF0CF822B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EG" altLang="ar-EG" sz="1200" b="0" i="0" u="none" strike="noStrike" cap="none" normalizeH="0" baseline="0" dirty="0">
                <a:ln>
                  <a:noFill/>
                </a:ln>
                <a:solidFill>
                  <a:srgbClr val="000000"/>
                </a:solidFill>
                <a:effectLst/>
                <a:latin typeface="Droid Arabic Kufi"/>
              </a:rPr>
              <a:t>- </a:t>
            </a:r>
            <a:r>
              <a:rPr kumimoji="0" lang="ar-SA" altLang="ar-EG" sz="1200" b="0" i="0" u="none" strike="noStrike" cap="none" normalizeH="0" baseline="0" dirty="0">
                <a:ln>
                  <a:noFill/>
                </a:ln>
                <a:solidFill>
                  <a:srgbClr val="000000"/>
                </a:solidFill>
                <a:effectLst/>
                <a:latin typeface="Droid Arabic Kufi"/>
                <a:cs typeface="Arial" panose="020B0604020202020204" pitchFamily="34" charset="0"/>
              </a:rPr>
              <a:t>توضيح أصول بعض العبارات أو الجمل الغامضة التي يتم ذكرها داخل المتن</a:t>
            </a:r>
            <a:r>
              <a:rPr kumimoji="0" lang="ar-EG" altLang="ar-EG" sz="1200" b="0" i="0" u="none" strike="noStrike" cap="none" normalizeH="0" baseline="0" dirty="0">
                <a:ln>
                  <a:noFill/>
                </a:ln>
                <a:solidFill>
                  <a:srgbClr val="000000"/>
                </a:solidFill>
                <a:effectLst/>
                <a:latin typeface="Droid Arabic Kufi"/>
              </a:rPr>
              <a:t>.</a:t>
            </a:r>
            <a:endParaRPr kumimoji="0" lang="ar-EG" altLang="ar-EG" sz="11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br>
              <a:rPr kumimoji="0" lang="ar-EG" altLang="ar-EG" sz="1000" b="0" i="0" u="none" strike="noStrike" cap="none" normalizeH="0" baseline="0" dirty="0">
                <a:ln>
                  <a:noFill/>
                </a:ln>
                <a:solidFill>
                  <a:srgbClr val="333333"/>
                </a:solidFill>
                <a:effectLst/>
                <a:latin typeface="Droid Arabic Kufi"/>
              </a:rPr>
            </a:br>
            <a:endParaRPr kumimoji="0" lang="ar-EG" altLang="ar-EG"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7352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44EB86F-5B53-90A2-1011-732A2F6C5B9A}"/>
              </a:ext>
            </a:extLst>
          </p:cNvPr>
          <p:cNvSpPr txBox="1"/>
          <p:nvPr/>
        </p:nvSpPr>
        <p:spPr>
          <a:xfrm>
            <a:off x="532332" y="986533"/>
            <a:ext cx="11479237" cy="3027111"/>
          </a:xfrm>
          <a:prstGeom prst="rect">
            <a:avLst/>
          </a:prstGeom>
          <a:noFill/>
        </p:spPr>
        <p:txBody>
          <a:bodyPr wrap="square">
            <a:spAutoFit/>
          </a:bodyPr>
          <a:lstStyle/>
          <a:p>
            <a:pPr algn="just" rtl="1">
              <a:lnSpc>
                <a:spcPct val="200000"/>
              </a:lnSpc>
            </a:pPr>
            <a:r>
              <a:rPr lang="ar-EG" i="0" u="sng" dirty="0">
                <a:solidFill>
                  <a:srgbClr val="00B0F0"/>
                </a:solidFill>
                <a:effectLst/>
                <a:latin typeface="Alexandria" pitchFamily="2" charset="-78"/>
                <a:cs typeface="Alexandria" pitchFamily="2" charset="-78"/>
              </a:rPr>
              <a:t> أهمية الهوامش أثناء البحث العلمي:</a:t>
            </a:r>
            <a:endParaRPr lang="ar-EG" dirty="0">
              <a:latin typeface="Alexandria" pitchFamily="2" charset="-78"/>
              <a:cs typeface="Alexandria" pitchFamily="2" charset="-78"/>
            </a:endParaRPr>
          </a:p>
          <a:p>
            <a:pPr algn="just" rtl="1">
              <a:lnSpc>
                <a:spcPct val="200000"/>
              </a:lnSpc>
            </a:pPr>
            <a:r>
              <a:rPr kumimoji="0" lang="ar-SA" altLang="ar-EG" b="0" i="0" u="none" strike="noStrike" cap="none" normalizeH="0" baseline="0" dirty="0">
                <a:ln>
                  <a:noFill/>
                </a:ln>
                <a:effectLst/>
                <a:latin typeface="Alexandria" pitchFamily="2" charset="-78"/>
                <a:cs typeface="Alexandria" pitchFamily="2" charset="-78"/>
              </a:rPr>
              <a:t>4.  تعريف أسم شخصية عامة أو علم تم ذكره داخل المتن وقد يكون غامضاً للبعض</a:t>
            </a:r>
            <a:r>
              <a:rPr kumimoji="0" lang="ar-EG" altLang="ar-EG" b="0" i="0" u="none" strike="noStrike" cap="none" normalizeH="0" baseline="0" dirty="0">
                <a:ln>
                  <a:noFill/>
                </a:ln>
                <a:effectLst/>
                <a:latin typeface="Alexandria" pitchFamily="2" charset="-78"/>
                <a:cs typeface="Alexandria" pitchFamily="2" charset="-78"/>
              </a:rPr>
              <a:t>.</a:t>
            </a:r>
          </a:p>
          <a:p>
            <a:pPr algn="just" rtl="1">
              <a:lnSpc>
                <a:spcPct val="200000"/>
              </a:lnSpc>
            </a:pPr>
            <a:r>
              <a:rPr lang="ar-EG" b="0" i="0" dirty="0">
                <a:effectLst/>
                <a:latin typeface="Alexandria" pitchFamily="2" charset="-78"/>
                <a:cs typeface="Alexandria" pitchFamily="2" charset="-78"/>
              </a:rPr>
              <a:t>5.  الاستعانة بالهوامش والاكتفاء بذكر تسلسل رقمي ووضع التفاصيل داخل الهامش.</a:t>
            </a:r>
          </a:p>
          <a:p>
            <a:pPr algn="just" rtl="1">
              <a:lnSpc>
                <a:spcPct val="200000"/>
              </a:lnSpc>
            </a:pPr>
            <a:r>
              <a:rPr lang="ar-EG" b="0" i="0" dirty="0">
                <a:effectLst/>
                <a:latin typeface="Alexandria" pitchFamily="2" charset="-78"/>
                <a:cs typeface="Alexandria" pitchFamily="2" charset="-78"/>
              </a:rPr>
              <a:t>6.  تعتبر الهوامش دليلا على مصداقية الباحث</a:t>
            </a:r>
          </a:p>
          <a:p>
            <a:pPr algn="just" rtl="1">
              <a:lnSpc>
                <a:spcPct val="200000"/>
              </a:lnSpc>
            </a:pPr>
            <a:endParaRPr kumimoji="0" lang="ar-EG" altLang="ar-EG" sz="600" b="0" i="0" u="none" strike="noStrike" cap="none" normalizeH="0" baseline="0" dirty="0">
              <a:ln>
                <a:noFill/>
              </a:ln>
              <a:effectLst/>
              <a:latin typeface="Alexandria" pitchFamily="2" charset="-78"/>
              <a:cs typeface="Alexandria" pitchFamily="2" charset="-78"/>
            </a:endParaRPr>
          </a:p>
          <a:p>
            <a:pPr algn="just" rtl="1">
              <a:lnSpc>
                <a:spcPct val="200000"/>
              </a:lnSpc>
            </a:pPr>
            <a:endParaRPr lang="ar-EG" i="0" dirty="0">
              <a:effectLst/>
              <a:latin typeface="Alexandria" pitchFamily="2" charset="-78"/>
              <a:cs typeface="Alexandria" pitchFamily="2" charset="-78"/>
            </a:endParaRPr>
          </a:p>
        </p:txBody>
      </p:sp>
      <p:sp>
        <p:nvSpPr>
          <p:cNvPr id="3" name="TextBox 2">
            <a:extLst>
              <a:ext uri="{FF2B5EF4-FFF2-40B4-BE49-F238E27FC236}">
                <a16:creationId xmlns:a16="http://schemas.microsoft.com/office/drawing/2014/main" id="{5F58E9CD-85BA-8263-6CEF-707DA96188E8}"/>
              </a:ext>
            </a:extLst>
          </p:cNvPr>
          <p:cNvSpPr txBox="1"/>
          <p:nvPr/>
        </p:nvSpPr>
        <p:spPr>
          <a:xfrm>
            <a:off x="7104185" y="3362051"/>
            <a:ext cx="4907384" cy="564898"/>
          </a:xfrm>
          <a:prstGeom prst="rect">
            <a:avLst/>
          </a:prstGeom>
          <a:noFill/>
        </p:spPr>
        <p:txBody>
          <a:bodyPr wrap="square" anchor="ctr">
            <a:spAutoFit/>
          </a:bodyPr>
          <a:lstStyle/>
          <a:p>
            <a:pPr algn="just" rtl="1">
              <a:lnSpc>
                <a:spcPct val="200000"/>
              </a:lnSpc>
            </a:pPr>
            <a:r>
              <a:rPr lang="ar-EG" i="0" u="sng" dirty="0">
                <a:solidFill>
                  <a:srgbClr val="00B0F0"/>
                </a:solidFill>
                <a:effectLst/>
                <a:latin typeface="Alexandria" pitchFamily="2" charset="-78"/>
                <a:cs typeface="Alexandria" pitchFamily="2" charset="-78"/>
              </a:rPr>
              <a:t>مواضع كتابة الهوامش في البحث العلمي:</a:t>
            </a:r>
          </a:p>
        </p:txBody>
      </p:sp>
      <p:sp>
        <p:nvSpPr>
          <p:cNvPr id="7" name="Rectangle 2">
            <a:extLst>
              <a:ext uri="{FF2B5EF4-FFF2-40B4-BE49-F238E27FC236}">
                <a16:creationId xmlns:a16="http://schemas.microsoft.com/office/drawing/2014/main" id="{14741E99-99D6-8E18-B507-A2FA8D775EF8}"/>
              </a:ext>
            </a:extLst>
          </p:cNvPr>
          <p:cNvSpPr>
            <a:spLocks noChangeArrowheads="1"/>
          </p:cNvSpPr>
          <p:nvPr/>
        </p:nvSpPr>
        <p:spPr bwMode="auto">
          <a:xfrm>
            <a:off x="180431" y="4162270"/>
            <a:ext cx="12011569" cy="2226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ar-EG" b="0" i="0" u="none" strike="noStrike" cap="none" normalizeH="0" baseline="0" dirty="0">
                <a:ln>
                  <a:noFill/>
                </a:ln>
                <a:solidFill>
                  <a:srgbClr val="000000"/>
                </a:solidFill>
                <a:effectLst/>
                <a:latin typeface="Alexandria" pitchFamily="2" charset="-78"/>
                <a:cs typeface="Alexandria" pitchFamily="2" charset="-78"/>
              </a:rPr>
              <a:t>   - توضع الهوامش في الغالب داخل البحث العلمي في أسفل كل صفحة</a:t>
            </a:r>
          </a:p>
          <a:p>
            <a:pPr marL="0" marR="0" lvl="0" indent="0" algn="just" defTabSz="914400" rtl="1" eaLnBrk="0" fontAlgn="base" latinLnBrk="0" hangingPunct="0">
              <a:lnSpc>
                <a:spcPct val="200000"/>
              </a:lnSpc>
              <a:spcBef>
                <a:spcPct val="0"/>
              </a:spcBef>
              <a:spcAft>
                <a:spcPct val="0"/>
              </a:spcAft>
              <a:buClrTx/>
              <a:buSzTx/>
              <a:buFontTx/>
              <a:buNone/>
              <a:tabLst/>
            </a:pPr>
            <a:r>
              <a:rPr lang="ar-SA" altLang="ar-EG" dirty="0">
                <a:solidFill>
                  <a:srgbClr val="000000"/>
                </a:solidFill>
                <a:latin typeface="Alexandria" pitchFamily="2" charset="-78"/>
                <a:cs typeface="Alexandria" pitchFamily="2" charset="-78"/>
              </a:rPr>
              <a:t>   - </a:t>
            </a:r>
            <a:r>
              <a:rPr kumimoji="0" lang="ar-SA" altLang="ar-EG" b="0" i="0" u="none" strike="noStrike" cap="none" normalizeH="0" baseline="0" dirty="0">
                <a:ln>
                  <a:noFill/>
                </a:ln>
                <a:solidFill>
                  <a:srgbClr val="000000"/>
                </a:solidFill>
                <a:effectLst/>
                <a:latin typeface="Alexandria" pitchFamily="2" charset="-78"/>
                <a:cs typeface="Alexandria" pitchFamily="2" charset="-78"/>
              </a:rPr>
              <a:t>يمكن أن يتم وضعها في نهاية الفصل على أنها هي جميع المصادر التي تم الرجوع إليها في هذا الفصل. </a:t>
            </a:r>
          </a:p>
          <a:p>
            <a:pPr algn="just" rtl="1">
              <a:lnSpc>
                <a:spcPct val="200000"/>
              </a:lnSpc>
            </a:pPr>
            <a:r>
              <a:rPr lang="ar-EG" dirty="0">
                <a:latin typeface="Alexandria" pitchFamily="2" charset="-78"/>
                <a:cs typeface="Alexandria" pitchFamily="2" charset="-78"/>
              </a:rPr>
              <a:t>   - هوامش تكتب في نهاية البحث حيث نقوم بوضع أرقام متسلسلة من بداية البحث وحتى نهايته، وبإمكاننا التأكد من    تسلسل الأوراق عند الانتقال من ورقة بحث إلى ورقة أخرى.</a:t>
            </a:r>
          </a:p>
        </p:txBody>
      </p:sp>
    </p:spTree>
    <p:extLst>
      <p:ext uri="{BB962C8B-B14F-4D97-AF65-F5344CB8AC3E}">
        <p14:creationId xmlns:p14="http://schemas.microsoft.com/office/powerpoint/2010/main" val="22817020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932C1B2-1594-3AA8-961A-033DC165828D}"/>
              </a:ext>
            </a:extLst>
          </p:cNvPr>
          <p:cNvSpPr txBox="1"/>
          <p:nvPr/>
        </p:nvSpPr>
        <p:spPr>
          <a:xfrm>
            <a:off x="8350453" y="873420"/>
            <a:ext cx="3661116" cy="564898"/>
          </a:xfrm>
          <a:prstGeom prst="rect">
            <a:avLst/>
          </a:prstGeom>
          <a:noFill/>
        </p:spPr>
        <p:txBody>
          <a:bodyPr wrap="square" anchor="ctr">
            <a:spAutoFit/>
          </a:bodyPr>
          <a:lstStyle/>
          <a:p>
            <a:pPr algn="just" rtl="1">
              <a:lnSpc>
                <a:spcPct val="200000"/>
              </a:lnSpc>
            </a:pPr>
            <a:r>
              <a:rPr lang="ar-EG" b="1" i="0" u="sng" dirty="0">
                <a:solidFill>
                  <a:srgbClr val="00B0F0"/>
                </a:solidFill>
                <a:effectLst/>
                <a:latin typeface="Alexandria" pitchFamily="2" charset="-78"/>
                <a:cs typeface="Alexandria" pitchFamily="2" charset="-78"/>
              </a:rPr>
              <a:t>كتابة الهوامش في البحث العلمي</a:t>
            </a:r>
            <a:endParaRPr lang="ar-EG" b="0" i="0" u="sng" dirty="0">
              <a:solidFill>
                <a:srgbClr val="00B0F0"/>
              </a:solidFill>
              <a:effectLst/>
              <a:latin typeface="Alexandria" pitchFamily="2" charset="-78"/>
              <a:cs typeface="Alexandria" pitchFamily="2" charset="-78"/>
            </a:endParaRPr>
          </a:p>
        </p:txBody>
      </p:sp>
      <p:sp>
        <p:nvSpPr>
          <p:cNvPr id="8" name="TextBox 7">
            <a:extLst>
              <a:ext uri="{FF2B5EF4-FFF2-40B4-BE49-F238E27FC236}">
                <a16:creationId xmlns:a16="http://schemas.microsoft.com/office/drawing/2014/main" id="{FC950481-4EA9-F0D6-7963-0A43163B7391}"/>
              </a:ext>
            </a:extLst>
          </p:cNvPr>
          <p:cNvSpPr txBox="1"/>
          <p:nvPr/>
        </p:nvSpPr>
        <p:spPr>
          <a:xfrm>
            <a:off x="604910" y="1761556"/>
            <a:ext cx="11268221" cy="3334887"/>
          </a:xfrm>
          <a:prstGeom prst="rect">
            <a:avLst/>
          </a:prstGeom>
          <a:noFill/>
        </p:spPr>
        <p:txBody>
          <a:bodyPr wrap="square">
            <a:spAutoFit/>
          </a:bodyPr>
          <a:lstStyle/>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ar-EG" b="0" i="0" u="sng" strike="noStrike" cap="none" normalizeH="0" baseline="0" dirty="0">
                <a:ln>
                  <a:noFill/>
                </a:ln>
                <a:solidFill>
                  <a:srgbClr val="00B0F0"/>
                </a:solidFill>
                <a:effectLst/>
                <a:latin typeface="Alexandria" pitchFamily="2" charset="-78"/>
                <a:cs typeface="Alexandria" pitchFamily="2" charset="-78"/>
              </a:rPr>
              <a:t>الطريقة الأولى:  كتابة الهوامش في أسفل الصفحة</a:t>
            </a:r>
            <a:r>
              <a:rPr kumimoji="0" lang="ar-EG" altLang="ar-EG" b="0" i="0" u="sng" strike="noStrike" cap="none" normalizeH="0" baseline="0" dirty="0">
                <a:ln>
                  <a:noFill/>
                </a:ln>
                <a:solidFill>
                  <a:srgbClr val="00B0F0"/>
                </a:solidFill>
                <a:effectLst/>
                <a:latin typeface="Alexandria" pitchFamily="2" charset="-78"/>
                <a:cs typeface="Alexandria" pitchFamily="2" charset="-78"/>
              </a:rPr>
              <a:t>:</a:t>
            </a:r>
          </a:p>
          <a:p>
            <a:pPr marL="0" marR="0" lvl="0" indent="0" algn="just" defTabSz="914400" rtl="1" eaLnBrk="0" fontAlgn="base" latinLnBrk="0" hangingPunct="0">
              <a:lnSpc>
                <a:spcPct val="200000"/>
              </a:lnSpc>
              <a:spcBef>
                <a:spcPct val="0"/>
              </a:spcBef>
              <a:spcAft>
                <a:spcPct val="0"/>
              </a:spcAft>
              <a:buClrTx/>
              <a:buSzTx/>
              <a:buFontTx/>
              <a:buNone/>
              <a:tabLst/>
            </a:pPr>
            <a:r>
              <a:rPr kumimoji="0" lang="ar-EG" altLang="ar-EG" b="0" i="0" u="none" strike="noStrike" cap="none" normalizeH="0" baseline="0" dirty="0">
                <a:ln>
                  <a:noFill/>
                </a:ln>
                <a:solidFill>
                  <a:srgbClr val="000000"/>
                </a:solidFill>
                <a:effectLst/>
                <a:latin typeface="Alexandria" pitchFamily="2" charset="-78"/>
                <a:cs typeface="Alexandria" pitchFamily="2" charset="-78"/>
              </a:rPr>
              <a:t>1-</a:t>
            </a:r>
            <a:r>
              <a:rPr kumimoji="0" lang="ar-SA" altLang="ar-EG" b="0" i="0" u="none" strike="noStrike" cap="none" normalizeH="0" baseline="0" dirty="0">
                <a:ln>
                  <a:noFill/>
                </a:ln>
                <a:solidFill>
                  <a:srgbClr val="000000"/>
                </a:solidFill>
                <a:effectLst/>
                <a:latin typeface="Alexandria" pitchFamily="2" charset="-78"/>
                <a:cs typeface="Alexandria" pitchFamily="2" charset="-78"/>
              </a:rPr>
              <a:t> </a:t>
            </a:r>
            <a:r>
              <a:rPr kumimoji="0" lang="ar-SA" altLang="ar-EG" b="0" i="0" u="sng" strike="noStrike" cap="none" normalizeH="0" baseline="0" dirty="0">
                <a:ln>
                  <a:noFill/>
                </a:ln>
                <a:solidFill>
                  <a:srgbClr val="000000"/>
                </a:solidFill>
                <a:effectLst/>
                <a:latin typeface="Alexandria" pitchFamily="2" charset="-78"/>
                <a:cs typeface="Alexandria" pitchFamily="2" charset="-78"/>
              </a:rPr>
              <a:t>وضع ترقيم منفصل لكل صفحة</a:t>
            </a:r>
            <a:r>
              <a:rPr kumimoji="0" lang="ar-SA" altLang="ar-EG" b="0" i="0" u="none" strike="noStrike" cap="none" normalizeH="0" baseline="0" dirty="0">
                <a:ln>
                  <a:noFill/>
                </a:ln>
                <a:solidFill>
                  <a:srgbClr val="000000"/>
                </a:solidFill>
                <a:effectLst/>
                <a:latin typeface="Alexandria" pitchFamily="2" charset="-78"/>
                <a:cs typeface="Alexandria" pitchFamily="2" charset="-78"/>
              </a:rPr>
              <a:t>: وهو نوع من التوثيق في الهوامش الذي يتطلب وضع ترقيم لكل عبارة يبدأ برقم (1) ويتسلسل حتى نهاية الصفحة ثم بدأ ترقيم منفصل في الصفحة التالية</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endParaRPr lang="ar-EG" altLang="ar-EG" dirty="0">
              <a:solidFill>
                <a:srgbClr val="000000"/>
              </a:solidFill>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kumimoji="0" lang="ar-EG" altLang="ar-EG" b="0" i="0" u="none" strike="noStrike" cap="none" normalizeH="0" baseline="0" dirty="0">
                <a:ln>
                  <a:noFill/>
                </a:ln>
                <a:solidFill>
                  <a:srgbClr val="000000"/>
                </a:solidFill>
                <a:effectLst/>
                <a:latin typeface="Alexandria" pitchFamily="2" charset="-78"/>
                <a:cs typeface="Alexandria" pitchFamily="2" charset="-78"/>
              </a:rPr>
              <a:t>2- </a:t>
            </a:r>
            <a:r>
              <a:rPr kumimoji="0" lang="ar-SA" altLang="ar-EG" b="0" i="0" u="sng" strike="noStrike" cap="none" normalizeH="0" baseline="0" dirty="0">
                <a:ln>
                  <a:noFill/>
                </a:ln>
                <a:solidFill>
                  <a:srgbClr val="000000"/>
                </a:solidFill>
                <a:effectLst/>
                <a:latin typeface="Alexandria" pitchFamily="2" charset="-78"/>
                <a:cs typeface="Alexandria" pitchFamily="2" charset="-78"/>
              </a:rPr>
              <a:t>وضع ترقيم منفصل لكل فصل</a:t>
            </a:r>
            <a:r>
              <a:rPr kumimoji="0" lang="ar-SA" altLang="ar-EG" b="0" i="0" u="none" strike="noStrike" cap="none" normalizeH="0" baseline="0" dirty="0">
                <a:ln>
                  <a:noFill/>
                </a:ln>
                <a:solidFill>
                  <a:srgbClr val="000000"/>
                </a:solidFill>
                <a:effectLst/>
                <a:latin typeface="Alexandria" pitchFamily="2" charset="-78"/>
                <a:cs typeface="Alexandria" pitchFamily="2" charset="-78"/>
              </a:rPr>
              <a:t>: وهو نوع من التوثيق في الهوامش الذي يبدأ بتسلسل رقمي من أول فقرة في الفصل الأول وحتى آخر فقرة في الفصل</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kumimoji="0" lang="ar-EG" altLang="ar-EG" b="0" i="0" u="none" strike="noStrike" cap="none" normalizeH="0" baseline="0" dirty="0">
                <a:ln>
                  <a:noFill/>
                </a:ln>
                <a:solidFill>
                  <a:srgbClr val="000000"/>
                </a:solidFill>
                <a:effectLst/>
                <a:latin typeface="Alexandria" pitchFamily="2" charset="-78"/>
                <a:cs typeface="Alexandria" pitchFamily="2" charset="-78"/>
              </a:rPr>
              <a:t>3-</a:t>
            </a:r>
            <a:r>
              <a:rPr kumimoji="0" lang="ar-SA" altLang="ar-EG" b="0" i="0" u="none" strike="noStrike" cap="none" normalizeH="0" baseline="0" dirty="0">
                <a:ln>
                  <a:noFill/>
                </a:ln>
                <a:solidFill>
                  <a:srgbClr val="000000"/>
                </a:solidFill>
                <a:effectLst/>
                <a:latin typeface="Alexandria" pitchFamily="2" charset="-78"/>
                <a:cs typeface="Alexandria" pitchFamily="2" charset="-78"/>
              </a:rPr>
              <a:t> </a:t>
            </a:r>
            <a:r>
              <a:rPr kumimoji="0" lang="ar-SA" altLang="ar-EG" b="0" i="0" u="sng" strike="noStrike" cap="none" normalizeH="0" baseline="0" dirty="0">
                <a:ln>
                  <a:noFill/>
                </a:ln>
                <a:solidFill>
                  <a:srgbClr val="000000"/>
                </a:solidFill>
                <a:effectLst/>
                <a:latin typeface="Alexandria" pitchFamily="2" charset="-78"/>
                <a:cs typeface="Alexandria" pitchFamily="2" charset="-78"/>
              </a:rPr>
              <a:t>وضع ترقيم متسلسل للبحث بالكامل</a:t>
            </a:r>
            <a:r>
              <a:rPr kumimoji="0" lang="ar-SA" altLang="ar-EG" b="0" i="0" u="none" strike="noStrike" cap="none" normalizeH="0" baseline="0" dirty="0">
                <a:ln>
                  <a:noFill/>
                </a:ln>
                <a:solidFill>
                  <a:srgbClr val="000000"/>
                </a:solidFill>
                <a:effectLst/>
                <a:latin typeface="Alexandria" pitchFamily="2" charset="-78"/>
                <a:cs typeface="Alexandria" pitchFamily="2" charset="-78"/>
              </a:rPr>
              <a:t>: وهو نوع من التوثيق الذي يتسلسل في البحث بالكامل ولا يتم تجزئته</a:t>
            </a:r>
            <a:r>
              <a:rPr kumimoji="0" lang="ar-EG" altLang="ar-EG" b="0" i="0" u="none" strike="noStrike" cap="none" normalizeH="0" baseline="0" dirty="0">
                <a:ln>
                  <a:noFill/>
                </a:ln>
                <a:solidFill>
                  <a:srgbClr val="000000"/>
                </a:solidFill>
                <a:effectLst/>
                <a:latin typeface="Alexandria" pitchFamily="2" charset="-78"/>
                <a:cs typeface="Alexandria" pitchFamily="2" charset="-78"/>
              </a:rPr>
              <a:t>.</a:t>
            </a:r>
            <a:endParaRPr kumimoji="0" lang="ar-EG" altLang="ar-EG"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6330122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932C1B2-1594-3AA8-961A-033DC165828D}"/>
              </a:ext>
            </a:extLst>
          </p:cNvPr>
          <p:cNvSpPr txBox="1"/>
          <p:nvPr/>
        </p:nvSpPr>
        <p:spPr>
          <a:xfrm>
            <a:off x="8350453" y="817148"/>
            <a:ext cx="3661116" cy="564898"/>
          </a:xfrm>
          <a:prstGeom prst="rect">
            <a:avLst/>
          </a:prstGeom>
          <a:noFill/>
        </p:spPr>
        <p:txBody>
          <a:bodyPr wrap="square" anchor="ctr">
            <a:spAutoFit/>
          </a:bodyPr>
          <a:lstStyle/>
          <a:p>
            <a:pPr algn="just" rtl="1">
              <a:lnSpc>
                <a:spcPct val="200000"/>
              </a:lnSpc>
            </a:pPr>
            <a:r>
              <a:rPr lang="ar-EG" b="1" i="0" u="sng" dirty="0">
                <a:solidFill>
                  <a:srgbClr val="00B0F0"/>
                </a:solidFill>
                <a:effectLst/>
                <a:latin typeface="Alexandria" pitchFamily="2" charset="-78"/>
                <a:cs typeface="Alexandria" pitchFamily="2" charset="-78"/>
              </a:rPr>
              <a:t>كتابة الهوامش في البحث العلمي</a:t>
            </a:r>
            <a:endParaRPr lang="ar-EG" b="0" i="0" u="sng" dirty="0">
              <a:solidFill>
                <a:srgbClr val="00B0F0"/>
              </a:solidFill>
              <a:effectLst/>
              <a:latin typeface="Alexandria" pitchFamily="2" charset="-78"/>
              <a:cs typeface="Alexandria" pitchFamily="2" charset="-78"/>
            </a:endParaRPr>
          </a:p>
        </p:txBody>
      </p:sp>
      <p:sp>
        <p:nvSpPr>
          <p:cNvPr id="7" name="TextBox 6">
            <a:extLst>
              <a:ext uri="{FF2B5EF4-FFF2-40B4-BE49-F238E27FC236}">
                <a16:creationId xmlns:a16="http://schemas.microsoft.com/office/drawing/2014/main" id="{7C2FFBEF-A447-59D3-C04F-4B0F82EC13C2}"/>
              </a:ext>
            </a:extLst>
          </p:cNvPr>
          <p:cNvSpPr txBox="1"/>
          <p:nvPr/>
        </p:nvSpPr>
        <p:spPr>
          <a:xfrm>
            <a:off x="180431" y="1441897"/>
            <a:ext cx="11831138" cy="5304657"/>
          </a:xfrm>
          <a:prstGeom prst="rect">
            <a:avLst/>
          </a:prstGeom>
          <a:noFill/>
        </p:spPr>
        <p:txBody>
          <a:bodyPr wrap="square">
            <a:spAutoFit/>
          </a:bodyPr>
          <a:lstStyle/>
          <a:p>
            <a:pPr algn="r" rtl="1">
              <a:lnSpc>
                <a:spcPct val="200000"/>
              </a:lnSpc>
              <a:spcAft>
                <a:spcPts val="800"/>
              </a:spcAft>
            </a:pPr>
            <a:r>
              <a:rPr lang="ar-EG" u="sng" dirty="0">
                <a:solidFill>
                  <a:srgbClr val="00B0F0"/>
                </a:solidFill>
                <a:effectLst/>
                <a:latin typeface="Alexandria" pitchFamily="2" charset="-78"/>
                <a:ea typeface="Calibri" panose="020F0502020204030204" pitchFamily="34" charset="0"/>
                <a:cs typeface="Alexandria" pitchFamily="2" charset="-78"/>
              </a:rPr>
              <a:t>الطريقة الثانية: أن تُكتب الهوامش في نهاية النص المكتوب</a:t>
            </a:r>
            <a:r>
              <a:rPr lang="ar-EG" dirty="0">
                <a:effectLst/>
                <a:latin typeface="Alexandria" pitchFamily="2" charset="-78"/>
                <a:ea typeface="Calibri" panose="020F0502020204030204" pitchFamily="34" charset="0"/>
                <a:cs typeface="Alexandria" pitchFamily="2" charset="-78"/>
              </a:rPr>
              <a:t>: وفي هذه الطريقة نجد أمرين:</a:t>
            </a:r>
            <a:endParaRPr lang="en-US" dirty="0">
              <a:effectLst/>
              <a:latin typeface="Alexandria" pitchFamily="2" charset="-78"/>
              <a:ea typeface="Calibri" panose="020F0502020204030204" pitchFamily="34" charset="0"/>
              <a:cs typeface="Alexandria" pitchFamily="2" charset="-78"/>
            </a:endParaRPr>
          </a:p>
          <a:p>
            <a:pPr algn="r" rtl="1">
              <a:lnSpc>
                <a:spcPct val="200000"/>
              </a:lnSpc>
              <a:spcAft>
                <a:spcPts val="800"/>
              </a:spcAft>
            </a:pPr>
            <a:r>
              <a:rPr lang="ar-EG" dirty="0">
                <a:effectLst/>
                <a:latin typeface="Alexandria" pitchFamily="2" charset="-78"/>
                <a:ea typeface="Calibri" panose="020F0502020204030204" pitchFamily="34" charset="0"/>
                <a:cs typeface="Alexandria" pitchFamily="2" charset="-78"/>
              </a:rPr>
              <a:t>الأوَّل أن ترد الهوامش في نهاية العمل البحثي، وثمَّ ننتبه أنَّ العمل البحثي إذا كان بحثا قصيرا، تأتي الهوامش في نهايته، وتكتب وفق الترقيم المستمر المتسلسل للهوامش.</a:t>
            </a:r>
            <a:endParaRPr lang="en-US" dirty="0">
              <a:effectLst/>
              <a:latin typeface="Alexandria" pitchFamily="2" charset="-78"/>
              <a:ea typeface="Calibri" panose="020F0502020204030204" pitchFamily="34" charset="0"/>
              <a:cs typeface="Alexandria" pitchFamily="2" charset="-78"/>
            </a:endParaRPr>
          </a:p>
          <a:p>
            <a:pPr algn="r" rtl="1">
              <a:lnSpc>
                <a:spcPct val="200000"/>
              </a:lnSpc>
              <a:spcAft>
                <a:spcPts val="800"/>
              </a:spcAft>
            </a:pPr>
            <a:r>
              <a:rPr lang="ar-EG" dirty="0">
                <a:effectLst/>
                <a:latin typeface="Alexandria" pitchFamily="2" charset="-78"/>
                <a:ea typeface="Calibri" panose="020F0502020204030204" pitchFamily="34" charset="0"/>
                <a:cs typeface="Alexandria" pitchFamily="2" charset="-78"/>
              </a:rPr>
              <a:t>الثاني: أن يكن العمل البحثي مؤلفا كبيرا أو كتابا علميا، يعالج موضوعا بحثيا متكاملا ومؤلفا من أبواب وفصول، وفي هذه الحالة:</a:t>
            </a:r>
            <a:endParaRPr lang="en-US" dirty="0">
              <a:effectLst/>
              <a:latin typeface="Alexandria" pitchFamily="2" charset="-78"/>
              <a:ea typeface="Calibri" panose="020F0502020204030204" pitchFamily="34" charset="0"/>
              <a:cs typeface="Alexandria" pitchFamily="2" charset="-78"/>
            </a:endParaRPr>
          </a:p>
          <a:p>
            <a:pPr marL="342900" lvl="0" indent="-342900" algn="r" rtl="1">
              <a:lnSpc>
                <a:spcPct val="200000"/>
              </a:lnSpc>
              <a:buSzPts val="1400"/>
              <a:buFont typeface="+mj-cs"/>
              <a:buAutoNum type="arabic1Minus"/>
            </a:pPr>
            <a:r>
              <a:rPr lang="ar-EG" dirty="0">
                <a:effectLst/>
                <a:latin typeface="Alexandria" pitchFamily="2" charset="-78"/>
                <a:ea typeface="Calibri" panose="020F0502020204030204" pitchFamily="34" charset="0"/>
                <a:cs typeface="Alexandria" pitchFamily="2" charset="-78"/>
              </a:rPr>
              <a:t>يمكن أن نورد الهوامش في نهاية كل باب أو كل فصل من فصول الدراسة.</a:t>
            </a:r>
            <a:endParaRPr lang="en-US" dirty="0">
              <a:effectLst/>
              <a:latin typeface="Alexandria" pitchFamily="2" charset="-78"/>
              <a:ea typeface="Calibri" panose="020F0502020204030204" pitchFamily="34" charset="0"/>
              <a:cs typeface="Alexandria" pitchFamily="2" charset="-78"/>
            </a:endParaRPr>
          </a:p>
          <a:p>
            <a:pPr marL="342900" lvl="0" indent="-342900" algn="r" rtl="1">
              <a:lnSpc>
                <a:spcPct val="200000"/>
              </a:lnSpc>
              <a:buSzPts val="1400"/>
              <a:buFont typeface="+mj-cs"/>
              <a:buAutoNum type="arabic1Minus"/>
            </a:pPr>
            <a:r>
              <a:rPr lang="ar-EG" dirty="0">
                <a:effectLst/>
                <a:latin typeface="Alexandria" pitchFamily="2" charset="-78"/>
                <a:ea typeface="Calibri" panose="020F0502020204030204" pitchFamily="34" charset="0"/>
                <a:cs typeface="Alexandria" pitchFamily="2" charset="-78"/>
              </a:rPr>
              <a:t>يمكن أن ترد الهوامش في نهاية الكتاب بعد إيراد النتائج، وفي هذه الحالة نراعي أمرين:</a:t>
            </a:r>
            <a:endParaRPr lang="en-US" dirty="0">
              <a:effectLst/>
              <a:latin typeface="Alexandria" pitchFamily="2" charset="-78"/>
              <a:ea typeface="Calibri" panose="020F0502020204030204" pitchFamily="34" charset="0"/>
              <a:cs typeface="Alexandria" pitchFamily="2" charset="-78"/>
            </a:endParaRPr>
          </a:p>
          <a:p>
            <a:pPr marL="342900" lvl="0" indent="-342900" algn="r" rtl="1">
              <a:lnSpc>
                <a:spcPct val="200000"/>
              </a:lnSpc>
              <a:buSzPts val="1400"/>
              <a:buFont typeface="Lotus Linotype"/>
              <a:buChar char="-"/>
            </a:pPr>
            <a:r>
              <a:rPr lang="ar-EG" dirty="0">
                <a:effectLst/>
                <a:latin typeface="Alexandria" pitchFamily="2" charset="-78"/>
                <a:ea typeface="Calibri" panose="020F0502020204030204" pitchFamily="34" charset="0"/>
                <a:cs typeface="Alexandria" pitchFamily="2" charset="-78"/>
              </a:rPr>
              <a:t>أنْ تقسم الهوامش في نهاية العمل البحث حسب أبواب الرسالة وفصولها، فنبدأ بهوامش التمهيد، ثم هوامش الباب الأول، وتبدأ بهوامش الفصل الأول ثم هوامش الفصل الثاني...وهكذا.</a:t>
            </a:r>
            <a:endParaRPr lang="en-US"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1940876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6E6002B-ED4F-B335-C3EE-360CB2B35A6B}"/>
              </a:ext>
            </a:extLst>
          </p:cNvPr>
          <p:cNvSpPr txBox="1"/>
          <p:nvPr/>
        </p:nvSpPr>
        <p:spPr>
          <a:xfrm>
            <a:off x="731520" y="1794966"/>
            <a:ext cx="11085342" cy="5076967"/>
          </a:xfrm>
          <a:prstGeom prst="rect">
            <a:avLst/>
          </a:prstGeom>
          <a:noFill/>
        </p:spPr>
        <p:txBody>
          <a:bodyPr wrap="square">
            <a:spAutoFit/>
          </a:bodyPr>
          <a:lstStyle/>
          <a:p>
            <a:pPr algn="just" rtl="1">
              <a:lnSpc>
                <a:spcPct val="200000"/>
              </a:lnSpc>
            </a:pPr>
            <a:endParaRPr lang="ar-EG" sz="900" i="0" dirty="0">
              <a:solidFill>
                <a:srgbClr val="000000"/>
              </a:solidFill>
              <a:effectLst/>
              <a:latin typeface="Alexandria" pitchFamily="2" charset="-78"/>
              <a:cs typeface="Alexandria" pitchFamily="2" charset="-78"/>
            </a:endParaRPr>
          </a:p>
          <a:p>
            <a:pPr algn="just" rtl="1">
              <a:lnSpc>
                <a:spcPct val="200000"/>
              </a:lnSpc>
            </a:pPr>
            <a:r>
              <a:rPr lang="ar-EG" dirty="0">
                <a:effectLst/>
                <a:latin typeface="Alexandria" pitchFamily="2" charset="-78"/>
                <a:ea typeface="Calibri" panose="020F0502020204030204" pitchFamily="34" charset="0"/>
                <a:cs typeface="Alexandria" pitchFamily="2" charset="-78"/>
              </a:rPr>
              <a:t>- يمكن ترقيم الهوامش ترقيما مستمرا ينتهي مع كل باب أو فصل من فصول الرسالة ثم يبدأ ترقيم جديد مع بداية الفصل التالي... أو أن يكون الترقيم مستمرا رغم توالي الأبواب والفصول.</a:t>
            </a:r>
          </a:p>
          <a:p>
            <a:pPr algn="just" rtl="1">
              <a:lnSpc>
                <a:spcPct val="200000"/>
              </a:lnSpc>
            </a:pPr>
            <a:r>
              <a:rPr lang="ar-EG" b="1" u="sng" dirty="0">
                <a:solidFill>
                  <a:srgbClr val="00B0F0"/>
                </a:solidFill>
                <a:latin typeface="Alexandria" pitchFamily="2" charset="-78"/>
                <a:cs typeface="Alexandria" pitchFamily="2" charset="-78"/>
              </a:rPr>
              <a:t>ملاحظات عامة:</a:t>
            </a:r>
          </a:p>
          <a:p>
            <a:pPr marL="285750" indent="-285750" algn="just" rtl="1">
              <a:lnSpc>
                <a:spcPct val="200000"/>
              </a:lnSpc>
              <a:buFont typeface="Wingdings" panose="05000000000000000000" pitchFamily="2" charset="2"/>
              <a:buChar char="q"/>
            </a:pPr>
            <a:r>
              <a:rPr lang="ar-EG" dirty="0">
                <a:solidFill>
                  <a:srgbClr val="000000"/>
                </a:solidFill>
                <a:latin typeface="Alexandria" pitchFamily="2" charset="-78"/>
                <a:cs typeface="Alexandria" pitchFamily="2" charset="-78"/>
              </a:rPr>
              <a:t>يستعمل الترقيم المستمر في البحث العلمي سواء أكانت الهوامش أسفل الصفحة أو في نهاية النص.</a:t>
            </a:r>
          </a:p>
          <a:p>
            <a:pPr marL="285750" indent="-285750" algn="just" rtl="1">
              <a:lnSpc>
                <a:spcPct val="200000"/>
              </a:lnSpc>
              <a:buFont typeface="Wingdings" panose="05000000000000000000" pitchFamily="2" charset="2"/>
              <a:buChar char="q"/>
            </a:pPr>
            <a:r>
              <a:rPr lang="ar-EG" dirty="0">
                <a:solidFill>
                  <a:srgbClr val="000000"/>
                </a:solidFill>
                <a:latin typeface="Alexandria" pitchFamily="2" charset="-78"/>
                <a:cs typeface="Alexandria" pitchFamily="2" charset="-78"/>
              </a:rPr>
              <a:t>الترقيم المنقطع الذي يتجدد في كل صفحة يستعمل حينما تكون الهوامش أسفل الصفحة، ولا يجوز حينما ترد الهوامش في أخر النص. </a:t>
            </a:r>
          </a:p>
          <a:p>
            <a:pPr marL="285750" indent="-285750" algn="just" rtl="1">
              <a:lnSpc>
                <a:spcPct val="200000"/>
              </a:lnSpc>
              <a:buFont typeface="Wingdings" panose="05000000000000000000" pitchFamily="2" charset="2"/>
              <a:buChar char="q"/>
            </a:pPr>
            <a:r>
              <a:rPr lang="ar-EG" dirty="0">
                <a:solidFill>
                  <a:srgbClr val="000000"/>
                </a:solidFill>
                <a:latin typeface="Alexandria" pitchFamily="2" charset="-78"/>
                <a:cs typeface="Alexandria" pitchFamily="2" charset="-78"/>
              </a:rPr>
              <a:t>الترقيم المنقطع يتجدد في بداية كل صفحة، أما المستمر يستمر فيه الترقيم سواء أنتهى بنهاية الباب أو الفصل أو استمر حتى نهاية البحث العلمي.</a:t>
            </a:r>
          </a:p>
          <a:p>
            <a:pPr algn="just" rtl="1">
              <a:lnSpc>
                <a:spcPct val="200000"/>
              </a:lnSpc>
            </a:pPr>
            <a:endParaRPr lang="ar-EG" sz="1050" i="0" dirty="0">
              <a:solidFill>
                <a:srgbClr val="000000"/>
              </a:solidFill>
              <a:effectLst/>
              <a:latin typeface="Alexandria" pitchFamily="2" charset="-78"/>
              <a:cs typeface="Alexandria" pitchFamily="2" charset="-78"/>
            </a:endParaRPr>
          </a:p>
        </p:txBody>
      </p:sp>
      <p:sp>
        <p:nvSpPr>
          <p:cNvPr id="10" name="TextBox 9">
            <a:extLst>
              <a:ext uri="{FF2B5EF4-FFF2-40B4-BE49-F238E27FC236}">
                <a16:creationId xmlns:a16="http://schemas.microsoft.com/office/drawing/2014/main" id="{99C5B164-28F2-E6FA-09AC-0B39524CEBA9}"/>
              </a:ext>
            </a:extLst>
          </p:cNvPr>
          <p:cNvSpPr txBox="1"/>
          <p:nvPr/>
        </p:nvSpPr>
        <p:spPr>
          <a:xfrm>
            <a:off x="8350453" y="947544"/>
            <a:ext cx="3661116" cy="564898"/>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just" rtl="1">
              <a:lnSpc>
                <a:spcPct val="200000"/>
              </a:lnSpc>
            </a:pPr>
            <a:r>
              <a:rPr lang="ar-EG" b="1" i="0" u="sng" dirty="0">
                <a:solidFill>
                  <a:srgbClr val="00B0F0"/>
                </a:solidFill>
                <a:effectLst/>
                <a:latin typeface="Alexandria" pitchFamily="2" charset="-78"/>
                <a:cs typeface="Alexandria" pitchFamily="2" charset="-78"/>
              </a:rPr>
              <a:t>كتابة الهوامش في البحث العلمي</a:t>
            </a:r>
            <a:endParaRPr lang="ar-EG" b="0" i="0" u="sng" dirty="0">
              <a:solidFill>
                <a:srgbClr val="00B0F0"/>
              </a:solidFill>
              <a:effectLst/>
              <a:latin typeface="Alexandria" pitchFamily="2" charset="-78"/>
              <a:cs typeface="Alexandria" pitchFamily="2" charset="-78"/>
            </a:endParaRPr>
          </a:p>
        </p:txBody>
      </p:sp>
    </p:spTree>
    <p:extLst>
      <p:ext uri="{BB962C8B-B14F-4D97-AF65-F5344CB8AC3E}">
        <p14:creationId xmlns:p14="http://schemas.microsoft.com/office/powerpoint/2010/main" val="38115010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6E6002B-ED4F-B335-C3EE-360CB2B35A6B}"/>
              </a:ext>
            </a:extLst>
          </p:cNvPr>
          <p:cNvSpPr txBox="1"/>
          <p:nvPr/>
        </p:nvSpPr>
        <p:spPr>
          <a:xfrm>
            <a:off x="675249" y="2177054"/>
            <a:ext cx="11085342" cy="2503891"/>
          </a:xfrm>
          <a:prstGeom prst="rect">
            <a:avLst/>
          </a:prstGeom>
          <a:noFill/>
        </p:spPr>
        <p:txBody>
          <a:bodyPr wrap="square">
            <a:spAutoFit/>
          </a:bodyPr>
          <a:lstStyle/>
          <a:p>
            <a:pPr algn="just" rtl="1">
              <a:lnSpc>
                <a:spcPct val="200000"/>
              </a:lnSpc>
            </a:pPr>
            <a:endParaRPr lang="ar-EG" sz="900" i="0" dirty="0">
              <a:solidFill>
                <a:srgbClr val="000000"/>
              </a:solidFill>
              <a:effectLst/>
              <a:latin typeface="Alexandria" pitchFamily="2" charset="-78"/>
              <a:cs typeface="Alexandria" pitchFamily="2" charset="-78"/>
            </a:endParaRPr>
          </a:p>
          <a:p>
            <a:pPr algn="just" rtl="1">
              <a:lnSpc>
                <a:spcPct val="200000"/>
              </a:lnSpc>
            </a:pPr>
            <a:r>
              <a:rPr lang="ar-EG" i="0" u="sng" dirty="0">
                <a:solidFill>
                  <a:srgbClr val="00B0F0"/>
                </a:solidFill>
                <a:effectLst/>
                <a:latin typeface="Alexandria" pitchFamily="2" charset="-78"/>
                <a:cs typeface="Alexandria" pitchFamily="2" charset="-78"/>
              </a:rPr>
              <a:t>الطريقة الثالثة : كتابة الهامش في المتن:</a:t>
            </a:r>
          </a:p>
          <a:p>
            <a:pPr algn="just" rtl="1">
              <a:lnSpc>
                <a:spcPct val="200000"/>
              </a:lnSpc>
            </a:pPr>
            <a:r>
              <a:rPr lang="ar-EG" i="0" dirty="0">
                <a:solidFill>
                  <a:srgbClr val="000000"/>
                </a:solidFill>
                <a:effectLst/>
                <a:latin typeface="Alexandria" pitchFamily="2" charset="-78"/>
                <a:cs typeface="Alexandria" pitchFamily="2" charset="-78"/>
              </a:rPr>
              <a:t>يجب أن يقوم الباحث بكتابة الهامش في الصفحة مباشرة، ويقوم بذلك حتى يسهل على نفسه العملية الخاصة بالطبع، ويتم عمل فصل بين باقي المعلومات الخاصة بالمرجع عن باقي الفقرة من خلال عمل خطين متصلين فوق الهامش وكذلك تحته.</a:t>
            </a:r>
            <a:endParaRPr lang="ar-EG" i="0" dirty="0">
              <a:solidFill>
                <a:srgbClr val="333333"/>
              </a:solidFill>
              <a:effectLst/>
              <a:latin typeface="Alexandria" pitchFamily="2" charset="-78"/>
              <a:cs typeface="Alexandria" pitchFamily="2" charset="-78"/>
            </a:endParaRPr>
          </a:p>
        </p:txBody>
      </p:sp>
      <p:sp>
        <p:nvSpPr>
          <p:cNvPr id="10" name="TextBox 9">
            <a:extLst>
              <a:ext uri="{FF2B5EF4-FFF2-40B4-BE49-F238E27FC236}">
                <a16:creationId xmlns:a16="http://schemas.microsoft.com/office/drawing/2014/main" id="{99C5B164-28F2-E6FA-09AC-0B39524CEBA9}"/>
              </a:ext>
            </a:extLst>
          </p:cNvPr>
          <p:cNvSpPr txBox="1"/>
          <p:nvPr/>
        </p:nvSpPr>
        <p:spPr>
          <a:xfrm>
            <a:off x="8350453" y="1047183"/>
            <a:ext cx="3661116" cy="564898"/>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just" rtl="1">
              <a:lnSpc>
                <a:spcPct val="200000"/>
              </a:lnSpc>
            </a:pPr>
            <a:r>
              <a:rPr lang="ar-EG" b="1" i="0" u="sng" dirty="0">
                <a:solidFill>
                  <a:srgbClr val="00B0F0"/>
                </a:solidFill>
                <a:effectLst/>
                <a:latin typeface="Alexandria" pitchFamily="2" charset="-78"/>
                <a:cs typeface="Alexandria" pitchFamily="2" charset="-78"/>
              </a:rPr>
              <a:t>كتابة الهوامش في البحث العلمي</a:t>
            </a:r>
            <a:endParaRPr lang="ar-EG" b="0" i="0" u="sng" dirty="0">
              <a:solidFill>
                <a:srgbClr val="00B0F0"/>
              </a:solidFill>
              <a:effectLst/>
              <a:latin typeface="Alexandria" pitchFamily="2" charset="-78"/>
              <a:cs typeface="Alexandria" pitchFamily="2" charset="-78"/>
            </a:endParaRPr>
          </a:p>
        </p:txBody>
      </p:sp>
    </p:spTree>
    <p:extLst>
      <p:ext uri="{BB962C8B-B14F-4D97-AF65-F5344CB8AC3E}">
        <p14:creationId xmlns:p14="http://schemas.microsoft.com/office/powerpoint/2010/main" val="25107873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peech Bubble: Oval 1">
            <a:extLst>
              <a:ext uri="{FF2B5EF4-FFF2-40B4-BE49-F238E27FC236}">
                <a16:creationId xmlns:a16="http://schemas.microsoft.com/office/drawing/2014/main" id="{10BDEF65-A0EA-00BF-DBA5-48AFEFAD389E}"/>
              </a:ext>
            </a:extLst>
          </p:cNvPr>
          <p:cNvSpPr/>
          <p:nvPr/>
        </p:nvSpPr>
        <p:spPr>
          <a:xfrm>
            <a:off x="4358744" y="745587"/>
            <a:ext cx="7652825" cy="2132700"/>
          </a:xfrm>
          <a:prstGeom prst="wedgeEllipseCallout">
            <a:avLst>
              <a:gd name="adj1" fmla="val -34619"/>
              <a:gd name="adj2" fmla="val 59872"/>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lnSpc>
                <a:spcPct val="150000"/>
              </a:lnSpc>
            </a:pPr>
            <a:r>
              <a:rPr lang="ar-EG" sz="2400" b="1" i="0" dirty="0">
                <a:solidFill>
                  <a:srgbClr val="00B0F0"/>
                </a:solidFill>
                <a:effectLst/>
                <a:latin typeface="Alexandria" pitchFamily="2" charset="-78"/>
                <a:cs typeface="Alexandria" pitchFamily="2" charset="-78"/>
              </a:rPr>
              <a:t>ما هي أهمية توثيق المراجع في الهوامش؟؟</a:t>
            </a:r>
            <a:endParaRPr lang="ar-EG" sz="2400" b="0" i="0" dirty="0">
              <a:solidFill>
                <a:srgbClr val="00B0F0"/>
              </a:solidFill>
              <a:effectLst/>
              <a:latin typeface="Alexandria" pitchFamily="2" charset="-78"/>
              <a:cs typeface="Alexandria" pitchFamily="2" charset="-78"/>
            </a:endParaRPr>
          </a:p>
        </p:txBody>
      </p:sp>
      <p:sp>
        <p:nvSpPr>
          <p:cNvPr id="3" name="Rectangle: Rounded Corners 2">
            <a:extLst>
              <a:ext uri="{FF2B5EF4-FFF2-40B4-BE49-F238E27FC236}">
                <a16:creationId xmlns:a16="http://schemas.microsoft.com/office/drawing/2014/main" id="{2F3D376F-5912-2F1B-CB96-EDE3DE2DEB25}"/>
              </a:ext>
            </a:extLst>
          </p:cNvPr>
          <p:cNvSpPr/>
          <p:nvPr/>
        </p:nvSpPr>
        <p:spPr>
          <a:xfrm>
            <a:off x="815926" y="3438678"/>
            <a:ext cx="10958732" cy="2407892"/>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ar-EG" dirty="0"/>
          </a:p>
        </p:txBody>
      </p:sp>
      <p:sp>
        <p:nvSpPr>
          <p:cNvPr id="7" name="Rectangle 1">
            <a:extLst>
              <a:ext uri="{FF2B5EF4-FFF2-40B4-BE49-F238E27FC236}">
                <a16:creationId xmlns:a16="http://schemas.microsoft.com/office/drawing/2014/main" id="{72A4BC2B-0DCD-71E5-FCEF-E18BB4AF85B3}"/>
              </a:ext>
            </a:extLst>
          </p:cNvPr>
          <p:cNvSpPr>
            <a:spLocks noChangeArrowheads="1"/>
          </p:cNvSpPr>
          <p:nvPr/>
        </p:nvSpPr>
        <p:spPr bwMode="auto">
          <a:xfrm>
            <a:off x="1352421" y="3565235"/>
            <a:ext cx="9885742" cy="2226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200000"/>
              </a:lnSpc>
              <a:spcBef>
                <a:spcPct val="0"/>
              </a:spcBef>
              <a:spcAft>
                <a:spcPct val="0"/>
              </a:spcAft>
              <a:buClrTx/>
              <a:buSzTx/>
              <a:buFontTx/>
              <a:buNone/>
              <a:tabLst/>
            </a:pPr>
            <a:r>
              <a:rPr kumimoji="0" lang="ar-SA" altLang="ar-EG" b="0" i="0" u="none" strike="noStrike" cap="none" normalizeH="0" baseline="0" dirty="0">
                <a:ln>
                  <a:noFill/>
                </a:ln>
                <a:solidFill>
                  <a:schemeClr val="accent5">
                    <a:lumMod val="50000"/>
                  </a:schemeClr>
                </a:solidFill>
                <a:effectLst/>
                <a:latin typeface="Alexandria" pitchFamily="2" charset="-78"/>
                <a:cs typeface="Alexandria" pitchFamily="2" charset="-78"/>
              </a:rPr>
              <a:t>لأن</a:t>
            </a:r>
            <a:r>
              <a:rPr kumimoji="0" lang="ar-SA" altLang="ar-EG" b="0" i="0" u="none" strike="noStrike" cap="none" normalizeH="0" dirty="0">
                <a:ln>
                  <a:noFill/>
                </a:ln>
                <a:solidFill>
                  <a:schemeClr val="accent5">
                    <a:lumMod val="50000"/>
                  </a:schemeClr>
                </a:solidFill>
                <a:effectLst/>
                <a:latin typeface="Alexandria" pitchFamily="2" charset="-78"/>
                <a:cs typeface="Alexandria" pitchFamily="2" charset="-78"/>
              </a:rPr>
              <a:t> ذلك </a:t>
            </a:r>
            <a:r>
              <a:rPr kumimoji="0" lang="ar-SA" altLang="ar-EG" b="0" i="0" u="none" strike="noStrike" cap="none" normalizeH="0" baseline="0" dirty="0">
                <a:ln>
                  <a:noFill/>
                </a:ln>
                <a:solidFill>
                  <a:schemeClr val="accent5">
                    <a:lumMod val="50000"/>
                  </a:schemeClr>
                </a:solidFill>
                <a:effectLst/>
                <a:latin typeface="Alexandria" pitchFamily="2" charset="-78"/>
                <a:cs typeface="Alexandria" pitchFamily="2" charset="-78"/>
              </a:rPr>
              <a:t>يكسب البحث الخاص بك الكثير من المصداقية</a:t>
            </a:r>
          </a:p>
          <a:p>
            <a:pPr marL="0" marR="0" lvl="0" indent="0" algn="ctr" defTabSz="914400" rtl="1" eaLnBrk="0" fontAlgn="base" latinLnBrk="0" hangingPunct="0">
              <a:lnSpc>
                <a:spcPct val="200000"/>
              </a:lnSpc>
              <a:spcBef>
                <a:spcPct val="0"/>
              </a:spcBef>
              <a:spcAft>
                <a:spcPct val="0"/>
              </a:spcAft>
              <a:buClrTx/>
              <a:buSzTx/>
              <a:buFontTx/>
              <a:buNone/>
              <a:tabLst/>
            </a:pPr>
            <a:r>
              <a:rPr kumimoji="0" lang="ar-SA" altLang="ar-EG" b="0" i="0" u="none" strike="noStrike" cap="none" normalizeH="0" baseline="0" dirty="0">
                <a:ln>
                  <a:noFill/>
                </a:ln>
                <a:solidFill>
                  <a:schemeClr val="accent5">
                    <a:lumMod val="50000"/>
                  </a:schemeClr>
                </a:solidFill>
                <a:effectLst/>
                <a:latin typeface="Alexandria" pitchFamily="2" charset="-78"/>
                <a:cs typeface="Alexandria" pitchFamily="2" charset="-78"/>
              </a:rPr>
              <a:t> وبإمكانك كباحث أن تقوم بإضافة رأيك وأن تعترض أو تؤيد المعلومات المتواجدة في البحث العلمي الخاص بك</a:t>
            </a:r>
            <a:r>
              <a:rPr kumimoji="0" lang="ar-EG" altLang="ar-EG" b="0" i="0" u="none" strike="noStrike" cap="none" normalizeH="0" baseline="0" dirty="0">
                <a:ln>
                  <a:noFill/>
                </a:ln>
                <a:solidFill>
                  <a:schemeClr val="accent5">
                    <a:lumMod val="50000"/>
                  </a:schemeClr>
                </a:solidFill>
                <a:effectLst/>
                <a:latin typeface="Alexandria" pitchFamily="2" charset="-78"/>
                <a:cs typeface="Alexandria" pitchFamily="2" charset="-78"/>
              </a:rPr>
              <a:t>.</a:t>
            </a:r>
          </a:p>
          <a:p>
            <a:pPr marL="0" marR="0" lvl="0" indent="0" algn="ctr" defTabSz="914400" rtl="1" eaLnBrk="0" fontAlgn="base" latinLnBrk="0" hangingPunct="0">
              <a:lnSpc>
                <a:spcPct val="200000"/>
              </a:lnSpc>
              <a:spcBef>
                <a:spcPct val="0"/>
              </a:spcBef>
              <a:spcAft>
                <a:spcPct val="0"/>
              </a:spcAft>
              <a:buClrTx/>
              <a:buSzTx/>
              <a:buFontTx/>
              <a:buNone/>
              <a:tabLst/>
            </a:pPr>
            <a:r>
              <a:rPr kumimoji="0" lang="ar-EG" altLang="ar-EG" b="0" i="0" u="none" strike="noStrike" cap="none" normalizeH="0" baseline="0" dirty="0">
                <a:ln>
                  <a:noFill/>
                </a:ln>
                <a:solidFill>
                  <a:schemeClr val="accent5">
                    <a:lumMod val="50000"/>
                  </a:schemeClr>
                </a:solidFill>
                <a:effectLst/>
                <a:latin typeface="Alexandria" pitchFamily="2" charset="-78"/>
                <a:cs typeface="Alexandria" pitchFamily="2" charset="-78"/>
              </a:rPr>
              <a:t> </a:t>
            </a:r>
          </a:p>
        </p:txBody>
      </p:sp>
    </p:spTree>
    <p:extLst>
      <p:ext uri="{BB962C8B-B14F-4D97-AF65-F5344CB8AC3E}">
        <p14:creationId xmlns:p14="http://schemas.microsoft.com/office/powerpoint/2010/main" val="37623671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25DDCFE-7B3D-137F-93B9-7C7FE8DEF4A3}"/>
              </a:ext>
            </a:extLst>
          </p:cNvPr>
          <p:cNvSpPr txBox="1"/>
          <p:nvPr/>
        </p:nvSpPr>
        <p:spPr>
          <a:xfrm>
            <a:off x="520505" y="1006276"/>
            <a:ext cx="11491064" cy="4442883"/>
          </a:xfrm>
          <a:prstGeom prst="rect">
            <a:avLst/>
          </a:prstGeom>
          <a:noFill/>
        </p:spPr>
        <p:txBody>
          <a:bodyPr wrap="square">
            <a:spAutoFit/>
          </a:bodyPr>
          <a:lstStyle/>
          <a:p>
            <a:pPr algn="just" rtl="1">
              <a:lnSpc>
                <a:spcPct val="200000"/>
              </a:lnSpc>
            </a:pPr>
            <a:r>
              <a:rPr lang="ar-EG" i="0" u="sng" dirty="0">
                <a:solidFill>
                  <a:srgbClr val="00B0F0"/>
                </a:solidFill>
                <a:effectLst/>
                <a:latin typeface="Alexandria" pitchFamily="2" charset="-78"/>
                <a:cs typeface="Alexandria" pitchFamily="2" charset="-78"/>
              </a:rPr>
              <a:t>توثيق الكتب من خلال الهوامش:</a:t>
            </a:r>
          </a:p>
          <a:p>
            <a:pPr algn="just" rtl="1">
              <a:lnSpc>
                <a:spcPct val="200000"/>
              </a:lnSpc>
            </a:pPr>
            <a:r>
              <a:rPr lang="ar-EG" b="0" i="0" dirty="0">
                <a:solidFill>
                  <a:srgbClr val="000000"/>
                </a:solidFill>
                <a:effectLst/>
                <a:latin typeface="Alexandria" pitchFamily="2" charset="-78"/>
                <a:cs typeface="Alexandria" pitchFamily="2" charset="-78"/>
              </a:rPr>
              <a:t>الخطوط العريضة الخاصة بطريقة توثيق الكتب، يتم توثيق الكتب من خلال مجموعة من الخطوات وهي:</a:t>
            </a:r>
            <a:endParaRPr lang="ar-EG" b="0" i="0" dirty="0">
              <a:solidFill>
                <a:srgbClr val="333333"/>
              </a:solidFill>
              <a:effectLst/>
              <a:latin typeface="Alexandria" pitchFamily="2" charset="-78"/>
              <a:cs typeface="Alexandria" pitchFamily="2" charset="-78"/>
            </a:endParaRPr>
          </a:p>
          <a:p>
            <a:pPr marL="365125" algn="just" rtl="1">
              <a:lnSpc>
                <a:spcPct val="200000"/>
              </a:lnSpc>
            </a:pPr>
            <a:r>
              <a:rPr lang="ar-EG" b="0" i="0" dirty="0">
                <a:solidFill>
                  <a:srgbClr val="000000"/>
                </a:solidFill>
                <a:effectLst/>
                <a:latin typeface="Alexandria" pitchFamily="2" charset="-78"/>
                <a:cs typeface="Alexandria" pitchFamily="2" charset="-78"/>
              </a:rPr>
              <a:t>1- كتابة اسم من قام بتأليف المرجع.</a:t>
            </a:r>
            <a:endParaRPr lang="ar-EG" b="0" i="0" dirty="0">
              <a:solidFill>
                <a:srgbClr val="333333"/>
              </a:solidFill>
              <a:effectLst/>
              <a:latin typeface="Alexandria" pitchFamily="2" charset="-78"/>
              <a:cs typeface="Alexandria" pitchFamily="2" charset="-78"/>
            </a:endParaRPr>
          </a:p>
          <a:p>
            <a:pPr marL="365125" algn="just" rtl="1">
              <a:lnSpc>
                <a:spcPct val="200000"/>
              </a:lnSpc>
            </a:pPr>
            <a:r>
              <a:rPr lang="ar-EG" dirty="0">
                <a:solidFill>
                  <a:srgbClr val="000000"/>
                </a:solidFill>
                <a:latin typeface="Alexandria" pitchFamily="2" charset="-78"/>
                <a:cs typeface="Alexandria" pitchFamily="2" charset="-78"/>
              </a:rPr>
              <a:t>2</a:t>
            </a:r>
            <a:r>
              <a:rPr lang="ar-EG" b="0" i="0" dirty="0">
                <a:solidFill>
                  <a:srgbClr val="000000"/>
                </a:solidFill>
                <a:effectLst/>
                <a:latin typeface="Alexandria" pitchFamily="2" charset="-78"/>
                <a:cs typeface="Alexandria" pitchFamily="2" charset="-78"/>
              </a:rPr>
              <a:t>- كتابة عنوان المرجع أو الكتاب.</a:t>
            </a:r>
            <a:endParaRPr lang="ar-EG" b="0" i="0" dirty="0">
              <a:solidFill>
                <a:srgbClr val="333333"/>
              </a:solidFill>
              <a:effectLst/>
              <a:latin typeface="Alexandria" pitchFamily="2" charset="-78"/>
              <a:cs typeface="Alexandria" pitchFamily="2" charset="-78"/>
            </a:endParaRPr>
          </a:p>
          <a:p>
            <a:pPr marL="365125" algn="just" rtl="1">
              <a:lnSpc>
                <a:spcPct val="200000"/>
              </a:lnSpc>
            </a:pPr>
            <a:r>
              <a:rPr lang="ar-EG" dirty="0">
                <a:solidFill>
                  <a:srgbClr val="000000"/>
                </a:solidFill>
                <a:latin typeface="Alexandria" pitchFamily="2" charset="-78"/>
                <a:cs typeface="Alexandria" pitchFamily="2" charset="-78"/>
              </a:rPr>
              <a:t>3- </a:t>
            </a:r>
            <a:r>
              <a:rPr lang="ar-EG" b="0" i="0" dirty="0">
                <a:solidFill>
                  <a:srgbClr val="000000"/>
                </a:solidFill>
                <a:effectLst/>
                <a:latin typeface="Alexandria" pitchFamily="2" charset="-78"/>
                <a:cs typeface="Alexandria" pitchFamily="2" charset="-78"/>
              </a:rPr>
              <a:t>كتابة رقم الجزء أو رقم الطبعة.</a:t>
            </a:r>
            <a:endParaRPr lang="ar-EG" dirty="0">
              <a:solidFill>
                <a:srgbClr val="333333"/>
              </a:solidFill>
              <a:latin typeface="Alexandria" pitchFamily="2" charset="-78"/>
              <a:cs typeface="Alexandria" pitchFamily="2" charset="-78"/>
            </a:endParaRPr>
          </a:p>
          <a:p>
            <a:pPr marL="365125" algn="just" rtl="1">
              <a:lnSpc>
                <a:spcPct val="200000"/>
              </a:lnSpc>
            </a:pPr>
            <a:r>
              <a:rPr lang="ar-EG" b="0" i="0" dirty="0">
                <a:solidFill>
                  <a:srgbClr val="333333"/>
                </a:solidFill>
                <a:effectLst/>
                <a:latin typeface="Alexandria" pitchFamily="2" charset="-78"/>
                <a:cs typeface="Alexandria" pitchFamily="2" charset="-78"/>
              </a:rPr>
              <a:t>4- </a:t>
            </a:r>
            <a:r>
              <a:rPr lang="ar-EG" b="0" i="0" dirty="0">
                <a:solidFill>
                  <a:srgbClr val="000000"/>
                </a:solidFill>
                <a:effectLst/>
                <a:latin typeface="Alexandria" pitchFamily="2" charset="-78"/>
                <a:cs typeface="Alexandria" pitchFamily="2" charset="-78"/>
              </a:rPr>
              <a:t>توضيح اسم دار النشر.</a:t>
            </a:r>
            <a:endParaRPr lang="ar-EG" b="0" i="0" dirty="0">
              <a:solidFill>
                <a:srgbClr val="333333"/>
              </a:solidFill>
              <a:effectLst/>
              <a:latin typeface="Alexandria" pitchFamily="2" charset="-78"/>
              <a:cs typeface="Alexandria" pitchFamily="2" charset="-78"/>
            </a:endParaRPr>
          </a:p>
          <a:p>
            <a:pPr marL="365125" algn="just" rtl="1">
              <a:lnSpc>
                <a:spcPct val="200000"/>
              </a:lnSpc>
            </a:pPr>
            <a:r>
              <a:rPr lang="ar-EG" dirty="0">
                <a:solidFill>
                  <a:srgbClr val="000000"/>
                </a:solidFill>
                <a:latin typeface="Alexandria" pitchFamily="2" charset="-78"/>
                <a:cs typeface="Alexandria" pitchFamily="2" charset="-78"/>
              </a:rPr>
              <a:t>5- </a:t>
            </a:r>
            <a:r>
              <a:rPr lang="ar-EG" b="0" i="0" dirty="0">
                <a:solidFill>
                  <a:srgbClr val="000000"/>
                </a:solidFill>
                <a:effectLst/>
                <a:latin typeface="Alexandria" pitchFamily="2" charset="-78"/>
                <a:cs typeface="Alexandria" pitchFamily="2" charset="-78"/>
              </a:rPr>
              <a:t>كتابة عاصمة النشر مع ذكر سنة النشر.</a:t>
            </a:r>
            <a:endParaRPr lang="ar-EG" b="0" i="0" dirty="0">
              <a:solidFill>
                <a:srgbClr val="333333"/>
              </a:solidFill>
              <a:effectLst/>
              <a:latin typeface="Alexandria" pitchFamily="2" charset="-78"/>
              <a:cs typeface="Alexandria" pitchFamily="2" charset="-78"/>
            </a:endParaRPr>
          </a:p>
          <a:p>
            <a:pPr marL="365125" algn="just" rtl="1">
              <a:lnSpc>
                <a:spcPct val="200000"/>
              </a:lnSpc>
            </a:pPr>
            <a:r>
              <a:rPr lang="ar-EG" dirty="0">
                <a:solidFill>
                  <a:srgbClr val="000000"/>
                </a:solidFill>
                <a:latin typeface="Alexandria" pitchFamily="2" charset="-78"/>
                <a:cs typeface="Alexandria" pitchFamily="2" charset="-78"/>
              </a:rPr>
              <a:t>6- </a:t>
            </a:r>
            <a:r>
              <a:rPr lang="ar-EG" b="0" i="0" dirty="0">
                <a:solidFill>
                  <a:srgbClr val="000000"/>
                </a:solidFill>
                <a:effectLst/>
                <a:latin typeface="Alexandria" pitchFamily="2" charset="-78"/>
                <a:cs typeface="Alexandria" pitchFamily="2" charset="-78"/>
              </a:rPr>
              <a:t>في نهاية الهامش يضاف رقم الصفحة.</a:t>
            </a:r>
            <a:endParaRPr lang="ar-EG" b="0" i="0" dirty="0">
              <a:solidFill>
                <a:srgbClr val="333333"/>
              </a:solidFill>
              <a:effectLst/>
              <a:latin typeface="Alexandria" pitchFamily="2" charset="-78"/>
              <a:cs typeface="Alexandria" pitchFamily="2" charset="-78"/>
            </a:endParaRPr>
          </a:p>
        </p:txBody>
      </p:sp>
    </p:spTree>
    <p:extLst>
      <p:ext uri="{BB962C8B-B14F-4D97-AF65-F5344CB8AC3E}">
        <p14:creationId xmlns:p14="http://schemas.microsoft.com/office/powerpoint/2010/main" val="17024943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peech Bubble: Oval 1">
            <a:extLst>
              <a:ext uri="{FF2B5EF4-FFF2-40B4-BE49-F238E27FC236}">
                <a16:creationId xmlns:a16="http://schemas.microsoft.com/office/drawing/2014/main" id="{10BDEF65-A0EA-00BF-DBA5-48AFEFAD389E}"/>
              </a:ext>
            </a:extLst>
          </p:cNvPr>
          <p:cNvSpPr/>
          <p:nvPr/>
        </p:nvSpPr>
        <p:spPr>
          <a:xfrm>
            <a:off x="4358744" y="745587"/>
            <a:ext cx="7652825" cy="1484629"/>
          </a:xfrm>
          <a:prstGeom prst="wedgeEllipseCallout">
            <a:avLst>
              <a:gd name="adj1" fmla="val -50060"/>
              <a:gd name="adj2" fmla="val 41403"/>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lnSpc>
                <a:spcPct val="150000"/>
              </a:lnSpc>
            </a:pPr>
            <a:r>
              <a:rPr lang="ar-EG" sz="2400" b="1" i="0" dirty="0">
                <a:solidFill>
                  <a:srgbClr val="00B0F0"/>
                </a:solidFill>
                <a:effectLst/>
                <a:latin typeface="Alexandria" pitchFamily="2" charset="-78"/>
                <a:cs typeface="Alexandria" pitchFamily="2" charset="-78"/>
              </a:rPr>
              <a:t>كيفية كتابة المراجع في الهوامش ؟؟</a:t>
            </a:r>
            <a:endParaRPr lang="ar-EG" sz="2400" b="0" i="0" dirty="0">
              <a:solidFill>
                <a:srgbClr val="00B0F0"/>
              </a:solidFill>
              <a:effectLst/>
              <a:latin typeface="Alexandria" pitchFamily="2" charset="-78"/>
              <a:cs typeface="Alexandria" pitchFamily="2" charset="-78"/>
            </a:endParaRPr>
          </a:p>
        </p:txBody>
      </p:sp>
      <p:sp>
        <p:nvSpPr>
          <p:cNvPr id="3" name="Rectangle: Rounded Corners 2">
            <a:extLst>
              <a:ext uri="{FF2B5EF4-FFF2-40B4-BE49-F238E27FC236}">
                <a16:creationId xmlns:a16="http://schemas.microsoft.com/office/drawing/2014/main" id="{2F3D376F-5912-2F1B-CB96-EDE3DE2DEB25}"/>
              </a:ext>
            </a:extLst>
          </p:cNvPr>
          <p:cNvSpPr/>
          <p:nvPr/>
        </p:nvSpPr>
        <p:spPr>
          <a:xfrm>
            <a:off x="796506" y="2537067"/>
            <a:ext cx="10958732" cy="3566868"/>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ar-EG" dirty="0"/>
          </a:p>
        </p:txBody>
      </p:sp>
      <p:sp>
        <p:nvSpPr>
          <p:cNvPr id="7" name="Rectangle 1">
            <a:extLst>
              <a:ext uri="{FF2B5EF4-FFF2-40B4-BE49-F238E27FC236}">
                <a16:creationId xmlns:a16="http://schemas.microsoft.com/office/drawing/2014/main" id="{72A4BC2B-0DCD-71E5-FCEF-E18BB4AF85B3}"/>
              </a:ext>
            </a:extLst>
          </p:cNvPr>
          <p:cNvSpPr>
            <a:spLocks noChangeArrowheads="1"/>
          </p:cNvSpPr>
          <p:nvPr/>
        </p:nvSpPr>
        <p:spPr bwMode="auto">
          <a:xfrm>
            <a:off x="1333001" y="2653057"/>
            <a:ext cx="9885742" cy="3334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200000"/>
              </a:lnSpc>
              <a:spcBef>
                <a:spcPct val="0"/>
              </a:spcBef>
              <a:spcAft>
                <a:spcPct val="0"/>
              </a:spcAft>
              <a:buClrTx/>
              <a:buSzTx/>
              <a:buFontTx/>
              <a:buNone/>
              <a:tabLst/>
            </a:pPr>
            <a:r>
              <a:rPr lang="ar-EG" altLang="ar-EG" dirty="0">
                <a:solidFill>
                  <a:schemeClr val="accent5">
                    <a:lumMod val="50000"/>
                  </a:schemeClr>
                </a:solidFill>
                <a:latin typeface="Alexandria" pitchFamily="2" charset="-78"/>
                <a:cs typeface="Alexandria" pitchFamily="2" charset="-78"/>
              </a:rPr>
              <a:t>يكتب المرجع كاملا بتوثيقه خلال المرة الأولي في البحث</a:t>
            </a:r>
          </a:p>
          <a:p>
            <a:pPr marL="0" marR="0" lvl="0" indent="0" algn="ctr" defTabSz="914400" rtl="1" eaLnBrk="0" fontAlgn="base" latinLnBrk="0" hangingPunct="0">
              <a:lnSpc>
                <a:spcPct val="200000"/>
              </a:lnSpc>
              <a:spcBef>
                <a:spcPct val="0"/>
              </a:spcBef>
              <a:spcAft>
                <a:spcPct val="0"/>
              </a:spcAft>
              <a:buClrTx/>
              <a:buSzTx/>
              <a:buFontTx/>
              <a:buNone/>
              <a:tabLst/>
            </a:pPr>
            <a:r>
              <a:rPr lang="ar-EG" altLang="ar-EG" dirty="0">
                <a:solidFill>
                  <a:schemeClr val="accent5">
                    <a:lumMod val="50000"/>
                  </a:schemeClr>
                </a:solidFill>
                <a:latin typeface="Alexandria" pitchFamily="2" charset="-78"/>
                <a:cs typeface="Alexandria" pitchFamily="2" charset="-78"/>
              </a:rPr>
              <a:t>في</a:t>
            </a:r>
            <a:r>
              <a:rPr kumimoji="0" lang="ar-EG" altLang="ar-EG" b="0" i="0" u="none" strike="noStrike" cap="none" normalizeH="0" baseline="0" dirty="0">
                <a:ln>
                  <a:noFill/>
                </a:ln>
                <a:solidFill>
                  <a:schemeClr val="accent5">
                    <a:lumMod val="50000"/>
                  </a:schemeClr>
                </a:solidFill>
                <a:effectLst/>
                <a:latin typeface="Alexandria" pitchFamily="2" charset="-78"/>
                <a:cs typeface="Alexandria" pitchFamily="2" charset="-78"/>
              </a:rPr>
              <a:t> المرات التالية أثناء البحث يكتب المرجع </a:t>
            </a:r>
            <a:r>
              <a:rPr lang="ar-EG" altLang="ar-EG" dirty="0">
                <a:solidFill>
                  <a:schemeClr val="accent5">
                    <a:lumMod val="50000"/>
                  </a:schemeClr>
                </a:solidFill>
                <a:latin typeface="Alexandria" pitchFamily="2" charset="-78"/>
                <a:cs typeface="Alexandria" pitchFamily="2" charset="-78"/>
              </a:rPr>
              <a:t>مختصرا ويقتصر فيها على اسم الكاتب واسم الكتاب</a:t>
            </a:r>
          </a:p>
          <a:p>
            <a:pPr marL="0" marR="0" lvl="0" indent="0" algn="ctr" defTabSz="914400" rtl="1" eaLnBrk="0" fontAlgn="base" latinLnBrk="0" hangingPunct="0">
              <a:lnSpc>
                <a:spcPct val="200000"/>
              </a:lnSpc>
              <a:spcBef>
                <a:spcPct val="0"/>
              </a:spcBef>
              <a:spcAft>
                <a:spcPct val="0"/>
              </a:spcAft>
              <a:buClrTx/>
              <a:buSzTx/>
              <a:buFontTx/>
              <a:buNone/>
              <a:tabLst/>
            </a:pPr>
            <a:r>
              <a:rPr lang="ar-EG" altLang="ar-EG" dirty="0">
                <a:solidFill>
                  <a:schemeClr val="accent5">
                    <a:lumMod val="50000"/>
                  </a:schemeClr>
                </a:solidFill>
                <a:latin typeface="Alexandria" pitchFamily="2" charset="-78"/>
                <a:cs typeface="Alexandria" pitchFamily="2" charset="-78"/>
              </a:rPr>
              <a:t>وإذا كان اسم الكتاب طويلا يذكر كلمتين أو ثلاثة فقط من الكتاب</a:t>
            </a:r>
          </a:p>
          <a:p>
            <a:pPr marL="0" marR="0" lvl="0" indent="0" algn="ctr" defTabSz="914400" rtl="1" eaLnBrk="0" fontAlgn="base" latinLnBrk="0" hangingPunct="0">
              <a:lnSpc>
                <a:spcPct val="200000"/>
              </a:lnSpc>
              <a:spcBef>
                <a:spcPct val="0"/>
              </a:spcBef>
              <a:spcAft>
                <a:spcPct val="0"/>
              </a:spcAft>
              <a:buClrTx/>
              <a:buSzTx/>
              <a:buFontTx/>
              <a:buNone/>
              <a:tabLst/>
            </a:pPr>
            <a:r>
              <a:rPr lang="ar-EG" altLang="ar-EG" dirty="0">
                <a:solidFill>
                  <a:schemeClr val="accent5">
                    <a:lumMod val="50000"/>
                  </a:schemeClr>
                </a:solidFill>
                <a:latin typeface="Alexandria" pitchFamily="2" charset="-78"/>
                <a:cs typeface="Alexandria" pitchFamily="2" charset="-78"/>
              </a:rPr>
              <a:t>إذا انتهت الصفحة وكان الهامش يحتاج إلى تكملة في الصفحة التالية فإن الباحث يضيف بعد اخر كلمة في الصفحة المنتهية علامة (=) ، ثم يبدأ الصفحة التالية بعلامة (=) أول الهامش وذلك إشارة إلى أن هذا الكلام في بداية الهامش تكملة للنقطة الأخيرة في هامش الصفحة السابقة</a:t>
            </a:r>
          </a:p>
        </p:txBody>
      </p:sp>
    </p:spTree>
    <p:extLst>
      <p:ext uri="{BB962C8B-B14F-4D97-AF65-F5344CB8AC3E}">
        <p14:creationId xmlns:p14="http://schemas.microsoft.com/office/powerpoint/2010/main" val="23373778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71FC74F-4E86-8673-A166-5A9217A43154}"/>
              </a:ext>
            </a:extLst>
          </p:cNvPr>
          <p:cNvSpPr txBox="1"/>
          <p:nvPr/>
        </p:nvSpPr>
        <p:spPr>
          <a:xfrm>
            <a:off x="7244862" y="971203"/>
            <a:ext cx="4628270" cy="369332"/>
          </a:xfrm>
          <a:prstGeom prst="rect">
            <a:avLst/>
          </a:prstGeom>
          <a:noFill/>
        </p:spPr>
        <p:txBody>
          <a:bodyPr wrap="square" rtlCol="1">
            <a:spAutoFit/>
          </a:bodyPr>
          <a:lstStyle/>
          <a:p>
            <a:pPr algn="r" rtl="1"/>
            <a:r>
              <a:rPr lang="ar-EG" u="sng" dirty="0">
                <a:solidFill>
                  <a:srgbClr val="00B0F0"/>
                </a:solidFill>
                <a:latin typeface="Alexandria" pitchFamily="2" charset="-78"/>
                <a:cs typeface="Alexandria" pitchFamily="2" charset="-78"/>
              </a:rPr>
              <a:t>أشكال المراجع وكيفية كتابتها في الهوامش:</a:t>
            </a:r>
          </a:p>
        </p:txBody>
      </p:sp>
      <p:sp>
        <p:nvSpPr>
          <p:cNvPr id="9" name="TextBox 8">
            <a:extLst>
              <a:ext uri="{FF2B5EF4-FFF2-40B4-BE49-F238E27FC236}">
                <a16:creationId xmlns:a16="http://schemas.microsoft.com/office/drawing/2014/main" id="{C0CC58E2-8CC8-3BC5-6FE2-0231B48C07FB}"/>
              </a:ext>
            </a:extLst>
          </p:cNvPr>
          <p:cNvSpPr txBox="1"/>
          <p:nvPr/>
        </p:nvSpPr>
        <p:spPr>
          <a:xfrm>
            <a:off x="7958798" y="1536176"/>
            <a:ext cx="3914334" cy="369332"/>
          </a:xfrm>
          <a:prstGeom prst="rect">
            <a:avLst/>
          </a:prstGeom>
          <a:noFill/>
        </p:spPr>
        <p:txBody>
          <a:bodyPr wrap="square">
            <a:spAutoFit/>
          </a:bodyPr>
          <a:lstStyle/>
          <a:p>
            <a:pPr algn="r" rtl="1"/>
            <a:r>
              <a:rPr lang="ar-EG" sz="1800" b="1" i="0" u="sng" strike="noStrike" baseline="0" dirty="0">
                <a:latin typeface="Alexandria" pitchFamily="2" charset="-78"/>
                <a:cs typeface="Alexandria" pitchFamily="2" charset="-78"/>
              </a:rPr>
              <a:t>1) الإشارة إلى كتاب من مؤلف واحد:</a:t>
            </a:r>
            <a:endParaRPr lang="ar-EG" u="sng"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F8A47FB8-0110-814A-FF93-5F75CDDD17C3}"/>
              </a:ext>
            </a:extLst>
          </p:cNvPr>
          <p:cNvSpPr txBox="1"/>
          <p:nvPr/>
        </p:nvSpPr>
        <p:spPr>
          <a:xfrm>
            <a:off x="506437" y="1914217"/>
            <a:ext cx="11366695" cy="4442883"/>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تذكر المعلومات بالتسلسل الآتي:</a:t>
            </a:r>
          </a:p>
          <a:p>
            <a:pPr algn="just"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اسم المؤلف، عنوان الكتاب، رقم طبعة الكتاب واسم المطبعة او دار النشر، مكان الطبع (المدينة والدولة</a:t>
            </a:r>
            <a:r>
              <a:rPr lang="ar-EG" dirty="0">
                <a:latin typeface="Alexandria" pitchFamily="2" charset="-78"/>
                <a:cs typeface="Alexandria" pitchFamily="2" charset="-78"/>
              </a:rPr>
              <a:t>)</a:t>
            </a:r>
            <a:r>
              <a:rPr lang="ar-EG" sz="1800" b="0" i="0" u="none" strike="noStrike" baseline="0" dirty="0">
                <a:latin typeface="Alexandria" pitchFamily="2" charset="-78"/>
                <a:cs typeface="Alexandria" pitchFamily="2" charset="-78"/>
              </a:rPr>
              <a:t>، سنة</a:t>
            </a:r>
          </a:p>
          <a:p>
            <a:pPr algn="just" rtl="1">
              <a:lnSpc>
                <a:spcPct val="200000"/>
              </a:lnSpc>
            </a:pPr>
            <a:r>
              <a:rPr lang="ar-EG" sz="1800" b="0" i="0" u="none" strike="noStrike" baseline="0" dirty="0">
                <a:latin typeface="Alexandria" pitchFamily="2" charset="-78"/>
                <a:cs typeface="Alexandria" pitchFamily="2" charset="-78"/>
              </a:rPr>
              <a:t>الطبع، رقم الصفحة المقتبس منها .</a:t>
            </a:r>
          </a:p>
          <a:p>
            <a:pPr algn="just" rtl="1">
              <a:lnSpc>
                <a:spcPct val="200000"/>
              </a:lnSpc>
            </a:pPr>
            <a:r>
              <a:rPr lang="ar-EG" sz="1800" b="0" i="0" u="sng" strike="noStrike" baseline="0" dirty="0">
                <a:solidFill>
                  <a:srgbClr val="00B0F0"/>
                </a:solidFill>
                <a:latin typeface="Alexandria" pitchFamily="2" charset="-78"/>
                <a:cs typeface="Alexandria" pitchFamily="2" charset="-78"/>
              </a:rPr>
              <a:t>مثال:</a:t>
            </a:r>
          </a:p>
          <a:p>
            <a:pPr algn="just"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عصام سليمان، مدخل إلى علم السياسة، الطبعة الثانية، دار النضال للطباعة والنشر، بيروت،</a:t>
            </a:r>
          </a:p>
          <a:p>
            <a:pPr algn="just" rtl="1">
              <a:lnSpc>
                <a:spcPct val="200000"/>
              </a:lnSpc>
            </a:pPr>
            <a:r>
              <a:rPr lang="ar-EG" sz="1800" b="0" i="0" u="none" strike="noStrike" baseline="0" dirty="0">
                <a:latin typeface="Alexandria" pitchFamily="2" charset="-78"/>
                <a:cs typeface="Alexandria" pitchFamily="2" charset="-78"/>
              </a:rPr>
              <a:t>1989 ، ص 155 .</a:t>
            </a:r>
          </a:p>
          <a:p>
            <a:pPr algn="just" rtl="1">
              <a:lnSpc>
                <a:spcPct val="200000"/>
              </a:lnSpc>
            </a:pPr>
            <a:r>
              <a:rPr lang="ar-EG" sz="1800" i="0" u="sng" strike="noStrike" baseline="0" dirty="0">
                <a:solidFill>
                  <a:srgbClr val="00B0F0"/>
                </a:solidFill>
                <a:latin typeface="Alexandria" pitchFamily="2" charset="-78"/>
                <a:cs typeface="Alexandria" pitchFamily="2" charset="-78"/>
              </a:rPr>
              <a:t>ملاحظة</a:t>
            </a:r>
            <a:r>
              <a:rPr lang="ar-EG" sz="1800" i="0" u="none" strike="noStrike" baseline="0" dirty="0">
                <a:latin typeface="Alexandria" pitchFamily="2" charset="-78"/>
                <a:cs typeface="Alexandria" pitchFamily="2" charset="-78"/>
              </a:rPr>
              <a:t>: يشار إلى المصدر إذا كان الاقتباس من أكثر من صفحة بالنحو الآتي:</a:t>
            </a:r>
          </a:p>
          <a:p>
            <a:pPr algn="just" rtl="1">
              <a:lnSpc>
                <a:spcPct val="200000"/>
              </a:lnSpc>
            </a:pPr>
            <a:r>
              <a:rPr lang="ar-EG" sz="1800" b="0" i="0" u="none" strike="noStrike" baseline="0" dirty="0">
                <a:latin typeface="Alexandria" pitchFamily="2" charset="-78"/>
                <a:cs typeface="Alexandria" pitchFamily="2" charset="-78"/>
              </a:rPr>
              <a:t>(ص 155 - 159 )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8303653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A1612DD-D2E9-1932-E445-EBC39836F44F}"/>
              </a:ext>
            </a:extLst>
          </p:cNvPr>
          <p:cNvSpPr txBox="1"/>
          <p:nvPr/>
        </p:nvSpPr>
        <p:spPr>
          <a:xfrm>
            <a:off x="336400" y="1264980"/>
            <a:ext cx="11519200" cy="3888885"/>
          </a:xfrm>
          <a:prstGeom prst="rect">
            <a:avLst/>
          </a:prstGeom>
          <a:noFill/>
        </p:spPr>
        <p:txBody>
          <a:bodyPr wrap="square">
            <a:spAutoFit/>
          </a:bodyPr>
          <a:lstStyle/>
          <a:p>
            <a:pPr algn="just" rtl="1">
              <a:lnSpc>
                <a:spcPct val="200000"/>
              </a:lnSpc>
            </a:pPr>
            <a:r>
              <a:rPr lang="ar-EG" sz="1800" b="1" i="0" u="sng" strike="noStrike" baseline="0" dirty="0">
                <a:latin typeface="Alexandria" pitchFamily="2" charset="-78"/>
                <a:cs typeface="Alexandria" pitchFamily="2" charset="-78"/>
              </a:rPr>
              <a:t>2) الإشارة إلى كتاب من مجموعة مؤلفين (أكثر من ثلاثة مؤلفين):</a:t>
            </a:r>
          </a:p>
          <a:p>
            <a:pPr algn="just" rtl="1">
              <a:lnSpc>
                <a:spcPct val="200000"/>
              </a:lnSpc>
            </a:pPr>
            <a:r>
              <a:rPr lang="ar-EG" sz="1800" b="0" i="0" u="none" strike="noStrike" baseline="0" dirty="0">
                <a:latin typeface="Alexandria" pitchFamily="2" charset="-78"/>
                <a:cs typeface="Alexandria" pitchFamily="2" charset="-78"/>
              </a:rPr>
              <a:t>تذكر المعلومات بالتسلسل الآتي:</a:t>
            </a:r>
          </a:p>
          <a:p>
            <a:pPr algn="just"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اسم المؤلف، عنوان بحثه داخل الكتاب، مجموعة باحثين أو )الاسم الأول وآخرون(، عنوان الكتاب، طبعة الكتاب، اسم المطبعة او دار النشر، مكان الطبع، سنة الطبع، رقم الصفحة المقتبس منها.</a:t>
            </a:r>
          </a:p>
          <a:p>
            <a:pPr algn="just" rtl="1">
              <a:lnSpc>
                <a:spcPct val="200000"/>
              </a:lnSpc>
            </a:pPr>
            <a:r>
              <a:rPr lang="ar-EG" sz="1800" b="0" i="0" u="sng" strike="noStrike" baseline="0" dirty="0">
                <a:solidFill>
                  <a:srgbClr val="00B0F0"/>
                </a:solidFill>
                <a:latin typeface="Alexandria" pitchFamily="2" charset="-78"/>
                <a:cs typeface="Alexandria" pitchFamily="2" charset="-78"/>
              </a:rPr>
              <a:t>مثال: </a:t>
            </a:r>
          </a:p>
          <a:p>
            <a:pPr algn="just"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غسان سلامة، حالة التعددية السياسية في المشرق العربي، في مجموعة باحثين، التعددية السياسية</a:t>
            </a:r>
          </a:p>
          <a:p>
            <a:pPr algn="just" rtl="1">
              <a:lnSpc>
                <a:spcPct val="200000"/>
              </a:lnSpc>
            </a:pPr>
            <a:r>
              <a:rPr lang="ar-EG" sz="1800" b="0" i="0" u="none" strike="noStrike" baseline="0" dirty="0">
                <a:latin typeface="Alexandria" pitchFamily="2" charset="-78"/>
                <a:cs typeface="Alexandria" pitchFamily="2" charset="-78"/>
              </a:rPr>
              <a:t>والديمقراطية في الوطن العربي، الطبعة الأولى، منتدى الفكر العربي، عمّان، الأردن، 1989 ، ص: 148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6153023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71FC74F-4E86-8673-A166-5A9217A43154}"/>
              </a:ext>
            </a:extLst>
          </p:cNvPr>
          <p:cNvSpPr txBox="1"/>
          <p:nvPr/>
        </p:nvSpPr>
        <p:spPr>
          <a:xfrm>
            <a:off x="7244862" y="971203"/>
            <a:ext cx="4628270" cy="369332"/>
          </a:xfrm>
          <a:prstGeom prst="rect">
            <a:avLst/>
          </a:prstGeom>
          <a:noFill/>
        </p:spPr>
        <p:txBody>
          <a:bodyPr wrap="square" rtlCol="1">
            <a:spAutoFit/>
          </a:bodyPr>
          <a:lstStyle/>
          <a:p>
            <a:pPr algn="r" rtl="1"/>
            <a:r>
              <a:rPr lang="ar-EG" u="sng" dirty="0">
                <a:solidFill>
                  <a:srgbClr val="00B0F0"/>
                </a:solidFill>
                <a:latin typeface="Alexandria" pitchFamily="2" charset="-78"/>
                <a:cs typeface="Alexandria" pitchFamily="2" charset="-78"/>
              </a:rPr>
              <a:t>أشكال المراجع وكيفية كتابتها في الهوامش:</a:t>
            </a:r>
          </a:p>
        </p:txBody>
      </p:sp>
      <p:sp>
        <p:nvSpPr>
          <p:cNvPr id="9" name="TextBox 8">
            <a:extLst>
              <a:ext uri="{FF2B5EF4-FFF2-40B4-BE49-F238E27FC236}">
                <a16:creationId xmlns:a16="http://schemas.microsoft.com/office/drawing/2014/main" id="{C0CC58E2-8CC8-3BC5-6FE2-0231B48C07FB}"/>
              </a:ext>
            </a:extLst>
          </p:cNvPr>
          <p:cNvSpPr txBox="1"/>
          <p:nvPr/>
        </p:nvSpPr>
        <p:spPr>
          <a:xfrm>
            <a:off x="7958798" y="1536176"/>
            <a:ext cx="3914334" cy="369332"/>
          </a:xfrm>
          <a:prstGeom prst="rect">
            <a:avLst/>
          </a:prstGeom>
          <a:noFill/>
        </p:spPr>
        <p:txBody>
          <a:bodyPr wrap="square">
            <a:spAutoFit/>
          </a:bodyPr>
          <a:lstStyle/>
          <a:p>
            <a:pPr algn="r" rtl="1"/>
            <a:r>
              <a:rPr lang="ar-EG" sz="1800" b="1" i="0" u="sng" strike="noStrike" baseline="0" dirty="0">
                <a:latin typeface="Alexandria" pitchFamily="2" charset="-78"/>
                <a:cs typeface="Alexandria" pitchFamily="2" charset="-78"/>
              </a:rPr>
              <a:t>3) الإشارة إلى كتاب </a:t>
            </a:r>
            <a:r>
              <a:rPr lang="ar-EG" b="1" u="sng" dirty="0">
                <a:latin typeface="Alexandria" pitchFamily="2" charset="-78"/>
                <a:cs typeface="Alexandria" pitchFamily="2" charset="-78"/>
              </a:rPr>
              <a:t>قديم محقق</a:t>
            </a:r>
            <a:r>
              <a:rPr lang="ar-EG" sz="1800" b="1" i="0" u="sng" strike="noStrike" baseline="0" dirty="0">
                <a:latin typeface="Alexandria" pitchFamily="2" charset="-78"/>
                <a:cs typeface="Alexandria" pitchFamily="2" charset="-78"/>
              </a:rPr>
              <a:t>:</a:t>
            </a:r>
            <a:endParaRPr lang="ar-EG" u="sng"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F8A47FB8-0110-814A-FF93-5F75CDDD17C3}"/>
              </a:ext>
            </a:extLst>
          </p:cNvPr>
          <p:cNvSpPr txBox="1"/>
          <p:nvPr/>
        </p:nvSpPr>
        <p:spPr>
          <a:xfrm>
            <a:off x="506437" y="1914217"/>
            <a:ext cx="11366695" cy="2226892"/>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تذكر المعلومات بالتسلسل الآتي:</a:t>
            </a:r>
          </a:p>
          <a:p>
            <a:pPr algn="just"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اسم المؤلف، عنوان الكتاب، اسم المحقق، رقم الجزء، طبعة الكتاب، اسم المطبعة أو دار النشر، مكان الطبع، سنة الطبع، رقم الصفحة المقتبس منها.</a:t>
            </a:r>
          </a:p>
          <a:p>
            <a:pPr algn="just" rtl="1">
              <a:lnSpc>
                <a:spcPct val="200000"/>
              </a:lnSpc>
            </a:pPr>
            <a:endParaRPr lang="ar-EG" sz="1800" b="0" i="0" u="none" strike="noStrike" baseline="0" dirty="0">
              <a:latin typeface="Alexandria" pitchFamily="2" charset="-78"/>
              <a:cs typeface="Alexandria" pitchFamily="2" charset="-78"/>
            </a:endParaRPr>
          </a:p>
        </p:txBody>
      </p:sp>
    </p:spTree>
    <p:extLst>
      <p:ext uri="{BB962C8B-B14F-4D97-AF65-F5344CB8AC3E}">
        <p14:creationId xmlns:p14="http://schemas.microsoft.com/office/powerpoint/2010/main" val="36216550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71FC74F-4E86-8673-A166-5A9217A43154}"/>
              </a:ext>
            </a:extLst>
          </p:cNvPr>
          <p:cNvSpPr txBox="1"/>
          <p:nvPr/>
        </p:nvSpPr>
        <p:spPr>
          <a:xfrm>
            <a:off x="7244862" y="971203"/>
            <a:ext cx="4628270" cy="369332"/>
          </a:xfrm>
          <a:prstGeom prst="rect">
            <a:avLst/>
          </a:prstGeom>
          <a:noFill/>
        </p:spPr>
        <p:txBody>
          <a:bodyPr wrap="square" rtlCol="1">
            <a:spAutoFit/>
          </a:bodyPr>
          <a:lstStyle/>
          <a:p>
            <a:pPr algn="r" rtl="1"/>
            <a:r>
              <a:rPr lang="ar-EG" u="sng" dirty="0">
                <a:solidFill>
                  <a:srgbClr val="00B0F0"/>
                </a:solidFill>
                <a:latin typeface="Alexandria" pitchFamily="2" charset="-78"/>
                <a:cs typeface="Alexandria" pitchFamily="2" charset="-78"/>
              </a:rPr>
              <a:t>أشكال المراجع وكيفية كتابتها في الهوامش:</a:t>
            </a:r>
          </a:p>
        </p:txBody>
      </p:sp>
      <p:sp>
        <p:nvSpPr>
          <p:cNvPr id="9" name="TextBox 8">
            <a:extLst>
              <a:ext uri="{FF2B5EF4-FFF2-40B4-BE49-F238E27FC236}">
                <a16:creationId xmlns:a16="http://schemas.microsoft.com/office/drawing/2014/main" id="{C0CC58E2-8CC8-3BC5-6FE2-0231B48C07FB}"/>
              </a:ext>
            </a:extLst>
          </p:cNvPr>
          <p:cNvSpPr txBox="1"/>
          <p:nvPr/>
        </p:nvSpPr>
        <p:spPr>
          <a:xfrm>
            <a:off x="7958798" y="1536176"/>
            <a:ext cx="3914334" cy="369332"/>
          </a:xfrm>
          <a:prstGeom prst="rect">
            <a:avLst/>
          </a:prstGeom>
          <a:noFill/>
        </p:spPr>
        <p:txBody>
          <a:bodyPr wrap="square">
            <a:spAutoFit/>
          </a:bodyPr>
          <a:lstStyle/>
          <a:p>
            <a:pPr algn="r" rtl="1"/>
            <a:r>
              <a:rPr lang="ar-EG" sz="1800" b="1" i="0" u="sng" strike="noStrike" baseline="0" dirty="0">
                <a:latin typeface="Alexandria" pitchFamily="2" charset="-78"/>
                <a:cs typeface="Alexandria" pitchFamily="2" charset="-78"/>
              </a:rPr>
              <a:t>4) الإشارة إلى معجم:</a:t>
            </a:r>
            <a:endParaRPr lang="ar-EG" u="sng"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F8A47FB8-0110-814A-FF93-5F75CDDD17C3}"/>
              </a:ext>
            </a:extLst>
          </p:cNvPr>
          <p:cNvSpPr txBox="1"/>
          <p:nvPr/>
        </p:nvSpPr>
        <p:spPr>
          <a:xfrm>
            <a:off x="506437" y="1914217"/>
            <a:ext cx="11366695" cy="2226892"/>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تذكر المعلومات بالتسلسل الآتي:</a:t>
            </a:r>
          </a:p>
          <a:p>
            <a:pPr algn="just"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اسم المؤلف، اسم المعجم، رقم الجزء، طبعة الكتاب، اسم المطبعة أو دار النشر، مكان الطبع، سنة الطبع، رقم الصفحة المقتبس منها</a:t>
            </a:r>
            <a:r>
              <a:rPr lang="ar-EG" dirty="0">
                <a:latin typeface="Alexandria" pitchFamily="2" charset="-78"/>
                <a:cs typeface="Alexandria" pitchFamily="2" charset="-78"/>
              </a:rPr>
              <a:t> ، </a:t>
            </a:r>
            <a:r>
              <a:rPr lang="ar-EG" u="sng" dirty="0">
                <a:latin typeface="Alexandria" pitchFamily="2" charset="-78"/>
                <a:cs typeface="Alexandria" pitchFamily="2" charset="-78"/>
              </a:rPr>
              <a:t>جذر الكلمة</a:t>
            </a:r>
            <a:r>
              <a:rPr lang="ar-EG" dirty="0">
                <a:latin typeface="Alexandria" pitchFamily="2" charset="-78"/>
                <a:cs typeface="Alexandria" pitchFamily="2" charset="-78"/>
              </a:rPr>
              <a:t>.</a:t>
            </a:r>
            <a:endParaRPr lang="ar-EG" sz="1800" b="0" i="0" u="none" strike="noStrike" baseline="0" dirty="0">
              <a:latin typeface="Alexandria" pitchFamily="2" charset="-78"/>
              <a:cs typeface="Alexandria" pitchFamily="2" charset="-78"/>
            </a:endParaRPr>
          </a:p>
          <a:p>
            <a:pPr algn="just" rtl="1">
              <a:lnSpc>
                <a:spcPct val="200000"/>
              </a:lnSpc>
            </a:pPr>
            <a:endParaRPr lang="ar-EG" sz="1800" b="0" i="0" u="none" strike="noStrike" baseline="0" dirty="0">
              <a:latin typeface="Alexandria" pitchFamily="2" charset="-78"/>
              <a:cs typeface="Alexandria" pitchFamily="2" charset="-78"/>
            </a:endParaRPr>
          </a:p>
        </p:txBody>
      </p:sp>
    </p:spTree>
    <p:extLst>
      <p:ext uri="{BB962C8B-B14F-4D97-AF65-F5344CB8AC3E}">
        <p14:creationId xmlns:p14="http://schemas.microsoft.com/office/powerpoint/2010/main" val="9497545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65F01A1-2B38-6AFE-C776-82F3D7834C5C}"/>
              </a:ext>
            </a:extLst>
          </p:cNvPr>
          <p:cNvSpPr txBox="1"/>
          <p:nvPr/>
        </p:nvSpPr>
        <p:spPr>
          <a:xfrm>
            <a:off x="1333001" y="1071690"/>
            <a:ext cx="10540217" cy="3888885"/>
          </a:xfrm>
          <a:prstGeom prst="rect">
            <a:avLst/>
          </a:prstGeom>
          <a:noFill/>
        </p:spPr>
        <p:txBody>
          <a:bodyPr wrap="square">
            <a:spAutoFit/>
          </a:bodyPr>
          <a:lstStyle/>
          <a:p>
            <a:pPr algn="just" rtl="1">
              <a:lnSpc>
                <a:spcPct val="200000"/>
              </a:lnSpc>
            </a:pPr>
            <a:r>
              <a:rPr lang="ar-EG" sz="1800" b="1" i="0" u="sng" strike="noStrike" baseline="0" dirty="0">
                <a:latin typeface="Alexandria" pitchFamily="2" charset="-78"/>
                <a:cs typeface="Alexandria" pitchFamily="2" charset="-78"/>
              </a:rPr>
              <a:t>5) الإشارة إلى مقالة أو بحث في مجلة علمية</a:t>
            </a:r>
            <a:r>
              <a:rPr lang="ar-EG" sz="1800" b="0" i="0" u="sng" strike="noStrike" baseline="0" dirty="0">
                <a:latin typeface="Alexandria" pitchFamily="2" charset="-78"/>
                <a:cs typeface="Alexandria" pitchFamily="2" charset="-78"/>
              </a:rPr>
              <a:t>.</a:t>
            </a:r>
          </a:p>
          <a:p>
            <a:pPr algn="just" rtl="1">
              <a:lnSpc>
                <a:spcPct val="200000"/>
              </a:lnSpc>
            </a:pPr>
            <a:r>
              <a:rPr lang="ar-EG" sz="1800" b="0" i="0" u="none" strike="noStrike" baseline="0" dirty="0">
                <a:latin typeface="Alexandria" pitchFamily="2" charset="-78"/>
                <a:cs typeface="Alexandria" pitchFamily="2" charset="-78"/>
              </a:rPr>
              <a:t>تذكر المعلومات بالتسلسل الآتي:</a:t>
            </a:r>
          </a:p>
          <a:p>
            <a:pPr algn="just" rtl="1">
              <a:lnSpc>
                <a:spcPct val="200000"/>
              </a:lnSpc>
            </a:pPr>
            <a:r>
              <a:rPr lang="ar-EG" sz="1800" b="1" i="0" u="none" strike="noStrike" baseline="0" dirty="0">
                <a:latin typeface="Alexandria" pitchFamily="2" charset="-78"/>
                <a:cs typeface="Alexandria" pitchFamily="2" charset="-78"/>
              </a:rPr>
              <a:t>-</a:t>
            </a:r>
            <a:r>
              <a:rPr lang="ar-EG" sz="1800" b="0" i="0" u="none" strike="noStrike" baseline="0" dirty="0">
                <a:latin typeface="Alexandria" pitchFamily="2" charset="-78"/>
                <a:cs typeface="Alexandria" pitchFamily="2" charset="-78"/>
              </a:rPr>
              <a:t>اسم كاتب البحث أو المقالة، عنوان البحث أو المقالة، اسم المجلة، العدد والسنة للمجلة، مكان صدور</a:t>
            </a:r>
          </a:p>
          <a:p>
            <a:pPr algn="just" rtl="1">
              <a:lnSpc>
                <a:spcPct val="200000"/>
              </a:lnSpc>
            </a:pPr>
            <a:r>
              <a:rPr lang="ar-EG" sz="1800" b="0" i="0" u="none" strike="noStrike" baseline="0" dirty="0">
                <a:latin typeface="Alexandria" pitchFamily="2" charset="-78"/>
                <a:cs typeface="Alexandria" pitchFamily="2" charset="-78"/>
              </a:rPr>
              <a:t>المجلة، تأريخ صدور المجلة، رقم الصفحة المقتبس منها.</a:t>
            </a:r>
          </a:p>
          <a:p>
            <a:pPr algn="just" rtl="1">
              <a:lnSpc>
                <a:spcPct val="200000"/>
              </a:lnSpc>
            </a:pPr>
            <a:r>
              <a:rPr lang="ar-EG" sz="1800" b="0" i="0" u="sng" strike="noStrike" baseline="0" dirty="0">
                <a:solidFill>
                  <a:srgbClr val="00B0F0"/>
                </a:solidFill>
                <a:latin typeface="Alexandria" pitchFamily="2" charset="-78"/>
                <a:cs typeface="Alexandria" pitchFamily="2" charset="-78"/>
              </a:rPr>
              <a:t>مثال:</a:t>
            </a:r>
          </a:p>
          <a:p>
            <a:pPr algn="just"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غانم محمد صالح، حقوق المرأة في الإسلام، مجلة العلوم السياسية، العدد/ 9، السنة/ 19 ، جامعة بغداد،</a:t>
            </a:r>
          </a:p>
          <a:p>
            <a:pPr algn="just" rtl="1">
              <a:lnSpc>
                <a:spcPct val="200000"/>
              </a:lnSpc>
            </a:pPr>
            <a:r>
              <a:rPr lang="ar-EG" sz="1800" b="0" i="0" u="none" strike="noStrike" baseline="0" dirty="0">
                <a:latin typeface="Alexandria" pitchFamily="2" charset="-78"/>
                <a:cs typeface="Alexandria" pitchFamily="2" charset="-78"/>
              </a:rPr>
              <a:t>كلية العلوم السياسية، 1999 ، ص: 17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1405196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E89BC72-7D7C-8F0E-3132-D71ADF075E13}"/>
              </a:ext>
            </a:extLst>
          </p:cNvPr>
          <p:cNvSpPr txBox="1"/>
          <p:nvPr/>
        </p:nvSpPr>
        <p:spPr>
          <a:xfrm>
            <a:off x="311196" y="1006860"/>
            <a:ext cx="11569607" cy="3888885"/>
          </a:xfrm>
          <a:prstGeom prst="rect">
            <a:avLst/>
          </a:prstGeom>
          <a:noFill/>
        </p:spPr>
        <p:txBody>
          <a:bodyPr wrap="square">
            <a:spAutoFit/>
          </a:bodyPr>
          <a:lstStyle/>
          <a:p>
            <a:pPr algn="just" rtl="1">
              <a:lnSpc>
                <a:spcPct val="200000"/>
              </a:lnSpc>
            </a:pPr>
            <a:r>
              <a:rPr lang="ar-EG" b="1" u="sng" dirty="0">
                <a:latin typeface="Alexandria" pitchFamily="2" charset="-78"/>
                <a:cs typeface="Alexandria" pitchFamily="2" charset="-78"/>
              </a:rPr>
              <a:t>6) </a:t>
            </a:r>
            <a:r>
              <a:rPr lang="ar-EG" sz="1800" b="1" i="0" u="sng" strike="noStrike" baseline="0" dirty="0">
                <a:latin typeface="Alexandria" pitchFamily="2" charset="-78"/>
                <a:cs typeface="Alexandria" pitchFamily="2" charset="-78"/>
              </a:rPr>
              <a:t>الإشارة إلى رسالة أو أطروحة</a:t>
            </a:r>
            <a:r>
              <a:rPr lang="ar-EG" sz="1800" b="0" i="0" u="sng" strike="noStrike" baseline="0" dirty="0">
                <a:latin typeface="Alexandria" pitchFamily="2" charset="-78"/>
                <a:cs typeface="Alexandria" pitchFamily="2" charset="-78"/>
              </a:rPr>
              <a:t>:</a:t>
            </a:r>
          </a:p>
          <a:p>
            <a:pPr algn="just" rtl="1">
              <a:lnSpc>
                <a:spcPct val="200000"/>
              </a:lnSpc>
            </a:pPr>
            <a:r>
              <a:rPr lang="ar-EG" sz="1800" b="0" i="0" u="none" strike="noStrike" baseline="0" dirty="0">
                <a:latin typeface="Alexandria" pitchFamily="2" charset="-78"/>
                <a:cs typeface="Alexandria" pitchFamily="2" charset="-78"/>
              </a:rPr>
              <a:t>تذكر المعلومات بالتسلسل الآتي:</a:t>
            </a:r>
          </a:p>
          <a:p>
            <a:pPr algn="just" rtl="1">
              <a:lnSpc>
                <a:spcPct val="200000"/>
              </a:lnSpc>
            </a:pPr>
            <a:r>
              <a:rPr lang="ar-EG" sz="1800" b="1" i="0" u="none" strike="noStrike" baseline="0" dirty="0">
                <a:latin typeface="Alexandria" pitchFamily="2" charset="-78"/>
                <a:cs typeface="Alexandria" pitchFamily="2" charset="-78"/>
              </a:rPr>
              <a:t>-</a:t>
            </a:r>
            <a:r>
              <a:rPr lang="ar-EG" sz="1800" b="0" i="0" u="none" strike="noStrike" baseline="0" dirty="0">
                <a:latin typeface="Alexandria" pitchFamily="2" charset="-78"/>
                <a:cs typeface="Alexandria" pitchFamily="2" charset="-78"/>
              </a:rPr>
              <a:t>اسم الباحث، عنوان الرسالة أو الأطروحة، )رسالة ماجستير أو أطروحة دكتوراه غير منشورة، اسم المشرف،</a:t>
            </a: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اسم الجامعة والكلية، السنة، رقم الصفحة المقتبس منها.</a:t>
            </a:r>
          </a:p>
          <a:p>
            <a:pPr algn="just" rtl="1">
              <a:lnSpc>
                <a:spcPct val="200000"/>
              </a:lnSpc>
            </a:pPr>
            <a:r>
              <a:rPr lang="ar-EG" sz="1800" b="0" i="0" u="sng" strike="noStrike" baseline="0" dirty="0">
                <a:solidFill>
                  <a:srgbClr val="00B0F0"/>
                </a:solidFill>
                <a:latin typeface="Alexandria" pitchFamily="2" charset="-78"/>
                <a:cs typeface="Alexandria" pitchFamily="2" charset="-78"/>
              </a:rPr>
              <a:t>مثال:</a:t>
            </a:r>
          </a:p>
          <a:p>
            <a:pPr algn="just"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علي محمد علوان، السلطة في الفكر الإسلامي المعاصر، )رسالة ماجستير غير منشورة، جامعة بغداد،</a:t>
            </a:r>
          </a:p>
          <a:p>
            <a:pPr algn="just" rtl="1">
              <a:lnSpc>
                <a:spcPct val="200000"/>
              </a:lnSpc>
            </a:pPr>
            <a:r>
              <a:rPr lang="ar-EG" sz="1800" b="0" i="0" u="none" strike="noStrike" baseline="0" dirty="0">
                <a:latin typeface="Alexandria" pitchFamily="2" charset="-78"/>
                <a:cs typeface="Alexandria" pitchFamily="2" charset="-78"/>
              </a:rPr>
              <a:t>كلية العلوم السياسية، 2002 ، ص 123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5180061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EC166F-62CE-7087-72A4-F6097B649B78}"/>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6A6E116-81E4-8DBC-FDBA-FAEFBA8C195B}"/>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D0F00A1-0F4A-DCAB-3803-2E907901D5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621E0C2-2086-4DA8-797A-767A9BDA5149}"/>
              </a:ext>
            </a:extLst>
          </p:cNvPr>
          <p:cNvSpPr txBox="1"/>
          <p:nvPr/>
        </p:nvSpPr>
        <p:spPr>
          <a:xfrm>
            <a:off x="281354" y="868191"/>
            <a:ext cx="11454617" cy="3888885"/>
          </a:xfrm>
          <a:prstGeom prst="rect">
            <a:avLst/>
          </a:prstGeom>
          <a:noFill/>
        </p:spPr>
        <p:txBody>
          <a:bodyPr wrap="square">
            <a:spAutoFit/>
          </a:bodyPr>
          <a:lstStyle/>
          <a:p>
            <a:pPr algn="just" rtl="1">
              <a:lnSpc>
                <a:spcPct val="200000"/>
              </a:lnSpc>
            </a:pPr>
            <a:r>
              <a:rPr lang="ar-EG" sz="1800" b="1" i="0" u="sng" strike="noStrike" baseline="0" dirty="0">
                <a:latin typeface="Alexandria" pitchFamily="2" charset="-78"/>
                <a:cs typeface="Alexandria" pitchFamily="2" charset="-78"/>
              </a:rPr>
              <a:t>7) في حالة وجود أجزاء أو في حالة كان الكتاب مترجماً:</a:t>
            </a:r>
          </a:p>
          <a:p>
            <a:pPr algn="just" rtl="1">
              <a:lnSpc>
                <a:spcPct val="200000"/>
              </a:lnSpc>
            </a:pPr>
            <a:r>
              <a:rPr lang="ar-EG" sz="1800" b="0" i="0" u="none" strike="noStrike" baseline="0" dirty="0">
                <a:latin typeface="Alexandria" pitchFamily="2" charset="-78"/>
                <a:cs typeface="Alexandria" pitchFamily="2" charset="-78"/>
              </a:rPr>
              <a:t>تذكر المعلومات بالتسلسل الآتي:</a:t>
            </a:r>
          </a:p>
          <a:p>
            <a:pPr algn="just"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اسم المؤلف، عنوان الكتاب، اسم المترجم، رقم الجزء، رقم طبعة الكتاب، اسم المطبعة أو دار النشر، مكان الطبع، سنة الطبع، رقم الصفحة المقتبس منها.</a:t>
            </a:r>
          </a:p>
          <a:p>
            <a:pPr algn="just" rtl="1">
              <a:lnSpc>
                <a:spcPct val="200000"/>
              </a:lnSpc>
            </a:pPr>
            <a:r>
              <a:rPr lang="ar-EG" sz="1800" b="0" i="0" u="sng" strike="noStrike" baseline="0" dirty="0">
                <a:solidFill>
                  <a:srgbClr val="00B0F0"/>
                </a:solidFill>
                <a:latin typeface="Alexandria" pitchFamily="2" charset="-78"/>
                <a:cs typeface="Alexandria" pitchFamily="2" charset="-78"/>
              </a:rPr>
              <a:t>مثال:</a:t>
            </a:r>
          </a:p>
          <a:p>
            <a:pPr algn="just" rtl="1">
              <a:lnSpc>
                <a:spcPct val="200000"/>
              </a:lnSpc>
            </a:pPr>
            <a:r>
              <a:rPr lang="ar-EG" sz="1800" b="1" i="0" u="none"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جورج </a:t>
            </a:r>
            <a:r>
              <a:rPr lang="ar-EG" sz="1800" b="0" i="0" u="none" strike="noStrike" baseline="0" dirty="0" err="1">
                <a:latin typeface="Alexandria" pitchFamily="2" charset="-78"/>
                <a:cs typeface="Alexandria" pitchFamily="2" charset="-78"/>
              </a:rPr>
              <a:t>سباين</a:t>
            </a:r>
            <a:r>
              <a:rPr lang="ar-EG" sz="1800" b="0" i="0" u="none" strike="noStrike" baseline="0" dirty="0">
                <a:latin typeface="Alexandria" pitchFamily="2" charset="-78"/>
                <a:cs typeface="Alexandria" pitchFamily="2" charset="-78"/>
              </a:rPr>
              <a:t>، تطور الفكر السياسي، ترجمة: حسن جلال العروسي، مراجعة وتقديم: عثمان خليل عثمان، الجزء الثاني، الطبعة التاسعة، مطابع الهيئة المصرية العامة للكتاب، القاهرة، 2010 ، ص: 150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0934976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EC166F-62CE-7087-72A4-F6097B649B78}"/>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6A6E116-81E4-8DBC-FDBA-FAEFBA8C195B}"/>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D0F00A1-0F4A-DCAB-3803-2E907901D5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621E0C2-2086-4DA8-797A-767A9BDA5149}"/>
              </a:ext>
            </a:extLst>
          </p:cNvPr>
          <p:cNvSpPr txBox="1"/>
          <p:nvPr/>
        </p:nvSpPr>
        <p:spPr>
          <a:xfrm>
            <a:off x="281354" y="868191"/>
            <a:ext cx="11454617" cy="3888885"/>
          </a:xfrm>
          <a:prstGeom prst="rect">
            <a:avLst/>
          </a:prstGeom>
          <a:noFill/>
        </p:spPr>
        <p:txBody>
          <a:bodyPr wrap="square">
            <a:spAutoFit/>
          </a:bodyPr>
          <a:lstStyle/>
          <a:p>
            <a:pPr algn="just" rtl="1">
              <a:lnSpc>
                <a:spcPct val="200000"/>
              </a:lnSpc>
            </a:pPr>
            <a:r>
              <a:rPr lang="ar-EG" sz="1800" b="1" i="0" u="sng" strike="noStrike" baseline="0" dirty="0">
                <a:latin typeface="Alexandria" pitchFamily="2" charset="-78"/>
                <a:cs typeface="Alexandria" pitchFamily="2" charset="-78"/>
              </a:rPr>
              <a:t>8)</a:t>
            </a:r>
            <a:r>
              <a:rPr lang="ar-EG" b="1" i="0" u="sng" dirty="0">
                <a:effectLst/>
                <a:latin typeface="Alexandria" pitchFamily="2" charset="-78"/>
                <a:cs typeface="Alexandria" pitchFamily="2" charset="-78"/>
              </a:rPr>
              <a:t> في حالة كان المرجع موقعاً إلكترونياً</a:t>
            </a:r>
            <a:endParaRPr lang="ar-EG" u="sng" dirty="0">
              <a:latin typeface="Alexandria" pitchFamily="2" charset="-78"/>
              <a:cs typeface="Alexandria" pitchFamily="2" charset="-78"/>
            </a:endParaRPr>
          </a:p>
          <a:p>
            <a:pPr algn="just" rtl="1">
              <a:lnSpc>
                <a:spcPct val="200000"/>
              </a:lnSpc>
            </a:pPr>
            <a:r>
              <a:rPr lang="ar-EG" b="0" i="0" dirty="0">
                <a:effectLst/>
                <a:latin typeface="Alexandria" pitchFamily="2" charset="-78"/>
                <a:cs typeface="Alexandria" pitchFamily="2" charset="-78"/>
              </a:rPr>
              <a:t>- يجب على الباحث أن يستعين فقط بالمواقع الموثقة والمعتمدة كالمواقع الحكومية ومواقع الجامعات</a:t>
            </a:r>
          </a:p>
          <a:p>
            <a:pPr algn="just" rtl="1">
              <a:lnSpc>
                <a:spcPct val="200000"/>
              </a:lnSpc>
            </a:pPr>
            <a:r>
              <a:rPr lang="ar-EG" dirty="0">
                <a:latin typeface="Alexandria" pitchFamily="2" charset="-78"/>
                <a:cs typeface="Alexandria" pitchFamily="2" charset="-78"/>
              </a:rPr>
              <a:t>- </a:t>
            </a:r>
            <a:r>
              <a:rPr lang="ar-EG" b="0" i="0" dirty="0">
                <a:effectLst/>
                <a:latin typeface="Alexandria" pitchFamily="2" charset="-78"/>
                <a:cs typeface="Alexandria" pitchFamily="2" charset="-78"/>
              </a:rPr>
              <a:t>ويبدأ التوثيق في تلك الحالة بكتابة اسم الموقع متبوعاً بالسنة ثم اسم الموضوع وتاريخ الدخول على الموقع وأخيراً وضع رابط إلكتروني مباشر يمكن الرجوع إليه لإعادة مراجعة الموضوع.</a:t>
            </a:r>
          </a:p>
          <a:p>
            <a:pPr algn="just" rtl="1">
              <a:lnSpc>
                <a:spcPct val="200000"/>
              </a:lnSpc>
            </a:pPr>
            <a:r>
              <a:rPr lang="ar-EG" b="0" i="0" u="sng" dirty="0">
                <a:solidFill>
                  <a:srgbClr val="00B0F0"/>
                </a:solidFill>
                <a:effectLst/>
                <a:latin typeface="Alexandria" pitchFamily="2" charset="-78"/>
                <a:cs typeface="Alexandria" pitchFamily="2" charset="-78"/>
              </a:rPr>
              <a:t>مثال:</a:t>
            </a:r>
          </a:p>
          <a:p>
            <a:pPr algn="just" rtl="1">
              <a:lnSpc>
                <a:spcPct val="200000"/>
              </a:lnSpc>
            </a:pPr>
            <a:r>
              <a:rPr lang="ar-EG" b="0" i="0" dirty="0">
                <a:effectLst/>
                <a:latin typeface="Alexandria" pitchFamily="2" charset="-78"/>
                <a:cs typeface="Alexandria" pitchFamily="2" charset="-78"/>
              </a:rPr>
              <a:t>موقع وزارة التربية والتعليم. (2018). أسس البحث العلمي</a:t>
            </a:r>
            <a:r>
              <a:rPr lang="ar-EG" b="0" i="0" u="none" strike="noStrike" dirty="0">
                <a:effectLst/>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a:t>
            </a:r>
            <a:r>
              <a:rPr lang="ar-EG" b="0" i="0" dirty="0">
                <a:effectLst/>
                <a:latin typeface="Alexandria" pitchFamily="2" charset="-78"/>
                <a:cs typeface="Alexandria" pitchFamily="2" charset="-78"/>
              </a:rPr>
              <a:t> تاريخ الدخول على الموقع: 25/8/2018 في الساعة 14:52، ثم يضيف لينك الموقع ستجد موقع وزارة التربية والتعليم متاحًا على </a:t>
            </a:r>
            <a:r>
              <a:rPr lang="ar-EG" b="0" i="0" u="none" strike="noStrike" dirty="0">
                <a:effectLst/>
                <a:latin typeface="Alexandria" pitchFamily="2" charset="-78"/>
                <a:cs typeface="Alexandria" pitchFamily="2" charset="-78"/>
                <a:hlinkClick r:id="rId4">
                  <a:extLst>
                    <a:ext uri="{A12FA001-AC4F-418D-AE19-62706E023703}">
                      <ahyp:hlinkClr xmlns:ahyp="http://schemas.microsoft.com/office/drawing/2018/hyperlinkcolor" val="tx"/>
                    </a:ext>
                  </a:extLst>
                </a:hlinkClick>
              </a:rPr>
              <a:t>موقع شركة مكتبتك</a:t>
            </a:r>
            <a:r>
              <a:rPr lang="ar-EG" b="0" i="0" dirty="0">
                <a:effectLst/>
                <a:latin typeface="Alexandria" pitchFamily="2" charset="-78"/>
                <a:cs typeface="Alexandria" pitchFamily="2" charset="-78"/>
              </a:rPr>
              <a:t> الإلكتروني.</a:t>
            </a:r>
          </a:p>
        </p:txBody>
      </p:sp>
    </p:spTree>
    <p:extLst>
      <p:ext uri="{BB962C8B-B14F-4D97-AF65-F5344CB8AC3E}">
        <p14:creationId xmlns:p14="http://schemas.microsoft.com/office/powerpoint/2010/main" val="11367966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08DD165E-F632-0179-5C55-20E5F4F27F34}"/>
              </a:ext>
            </a:extLst>
          </p:cNvPr>
          <p:cNvSpPr txBox="1"/>
          <p:nvPr/>
        </p:nvSpPr>
        <p:spPr>
          <a:xfrm>
            <a:off x="8477063" y="971203"/>
            <a:ext cx="3534506" cy="369332"/>
          </a:xfrm>
          <a:prstGeom prst="rect">
            <a:avLst/>
          </a:prstGeom>
          <a:noFill/>
        </p:spPr>
        <p:txBody>
          <a:bodyPr wrap="square">
            <a:spAutoFit/>
          </a:bodyPr>
          <a:lstStyle/>
          <a:p>
            <a:pPr algn="just" rtl="1"/>
            <a:r>
              <a:rPr lang="ar-EG" u="sng" dirty="0">
                <a:solidFill>
                  <a:srgbClr val="00B0F0"/>
                </a:solidFill>
                <a:latin typeface="Alexandria" pitchFamily="2" charset="-78"/>
                <a:cs typeface="Alexandria" pitchFamily="2" charset="-78"/>
              </a:rPr>
              <a:t>سلبيات </a:t>
            </a:r>
            <a:r>
              <a:rPr lang="ar-EG" i="0" u="sng" dirty="0">
                <a:solidFill>
                  <a:srgbClr val="00B0F0"/>
                </a:solidFill>
                <a:effectLst/>
                <a:latin typeface="Alexandria" pitchFamily="2" charset="-78"/>
                <a:cs typeface="Alexandria" pitchFamily="2" charset="-78"/>
              </a:rPr>
              <a:t>الاستكثار من الهوامش</a:t>
            </a:r>
          </a:p>
        </p:txBody>
      </p:sp>
      <p:sp>
        <p:nvSpPr>
          <p:cNvPr id="13" name="Rectangle 1">
            <a:extLst>
              <a:ext uri="{FF2B5EF4-FFF2-40B4-BE49-F238E27FC236}">
                <a16:creationId xmlns:a16="http://schemas.microsoft.com/office/drawing/2014/main" id="{64C596A7-E3FD-A860-97A1-A827EFB440EF}"/>
              </a:ext>
            </a:extLst>
          </p:cNvPr>
          <p:cNvSpPr>
            <a:spLocks noChangeArrowheads="1"/>
          </p:cNvSpPr>
          <p:nvPr/>
        </p:nvSpPr>
        <p:spPr bwMode="auto">
          <a:xfrm>
            <a:off x="678765" y="975557"/>
            <a:ext cx="11169748" cy="4996881"/>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200000"/>
              </a:lnSpc>
              <a:spcBef>
                <a:spcPct val="0"/>
              </a:spcBef>
              <a:spcAft>
                <a:spcPct val="0"/>
              </a:spcAft>
              <a:buClrTx/>
              <a:buSzTx/>
              <a:buFontTx/>
              <a:buNone/>
              <a:tabLst/>
            </a:pPr>
            <a:r>
              <a:rPr kumimoji="0" lang="ar-EG" altLang="ar-EG" b="0" i="0" u="none" strike="noStrike" cap="none" normalizeH="0" baseline="0" dirty="0">
                <a:ln>
                  <a:noFill/>
                </a:ln>
                <a:effectLst/>
                <a:latin typeface="Alexandria" pitchFamily="2" charset="-78"/>
                <a:cs typeface="Alexandria" pitchFamily="2" charset="-78"/>
              </a:rPr>
              <a:t> </a:t>
            </a:r>
          </a:p>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ar-EG" b="1" i="0" u="none" strike="noStrike" cap="none" normalizeH="0" baseline="0" dirty="0">
                <a:ln>
                  <a:noFill/>
                </a:ln>
                <a:effectLst/>
                <a:latin typeface="Alexandria" pitchFamily="2" charset="-78"/>
                <a:cs typeface="Alexandria" pitchFamily="2" charset="-78"/>
              </a:rPr>
              <a:t>الأول</a:t>
            </a:r>
            <a:r>
              <a:rPr kumimoji="0" lang="ar-EG" altLang="ar-EG" b="1" i="0" u="none" strike="noStrike" cap="none" normalizeH="0" baseline="0" dirty="0">
                <a:ln>
                  <a:noFill/>
                </a:ln>
                <a:effectLst/>
                <a:latin typeface="Alexandria" pitchFamily="2" charset="-78"/>
                <a:cs typeface="Alexandria" pitchFamily="2" charset="-78"/>
              </a:rPr>
              <a:t>:</a:t>
            </a:r>
            <a:r>
              <a:rPr kumimoji="0" lang="ar-EG" altLang="ar-EG" b="0" i="0" u="none" strike="noStrike" cap="none" normalizeH="0" baseline="0" dirty="0">
                <a:ln>
                  <a:noFill/>
                </a:ln>
                <a:effectLst/>
                <a:latin typeface="Alexandria" pitchFamily="2" charset="-78"/>
                <a:cs typeface="Alexandria" pitchFamily="2" charset="-78"/>
              </a:rPr>
              <a:t> </a:t>
            </a:r>
            <a:r>
              <a:rPr kumimoji="0" lang="ar-SA" altLang="ar-EG" b="0" i="0" u="none" strike="noStrike" cap="none" normalizeH="0" baseline="0" dirty="0">
                <a:ln>
                  <a:noFill/>
                </a:ln>
                <a:effectLst/>
                <a:latin typeface="Alexandria" pitchFamily="2" charset="-78"/>
                <a:cs typeface="Alexandria" pitchFamily="2" charset="-78"/>
              </a:rPr>
              <a:t>إن في حشد الباحث لعشرات المصادر والمراجع والاستكثار من الهوامش التي تحوي بين طياتها الكثير من المصادر دليلًا على رغبته في إبراز سعة اطلاعه، فقد يجمع جراء ذلك بين الغث والسمين، وبالتالي قد تختلط المصادر، فلا يتم التعرف على ما يمثل أهمية للبحث وما لا يتصل به</a:t>
            </a:r>
            <a:r>
              <a:rPr kumimoji="0" lang="ar-EG" altLang="ar-EG" b="0" i="0" u="none" strike="noStrike" cap="none" normalizeH="0" baseline="0" dirty="0">
                <a:ln>
                  <a:noFill/>
                </a:ln>
                <a:effectLst/>
                <a:latin typeface="Alexandria" pitchFamily="2" charset="-78"/>
                <a:cs typeface="Alexandria" pitchFamily="2" charset="-78"/>
              </a:rPr>
              <a:t>.</a:t>
            </a:r>
          </a:p>
          <a:p>
            <a:pPr marL="0" marR="0" lvl="0" indent="0" algn="just" defTabSz="914400" rtl="1" eaLnBrk="0" fontAlgn="base" latinLnBrk="0" hangingPunct="0">
              <a:lnSpc>
                <a:spcPct val="200000"/>
              </a:lnSpc>
              <a:spcBef>
                <a:spcPct val="0"/>
              </a:spcBef>
              <a:spcAft>
                <a:spcPct val="0"/>
              </a:spcAft>
              <a:buClrTx/>
              <a:buSzTx/>
              <a:buFontTx/>
              <a:buNone/>
              <a:tabLst/>
            </a:pPr>
            <a:endParaRPr kumimoji="0" lang="ar-EG" altLang="ar-EG" b="0" i="0" u="none" strike="noStrike" cap="none" normalizeH="0" baseline="0" dirty="0">
              <a:ln>
                <a:noFill/>
              </a:ln>
              <a:effectLst/>
              <a:latin typeface="Alexandria" pitchFamily="2" charset="-78"/>
              <a:cs typeface="Alexandria" pitchFamily="2" charset="-78"/>
            </a:endParaRPr>
          </a:p>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ar-EG" b="1" i="0" u="none" strike="noStrike" cap="none" normalizeH="0" baseline="0" dirty="0">
                <a:ln>
                  <a:noFill/>
                </a:ln>
                <a:effectLst/>
                <a:latin typeface="Alexandria" pitchFamily="2" charset="-78"/>
                <a:cs typeface="Alexandria" pitchFamily="2" charset="-78"/>
              </a:rPr>
              <a:t>الثاني</a:t>
            </a:r>
            <a:r>
              <a:rPr kumimoji="0" lang="ar-EG" altLang="ar-EG" b="1" i="0" u="none" strike="noStrike" cap="none" normalizeH="0" baseline="0" dirty="0">
                <a:ln>
                  <a:noFill/>
                </a:ln>
                <a:effectLst/>
                <a:latin typeface="Alexandria" pitchFamily="2" charset="-78"/>
                <a:cs typeface="Alexandria" pitchFamily="2" charset="-78"/>
              </a:rPr>
              <a:t>:</a:t>
            </a:r>
            <a:r>
              <a:rPr kumimoji="0" lang="ar-EG" altLang="ar-EG" b="0" i="0" u="none" strike="noStrike" cap="none" normalizeH="0" baseline="0" dirty="0">
                <a:ln>
                  <a:noFill/>
                </a:ln>
                <a:effectLst/>
                <a:latin typeface="Alexandria" pitchFamily="2" charset="-78"/>
                <a:cs typeface="Alexandria" pitchFamily="2" charset="-78"/>
              </a:rPr>
              <a:t> </a:t>
            </a:r>
            <a:r>
              <a:rPr kumimoji="0" lang="ar-SA" altLang="ar-EG" b="0" i="0" u="none" strike="noStrike" cap="none" normalizeH="0" baseline="0" dirty="0">
                <a:ln>
                  <a:noFill/>
                </a:ln>
                <a:effectLst/>
                <a:latin typeface="Alexandria" pitchFamily="2" charset="-78"/>
                <a:cs typeface="Alexandria" pitchFamily="2" charset="-78"/>
              </a:rPr>
              <a:t>لا يستطيع الباحث أن يتبين المصدر الأساسي من المصدر الغير أساسي، وبالتالي يعود عليه الاستكثار من الهوامش بعواقب وخيمة، فلا تهدف البحوث العلمية إلى توضيح كثرة ما قرأ الباحث من المصادر المتصلة اتصال مباشر بالبحث وغيرها من المصادر الغير متصلة، بينما الهدف في البحث العلمي توضيح الأفكار الجديدة المستنبطة في ضوء ما قرأ</a:t>
            </a:r>
            <a:r>
              <a:rPr kumimoji="0" lang="ar-EG" altLang="ar-EG" b="0" i="0" u="none" strike="noStrike" cap="none" normalizeH="0" baseline="0" dirty="0">
                <a:ln>
                  <a:noFill/>
                </a:ln>
                <a:effectLst/>
                <a:latin typeface="Alexandria" pitchFamily="2" charset="-78"/>
                <a:cs typeface="Alexandria" pitchFamily="2" charset="-78"/>
              </a:rPr>
              <a:t>.</a:t>
            </a:r>
          </a:p>
        </p:txBody>
      </p:sp>
    </p:spTree>
    <p:extLst>
      <p:ext uri="{BB962C8B-B14F-4D97-AF65-F5344CB8AC3E}">
        <p14:creationId xmlns:p14="http://schemas.microsoft.com/office/powerpoint/2010/main" val="37985986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Speech Bubble: Oval 1">
            <a:extLst>
              <a:ext uri="{FF2B5EF4-FFF2-40B4-BE49-F238E27FC236}">
                <a16:creationId xmlns:a16="http://schemas.microsoft.com/office/drawing/2014/main" id="{10BDEF65-A0EA-00BF-DBA5-48AFEFAD389E}"/>
              </a:ext>
            </a:extLst>
          </p:cNvPr>
          <p:cNvSpPr/>
          <p:nvPr/>
        </p:nvSpPr>
        <p:spPr>
          <a:xfrm>
            <a:off x="4358744" y="745587"/>
            <a:ext cx="7652825" cy="2040151"/>
          </a:xfrm>
          <a:prstGeom prst="wedgeEllipseCallout">
            <a:avLst>
              <a:gd name="adj1" fmla="val -34619"/>
              <a:gd name="adj2" fmla="val 59872"/>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lnSpc>
                <a:spcPct val="150000"/>
              </a:lnSpc>
            </a:pPr>
            <a:r>
              <a:rPr lang="ar-EG" sz="2400" b="1" i="0" dirty="0">
                <a:solidFill>
                  <a:srgbClr val="00B0F0"/>
                </a:solidFill>
                <a:effectLst/>
                <a:latin typeface="Alexandria" pitchFamily="2" charset="-78"/>
                <a:cs typeface="Alexandria" pitchFamily="2" charset="-78"/>
              </a:rPr>
              <a:t>الفرق بين الهوامش والحواشي في البحث العلمي؟؟</a:t>
            </a:r>
            <a:endParaRPr lang="ar-EG" sz="2400" b="0" i="0" dirty="0">
              <a:solidFill>
                <a:srgbClr val="00B0F0"/>
              </a:solidFill>
              <a:effectLst/>
              <a:latin typeface="Alexandria" pitchFamily="2" charset="-78"/>
              <a:cs typeface="Alexandria" pitchFamily="2" charset="-78"/>
            </a:endParaRPr>
          </a:p>
        </p:txBody>
      </p:sp>
      <p:sp>
        <p:nvSpPr>
          <p:cNvPr id="3" name="Rectangle: Rounded Corners 2">
            <a:extLst>
              <a:ext uri="{FF2B5EF4-FFF2-40B4-BE49-F238E27FC236}">
                <a16:creationId xmlns:a16="http://schemas.microsoft.com/office/drawing/2014/main" id="{2F3D376F-5912-2F1B-CB96-EDE3DE2DEB25}"/>
              </a:ext>
            </a:extLst>
          </p:cNvPr>
          <p:cNvSpPr/>
          <p:nvPr/>
        </p:nvSpPr>
        <p:spPr>
          <a:xfrm>
            <a:off x="815926" y="3071810"/>
            <a:ext cx="10958732" cy="3399328"/>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ar-EG" dirty="0"/>
          </a:p>
        </p:txBody>
      </p:sp>
      <p:sp>
        <p:nvSpPr>
          <p:cNvPr id="7" name="Rectangle 1">
            <a:extLst>
              <a:ext uri="{FF2B5EF4-FFF2-40B4-BE49-F238E27FC236}">
                <a16:creationId xmlns:a16="http://schemas.microsoft.com/office/drawing/2014/main" id="{72A4BC2B-0DCD-71E5-FCEF-E18BB4AF85B3}"/>
              </a:ext>
            </a:extLst>
          </p:cNvPr>
          <p:cNvSpPr>
            <a:spLocks noChangeArrowheads="1"/>
          </p:cNvSpPr>
          <p:nvPr/>
        </p:nvSpPr>
        <p:spPr bwMode="auto">
          <a:xfrm>
            <a:off x="1153551" y="3071810"/>
            <a:ext cx="10222523" cy="3888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rtl="1">
              <a:lnSpc>
                <a:spcPct val="200000"/>
              </a:lnSpc>
            </a:pPr>
            <a:r>
              <a:rPr lang="ar-SA" altLang="ar-EG" u="sng" dirty="0">
                <a:solidFill>
                  <a:schemeClr val="accent5">
                    <a:lumMod val="50000"/>
                  </a:schemeClr>
                </a:solidFill>
                <a:latin typeface="Alexandria" pitchFamily="2" charset="-78"/>
                <a:cs typeface="Alexandria" pitchFamily="2" charset="-78"/>
              </a:rPr>
              <a:t>الهوامش</a:t>
            </a:r>
            <a:r>
              <a:rPr lang="ar-SA" altLang="ar-EG" dirty="0">
                <a:solidFill>
                  <a:schemeClr val="accent5">
                    <a:lumMod val="50000"/>
                  </a:schemeClr>
                </a:solidFill>
                <a:latin typeface="Alexandria" pitchFamily="2" charset="-78"/>
                <a:cs typeface="Alexandria" pitchFamily="2" charset="-78"/>
              </a:rPr>
              <a:t> في البحث العلمي هي الفراغات المحيطة بالكتابة داخل الصفحة في البحث، ثم أصبحت تطلق حديثا على الجزئيات التي تكتب في البحث  وليست من صميم العمل البحثي</a:t>
            </a:r>
          </a:p>
          <a:p>
            <a:pPr lvl="0" algn="ctr" rtl="1">
              <a:lnSpc>
                <a:spcPct val="200000"/>
              </a:lnSpc>
            </a:pPr>
            <a:r>
              <a:rPr lang="ar-SA" altLang="ar-EG" u="sng" dirty="0">
                <a:solidFill>
                  <a:schemeClr val="accent5">
                    <a:lumMod val="50000"/>
                  </a:schemeClr>
                </a:solidFill>
                <a:latin typeface="Alexandria" pitchFamily="2" charset="-78"/>
                <a:cs typeface="Alexandria" pitchFamily="2" charset="-78"/>
              </a:rPr>
              <a:t> الحواشي </a:t>
            </a:r>
            <a:r>
              <a:rPr lang="ar-SA" altLang="ar-EG" dirty="0">
                <a:solidFill>
                  <a:schemeClr val="accent5">
                    <a:lumMod val="50000"/>
                  </a:schemeClr>
                </a:solidFill>
                <a:latin typeface="Alexandria" pitchFamily="2" charset="-78"/>
                <a:cs typeface="Alexandria" pitchFamily="2" charset="-78"/>
              </a:rPr>
              <a:t>في البحث العلمي هي عبارة عما يتم كتابته من تعليقات أو توثيق في الهامش أسفل الصفحة أو في نهاية النص المكتوب.</a:t>
            </a:r>
          </a:p>
          <a:p>
            <a:pPr lvl="0" algn="ctr" rtl="1">
              <a:lnSpc>
                <a:spcPct val="200000"/>
              </a:lnSpc>
            </a:pPr>
            <a:r>
              <a:rPr lang="ar-SA" altLang="ar-EG" dirty="0">
                <a:solidFill>
                  <a:schemeClr val="accent5">
                    <a:lumMod val="50000"/>
                  </a:schemeClr>
                </a:solidFill>
                <a:latin typeface="Alexandria" pitchFamily="2" charset="-78"/>
                <a:cs typeface="Alexandria" pitchFamily="2" charset="-78"/>
              </a:rPr>
              <a:t>الحاشية تعني التعليق على النص الأصلي، وهو مصطلح تراثي، أطلق عليه حديثا الهامش بعد أن اتسعت مهامه، وأصبح يتضمن التوثيق والتعريف بالمصطلحات</a:t>
            </a:r>
          </a:p>
          <a:p>
            <a:pPr lvl="0" algn="ctr" rtl="1">
              <a:lnSpc>
                <a:spcPct val="200000"/>
              </a:lnSpc>
            </a:pPr>
            <a:endParaRPr lang="ar-SA" altLang="ar-EG" dirty="0">
              <a:solidFill>
                <a:schemeClr val="accent5">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7956792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5e19c1e2-f786-4e93-9c91-6cd8b78be62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EF03154C1072643B91C9144114B84DE" ma:contentTypeVersion="11" ma:contentTypeDescription="Create a new document." ma:contentTypeScope="" ma:versionID="ba6673982954a4b1cfe0a75085df163a">
  <xsd:schema xmlns:xsd="http://www.w3.org/2001/XMLSchema" xmlns:xs="http://www.w3.org/2001/XMLSchema" xmlns:p="http://schemas.microsoft.com/office/2006/metadata/properties" xmlns:ns3="5e19c1e2-f786-4e93-9c91-6cd8b78be629" targetNamespace="http://schemas.microsoft.com/office/2006/metadata/properties" ma:root="true" ma:fieldsID="4f211f60e60f754703595e3928aad402" ns3:_="">
    <xsd:import namespace="5e19c1e2-f786-4e93-9c91-6cd8b78be629"/>
    <xsd:element name="properties">
      <xsd:complexType>
        <xsd:sequence>
          <xsd:element name="documentManagement">
            <xsd:complexType>
              <xsd:all>
                <xsd:element ref="ns3:MediaServiceMetadata" minOccurs="0"/>
                <xsd:element ref="ns3:MediaServiceFastMetadata" minOccurs="0"/>
                <xsd:element ref="ns3:_activity" minOccurs="0"/>
                <xsd:element ref="ns3:MediaServiceObjectDetectorVersions" minOccurs="0"/>
                <xsd:element ref="ns3:MediaServiceAutoTags" minOccurs="0"/>
                <xsd:element ref="ns3:MediaLengthInSeconds" minOccurs="0"/>
                <xsd:element ref="ns3:MediaServiceSearchProperties" minOccurs="0"/>
                <xsd:element ref="ns3:MediaServiceDateTaken" minOccurs="0"/>
                <xsd:element ref="ns3:MediaServiceSystemTag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19c1e2-f786-4e93-9c91-6cd8b78be6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97EB33F-A0A8-4B16-842B-91CA7028985C}">
  <ds:schemaRefs>
    <ds:schemaRef ds:uri="http://schemas.microsoft.com/office/2006/documentManagement/types"/>
    <ds:schemaRef ds:uri="http://www.w3.org/XML/1998/namespace"/>
    <ds:schemaRef ds:uri="http://purl.org/dc/terms/"/>
    <ds:schemaRef ds:uri="http://purl.org/dc/elements/1.1/"/>
    <ds:schemaRef ds:uri="http://purl.org/dc/dcmitype/"/>
    <ds:schemaRef ds:uri="5e19c1e2-f786-4e93-9c91-6cd8b78be629"/>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63C530CF-8AF2-49EA-BC6D-D6EA95154D2A}">
  <ds:schemaRefs>
    <ds:schemaRef ds:uri="http://schemas.microsoft.com/sharepoint/v3/contenttype/forms"/>
  </ds:schemaRefs>
</ds:datastoreItem>
</file>

<file path=customXml/itemProps3.xml><?xml version="1.0" encoding="utf-8"?>
<ds:datastoreItem xmlns:ds="http://schemas.openxmlformats.org/officeDocument/2006/customXml" ds:itemID="{04A06BB3-A9E7-4D95-8C8E-124523B7D2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19c1e2-f786-4e93-9c91-6cd8b78be6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8657</TotalTime>
  <Words>3778</Words>
  <Application>Microsoft Office PowerPoint</Application>
  <PresentationFormat>Widescreen</PresentationFormat>
  <Paragraphs>270</Paragraphs>
  <Slides>41</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Alexandria</vt:lpstr>
      <vt:lpstr>Arial</vt:lpstr>
      <vt:lpstr>Calibri</vt:lpstr>
      <vt:lpstr>Calibri Light</vt:lpstr>
      <vt:lpstr>Droid Arabic Kufi</vt:lpstr>
      <vt:lpstr>Dubai</vt:lpstr>
      <vt:lpstr>Lotus Linotype</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الهوامش</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marwamostafa2013</cp:lastModifiedBy>
  <cp:revision>185</cp:revision>
  <dcterms:created xsi:type="dcterms:W3CDTF">2023-04-29T09:08:00Z</dcterms:created>
  <dcterms:modified xsi:type="dcterms:W3CDTF">2024-02-10T12:31:27Z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0x010100BEF03154C1072643B91C9144114B84DE</vt:lpwstr>
  </property>
</Properties>
</file>