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80" r:id="rId2"/>
    <p:sldId id="550" r:id="rId3"/>
    <p:sldId id="646" r:id="rId4"/>
    <p:sldId id="647" r:id="rId5"/>
    <p:sldId id="664" r:id="rId6"/>
    <p:sldId id="663" r:id="rId7"/>
    <p:sldId id="648" r:id="rId8"/>
    <p:sldId id="649" r:id="rId9"/>
    <p:sldId id="651" r:id="rId10"/>
    <p:sldId id="665" r:id="rId11"/>
    <p:sldId id="667" r:id="rId12"/>
    <p:sldId id="666" r:id="rId13"/>
    <p:sldId id="652" r:id="rId14"/>
    <p:sldId id="670" r:id="rId15"/>
    <p:sldId id="669" r:id="rId16"/>
    <p:sldId id="668" r:id="rId17"/>
    <p:sldId id="654" r:id="rId18"/>
    <p:sldId id="655" r:id="rId19"/>
    <p:sldId id="671" r:id="rId20"/>
    <p:sldId id="656" r:id="rId21"/>
    <p:sldId id="672" r:id="rId22"/>
    <p:sldId id="657" r:id="rId23"/>
    <p:sldId id="673" r:id="rId24"/>
    <p:sldId id="658" r:id="rId25"/>
    <p:sldId id="674" r:id="rId26"/>
    <p:sldId id="675" r:id="rId27"/>
    <p:sldId id="676" r:id="rId28"/>
    <p:sldId id="677" r:id="rId29"/>
    <p:sldId id="678" r:id="rId30"/>
    <p:sldId id="679" r:id="rId31"/>
    <p:sldId id="680" r:id="rId32"/>
    <p:sldId id="681" r:id="rId33"/>
    <p:sldId id="682" r:id="rId34"/>
    <p:sldId id="683" r:id="rId35"/>
    <p:sldId id="684" r:id="rId36"/>
    <p:sldId id="685" r:id="rId37"/>
    <p:sldId id="686" r:id="rId38"/>
    <p:sldId id="687" r:id="rId39"/>
    <p:sldId id="659" r:id="rId40"/>
    <p:sldId id="660" r:id="rId41"/>
    <p:sldId id="661" r:id="rId42"/>
    <p:sldId id="662" r:id="rId43"/>
    <p:sldId id="650" r:id="rId44"/>
    <p:sldId id="643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646"/>
            <p14:sldId id="647"/>
            <p14:sldId id="664"/>
            <p14:sldId id="663"/>
            <p14:sldId id="648"/>
            <p14:sldId id="649"/>
            <p14:sldId id="651"/>
            <p14:sldId id="665"/>
            <p14:sldId id="667"/>
            <p14:sldId id="666"/>
            <p14:sldId id="652"/>
            <p14:sldId id="670"/>
            <p14:sldId id="669"/>
            <p14:sldId id="668"/>
            <p14:sldId id="654"/>
            <p14:sldId id="655"/>
            <p14:sldId id="671"/>
            <p14:sldId id="656"/>
            <p14:sldId id="672"/>
            <p14:sldId id="657"/>
            <p14:sldId id="673"/>
            <p14:sldId id="658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59"/>
            <p14:sldId id="660"/>
            <p14:sldId id="661"/>
            <p14:sldId id="662"/>
            <p14:sldId id="650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Java program structure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Packages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Constructors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Method declaration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Access Modifiers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Non-Access Modifiers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Java program structure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3547" b="10805"/>
          <a:stretch/>
        </p:blipFill>
        <p:spPr>
          <a:xfrm>
            <a:off x="2582332" y="1601282"/>
            <a:ext cx="6409267" cy="471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4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Java </a:t>
            </a:r>
            <a:r>
              <a:rPr lang="en-US" b="0" dirty="0" smtClean="0"/>
              <a:t>Packages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 Java, a package is a way to organize and group related classes, interfaces, and sub-packages. </a:t>
            </a:r>
            <a:endParaRPr lang="en-US" sz="2400" dirty="0" smtClean="0"/>
          </a:p>
          <a:p>
            <a:r>
              <a:rPr lang="en-US" sz="2400" dirty="0" smtClean="0"/>
              <a:t>It </a:t>
            </a:r>
            <a:r>
              <a:rPr lang="en-US" sz="2400" dirty="0"/>
              <a:t>provides a mechanism for creating a namespace and helps in avoiding naming conflicts between classes or interfaces with the same name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>A package is represented by a directory structure in the file system. </a:t>
            </a: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package name is used to create a hierarchical structure of directories.</a:t>
            </a:r>
            <a:endParaRPr lang="en-US" sz="2400" dirty="0" smtClean="0"/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82664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create a package?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</a:t>
            </a:r>
            <a:r>
              <a:rPr lang="en-US" dirty="0"/>
              <a:t>create a package in Java, you include a package declaration at the top of each Java source file that belongs to the package.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example, to declare a class named "</a:t>
            </a:r>
            <a:r>
              <a:rPr lang="en-US" dirty="0" err="1"/>
              <a:t>MyClass</a:t>
            </a:r>
            <a:r>
              <a:rPr lang="en-US" dirty="0"/>
              <a:t>" inside a package named "</a:t>
            </a:r>
            <a:r>
              <a:rPr lang="en-US" dirty="0" err="1"/>
              <a:t>com.example.package</a:t>
            </a:r>
            <a:r>
              <a:rPr lang="en-US" dirty="0"/>
              <a:t>", the package declaration would be:</a:t>
            </a:r>
          </a:p>
        </p:txBody>
      </p:sp>
      <p:sp>
        <p:nvSpPr>
          <p:cNvPr id="8" name="Rectangle 7"/>
          <p:cNvSpPr/>
          <p:nvPr/>
        </p:nvSpPr>
        <p:spPr>
          <a:xfrm>
            <a:off x="2835924" y="4538749"/>
            <a:ext cx="4663440" cy="14214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package </a:t>
            </a:r>
            <a:r>
              <a:rPr lang="en-US" dirty="0" err="1"/>
              <a:t>com.example.package</a:t>
            </a:r>
            <a:r>
              <a:rPr lang="en-US" dirty="0"/>
              <a:t>;</a:t>
            </a:r>
          </a:p>
          <a:p>
            <a:endParaRPr lang="en-US" dirty="0"/>
          </a:p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//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81392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Java </a:t>
            </a:r>
            <a:r>
              <a:rPr lang="en-US" b="0" dirty="0" smtClean="0"/>
              <a:t>API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The </a:t>
            </a:r>
            <a:r>
              <a:rPr lang="en-US" sz="2000" dirty="0"/>
              <a:t>Java API is a library of prewritten classes</a:t>
            </a:r>
          </a:p>
          <a:p>
            <a:r>
              <a:rPr lang="en-US" sz="2000" dirty="0"/>
              <a:t>The library contains a large number of components</a:t>
            </a:r>
          </a:p>
          <a:p>
            <a:r>
              <a:rPr lang="en-US" sz="2000" dirty="0"/>
              <a:t>To use a class or a whole package from the library, you need to use the </a:t>
            </a:r>
            <a:r>
              <a:rPr lang="en-US" sz="2000" dirty="0">
                <a:solidFill>
                  <a:srgbClr val="FF0000"/>
                </a:solidFill>
              </a:rPr>
              <a:t>import</a:t>
            </a:r>
            <a:r>
              <a:rPr lang="en-US" sz="2000" dirty="0"/>
              <a:t> keyword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232" y="3478876"/>
            <a:ext cx="7534823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85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java packages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import</a:t>
            </a:r>
            <a:r>
              <a:rPr lang="en-US" sz="2000" dirty="0"/>
              <a:t> </a:t>
            </a:r>
            <a:r>
              <a:rPr lang="en-US" sz="2000" dirty="0" err="1"/>
              <a:t>java.util.</a:t>
            </a:r>
            <a:r>
              <a:rPr lang="en-US" sz="2000" dirty="0" err="1">
                <a:solidFill>
                  <a:srgbClr val="FF0000"/>
                </a:solidFill>
              </a:rPr>
              <a:t>Scanner</a:t>
            </a:r>
            <a:r>
              <a:rPr lang="en-US" sz="2000" dirty="0"/>
              <a:t>;</a:t>
            </a:r>
          </a:p>
          <a:p>
            <a:pPr marL="0" indent="0">
              <a:buNone/>
            </a:pPr>
            <a:r>
              <a:rPr lang="en-US" sz="2000" dirty="0"/>
              <a:t>// import </a:t>
            </a:r>
            <a:r>
              <a:rPr lang="en-US" sz="2000" dirty="0" err="1"/>
              <a:t>java.util</a:t>
            </a:r>
            <a:r>
              <a:rPr lang="en-US" sz="2000" dirty="0"/>
              <a:t>.</a:t>
            </a:r>
            <a:r>
              <a:rPr lang="en-US" sz="2000" dirty="0">
                <a:solidFill>
                  <a:srgbClr val="FF0000"/>
                </a:solidFill>
              </a:rPr>
              <a:t>*</a:t>
            </a:r>
            <a:r>
              <a:rPr lang="en-US" sz="2000" dirty="0"/>
              <a:t>;   to import the whole package</a:t>
            </a:r>
          </a:p>
          <a:p>
            <a:pPr marL="0" indent="0">
              <a:buNone/>
            </a:pPr>
            <a:r>
              <a:rPr lang="en-US" sz="2000" dirty="0"/>
              <a:t>class </a:t>
            </a:r>
            <a:r>
              <a:rPr lang="en-US" sz="2000" dirty="0" err="1"/>
              <a:t>MyClass</a:t>
            </a:r>
            <a:r>
              <a:rPr lang="en-US" sz="2000" dirty="0"/>
              <a:t> {</a:t>
            </a:r>
          </a:p>
          <a:p>
            <a:pPr marL="0" indent="0">
              <a:buNone/>
            </a:pPr>
            <a:r>
              <a:rPr lang="en-US" sz="2000" dirty="0"/>
              <a:t>  public static void main(String[] </a:t>
            </a:r>
            <a:r>
              <a:rPr lang="en-US" sz="2000" dirty="0" err="1"/>
              <a:t>args</a:t>
            </a:r>
            <a:r>
              <a:rPr lang="en-US" sz="2000" dirty="0"/>
              <a:t>) {</a:t>
            </a:r>
          </a:p>
          <a:p>
            <a:pPr marL="0" indent="0">
              <a:buNone/>
            </a:pPr>
            <a:r>
              <a:rPr lang="en-US" sz="2000" dirty="0"/>
              <a:t>    </a:t>
            </a:r>
            <a:r>
              <a:rPr lang="en-US" sz="2000" dirty="0">
                <a:solidFill>
                  <a:srgbClr val="FF0000"/>
                </a:solidFill>
              </a:rPr>
              <a:t>Scanner</a:t>
            </a:r>
            <a:r>
              <a:rPr lang="en-US" sz="2000" dirty="0"/>
              <a:t> </a:t>
            </a:r>
            <a:r>
              <a:rPr lang="en-US" sz="2000" dirty="0" err="1"/>
              <a:t>myObj</a:t>
            </a:r>
            <a:r>
              <a:rPr lang="en-US" sz="2000" dirty="0"/>
              <a:t> = new Scanner(System.in);</a:t>
            </a:r>
          </a:p>
          <a:p>
            <a:pPr marL="0" indent="0">
              <a:buNone/>
            </a:pPr>
            <a:r>
              <a:rPr lang="en-US" sz="2000" dirty="0"/>
              <a:t>    </a:t>
            </a:r>
            <a:r>
              <a:rPr lang="en-US" sz="2000" dirty="0" err="1"/>
              <a:t>System.out.println</a:t>
            </a:r>
            <a:r>
              <a:rPr lang="en-US" sz="2000" dirty="0"/>
              <a:t>("Enter username");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    String </a:t>
            </a:r>
            <a:r>
              <a:rPr lang="en-US" sz="2000" dirty="0" err="1"/>
              <a:t>userName</a:t>
            </a:r>
            <a:r>
              <a:rPr lang="en-US" sz="2000" dirty="0"/>
              <a:t> = </a:t>
            </a:r>
            <a:r>
              <a:rPr lang="en-US" sz="2000" dirty="0" err="1"/>
              <a:t>myObj.nextLine</a:t>
            </a:r>
            <a:r>
              <a:rPr lang="en-US" sz="2000" dirty="0"/>
              <a:t>();</a:t>
            </a:r>
          </a:p>
          <a:p>
            <a:pPr marL="0" indent="0">
              <a:buNone/>
            </a:pPr>
            <a:r>
              <a:rPr lang="en-US" sz="2000" dirty="0"/>
              <a:t>    </a:t>
            </a:r>
            <a:r>
              <a:rPr lang="en-US" sz="2000" dirty="0" err="1"/>
              <a:t>System.out.println</a:t>
            </a:r>
            <a:r>
              <a:rPr lang="en-US" sz="2000" dirty="0"/>
              <a:t>("Username is: " + </a:t>
            </a:r>
            <a:r>
              <a:rPr lang="en-US" sz="2000" dirty="0" err="1"/>
              <a:t>userName</a:t>
            </a:r>
            <a:r>
              <a:rPr lang="en-US" sz="2000" dirty="0"/>
              <a:t>);</a:t>
            </a:r>
          </a:p>
          <a:p>
            <a:pPr marL="0" indent="0">
              <a:buNone/>
            </a:pPr>
            <a:r>
              <a:rPr lang="en-US" sz="2000" dirty="0"/>
              <a:t>  }</a:t>
            </a:r>
          </a:p>
          <a:p>
            <a:pPr marL="0" indent="0">
              <a:buNone/>
            </a:pPr>
            <a:r>
              <a:rPr lang="en-US" sz="2000" dirty="0"/>
              <a:t>}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8273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User-defined Packages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package </a:t>
            </a:r>
            <a:r>
              <a:rPr lang="en-US" dirty="0" err="1"/>
              <a:t>mypack</a:t>
            </a:r>
            <a:r>
              <a:rPr lang="en-US" dirty="0"/>
              <a:t>;</a:t>
            </a:r>
          </a:p>
          <a:p>
            <a:pPr marL="0" indent="0">
              <a:buNone/>
            </a:pPr>
            <a:r>
              <a:rPr lang="en-US" dirty="0"/>
              <a:t>class </a:t>
            </a:r>
            <a:r>
              <a:rPr lang="en-US" dirty="0" err="1"/>
              <a:t>MyPackageClass</a:t>
            </a:r>
            <a:r>
              <a:rPr lang="en-US" dirty="0"/>
              <a:t> {</a:t>
            </a:r>
          </a:p>
          <a:p>
            <a:pPr marL="0" indent="0">
              <a:buNone/>
            </a:pPr>
            <a:r>
              <a:rPr lang="en-US" dirty="0"/>
              <a:t>  public static void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pPr marL="0" indent="0">
              <a:buNone/>
            </a:pPr>
            <a:r>
              <a:rPr lang="en-US" dirty="0"/>
              <a:t>    </a:t>
            </a:r>
            <a:r>
              <a:rPr lang="en-US" dirty="0" err="1"/>
              <a:t>System.out.println</a:t>
            </a:r>
            <a:r>
              <a:rPr lang="en-US" dirty="0"/>
              <a:t>("This is my package!");</a:t>
            </a:r>
          </a:p>
          <a:p>
            <a:pPr marL="0" indent="0">
              <a:buNone/>
            </a:pPr>
            <a:r>
              <a:rPr lang="en-US" dirty="0"/>
              <a:t>  }</a:t>
            </a:r>
          </a:p>
          <a:p>
            <a:pPr marL="0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javac</a:t>
            </a:r>
            <a:r>
              <a:rPr lang="en-US" dirty="0"/>
              <a:t> -d . </a:t>
            </a:r>
            <a:r>
              <a:rPr lang="en-US" dirty="0" smtClean="0"/>
              <a:t>MyPackageClass.java</a:t>
            </a:r>
          </a:p>
          <a:p>
            <a:pPr marL="0" indent="0">
              <a:buNone/>
            </a:pPr>
            <a:r>
              <a:rPr lang="en-US" dirty="0" smtClean="0"/>
              <a:t>java </a:t>
            </a:r>
            <a:r>
              <a:rPr lang="en-US" dirty="0" err="1" smtClean="0"/>
              <a:t>mypack.MyPackageClass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90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declaration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71" t="10695" r="2973" b="1604"/>
          <a:stretch/>
        </p:blipFill>
        <p:spPr>
          <a:xfrm>
            <a:off x="1070349" y="2071254"/>
            <a:ext cx="794524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signature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In </a:t>
            </a:r>
            <a:r>
              <a:rPr lang="en-US" dirty="0"/>
              <a:t>Java, a method signature refers to the unique combination of a method's name and its parameter types.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</a:t>
            </a:r>
            <a:r>
              <a:rPr lang="en-US" dirty="0"/>
              <a:t>provides a concise summary of the method's characteristics, allowing the compiler and developers to differentiate between different methods with the same name but different parameters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16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signature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method signature consists of the following elements: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Method </a:t>
            </a:r>
            <a:r>
              <a:rPr lang="en-US" dirty="0">
                <a:solidFill>
                  <a:srgbClr val="FF0000"/>
                </a:solidFill>
              </a:rPr>
              <a:t>Name</a:t>
            </a:r>
            <a:r>
              <a:rPr lang="en-US" dirty="0"/>
              <a:t>: It is the name used to identify the method within its class or interface.</a:t>
            </a:r>
          </a:p>
          <a:p>
            <a:pPr lvl="1"/>
            <a:endParaRPr lang="en-US" dirty="0"/>
          </a:p>
          <a:p>
            <a:pPr lvl="1"/>
            <a:r>
              <a:rPr lang="en-US" dirty="0">
                <a:solidFill>
                  <a:srgbClr val="FF0000"/>
                </a:solidFill>
              </a:rPr>
              <a:t>Parameter Types</a:t>
            </a:r>
            <a:r>
              <a:rPr lang="en-US" dirty="0"/>
              <a:t>: It specifies the number, order, and data types of the method's parameters. The parameter types help distinguish overloaded methods, which are multiple methods with the same name but different parameter lists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Methods cannot </a:t>
            </a:r>
            <a:r>
              <a:rPr lang="en-US" dirty="0">
                <a:solidFill>
                  <a:srgbClr val="FF0000"/>
                </a:solidFill>
              </a:rPr>
              <a:t>have the same name and the same parameter types but different return types.</a:t>
            </a:r>
          </a:p>
        </p:txBody>
      </p:sp>
    </p:spTree>
    <p:extLst>
      <p:ext uri="{BB962C8B-B14F-4D97-AF65-F5344CB8AC3E}">
        <p14:creationId xmlns:p14="http://schemas.microsoft.com/office/powerpoint/2010/main" val="261769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7650" y="1895302"/>
            <a:ext cx="8030095" cy="4023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public void </a:t>
            </a:r>
            <a:r>
              <a:rPr lang="en-US" dirty="0" err="1">
                <a:solidFill>
                  <a:srgbClr val="FF0000"/>
                </a:solidFill>
              </a:rPr>
              <a:t>printMessage</a:t>
            </a:r>
            <a:r>
              <a:rPr lang="en-US" dirty="0">
                <a:solidFill>
                  <a:srgbClr val="FF0000"/>
                </a:solidFill>
              </a:rPr>
              <a:t>(String message)</a:t>
            </a:r>
            <a:r>
              <a:rPr lang="en-US" dirty="0"/>
              <a:t> 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}</a:t>
            </a:r>
          </a:p>
          <a:p>
            <a:endParaRPr lang="en-US" dirty="0"/>
          </a:p>
          <a:p>
            <a:r>
              <a:rPr lang="en-US" dirty="0"/>
              <a:t>    public void </a:t>
            </a:r>
            <a:r>
              <a:rPr lang="en-US" dirty="0" err="1">
                <a:solidFill>
                  <a:srgbClr val="FF0000"/>
                </a:solidFill>
              </a:rPr>
              <a:t>printMessage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int</a:t>
            </a:r>
            <a:r>
              <a:rPr lang="en-US" dirty="0">
                <a:solidFill>
                  <a:srgbClr val="FF0000"/>
                </a:solidFill>
              </a:rPr>
              <a:t> number) </a:t>
            </a:r>
            <a:r>
              <a:rPr lang="en-US" dirty="0"/>
              <a:t>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}</a:t>
            </a:r>
          </a:p>
          <a:p>
            <a:endParaRPr lang="en-US" dirty="0"/>
          </a:p>
          <a:p>
            <a:r>
              <a:rPr lang="en-US" dirty="0"/>
              <a:t>    public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calculateSum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int</a:t>
            </a:r>
            <a:r>
              <a:rPr lang="en-US" dirty="0">
                <a:solidFill>
                  <a:srgbClr val="FF0000"/>
                </a:solidFill>
              </a:rPr>
              <a:t> a, </a:t>
            </a:r>
            <a:r>
              <a:rPr lang="en-US" dirty="0" err="1">
                <a:solidFill>
                  <a:srgbClr val="FF0000"/>
                </a:solidFill>
              </a:rPr>
              <a:t>int</a:t>
            </a:r>
            <a:r>
              <a:rPr lang="en-US" dirty="0">
                <a:solidFill>
                  <a:srgbClr val="FF0000"/>
                </a:solidFill>
              </a:rPr>
              <a:t> b)</a:t>
            </a:r>
            <a:r>
              <a:rPr lang="en-US" dirty="0"/>
              <a:t> 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    return a + b;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91833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Java, a constructor is a </a:t>
            </a:r>
            <a:r>
              <a:rPr lang="en-US" dirty="0">
                <a:solidFill>
                  <a:srgbClr val="FF0000"/>
                </a:solidFill>
              </a:rPr>
              <a:t>special method that is used to initialize objects </a:t>
            </a:r>
            <a:r>
              <a:rPr lang="en-US" dirty="0"/>
              <a:t>of a class.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called when an instance (object) of the class is created using the </a:t>
            </a:r>
            <a:r>
              <a:rPr lang="en-US" dirty="0">
                <a:solidFill>
                  <a:srgbClr val="FF0000"/>
                </a:solidFill>
              </a:rPr>
              <a:t>new</a:t>
            </a:r>
            <a:r>
              <a:rPr lang="en-US" dirty="0"/>
              <a:t> keyword.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constructor </a:t>
            </a:r>
            <a:r>
              <a:rPr lang="en-US" dirty="0">
                <a:solidFill>
                  <a:srgbClr val="FF0000"/>
                </a:solidFill>
              </a:rPr>
              <a:t>has the same name as the class </a:t>
            </a:r>
            <a:r>
              <a:rPr lang="en-US" dirty="0"/>
              <a:t>and </a:t>
            </a:r>
            <a:r>
              <a:rPr lang="en-US" dirty="0">
                <a:solidFill>
                  <a:srgbClr val="FF0000"/>
                </a:solidFill>
              </a:rPr>
              <a:t>does not have a return type</a:t>
            </a:r>
            <a:r>
              <a:rPr lang="en-US" dirty="0"/>
              <a:t>, not even void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27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Constructors </a:t>
            </a:r>
            <a:r>
              <a:rPr lang="en-US" sz="2400" dirty="0"/>
              <a:t>are </a:t>
            </a:r>
            <a:r>
              <a:rPr lang="en-US" sz="2400" dirty="0">
                <a:solidFill>
                  <a:srgbClr val="FF0000"/>
                </a:solidFill>
              </a:rPr>
              <a:t>primarily used to set initial values to the instance variables </a:t>
            </a:r>
            <a:r>
              <a:rPr lang="en-US" sz="2400" dirty="0"/>
              <a:t>of an object or perform any necessary setup tasks when creating an object. </a:t>
            </a:r>
            <a:endParaRPr lang="en-US" sz="2400" dirty="0" smtClean="0"/>
          </a:p>
          <a:p>
            <a:r>
              <a:rPr lang="en-US" sz="2400" dirty="0" smtClean="0"/>
              <a:t>They </a:t>
            </a:r>
            <a:r>
              <a:rPr lang="en-US" sz="2400" dirty="0">
                <a:solidFill>
                  <a:srgbClr val="FF0000"/>
                </a:solidFill>
              </a:rPr>
              <a:t>can take parameters to initialize the object </a:t>
            </a:r>
            <a:r>
              <a:rPr lang="en-US" sz="2400" dirty="0"/>
              <a:t>with specific values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>Constructors can be </a:t>
            </a:r>
            <a:r>
              <a:rPr lang="en-US" sz="2400" dirty="0">
                <a:solidFill>
                  <a:srgbClr val="FF0000"/>
                </a:solidFill>
              </a:rPr>
              <a:t>overloaded</a:t>
            </a:r>
            <a:r>
              <a:rPr lang="en-US" sz="2400" dirty="0"/>
              <a:t>, which means </a:t>
            </a:r>
            <a:r>
              <a:rPr lang="en-US" sz="2400" dirty="0">
                <a:solidFill>
                  <a:srgbClr val="FF0000"/>
                </a:solidFill>
              </a:rPr>
              <a:t>having multiple constructors with different parameter lists</a:t>
            </a:r>
            <a:r>
              <a:rPr lang="en-US" sz="2400" dirty="0"/>
              <a:t>. This allows for object creation with different initialization options.</a:t>
            </a:r>
          </a:p>
        </p:txBody>
      </p:sp>
    </p:spTree>
    <p:extLst>
      <p:ext uri="{BB962C8B-B14F-4D97-AF65-F5344CB8AC3E}">
        <p14:creationId xmlns:p14="http://schemas.microsoft.com/office/powerpoint/2010/main" val="192521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1" y="1862051"/>
            <a:ext cx="8430490" cy="4281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public class </a:t>
            </a:r>
            <a:r>
              <a:rPr lang="en-US" sz="1600" dirty="0" err="1"/>
              <a:t>MyClass</a:t>
            </a:r>
            <a:r>
              <a:rPr lang="en-US" sz="1600" dirty="0"/>
              <a:t> {</a:t>
            </a:r>
          </a:p>
          <a:p>
            <a:r>
              <a:rPr lang="en-US" sz="1600" dirty="0"/>
              <a:t>    private </a:t>
            </a:r>
            <a:r>
              <a:rPr lang="en-US" sz="1600" dirty="0" err="1"/>
              <a:t>int</a:t>
            </a:r>
            <a:r>
              <a:rPr lang="en-US" sz="1600" dirty="0"/>
              <a:t> value;</a:t>
            </a:r>
          </a:p>
          <a:p>
            <a:endParaRPr lang="en-US" sz="1600" dirty="0"/>
          </a:p>
          <a:p>
            <a:r>
              <a:rPr lang="en-US" sz="1600" dirty="0"/>
              <a:t>    // Constructor without parameters</a:t>
            </a:r>
          </a:p>
          <a:p>
            <a:r>
              <a:rPr lang="en-US" sz="1600" dirty="0"/>
              <a:t>    public </a:t>
            </a:r>
            <a:r>
              <a:rPr lang="en-US" sz="1600" dirty="0" err="1"/>
              <a:t>MyClass</a:t>
            </a:r>
            <a:r>
              <a:rPr lang="en-US" sz="1600" dirty="0"/>
              <a:t>() {</a:t>
            </a:r>
          </a:p>
          <a:p>
            <a:r>
              <a:rPr lang="en-US" sz="1600" dirty="0"/>
              <a:t>        value = 0;  // Initialize the value to 0</a:t>
            </a:r>
          </a:p>
          <a:p>
            <a:r>
              <a:rPr lang="en-US" sz="1600" dirty="0"/>
              <a:t>    }</a:t>
            </a:r>
          </a:p>
          <a:p>
            <a:endParaRPr lang="en-US" sz="1600" dirty="0"/>
          </a:p>
          <a:p>
            <a:r>
              <a:rPr lang="en-US" sz="1600" dirty="0"/>
              <a:t>    // Constructor with a parameter</a:t>
            </a:r>
          </a:p>
          <a:p>
            <a:r>
              <a:rPr lang="en-US" sz="1600" dirty="0"/>
              <a:t>    public </a:t>
            </a:r>
            <a:r>
              <a:rPr lang="en-US" sz="1600" dirty="0" err="1"/>
              <a:t>MyClass</a:t>
            </a:r>
            <a:r>
              <a:rPr lang="en-US" sz="1600" dirty="0"/>
              <a:t>(</a:t>
            </a:r>
            <a:r>
              <a:rPr lang="en-US" sz="1600" dirty="0" err="1"/>
              <a:t>int</a:t>
            </a:r>
            <a:r>
              <a:rPr lang="en-US" sz="1600" dirty="0"/>
              <a:t> </a:t>
            </a:r>
            <a:r>
              <a:rPr lang="en-US" sz="1600" dirty="0" err="1"/>
              <a:t>initialValue</a:t>
            </a:r>
            <a:r>
              <a:rPr lang="en-US" sz="1600" dirty="0"/>
              <a:t>) {</a:t>
            </a:r>
          </a:p>
          <a:p>
            <a:r>
              <a:rPr lang="en-US" sz="1600" dirty="0"/>
              <a:t>        value = </a:t>
            </a:r>
            <a:r>
              <a:rPr lang="en-US" sz="1600" dirty="0" err="1"/>
              <a:t>initialValue</a:t>
            </a:r>
            <a:r>
              <a:rPr lang="en-US" sz="1600" dirty="0"/>
              <a:t>;  // Initialize the value to the provided initial value</a:t>
            </a:r>
          </a:p>
          <a:p>
            <a:r>
              <a:rPr lang="en-US" sz="1600" dirty="0"/>
              <a:t>    }</a:t>
            </a:r>
          </a:p>
          <a:p>
            <a:endParaRPr lang="en-US" sz="1600" dirty="0"/>
          </a:p>
          <a:p>
            <a:r>
              <a:rPr lang="en-US" sz="1600" dirty="0"/>
              <a:t>    // Other methods and members of the class</a:t>
            </a:r>
          </a:p>
          <a:p>
            <a:r>
              <a:rPr lang="en-US" sz="1600" dirty="0"/>
              <a:t>    // ...</a:t>
            </a:r>
          </a:p>
          <a:p>
            <a:r>
              <a:rPr lang="en-US" sz="16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98072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31025" y="1828800"/>
            <a:ext cx="8304415" cy="38155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public class Class1{</a:t>
            </a:r>
          </a:p>
          <a:p>
            <a:r>
              <a:rPr lang="en-US" dirty="0"/>
              <a:t>  </a:t>
            </a:r>
            <a:r>
              <a:rPr lang="en-US" dirty="0" err="1"/>
              <a:t>int</a:t>
            </a:r>
            <a:r>
              <a:rPr lang="en-US" dirty="0"/>
              <a:t> x;</a:t>
            </a:r>
          </a:p>
          <a:p>
            <a:r>
              <a:rPr lang="en-US" dirty="0"/>
              <a:t>  public Class1(</a:t>
            </a:r>
            <a:r>
              <a:rPr lang="en-US" dirty="0" err="1"/>
              <a:t>int</a:t>
            </a:r>
            <a:r>
              <a:rPr lang="en-US" dirty="0"/>
              <a:t> y) {</a:t>
            </a:r>
          </a:p>
          <a:p>
            <a:r>
              <a:rPr lang="en-US" dirty="0"/>
              <a:t>    x = y;</a:t>
            </a:r>
          </a:p>
          <a:p>
            <a:r>
              <a:rPr lang="en-US" dirty="0"/>
              <a:t>  }</a:t>
            </a:r>
          </a:p>
          <a:p>
            <a:endParaRPr lang="en-US" dirty="0"/>
          </a:p>
          <a:p>
            <a:r>
              <a:rPr lang="en-US" dirty="0"/>
              <a:t>  public static void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r>
              <a:rPr lang="en-US" dirty="0"/>
              <a:t>    Class1 </a:t>
            </a:r>
            <a:r>
              <a:rPr lang="en-US" dirty="0" err="1"/>
              <a:t>myObj</a:t>
            </a:r>
            <a:r>
              <a:rPr lang="en-US" dirty="0"/>
              <a:t> = new Class1(5);</a:t>
            </a:r>
          </a:p>
          <a:p>
            <a:r>
              <a:rPr lang="en-US" dirty="0"/>
              <a:t>    </a:t>
            </a:r>
            <a:r>
              <a:rPr lang="en-US" dirty="0" err="1"/>
              <a:t>System.out.println</a:t>
            </a:r>
            <a:r>
              <a:rPr lang="en-US" dirty="0"/>
              <a:t>(</a:t>
            </a:r>
            <a:r>
              <a:rPr lang="en-US" dirty="0" err="1"/>
              <a:t>myObj.x</a:t>
            </a:r>
            <a:r>
              <a:rPr lang="en-US" dirty="0"/>
              <a:t>);</a:t>
            </a:r>
          </a:p>
          <a:p>
            <a:r>
              <a:rPr lang="en-US" dirty="0"/>
              <a:t>  }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83803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Default Constructor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If </a:t>
            </a:r>
            <a:r>
              <a:rPr lang="en-US" dirty="0"/>
              <a:t>you do not create a class constructor yourself, Java creates a </a:t>
            </a:r>
            <a:r>
              <a:rPr lang="en-US" b="1" dirty="0"/>
              <a:t>default constructor</a:t>
            </a:r>
            <a:r>
              <a:rPr lang="en-US" dirty="0"/>
              <a:t> that does not make any initializations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980902" y="3341716"/>
            <a:ext cx="8354291" cy="20615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MyClass obj1 = new MyClass();                // Calls the default constructor</a:t>
            </a:r>
          </a:p>
          <a:p>
            <a:r>
              <a:rPr lang="en-US"/>
              <a:t>MyClass obj2 = new MyClass(10);              // Calls the constructor with int parameter</a:t>
            </a:r>
          </a:p>
        </p:txBody>
      </p:sp>
    </p:spTree>
    <p:extLst>
      <p:ext uri="{BB962C8B-B14F-4D97-AF65-F5344CB8AC3E}">
        <p14:creationId xmlns:p14="http://schemas.microsoft.com/office/powerpoint/2010/main" val="41227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Java, modifiers are keywords that are used to specify the scope, accessibility, and behavior of classes, methods, variables, and other program elements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Modifiers alter the default behavior of program elements and provide additional control over their visibility, access, and usage.</a:t>
            </a: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9702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Modifiers are classified into: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Access Modifiers </a:t>
            </a:r>
            <a:r>
              <a:rPr lang="en-US" dirty="0" smtClean="0"/>
              <a:t>- control the access level.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Non-Access Modifiers </a:t>
            </a:r>
            <a:r>
              <a:rPr lang="en-US" dirty="0" smtClean="0"/>
              <a:t>- do not control access level, but provides other functionality.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0927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access 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Java, class access modifiers are used to control the visibility and accessibility of classes. </a:t>
            </a:r>
            <a:endParaRPr lang="en-US" dirty="0" smtClean="0"/>
          </a:p>
          <a:p>
            <a:r>
              <a:rPr lang="en-US" dirty="0" smtClean="0"/>
              <a:t>They </a:t>
            </a:r>
            <a:r>
              <a:rPr lang="en-US" dirty="0"/>
              <a:t>determine which other classes can access and interact with a particular class.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269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class modifier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public class can be accessed from any other class or package.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has the widest visibility and is typically used for classes that form the API (Application Programming Interface) of a library or module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2327564" y="4131425"/>
            <a:ext cx="5237018" cy="172904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rgbClr val="FF0000"/>
                </a:solidFill>
              </a:rPr>
              <a:t>public</a:t>
            </a:r>
            <a:r>
              <a:rPr lang="en-US" sz="2000" dirty="0"/>
              <a:t> class </a:t>
            </a:r>
            <a:r>
              <a:rPr lang="en-US" sz="2000" dirty="0" err="1"/>
              <a:t>PublicClass</a:t>
            </a:r>
            <a:r>
              <a:rPr lang="en-US" sz="2000" dirty="0"/>
              <a:t> {</a:t>
            </a:r>
          </a:p>
          <a:p>
            <a:r>
              <a:rPr lang="en-US" sz="2000" dirty="0"/>
              <a:t>    // Class members and methods</a:t>
            </a:r>
          </a:p>
          <a:p>
            <a:r>
              <a:rPr lang="en-US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2516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public class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330036" y="2302625"/>
            <a:ext cx="6151418" cy="20698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rgbClr val="FF0000"/>
                </a:solidFill>
              </a:rPr>
              <a:t>public</a:t>
            </a:r>
            <a:r>
              <a:rPr lang="en-US" dirty="0"/>
              <a:t> class </a:t>
            </a:r>
            <a:r>
              <a:rPr lang="en-US" dirty="0" err="1"/>
              <a:t>MyPublicClass</a:t>
            </a:r>
            <a:r>
              <a:rPr lang="en-US" dirty="0"/>
              <a:t>{</a:t>
            </a:r>
          </a:p>
          <a:p>
            <a:r>
              <a:rPr lang="en-US" dirty="0"/>
              <a:t>  public static void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r>
              <a:rPr lang="en-US" dirty="0"/>
              <a:t>    </a:t>
            </a:r>
            <a:r>
              <a:rPr lang="en-US" dirty="0" err="1"/>
              <a:t>System.out.println</a:t>
            </a:r>
            <a:r>
              <a:rPr lang="en-US" dirty="0"/>
              <a:t>(“I am accessible to any other class");</a:t>
            </a:r>
          </a:p>
          <a:p>
            <a:r>
              <a:rPr lang="en-US" dirty="0"/>
              <a:t>  }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13623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Default </a:t>
            </a:r>
            <a:r>
              <a:rPr lang="en-US" dirty="0"/>
              <a:t>(Package-private</a:t>
            </a:r>
            <a:r>
              <a:rPr lang="en-US" dirty="0" smtClean="0"/>
              <a:t>)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</a:t>
            </a:r>
            <a:r>
              <a:rPr lang="en-US" dirty="0"/>
              <a:t>no access modifier is specified, it is considered the default (also known as package-private) access level.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class with default access can be accessed </a:t>
            </a:r>
            <a:r>
              <a:rPr lang="en-US" dirty="0">
                <a:solidFill>
                  <a:srgbClr val="FF0000"/>
                </a:solidFill>
              </a:rPr>
              <a:t>only within the same package</a:t>
            </a:r>
            <a:r>
              <a:rPr lang="en-US" dirty="0"/>
              <a:t>. </a:t>
            </a: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2510444" y="3757353"/>
            <a:ext cx="4813069" cy="1845425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/>
              <a:t>class </a:t>
            </a:r>
            <a:r>
              <a:rPr lang="en-US" sz="2000" dirty="0" err="1"/>
              <a:t>DefaultClass</a:t>
            </a:r>
            <a:r>
              <a:rPr lang="en-US" sz="2000" dirty="0"/>
              <a:t> {</a:t>
            </a:r>
          </a:p>
          <a:p>
            <a:r>
              <a:rPr lang="en-US" sz="2000" dirty="0"/>
              <a:t>    // Class members and methods</a:t>
            </a:r>
          </a:p>
          <a:p>
            <a:r>
              <a:rPr lang="en-US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52571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default class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326471" y="2173779"/>
            <a:ext cx="7682345" cy="22111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class </a:t>
            </a:r>
            <a:r>
              <a:rPr lang="en-US" dirty="0" err="1"/>
              <a:t>MyDefaultClass</a:t>
            </a:r>
            <a:r>
              <a:rPr lang="en-US" dirty="0"/>
              <a:t>{</a:t>
            </a:r>
          </a:p>
          <a:p>
            <a:r>
              <a:rPr lang="en-US" dirty="0"/>
              <a:t>  public static void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r>
              <a:rPr lang="en-US" dirty="0"/>
              <a:t>    </a:t>
            </a:r>
            <a:r>
              <a:rPr lang="en-US" dirty="0" err="1"/>
              <a:t>System.out.println</a:t>
            </a:r>
            <a:r>
              <a:rPr lang="en-US" dirty="0"/>
              <a:t>(“I am accessible only to classes in the same package");</a:t>
            </a:r>
          </a:p>
          <a:p>
            <a:r>
              <a:rPr lang="en-US" dirty="0"/>
              <a:t>  }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6816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Attributes access </a:t>
            </a:r>
            <a:r>
              <a:rPr lang="en-US" dirty="0" smtClean="0"/>
              <a:t>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Java, attribute access modifiers are used to control the visibility and accessibility of class attributes (also known as fields or variables). </a:t>
            </a:r>
            <a:endParaRPr lang="en-US" dirty="0" smtClean="0"/>
          </a:p>
          <a:p>
            <a:r>
              <a:rPr lang="en-US" dirty="0" smtClean="0"/>
              <a:t>They </a:t>
            </a:r>
            <a:r>
              <a:rPr lang="en-US" dirty="0"/>
              <a:t>determine how other classes can access and modify the attributes of a particular class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35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attributes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public attribute can be accessed and modified from any other class or package.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has the widest visibility and is typically used for attributes that form the API (Application Programming Interface) of a class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2984269" y="4139738"/>
            <a:ext cx="4181302" cy="1729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public</a:t>
            </a: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publicAttribute</a:t>
            </a:r>
            <a:r>
              <a:rPr lang="en-US" dirty="0"/>
              <a:t>;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78236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protected </a:t>
            </a:r>
            <a:r>
              <a:rPr lang="en-US" dirty="0" smtClean="0"/>
              <a:t>attributes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protected attribute can be accessed and modified within the same package or in subclasses (even if they are in different packages). </a:t>
            </a: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2435629" y="3308465"/>
            <a:ext cx="4796444" cy="20615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protected</a:t>
            </a: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protectedAttribute</a:t>
            </a:r>
            <a:r>
              <a:rPr lang="en-US" dirty="0"/>
              <a:t>;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13914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Default (Package-private</a:t>
            </a:r>
            <a:r>
              <a:rPr lang="en-US" dirty="0" smtClean="0"/>
              <a:t>) attributes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</a:t>
            </a:r>
            <a:r>
              <a:rPr lang="en-US" dirty="0"/>
              <a:t>no access modifier is specified, it is considered the default (also known as package-private) access level. </a:t>
            </a:r>
            <a:endParaRPr lang="en-US" dirty="0" smtClean="0"/>
          </a:p>
          <a:p>
            <a:r>
              <a:rPr lang="en-US" dirty="0" smtClean="0"/>
              <a:t>An </a:t>
            </a:r>
            <a:r>
              <a:rPr lang="en-US" dirty="0"/>
              <a:t>attribute with default access can be accessed and modified only within the same package</a:t>
            </a:r>
            <a:r>
              <a:rPr lang="en-US"/>
              <a:t>. </a:t>
            </a: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2992582" y="4621876"/>
            <a:ext cx="4530436" cy="1354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/>
              <a:t>public class MyClass {</a:t>
            </a:r>
          </a:p>
          <a:p>
            <a:r>
              <a:rPr lang="en-US"/>
              <a:t>    int defaultAttribute;</a:t>
            </a:r>
          </a:p>
          <a:p>
            <a:r>
              <a:rPr lang="en-US"/>
              <a:t>    // Other class members and methods</a:t>
            </a:r>
          </a:p>
          <a:p>
            <a:r>
              <a:rPr lang="en-US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20525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private </a:t>
            </a:r>
            <a:r>
              <a:rPr lang="en-US" dirty="0" smtClean="0"/>
              <a:t>attributes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private attribute is the most restricted access level.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can only be accessed and modified within the same class and is not visible to any other class, even within the same package. </a:t>
            </a:r>
            <a:endParaRPr lang="en-US" dirty="0" smtClean="0"/>
          </a:p>
          <a:p>
            <a:r>
              <a:rPr lang="en-US" dirty="0" smtClean="0"/>
              <a:t>Private </a:t>
            </a:r>
            <a:r>
              <a:rPr lang="en-US" dirty="0"/>
              <a:t>attributes are typically used to encapsulate data and enforce information hiding.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635135" y="4547062"/>
            <a:ext cx="4838007" cy="13632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private</a:t>
            </a: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privateAttribute</a:t>
            </a:r>
            <a:r>
              <a:rPr lang="en-US" dirty="0"/>
              <a:t>;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13512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access 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Java, method access modifiers are used to control the visibility and accessibility of methods. </a:t>
            </a:r>
            <a:endParaRPr lang="en-US" dirty="0" smtClean="0"/>
          </a:p>
          <a:p>
            <a:r>
              <a:rPr lang="en-US" dirty="0" smtClean="0"/>
              <a:t>They </a:t>
            </a:r>
            <a:r>
              <a:rPr lang="en-US" dirty="0"/>
              <a:t>determine how other classes can access and invoke methods of a particular class. </a:t>
            </a:r>
            <a:endParaRPr lang="en-US" dirty="0" smtClean="0"/>
          </a:p>
          <a:p>
            <a:r>
              <a:rPr lang="en-US" dirty="0" smtClean="0"/>
              <a:t>Java </a:t>
            </a:r>
            <a:r>
              <a:rPr lang="en-US" dirty="0"/>
              <a:t>provides four access modifiers for methods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public</a:t>
            </a:r>
          </a:p>
          <a:p>
            <a:pPr lvl="1"/>
            <a:r>
              <a:rPr lang="en-US" dirty="0" smtClean="0"/>
              <a:t>protected</a:t>
            </a:r>
          </a:p>
          <a:p>
            <a:pPr lvl="1"/>
            <a:r>
              <a:rPr lang="en-US" dirty="0" smtClean="0"/>
              <a:t>default</a:t>
            </a:r>
          </a:p>
          <a:p>
            <a:pPr lvl="1"/>
            <a:r>
              <a:rPr lang="en-US" dirty="0" smtClean="0"/>
              <a:t>private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</a:t>
            </a:r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public method can be accessed and invoked from any other class or package.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has the widest visibility and is typically used for methods that form the API (Application Programming Interface) of a class.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959331" y="4156364"/>
            <a:ext cx="4621876" cy="1762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public</a:t>
            </a:r>
            <a:r>
              <a:rPr lang="en-US" dirty="0"/>
              <a:t> void </a:t>
            </a:r>
            <a:r>
              <a:rPr lang="en-US" dirty="0" err="1"/>
              <a:t>publicMethod</a:t>
            </a:r>
            <a:r>
              <a:rPr lang="en-US" dirty="0"/>
              <a:t>() 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4479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protected </a:t>
            </a:r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protected method can be accessed and invoked within the same package or in subclasses (even if they are in different packages). </a:t>
            </a: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1795549" y="3499658"/>
            <a:ext cx="6159731" cy="18371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protected</a:t>
            </a:r>
            <a:r>
              <a:rPr lang="en-US" dirty="0"/>
              <a:t> void </a:t>
            </a:r>
            <a:r>
              <a:rPr lang="en-US" dirty="0" err="1"/>
              <a:t>protectedMethod</a:t>
            </a:r>
            <a:r>
              <a:rPr lang="en-US" dirty="0"/>
              <a:t>() 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09118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Default (Package-private</a:t>
            </a:r>
            <a:r>
              <a:rPr lang="en-US" dirty="0" smtClean="0"/>
              <a:t>)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</a:t>
            </a:r>
            <a:r>
              <a:rPr lang="en-US" dirty="0"/>
              <a:t>no access modifier is specified, it is considered the default (also known as package-private) access level.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method with default access can be accessed and invoked only within the same package.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used when no access control restriction is required for a method.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60320" y="4472248"/>
            <a:ext cx="4929447" cy="15711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void </a:t>
            </a:r>
            <a:r>
              <a:rPr lang="en-US" dirty="0" err="1"/>
              <a:t>defaultMethod</a:t>
            </a:r>
            <a:r>
              <a:rPr lang="en-US" dirty="0"/>
              <a:t>() 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59285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private </a:t>
            </a:r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 </a:t>
            </a:r>
            <a:r>
              <a:rPr lang="en-US" sz="2400" dirty="0"/>
              <a:t>private method is the most restricted access level. </a:t>
            </a:r>
            <a:endParaRPr lang="en-US" sz="2400" dirty="0" smtClean="0"/>
          </a:p>
          <a:p>
            <a:r>
              <a:rPr lang="en-US" sz="2400" dirty="0" smtClean="0"/>
              <a:t>It </a:t>
            </a:r>
            <a:r>
              <a:rPr lang="en-US" sz="2400" dirty="0"/>
              <a:t>can only be accessed and invoked within the same class and is not visible to any other class, even within the same package. </a:t>
            </a:r>
            <a:endParaRPr lang="en-US" sz="2400" dirty="0" smtClean="0"/>
          </a:p>
          <a:p>
            <a:r>
              <a:rPr lang="en-US" sz="2400" dirty="0" smtClean="0"/>
              <a:t>Private </a:t>
            </a:r>
            <a:r>
              <a:rPr lang="en-US" sz="2400" dirty="0"/>
              <a:t>methods are typically used for internal implementation details that are not meant to be exposed or accessed from outside the class.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610195" y="4172989"/>
            <a:ext cx="5104015" cy="185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private</a:t>
            </a:r>
            <a:r>
              <a:rPr lang="en-US" dirty="0"/>
              <a:t> void </a:t>
            </a:r>
            <a:r>
              <a:rPr lang="en-US" dirty="0" err="1"/>
              <a:t>privateMethod</a:t>
            </a:r>
            <a:r>
              <a:rPr lang="en-US" dirty="0"/>
              <a:t>() {</a:t>
            </a:r>
          </a:p>
          <a:p>
            <a:r>
              <a:rPr lang="en-US" dirty="0"/>
              <a:t>        // Method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55564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Constructors access 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</a:t>
            </a:r>
            <a:r>
              <a:rPr lang="en-US" dirty="0"/>
              <a:t>Java, constructors can also have access modifiers to control their visibility and accessibility.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access modifiers for constructors work similarly to those for methods, and they determine how other classes can create and initialize objects of a particular class. </a:t>
            </a:r>
            <a:endParaRPr lang="en-US" dirty="0" smtClean="0"/>
          </a:p>
          <a:p>
            <a:r>
              <a:rPr lang="en-US" dirty="0" smtClean="0"/>
              <a:t>Java </a:t>
            </a:r>
            <a:r>
              <a:rPr lang="en-US" dirty="0"/>
              <a:t>provides three access modifiers for constructors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public</a:t>
            </a:r>
          </a:p>
          <a:p>
            <a:pPr lvl="1"/>
            <a:r>
              <a:rPr lang="en-US" dirty="0" smtClean="0"/>
              <a:t>default</a:t>
            </a:r>
          </a:p>
          <a:p>
            <a:pPr lvl="1"/>
            <a:r>
              <a:rPr lang="en-US" dirty="0" smtClean="0"/>
              <a:t>private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62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constructor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public constructor can be accessed and used to create objects from any other class or package.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has the widest visibility and is typically used for constructors that form the public API (Application Programming Interface) of a class.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419004" y="4064924"/>
            <a:ext cx="5045825" cy="1745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public</a:t>
            </a:r>
            <a:r>
              <a:rPr lang="en-US" dirty="0"/>
              <a:t> </a:t>
            </a:r>
            <a:r>
              <a:rPr lang="en-US" dirty="0" err="1"/>
              <a:t>MyClass</a:t>
            </a:r>
            <a:r>
              <a:rPr lang="en-US" dirty="0"/>
              <a:t>() {</a:t>
            </a:r>
          </a:p>
          <a:p>
            <a:r>
              <a:rPr lang="en-US" dirty="0"/>
              <a:t>        // Constructor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17118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Default (Package-private</a:t>
            </a:r>
            <a:r>
              <a:rPr lang="en-US" dirty="0" smtClean="0"/>
              <a:t>) constructor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If </a:t>
            </a:r>
            <a:r>
              <a:rPr lang="en-US" sz="2400" dirty="0"/>
              <a:t>no access modifier is specified for a constructor, it is considered the default (also known as package-private) access level. </a:t>
            </a:r>
            <a:endParaRPr lang="en-US" sz="2400" dirty="0" smtClean="0"/>
          </a:p>
          <a:p>
            <a:r>
              <a:rPr lang="en-US" sz="2400" dirty="0" smtClean="0"/>
              <a:t>A </a:t>
            </a:r>
            <a:r>
              <a:rPr lang="en-US" sz="2400" dirty="0"/>
              <a:t>constructor with default access can be accessed and used to create objects only within the same package. </a:t>
            </a:r>
            <a:endParaRPr lang="en-US" sz="2400" dirty="0" smtClean="0"/>
          </a:p>
          <a:p>
            <a:r>
              <a:rPr lang="en-US" sz="2400" dirty="0" smtClean="0"/>
              <a:t>It </a:t>
            </a:r>
            <a:r>
              <a:rPr lang="en-US" sz="2400" dirty="0"/>
              <a:t>is used when no access control restriction is required for the constructor</a:t>
            </a:r>
            <a:r>
              <a:rPr lang="en-US" sz="2400" dirty="0" smtClean="0"/>
              <a:t>.</a:t>
            </a:r>
          </a:p>
          <a:p>
            <a:endParaRPr lang="en-US" sz="2400" dirty="0"/>
          </a:p>
        </p:txBody>
      </p:sp>
      <p:sp>
        <p:nvSpPr>
          <p:cNvPr id="4" name="Rounded Rectangle 3"/>
          <p:cNvSpPr/>
          <p:nvPr/>
        </p:nvSpPr>
        <p:spPr>
          <a:xfrm>
            <a:off x="2568632" y="4364181"/>
            <a:ext cx="4929448" cy="15627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 err="1"/>
              <a:t>MyClass</a:t>
            </a:r>
            <a:r>
              <a:rPr lang="en-US" dirty="0"/>
              <a:t>() {</a:t>
            </a:r>
          </a:p>
          <a:p>
            <a:r>
              <a:rPr lang="en-US" dirty="0"/>
              <a:t>        // Constructor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26396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private constructor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 </a:t>
            </a:r>
            <a:r>
              <a:rPr lang="en-US" sz="2400" dirty="0"/>
              <a:t>private constructor is the most restricted access level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 </a:t>
            </a:r>
            <a:r>
              <a:rPr lang="en-US" sz="2400" dirty="0"/>
              <a:t>It can only be accessed and used to create objects within the same class and is not visible to any other class, even within the same package. </a:t>
            </a:r>
            <a:endParaRPr lang="en-US" sz="2400" dirty="0" smtClean="0"/>
          </a:p>
          <a:p>
            <a:r>
              <a:rPr lang="en-US" sz="2400" dirty="0" smtClean="0"/>
              <a:t>Private </a:t>
            </a:r>
            <a:r>
              <a:rPr lang="en-US" sz="2400" dirty="0"/>
              <a:t>constructors are typically used for classes that should not be instantiated </a:t>
            </a:r>
            <a:r>
              <a:rPr lang="en-US" sz="2400" dirty="0" smtClean="0"/>
              <a:t>directly.</a:t>
            </a:r>
            <a:endParaRPr lang="en-US" sz="2400" dirty="0"/>
          </a:p>
        </p:txBody>
      </p:sp>
      <p:sp>
        <p:nvSpPr>
          <p:cNvPr id="4" name="Rounded Rectangle 3"/>
          <p:cNvSpPr/>
          <p:nvPr/>
        </p:nvSpPr>
        <p:spPr>
          <a:xfrm>
            <a:off x="2261062" y="4330931"/>
            <a:ext cx="5320146" cy="16376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</a:t>
            </a:r>
            <a:r>
              <a:rPr lang="en-US" dirty="0" err="1"/>
              <a:t>MyClass</a:t>
            </a:r>
            <a:r>
              <a:rPr lang="en-US" dirty="0"/>
              <a:t> {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private</a:t>
            </a:r>
            <a:r>
              <a:rPr lang="en-US" dirty="0"/>
              <a:t> </a:t>
            </a:r>
            <a:r>
              <a:rPr lang="en-US" dirty="0" err="1"/>
              <a:t>MyClass</a:t>
            </a:r>
            <a:r>
              <a:rPr lang="en-US" dirty="0"/>
              <a:t>() {</a:t>
            </a:r>
          </a:p>
          <a:p>
            <a:r>
              <a:rPr lang="en-US" dirty="0"/>
              <a:t>        // Constructor implementation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// Other class members and methods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3505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attributes, methods and </a:t>
            </a:r>
            <a:r>
              <a:rPr lang="en-US" dirty="0" smtClean="0"/>
              <a:t>constructors 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public</a:t>
            </a:r>
            <a:r>
              <a:rPr lang="en-US" dirty="0"/>
              <a:t> : The code is accessible for all </a:t>
            </a:r>
            <a:r>
              <a:rPr lang="en-US" dirty="0" smtClean="0"/>
              <a:t>classes</a:t>
            </a:r>
          </a:p>
          <a:p>
            <a:r>
              <a:rPr lang="en-US" b="1" dirty="0"/>
              <a:t>private</a:t>
            </a:r>
            <a:r>
              <a:rPr lang="en-US" dirty="0"/>
              <a:t> : The code is only accessible within the declared </a:t>
            </a:r>
            <a:r>
              <a:rPr lang="en-US" dirty="0" smtClean="0"/>
              <a:t>class</a:t>
            </a:r>
          </a:p>
          <a:p>
            <a:r>
              <a:rPr lang="en-US" b="1" dirty="0"/>
              <a:t>default</a:t>
            </a:r>
            <a:r>
              <a:rPr lang="en-US" dirty="0"/>
              <a:t> : The code is only accessible in the same package. This is used when you don't specify a modifier</a:t>
            </a:r>
            <a:r>
              <a:rPr lang="en-US" dirty="0" smtClean="0"/>
              <a:t>.</a:t>
            </a:r>
          </a:p>
          <a:p>
            <a:r>
              <a:rPr lang="en-US" b="1" dirty="0"/>
              <a:t>protected</a:t>
            </a:r>
            <a:r>
              <a:rPr lang="en-US" dirty="0"/>
              <a:t> : The code is accessible in the same package and subclasses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21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Non-Access </a:t>
            </a:r>
            <a:r>
              <a:rPr lang="en-US" dirty="0" smtClean="0"/>
              <a:t>class Modifiers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final: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class cannot be inherited by other classes </a:t>
            </a:r>
            <a:endParaRPr lang="en-US" dirty="0" smtClean="0"/>
          </a:p>
          <a:p>
            <a:r>
              <a:rPr lang="en-US" dirty="0"/>
              <a:t>abstract	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class cannot be used to create </a:t>
            </a:r>
            <a:r>
              <a:rPr lang="en-US" dirty="0" smtClean="0"/>
              <a:t>objects. </a:t>
            </a:r>
          </a:p>
          <a:p>
            <a:pPr lvl="1"/>
            <a:r>
              <a:rPr lang="en-US" dirty="0" smtClean="0"/>
              <a:t>To </a:t>
            </a:r>
            <a:r>
              <a:rPr lang="en-US" dirty="0"/>
              <a:t>access an abstract class, it must be inherited from another class.</a:t>
            </a:r>
          </a:p>
        </p:txBody>
      </p:sp>
    </p:spTree>
    <p:extLst>
      <p:ext uri="{BB962C8B-B14F-4D97-AF65-F5344CB8AC3E}">
        <p14:creationId xmlns:p14="http://schemas.microsoft.com/office/powerpoint/2010/main" val="280424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118" y="548640"/>
            <a:ext cx="8593969" cy="854826"/>
          </a:xfrm>
        </p:spPr>
        <p:txBody>
          <a:bodyPr>
            <a:noAutofit/>
          </a:bodyPr>
          <a:lstStyle/>
          <a:p>
            <a:r>
              <a:rPr lang="en-US" sz="2400" dirty="0"/>
              <a:t>Non-Access attributes and methods Modifiers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final	</a:t>
            </a:r>
            <a:endParaRPr lang="en-US" dirty="0" smtClean="0"/>
          </a:p>
          <a:p>
            <a:pPr lvl="1"/>
            <a:r>
              <a:rPr lang="en-US" dirty="0" smtClean="0"/>
              <a:t>Attributes </a:t>
            </a:r>
            <a:r>
              <a:rPr lang="en-US" dirty="0"/>
              <a:t>and methods cannot be </a:t>
            </a:r>
            <a:r>
              <a:rPr lang="en-US" dirty="0" smtClean="0"/>
              <a:t>overridden/modified.</a:t>
            </a:r>
          </a:p>
          <a:p>
            <a:r>
              <a:rPr lang="en-US" dirty="0"/>
              <a:t>static	</a:t>
            </a:r>
            <a:endParaRPr lang="en-US" dirty="0" smtClean="0"/>
          </a:p>
          <a:p>
            <a:pPr lvl="1"/>
            <a:r>
              <a:rPr lang="en-US" dirty="0" smtClean="0"/>
              <a:t>Attributes </a:t>
            </a:r>
            <a:r>
              <a:rPr lang="en-US" dirty="0"/>
              <a:t>and methods </a:t>
            </a:r>
            <a:r>
              <a:rPr lang="en-US" dirty="0" smtClean="0"/>
              <a:t>belong </a:t>
            </a:r>
            <a:r>
              <a:rPr lang="en-US" dirty="0"/>
              <a:t>to the class, rather than an </a:t>
            </a:r>
            <a:r>
              <a:rPr lang="en-US" dirty="0" smtClean="0"/>
              <a:t>object</a:t>
            </a:r>
            <a:endParaRPr lang="en-US" dirty="0"/>
          </a:p>
          <a:p>
            <a:r>
              <a:rPr lang="en-US" dirty="0"/>
              <a:t>abstract	</a:t>
            </a:r>
            <a:endParaRPr lang="en-US" dirty="0" smtClean="0"/>
          </a:p>
          <a:p>
            <a:pPr lvl="1"/>
            <a:r>
              <a:rPr lang="en-US" dirty="0" smtClean="0"/>
              <a:t>Can </a:t>
            </a:r>
            <a:r>
              <a:rPr lang="en-US" dirty="0"/>
              <a:t>only be used in an abstract </a:t>
            </a:r>
            <a:r>
              <a:rPr lang="en-US" dirty="0" smtClean="0"/>
              <a:t>class</a:t>
            </a:r>
          </a:p>
          <a:p>
            <a:pPr marL="292608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801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Example: static and public methods</a:t>
            </a:r>
            <a:endParaRPr lang="en-US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49684" cy="435133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static</a:t>
            </a:r>
            <a:r>
              <a:rPr lang="en-US" dirty="0" smtClean="0"/>
              <a:t> </a:t>
            </a:r>
            <a:r>
              <a:rPr lang="en-US" dirty="0"/>
              <a:t>method, </a:t>
            </a:r>
            <a:r>
              <a:rPr lang="en-US" dirty="0" smtClean="0"/>
              <a:t>can </a:t>
            </a:r>
            <a:r>
              <a:rPr lang="en-US" dirty="0"/>
              <a:t>be accessed without creating an object of the </a:t>
            </a:r>
            <a:r>
              <a:rPr lang="en-US" dirty="0" smtClean="0"/>
              <a:t>class.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public</a:t>
            </a:r>
            <a:r>
              <a:rPr lang="en-US" dirty="0" smtClean="0"/>
              <a:t> methods, can </a:t>
            </a:r>
            <a:r>
              <a:rPr lang="en-US" dirty="0"/>
              <a:t>only be accessed </a:t>
            </a:r>
            <a:r>
              <a:rPr lang="en-US" dirty="0" smtClean="0"/>
              <a:t>through creating objects.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5167644" y="1845122"/>
            <a:ext cx="6749934" cy="45806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dirty="0"/>
              <a:t>public class Class01 {</a:t>
            </a:r>
          </a:p>
          <a:p>
            <a:r>
              <a:rPr lang="en-US" dirty="0"/>
              <a:t>  static void </a:t>
            </a:r>
            <a:r>
              <a:rPr lang="en-US" dirty="0" err="1"/>
              <a:t>myStaticMethod</a:t>
            </a:r>
            <a:r>
              <a:rPr lang="en-US" dirty="0"/>
              <a:t>() {</a:t>
            </a:r>
          </a:p>
          <a:p>
            <a:r>
              <a:rPr lang="en-US" dirty="0"/>
              <a:t>    </a:t>
            </a:r>
            <a:r>
              <a:rPr lang="en-US" dirty="0" err="1"/>
              <a:t>System.out.println</a:t>
            </a:r>
            <a:r>
              <a:rPr lang="en-US" dirty="0"/>
              <a:t>("I am a static method");</a:t>
            </a:r>
          </a:p>
          <a:p>
            <a:r>
              <a:rPr lang="en-US" dirty="0"/>
              <a:t>  }</a:t>
            </a:r>
          </a:p>
          <a:p>
            <a:endParaRPr lang="en-US" dirty="0"/>
          </a:p>
          <a:p>
            <a:r>
              <a:rPr lang="en-US" dirty="0"/>
              <a:t> public void </a:t>
            </a:r>
            <a:r>
              <a:rPr lang="en-US" dirty="0" err="1"/>
              <a:t>myPublicMethod</a:t>
            </a:r>
            <a:r>
              <a:rPr lang="en-US" dirty="0"/>
              <a:t>() {</a:t>
            </a:r>
          </a:p>
          <a:p>
            <a:r>
              <a:rPr lang="en-US" dirty="0"/>
              <a:t>    </a:t>
            </a:r>
            <a:r>
              <a:rPr lang="en-US" dirty="0" err="1"/>
              <a:t>System.out.println</a:t>
            </a:r>
            <a:r>
              <a:rPr lang="en-US" dirty="0"/>
              <a:t>("I am a public method");</a:t>
            </a:r>
          </a:p>
          <a:p>
            <a:r>
              <a:rPr lang="en-US" dirty="0"/>
              <a:t>  }</a:t>
            </a:r>
          </a:p>
          <a:p>
            <a:r>
              <a:rPr lang="en-US" dirty="0"/>
              <a:t>  public static void main(String[]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r>
              <a:rPr lang="en-US" dirty="0"/>
              <a:t>    Class01.myStaticMethod();</a:t>
            </a:r>
          </a:p>
          <a:p>
            <a:r>
              <a:rPr lang="en-US" dirty="0"/>
              <a:t>    Class01 obj1 = new Class01();</a:t>
            </a:r>
          </a:p>
          <a:p>
            <a:r>
              <a:rPr lang="en-US" dirty="0"/>
              <a:t>    obj1.myPublicMethod();</a:t>
            </a:r>
          </a:p>
          <a:p>
            <a:r>
              <a:rPr lang="en-US" dirty="0"/>
              <a:t>  }</a:t>
            </a:r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8113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Create a class named “Employee”, that has the attributes: name, address, department, id , phone number, and basic salary.</a:t>
            </a:r>
          </a:p>
          <a:p>
            <a:r>
              <a:rPr lang="en-US" dirty="0" smtClean="0"/>
              <a:t>Create the following methods:</a:t>
            </a:r>
          </a:p>
          <a:p>
            <a:pPr lvl="1"/>
            <a:r>
              <a:rPr lang="en-US" dirty="0" err="1" smtClean="0"/>
              <a:t>netSal</a:t>
            </a:r>
            <a:r>
              <a:rPr lang="en-US" dirty="0" smtClean="0"/>
              <a:t> : to calculate net salary which is 80% of the basic salary.</a:t>
            </a:r>
          </a:p>
          <a:p>
            <a:pPr lvl="1"/>
            <a:r>
              <a:rPr lang="en-US" dirty="0" err="1" smtClean="0"/>
              <a:t>dispEmp</a:t>
            </a:r>
            <a:r>
              <a:rPr lang="en-US" dirty="0" smtClean="0"/>
              <a:t>: to display all information of the employee on console.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Create the class “</a:t>
            </a:r>
            <a:r>
              <a:rPr lang="en-US" dirty="0" err="1" smtClean="0"/>
              <a:t>TestClass</a:t>
            </a:r>
            <a:r>
              <a:rPr lang="en-US" dirty="0" smtClean="0"/>
              <a:t> “ to test the Employee class.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02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Java program structure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Packages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Constructors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Method declaration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Access Modifiers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Non-Access Modifiers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7267</TotalTime>
  <Words>2216</Words>
  <Application>Microsoft Office PowerPoint</Application>
  <PresentationFormat>Widescreen</PresentationFormat>
  <Paragraphs>322</Paragraphs>
  <Slides>45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Java program structure</vt:lpstr>
      <vt:lpstr>Java Packages</vt:lpstr>
      <vt:lpstr>How to create a package?</vt:lpstr>
      <vt:lpstr>Java API</vt:lpstr>
      <vt:lpstr>using java packages</vt:lpstr>
      <vt:lpstr>User-defined Packages</vt:lpstr>
      <vt:lpstr>method declaration</vt:lpstr>
      <vt:lpstr>method signature </vt:lpstr>
      <vt:lpstr>method signature </vt:lpstr>
      <vt:lpstr>Example:</vt:lpstr>
      <vt:lpstr>Constructors</vt:lpstr>
      <vt:lpstr>Constructors</vt:lpstr>
      <vt:lpstr>Example</vt:lpstr>
      <vt:lpstr>example</vt:lpstr>
      <vt:lpstr>Default Constructor</vt:lpstr>
      <vt:lpstr>modifiers</vt:lpstr>
      <vt:lpstr>modifiers</vt:lpstr>
      <vt:lpstr>class access Modifiers</vt:lpstr>
      <vt:lpstr>Public class modifier</vt:lpstr>
      <vt:lpstr>Example: public class</vt:lpstr>
      <vt:lpstr>Default (Package-private) class</vt:lpstr>
      <vt:lpstr>Example: default class</vt:lpstr>
      <vt:lpstr>Attributes access modifiers</vt:lpstr>
      <vt:lpstr>Public attributes</vt:lpstr>
      <vt:lpstr>protected attributes </vt:lpstr>
      <vt:lpstr>Default (Package-private) attributes </vt:lpstr>
      <vt:lpstr>private attributes </vt:lpstr>
      <vt:lpstr>Method access modifiers</vt:lpstr>
      <vt:lpstr>public methods</vt:lpstr>
      <vt:lpstr>protected methods</vt:lpstr>
      <vt:lpstr>Default (Package-private) methods</vt:lpstr>
      <vt:lpstr>private methods</vt:lpstr>
      <vt:lpstr>Constructors access modifiers</vt:lpstr>
      <vt:lpstr>public constructor </vt:lpstr>
      <vt:lpstr>Default (Package-private) constructor</vt:lpstr>
      <vt:lpstr>private constructor </vt:lpstr>
      <vt:lpstr>attributes, methods and constructors modifiers</vt:lpstr>
      <vt:lpstr>Non-Access class Modifiers</vt:lpstr>
      <vt:lpstr>Non-Access attributes and methods Modifiers</vt:lpstr>
      <vt:lpstr>Example: static and public methods</vt:lpstr>
      <vt:lpstr>exercise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397</cp:revision>
  <dcterms:created xsi:type="dcterms:W3CDTF">2023-04-29T09:08:23Z</dcterms:created>
  <dcterms:modified xsi:type="dcterms:W3CDTF">2024-02-22T20:15:48Z</dcterms:modified>
</cp:coreProperties>
</file>