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Default Extension="svg" ContentType="image/svg+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slideLayouts/slideLayout17.xml" ContentType="application/vnd.openxmlformats-officedocument.presentationml.slideLayout+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15.xml" ContentType="application/vnd.openxmlformats-officedocument.presentationml.slideLayout+xml"/>
  <Override PartName="/ppt/notesSlides/notesSlide18.xml" ContentType="application/vnd.openxmlformats-officedocument.presentationml.notesSlide+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Layouts/slideLayout13.xml" ContentType="application/vnd.openxmlformats-officedocument.presentationml.slideLayout+xml"/>
  <Override PartName="/ppt/notesSlides/notesSlide16.xml" ContentType="application/vnd.openxmlformats-officedocument.presentationml.notesSlide+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notesSlides/notesSlide14.xml" ContentType="application/vnd.openxmlformats-officedocument.presentationml.notesSlide+xml"/>
  <Override PartName="/ppt/notesSlides/notesSlide9.xml" ContentType="application/vnd.openxmlformats-officedocument.presentationml.notesSlide+xml"/>
  <Override PartName="/ppt/notesSlides/notesSlide12.xml" ContentType="application/vnd.openxmlformats-officedocument.presentationml.notesSlide+xml"/>
  <Override PartName="/ppt/notesSlides/notesSlide7.xml" ContentType="application/vnd.openxmlformats-officedocument.presentationml.notesSlide+xml"/>
  <Override PartName="/ppt/notesSlides/notesSlide10.xml" ContentType="application/vnd.openxmlformats-officedocument.presentationml.notesSlide+xml"/>
  <Override PartName="/ppt/slides/slide7.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5.xml" ContentType="application/vnd.openxmlformats-officedocument.presentationml.notesSlide+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notesSlides/notesSlide3.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Override PartName="/ppt/slideLayouts/slideLayout16.xml" ContentType="application/vnd.openxmlformats-officedocument.presentationml.slideLayout+xml"/>
  <Default Extension="jpeg" ContentType="image/jpeg"/>
  <Override PartName="/ppt/notesSlides/notesSlide17.xml" ContentType="application/vnd.openxmlformats-officedocument.presentationml.notesSlide+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notesSlides/notesSlide15.xml" ContentType="application/vnd.openxmlformats-officedocument.presentationml.notesSlide+xml"/>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Override PartName="/ppt/notesSlides/notesSlide13.xml" ContentType="application/vnd.openxmlformats-officedocument.presentationml.notesSlide+xml"/>
  <Override PartName="/ppt/slideLayouts/slideLayout10.xml" ContentType="application/vnd.openxmlformats-officedocument.presentationml.slideLayout+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6.xml" ContentType="application/vnd.openxmlformats-officedocument.presentationml.notesSlide+xml"/>
  <Override PartName="/ppt/slides/slide8.xml" ContentType="application/vnd.openxmlformats-officedocument.presentationml.slide+xml"/>
  <Override PartName="/ppt/notesSlides/notesSlide4.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3"/>
  </p:notesMasterIdLst>
  <p:sldIdLst>
    <p:sldId id="480" r:id="rId2"/>
    <p:sldId id="303" r:id="rId3"/>
    <p:sldId id="594" r:id="rId4"/>
    <p:sldId id="489" r:id="rId5"/>
    <p:sldId id="560" r:id="rId6"/>
    <p:sldId id="561" r:id="rId7"/>
    <p:sldId id="562" r:id="rId8"/>
    <p:sldId id="563" r:id="rId9"/>
    <p:sldId id="527" r:id="rId10"/>
    <p:sldId id="490" r:id="rId11"/>
    <p:sldId id="565" r:id="rId12"/>
    <p:sldId id="592" r:id="rId13"/>
    <p:sldId id="566" r:id="rId14"/>
    <p:sldId id="564" r:id="rId15"/>
    <p:sldId id="567" r:id="rId16"/>
    <p:sldId id="568" r:id="rId17"/>
    <p:sldId id="569" r:id="rId18"/>
    <p:sldId id="570" r:id="rId19"/>
    <p:sldId id="571" r:id="rId20"/>
    <p:sldId id="572" r:id="rId21"/>
    <p:sldId id="573" r:id="rId22"/>
    <p:sldId id="574" r:id="rId23"/>
    <p:sldId id="575" r:id="rId24"/>
    <p:sldId id="576" r:id="rId25"/>
    <p:sldId id="577" r:id="rId26"/>
    <p:sldId id="578" r:id="rId27"/>
    <p:sldId id="579" r:id="rId28"/>
    <p:sldId id="580" r:id="rId29"/>
    <p:sldId id="581" r:id="rId30"/>
    <p:sldId id="582" r:id="rId31"/>
    <p:sldId id="584" r:id="rId32"/>
    <p:sldId id="583" r:id="rId33"/>
    <p:sldId id="585" r:id="rId34"/>
    <p:sldId id="586" r:id="rId35"/>
    <p:sldId id="588" r:id="rId36"/>
    <p:sldId id="587" r:id="rId37"/>
    <p:sldId id="589" r:id="rId38"/>
    <p:sldId id="591" r:id="rId39"/>
    <p:sldId id="593" r:id="rId40"/>
    <p:sldId id="590" r:id="rId41"/>
    <p:sldId id="349" r:id="rId4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 xmlns:p14="http://schemas.microsoft.com/office/powerpoint/2010/main">
        <p14:section name="Default Section" id="{73925AE7-E9D8-48BC-A988-41815CE32A48}">
          <p14:sldIdLst>
            <p14:sldId id="480"/>
            <p14:sldId id="303"/>
            <p14:sldId id="271"/>
            <p14:sldId id="313"/>
            <p14:sldId id="276"/>
            <p14:sldId id="256"/>
            <p14:sldId id="306"/>
            <p14:sldId id="349"/>
          </p14:sldIdLst>
        </p14:section>
        <p14:section name="Untitled Section" id="{2F6AD2C2-46A9-4BC4-94FF-3A698A8E8EFB}">
          <p14:sldIdLst/>
        </p14:section>
      </p14:sectionLst>
    </p:ext>
    <p:ext uri="{EFAFB233-063F-42B5-8137-9DF3F51BA10A}">
      <p15:sldGuideLst xmlns=""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4472C4"/>
    <a:srgbClr val="000000"/>
    <a:srgbClr val="669BBC"/>
    <a:srgbClr val="2D3956"/>
    <a:srgbClr val="8E5A6D"/>
    <a:srgbClr val="FAC748"/>
    <a:srgbClr val="852F4A"/>
    <a:srgbClr val="FFFFFF"/>
  </p:clrMru>
  <p:extLst>
    <p:ext uri="{E76CE94A-603C-4142-B9EB-6D1370010A27}">
      <p14:discardImageEditData xmlns="" xmlns:p14="http://schemas.microsoft.com/office/powerpoint/2010/main" val="0"/>
    </p:ext>
    <p:ext uri="{D31A062A-798A-4329-ABDD-BBA856620510}">
      <p14:defaultImageDpi xmlns="" xmlns:p14="http://schemas.microsoft.com/office/powerpoint/2010/main" val="32767"/>
    </p:ext>
    <p:ext uri="{FD5EFAAD-0ECE-453E-9831-46B23BE46B34}">
      <p15:chartTrackingRefBased xmlns=""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7849" autoAdjust="0"/>
  </p:normalViewPr>
  <p:slideViewPr>
    <p:cSldViewPr snapToGrid="0">
      <p:cViewPr>
        <p:scale>
          <a:sx n="66" d="100"/>
          <a:sy n="66" d="100"/>
        </p:scale>
        <p:origin x="-792" y="-138"/>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pPr/>
              <a:t>3/7/2024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pPr/>
              <a:t>‹#›</a:t>
            </a:fld>
            <a:endParaRPr lang="en-US"/>
          </a:p>
        </p:txBody>
      </p:sp>
    </p:spTree>
    <p:extLst>
      <p:ext uri="{BB962C8B-B14F-4D97-AF65-F5344CB8AC3E}">
        <p14:creationId xmlns=""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1</a:t>
            </a:fld>
            <a:endParaRPr lang="en-US"/>
          </a:p>
        </p:txBody>
      </p:sp>
    </p:spTree>
    <p:extLst>
      <p:ext uri="{BB962C8B-B14F-4D97-AF65-F5344CB8AC3E}">
        <p14:creationId xmlns=""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pPr/>
              <a:t>2</a:t>
            </a:fld>
            <a:endParaRPr lang="en-US"/>
          </a:p>
        </p:txBody>
      </p:sp>
    </p:spTree>
    <p:extLst>
      <p:ext uri="{BB962C8B-B14F-4D97-AF65-F5344CB8AC3E}">
        <p14:creationId xmlns=""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pPr/>
              <a:t>3</a:t>
            </a:fld>
            <a:endParaRPr 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 xmlns:p14="http://schemas.microsoft.com/office/powerpoint/2010/main" val="390228827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 xmlns:p14="http://schemas.microsoft.com/office/powerpoint/2010/main" val="3902288275"/>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 xmlns:p14="http://schemas.microsoft.com/office/powerpoint/2010/main" val="390228827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 xmlns:p14="http://schemas.microsoft.com/office/powerpoint/2010/main" val="39022882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E88088B5-5D3D-41C5-9929-9FAB3A249D9E}" type="slidenum">
              <a:rPr lang="en-US" smtClean="0"/>
              <a:pPr/>
              <a:t>22</a:t>
            </a:fld>
            <a:endParaRPr 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 xmlns:p14="http://schemas.microsoft.com/office/powerpoint/2010/main" val="390228827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 xmlns:p14="http://schemas.microsoft.com/office/powerpoint/2010/main" val="390228827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 xmlns:p14="http://schemas.microsoft.com/office/powerpoint/2010/main" val="39022882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 xmlns:p14="http://schemas.microsoft.com/office/powerpoint/2010/main" val="390228827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 xmlns:p14="http://schemas.microsoft.com/office/powerpoint/2010/main" val="390228827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 xmlns:p14="http://schemas.microsoft.com/office/powerpoint/2010/main" val="390228827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 xmlns:p14="http://schemas.microsoft.com/office/powerpoint/2010/main" val="3902288275"/>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 xmlns:p14="http://schemas.microsoft.com/office/powerpoint/2010/main" val="390228827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 xmlns:p14="http://schemas.microsoft.com/office/powerpoint/2010/main" val="3902288275"/>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6"/>
        <p:cNvGrpSpPr/>
        <p:nvPr/>
      </p:nvGrpSpPr>
      <p:grpSpPr>
        <a:xfrm>
          <a:off x="0" y="0"/>
          <a:ext cx="0" cy="0"/>
          <a:chOff x="0" y="0"/>
          <a:chExt cx="0" cy="0"/>
        </a:xfrm>
      </p:grpSpPr>
      <p:sp>
        <p:nvSpPr>
          <p:cNvPr id="127" name="Shape 127"/>
          <p:cNvSpPr>
            <a:spLocks noGrp="1" noRot="1" noChangeAspect="1"/>
          </p:cNvSpPr>
          <p:nvPr>
            <p:ph type="sldImg" idx="2"/>
          </p:nvPr>
        </p:nvSpPr>
        <p:spPr>
          <a:xfrm>
            <a:off x="381000" y="685800"/>
            <a:ext cx="6096000" cy="3429000"/>
          </a:xfrm>
          <a:custGeom>
            <a:avLst/>
            <a:gdLst/>
            <a:ahLst/>
            <a:cxnLst/>
            <a:rect l="0" t="0" r="0" b="0"/>
            <a:pathLst>
              <a:path w="120000" h="120000" extrusionOk="0">
                <a:moveTo>
                  <a:pt x="0" y="0"/>
                </a:moveTo>
                <a:lnTo>
                  <a:pt x="120000" y="0"/>
                </a:lnTo>
                <a:lnTo>
                  <a:pt x="120000" y="120000"/>
                </a:lnTo>
                <a:lnTo>
                  <a:pt x="0" y="120000"/>
                </a:lnTo>
                <a:close/>
              </a:path>
            </a:pathLst>
          </a:custGeom>
        </p:spPr>
      </p:sp>
      <p:sp>
        <p:nvSpPr>
          <p:cNvPr id="128" name="Shape 128"/>
          <p:cNvSpPr txBox="1">
            <a:spLocks noGrp="1"/>
          </p:cNvSpPr>
          <p:nvPr>
            <p:ph type="body" idx="1"/>
          </p:nvPr>
        </p:nvSpPr>
        <p:spPr>
          <a:xfrm>
            <a:off x="685800" y="4343400"/>
            <a:ext cx="5486400" cy="4114800"/>
          </a:xfrm>
          <a:prstGeom prst="rect">
            <a:avLst/>
          </a:prstGeom>
        </p:spPr>
        <p:txBody>
          <a:bodyPr spcFirstLastPara="1" wrap="square" lIns="91425" tIns="91425" rIns="91425" bIns="91425" anchor="t" anchorCtr="0">
            <a:noAutofit/>
          </a:bodyPr>
          <a:lstStyle/>
          <a:p>
            <a:pPr marL="0" lvl="0" indent="0">
              <a:spcBef>
                <a:spcPts val="0"/>
              </a:spcBef>
              <a:spcAft>
                <a:spcPts val="0"/>
              </a:spcAft>
              <a:buNone/>
            </a:pPr>
            <a:endParaRPr dirty="0"/>
          </a:p>
        </p:txBody>
      </p:sp>
    </p:spTree>
    <p:extLst>
      <p:ext uri="{BB962C8B-B14F-4D97-AF65-F5344CB8AC3E}">
        <p14:creationId xmlns="" xmlns:p14="http://schemas.microsoft.com/office/powerpoint/2010/main" val="390228827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pPr/>
              <a:t>3/7/2024</a:t>
            </a:fld>
            <a:endParaRPr lang="en-US"/>
          </a:p>
        </p:txBody>
      </p:sp>
      <p:sp>
        <p:nvSpPr>
          <p:cNvPr id="5" name="Footer Placeholder 4">
            <a:extLst>
              <a:ext uri="{FF2B5EF4-FFF2-40B4-BE49-F238E27FC236}">
                <a16:creationId xmlns=""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pPr/>
              <a:t>3/7/2024</a:t>
            </a:fld>
            <a:endParaRPr lang="en-US"/>
          </a:p>
        </p:txBody>
      </p:sp>
      <p:sp>
        <p:nvSpPr>
          <p:cNvPr id="5" name="Footer Placeholder 4">
            <a:extLst>
              <a:ext uri="{FF2B5EF4-FFF2-40B4-BE49-F238E27FC236}">
                <a16:creationId xmlns=""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pPr/>
              <a:t>3/7/2024</a:t>
            </a:fld>
            <a:endParaRPr lang="en-US"/>
          </a:p>
        </p:txBody>
      </p:sp>
      <p:sp>
        <p:nvSpPr>
          <p:cNvPr id="5" name="Footer Placeholder 4">
            <a:extLst>
              <a:ext uri="{FF2B5EF4-FFF2-40B4-BE49-F238E27FC236}">
                <a16:creationId xmlns=""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pPr/>
              <a:t>3/7/2024</a:t>
            </a:fld>
            <a:endParaRPr lang="en-US"/>
          </a:p>
        </p:txBody>
      </p:sp>
      <p:sp>
        <p:nvSpPr>
          <p:cNvPr id="6" name="Footer Placeholder 5">
            <a:extLst>
              <a:ext uri="{FF2B5EF4-FFF2-40B4-BE49-F238E27FC236}">
                <a16:creationId xmlns=""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pPr/>
              <a:t>3/7/2024</a:t>
            </a:fld>
            <a:endParaRPr lang="en-US"/>
          </a:p>
        </p:txBody>
      </p:sp>
      <p:sp>
        <p:nvSpPr>
          <p:cNvPr id="8" name="Footer Placeholder 7">
            <a:extLst>
              <a:ext uri="{FF2B5EF4-FFF2-40B4-BE49-F238E27FC236}">
                <a16:creationId xmlns=""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pPr/>
              <a:t>3/7/2024</a:t>
            </a:fld>
            <a:endParaRPr lang="en-US"/>
          </a:p>
        </p:txBody>
      </p:sp>
      <p:sp>
        <p:nvSpPr>
          <p:cNvPr id="4" name="Footer Placeholder 3">
            <a:extLst>
              <a:ext uri="{FF2B5EF4-FFF2-40B4-BE49-F238E27FC236}">
                <a16:creationId xmlns=""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pPr/>
              <a:t>3/7/2024</a:t>
            </a:fld>
            <a:endParaRPr lang="en-US"/>
          </a:p>
        </p:txBody>
      </p:sp>
      <p:sp>
        <p:nvSpPr>
          <p:cNvPr id="3" name="Footer Placeholder 2">
            <a:extLst>
              <a:ext uri="{FF2B5EF4-FFF2-40B4-BE49-F238E27FC236}">
                <a16:creationId xmlns=""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pPr/>
              <a:t>3/7/2024</a:t>
            </a:fld>
            <a:endParaRPr lang="en-US"/>
          </a:p>
        </p:txBody>
      </p:sp>
      <p:sp>
        <p:nvSpPr>
          <p:cNvPr id="6" name="Footer Placeholder 5">
            <a:extLst>
              <a:ext uri="{FF2B5EF4-FFF2-40B4-BE49-F238E27FC236}">
                <a16:creationId xmlns=""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pPr/>
              <a:t>3/7/2024</a:t>
            </a:fld>
            <a:endParaRPr lang="en-US"/>
          </a:p>
        </p:txBody>
      </p:sp>
      <p:sp>
        <p:nvSpPr>
          <p:cNvPr id="6" name="Footer Placeholder 5">
            <a:extLst>
              <a:ext uri="{FF2B5EF4-FFF2-40B4-BE49-F238E27FC236}">
                <a16:creationId xmlns=""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pPr/>
              <a:t>3/7/2024</a:t>
            </a:fld>
            <a:endParaRPr lang="en-US"/>
          </a:p>
        </p:txBody>
      </p:sp>
      <p:sp>
        <p:nvSpPr>
          <p:cNvPr id="5" name="Footer Placeholder 4">
            <a:extLst>
              <a:ext uri="{FF2B5EF4-FFF2-40B4-BE49-F238E27FC236}">
                <a16:creationId xmlns=""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pPr/>
              <a:t>3/7/2024</a:t>
            </a:fld>
            <a:endParaRPr lang="en-US"/>
          </a:p>
        </p:txBody>
      </p:sp>
      <p:sp>
        <p:nvSpPr>
          <p:cNvPr id="5" name="Footer Placeholder 4">
            <a:extLst>
              <a:ext uri="{FF2B5EF4-FFF2-40B4-BE49-F238E27FC236}">
                <a16:creationId xmlns=""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pPr/>
              <a:t>‹#›</a:t>
            </a:fld>
            <a:endParaRPr lang="en-US"/>
          </a:p>
        </p:txBody>
      </p:sp>
    </p:spTree>
    <p:extLst>
      <p:ext uri="{BB962C8B-B14F-4D97-AF65-F5344CB8AC3E}">
        <p14:creationId xmlns=""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7"/>
        <p:cNvGrpSpPr/>
        <p:nvPr/>
      </p:nvGrpSpPr>
      <p:grpSpPr>
        <a:xfrm>
          <a:off x="0" y="0"/>
          <a:ext cx="0" cy="0"/>
          <a:chOff x="0" y="0"/>
          <a:chExt cx="0" cy="0"/>
        </a:xfrm>
      </p:grpSpPr>
      <p:sp>
        <p:nvSpPr>
          <p:cNvPr id="18" name="Shape 18"/>
          <p:cNvSpPr txBox="1">
            <a:spLocks noGrp="1"/>
          </p:cNvSpPr>
          <p:nvPr>
            <p:ph type="title"/>
          </p:nvPr>
        </p:nvSpPr>
        <p:spPr>
          <a:xfrm>
            <a:off x="415600" y="593367"/>
            <a:ext cx="11360800" cy="763500"/>
          </a:xfrm>
          <a:prstGeom prst="rect">
            <a:avLst/>
          </a:prstGeom>
        </p:spPr>
        <p:txBody>
          <a:bodyPr spcFirstLastPara="1" wrap="square" lIns="91425" tIns="91425" rIns="91425" bIns="91425" anchor="t" anchorCtr="0"/>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a:endParaRPr dirty="0"/>
          </a:p>
        </p:txBody>
      </p:sp>
      <p:sp>
        <p:nvSpPr>
          <p:cNvPr id="19" name="Shape 19"/>
          <p:cNvSpPr txBox="1">
            <a:spLocks noGrp="1"/>
          </p:cNvSpPr>
          <p:nvPr>
            <p:ph type="body" idx="1"/>
          </p:nvPr>
        </p:nvSpPr>
        <p:spPr>
          <a:xfrm>
            <a:off x="415600" y="1536633"/>
            <a:ext cx="11360800" cy="4555200"/>
          </a:xfrm>
          <a:prstGeom prst="rect">
            <a:avLst/>
          </a:prstGeom>
        </p:spPr>
        <p:txBody>
          <a:bodyPr spcFirstLastPara="1" wrap="square" lIns="91425" tIns="91425" rIns="91425" bIns="91425" anchor="t" anchorCtr="0"/>
          <a:lstStyle>
            <a:lvl1pPr marL="457200" lvl="0" indent="-342900">
              <a:spcBef>
                <a:spcPts val="0"/>
              </a:spcBef>
              <a:spcAft>
                <a:spcPts val="0"/>
              </a:spcAft>
              <a:buSzPts val="1800"/>
              <a:buChar char="●"/>
              <a:defRPr/>
            </a:lvl1pPr>
            <a:lvl2pPr marL="914400" lvl="1" indent="-317500">
              <a:spcBef>
                <a:spcPts val="1600"/>
              </a:spcBef>
              <a:spcAft>
                <a:spcPts val="0"/>
              </a:spcAft>
              <a:buSzPts val="1400"/>
              <a:buChar char="○"/>
              <a:defRPr sz="1600">
                <a:solidFill>
                  <a:schemeClr val="tx1"/>
                </a:solidFill>
              </a:defRPr>
            </a:lvl2pPr>
            <a:lvl3pPr marL="1371600" lvl="2" indent="-317500">
              <a:spcBef>
                <a:spcPts val="1600"/>
              </a:spcBef>
              <a:spcAft>
                <a:spcPts val="0"/>
              </a:spcAft>
              <a:buSzPts val="1400"/>
              <a:buChar char="■"/>
              <a:defRPr/>
            </a:lvl3pPr>
            <a:lvl4pPr marL="1828800" lvl="3" indent="-317500">
              <a:spcBef>
                <a:spcPts val="1600"/>
              </a:spcBef>
              <a:spcAft>
                <a:spcPts val="0"/>
              </a:spcAft>
              <a:buSzPts val="1400"/>
              <a:buChar char="●"/>
              <a:defRPr/>
            </a:lvl4pPr>
            <a:lvl5pPr marL="2286000" lvl="4" indent="-317500">
              <a:spcBef>
                <a:spcPts val="1600"/>
              </a:spcBef>
              <a:spcAft>
                <a:spcPts val="0"/>
              </a:spcAft>
              <a:buSzPts val="1400"/>
              <a:buChar char="○"/>
              <a:defRPr/>
            </a:lvl5pPr>
            <a:lvl6pPr marL="2743200" lvl="5" indent="-317500">
              <a:spcBef>
                <a:spcPts val="1600"/>
              </a:spcBef>
              <a:spcAft>
                <a:spcPts val="0"/>
              </a:spcAft>
              <a:buSzPts val="1400"/>
              <a:buChar char="■"/>
              <a:defRPr/>
            </a:lvl6pPr>
            <a:lvl7pPr marL="3200400" lvl="6" indent="-317500">
              <a:spcBef>
                <a:spcPts val="1600"/>
              </a:spcBef>
              <a:spcAft>
                <a:spcPts val="0"/>
              </a:spcAft>
              <a:buSzPts val="1400"/>
              <a:buChar char="●"/>
              <a:defRPr/>
            </a:lvl7pPr>
            <a:lvl8pPr marL="3657600" lvl="7" indent="-317500">
              <a:spcBef>
                <a:spcPts val="1600"/>
              </a:spcBef>
              <a:spcAft>
                <a:spcPts val="0"/>
              </a:spcAft>
              <a:buSzPts val="1400"/>
              <a:buChar char="○"/>
              <a:defRPr/>
            </a:lvl8pPr>
            <a:lvl9pPr marL="4114800" lvl="8" indent="-317500">
              <a:spcBef>
                <a:spcPts val="1600"/>
              </a:spcBef>
              <a:spcAft>
                <a:spcPts val="1600"/>
              </a:spcAft>
              <a:buSzPts val="1400"/>
              <a:buChar char="■"/>
              <a:defRPr/>
            </a:lvl9pPr>
          </a:lstStyle>
          <a:p>
            <a:pPr lvl="1"/>
            <a:endParaRPr dirty="0"/>
          </a:p>
        </p:txBody>
      </p:sp>
      <p:sp>
        <p:nvSpPr>
          <p:cNvPr id="20" name="Shape 20"/>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lvl1pPr lvl="0">
              <a:buNone/>
              <a:defRPr sz="1200"/>
            </a:lvl1pPr>
            <a:lvl2pPr lvl="1">
              <a:buNone/>
              <a:defRPr sz="1200"/>
            </a:lvl2pPr>
            <a:lvl3pPr lvl="2">
              <a:buNone/>
              <a:defRPr sz="1200"/>
            </a:lvl3pPr>
            <a:lvl4pPr lvl="3">
              <a:buNone/>
              <a:defRPr sz="1200"/>
            </a:lvl4pPr>
            <a:lvl5pPr lvl="4">
              <a:buNone/>
              <a:defRPr sz="1200"/>
            </a:lvl5pPr>
            <a:lvl6pPr lvl="5">
              <a:buNone/>
              <a:defRPr sz="1200"/>
            </a:lvl6pPr>
            <a:lvl7pPr lvl="6">
              <a:buNone/>
              <a:defRPr sz="1200"/>
            </a:lvl7pPr>
            <a:lvl8pPr lvl="7">
              <a:buNone/>
              <a:defRPr sz="1200"/>
            </a:lvl8pPr>
            <a:lvl9pPr lvl="8">
              <a:buNone/>
              <a:defRPr sz="1200"/>
            </a:lvl9pPr>
          </a:lstStyle>
          <a:p>
            <a:pPr marL="0" lvl="0" indent="0">
              <a:spcBef>
                <a:spcPts val="0"/>
              </a:spcBef>
              <a:spcAft>
                <a:spcPts val="0"/>
              </a:spcAft>
              <a:buNone/>
            </a:pPr>
            <a:fld id="{00000000-1234-1234-1234-123412341234}" type="slidenum">
              <a:rPr lang="en"/>
              <a:pPr marL="0" lvl="0" indent="0">
                <a:spcBef>
                  <a:spcPts val="0"/>
                </a:spcBef>
                <a:spcAft>
                  <a:spcPts val="0"/>
                </a:spcAft>
                <a:buNone/>
              </a:pPr>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matchingName="Section header" type="secHead">
  <p:cSld name="1_Section header">
    <p:spTree>
      <p:nvGrpSpPr>
        <p:cNvPr id="1" name="Shape 14"/>
        <p:cNvGrpSpPr/>
        <p:nvPr/>
      </p:nvGrpSpPr>
      <p:grpSpPr>
        <a:xfrm>
          <a:off x="0" y="0"/>
          <a:ext cx="0" cy="0"/>
          <a:chOff x="0" y="0"/>
          <a:chExt cx="0" cy="0"/>
        </a:xfrm>
      </p:grpSpPr>
      <p:sp>
        <p:nvSpPr>
          <p:cNvPr id="15" name="Shape 15"/>
          <p:cNvSpPr txBox="1">
            <a:spLocks noGrp="1"/>
          </p:cNvSpPr>
          <p:nvPr>
            <p:ph type="title"/>
          </p:nvPr>
        </p:nvSpPr>
        <p:spPr>
          <a:xfrm>
            <a:off x="415600" y="2867800"/>
            <a:ext cx="11360800" cy="1122300"/>
          </a:xfrm>
          <a:prstGeom prst="rect">
            <a:avLst/>
          </a:prstGeom>
        </p:spPr>
        <p:txBody>
          <a:bodyPr spcFirstLastPara="1" wrap="square" lIns="91425" tIns="91425" rIns="91425" bIns="91425" anchor="ctr" anchorCtr="0"/>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a:endParaRPr/>
          </a:p>
        </p:txBody>
      </p:sp>
      <p:sp>
        <p:nvSpPr>
          <p:cNvPr id="16" name="Shape 16"/>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marL="0" lvl="0" indent="0">
              <a:spcBef>
                <a:spcPts val="0"/>
              </a:spcBef>
              <a:spcAft>
                <a:spcPts val="0"/>
              </a:spcAft>
              <a:buNone/>
            </a:pPr>
            <a:fld id="{00000000-1234-1234-1234-123412341234}" type="slidenum">
              <a:rPr lang="en"/>
              <a:pPr marL="0" lvl="0" indent="0">
                <a:spcBef>
                  <a:spcPts val="0"/>
                </a:spcBef>
                <a:spcAft>
                  <a:spcPts val="0"/>
                </a:spcAft>
                <a:buNone/>
              </a:pPr>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cstate="print">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pPr/>
              <a:t>3/7/2024</a:t>
            </a:fld>
            <a:endParaRPr lang="en-US"/>
          </a:p>
        </p:txBody>
      </p:sp>
      <p:sp>
        <p:nvSpPr>
          <p:cNvPr id="5" name="Footer Placeholder 4">
            <a:extLst>
              <a:ext uri="{FF2B5EF4-FFF2-40B4-BE49-F238E27FC236}">
                <a16:creationId xmlns=""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pPr/>
              <a:t>‹#›</a:t>
            </a:fld>
            <a:endParaRPr lang="en-US"/>
          </a:p>
        </p:txBody>
      </p:sp>
    </p:spTree>
    <p:extLst>
      <p:ext uri="{BB962C8B-B14F-4D97-AF65-F5344CB8AC3E}">
        <p14:creationId xmlns=""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4" r:id="rId14"/>
    <p:sldLayoutId id="2147483666" r:id="rId15"/>
    <p:sldLayoutId id="2147483667" r:id="rId16"/>
    <p:sldLayoutId id="2147483668" r:id="rId17"/>
    <p:sldLayoutId id="2147483669"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7.pn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7.svg"/><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xml"/><Relationship Id="rId1" Type="http://schemas.openxmlformats.org/officeDocument/2006/relationships/slideLayout" Target="../slideLayouts/slideLayout17.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4.xml"/><Relationship Id="rId1" Type="http://schemas.openxmlformats.org/officeDocument/2006/relationships/slideLayout" Target="../slideLayouts/slideLayout17.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5.xml"/><Relationship Id="rId1" Type="http://schemas.openxmlformats.org/officeDocument/2006/relationships/slideLayout" Target="../slideLayouts/slideLayout17.xml"/><Relationship Id="rId4" Type="http://schemas.openxmlformats.org/officeDocument/2006/relationships/image" Target="../media/image8.png"/></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6.xml"/><Relationship Id="rId1" Type="http://schemas.openxmlformats.org/officeDocument/2006/relationships/slideLayout" Target="../slideLayouts/slideLayout17.xml"/><Relationship Id="rId4" Type="http://schemas.openxmlformats.org/officeDocument/2006/relationships/image" Target="../media/image8.png"/></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7.xml"/><Relationship Id="rId1" Type="http://schemas.openxmlformats.org/officeDocument/2006/relationships/slideLayout" Target="../slideLayouts/slideLayout17.xml"/><Relationship Id="rId4" Type="http://schemas.openxmlformats.org/officeDocument/2006/relationships/image" Target="../media/image11.png"/></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7.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7.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7.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0.xml"/><Relationship Id="rId1" Type="http://schemas.openxmlformats.org/officeDocument/2006/relationships/slideLayout" Target="../slideLayouts/slideLayout17.xml"/></Relationships>
</file>

<file path=ppt/slides/_rels/slide3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1.xml"/><Relationship Id="rId1" Type="http://schemas.openxmlformats.org/officeDocument/2006/relationships/slideLayout" Target="../slideLayouts/slideLayout17.xml"/><Relationship Id="rId4" Type="http://schemas.openxmlformats.org/officeDocument/2006/relationships/image" Target="../media/image12.png"/></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2.xml"/><Relationship Id="rId1" Type="http://schemas.openxmlformats.org/officeDocument/2006/relationships/slideLayout" Target="../slideLayouts/slideLayout17.xml"/><Relationship Id="rId4" Type="http://schemas.openxmlformats.org/officeDocument/2006/relationships/image" Target="../media/image13.png"/></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9.jpeg"/><Relationship Id="rId1" Type="http://schemas.openxmlformats.org/officeDocument/2006/relationships/slideLayout" Target="../slideLayouts/slideLayout14.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3.xml"/><Relationship Id="rId1" Type="http://schemas.openxmlformats.org/officeDocument/2006/relationships/slideLayout" Target="../slideLayouts/slideLayout17.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4.xml"/><Relationship Id="rId1" Type="http://schemas.openxmlformats.org/officeDocument/2006/relationships/slideLayout" Target="../slideLayouts/slideLayout17.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5.xml"/><Relationship Id="rId1" Type="http://schemas.openxmlformats.org/officeDocument/2006/relationships/slideLayout" Target="../slideLayouts/slideLayout17.xml"/></Relationships>
</file>

<file path=ppt/slides/_rels/slide3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6.xml"/><Relationship Id="rId1" Type="http://schemas.openxmlformats.org/officeDocument/2006/relationships/slideLayout" Target="../slideLayouts/slideLayout17.xml"/></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7.xml"/><Relationship Id="rId1" Type="http://schemas.openxmlformats.org/officeDocument/2006/relationships/slideLayout" Target="../slideLayouts/slideLayout17.xml"/></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18.xml"/><Relationship Id="rId1" Type="http://schemas.openxmlformats.org/officeDocument/2006/relationships/slideLayout" Target="../slideLayouts/slideLayout17.xml"/></Relationships>
</file>

<file path=ppt/slides/_rels/slide41.xml.rels><?xml version="1.0" encoding="UTF-8" standalone="yes"?>
<Relationships xmlns="http://schemas.openxmlformats.org/package/2006/relationships"><Relationship Id="rId3" Type="http://schemas.openxmlformats.org/officeDocument/2006/relationships/image" Target="../media/image15.png"/><Relationship Id="rId7" Type="http://schemas.openxmlformats.org/officeDocument/2006/relationships/image" Target="../media/image7.svg"/><Relationship Id="rId2" Type="http://schemas.openxmlformats.org/officeDocument/2006/relationships/image" Target="../media/image14.jpeg"/><Relationship Id="rId1" Type="http://schemas.openxmlformats.org/officeDocument/2006/relationships/slideLayout" Target="../slideLayouts/slideLayout16.xml"/><Relationship Id="rId6" Type="http://schemas.openxmlformats.org/officeDocument/2006/relationships/image" Target="../media/image17.png"/><Relationship Id="rId5" Type="http://schemas.openxmlformats.org/officeDocument/2006/relationships/image" Target="../media/image16.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a:extLst>
              <a:ext uri="{FF2B5EF4-FFF2-40B4-BE49-F238E27FC236}">
                <a16:creationId xmlns=""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Prepared by </a:t>
            </a:r>
            <a:r>
              <a:rPr lang="en-US" sz="2400" dirty="0" smtClean="0">
                <a:latin typeface="Times New Roman" panose="02020603050405020304" pitchFamily="18" charset="0"/>
                <a:cs typeface="Times New Roman" panose="02020603050405020304" pitchFamily="18" charset="0"/>
              </a:rPr>
              <a:t>Prof. </a:t>
            </a:r>
            <a:r>
              <a:rPr lang="en-US" sz="2400" dirty="0" err="1" smtClean="0">
                <a:latin typeface="Times New Roman" panose="02020603050405020304" pitchFamily="18" charset="0"/>
                <a:cs typeface="Times New Roman" panose="02020603050405020304" pitchFamily="18" charset="0"/>
              </a:rPr>
              <a:t>Shereen</a:t>
            </a:r>
            <a:r>
              <a:rPr lang="en-US" sz="2400" dirty="0" smtClean="0">
                <a:latin typeface="Times New Roman" panose="02020603050405020304" pitchFamily="18" charset="0"/>
                <a:cs typeface="Times New Roman" panose="02020603050405020304" pitchFamily="18" charset="0"/>
              </a:rPr>
              <a:t> </a:t>
            </a:r>
            <a:r>
              <a:rPr lang="en-US" sz="2400" dirty="0" err="1" smtClean="0">
                <a:latin typeface="Times New Roman" panose="02020603050405020304" pitchFamily="18" charset="0"/>
                <a:cs typeface="Times New Roman" panose="02020603050405020304" pitchFamily="18" charset="0"/>
              </a:rPr>
              <a:t>Taie</a:t>
            </a:r>
            <a:endParaRPr lang="en-US" sz="2400" dirty="0">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121674" y="2365980"/>
            <a:ext cx="5878084" cy="584775"/>
          </a:xfrm>
          <a:prstGeom prst="rect">
            <a:avLst/>
          </a:prstGeom>
          <a:noFill/>
        </p:spPr>
        <p:txBody>
          <a:bodyPr wrap="none" rtlCol="0">
            <a:spAutoFit/>
          </a:bodyPr>
          <a:lstStyle/>
          <a:p>
            <a:r>
              <a:rPr lang="en-US" sz="3200" b="1" dirty="0" smtClean="0">
                <a:solidFill>
                  <a:srgbClr val="00B0F0"/>
                </a:solidFill>
                <a:latin typeface="Times New Roman" panose="02020603050405020304" pitchFamily="18" charset="0"/>
                <a:cs typeface="Times New Roman" panose="02020603050405020304" pitchFamily="18" charset="0"/>
              </a:rPr>
              <a:t>Data Structures and Algorithms</a:t>
            </a:r>
            <a:endParaRPr lang="en-US" sz="3200" b="1" dirty="0">
              <a:solidFill>
                <a:srgbClr val="00B0F0"/>
              </a:solidFill>
              <a:latin typeface="Times New Roman" panose="02020603050405020304" pitchFamily="18" charset="0"/>
              <a:cs typeface="Times New Roman" panose="02020603050405020304" pitchFamily="18" charset="0"/>
            </a:endParaRP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bg1"/>
                </a:solidFill>
                <a:latin typeface="Times New Roman" panose="02020603050405020304" pitchFamily="18" charset="0"/>
                <a:cs typeface="Times New Roman" panose="02020603050405020304" pitchFamily="18" charset="0"/>
              </a:rPr>
              <a:t>Lecture 6</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46" name="TextBox 45">
            <a:extLst>
              <a:ext uri="{FF2B5EF4-FFF2-40B4-BE49-F238E27FC236}">
                <a16:creationId xmlns="" xmlns:a16="http://schemas.microsoft.com/office/drawing/2014/main" id="{FA59789B-D841-DB76-25B9-1348B202C2B5}"/>
              </a:ext>
            </a:extLst>
          </p:cNvPr>
          <p:cNvSpPr txBox="1"/>
          <p:nvPr/>
        </p:nvSpPr>
        <p:spPr>
          <a:xfrm>
            <a:off x="329269" y="5104240"/>
            <a:ext cx="3945247"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IT251</a:t>
            </a:r>
          </a:p>
          <a:p>
            <a:r>
              <a:rPr lang="en-US" sz="2000" dirty="0" smtClean="0">
                <a:latin typeface="Times New Roman" panose="02020603050405020304" pitchFamily="18" charset="0"/>
                <a:cs typeface="Times New Roman" panose="02020603050405020304" pitchFamily="18" charset="0"/>
              </a:rPr>
              <a:t>Information Technology Department</a:t>
            </a:r>
            <a:endParaRPr lang="en-US" sz="2000" dirty="0">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 xmlns:a16="http://schemas.microsoft.com/office/drawing/2014/main" id="{46F3C90B-EB3F-EA91-08C5-03400C278827}"/>
              </a:ext>
            </a:extLst>
          </p:cNvPr>
          <p:cNvSpPr/>
          <p:nvPr/>
        </p:nvSpPr>
        <p:spPr>
          <a:xfrm>
            <a:off x="6200343" y="-320675"/>
            <a:ext cx="7410450" cy="7410450"/>
          </a:xfrm>
          <a:prstGeom prst="ellipse">
            <a:avLst/>
          </a:prstGeom>
          <a:blipFill>
            <a:blip r:embed="rId3" cstate="print"/>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a:extLst>
              <a:ext uri="{FF2B5EF4-FFF2-40B4-BE49-F238E27FC236}">
                <a16:creationId xmlns="" xmlns:a16="http://schemas.microsoft.com/office/drawing/2014/main" id="{BB3A9522-6B3A-2726-A5B2-11D474097204}"/>
              </a:ext>
            </a:extLst>
          </p:cNvPr>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194617" y="269653"/>
            <a:ext cx="2954655" cy="1379622"/>
          </a:xfrm>
          <a:prstGeom prst="rect">
            <a:avLst/>
          </a:prstGeom>
        </p:spPr>
      </p:pic>
    </p:spTree>
    <p:extLst>
      <p:ext uri="{BB962C8B-B14F-4D97-AF65-F5344CB8AC3E}">
        <p14:creationId xmlns="" xmlns:p14="http://schemas.microsoft.com/office/powerpoint/2010/main" val="377498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 xmlns:a16="http://schemas.microsoft.com/office/drawing/2014/main" id="{1FD1578B-931D-0AA1-7F80-6C831C80A663}"/>
              </a:ext>
            </a:extLst>
          </p:cNvPr>
          <p:cNvPicPr>
            <a:picLocks noChangeAspect="1"/>
          </p:cNvPicPr>
          <p:nvPr/>
        </p:nvPicPr>
        <p:blipFill>
          <a:blip r:embed="rId3" cstate="print">
            <a:extLst>
              <a:ext uri="{28A0092B-C50C-407E-A947-70E740481C1C}">
                <a14:useLocalDpi xmlns=""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4" cstate="print">
            <a:extLst>
              <a:ext uri="{28A0092B-C50C-407E-A947-70E740481C1C}">
                <a14:useLocalDpi xmlns=""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307898" y="2785710"/>
            <a:ext cx="5204695" cy="2123658"/>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Data Structures and </a:t>
            </a:r>
          </a:p>
          <a:p>
            <a:r>
              <a:rPr lang="en-US" sz="4400" b="1" dirty="0" smtClean="0">
                <a:solidFill>
                  <a:srgbClr val="00B0F0"/>
                </a:solidFill>
                <a:latin typeface="Times New Roman" panose="02020603050405020304" pitchFamily="18" charset="0"/>
                <a:cs typeface="Times New Roman" panose="02020603050405020304" pitchFamily="18" charset="0"/>
              </a:rPr>
              <a:t>Algorithms</a:t>
            </a:r>
          </a:p>
          <a:p>
            <a:endParaRPr lang="en-US" sz="4400" b="1" dirty="0">
              <a:solidFill>
                <a:srgbClr val="00B0F0"/>
              </a:solidFill>
              <a:latin typeface="Times New Roman" panose="02020603050405020304" pitchFamily="18" charset="0"/>
              <a:cs typeface="Times New Roman" panose="02020603050405020304" pitchFamily="18" charset="0"/>
            </a:endParaRP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chemeClr val="tx1"/>
                </a:solidFill>
                <a:latin typeface="Times New Roman" panose="02020603050405020304" pitchFamily="18" charset="0"/>
                <a:cs typeface="Times New Roman" panose="02020603050405020304" pitchFamily="18" charset="0"/>
              </a:rPr>
              <a:t>Lecture 6</a:t>
            </a:r>
            <a:endParaRPr lang="en-US" sz="2800" b="1" dirty="0">
              <a:solidFill>
                <a:schemeClr val="tx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6370224" y="4802552"/>
            <a:ext cx="3945247" cy="707886"/>
          </a:xfrm>
          <a:prstGeom prst="rect">
            <a:avLst/>
          </a:prstGeom>
          <a:noFill/>
        </p:spPr>
        <p:txBody>
          <a:bodyPr wrap="none" rtlCol="0">
            <a:spAutoFit/>
          </a:bodyPr>
          <a:lstStyle/>
          <a:p>
            <a:r>
              <a:rPr lang="en-US" sz="2000" dirty="0" smtClean="0">
                <a:latin typeface="Times New Roman" panose="02020603050405020304" pitchFamily="18" charset="0"/>
                <a:cs typeface="Times New Roman" panose="02020603050405020304" pitchFamily="18" charset="0"/>
              </a:rPr>
              <a:t>IT251</a:t>
            </a:r>
          </a:p>
          <a:p>
            <a:r>
              <a:rPr lang="en-US" sz="2000" dirty="0" smtClean="0">
                <a:latin typeface="Times New Roman" panose="02020603050405020304" pitchFamily="18" charset="0"/>
                <a:cs typeface="Times New Roman" panose="02020603050405020304" pitchFamily="18" charset="0"/>
              </a:rPr>
              <a:t>Information Technology Department</a:t>
            </a: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Prof. </a:t>
            </a:r>
            <a:r>
              <a:rPr lang="en-US" sz="2800" b="1" dirty="0" err="1" smtClean="0">
                <a:solidFill>
                  <a:srgbClr val="00B0F0"/>
                </a:solidFill>
                <a:latin typeface="Times New Roman" panose="02020603050405020304" pitchFamily="18" charset="0"/>
                <a:cs typeface="Times New Roman" panose="02020603050405020304" pitchFamily="18" charset="0"/>
              </a:rPr>
              <a:t>Shereen</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Taie</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5" cstate="print">
            <a:extLst>
              <a:ext uri="{96DAC541-7B7A-43D3-8B79-37D633B846F1}">
                <asvg:svgBlip xmlns="" xmlns:asvg="http://schemas.microsoft.com/office/drawing/2016/SVG/main" r:embed="rId6"/>
              </a:ext>
            </a:extLst>
          </a:blip>
          <a:stretch>
            <a:fillRect/>
          </a:stretch>
        </p:blipFill>
        <p:spPr>
          <a:xfrm>
            <a:off x="313679" y="372325"/>
            <a:ext cx="2457656" cy="670874"/>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a:extLst>
              <a:ext uri="{FF2B5EF4-FFF2-40B4-BE49-F238E27FC236}">
                <a16:creationId xmlns="" xmlns:a16="http://schemas.microsoft.com/office/drawing/2014/main" id="{0FC09A20-3784-E726-8307-1CEFC15841ED}"/>
              </a:ext>
            </a:extLst>
          </p:cNvPr>
          <p:cNvPicPr>
            <a:picLocks noChangeAspect="1"/>
          </p:cNvPicPr>
          <p:nvPr/>
        </p:nvPicPr>
        <p:blipFill rotWithShape="1">
          <a:blip r:embed="rId7"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782999" y="59789"/>
            <a:ext cx="2305141" cy="1076343"/>
          </a:xfrm>
          <a:prstGeom prst="rect">
            <a:avLst/>
          </a:prstGeom>
        </p:spPr>
      </p:pic>
    </p:spTree>
    <p:extLst>
      <p:ext uri="{BB962C8B-B14F-4D97-AF65-F5344CB8AC3E}">
        <p14:creationId xmlns="" xmlns:p14="http://schemas.microsoft.com/office/powerpoint/2010/main" val="70163207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xmlns="" id="{B5E37E79-C734-4EBE-9F75-392280F4D615}"/>
              </a:ext>
            </a:extLst>
          </p:cNvPr>
          <p:cNvSpPr>
            <a:spLocks noGrp="1"/>
          </p:cNvSpPr>
          <p:nvPr>
            <p:ph type="title"/>
          </p:nvPr>
        </p:nvSpPr>
        <p:spPr>
          <a:xfrm>
            <a:off x="415600" y="869133"/>
            <a:ext cx="11360800" cy="763500"/>
          </a:xfrm>
        </p:spPr>
        <p:txBody>
          <a:bodyPr>
            <a:normAutofit fontScale="90000"/>
          </a:bodyPr>
          <a:lstStyle/>
          <a:p>
            <a:r>
              <a:rPr lang="en-US" b="1" dirty="0"/>
              <a:t>Learning Objectives:</a:t>
            </a:r>
          </a:p>
        </p:txBody>
      </p:sp>
      <p:sp>
        <p:nvSpPr>
          <p:cNvPr id="5" name="Text Placeholder 4">
            <a:extLst>
              <a:ext uri="{FF2B5EF4-FFF2-40B4-BE49-F238E27FC236}">
                <a16:creationId xmlns:a16="http://schemas.microsoft.com/office/drawing/2014/main" xmlns="" id="{B462CDC7-F915-448E-A93D-8FC9B3E27544}"/>
              </a:ext>
            </a:extLst>
          </p:cNvPr>
          <p:cNvSpPr>
            <a:spLocks noGrp="1"/>
          </p:cNvSpPr>
          <p:nvPr>
            <p:ph type="body" idx="1"/>
          </p:nvPr>
        </p:nvSpPr>
        <p:spPr>
          <a:xfrm>
            <a:off x="1209572" y="1543738"/>
            <a:ext cx="10378083" cy="4778234"/>
          </a:xfrm>
        </p:spPr>
        <p:txBody>
          <a:bodyPr>
            <a:noAutofit/>
          </a:bodyPr>
          <a:lstStyle/>
          <a:p>
            <a:pPr>
              <a:lnSpc>
                <a:spcPct val="200000"/>
              </a:lnSpc>
            </a:pPr>
            <a:r>
              <a:rPr lang="en-US" sz="2000" b="1" dirty="0" smtClean="0"/>
              <a:t>Representation of Stack (or) Implementation of stack</a:t>
            </a:r>
          </a:p>
          <a:p>
            <a:pPr>
              <a:lnSpc>
                <a:spcPct val="200000"/>
              </a:lnSpc>
            </a:pPr>
            <a:r>
              <a:rPr lang="en-US" sz="2000" b="1" dirty="0" smtClean="0"/>
              <a:t>Stack using linked list </a:t>
            </a:r>
          </a:p>
          <a:p>
            <a:pPr>
              <a:lnSpc>
                <a:spcPct val="200000"/>
              </a:lnSpc>
            </a:pPr>
            <a:r>
              <a:rPr lang="en-US" sz="2000" b="1" dirty="0" smtClean="0"/>
              <a:t>Linked list implementation of stack </a:t>
            </a:r>
          </a:p>
          <a:p>
            <a:pPr>
              <a:lnSpc>
                <a:spcPct val="200000"/>
              </a:lnSpc>
            </a:pPr>
            <a:r>
              <a:rPr lang="en-US" sz="2000" b="1" dirty="0" smtClean="0"/>
              <a:t>Adding a node to the stack (Push operation)</a:t>
            </a:r>
            <a:endParaRPr lang="en-US" sz="2000" b="1" dirty="0"/>
          </a:p>
          <a:p>
            <a:pPr>
              <a:lnSpc>
                <a:spcPct val="200000"/>
              </a:lnSpc>
            </a:pPr>
            <a:r>
              <a:rPr lang="en-US" sz="2000" b="1" dirty="0" smtClean="0"/>
              <a:t>Deleting a node from the stack (POP operation)</a:t>
            </a:r>
          </a:p>
          <a:p>
            <a:pPr>
              <a:lnSpc>
                <a:spcPct val="200000"/>
              </a:lnSpc>
            </a:pPr>
            <a:r>
              <a:rPr lang="en-US" sz="2000" b="1" dirty="0" smtClean="0"/>
              <a:t>Display the nodes (Traversing) </a:t>
            </a:r>
          </a:p>
          <a:p>
            <a:pPr>
              <a:lnSpc>
                <a:spcPct val="200000"/>
              </a:lnSpc>
            </a:pPr>
            <a:r>
              <a:rPr lang="en-US" sz="2000" b="1" dirty="0" smtClean="0"/>
              <a:t>QUEUE</a:t>
            </a:r>
          </a:p>
          <a:p>
            <a:pPr>
              <a:lnSpc>
                <a:spcPct val="200000"/>
              </a:lnSpc>
            </a:pPr>
            <a:r>
              <a:rPr lang="en-US" sz="2000" b="1" dirty="0" smtClean="0"/>
              <a:t>Operations on QUEUE </a:t>
            </a:r>
            <a:endParaRPr lang="en-US" sz="2000" b="1" dirty="0"/>
          </a:p>
          <a:p>
            <a:pPr>
              <a:lnSpc>
                <a:spcPct val="200000"/>
              </a:lnSpc>
            </a:pPr>
            <a:endParaRPr lang="en-US" sz="2000" b="1" dirty="0">
              <a:solidFill>
                <a:srgbClr val="FF0000"/>
              </a:solidFill>
            </a:endParaRPr>
          </a:p>
          <a:p>
            <a:pPr>
              <a:lnSpc>
                <a:spcPct val="200000"/>
              </a:lnSpc>
            </a:pPr>
            <a:endParaRPr lang="en-US" sz="2000" b="1" dirty="0">
              <a:solidFill>
                <a:srgbClr val="FF0000"/>
              </a:solidFill>
              <a:latin typeface="Times New Roman" panose="02020603050405020304" pitchFamily="18" charset="0"/>
              <a:cs typeface="Times New Roman" panose="02020603050405020304" pitchFamily="18" charset="0"/>
            </a:endParaRPr>
          </a:p>
          <a:p>
            <a:pPr>
              <a:lnSpc>
                <a:spcPct val="200000"/>
              </a:lnSpc>
            </a:pPr>
            <a:endParaRPr lang="en-US" sz="2000" b="1" dirty="0">
              <a:solidFill>
                <a:srgbClr val="FF0000"/>
              </a:solidFill>
              <a:latin typeface="Times New Roman" panose="02020603050405020304" pitchFamily="18" charset="0"/>
              <a:cs typeface="Times New Roman" panose="02020603050405020304" pitchFamily="18" charset="0"/>
            </a:endParaRPr>
          </a:p>
          <a:p>
            <a:pPr>
              <a:lnSpc>
                <a:spcPct val="200000"/>
              </a:lnSpc>
            </a:pPr>
            <a:endParaRPr lang="en-US" sz="2000" dirty="0">
              <a:solidFill>
                <a:srgbClr val="FF0000"/>
              </a:solidFill>
            </a:endParaRPr>
          </a:p>
          <a:p>
            <a:pPr>
              <a:lnSpc>
                <a:spcPct val="200000"/>
              </a:lnSpc>
            </a:pPr>
            <a:endParaRPr lang="en-US" sz="2000" dirty="0">
              <a:solidFill>
                <a:srgbClr val="FF0000"/>
              </a:solidFill>
            </a:endParaRPr>
          </a:p>
          <a:p>
            <a:pPr>
              <a:lnSpc>
                <a:spcPct val="200000"/>
              </a:lnSpc>
            </a:pPr>
            <a:endParaRPr lang="en-US" sz="2000" b="1" dirty="0">
              <a:solidFill>
                <a:srgbClr val="FF0000"/>
              </a:solidFill>
            </a:endParaRPr>
          </a:p>
          <a:p>
            <a:pPr>
              <a:lnSpc>
                <a:spcPct val="200000"/>
              </a:lnSpc>
            </a:pPr>
            <a:endParaRPr lang="en-US" sz="2000" b="1" dirty="0">
              <a:solidFill>
                <a:srgbClr val="FF0000"/>
              </a:solidFill>
            </a:endParaRPr>
          </a:p>
          <a:p>
            <a:pPr>
              <a:lnSpc>
                <a:spcPct val="200000"/>
              </a:lnSpc>
            </a:pPr>
            <a:endParaRPr lang="en-US" sz="2000" dirty="0">
              <a:solidFill>
                <a:srgbClr val="FF0000"/>
              </a:solidFill>
            </a:endParaRPr>
          </a:p>
          <a:p>
            <a:pPr>
              <a:lnSpc>
                <a:spcPct val="200000"/>
              </a:lnSpc>
            </a:pPr>
            <a:endParaRPr lang="en-US" sz="2000" dirty="0">
              <a:solidFill>
                <a:srgbClr val="FF0000"/>
              </a:solidFill>
            </a:endParaRPr>
          </a:p>
          <a:p>
            <a:pPr>
              <a:lnSpc>
                <a:spcPct val="200000"/>
              </a:lnSpc>
            </a:pPr>
            <a:endParaRPr lang="en-US" sz="2000" dirty="0">
              <a:solidFill>
                <a:srgbClr val="FF0000"/>
              </a:solidFill>
            </a:endParaRPr>
          </a:p>
          <a:p>
            <a:pPr>
              <a:lnSpc>
                <a:spcPct val="200000"/>
              </a:lnSpc>
            </a:pPr>
            <a:endParaRPr lang="en-US" sz="2000" dirty="0">
              <a:solidFill>
                <a:srgbClr val="FF0000"/>
              </a:solidFill>
            </a:endParaRPr>
          </a:p>
        </p:txBody>
      </p:sp>
      <p:sp>
        <p:nvSpPr>
          <p:cNvPr id="3" name="Slide Number Placeholder 2">
            <a:extLst>
              <a:ext uri="{FF2B5EF4-FFF2-40B4-BE49-F238E27FC236}">
                <a16:creationId xmlns:a16="http://schemas.microsoft.com/office/drawing/2014/main" xmlns=""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3</a:t>
            </a:fld>
            <a:endParaRPr lang="en"/>
          </a:p>
        </p:txBody>
      </p:sp>
      <p:sp>
        <p:nvSpPr>
          <p:cNvPr id="6" name="Rectangle 5">
            <a:extLst>
              <a:ext uri="{FF2B5EF4-FFF2-40B4-BE49-F238E27FC236}">
                <a16:creationId xmlns:a16="http://schemas.microsoft.com/office/drawing/2014/main" xmlns=""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a16="http://schemas.microsoft.com/office/drawing/2014/main" xmlns=""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a16="http://schemas.microsoft.com/office/drawing/2014/main" xmlns=""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xmlns=""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a16="http://schemas.microsoft.com/office/drawing/2014/main" xmlns=""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02</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a16="http://schemas.microsoft.com/office/drawing/2014/main" xmlns=""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p14="http://schemas.microsoft.com/office/powerpoint/2010/main" xmlns="" val="143610443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AF80551-6BB4-4F2D-933A-C75121B779D9}"/>
              </a:ext>
            </a:extLst>
          </p:cNvPr>
          <p:cNvSpPr>
            <a:spLocks noGrp="1"/>
          </p:cNvSpPr>
          <p:nvPr>
            <p:ph type="title"/>
          </p:nvPr>
        </p:nvSpPr>
        <p:spPr/>
        <p:txBody>
          <a:bodyPr>
            <a:normAutofit/>
          </a:bodyPr>
          <a:lstStyle/>
          <a:p>
            <a:r>
              <a:rPr lang="en-US" sz="4400" b="1" dirty="0" smtClean="0"/>
              <a:t>DATA STRUCTURES </a:t>
            </a:r>
            <a:endParaRPr lang="en-US" sz="4400" b="1" dirty="0"/>
          </a:p>
        </p:txBody>
      </p:sp>
      <p:sp>
        <p:nvSpPr>
          <p:cNvPr id="3" name="Slide Number Placeholder 2">
            <a:extLst>
              <a:ext uri="{FF2B5EF4-FFF2-40B4-BE49-F238E27FC236}">
                <a16:creationId xmlns="" xmlns:a16="http://schemas.microsoft.com/office/drawing/2014/main" id="{951A473B-82A8-4017-B374-545F4C379613}"/>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4</a:t>
            </a:fld>
            <a:endParaRPr lang="en"/>
          </a:p>
        </p:txBody>
      </p:sp>
      <p:sp>
        <p:nvSpPr>
          <p:cNvPr id="4" name="Rectangle 3">
            <a:extLst>
              <a:ext uri="{FF2B5EF4-FFF2-40B4-BE49-F238E27FC236}">
                <a16:creationId xmlns=""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180431" y="79526"/>
            <a:ext cx="2305141" cy="1076343"/>
          </a:xfrm>
          <a:prstGeom prst="rect">
            <a:avLst/>
          </a:prstGeom>
        </p:spPr>
      </p:pic>
      <p:sp>
        <p:nvSpPr>
          <p:cNvPr id="7" name="Rectangle 6">
            <a:extLst>
              <a:ext uri="{FF2B5EF4-FFF2-40B4-BE49-F238E27FC236}">
                <a16:creationId xmlns=""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TextBox 7">
            <a:extLst>
              <a:ext uri="{FF2B5EF4-FFF2-40B4-BE49-F238E27FC236}">
                <a16:creationId xmlns=""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 xmlns:a16="http://schemas.microsoft.com/office/drawing/2014/main" id="{AB738525-DD8E-2E85-F385-345FF64341EB}"/>
              </a:ext>
            </a:extLst>
          </p:cNvPr>
          <p:cNvSpPr txBox="1"/>
          <p:nvPr/>
        </p:nvSpPr>
        <p:spPr>
          <a:xfrm>
            <a:off x="295995" y="556618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 xmlns:p14="http://schemas.microsoft.com/office/powerpoint/2010/main" val="272094492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AF80551-6BB4-4F2D-933A-C75121B779D9}"/>
              </a:ext>
            </a:extLst>
          </p:cNvPr>
          <p:cNvSpPr>
            <a:spLocks noGrp="1"/>
          </p:cNvSpPr>
          <p:nvPr>
            <p:ph type="title"/>
          </p:nvPr>
        </p:nvSpPr>
        <p:spPr>
          <a:xfrm>
            <a:off x="415600" y="2380343"/>
            <a:ext cx="11360800" cy="1596571"/>
          </a:xfrm>
        </p:spPr>
        <p:txBody>
          <a:bodyPr>
            <a:normAutofit/>
          </a:bodyPr>
          <a:lstStyle/>
          <a:p>
            <a:r>
              <a:rPr lang="en-US" sz="4000" b="1" dirty="0" smtClean="0"/>
              <a:t>Representation of Stack (or) Implementation of stack</a:t>
            </a:r>
            <a:endParaRPr lang="en-US" sz="4000" b="1" dirty="0"/>
          </a:p>
        </p:txBody>
      </p:sp>
      <p:sp>
        <p:nvSpPr>
          <p:cNvPr id="3" name="Slide Number Placeholder 2">
            <a:extLst>
              <a:ext uri="{FF2B5EF4-FFF2-40B4-BE49-F238E27FC236}">
                <a16:creationId xmlns="" xmlns:a16="http://schemas.microsoft.com/office/drawing/2014/main" id="{951A473B-82A8-4017-B374-545F4C379613}"/>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5</a:t>
            </a:fld>
            <a:endParaRPr lang="en"/>
          </a:p>
        </p:txBody>
      </p:sp>
      <p:sp>
        <p:nvSpPr>
          <p:cNvPr id="4" name="Rectangle 3">
            <a:extLst>
              <a:ext uri="{FF2B5EF4-FFF2-40B4-BE49-F238E27FC236}">
                <a16:creationId xmlns=""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180431" y="79526"/>
            <a:ext cx="2305141" cy="1076343"/>
          </a:xfrm>
          <a:prstGeom prst="rect">
            <a:avLst/>
          </a:prstGeom>
        </p:spPr>
      </p:pic>
      <p:sp>
        <p:nvSpPr>
          <p:cNvPr id="7" name="Rectangle 6">
            <a:extLst>
              <a:ext uri="{FF2B5EF4-FFF2-40B4-BE49-F238E27FC236}">
                <a16:creationId xmlns=""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TextBox 7">
            <a:extLst>
              <a:ext uri="{FF2B5EF4-FFF2-40B4-BE49-F238E27FC236}">
                <a16:creationId xmlns=""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 xmlns:a16="http://schemas.microsoft.com/office/drawing/2014/main" id="{AB738525-DD8E-2E85-F385-345FF64341EB}"/>
              </a:ext>
            </a:extLst>
          </p:cNvPr>
          <p:cNvSpPr txBox="1"/>
          <p:nvPr/>
        </p:nvSpPr>
        <p:spPr>
          <a:xfrm>
            <a:off x="295995" y="556618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 xmlns:p14="http://schemas.microsoft.com/office/powerpoint/2010/main" val="272094492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 xmlns:a16="http://schemas.microsoft.com/office/drawing/2014/main" id="{2BC869EB-5623-4AA1-9123-4AF9DF916049}"/>
              </a:ext>
            </a:extLst>
          </p:cNvPr>
          <p:cNvSpPr/>
          <p:nvPr/>
        </p:nvSpPr>
        <p:spPr>
          <a:xfrm>
            <a:off x="646308" y="129361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 xmlns:a16="http://schemas.microsoft.com/office/drawing/2014/main" id="{F9A80F9F-74DB-1D57-04E8-E20E92A09B0A}"/>
              </a:ext>
            </a:extLst>
          </p:cNvPr>
          <p:cNvSpPr txBox="1"/>
          <p:nvPr/>
        </p:nvSpPr>
        <p:spPr>
          <a:xfrm>
            <a:off x="943428" y="1831869"/>
            <a:ext cx="9042400" cy="584775"/>
          </a:xfrm>
          <a:prstGeom prst="rect">
            <a:avLst/>
          </a:prstGeom>
          <a:noFill/>
        </p:spPr>
        <p:txBody>
          <a:bodyPr wrap="square" rtlCol="0">
            <a:spAutoFit/>
          </a:bodyPr>
          <a:lstStyle/>
          <a:p>
            <a:r>
              <a:rPr lang="en-US" sz="3200" b="1" dirty="0" smtClean="0">
                <a:solidFill>
                  <a:srgbClr val="C00000"/>
                </a:solidFill>
                <a:latin typeface="Times New Roman" panose="02020603050405020304" pitchFamily="18" charset="0"/>
                <a:cs typeface="Times New Roman" panose="02020603050405020304" pitchFamily="18" charset="0"/>
              </a:rPr>
              <a:t>The stack should be represented in two ways:</a:t>
            </a:r>
            <a:endParaRPr lang="en-US" sz="3200" b="1" dirty="0">
              <a:solidFill>
                <a:srgbClr val="C00000"/>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 xmlns:a16="http://schemas.microsoft.com/office/drawing/2014/main" id="{050976E4-0CF2-BA00-34CA-2F9419409B9E}"/>
              </a:ext>
            </a:extLst>
          </p:cNvPr>
          <p:cNvSpPr txBox="1"/>
          <p:nvPr/>
        </p:nvSpPr>
        <p:spPr>
          <a:xfrm>
            <a:off x="889000" y="2595040"/>
            <a:ext cx="10541000" cy="1684564"/>
          </a:xfrm>
          <a:prstGeom prst="rect">
            <a:avLst/>
          </a:prstGeom>
          <a:noFill/>
        </p:spPr>
        <p:txBody>
          <a:bodyPr wrap="square" rtlCol="0">
            <a:spAutoFit/>
          </a:bodyPr>
          <a:lstStyle/>
          <a:p>
            <a:pPr>
              <a:lnSpc>
                <a:spcPct val="200000"/>
              </a:lnSpc>
            </a:pPr>
            <a:r>
              <a:rPr lang="en-US" sz="2800" dirty="0" smtClean="0">
                <a:latin typeface="Times New Roman" panose="02020603050405020304" pitchFamily="18" charset="0"/>
                <a:cs typeface="Times New Roman" panose="02020603050405020304" pitchFamily="18" charset="0"/>
              </a:rPr>
              <a:t>1. Stack using array </a:t>
            </a:r>
          </a:p>
          <a:p>
            <a:pPr>
              <a:lnSpc>
                <a:spcPct val="200000"/>
              </a:lnSpc>
            </a:pPr>
            <a:r>
              <a:rPr lang="en-US" sz="2800" dirty="0" smtClean="0">
                <a:latin typeface="Times New Roman" panose="02020603050405020304" pitchFamily="18" charset="0"/>
                <a:cs typeface="Times New Roman" panose="02020603050405020304" pitchFamily="18" charset="0"/>
              </a:rPr>
              <a:t>2. Stack using linked list </a:t>
            </a:r>
          </a:p>
        </p:txBody>
      </p:sp>
      <p:sp>
        <p:nvSpPr>
          <p:cNvPr id="4" name="TextBox 3">
            <a:extLst>
              <a:ext uri="{FF2B5EF4-FFF2-40B4-BE49-F238E27FC236}">
                <a16:creationId xmlns="" xmlns:a16="http://schemas.microsoft.com/office/drawing/2014/main" id="{2A0093AB-51AE-B39B-C48E-5EAB2FE9BF64}"/>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AFE82F14-8559-E15E-5F55-464B01B7844B}"/>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678850" y="268963"/>
            <a:ext cx="2305141" cy="1076343"/>
          </a:xfrm>
          <a:prstGeom prst="rect">
            <a:avLst/>
          </a:prstGeom>
        </p:spPr>
      </p:pic>
      <p:sp>
        <p:nvSpPr>
          <p:cNvPr id="9" name="Rectangle 8">
            <a:extLst>
              <a:ext uri="{FF2B5EF4-FFF2-40B4-BE49-F238E27FC236}">
                <a16:creationId xmlns=""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1" name="TextBox 10">
            <a:extLst>
              <a:ext uri="{FF2B5EF4-FFF2-40B4-BE49-F238E27FC236}">
                <a16:creationId xmlns=""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 xmlns:p14="http://schemas.microsoft.com/office/powerpoint/2010/main" val="979261729"/>
      </p:ext>
    </p:extLst>
  </p:cSld>
  <p:clrMapOvr>
    <a:masterClrMapping/>
  </p:clrMapOvr>
  <mc:AlternateContent xmlns:mc="http://schemas.openxmlformats.org/markup-compatibility/2006">
    <mc:Choice xmlns="" xmlns:p14="http://schemas.microsoft.com/office/powerpoint/2010/main" Requires="p14">
      <p:transition p14:dur="10"/>
    </mc:Choice>
    <mc:Fallback>
      <p:transition/>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15600" y="1130385"/>
            <a:ext cx="11360800" cy="763500"/>
          </a:xfrm>
          <a:prstGeom prst="rect">
            <a:avLst/>
          </a:prstGeom>
        </p:spPr>
        <p:txBody>
          <a:bodyPr spcFirstLastPara="1" wrap="square" lIns="91425" tIns="91425" rIns="91425" bIns="91425" anchor="t" anchorCtr="0">
            <a:noAutofit/>
          </a:bodyPr>
          <a:lstStyle/>
          <a:p>
            <a:r>
              <a:rPr lang="en-US" b="1" dirty="0" smtClean="0">
                <a:solidFill>
                  <a:srgbClr val="C00000"/>
                </a:solidFill>
              </a:rPr>
              <a:t>2. Stack using linked list:   </a:t>
            </a:r>
            <a:r>
              <a:rPr lang="en-US" dirty="0" smtClean="0"/>
              <a:t> </a:t>
            </a:r>
            <a:endParaRPr dirty="0"/>
          </a:p>
        </p:txBody>
      </p:sp>
      <p:sp>
        <p:nvSpPr>
          <p:cNvPr id="131" name="Shape 131"/>
          <p:cNvSpPr txBox="1">
            <a:spLocks noGrp="1"/>
          </p:cNvSpPr>
          <p:nvPr>
            <p:ph type="body" idx="1"/>
          </p:nvPr>
        </p:nvSpPr>
        <p:spPr>
          <a:xfrm>
            <a:off x="415600" y="1884969"/>
            <a:ext cx="11360800" cy="4555200"/>
          </a:xfrm>
          <a:prstGeom prst="rect">
            <a:avLst/>
          </a:prstGeom>
        </p:spPr>
        <p:txBody>
          <a:bodyPr spcFirstLastPara="1" wrap="square" lIns="91425" tIns="91425" rIns="91425" bIns="91425" anchor="t" anchorCtr="0">
            <a:noAutofit/>
          </a:bodyPr>
          <a:lstStyle/>
          <a:p>
            <a:pPr algn="just">
              <a:lnSpc>
                <a:spcPct val="200000"/>
              </a:lnSpc>
            </a:pPr>
            <a:r>
              <a:rPr lang="en-US" dirty="0" smtClean="0"/>
              <a:t>We can represent a stack as a linked list. </a:t>
            </a:r>
          </a:p>
          <a:p>
            <a:pPr algn="just">
              <a:lnSpc>
                <a:spcPct val="200000"/>
              </a:lnSpc>
            </a:pPr>
            <a:r>
              <a:rPr lang="en-US" dirty="0" smtClean="0"/>
              <a:t>In a stack push and pop operations are performed at one end called top.</a:t>
            </a:r>
          </a:p>
          <a:p>
            <a:pPr algn="just">
              <a:lnSpc>
                <a:spcPct val="200000"/>
              </a:lnSpc>
            </a:pPr>
            <a:r>
              <a:rPr lang="en-US" dirty="0" smtClean="0"/>
              <a:t>We can perform similar operations </a:t>
            </a:r>
            <a:r>
              <a:rPr lang="en-US" dirty="0" smtClean="0">
                <a:solidFill>
                  <a:srgbClr val="0070C0"/>
                </a:solidFill>
              </a:rPr>
              <a:t>at one end of list using top pointer</a:t>
            </a:r>
            <a:r>
              <a:rPr lang="en-US" dirty="0" smtClean="0"/>
              <a:t>. </a:t>
            </a:r>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7</a:t>
            </a:fld>
            <a:endParaRPr dirty="0"/>
          </a:p>
        </p:txBody>
      </p:sp>
      <p:sp>
        <p:nvSpPr>
          <p:cNvPr id="5" name="Rectangle 4">
            <a:extLst>
              <a:ext uri="{FF2B5EF4-FFF2-40B4-BE49-F238E27FC236}">
                <a16:creationId xmlns=""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 xmlns:p14="http://schemas.microsoft.com/office/powerpoint/2010/main" val="39680567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15600" y="1130385"/>
            <a:ext cx="11360800" cy="763500"/>
          </a:xfrm>
          <a:prstGeom prst="rect">
            <a:avLst/>
          </a:prstGeom>
        </p:spPr>
        <p:txBody>
          <a:bodyPr spcFirstLastPara="1" wrap="square" lIns="91425" tIns="91425" rIns="91425" bIns="91425" anchor="t" anchorCtr="0">
            <a:noAutofit/>
          </a:bodyPr>
          <a:lstStyle/>
          <a:p>
            <a:r>
              <a:rPr lang="en-US" b="1" dirty="0" smtClean="0">
                <a:solidFill>
                  <a:srgbClr val="C00000"/>
                </a:solidFill>
              </a:rPr>
              <a:t>The linked stack looks as shown in figure</a:t>
            </a:r>
            <a:endParaRPr dirty="0"/>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8</a:t>
            </a:fld>
            <a:endParaRPr dirty="0"/>
          </a:p>
        </p:txBody>
      </p:sp>
      <p:sp>
        <p:nvSpPr>
          <p:cNvPr id="5" name="Rectangle 4">
            <a:extLst>
              <a:ext uri="{FF2B5EF4-FFF2-40B4-BE49-F238E27FC236}">
                <a16:creationId xmlns=""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1026" name="Picture 2"/>
          <p:cNvPicPr>
            <a:picLocks noChangeAspect="1" noChangeArrowheads="1"/>
          </p:cNvPicPr>
          <p:nvPr/>
        </p:nvPicPr>
        <p:blipFill>
          <a:blip r:embed="rId4" cstate="print"/>
          <a:srcRect/>
          <a:stretch>
            <a:fillRect/>
          </a:stretch>
        </p:blipFill>
        <p:spPr bwMode="auto">
          <a:xfrm>
            <a:off x="1828800" y="1944392"/>
            <a:ext cx="7605486" cy="4710408"/>
          </a:xfrm>
          <a:prstGeom prst="rect">
            <a:avLst/>
          </a:prstGeom>
          <a:noFill/>
          <a:ln w="9525">
            <a:noFill/>
            <a:miter lim="800000"/>
            <a:headEnd/>
            <a:tailEnd/>
          </a:ln>
        </p:spPr>
      </p:pic>
    </p:spTree>
    <p:extLst>
      <p:ext uri="{BB962C8B-B14F-4D97-AF65-F5344CB8AC3E}">
        <p14:creationId xmlns="" xmlns:p14="http://schemas.microsoft.com/office/powerpoint/2010/main" val="39680567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 xmlns:a14="http://schemas.microsoft.com/office/drawing/2010/main" val="0"/>
              </a:ext>
            </a:extLst>
          </a:blip>
          <a:srcRect t="8679" b="8679"/>
          <a:stretch>
            <a:fillRect/>
          </a:stretch>
        </p:blipFill>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214255" y="1302933"/>
            <a:ext cx="5614037" cy="523220"/>
          </a:xfrm>
          <a:prstGeom prst="rect">
            <a:avLst/>
          </a:prstGeom>
          <a:noFill/>
        </p:spPr>
        <p:txBody>
          <a:bodyPr wrap="non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Linked list implementation of stack</a:t>
            </a:r>
          </a:p>
        </p:txBody>
      </p:sp>
      <p:sp>
        <p:nvSpPr>
          <p:cNvPr id="2" name="TextBox 1">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 xmlns:a16="http://schemas.microsoft.com/office/drawing/2014/main" id="{463D680D-A11B-0A8A-63D5-DD2C6F3FD516}"/>
              </a:ext>
            </a:extLst>
          </p:cNvPr>
          <p:cNvSpPr txBox="1"/>
          <p:nvPr/>
        </p:nvSpPr>
        <p:spPr>
          <a:xfrm>
            <a:off x="5031436" y="117373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AB738525-DD8E-2E85-F385-345FF64341EB}"/>
              </a:ext>
            </a:extLst>
          </p:cNvPr>
          <p:cNvSpPr txBox="1"/>
          <p:nvPr/>
        </p:nvSpPr>
        <p:spPr>
          <a:xfrm>
            <a:off x="5056733" y="105224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 xmlns:a16="http://schemas.microsoft.com/office/drawing/2014/main" id="{B5E37E79-C734-4EBE-9F75-392280F4D615}"/>
              </a:ext>
            </a:extLst>
          </p:cNvPr>
          <p:cNvSpPr>
            <a:spLocks noGrp="1"/>
          </p:cNvSpPr>
          <p:nvPr>
            <p:ph type="title"/>
          </p:nvPr>
        </p:nvSpPr>
        <p:spPr>
          <a:xfrm>
            <a:off x="415600" y="854619"/>
            <a:ext cx="11360800" cy="763500"/>
          </a:xfrm>
        </p:spPr>
        <p:txBody>
          <a:bodyPr>
            <a:normAutofit fontScale="90000"/>
          </a:bodyPr>
          <a:lstStyle/>
          <a:p>
            <a:r>
              <a:rPr lang="en-US" b="1" dirty="0" smtClean="0">
                <a:solidFill>
                  <a:srgbClr val="FF0000"/>
                </a:solidFill>
              </a:rPr>
              <a:t>Linked list implementation of stack:</a:t>
            </a:r>
            <a:endParaRPr lang="en-US" b="1" dirty="0">
              <a:solidFill>
                <a:srgbClr val="FF0000"/>
              </a:solidFill>
            </a:endParaRPr>
          </a:p>
        </p:txBody>
      </p:sp>
      <p:sp>
        <p:nvSpPr>
          <p:cNvPr id="5" name="Text Placeholder 4">
            <a:extLst>
              <a:ext uri="{FF2B5EF4-FFF2-40B4-BE49-F238E27FC236}">
                <a16:creationId xmlns="" xmlns:a16="http://schemas.microsoft.com/office/drawing/2014/main" id="{B462CDC7-F915-448E-A93D-8FC9B3E27544}"/>
              </a:ext>
            </a:extLst>
          </p:cNvPr>
          <p:cNvSpPr>
            <a:spLocks noGrp="1"/>
          </p:cNvSpPr>
          <p:nvPr>
            <p:ph type="body" idx="1"/>
          </p:nvPr>
        </p:nvSpPr>
        <p:spPr>
          <a:xfrm>
            <a:off x="415600" y="1797885"/>
            <a:ext cx="11360800" cy="4555200"/>
          </a:xfrm>
        </p:spPr>
        <p:txBody>
          <a:bodyPr>
            <a:normAutofit/>
          </a:bodyPr>
          <a:lstStyle/>
          <a:p>
            <a:pPr algn="just">
              <a:lnSpc>
                <a:spcPct val="150000"/>
              </a:lnSpc>
            </a:pPr>
            <a:r>
              <a:rPr lang="en-US" sz="3200" dirty="0" smtClean="0"/>
              <a:t>Instead of using array, we can also use linked list to implement stack. </a:t>
            </a:r>
          </a:p>
          <a:p>
            <a:pPr algn="just">
              <a:lnSpc>
                <a:spcPct val="150000"/>
              </a:lnSpc>
            </a:pPr>
            <a:r>
              <a:rPr lang="en-US" sz="3200" dirty="0" smtClean="0"/>
              <a:t>Linked list </a:t>
            </a:r>
            <a:r>
              <a:rPr lang="en-US" sz="3200" b="1" dirty="0" smtClean="0">
                <a:solidFill>
                  <a:srgbClr val="0070C0"/>
                </a:solidFill>
              </a:rPr>
              <a:t>allocates the memory dynamically</a:t>
            </a:r>
            <a:r>
              <a:rPr lang="en-US" sz="3200" dirty="0" smtClean="0"/>
              <a:t>. </a:t>
            </a:r>
          </a:p>
        </p:txBody>
      </p:sp>
      <p:sp>
        <p:nvSpPr>
          <p:cNvPr id="3" name="Slide Number Placeholder 2">
            <a:extLst>
              <a:ext uri="{FF2B5EF4-FFF2-40B4-BE49-F238E27FC236}">
                <a16:creationId xmlns=""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10</a:t>
            </a:fld>
            <a:endParaRPr lang="en"/>
          </a:p>
        </p:txBody>
      </p:sp>
      <p:sp>
        <p:nvSpPr>
          <p:cNvPr id="6" name="Rectangle 5">
            <a:extLst>
              <a:ext uri="{FF2B5EF4-FFF2-40B4-BE49-F238E27FC236}">
                <a16:creationId xmlns=""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 xmlns:p14="http://schemas.microsoft.com/office/powerpoint/2010/main" val="143610443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 xmlns:a16="http://schemas.microsoft.com/office/drawing/2014/main" id="{B5E37E79-C734-4EBE-9F75-392280F4D615}"/>
              </a:ext>
            </a:extLst>
          </p:cNvPr>
          <p:cNvSpPr>
            <a:spLocks noGrp="1"/>
          </p:cNvSpPr>
          <p:nvPr>
            <p:ph type="title"/>
          </p:nvPr>
        </p:nvSpPr>
        <p:spPr>
          <a:xfrm>
            <a:off x="415600" y="854619"/>
            <a:ext cx="11360800" cy="763500"/>
          </a:xfrm>
        </p:spPr>
        <p:txBody>
          <a:bodyPr>
            <a:normAutofit fontScale="90000"/>
          </a:bodyPr>
          <a:lstStyle/>
          <a:p>
            <a:r>
              <a:rPr lang="en-US" b="1" dirty="0" smtClean="0">
                <a:solidFill>
                  <a:srgbClr val="FF0000"/>
                </a:solidFill>
              </a:rPr>
              <a:t>Linked list implementation of stack:</a:t>
            </a:r>
            <a:endParaRPr lang="en-US" b="1" dirty="0">
              <a:solidFill>
                <a:srgbClr val="FF0000"/>
              </a:solidFill>
            </a:endParaRPr>
          </a:p>
        </p:txBody>
      </p:sp>
      <p:sp>
        <p:nvSpPr>
          <p:cNvPr id="5" name="Text Placeholder 4">
            <a:extLst>
              <a:ext uri="{FF2B5EF4-FFF2-40B4-BE49-F238E27FC236}">
                <a16:creationId xmlns="" xmlns:a16="http://schemas.microsoft.com/office/drawing/2014/main" id="{B462CDC7-F915-448E-A93D-8FC9B3E27544}"/>
              </a:ext>
            </a:extLst>
          </p:cNvPr>
          <p:cNvSpPr>
            <a:spLocks noGrp="1"/>
          </p:cNvSpPr>
          <p:nvPr>
            <p:ph type="body" idx="1"/>
          </p:nvPr>
        </p:nvSpPr>
        <p:spPr>
          <a:xfrm>
            <a:off x="415600" y="1797885"/>
            <a:ext cx="11360800" cy="4555200"/>
          </a:xfrm>
        </p:spPr>
        <p:txBody>
          <a:bodyPr>
            <a:normAutofit/>
          </a:bodyPr>
          <a:lstStyle/>
          <a:p>
            <a:pPr algn="just">
              <a:lnSpc>
                <a:spcPct val="150000"/>
              </a:lnSpc>
            </a:pPr>
            <a:r>
              <a:rPr lang="en-US" sz="3200" dirty="0" smtClean="0"/>
              <a:t>However, time complexity in both the scenario is same for all the operations i.e. push, pop. </a:t>
            </a:r>
          </a:p>
          <a:p>
            <a:pPr algn="just">
              <a:lnSpc>
                <a:spcPct val="150000"/>
              </a:lnSpc>
            </a:pPr>
            <a:endParaRPr lang="en-US" sz="3200" dirty="0" smtClean="0"/>
          </a:p>
          <a:p>
            <a:pPr algn="just">
              <a:lnSpc>
                <a:spcPct val="150000"/>
              </a:lnSpc>
            </a:pPr>
            <a:r>
              <a:rPr lang="en-US" sz="3200" dirty="0" smtClean="0"/>
              <a:t>In linked list implementation of stack, </a:t>
            </a:r>
            <a:r>
              <a:rPr lang="en-US" sz="3200" b="1" dirty="0" smtClean="0">
                <a:solidFill>
                  <a:srgbClr val="0070C0"/>
                </a:solidFill>
              </a:rPr>
              <a:t>the nodes are maintained non-contiguously in the memory</a:t>
            </a:r>
            <a:r>
              <a:rPr lang="en-US" sz="3200" dirty="0" smtClean="0"/>
              <a:t>.</a:t>
            </a:r>
          </a:p>
          <a:p>
            <a:pPr algn="just">
              <a:lnSpc>
                <a:spcPct val="150000"/>
              </a:lnSpc>
              <a:buNone/>
            </a:pPr>
            <a:endParaRPr lang="en-US" sz="3200" dirty="0" smtClean="0"/>
          </a:p>
        </p:txBody>
      </p:sp>
      <p:sp>
        <p:nvSpPr>
          <p:cNvPr id="3" name="Slide Number Placeholder 2">
            <a:extLst>
              <a:ext uri="{FF2B5EF4-FFF2-40B4-BE49-F238E27FC236}">
                <a16:creationId xmlns=""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11</a:t>
            </a:fld>
            <a:endParaRPr lang="en"/>
          </a:p>
        </p:txBody>
      </p:sp>
      <p:sp>
        <p:nvSpPr>
          <p:cNvPr id="6" name="Rectangle 5">
            <a:extLst>
              <a:ext uri="{FF2B5EF4-FFF2-40B4-BE49-F238E27FC236}">
                <a16:creationId xmlns=""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 xmlns:p14="http://schemas.microsoft.com/office/powerpoint/2010/main" val="143610443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 xmlns:a16="http://schemas.microsoft.com/office/drawing/2014/main" id="{B5E37E79-C734-4EBE-9F75-392280F4D615}"/>
              </a:ext>
            </a:extLst>
          </p:cNvPr>
          <p:cNvSpPr>
            <a:spLocks noGrp="1"/>
          </p:cNvSpPr>
          <p:nvPr>
            <p:ph type="title"/>
          </p:nvPr>
        </p:nvSpPr>
        <p:spPr>
          <a:xfrm>
            <a:off x="415600" y="854619"/>
            <a:ext cx="11360800" cy="763500"/>
          </a:xfrm>
        </p:spPr>
        <p:txBody>
          <a:bodyPr>
            <a:normAutofit fontScale="90000"/>
          </a:bodyPr>
          <a:lstStyle/>
          <a:p>
            <a:r>
              <a:rPr lang="en-US" b="1" dirty="0" smtClean="0">
                <a:solidFill>
                  <a:srgbClr val="FF0000"/>
                </a:solidFill>
              </a:rPr>
              <a:t>Linked list implementation of stack:</a:t>
            </a:r>
            <a:endParaRPr lang="en-US" b="1" dirty="0">
              <a:solidFill>
                <a:srgbClr val="FF0000"/>
              </a:solidFill>
            </a:endParaRPr>
          </a:p>
        </p:txBody>
      </p:sp>
      <p:sp>
        <p:nvSpPr>
          <p:cNvPr id="5" name="Text Placeholder 4">
            <a:extLst>
              <a:ext uri="{FF2B5EF4-FFF2-40B4-BE49-F238E27FC236}">
                <a16:creationId xmlns="" xmlns:a16="http://schemas.microsoft.com/office/drawing/2014/main" id="{B462CDC7-F915-448E-A93D-8FC9B3E27544}"/>
              </a:ext>
            </a:extLst>
          </p:cNvPr>
          <p:cNvSpPr>
            <a:spLocks noGrp="1"/>
          </p:cNvSpPr>
          <p:nvPr>
            <p:ph type="body" idx="1"/>
          </p:nvPr>
        </p:nvSpPr>
        <p:spPr>
          <a:xfrm>
            <a:off x="415600" y="1797885"/>
            <a:ext cx="11360800" cy="4555200"/>
          </a:xfrm>
        </p:spPr>
        <p:txBody>
          <a:bodyPr>
            <a:normAutofit/>
          </a:bodyPr>
          <a:lstStyle/>
          <a:p>
            <a:pPr algn="just"/>
            <a:endParaRPr lang="en-US" sz="3200" dirty="0" smtClean="0"/>
          </a:p>
          <a:p>
            <a:pPr algn="just">
              <a:lnSpc>
                <a:spcPct val="150000"/>
              </a:lnSpc>
            </a:pPr>
            <a:r>
              <a:rPr lang="en-US" sz="3200" dirty="0" smtClean="0"/>
              <a:t>Each node contains a pointer to its immediate successor node in the stack. </a:t>
            </a:r>
          </a:p>
          <a:p>
            <a:pPr algn="just">
              <a:lnSpc>
                <a:spcPct val="150000"/>
              </a:lnSpc>
            </a:pPr>
            <a:endParaRPr lang="en-US" sz="3200" dirty="0" smtClean="0"/>
          </a:p>
          <a:p>
            <a:pPr algn="just">
              <a:lnSpc>
                <a:spcPct val="150000"/>
              </a:lnSpc>
            </a:pPr>
            <a:r>
              <a:rPr lang="en-US" sz="3200" dirty="0" smtClean="0"/>
              <a:t>Stack is said to be </a:t>
            </a:r>
            <a:r>
              <a:rPr lang="en-US" sz="3200" dirty="0" err="1" smtClean="0"/>
              <a:t>overflown</a:t>
            </a:r>
            <a:r>
              <a:rPr lang="en-US" sz="3200" dirty="0" smtClean="0"/>
              <a:t> in Linked list implementation </a:t>
            </a:r>
            <a:r>
              <a:rPr lang="en-US" sz="3200" dirty="0" smtClean="0">
                <a:solidFill>
                  <a:srgbClr val="0070C0"/>
                </a:solidFill>
              </a:rPr>
              <a:t>if the space left in the memory heap is not enough to create a node</a:t>
            </a:r>
            <a:r>
              <a:rPr lang="en-US" sz="3200" dirty="0" smtClean="0"/>
              <a:t>. </a:t>
            </a:r>
          </a:p>
          <a:p>
            <a:pPr algn="just">
              <a:lnSpc>
                <a:spcPct val="150000"/>
              </a:lnSpc>
              <a:buNone/>
            </a:pPr>
            <a:endParaRPr lang="en-US" sz="3200" dirty="0" smtClean="0"/>
          </a:p>
        </p:txBody>
      </p:sp>
      <p:sp>
        <p:nvSpPr>
          <p:cNvPr id="3" name="Slide Number Placeholder 2">
            <a:extLst>
              <a:ext uri="{FF2B5EF4-FFF2-40B4-BE49-F238E27FC236}">
                <a16:creationId xmlns=""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12</a:t>
            </a:fld>
            <a:endParaRPr lang="en"/>
          </a:p>
        </p:txBody>
      </p:sp>
      <p:sp>
        <p:nvSpPr>
          <p:cNvPr id="6" name="Rectangle 5">
            <a:extLst>
              <a:ext uri="{FF2B5EF4-FFF2-40B4-BE49-F238E27FC236}">
                <a16:creationId xmlns=""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 xmlns:p14="http://schemas.microsoft.com/office/powerpoint/2010/main" val="14361044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 xmlns:a16="http://schemas.microsoft.com/office/drawing/2014/main" id="{B5E37E79-C734-4EBE-9F75-392280F4D615}"/>
              </a:ext>
            </a:extLst>
          </p:cNvPr>
          <p:cNvSpPr>
            <a:spLocks noGrp="1"/>
          </p:cNvSpPr>
          <p:nvPr>
            <p:ph type="title"/>
          </p:nvPr>
        </p:nvSpPr>
        <p:spPr>
          <a:xfrm>
            <a:off x="415600" y="854619"/>
            <a:ext cx="11360800" cy="763500"/>
          </a:xfrm>
        </p:spPr>
        <p:txBody>
          <a:bodyPr>
            <a:normAutofit fontScale="90000"/>
          </a:bodyPr>
          <a:lstStyle/>
          <a:p>
            <a:r>
              <a:rPr lang="en-US" b="1" dirty="0" smtClean="0">
                <a:solidFill>
                  <a:srgbClr val="FF0000"/>
                </a:solidFill>
              </a:rPr>
              <a:t>Linked list implementation of stack:</a:t>
            </a:r>
            <a:endParaRPr lang="en-US" b="1" dirty="0">
              <a:solidFill>
                <a:srgbClr val="FF0000"/>
              </a:solidFill>
            </a:endParaRPr>
          </a:p>
        </p:txBody>
      </p:sp>
      <p:sp>
        <p:nvSpPr>
          <p:cNvPr id="5" name="Text Placeholder 4">
            <a:extLst>
              <a:ext uri="{FF2B5EF4-FFF2-40B4-BE49-F238E27FC236}">
                <a16:creationId xmlns="" xmlns:a16="http://schemas.microsoft.com/office/drawing/2014/main" id="{B462CDC7-F915-448E-A93D-8FC9B3E27544}"/>
              </a:ext>
            </a:extLst>
          </p:cNvPr>
          <p:cNvSpPr>
            <a:spLocks noGrp="1"/>
          </p:cNvSpPr>
          <p:nvPr>
            <p:ph type="body" idx="1"/>
          </p:nvPr>
        </p:nvSpPr>
        <p:spPr>
          <a:xfrm>
            <a:off x="415600" y="1797885"/>
            <a:ext cx="11360800" cy="4555200"/>
          </a:xfrm>
        </p:spPr>
        <p:txBody>
          <a:bodyPr>
            <a:normAutofit/>
          </a:bodyPr>
          <a:lstStyle/>
          <a:p>
            <a:pPr algn="just"/>
            <a:r>
              <a:rPr lang="en-US" sz="3200" dirty="0" smtClean="0"/>
              <a:t>The top most node in the stack always contains null in its address field. </a:t>
            </a:r>
          </a:p>
          <a:p>
            <a:pPr algn="just">
              <a:lnSpc>
                <a:spcPct val="150000"/>
              </a:lnSpc>
              <a:buNone/>
            </a:pPr>
            <a:endParaRPr lang="en-US" sz="3200" dirty="0" smtClean="0"/>
          </a:p>
        </p:txBody>
      </p:sp>
      <p:sp>
        <p:nvSpPr>
          <p:cNvPr id="3" name="Slide Number Placeholder 2">
            <a:extLst>
              <a:ext uri="{FF2B5EF4-FFF2-40B4-BE49-F238E27FC236}">
                <a16:creationId xmlns=""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13</a:t>
            </a:fld>
            <a:endParaRPr lang="en"/>
          </a:p>
        </p:txBody>
      </p:sp>
      <p:sp>
        <p:nvSpPr>
          <p:cNvPr id="6" name="Rectangle 5">
            <a:extLst>
              <a:ext uri="{FF2B5EF4-FFF2-40B4-BE49-F238E27FC236}">
                <a16:creationId xmlns=""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2050" name="Picture 2"/>
          <p:cNvPicPr>
            <a:picLocks noChangeAspect="1" noChangeArrowheads="1"/>
          </p:cNvPicPr>
          <p:nvPr/>
        </p:nvPicPr>
        <p:blipFill>
          <a:blip r:embed="rId3" cstate="print"/>
          <a:srcRect/>
          <a:stretch>
            <a:fillRect/>
          </a:stretch>
        </p:blipFill>
        <p:spPr bwMode="auto">
          <a:xfrm>
            <a:off x="1465943" y="2902855"/>
            <a:ext cx="7750628" cy="3657601"/>
          </a:xfrm>
          <a:prstGeom prst="rect">
            <a:avLst/>
          </a:prstGeom>
          <a:noFill/>
          <a:ln w="9525">
            <a:noFill/>
            <a:miter lim="800000"/>
            <a:headEnd/>
            <a:tailEnd/>
          </a:ln>
        </p:spPr>
      </p:pic>
    </p:spTree>
    <p:extLst>
      <p:ext uri="{BB962C8B-B14F-4D97-AF65-F5344CB8AC3E}">
        <p14:creationId xmlns="" xmlns:p14="http://schemas.microsoft.com/office/powerpoint/2010/main" val="1436104431"/>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15600" y="1130385"/>
            <a:ext cx="11360800" cy="763500"/>
          </a:xfrm>
          <a:prstGeom prst="rect">
            <a:avLst/>
          </a:prstGeom>
        </p:spPr>
        <p:txBody>
          <a:bodyPr spcFirstLastPara="1" wrap="square" lIns="91425" tIns="91425" rIns="91425" bIns="91425" anchor="t" anchorCtr="0">
            <a:noAutofit/>
          </a:bodyPr>
          <a:lstStyle/>
          <a:p>
            <a:r>
              <a:rPr lang="en-US" b="1" dirty="0" smtClean="0">
                <a:solidFill>
                  <a:srgbClr val="C00000"/>
                </a:solidFill>
              </a:rPr>
              <a:t>The linked stack looks as shown in figure</a:t>
            </a:r>
            <a:endParaRPr dirty="0"/>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14</a:t>
            </a:fld>
            <a:endParaRPr dirty="0"/>
          </a:p>
        </p:txBody>
      </p:sp>
      <p:sp>
        <p:nvSpPr>
          <p:cNvPr id="5" name="Rectangle 4">
            <a:extLst>
              <a:ext uri="{FF2B5EF4-FFF2-40B4-BE49-F238E27FC236}">
                <a16:creationId xmlns=""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1026" name="Picture 2"/>
          <p:cNvPicPr>
            <a:picLocks noChangeAspect="1" noChangeArrowheads="1"/>
          </p:cNvPicPr>
          <p:nvPr/>
        </p:nvPicPr>
        <p:blipFill>
          <a:blip r:embed="rId4" cstate="print"/>
          <a:srcRect/>
          <a:stretch>
            <a:fillRect/>
          </a:stretch>
        </p:blipFill>
        <p:spPr bwMode="auto">
          <a:xfrm>
            <a:off x="1828800" y="1944392"/>
            <a:ext cx="7605486" cy="4710408"/>
          </a:xfrm>
          <a:prstGeom prst="rect">
            <a:avLst/>
          </a:prstGeom>
          <a:noFill/>
          <a:ln w="9525">
            <a:noFill/>
            <a:miter lim="800000"/>
            <a:headEnd/>
            <a:tailEnd/>
          </a:ln>
        </p:spPr>
      </p:pic>
    </p:spTree>
    <p:extLst>
      <p:ext uri="{BB962C8B-B14F-4D97-AF65-F5344CB8AC3E}">
        <p14:creationId xmlns="" xmlns:p14="http://schemas.microsoft.com/office/powerpoint/2010/main" val="3968056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AF80551-6BB4-4F2D-933A-C75121B779D9}"/>
              </a:ext>
            </a:extLst>
          </p:cNvPr>
          <p:cNvSpPr>
            <a:spLocks noGrp="1"/>
          </p:cNvSpPr>
          <p:nvPr>
            <p:ph type="title"/>
          </p:nvPr>
        </p:nvSpPr>
        <p:spPr>
          <a:xfrm>
            <a:off x="415600" y="2380343"/>
            <a:ext cx="11360800" cy="1596571"/>
          </a:xfrm>
        </p:spPr>
        <p:txBody>
          <a:bodyPr>
            <a:normAutofit/>
          </a:bodyPr>
          <a:lstStyle/>
          <a:p>
            <a:r>
              <a:rPr lang="en-US" sz="4000" b="1" dirty="0" smtClean="0"/>
              <a:t>Adding a node to the stack (Push operation)</a:t>
            </a:r>
            <a:endParaRPr lang="en-US" sz="4000" b="1" dirty="0"/>
          </a:p>
        </p:txBody>
      </p:sp>
      <p:sp>
        <p:nvSpPr>
          <p:cNvPr id="3" name="Slide Number Placeholder 2">
            <a:extLst>
              <a:ext uri="{FF2B5EF4-FFF2-40B4-BE49-F238E27FC236}">
                <a16:creationId xmlns="" xmlns:a16="http://schemas.microsoft.com/office/drawing/2014/main" id="{951A473B-82A8-4017-B374-545F4C379613}"/>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15</a:t>
            </a:fld>
            <a:endParaRPr lang="en"/>
          </a:p>
        </p:txBody>
      </p:sp>
      <p:sp>
        <p:nvSpPr>
          <p:cNvPr id="4" name="Rectangle 3">
            <a:extLst>
              <a:ext uri="{FF2B5EF4-FFF2-40B4-BE49-F238E27FC236}">
                <a16:creationId xmlns=""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180431" y="79526"/>
            <a:ext cx="2305141" cy="1076343"/>
          </a:xfrm>
          <a:prstGeom prst="rect">
            <a:avLst/>
          </a:prstGeom>
        </p:spPr>
      </p:pic>
      <p:sp>
        <p:nvSpPr>
          <p:cNvPr id="7" name="Rectangle 6">
            <a:extLst>
              <a:ext uri="{FF2B5EF4-FFF2-40B4-BE49-F238E27FC236}">
                <a16:creationId xmlns=""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TextBox 7">
            <a:extLst>
              <a:ext uri="{FF2B5EF4-FFF2-40B4-BE49-F238E27FC236}">
                <a16:creationId xmlns=""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 xmlns:a16="http://schemas.microsoft.com/office/drawing/2014/main" id="{AB738525-DD8E-2E85-F385-345FF64341EB}"/>
              </a:ext>
            </a:extLst>
          </p:cNvPr>
          <p:cNvSpPr txBox="1"/>
          <p:nvPr/>
        </p:nvSpPr>
        <p:spPr>
          <a:xfrm>
            <a:off x="295995" y="556618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 xmlns:p14="http://schemas.microsoft.com/office/powerpoint/2010/main" val="272094492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 xmlns:a16="http://schemas.microsoft.com/office/drawing/2014/main" id="{B5E37E79-C734-4EBE-9F75-392280F4D615}"/>
              </a:ext>
            </a:extLst>
          </p:cNvPr>
          <p:cNvSpPr>
            <a:spLocks noGrp="1"/>
          </p:cNvSpPr>
          <p:nvPr>
            <p:ph type="title"/>
          </p:nvPr>
        </p:nvSpPr>
        <p:spPr>
          <a:xfrm>
            <a:off x="415600" y="854619"/>
            <a:ext cx="11360800" cy="763500"/>
          </a:xfrm>
        </p:spPr>
        <p:txBody>
          <a:bodyPr>
            <a:normAutofit fontScale="90000"/>
          </a:bodyPr>
          <a:lstStyle/>
          <a:p>
            <a:r>
              <a:rPr lang="en-US" b="1" dirty="0" smtClean="0">
                <a:solidFill>
                  <a:srgbClr val="FF0000"/>
                </a:solidFill>
              </a:rPr>
              <a:t>Adding a node to the stack (Push operation):</a:t>
            </a:r>
            <a:endParaRPr lang="en-US" b="1" dirty="0">
              <a:solidFill>
                <a:srgbClr val="FF0000"/>
              </a:solidFill>
            </a:endParaRPr>
          </a:p>
        </p:txBody>
      </p:sp>
      <p:sp>
        <p:nvSpPr>
          <p:cNvPr id="5" name="Text Placeholder 4">
            <a:extLst>
              <a:ext uri="{FF2B5EF4-FFF2-40B4-BE49-F238E27FC236}">
                <a16:creationId xmlns="" xmlns:a16="http://schemas.microsoft.com/office/drawing/2014/main" id="{B462CDC7-F915-448E-A93D-8FC9B3E27544}"/>
              </a:ext>
            </a:extLst>
          </p:cNvPr>
          <p:cNvSpPr>
            <a:spLocks noGrp="1"/>
          </p:cNvSpPr>
          <p:nvPr>
            <p:ph type="body" idx="1"/>
          </p:nvPr>
        </p:nvSpPr>
        <p:spPr>
          <a:xfrm>
            <a:off x="415600" y="1797885"/>
            <a:ext cx="11360800" cy="4555200"/>
          </a:xfrm>
        </p:spPr>
        <p:txBody>
          <a:bodyPr>
            <a:normAutofit/>
          </a:bodyPr>
          <a:lstStyle/>
          <a:p>
            <a:pPr algn="just"/>
            <a:r>
              <a:rPr lang="en-US" sz="3200" dirty="0" smtClean="0"/>
              <a:t>Adding a node to the stack is referred to as </a:t>
            </a:r>
            <a:r>
              <a:rPr lang="en-US" sz="3200" b="1" dirty="0" smtClean="0"/>
              <a:t>push</a:t>
            </a:r>
            <a:r>
              <a:rPr lang="en-US" sz="3200" dirty="0" smtClean="0"/>
              <a:t> operation.</a:t>
            </a:r>
          </a:p>
          <a:p>
            <a:pPr algn="just"/>
            <a:endParaRPr lang="en-US" sz="3200" dirty="0" smtClean="0"/>
          </a:p>
          <a:p>
            <a:pPr algn="just"/>
            <a:r>
              <a:rPr lang="en-US" sz="3200" dirty="0" smtClean="0"/>
              <a:t>Pushing an element to a stack in linked list implementation </a:t>
            </a:r>
            <a:r>
              <a:rPr lang="en-US" sz="3200" dirty="0" smtClean="0">
                <a:solidFill>
                  <a:srgbClr val="0070C0"/>
                </a:solidFill>
              </a:rPr>
              <a:t>is different from that of an array implementation</a:t>
            </a:r>
            <a:r>
              <a:rPr lang="en-US" sz="3200" dirty="0" smtClean="0"/>
              <a:t>. </a:t>
            </a:r>
          </a:p>
          <a:p>
            <a:pPr algn="just"/>
            <a:endParaRPr lang="en-US" sz="3200" dirty="0" smtClean="0"/>
          </a:p>
          <a:p>
            <a:pPr algn="just"/>
            <a:r>
              <a:rPr lang="en-US" sz="3200" dirty="0" smtClean="0"/>
              <a:t>In order to push an element onto the stack, the following steps are involved. </a:t>
            </a:r>
          </a:p>
          <a:p>
            <a:pPr algn="just">
              <a:lnSpc>
                <a:spcPct val="150000"/>
              </a:lnSpc>
              <a:buNone/>
            </a:pPr>
            <a:endParaRPr lang="en-US" sz="3200" dirty="0" smtClean="0"/>
          </a:p>
        </p:txBody>
      </p:sp>
      <p:sp>
        <p:nvSpPr>
          <p:cNvPr id="3" name="Slide Number Placeholder 2">
            <a:extLst>
              <a:ext uri="{FF2B5EF4-FFF2-40B4-BE49-F238E27FC236}">
                <a16:creationId xmlns=""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16</a:t>
            </a:fld>
            <a:endParaRPr lang="en"/>
          </a:p>
        </p:txBody>
      </p:sp>
      <p:sp>
        <p:nvSpPr>
          <p:cNvPr id="6" name="Rectangle 5">
            <a:extLst>
              <a:ext uri="{FF2B5EF4-FFF2-40B4-BE49-F238E27FC236}">
                <a16:creationId xmlns=""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 xmlns:p14="http://schemas.microsoft.com/office/powerpoint/2010/main" val="14361044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 xmlns:a16="http://schemas.microsoft.com/office/drawing/2014/main" id="{B5E37E79-C734-4EBE-9F75-392280F4D615}"/>
              </a:ext>
            </a:extLst>
          </p:cNvPr>
          <p:cNvSpPr>
            <a:spLocks noGrp="1"/>
          </p:cNvSpPr>
          <p:nvPr>
            <p:ph type="title"/>
          </p:nvPr>
        </p:nvSpPr>
        <p:spPr>
          <a:xfrm>
            <a:off x="415600" y="854619"/>
            <a:ext cx="11360800" cy="763500"/>
          </a:xfrm>
        </p:spPr>
        <p:txBody>
          <a:bodyPr>
            <a:normAutofit fontScale="90000"/>
          </a:bodyPr>
          <a:lstStyle/>
          <a:p>
            <a:r>
              <a:rPr lang="en-US" b="1" dirty="0" smtClean="0">
                <a:solidFill>
                  <a:srgbClr val="FF0000"/>
                </a:solidFill>
              </a:rPr>
              <a:t>Adding a node to the stack </a:t>
            </a:r>
            <a:r>
              <a:rPr lang="en-US" b="1" dirty="0" smtClean="0">
                <a:solidFill>
                  <a:srgbClr val="0070C0"/>
                </a:solidFill>
              </a:rPr>
              <a:t>(Push operation)</a:t>
            </a:r>
            <a:r>
              <a:rPr lang="en-US" b="1" dirty="0" smtClean="0">
                <a:solidFill>
                  <a:srgbClr val="FF0000"/>
                </a:solidFill>
              </a:rPr>
              <a:t>:</a:t>
            </a:r>
            <a:endParaRPr lang="en-US" b="1" dirty="0">
              <a:solidFill>
                <a:srgbClr val="FF0000"/>
              </a:solidFill>
            </a:endParaRPr>
          </a:p>
        </p:txBody>
      </p:sp>
      <p:sp>
        <p:nvSpPr>
          <p:cNvPr id="5" name="Text Placeholder 4">
            <a:extLst>
              <a:ext uri="{FF2B5EF4-FFF2-40B4-BE49-F238E27FC236}">
                <a16:creationId xmlns="" xmlns:a16="http://schemas.microsoft.com/office/drawing/2014/main" id="{B462CDC7-F915-448E-A93D-8FC9B3E27544}"/>
              </a:ext>
            </a:extLst>
          </p:cNvPr>
          <p:cNvSpPr>
            <a:spLocks noGrp="1"/>
          </p:cNvSpPr>
          <p:nvPr>
            <p:ph type="body" idx="1"/>
          </p:nvPr>
        </p:nvSpPr>
        <p:spPr>
          <a:xfrm>
            <a:off x="372057" y="1652743"/>
            <a:ext cx="11360800" cy="4555200"/>
          </a:xfrm>
        </p:spPr>
        <p:txBody>
          <a:bodyPr>
            <a:normAutofit/>
          </a:bodyPr>
          <a:lstStyle/>
          <a:p>
            <a:pPr marL="628650" indent="-514350" algn="just">
              <a:buAutoNum type="arabicPeriod"/>
            </a:pPr>
            <a:r>
              <a:rPr lang="en-US" dirty="0" smtClean="0"/>
              <a:t>Create a node first and allocate memory to it.</a:t>
            </a:r>
          </a:p>
          <a:p>
            <a:pPr marL="628650" indent="-514350" algn="just">
              <a:buAutoNum type="arabicPeriod"/>
            </a:pPr>
            <a:endParaRPr lang="en-US" dirty="0" smtClean="0"/>
          </a:p>
          <a:p>
            <a:pPr marL="628650" indent="-514350" algn="just">
              <a:buAutoNum type="arabicPeriod"/>
            </a:pPr>
            <a:endParaRPr lang="en-US" dirty="0" smtClean="0"/>
          </a:p>
          <a:p>
            <a:pPr marL="628650" indent="-514350" algn="just">
              <a:buAutoNum type="arabicPeriod"/>
            </a:pPr>
            <a:r>
              <a:rPr lang="en-US" dirty="0" smtClean="0"/>
              <a:t>If the list is empty then the item is to be pushed as the start node of the list. </a:t>
            </a:r>
          </a:p>
          <a:p>
            <a:pPr marL="628650" indent="-514350" algn="just">
              <a:buAutoNum type="arabicPeriod"/>
            </a:pPr>
            <a:endParaRPr lang="en-US" dirty="0" smtClean="0"/>
          </a:p>
          <a:p>
            <a:pPr marL="628650" indent="-514350" algn="just">
              <a:buNone/>
            </a:pPr>
            <a:r>
              <a:rPr lang="en-US" dirty="0" smtClean="0"/>
              <a:t>This includes:</a:t>
            </a:r>
          </a:p>
          <a:p>
            <a:pPr marL="628650" indent="-514350" algn="just">
              <a:buNone/>
            </a:pPr>
            <a:endParaRPr lang="en-US" dirty="0" smtClean="0"/>
          </a:p>
          <a:p>
            <a:pPr marL="628650" indent="-514350" algn="just"/>
            <a:r>
              <a:rPr lang="en-US" dirty="0" smtClean="0"/>
              <a:t>assigning value to the </a:t>
            </a:r>
            <a:r>
              <a:rPr lang="en-US" dirty="0" smtClean="0">
                <a:solidFill>
                  <a:srgbClr val="0070C0"/>
                </a:solidFill>
              </a:rPr>
              <a:t>data part</a:t>
            </a:r>
            <a:r>
              <a:rPr lang="en-US" dirty="0" smtClean="0"/>
              <a:t> of the node, and </a:t>
            </a:r>
          </a:p>
          <a:p>
            <a:pPr marL="628650" indent="-514350" algn="just"/>
            <a:r>
              <a:rPr lang="en-US" dirty="0" smtClean="0"/>
              <a:t>assign null to the </a:t>
            </a:r>
            <a:r>
              <a:rPr lang="en-US" dirty="0" smtClean="0">
                <a:solidFill>
                  <a:srgbClr val="0070C0"/>
                </a:solidFill>
              </a:rPr>
              <a:t>address part </a:t>
            </a:r>
            <a:r>
              <a:rPr lang="en-US" dirty="0" smtClean="0"/>
              <a:t>of the node.</a:t>
            </a:r>
          </a:p>
        </p:txBody>
      </p:sp>
      <p:sp>
        <p:nvSpPr>
          <p:cNvPr id="3" name="Slide Number Placeholder 2">
            <a:extLst>
              <a:ext uri="{FF2B5EF4-FFF2-40B4-BE49-F238E27FC236}">
                <a16:creationId xmlns=""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17</a:t>
            </a:fld>
            <a:endParaRPr lang="en"/>
          </a:p>
        </p:txBody>
      </p:sp>
      <p:sp>
        <p:nvSpPr>
          <p:cNvPr id="6" name="Rectangle 5">
            <a:extLst>
              <a:ext uri="{FF2B5EF4-FFF2-40B4-BE49-F238E27FC236}">
                <a16:creationId xmlns=""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 xmlns:p14="http://schemas.microsoft.com/office/powerpoint/2010/main" val="143610443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 xmlns:a16="http://schemas.microsoft.com/office/drawing/2014/main" id="{B5E37E79-C734-4EBE-9F75-392280F4D615}"/>
              </a:ext>
            </a:extLst>
          </p:cNvPr>
          <p:cNvSpPr>
            <a:spLocks noGrp="1"/>
          </p:cNvSpPr>
          <p:nvPr>
            <p:ph type="title"/>
          </p:nvPr>
        </p:nvSpPr>
        <p:spPr>
          <a:xfrm>
            <a:off x="415600" y="854619"/>
            <a:ext cx="11360800" cy="763500"/>
          </a:xfrm>
        </p:spPr>
        <p:txBody>
          <a:bodyPr>
            <a:normAutofit fontScale="90000"/>
          </a:bodyPr>
          <a:lstStyle/>
          <a:p>
            <a:r>
              <a:rPr lang="en-US" b="1" dirty="0" smtClean="0">
                <a:solidFill>
                  <a:srgbClr val="FF0000"/>
                </a:solidFill>
              </a:rPr>
              <a:t>Adding a node to the stack </a:t>
            </a:r>
            <a:r>
              <a:rPr lang="en-US" b="1" dirty="0" smtClean="0">
                <a:solidFill>
                  <a:srgbClr val="0070C0"/>
                </a:solidFill>
              </a:rPr>
              <a:t>(Push operation)</a:t>
            </a:r>
            <a:r>
              <a:rPr lang="en-US" b="1" dirty="0" smtClean="0">
                <a:solidFill>
                  <a:srgbClr val="FF0000"/>
                </a:solidFill>
              </a:rPr>
              <a:t>:</a:t>
            </a:r>
            <a:endParaRPr lang="en-US" b="1" dirty="0">
              <a:solidFill>
                <a:srgbClr val="FF0000"/>
              </a:solidFill>
            </a:endParaRPr>
          </a:p>
        </p:txBody>
      </p:sp>
      <p:sp>
        <p:nvSpPr>
          <p:cNvPr id="5" name="Text Placeholder 4">
            <a:extLst>
              <a:ext uri="{FF2B5EF4-FFF2-40B4-BE49-F238E27FC236}">
                <a16:creationId xmlns="" xmlns:a16="http://schemas.microsoft.com/office/drawing/2014/main" id="{B462CDC7-F915-448E-A93D-8FC9B3E27544}"/>
              </a:ext>
            </a:extLst>
          </p:cNvPr>
          <p:cNvSpPr>
            <a:spLocks noGrp="1"/>
          </p:cNvSpPr>
          <p:nvPr>
            <p:ph type="body" idx="1"/>
          </p:nvPr>
        </p:nvSpPr>
        <p:spPr>
          <a:xfrm>
            <a:off x="372057" y="1652743"/>
            <a:ext cx="11360800" cy="4555200"/>
          </a:xfrm>
        </p:spPr>
        <p:txBody>
          <a:bodyPr>
            <a:normAutofit/>
          </a:bodyPr>
          <a:lstStyle/>
          <a:p>
            <a:pPr marL="628650" indent="-514350" algn="just">
              <a:buNone/>
            </a:pPr>
            <a:r>
              <a:rPr lang="en-US" dirty="0" smtClean="0"/>
              <a:t>3. If there are some nodes in the list already, then we have to </a:t>
            </a:r>
            <a:r>
              <a:rPr lang="en-US" dirty="0" smtClean="0">
                <a:solidFill>
                  <a:srgbClr val="0070C0"/>
                </a:solidFill>
              </a:rPr>
              <a:t>add the new </a:t>
            </a:r>
          </a:p>
          <a:p>
            <a:pPr marL="628650" indent="-514350" algn="just">
              <a:buNone/>
            </a:pPr>
            <a:r>
              <a:rPr lang="en-US" dirty="0" smtClean="0">
                <a:solidFill>
                  <a:srgbClr val="0070C0"/>
                </a:solidFill>
              </a:rPr>
              <a:t>    element in the beginning of the list</a:t>
            </a:r>
            <a:r>
              <a:rPr lang="en-US" dirty="0" smtClean="0"/>
              <a:t> (to not violate the property of the </a:t>
            </a:r>
          </a:p>
          <a:p>
            <a:pPr marL="628650" indent="-514350" algn="just">
              <a:buNone/>
            </a:pPr>
            <a:r>
              <a:rPr lang="en-US" dirty="0" smtClean="0"/>
              <a:t>    stack). </a:t>
            </a:r>
          </a:p>
          <a:p>
            <a:pPr marL="628650" indent="-514350" algn="just">
              <a:buNone/>
            </a:pPr>
            <a:endParaRPr lang="en-US" dirty="0" smtClean="0"/>
          </a:p>
          <a:p>
            <a:pPr marL="628650" indent="-514350" algn="just">
              <a:buNone/>
            </a:pPr>
            <a:r>
              <a:rPr lang="en-US" dirty="0" smtClean="0"/>
              <a:t>For this purpose, </a:t>
            </a:r>
          </a:p>
          <a:p>
            <a:pPr marL="628650" indent="-514350" algn="just">
              <a:buNone/>
            </a:pPr>
            <a:endParaRPr lang="en-US" dirty="0" smtClean="0"/>
          </a:p>
          <a:p>
            <a:pPr marL="628650" indent="-514350" algn="just"/>
            <a:r>
              <a:rPr lang="en-US" dirty="0" smtClean="0"/>
              <a:t>assign the address of the starting element to the address field of the new node, and </a:t>
            </a:r>
          </a:p>
          <a:p>
            <a:pPr marL="628650" indent="-514350" algn="just"/>
            <a:r>
              <a:rPr lang="en-US" dirty="0" smtClean="0"/>
              <a:t>make the new node, the starting node of the list. </a:t>
            </a:r>
          </a:p>
          <a:p>
            <a:pPr algn="just">
              <a:lnSpc>
                <a:spcPct val="150000"/>
              </a:lnSpc>
              <a:buNone/>
            </a:pPr>
            <a:endParaRPr lang="en-US" dirty="0" smtClean="0"/>
          </a:p>
        </p:txBody>
      </p:sp>
      <p:sp>
        <p:nvSpPr>
          <p:cNvPr id="3" name="Slide Number Placeholder 2">
            <a:extLst>
              <a:ext uri="{FF2B5EF4-FFF2-40B4-BE49-F238E27FC236}">
                <a16:creationId xmlns=""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18</a:t>
            </a:fld>
            <a:endParaRPr lang="en"/>
          </a:p>
        </p:txBody>
      </p:sp>
      <p:sp>
        <p:nvSpPr>
          <p:cNvPr id="6" name="Rectangle 5">
            <a:extLst>
              <a:ext uri="{FF2B5EF4-FFF2-40B4-BE49-F238E27FC236}">
                <a16:creationId xmlns=""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 xmlns:p14="http://schemas.microsoft.com/office/powerpoint/2010/main" val="14361044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15600" y="1130385"/>
            <a:ext cx="11360800" cy="763500"/>
          </a:xfrm>
          <a:prstGeom prst="rect">
            <a:avLst/>
          </a:prstGeom>
        </p:spPr>
        <p:txBody>
          <a:bodyPr spcFirstLastPara="1" wrap="square" lIns="91425" tIns="91425" rIns="91425" bIns="91425" anchor="t" anchorCtr="0">
            <a:noAutofit/>
          </a:bodyPr>
          <a:lstStyle/>
          <a:p>
            <a:r>
              <a:rPr lang="en-US" b="1" dirty="0" smtClean="0"/>
              <a:t>Time Complexity : o(1)</a:t>
            </a:r>
            <a:endParaRPr dirty="0"/>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19</a:t>
            </a:fld>
            <a:endParaRPr dirty="0"/>
          </a:p>
        </p:txBody>
      </p:sp>
      <p:sp>
        <p:nvSpPr>
          <p:cNvPr id="5" name="Rectangle 4">
            <a:extLst>
              <a:ext uri="{FF2B5EF4-FFF2-40B4-BE49-F238E27FC236}">
                <a16:creationId xmlns=""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3074" name="Picture 2"/>
          <p:cNvPicPr>
            <a:picLocks noChangeAspect="1" noChangeArrowheads="1"/>
          </p:cNvPicPr>
          <p:nvPr/>
        </p:nvPicPr>
        <p:blipFill>
          <a:blip r:embed="rId4" cstate="print"/>
          <a:srcRect/>
          <a:stretch>
            <a:fillRect/>
          </a:stretch>
        </p:blipFill>
        <p:spPr bwMode="auto">
          <a:xfrm>
            <a:off x="1374304" y="2162627"/>
            <a:ext cx="9700096" cy="3860801"/>
          </a:xfrm>
          <a:prstGeom prst="rect">
            <a:avLst/>
          </a:prstGeom>
          <a:noFill/>
          <a:ln w="9525">
            <a:noFill/>
            <a:miter lim="800000"/>
            <a:headEnd/>
            <a:tailEnd/>
          </a:ln>
        </p:spPr>
      </p:pic>
    </p:spTree>
    <p:extLst>
      <p:ext uri="{BB962C8B-B14F-4D97-AF65-F5344CB8AC3E}">
        <p14:creationId xmlns="" xmlns:p14="http://schemas.microsoft.com/office/powerpoint/2010/main" val="39680567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AF80551-6BB4-4F2D-933A-C75121B779D9}"/>
              </a:ext>
            </a:extLst>
          </p:cNvPr>
          <p:cNvSpPr>
            <a:spLocks noGrp="1"/>
          </p:cNvSpPr>
          <p:nvPr>
            <p:ph type="title"/>
          </p:nvPr>
        </p:nvSpPr>
        <p:spPr>
          <a:xfrm>
            <a:off x="415600" y="2380343"/>
            <a:ext cx="11360800" cy="1596571"/>
          </a:xfrm>
        </p:spPr>
        <p:txBody>
          <a:bodyPr>
            <a:normAutofit/>
          </a:bodyPr>
          <a:lstStyle/>
          <a:p>
            <a:r>
              <a:rPr lang="en-US" sz="4000" b="1" dirty="0" smtClean="0"/>
              <a:t>Deleting a node from the stack (POP operation)</a:t>
            </a:r>
            <a:endParaRPr lang="en-US" sz="4000" b="1" dirty="0"/>
          </a:p>
        </p:txBody>
      </p:sp>
      <p:sp>
        <p:nvSpPr>
          <p:cNvPr id="3" name="Slide Number Placeholder 2">
            <a:extLst>
              <a:ext uri="{FF2B5EF4-FFF2-40B4-BE49-F238E27FC236}">
                <a16:creationId xmlns="" xmlns:a16="http://schemas.microsoft.com/office/drawing/2014/main" id="{951A473B-82A8-4017-B374-545F4C379613}"/>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20</a:t>
            </a:fld>
            <a:endParaRPr lang="en"/>
          </a:p>
        </p:txBody>
      </p:sp>
      <p:sp>
        <p:nvSpPr>
          <p:cNvPr id="4" name="Rectangle 3">
            <a:extLst>
              <a:ext uri="{FF2B5EF4-FFF2-40B4-BE49-F238E27FC236}">
                <a16:creationId xmlns=""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180431" y="79526"/>
            <a:ext cx="2305141" cy="1076343"/>
          </a:xfrm>
          <a:prstGeom prst="rect">
            <a:avLst/>
          </a:prstGeom>
        </p:spPr>
      </p:pic>
      <p:sp>
        <p:nvSpPr>
          <p:cNvPr id="7" name="Rectangle 6">
            <a:extLst>
              <a:ext uri="{FF2B5EF4-FFF2-40B4-BE49-F238E27FC236}">
                <a16:creationId xmlns=""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TextBox 7">
            <a:extLst>
              <a:ext uri="{FF2B5EF4-FFF2-40B4-BE49-F238E27FC236}">
                <a16:creationId xmlns=""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 xmlns:a16="http://schemas.microsoft.com/office/drawing/2014/main" id="{AB738525-DD8E-2E85-F385-345FF64341EB}"/>
              </a:ext>
            </a:extLst>
          </p:cNvPr>
          <p:cNvSpPr txBox="1"/>
          <p:nvPr/>
        </p:nvSpPr>
        <p:spPr>
          <a:xfrm>
            <a:off x="295995" y="556618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 xmlns:p14="http://schemas.microsoft.com/office/powerpoint/2010/main" val="272094492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 xmlns:a16="http://schemas.microsoft.com/office/drawing/2014/main" id="{B5E37E79-C734-4EBE-9F75-392280F4D615}"/>
              </a:ext>
            </a:extLst>
          </p:cNvPr>
          <p:cNvSpPr>
            <a:spLocks noGrp="1"/>
          </p:cNvSpPr>
          <p:nvPr>
            <p:ph type="title"/>
          </p:nvPr>
        </p:nvSpPr>
        <p:spPr>
          <a:xfrm>
            <a:off x="415600" y="854619"/>
            <a:ext cx="11360800" cy="763500"/>
          </a:xfrm>
        </p:spPr>
        <p:txBody>
          <a:bodyPr>
            <a:normAutofit/>
          </a:bodyPr>
          <a:lstStyle/>
          <a:p>
            <a:r>
              <a:rPr lang="en-US" sz="4000" b="1" dirty="0" smtClean="0">
                <a:solidFill>
                  <a:srgbClr val="FF0000"/>
                </a:solidFill>
              </a:rPr>
              <a:t>Deleting a node from the stack (POP operation):</a:t>
            </a:r>
            <a:endParaRPr lang="en-US" sz="4000" b="1" dirty="0">
              <a:solidFill>
                <a:srgbClr val="FF0000"/>
              </a:solidFill>
            </a:endParaRPr>
          </a:p>
        </p:txBody>
      </p:sp>
      <p:sp>
        <p:nvSpPr>
          <p:cNvPr id="5" name="Text Placeholder 4">
            <a:extLst>
              <a:ext uri="{FF2B5EF4-FFF2-40B4-BE49-F238E27FC236}">
                <a16:creationId xmlns="" xmlns:a16="http://schemas.microsoft.com/office/drawing/2014/main" id="{B462CDC7-F915-448E-A93D-8FC9B3E27544}"/>
              </a:ext>
            </a:extLst>
          </p:cNvPr>
          <p:cNvSpPr>
            <a:spLocks noGrp="1"/>
          </p:cNvSpPr>
          <p:nvPr>
            <p:ph type="body" idx="1"/>
          </p:nvPr>
        </p:nvSpPr>
        <p:spPr>
          <a:xfrm>
            <a:off x="415600" y="1797885"/>
            <a:ext cx="11360800" cy="4555200"/>
          </a:xfrm>
        </p:spPr>
        <p:txBody>
          <a:bodyPr>
            <a:normAutofit/>
          </a:bodyPr>
          <a:lstStyle/>
          <a:p>
            <a:pPr algn="just">
              <a:lnSpc>
                <a:spcPct val="150000"/>
              </a:lnSpc>
            </a:pPr>
            <a:r>
              <a:rPr lang="en-US" sz="3200" dirty="0" smtClean="0"/>
              <a:t>Deleting a node from the top of stack is referred to as </a:t>
            </a:r>
            <a:r>
              <a:rPr lang="en-US" sz="3200" b="1" dirty="0" smtClean="0"/>
              <a:t>pop</a:t>
            </a:r>
            <a:r>
              <a:rPr lang="en-US" sz="3200" dirty="0" smtClean="0"/>
              <a:t> operation. </a:t>
            </a:r>
          </a:p>
          <a:p>
            <a:pPr algn="just">
              <a:lnSpc>
                <a:spcPct val="150000"/>
              </a:lnSpc>
            </a:pPr>
            <a:endParaRPr lang="en-US" sz="800" dirty="0" smtClean="0"/>
          </a:p>
          <a:p>
            <a:pPr algn="just">
              <a:lnSpc>
                <a:spcPct val="150000"/>
              </a:lnSpc>
            </a:pPr>
            <a:r>
              <a:rPr lang="en-US" sz="3200" dirty="0" smtClean="0"/>
              <a:t>Deleting a node from the linked list implementation of stack is different from that in the array implementation. </a:t>
            </a:r>
          </a:p>
          <a:p>
            <a:pPr algn="just">
              <a:lnSpc>
                <a:spcPct val="150000"/>
              </a:lnSpc>
              <a:buNone/>
            </a:pPr>
            <a:endParaRPr lang="en-US" sz="3200" dirty="0" smtClean="0"/>
          </a:p>
        </p:txBody>
      </p:sp>
      <p:sp>
        <p:nvSpPr>
          <p:cNvPr id="3" name="Slide Number Placeholder 2">
            <a:extLst>
              <a:ext uri="{FF2B5EF4-FFF2-40B4-BE49-F238E27FC236}">
                <a16:creationId xmlns=""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21</a:t>
            </a:fld>
            <a:endParaRPr lang="en"/>
          </a:p>
        </p:txBody>
      </p:sp>
      <p:sp>
        <p:nvSpPr>
          <p:cNvPr id="6" name="Rectangle 5">
            <a:extLst>
              <a:ext uri="{FF2B5EF4-FFF2-40B4-BE49-F238E27FC236}">
                <a16:creationId xmlns=""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 xmlns:p14="http://schemas.microsoft.com/office/powerpoint/2010/main" val="14361044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 xmlns:a16="http://schemas.microsoft.com/office/drawing/2014/main" id="{B5E37E79-C734-4EBE-9F75-392280F4D615}"/>
              </a:ext>
            </a:extLst>
          </p:cNvPr>
          <p:cNvSpPr>
            <a:spLocks noGrp="1"/>
          </p:cNvSpPr>
          <p:nvPr>
            <p:ph type="title"/>
          </p:nvPr>
        </p:nvSpPr>
        <p:spPr>
          <a:xfrm>
            <a:off x="415600" y="854619"/>
            <a:ext cx="11360800" cy="763500"/>
          </a:xfrm>
        </p:spPr>
        <p:txBody>
          <a:bodyPr>
            <a:normAutofit/>
          </a:bodyPr>
          <a:lstStyle/>
          <a:p>
            <a:r>
              <a:rPr lang="en-US" sz="4000" b="1" dirty="0" smtClean="0">
                <a:solidFill>
                  <a:srgbClr val="FF0000"/>
                </a:solidFill>
              </a:rPr>
              <a:t>Deleting a node from the stack (POP operation):</a:t>
            </a:r>
            <a:endParaRPr lang="en-US" sz="4000" b="1" dirty="0">
              <a:solidFill>
                <a:srgbClr val="FF0000"/>
              </a:solidFill>
            </a:endParaRPr>
          </a:p>
        </p:txBody>
      </p:sp>
      <p:sp>
        <p:nvSpPr>
          <p:cNvPr id="5" name="Text Placeholder 4">
            <a:extLst>
              <a:ext uri="{FF2B5EF4-FFF2-40B4-BE49-F238E27FC236}">
                <a16:creationId xmlns="" xmlns:a16="http://schemas.microsoft.com/office/drawing/2014/main" id="{B462CDC7-F915-448E-A93D-8FC9B3E27544}"/>
              </a:ext>
            </a:extLst>
          </p:cNvPr>
          <p:cNvSpPr>
            <a:spLocks noGrp="1"/>
          </p:cNvSpPr>
          <p:nvPr>
            <p:ph type="body" idx="1"/>
          </p:nvPr>
        </p:nvSpPr>
        <p:spPr>
          <a:xfrm>
            <a:off x="415600" y="1797885"/>
            <a:ext cx="11360800" cy="4555200"/>
          </a:xfrm>
        </p:spPr>
        <p:txBody>
          <a:bodyPr>
            <a:normAutofit/>
          </a:bodyPr>
          <a:lstStyle/>
          <a:p>
            <a:pPr>
              <a:buNone/>
            </a:pPr>
            <a:r>
              <a:rPr lang="en-US" dirty="0" smtClean="0"/>
              <a:t>In order to pop an element from the stack, we need to follow the following steps :</a:t>
            </a:r>
          </a:p>
          <a:p>
            <a:pPr lvl="1">
              <a:lnSpc>
                <a:spcPct val="150000"/>
              </a:lnSpc>
            </a:pPr>
            <a:r>
              <a:rPr lang="en-US" sz="2800" dirty="0" smtClean="0"/>
              <a:t>Check for the underflow condition</a:t>
            </a:r>
          </a:p>
          <a:p>
            <a:pPr lvl="1">
              <a:lnSpc>
                <a:spcPct val="150000"/>
              </a:lnSpc>
            </a:pPr>
            <a:r>
              <a:rPr lang="en-US" sz="2800" dirty="0" smtClean="0"/>
              <a:t>Adjust the head pointer accordingly</a:t>
            </a:r>
          </a:p>
          <a:p>
            <a:pPr lvl="1"/>
            <a:endParaRPr lang="en-US" dirty="0" smtClean="0"/>
          </a:p>
          <a:p>
            <a:r>
              <a:rPr lang="en-US" b="1" dirty="0" smtClean="0"/>
              <a:t>Time Complexity : o(n)</a:t>
            </a:r>
            <a:r>
              <a:rPr lang="en-US" sz="3200" dirty="0" smtClean="0"/>
              <a:t> </a:t>
            </a:r>
          </a:p>
          <a:p>
            <a:pPr algn="just">
              <a:lnSpc>
                <a:spcPct val="150000"/>
              </a:lnSpc>
              <a:buNone/>
            </a:pPr>
            <a:endParaRPr lang="en-US" sz="3200" dirty="0" smtClean="0"/>
          </a:p>
        </p:txBody>
      </p:sp>
      <p:sp>
        <p:nvSpPr>
          <p:cNvPr id="3" name="Slide Number Placeholder 2">
            <a:extLst>
              <a:ext uri="{FF2B5EF4-FFF2-40B4-BE49-F238E27FC236}">
                <a16:creationId xmlns=""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22</a:t>
            </a:fld>
            <a:endParaRPr lang="en"/>
          </a:p>
        </p:txBody>
      </p:sp>
      <p:sp>
        <p:nvSpPr>
          <p:cNvPr id="6" name="Rectangle 5">
            <a:extLst>
              <a:ext uri="{FF2B5EF4-FFF2-40B4-BE49-F238E27FC236}">
                <a16:creationId xmlns=""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 xmlns:p14="http://schemas.microsoft.com/office/powerpoint/2010/main" val="1436104431"/>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 xmlns:a16="http://schemas.microsoft.com/office/drawing/2014/main" id="{B5E37E79-C734-4EBE-9F75-392280F4D615}"/>
              </a:ext>
            </a:extLst>
          </p:cNvPr>
          <p:cNvSpPr>
            <a:spLocks noGrp="1"/>
          </p:cNvSpPr>
          <p:nvPr>
            <p:ph type="title"/>
          </p:nvPr>
        </p:nvSpPr>
        <p:spPr>
          <a:xfrm>
            <a:off x="415600" y="854619"/>
            <a:ext cx="11360800" cy="763500"/>
          </a:xfrm>
        </p:spPr>
        <p:txBody>
          <a:bodyPr>
            <a:normAutofit/>
          </a:bodyPr>
          <a:lstStyle/>
          <a:p>
            <a:r>
              <a:rPr lang="en-US" sz="4000" b="1" dirty="0" smtClean="0">
                <a:solidFill>
                  <a:srgbClr val="FF0000"/>
                </a:solidFill>
              </a:rPr>
              <a:t>Deleting a node from the stack (POP operation):</a:t>
            </a:r>
            <a:endParaRPr lang="en-US" sz="4000" b="1" dirty="0">
              <a:solidFill>
                <a:srgbClr val="FF0000"/>
              </a:solidFill>
            </a:endParaRPr>
          </a:p>
        </p:txBody>
      </p:sp>
      <p:sp>
        <p:nvSpPr>
          <p:cNvPr id="5" name="Text Placeholder 4">
            <a:extLst>
              <a:ext uri="{FF2B5EF4-FFF2-40B4-BE49-F238E27FC236}">
                <a16:creationId xmlns="" xmlns:a16="http://schemas.microsoft.com/office/drawing/2014/main" id="{B462CDC7-F915-448E-A93D-8FC9B3E27544}"/>
              </a:ext>
            </a:extLst>
          </p:cNvPr>
          <p:cNvSpPr>
            <a:spLocks noGrp="1"/>
          </p:cNvSpPr>
          <p:nvPr>
            <p:ph type="body" idx="1"/>
          </p:nvPr>
        </p:nvSpPr>
        <p:spPr>
          <a:xfrm>
            <a:off x="415600" y="1797885"/>
            <a:ext cx="11360800" cy="4555200"/>
          </a:xfrm>
        </p:spPr>
        <p:txBody>
          <a:bodyPr>
            <a:normAutofit/>
          </a:bodyPr>
          <a:lstStyle/>
          <a:p>
            <a:pPr>
              <a:buNone/>
            </a:pPr>
            <a:r>
              <a:rPr lang="en-US" b="1" dirty="0" smtClean="0"/>
              <a:t>Check for the underflow condition:</a:t>
            </a:r>
            <a:endParaRPr lang="en-US" dirty="0" smtClean="0"/>
          </a:p>
          <a:p>
            <a:pPr lvl="1" algn="just">
              <a:lnSpc>
                <a:spcPct val="200000"/>
              </a:lnSpc>
            </a:pPr>
            <a:r>
              <a:rPr lang="en-US" sz="2800" dirty="0" smtClean="0"/>
              <a:t>The underflow condition occurs when we try to pop from an already empty stack. The stack will be empty if the head pointer of the list points to null.</a:t>
            </a:r>
          </a:p>
        </p:txBody>
      </p:sp>
      <p:sp>
        <p:nvSpPr>
          <p:cNvPr id="3" name="Slide Number Placeholder 2">
            <a:extLst>
              <a:ext uri="{FF2B5EF4-FFF2-40B4-BE49-F238E27FC236}">
                <a16:creationId xmlns=""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23</a:t>
            </a:fld>
            <a:endParaRPr lang="en"/>
          </a:p>
        </p:txBody>
      </p:sp>
      <p:sp>
        <p:nvSpPr>
          <p:cNvPr id="6" name="Rectangle 5">
            <a:extLst>
              <a:ext uri="{FF2B5EF4-FFF2-40B4-BE49-F238E27FC236}">
                <a16:creationId xmlns=""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 xmlns:p14="http://schemas.microsoft.com/office/powerpoint/2010/main" val="1436104431"/>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 xmlns:a16="http://schemas.microsoft.com/office/drawing/2014/main" id="{B5E37E79-C734-4EBE-9F75-392280F4D615}"/>
              </a:ext>
            </a:extLst>
          </p:cNvPr>
          <p:cNvSpPr>
            <a:spLocks noGrp="1"/>
          </p:cNvSpPr>
          <p:nvPr>
            <p:ph type="title"/>
          </p:nvPr>
        </p:nvSpPr>
        <p:spPr>
          <a:xfrm>
            <a:off x="415600" y="854619"/>
            <a:ext cx="11360800" cy="763500"/>
          </a:xfrm>
        </p:spPr>
        <p:txBody>
          <a:bodyPr>
            <a:normAutofit/>
          </a:bodyPr>
          <a:lstStyle/>
          <a:p>
            <a:r>
              <a:rPr lang="en-US" sz="4000" b="1" dirty="0" smtClean="0">
                <a:solidFill>
                  <a:srgbClr val="FF0000"/>
                </a:solidFill>
              </a:rPr>
              <a:t>Deleting a node from the stack (POP operation):</a:t>
            </a:r>
            <a:endParaRPr lang="en-US" sz="4000" b="1" dirty="0">
              <a:solidFill>
                <a:srgbClr val="FF0000"/>
              </a:solidFill>
            </a:endParaRPr>
          </a:p>
        </p:txBody>
      </p:sp>
      <p:sp>
        <p:nvSpPr>
          <p:cNvPr id="5" name="Text Placeholder 4">
            <a:extLst>
              <a:ext uri="{FF2B5EF4-FFF2-40B4-BE49-F238E27FC236}">
                <a16:creationId xmlns="" xmlns:a16="http://schemas.microsoft.com/office/drawing/2014/main" id="{B462CDC7-F915-448E-A93D-8FC9B3E27544}"/>
              </a:ext>
            </a:extLst>
          </p:cNvPr>
          <p:cNvSpPr>
            <a:spLocks noGrp="1"/>
          </p:cNvSpPr>
          <p:nvPr>
            <p:ph type="body" idx="1"/>
          </p:nvPr>
        </p:nvSpPr>
        <p:spPr>
          <a:xfrm>
            <a:off x="415600" y="1797885"/>
            <a:ext cx="11360800" cy="4555200"/>
          </a:xfrm>
        </p:spPr>
        <p:txBody>
          <a:bodyPr>
            <a:normAutofit/>
          </a:bodyPr>
          <a:lstStyle/>
          <a:p>
            <a:pPr>
              <a:buNone/>
            </a:pPr>
            <a:r>
              <a:rPr lang="en-US" b="1" dirty="0" smtClean="0"/>
              <a:t>Adjust the head pointer accordingly</a:t>
            </a:r>
            <a:r>
              <a:rPr lang="en-US" dirty="0" smtClean="0"/>
              <a:t>:</a:t>
            </a:r>
          </a:p>
          <a:p>
            <a:pPr lvl="1" algn="just">
              <a:lnSpc>
                <a:spcPct val="200000"/>
              </a:lnSpc>
            </a:pPr>
            <a:r>
              <a:rPr lang="en-US" sz="2800" dirty="0" smtClean="0"/>
              <a:t>In stack, the elements are popped only from one end, therefore, the value stored in the head pointer must be deleted and the node must be freed. The next node of the head node now becomes the head node.</a:t>
            </a:r>
          </a:p>
        </p:txBody>
      </p:sp>
      <p:sp>
        <p:nvSpPr>
          <p:cNvPr id="3" name="Slide Number Placeholder 2">
            <a:extLst>
              <a:ext uri="{FF2B5EF4-FFF2-40B4-BE49-F238E27FC236}">
                <a16:creationId xmlns=""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24</a:t>
            </a:fld>
            <a:endParaRPr lang="en"/>
          </a:p>
        </p:txBody>
      </p:sp>
      <p:sp>
        <p:nvSpPr>
          <p:cNvPr id="6" name="Rectangle 5">
            <a:extLst>
              <a:ext uri="{FF2B5EF4-FFF2-40B4-BE49-F238E27FC236}">
                <a16:creationId xmlns=""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 xmlns:p14="http://schemas.microsoft.com/office/powerpoint/2010/main" val="1436104431"/>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AF80551-6BB4-4F2D-933A-C75121B779D9}"/>
              </a:ext>
            </a:extLst>
          </p:cNvPr>
          <p:cNvSpPr>
            <a:spLocks noGrp="1"/>
          </p:cNvSpPr>
          <p:nvPr>
            <p:ph type="title"/>
          </p:nvPr>
        </p:nvSpPr>
        <p:spPr>
          <a:xfrm>
            <a:off x="415600" y="2380343"/>
            <a:ext cx="11360800" cy="1596571"/>
          </a:xfrm>
        </p:spPr>
        <p:txBody>
          <a:bodyPr>
            <a:normAutofit/>
          </a:bodyPr>
          <a:lstStyle/>
          <a:p>
            <a:r>
              <a:rPr lang="en-US" sz="4000" b="1" dirty="0" smtClean="0"/>
              <a:t>Display the nodes (Traversing)</a:t>
            </a:r>
            <a:endParaRPr lang="en-US" sz="4000" b="1" dirty="0"/>
          </a:p>
        </p:txBody>
      </p:sp>
      <p:sp>
        <p:nvSpPr>
          <p:cNvPr id="3" name="Slide Number Placeholder 2">
            <a:extLst>
              <a:ext uri="{FF2B5EF4-FFF2-40B4-BE49-F238E27FC236}">
                <a16:creationId xmlns="" xmlns:a16="http://schemas.microsoft.com/office/drawing/2014/main" id="{951A473B-82A8-4017-B374-545F4C379613}"/>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25</a:t>
            </a:fld>
            <a:endParaRPr lang="en"/>
          </a:p>
        </p:txBody>
      </p:sp>
      <p:sp>
        <p:nvSpPr>
          <p:cNvPr id="4" name="Rectangle 3">
            <a:extLst>
              <a:ext uri="{FF2B5EF4-FFF2-40B4-BE49-F238E27FC236}">
                <a16:creationId xmlns=""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180431" y="79526"/>
            <a:ext cx="2305141" cy="1076343"/>
          </a:xfrm>
          <a:prstGeom prst="rect">
            <a:avLst/>
          </a:prstGeom>
        </p:spPr>
      </p:pic>
      <p:sp>
        <p:nvSpPr>
          <p:cNvPr id="7" name="Rectangle 6">
            <a:extLst>
              <a:ext uri="{FF2B5EF4-FFF2-40B4-BE49-F238E27FC236}">
                <a16:creationId xmlns=""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TextBox 7">
            <a:extLst>
              <a:ext uri="{FF2B5EF4-FFF2-40B4-BE49-F238E27FC236}">
                <a16:creationId xmlns=""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 xmlns:a16="http://schemas.microsoft.com/office/drawing/2014/main" id="{AB738525-DD8E-2E85-F385-345FF64341EB}"/>
              </a:ext>
            </a:extLst>
          </p:cNvPr>
          <p:cNvSpPr txBox="1"/>
          <p:nvPr/>
        </p:nvSpPr>
        <p:spPr>
          <a:xfrm>
            <a:off x="295995" y="556618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 xmlns:p14="http://schemas.microsoft.com/office/powerpoint/2010/main" val="272094492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 xmlns:a16="http://schemas.microsoft.com/office/drawing/2014/main" id="{B5E37E79-C734-4EBE-9F75-392280F4D615}"/>
              </a:ext>
            </a:extLst>
          </p:cNvPr>
          <p:cNvSpPr>
            <a:spLocks noGrp="1"/>
          </p:cNvSpPr>
          <p:nvPr>
            <p:ph type="title"/>
          </p:nvPr>
        </p:nvSpPr>
        <p:spPr>
          <a:xfrm>
            <a:off x="415600" y="854619"/>
            <a:ext cx="11360800" cy="763500"/>
          </a:xfrm>
        </p:spPr>
        <p:txBody>
          <a:bodyPr>
            <a:normAutofit/>
          </a:bodyPr>
          <a:lstStyle/>
          <a:p>
            <a:r>
              <a:rPr lang="en-US" sz="4000" b="1" dirty="0" smtClean="0">
                <a:solidFill>
                  <a:srgbClr val="FF0000"/>
                </a:solidFill>
              </a:rPr>
              <a:t>Display the nodes (Traversing):</a:t>
            </a:r>
          </a:p>
        </p:txBody>
      </p:sp>
      <p:sp>
        <p:nvSpPr>
          <p:cNvPr id="5" name="Text Placeholder 4">
            <a:extLst>
              <a:ext uri="{FF2B5EF4-FFF2-40B4-BE49-F238E27FC236}">
                <a16:creationId xmlns="" xmlns:a16="http://schemas.microsoft.com/office/drawing/2014/main" id="{B462CDC7-F915-448E-A93D-8FC9B3E27544}"/>
              </a:ext>
            </a:extLst>
          </p:cNvPr>
          <p:cNvSpPr>
            <a:spLocks noGrp="1"/>
          </p:cNvSpPr>
          <p:nvPr>
            <p:ph type="body" idx="1"/>
          </p:nvPr>
        </p:nvSpPr>
        <p:spPr>
          <a:xfrm>
            <a:off x="314000" y="1609199"/>
            <a:ext cx="11360800" cy="4555200"/>
          </a:xfrm>
        </p:spPr>
        <p:txBody>
          <a:bodyPr>
            <a:normAutofit lnSpcReduction="10000"/>
          </a:bodyPr>
          <a:lstStyle/>
          <a:p>
            <a:pPr lvl="1" algn="just">
              <a:lnSpc>
                <a:spcPct val="200000"/>
              </a:lnSpc>
              <a:buNone/>
            </a:pPr>
            <a:r>
              <a:rPr lang="en-US" sz="3200" dirty="0" smtClean="0"/>
              <a:t>Displaying all the nodes of a stack needs traversing all the nodes </a:t>
            </a:r>
            <a:endParaRPr lang="ar-EG" sz="3200" dirty="0" smtClean="0"/>
          </a:p>
          <a:p>
            <a:pPr lvl="1" algn="just">
              <a:lnSpc>
                <a:spcPct val="200000"/>
              </a:lnSpc>
              <a:buNone/>
            </a:pPr>
            <a:r>
              <a:rPr lang="en-US" sz="3200" dirty="0" smtClean="0"/>
              <a:t>of the linked list organized in the form of stack.</a:t>
            </a:r>
            <a:endParaRPr lang="ar-EG" sz="3200" dirty="0" smtClean="0"/>
          </a:p>
          <a:p>
            <a:pPr lvl="1" algn="just">
              <a:lnSpc>
                <a:spcPct val="200000"/>
              </a:lnSpc>
              <a:buNone/>
            </a:pPr>
            <a:r>
              <a:rPr lang="en-US" sz="3200" b="1" dirty="0" smtClean="0">
                <a:solidFill>
                  <a:srgbClr val="0070C0"/>
                </a:solidFill>
              </a:rPr>
              <a:t>Traversing </a:t>
            </a:r>
            <a:r>
              <a:rPr lang="ar-EG" sz="1800" dirty="0" smtClean="0"/>
              <a:t>عبور</a:t>
            </a:r>
            <a:r>
              <a:rPr lang="en-US" sz="3200" b="1" dirty="0" smtClean="0">
                <a:solidFill>
                  <a:srgbClr val="0070C0"/>
                </a:solidFill>
              </a:rPr>
              <a:t>: </a:t>
            </a:r>
            <a:r>
              <a:rPr lang="en-US" sz="3200" dirty="0" smtClean="0"/>
              <a:t>It is </a:t>
            </a:r>
            <a:r>
              <a:rPr lang="en-US" sz="3200" u="sng" dirty="0" smtClean="0"/>
              <a:t>used to access each data item exactly once</a:t>
            </a:r>
            <a:r>
              <a:rPr lang="en-US" sz="3200" dirty="0" smtClean="0"/>
              <a:t> so that it can be processed.  </a:t>
            </a:r>
          </a:p>
        </p:txBody>
      </p:sp>
      <p:sp>
        <p:nvSpPr>
          <p:cNvPr id="3" name="Slide Number Placeholder 2">
            <a:extLst>
              <a:ext uri="{FF2B5EF4-FFF2-40B4-BE49-F238E27FC236}">
                <a16:creationId xmlns=""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26</a:t>
            </a:fld>
            <a:endParaRPr lang="en"/>
          </a:p>
        </p:txBody>
      </p:sp>
      <p:sp>
        <p:nvSpPr>
          <p:cNvPr id="6" name="Rectangle 5">
            <a:extLst>
              <a:ext uri="{FF2B5EF4-FFF2-40B4-BE49-F238E27FC236}">
                <a16:creationId xmlns=""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 xmlns:p14="http://schemas.microsoft.com/office/powerpoint/2010/main" val="143610443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 xmlns:a16="http://schemas.microsoft.com/office/drawing/2014/main" id="{B5E37E79-C734-4EBE-9F75-392280F4D615}"/>
              </a:ext>
            </a:extLst>
          </p:cNvPr>
          <p:cNvSpPr>
            <a:spLocks noGrp="1"/>
          </p:cNvSpPr>
          <p:nvPr>
            <p:ph type="title"/>
          </p:nvPr>
        </p:nvSpPr>
        <p:spPr>
          <a:xfrm>
            <a:off x="415600" y="854619"/>
            <a:ext cx="11360800" cy="763500"/>
          </a:xfrm>
        </p:spPr>
        <p:txBody>
          <a:bodyPr>
            <a:normAutofit/>
          </a:bodyPr>
          <a:lstStyle/>
          <a:p>
            <a:r>
              <a:rPr lang="en-US" sz="4000" b="1" dirty="0" smtClean="0">
                <a:solidFill>
                  <a:srgbClr val="FF0000"/>
                </a:solidFill>
              </a:rPr>
              <a:t>Display the nodes (Traversing):</a:t>
            </a:r>
          </a:p>
        </p:txBody>
      </p:sp>
      <p:sp>
        <p:nvSpPr>
          <p:cNvPr id="5" name="Text Placeholder 4">
            <a:extLst>
              <a:ext uri="{FF2B5EF4-FFF2-40B4-BE49-F238E27FC236}">
                <a16:creationId xmlns="" xmlns:a16="http://schemas.microsoft.com/office/drawing/2014/main" id="{B462CDC7-F915-448E-A93D-8FC9B3E27544}"/>
              </a:ext>
            </a:extLst>
          </p:cNvPr>
          <p:cNvSpPr>
            <a:spLocks noGrp="1"/>
          </p:cNvSpPr>
          <p:nvPr>
            <p:ph type="body" idx="1"/>
          </p:nvPr>
        </p:nvSpPr>
        <p:spPr>
          <a:xfrm>
            <a:off x="314000" y="1260863"/>
            <a:ext cx="11360800" cy="4555200"/>
          </a:xfrm>
        </p:spPr>
        <p:txBody>
          <a:bodyPr>
            <a:normAutofit/>
          </a:bodyPr>
          <a:lstStyle/>
          <a:p>
            <a:pPr algn="just"/>
            <a:endParaRPr lang="en-US" dirty="0" smtClean="0"/>
          </a:p>
          <a:p>
            <a:pPr algn="just">
              <a:lnSpc>
                <a:spcPct val="150000"/>
              </a:lnSpc>
              <a:buNone/>
            </a:pPr>
            <a:r>
              <a:rPr lang="en-US" dirty="0" smtClean="0"/>
              <a:t>To Display the nodes follow the following steps:</a:t>
            </a:r>
          </a:p>
          <a:p>
            <a:pPr marL="939800" lvl="1" indent="-342900" algn="just">
              <a:lnSpc>
                <a:spcPct val="150000"/>
              </a:lnSpc>
              <a:buFont typeface="+mj-lt"/>
              <a:buAutoNum type="arabicPeriod"/>
            </a:pPr>
            <a:r>
              <a:rPr lang="en-US" sz="2800" dirty="0" smtClean="0"/>
              <a:t>Copy the head pointer into a temporary pointer.</a:t>
            </a:r>
          </a:p>
          <a:p>
            <a:pPr marL="939800" lvl="1" indent="-342900" algn="just">
              <a:lnSpc>
                <a:spcPct val="150000"/>
              </a:lnSpc>
              <a:buFont typeface="+mj-lt"/>
              <a:buAutoNum type="arabicPeriod"/>
            </a:pPr>
            <a:r>
              <a:rPr lang="en-US" sz="2800" dirty="0" smtClean="0"/>
              <a:t>Move the temporary pointer through all the nodes of the list and print the value field attached to every node</a:t>
            </a:r>
            <a:r>
              <a:rPr lang="en-US" dirty="0" smtClean="0"/>
              <a:t>.</a:t>
            </a:r>
          </a:p>
          <a:p>
            <a:pPr algn="just"/>
            <a:endParaRPr lang="en-US" b="1" dirty="0" smtClean="0"/>
          </a:p>
          <a:p>
            <a:pPr algn="just"/>
            <a:r>
              <a:rPr lang="en-US" b="1" dirty="0" smtClean="0"/>
              <a:t>Time Complexity : o(n)</a:t>
            </a:r>
            <a:r>
              <a:rPr lang="en-US" sz="3200" dirty="0" smtClean="0"/>
              <a:t>  </a:t>
            </a:r>
          </a:p>
        </p:txBody>
      </p:sp>
      <p:sp>
        <p:nvSpPr>
          <p:cNvPr id="3" name="Slide Number Placeholder 2">
            <a:extLst>
              <a:ext uri="{FF2B5EF4-FFF2-40B4-BE49-F238E27FC236}">
                <a16:creationId xmlns="" xmlns:a16="http://schemas.microsoft.com/office/drawing/2014/main" id="{2907E750-9155-4EF3-AE3B-D47A9282DD34}"/>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27</a:t>
            </a:fld>
            <a:endParaRPr lang="en"/>
          </a:p>
        </p:txBody>
      </p:sp>
      <p:sp>
        <p:nvSpPr>
          <p:cNvPr id="6" name="Rectangle 5">
            <a:extLst>
              <a:ext uri="{FF2B5EF4-FFF2-40B4-BE49-F238E27FC236}">
                <a16:creationId xmlns="" xmlns:a16="http://schemas.microsoft.com/office/drawing/2014/main" id="{625A65B4-F2A8-05FC-5604-83D2080647B6}"/>
              </a:ext>
            </a:extLst>
          </p:cNvPr>
          <p:cNvSpPr/>
          <p:nvPr/>
        </p:nvSpPr>
        <p:spPr>
          <a:xfrm>
            <a:off x="2335893" y="500900"/>
            <a:ext cx="9856108"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Box 6">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8"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180431" y="79526"/>
            <a:ext cx="2305141" cy="1076343"/>
          </a:xfrm>
          <a:prstGeom prst="rect">
            <a:avLst/>
          </a:prstGeom>
        </p:spPr>
      </p:pic>
      <p:sp>
        <p:nvSpPr>
          <p:cNvPr id="9" name="Rectangle 8">
            <a:extLst>
              <a:ext uri="{FF2B5EF4-FFF2-40B4-BE49-F238E27FC236}">
                <a16:creationId xmlns=""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10" name="TextBox 9">
            <a:extLst>
              <a:ext uri="{FF2B5EF4-FFF2-40B4-BE49-F238E27FC236}">
                <a16:creationId xmlns=""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 xmlns:p14="http://schemas.microsoft.com/office/powerpoint/2010/main" val="143610443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 xmlns:a14="http://schemas.microsoft.com/office/drawing/2010/main" val="0"/>
              </a:ext>
            </a:extLst>
          </a:blip>
          <a:srcRect t="8679" b="8679"/>
          <a:stretch>
            <a:fillRect/>
          </a:stretch>
        </p:blipFill>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7897912" y="1288419"/>
            <a:ext cx="2135521" cy="707886"/>
          </a:xfrm>
          <a:prstGeom prst="rect">
            <a:avLst/>
          </a:prstGeom>
          <a:noFill/>
        </p:spPr>
        <p:txBody>
          <a:bodyPr wrap="none" rtlCol="0">
            <a:spAutoFit/>
          </a:bodyPr>
          <a:lstStyle/>
          <a:p>
            <a:r>
              <a:rPr lang="en-US" sz="4000" b="1" dirty="0" smtClean="0">
                <a:solidFill>
                  <a:srgbClr val="00B0F0"/>
                </a:solidFill>
                <a:latin typeface="Times New Roman" panose="02020603050405020304" pitchFamily="18" charset="0"/>
                <a:cs typeface="Times New Roman" panose="02020603050405020304" pitchFamily="18" charset="0"/>
              </a:rPr>
              <a:t>QUEUE </a:t>
            </a:r>
          </a:p>
        </p:txBody>
      </p:sp>
      <p:sp>
        <p:nvSpPr>
          <p:cNvPr id="2" name="TextBox 1">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 xmlns:a16="http://schemas.microsoft.com/office/drawing/2014/main" id="{463D680D-A11B-0A8A-63D5-DD2C6F3FD516}"/>
              </a:ext>
            </a:extLst>
          </p:cNvPr>
          <p:cNvSpPr txBox="1"/>
          <p:nvPr/>
        </p:nvSpPr>
        <p:spPr>
          <a:xfrm>
            <a:off x="5031436" y="117373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AB738525-DD8E-2E85-F385-345FF64341EB}"/>
              </a:ext>
            </a:extLst>
          </p:cNvPr>
          <p:cNvSpPr txBox="1"/>
          <p:nvPr/>
        </p:nvSpPr>
        <p:spPr>
          <a:xfrm>
            <a:off x="5056733" y="105224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15600" y="1130385"/>
            <a:ext cx="11360800" cy="763500"/>
          </a:xfrm>
          <a:prstGeom prst="rect">
            <a:avLst/>
          </a:prstGeom>
        </p:spPr>
        <p:txBody>
          <a:bodyPr spcFirstLastPara="1" wrap="square" lIns="91425" tIns="91425" rIns="91425" bIns="91425" anchor="t" anchorCtr="0">
            <a:noAutofit/>
          </a:bodyPr>
          <a:lstStyle/>
          <a:p>
            <a:r>
              <a:rPr lang="en-US" b="1" dirty="0" smtClean="0">
                <a:solidFill>
                  <a:srgbClr val="C00000"/>
                </a:solidFill>
              </a:rPr>
              <a:t>QUEUE:   </a:t>
            </a:r>
            <a:r>
              <a:rPr lang="en-US" dirty="0" smtClean="0"/>
              <a:t> </a:t>
            </a:r>
            <a:endParaRPr dirty="0"/>
          </a:p>
        </p:txBody>
      </p:sp>
      <p:sp>
        <p:nvSpPr>
          <p:cNvPr id="131" name="Shape 131"/>
          <p:cNvSpPr txBox="1">
            <a:spLocks noGrp="1"/>
          </p:cNvSpPr>
          <p:nvPr>
            <p:ph type="body" idx="1"/>
          </p:nvPr>
        </p:nvSpPr>
        <p:spPr>
          <a:xfrm>
            <a:off x="415600" y="1667259"/>
            <a:ext cx="11360800" cy="4555200"/>
          </a:xfrm>
          <a:prstGeom prst="rect">
            <a:avLst/>
          </a:prstGeom>
        </p:spPr>
        <p:txBody>
          <a:bodyPr spcFirstLastPara="1" wrap="square" lIns="91425" tIns="91425" rIns="91425" bIns="91425" anchor="t" anchorCtr="0">
            <a:noAutofit/>
          </a:bodyPr>
          <a:lstStyle/>
          <a:p>
            <a:pPr algn="just">
              <a:lnSpc>
                <a:spcPct val="200000"/>
              </a:lnSpc>
            </a:pPr>
            <a:r>
              <a:rPr lang="en-US" dirty="0" smtClean="0"/>
              <a:t>A queue is linear data structure and collection of elements. </a:t>
            </a:r>
          </a:p>
          <a:p>
            <a:pPr algn="just">
              <a:lnSpc>
                <a:spcPct val="200000"/>
              </a:lnSpc>
            </a:pPr>
            <a:r>
              <a:rPr lang="en-US" dirty="0" smtClean="0"/>
              <a:t>A queue is another special kind of list, where items are inserted at one end called the </a:t>
            </a:r>
            <a:r>
              <a:rPr lang="en-US" b="1" dirty="0" smtClean="0"/>
              <a:t>rear and deleted at the other end called the front. </a:t>
            </a:r>
          </a:p>
          <a:p>
            <a:pPr algn="just">
              <a:lnSpc>
                <a:spcPct val="200000"/>
              </a:lnSpc>
            </a:pPr>
            <a:r>
              <a:rPr lang="en-US" b="1" dirty="0" smtClean="0">
                <a:solidFill>
                  <a:srgbClr val="FF0000"/>
                </a:solidFill>
              </a:rPr>
              <a:t>The principle of queue</a:t>
            </a:r>
            <a:r>
              <a:rPr lang="en-US" b="1" dirty="0" smtClean="0"/>
              <a:t> is </a:t>
            </a:r>
            <a:r>
              <a:rPr lang="en-US" b="1" dirty="0" smtClean="0">
                <a:solidFill>
                  <a:srgbClr val="0070C0"/>
                </a:solidFill>
              </a:rPr>
              <a:t>a “FIFO” or “First-in-first-out”</a:t>
            </a:r>
            <a:r>
              <a:rPr lang="en-US" b="1" dirty="0" smtClean="0"/>
              <a:t>.</a:t>
            </a:r>
            <a:r>
              <a:rPr lang="en-US" dirty="0" smtClean="0"/>
              <a:t> </a:t>
            </a:r>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29</a:t>
            </a:fld>
            <a:endParaRPr dirty="0"/>
          </a:p>
        </p:txBody>
      </p:sp>
      <p:sp>
        <p:nvSpPr>
          <p:cNvPr id="5" name="Rectangle 4">
            <a:extLst>
              <a:ext uri="{FF2B5EF4-FFF2-40B4-BE49-F238E27FC236}">
                <a16:creationId xmlns=""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 xmlns:p14="http://schemas.microsoft.com/office/powerpoint/2010/main" val="396805676"/>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15600" y="1130385"/>
            <a:ext cx="11360800" cy="763500"/>
          </a:xfrm>
          <a:prstGeom prst="rect">
            <a:avLst/>
          </a:prstGeom>
        </p:spPr>
        <p:txBody>
          <a:bodyPr spcFirstLastPara="1" wrap="square" lIns="91425" tIns="91425" rIns="91425" bIns="91425" anchor="t" anchorCtr="0">
            <a:noAutofit/>
          </a:bodyPr>
          <a:lstStyle/>
          <a:p>
            <a:r>
              <a:rPr lang="en-US" b="1" dirty="0" smtClean="0">
                <a:solidFill>
                  <a:srgbClr val="C00000"/>
                </a:solidFill>
              </a:rPr>
              <a:t>QUEUE:   </a:t>
            </a:r>
            <a:r>
              <a:rPr lang="en-US" dirty="0" smtClean="0"/>
              <a:t> </a:t>
            </a:r>
            <a:endParaRPr dirty="0"/>
          </a:p>
        </p:txBody>
      </p:sp>
      <p:sp>
        <p:nvSpPr>
          <p:cNvPr id="131" name="Shape 131"/>
          <p:cNvSpPr txBox="1">
            <a:spLocks noGrp="1"/>
          </p:cNvSpPr>
          <p:nvPr>
            <p:ph type="body" idx="1"/>
          </p:nvPr>
        </p:nvSpPr>
        <p:spPr>
          <a:xfrm>
            <a:off x="415600" y="1667259"/>
            <a:ext cx="11360800" cy="4555200"/>
          </a:xfrm>
          <a:prstGeom prst="rect">
            <a:avLst/>
          </a:prstGeom>
        </p:spPr>
        <p:txBody>
          <a:bodyPr spcFirstLastPara="1" wrap="square" lIns="91425" tIns="91425" rIns="91425" bIns="91425" anchor="t" anchorCtr="0">
            <a:noAutofit/>
          </a:bodyPr>
          <a:lstStyle/>
          <a:p>
            <a:pPr algn="just">
              <a:lnSpc>
                <a:spcPct val="200000"/>
              </a:lnSpc>
            </a:pPr>
            <a:r>
              <a:rPr lang="en-US" dirty="0" smtClean="0"/>
              <a:t>Queue is an abstract data structure. </a:t>
            </a:r>
          </a:p>
          <a:p>
            <a:pPr algn="just">
              <a:lnSpc>
                <a:spcPct val="200000"/>
              </a:lnSpc>
            </a:pPr>
            <a:r>
              <a:rPr lang="en-US" dirty="0" smtClean="0"/>
              <a:t>A queue is a useful data structure in programming. </a:t>
            </a:r>
          </a:p>
          <a:p>
            <a:pPr algn="just">
              <a:lnSpc>
                <a:spcPct val="200000"/>
              </a:lnSpc>
            </a:pPr>
            <a:r>
              <a:rPr lang="en-US" b="1" dirty="0" smtClean="0"/>
              <a:t>It is similar to the ticket queue outside a cinema hall, where the first person entering the queue is the first person who gets the ticket.</a:t>
            </a:r>
            <a:r>
              <a:rPr lang="en-US" dirty="0" smtClean="0"/>
              <a:t> </a:t>
            </a:r>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30</a:t>
            </a:fld>
            <a:endParaRPr dirty="0"/>
          </a:p>
        </p:txBody>
      </p:sp>
      <p:sp>
        <p:nvSpPr>
          <p:cNvPr id="5" name="Rectangle 4">
            <a:extLst>
              <a:ext uri="{FF2B5EF4-FFF2-40B4-BE49-F238E27FC236}">
                <a16:creationId xmlns=""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 xmlns:p14="http://schemas.microsoft.com/office/powerpoint/2010/main" val="3968056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6AF80551-6BB4-4F2D-933A-C75121B779D9}"/>
              </a:ext>
            </a:extLst>
          </p:cNvPr>
          <p:cNvSpPr>
            <a:spLocks noGrp="1"/>
          </p:cNvSpPr>
          <p:nvPr>
            <p:ph type="title"/>
          </p:nvPr>
        </p:nvSpPr>
        <p:spPr>
          <a:xfrm>
            <a:off x="415600" y="2380343"/>
            <a:ext cx="11360800" cy="1596571"/>
          </a:xfrm>
        </p:spPr>
        <p:txBody>
          <a:bodyPr>
            <a:normAutofit/>
          </a:bodyPr>
          <a:lstStyle/>
          <a:p>
            <a:r>
              <a:rPr lang="en-US" sz="4000" b="1" dirty="0" smtClean="0"/>
              <a:t>Real-world examples of queue</a:t>
            </a:r>
            <a:endParaRPr lang="en-US" sz="4000" b="1" dirty="0"/>
          </a:p>
        </p:txBody>
      </p:sp>
      <p:sp>
        <p:nvSpPr>
          <p:cNvPr id="3" name="Slide Number Placeholder 2">
            <a:extLst>
              <a:ext uri="{FF2B5EF4-FFF2-40B4-BE49-F238E27FC236}">
                <a16:creationId xmlns="" xmlns:a16="http://schemas.microsoft.com/office/drawing/2014/main" id="{951A473B-82A8-4017-B374-545F4C379613}"/>
              </a:ext>
            </a:extLst>
          </p:cNvPr>
          <p:cNvSpPr>
            <a:spLocks noGrp="1"/>
          </p:cNvSpPr>
          <p:nvPr>
            <p:ph type="sldNum" idx="12"/>
          </p:nvPr>
        </p:nvSpPr>
        <p:spPr/>
        <p:txBody>
          <a:bodyPr/>
          <a:lstStyle/>
          <a:p>
            <a:pPr marL="0" lvl="0" indent="0">
              <a:spcBef>
                <a:spcPts val="0"/>
              </a:spcBef>
              <a:spcAft>
                <a:spcPts val="0"/>
              </a:spcAft>
              <a:buNone/>
            </a:pPr>
            <a:fld id="{00000000-1234-1234-1234-123412341234}" type="slidenum">
              <a:rPr lang="en" smtClean="0"/>
              <a:pPr marL="0" lvl="0" indent="0">
                <a:spcBef>
                  <a:spcPts val="0"/>
                </a:spcBef>
                <a:spcAft>
                  <a:spcPts val="0"/>
                </a:spcAft>
                <a:buNone/>
              </a:pPr>
              <a:t>31</a:t>
            </a:fld>
            <a:endParaRPr lang="en"/>
          </a:p>
        </p:txBody>
      </p:sp>
      <p:sp>
        <p:nvSpPr>
          <p:cNvPr id="4" name="Rectangle 3">
            <a:extLst>
              <a:ext uri="{FF2B5EF4-FFF2-40B4-BE49-F238E27FC236}">
                <a16:creationId xmlns="" xmlns:a16="http://schemas.microsoft.com/office/drawing/2014/main" id="{625A65B4-F2A8-05FC-5604-83D2080647B6}"/>
              </a:ext>
            </a:extLst>
          </p:cNvPr>
          <p:cNvSpPr/>
          <p:nvPr/>
        </p:nvSpPr>
        <p:spPr>
          <a:xfrm>
            <a:off x="2364927" y="500900"/>
            <a:ext cx="982707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TextBox 4">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6"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180431" y="79526"/>
            <a:ext cx="2305141" cy="1076343"/>
          </a:xfrm>
          <a:prstGeom prst="rect">
            <a:avLst/>
          </a:prstGeom>
        </p:spPr>
      </p:pic>
      <p:sp>
        <p:nvSpPr>
          <p:cNvPr id="7" name="Rectangle 6">
            <a:extLst>
              <a:ext uri="{FF2B5EF4-FFF2-40B4-BE49-F238E27FC236}">
                <a16:creationId xmlns="" xmlns:a16="http://schemas.microsoft.com/office/drawing/2014/main" id="{5A075604-73CD-4507-8013-424F369DFDEB}"/>
              </a:ext>
            </a:extLst>
          </p:cNvPr>
          <p:cNvSpPr/>
          <p:nvPr/>
        </p:nvSpPr>
        <p:spPr>
          <a:xfrm>
            <a:off x="190357" y="5631637"/>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8" name="TextBox 7">
            <a:extLst>
              <a:ext uri="{FF2B5EF4-FFF2-40B4-BE49-F238E27FC236}">
                <a16:creationId xmlns="" xmlns:a16="http://schemas.microsoft.com/office/drawing/2014/main" id="{463D680D-A11B-0A8A-63D5-DD2C6F3FD516}"/>
              </a:ext>
            </a:extLst>
          </p:cNvPr>
          <p:cNvSpPr txBox="1"/>
          <p:nvPr/>
        </p:nvSpPr>
        <p:spPr>
          <a:xfrm>
            <a:off x="270698" y="5687674"/>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9" name="TextBox 8">
            <a:extLst>
              <a:ext uri="{FF2B5EF4-FFF2-40B4-BE49-F238E27FC236}">
                <a16:creationId xmlns="" xmlns:a16="http://schemas.microsoft.com/office/drawing/2014/main" id="{AB738525-DD8E-2E85-F385-345FF64341EB}"/>
              </a:ext>
            </a:extLst>
          </p:cNvPr>
          <p:cNvSpPr txBox="1"/>
          <p:nvPr/>
        </p:nvSpPr>
        <p:spPr>
          <a:xfrm>
            <a:off x="295995" y="5566189"/>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 xmlns:p14="http://schemas.microsoft.com/office/powerpoint/2010/main" val="272094492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15600" y="1130385"/>
            <a:ext cx="11360800" cy="763500"/>
          </a:xfrm>
          <a:prstGeom prst="rect">
            <a:avLst/>
          </a:prstGeom>
        </p:spPr>
        <p:txBody>
          <a:bodyPr spcFirstLastPara="1" wrap="square" lIns="91425" tIns="91425" rIns="91425" bIns="91425" anchor="t" anchorCtr="0">
            <a:noAutofit/>
          </a:bodyPr>
          <a:lstStyle/>
          <a:p>
            <a:pPr marL="457200" indent="-342900" algn="just">
              <a:lnSpc>
                <a:spcPct val="200000"/>
              </a:lnSpc>
              <a:buSzPts val="1800"/>
              <a:buFont typeface="Arial" panose="020B0604020202020204" pitchFamily="34" charset="0"/>
              <a:buChar char="●"/>
            </a:pPr>
            <a:r>
              <a:rPr lang="en-US" sz="2800" dirty="0" smtClean="0">
                <a:latin typeface="+mn-lt"/>
                <a:ea typeface="+mn-ea"/>
                <a:cs typeface="+mn-cs"/>
              </a:rPr>
              <a:t>A real-world example of queue can be a single-lane one-way road, where the vehicle enters first, exits first. </a:t>
            </a:r>
            <a:endParaRPr lang="en-US" sz="2800" dirty="0">
              <a:latin typeface="+mn-lt"/>
              <a:ea typeface="+mn-ea"/>
              <a:cs typeface="+mn-cs"/>
            </a:endParaRPr>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32</a:t>
            </a:fld>
            <a:endParaRPr dirty="0"/>
          </a:p>
        </p:txBody>
      </p:sp>
      <p:sp>
        <p:nvSpPr>
          <p:cNvPr id="5" name="Rectangle 4">
            <a:extLst>
              <a:ext uri="{FF2B5EF4-FFF2-40B4-BE49-F238E27FC236}">
                <a16:creationId xmlns=""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4098" name="Picture 2"/>
          <p:cNvPicPr>
            <a:picLocks noChangeAspect="1" noChangeArrowheads="1"/>
          </p:cNvPicPr>
          <p:nvPr/>
        </p:nvPicPr>
        <p:blipFill>
          <a:blip r:embed="rId4" cstate="print"/>
          <a:srcRect/>
          <a:stretch>
            <a:fillRect/>
          </a:stretch>
        </p:blipFill>
        <p:spPr bwMode="auto">
          <a:xfrm>
            <a:off x="1080334" y="2946400"/>
            <a:ext cx="10131650" cy="2699656"/>
          </a:xfrm>
          <a:prstGeom prst="rect">
            <a:avLst/>
          </a:prstGeom>
          <a:noFill/>
          <a:ln w="9525">
            <a:noFill/>
            <a:miter lim="800000"/>
            <a:headEnd/>
            <a:tailEnd/>
          </a:ln>
        </p:spPr>
      </p:pic>
    </p:spTree>
    <p:extLst>
      <p:ext uri="{BB962C8B-B14F-4D97-AF65-F5344CB8AC3E}">
        <p14:creationId xmlns="" xmlns:p14="http://schemas.microsoft.com/office/powerpoint/2010/main" val="39680567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15600" y="1130385"/>
            <a:ext cx="11360800" cy="763500"/>
          </a:xfrm>
          <a:prstGeom prst="rect">
            <a:avLst/>
          </a:prstGeom>
        </p:spPr>
        <p:txBody>
          <a:bodyPr spcFirstLastPara="1" wrap="square" lIns="91425" tIns="91425" rIns="91425" bIns="91425" anchor="t" anchorCtr="0">
            <a:noAutofit/>
          </a:bodyPr>
          <a:lstStyle/>
          <a:p>
            <a:pPr marL="457200" indent="-342900" algn="just">
              <a:lnSpc>
                <a:spcPct val="200000"/>
              </a:lnSpc>
              <a:buSzPts val="1800"/>
              <a:buFont typeface="Arial" panose="020B0604020202020204" pitchFamily="34" charset="0"/>
              <a:buChar char="●"/>
            </a:pPr>
            <a:r>
              <a:rPr lang="en-US" sz="2800" dirty="0" smtClean="0">
                <a:latin typeface="+mn-lt"/>
                <a:ea typeface="+mn-ea"/>
                <a:cs typeface="+mn-cs"/>
              </a:rPr>
              <a:t>More real-world examples can be seen as queues at the ticket windows and bus-stops and our college library. </a:t>
            </a:r>
            <a:endParaRPr lang="en-US" sz="2800" dirty="0">
              <a:latin typeface="+mn-lt"/>
              <a:ea typeface="+mn-ea"/>
              <a:cs typeface="+mn-cs"/>
            </a:endParaRPr>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33</a:t>
            </a:fld>
            <a:endParaRPr dirty="0"/>
          </a:p>
        </p:txBody>
      </p:sp>
      <p:sp>
        <p:nvSpPr>
          <p:cNvPr id="5" name="Rectangle 4">
            <a:extLst>
              <a:ext uri="{FF2B5EF4-FFF2-40B4-BE49-F238E27FC236}">
                <a16:creationId xmlns=""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pic>
        <p:nvPicPr>
          <p:cNvPr id="5122" name="Picture 2"/>
          <p:cNvPicPr>
            <a:picLocks noChangeAspect="1" noChangeArrowheads="1"/>
          </p:cNvPicPr>
          <p:nvPr/>
        </p:nvPicPr>
        <p:blipFill>
          <a:blip r:embed="rId4" cstate="print"/>
          <a:srcRect/>
          <a:stretch>
            <a:fillRect/>
          </a:stretch>
        </p:blipFill>
        <p:spPr bwMode="auto">
          <a:xfrm>
            <a:off x="1538514" y="2830286"/>
            <a:ext cx="7939314" cy="3512457"/>
          </a:xfrm>
          <a:prstGeom prst="rect">
            <a:avLst/>
          </a:prstGeom>
          <a:noFill/>
          <a:ln w="9525">
            <a:noFill/>
            <a:miter lim="800000"/>
            <a:headEnd/>
            <a:tailEnd/>
          </a:ln>
        </p:spPr>
      </p:pic>
    </p:spTree>
    <p:extLst>
      <p:ext uri="{BB962C8B-B14F-4D97-AF65-F5344CB8AC3E}">
        <p14:creationId xmlns="" xmlns:p14="http://schemas.microsoft.com/office/powerpoint/2010/main" val="39680567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 xmlns:a14="http://schemas.microsoft.com/office/drawing/2010/main" val="0"/>
              </a:ext>
            </a:extLst>
          </a:blip>
          <a:srcRect t="8679" b="8679"/>
          <a:stretch>
            <a:fillRect/>
          </a:stretch>
        </p:blipFill>
        <p:spPr/>
      </p:pic>
      <p:sp>
        <p:nvSpPr>
          <p:cNvPr id="11" name="Rectangle 10">
            <a:extLst>
              <a:ext uri="{FF2B5EF4-FFF2-40B4-BE49-F238E27FC236}">
                <a16:creationId xmlns="" xmlns:a16="http://schemas.microsoft.com/office/drawing/2014/main" id="{5A075604-73CD-4507-8013-424F369DFDEB}"/>
              </a:ext>
            </a:extLst>
          </p:cNvPr>
          <p:cNvSpPr/>
          <p:nvPr/>
        </p:nvSpPr>
        <p:spPr>
          <a:xfrm>
            <a:off x="4951095" y="1117694"/>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 xmlns:a16="http://schemas.microsoft.com/office/drawing/2014/main" id="{625A65B4-F2A8-05FC-5604-83D2080647B6}"/>
              </a:ext>
            </a:extLst>
          </p:cNvPr>
          <p:cNvSpPr/>
          <p:nvPr/>
        </p:nvSpPr>
        <p:spPr>
          <a:xfrm>
            <a:off x="2626178" y="500900"/>
            <a:ext cx="10625587" cy="45720"/>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 xmlns:a16="http://schemas.microsoft.com/office/drawing/2014/main" id="{C7D257D7-D9C6-8F63-F8F8-E2BE53F2E2DB}"/>
              </a:ext>
            </a:extLst>
          </p:cNvPr>
          <p:cNvSpPr txBox="1"/>
          <p:nvPr/>
        </p:nvSpPr>
        <p:spPr>
          <a:xfrm>
            <a:off x="6156198" y="1230362"/>
            <a:ext cx="4865434" cy="646331"/>
          </a:xfrm>
          <a:prstGeom prst="rect">
            <a:avLst/>
          </a:prstGeom>
          <a:noFill/>
        </p:spPr>
        <p:txBody>
          <a:bodyPr wrap="none" rtlCol="0">
            <a:spAutoFit/>
          </a:bodyPr>
          <a:lstStyle/>
          <a:p>
            <a:r>
              <a:rPr lang="en-US" sz="3600" b="1" dirty="0" smtClean="0">
                <a:solidFill>
                  <a:srgbClr val="00B0F0"/>
                </a:solidFill>
                <a:latin typeface="Times New Roman" panose="02020603050405020304" pitchFamily="18" charset="0"/>
                <a:cs typeface="Times New Roman" panose="02020603050405020304" pitchFamily="18" charset="0"/>
              </a:rPr>
              <a:t>Operations on QUEUE </a:t>
            </a:r>
          </a:p>
        </p:txBody>
      </p:sp>
      <p:sp>
        <p:nvSpPr>
          <p:cNvPr id="2" name="TextBox 1">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180431" y="79526"/>
            <a:ext cx="2305141" cy="1076343"/>
          </a:xfrm>
          <a:prstGeom prst="rect">
            <a:avLst/>
          </a:prstGeom>
        </p:spPr>
      </p:pic>
      <p:sp>
        <p:nvSpPr>
          <p:cNvPr id="13" name="TextBox 12">
            <a:extLst>
              <a:ext uri="{FF2B5EF4-FFF2-40B4-BE49-F238E27FC236}">
                <a16:creationId xmlns="" xmlns:a16="http://schemas.microsoft.com/office/drawing/2014/main" id="{463D680D-A11B-0A8A-63D5-DD2C6F3FD516}"/>
              </a:ext>
            </a:extLst>
          </p:cNvPr>
          <p:cNvSpPr txBox="1"/>
          <p:nvPr/>
        </p:nvSpPr>
        <p:spPr>
          <a:xfrm>
            <a:off x="5031436" y="1173731"/>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5" name="TextBox 14">
            <a:extLst>
              <a:ext uri="{FF2B5EF4-FFF2-40B4-BE49-F238E27FC236}">
                <a16:creationId xmlns="" xmlns:a16="http://schemas.microsoft.com/office/drawing/2014/main" id="{AB738525-DD8E-2E85-F385-345FF64341EB}"/>
              </a:ext>
            </a:extLst>
          </p:cNvPr>
          <p:cNvSpPr txBox="1"/>
          <p:nvPr/>
        </p:nvSpPr>
        <p:spPr>
          <a:xfrm>
            <a:off x="5056733" y="1052246"/>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 xmlns:p14="http://schemas.microsoft.com/office/powerpoint/2010/main" val="22573880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15600" y="1130385"/>
            <a:ext cx="11360800" cy="763500"/>
          </a:xfrm>
          <a:prstGeom prst="rect">
            <a:avLst/>
          </a:prstGeom>
        </p:spPr>
        <p:txBody>
          <a:bodyPr spcFirstLastPara="1" wrap="square" lIns="91425" tIns="91425" rIns="91425" bIns="91425" anchor="t" anchorCtr="0">
            <a:noAutofit/>
          </a:bodyPr>
          <a:lstStyle/>
          <a:p>
            <a:r>
              <a:rPr lang="en-US" b="1" dirty="0" smtClean="0">
                <a:solidFill>
                  <a:srgbClr val="C00000"/>
                </a:solidFill>
              </a:rPr>
              <a:t>QUEUE:   </a:t>
            </a:r>
            <a:r>
              <a:rPr lang="en-US" dirty="0" smtClean="0"/>
              <a:t> </a:t>
            </a:r>
            <a:endParaRPr dirty="0"/>
          </a:p>
        </p:txBody>
      </p:sp>
      <p:sp>
        <p:nvSpPr>
          <p:cNvPr id="131" name="Shape 131"/>
          <p:cNvSpPr txBox="1">
            <a:spLocks noGrp="1"/>
          </p:cNvSpPr>
          <p:nvPr>
            <p:ph type="body" idx="1"/>
          </p:nvPr>
        </p:nvSpPr>
        <p:spPr>
          <a:xfrm>
            <a:off x="415600" y="1667259"/>
            <a:ext cx="11360800" cy="4555200"/>
          </a:xfrm>
          <a:prstGeom prst="rect">
            <a:avLst/>
          </a:prstGeom>
        </p:spPr>
        <p:txBody>
          <a:bodyPr spcFirstLastPara="1" wrap="square" lIns="91425" tIns="91425" rIns="91425" bIns="91425" anchor="t" anchorCtr="0">
            <a:noAutofit/>
          </a:bodyPr>
          <a:lstStyle/>
          <a:p>
            <a:pPr algn="just">
              <a:lnSpc>
                <a:spcPct val="150000"/>
              </a:lnSpc>
            </a:pPr>
            <a:r>
              <a:rPr lang="en-US" dirty="0" smtClean="0"/>
              <a:t>The operations for a queue are analogues to those for a stack; the difference is that the insertions go at the end of the list, rather than the beginning.</a:t>
            </a:r>
          </a:p>
          <a:p>
            <a:pPr>
              <a:lnSpc>
                <a:spcPct val="150000"/>
              </a:lnSpc>
            </a:pPr>
            <a:r>
              <a:rPr lang="en-US" dirty="0" smtClean="0"/>
              <a:t>A queue is an object or more specifically an abstract data structure (ADT) that allows the following operations: </a:t>
            </a:r>
          </a:p>
          <a:p>
            <a:pPr lvl="1">
              <a:lnSpc>
                <a:spcPct val="150000"/>
              </a:lnSpc>
            </a:pPr>
            <a:r>
              <a:rPr lang="en-US" sz="2800" b="1" dirty="0" err="1" smtClean="0">
                <a:solidFill>
                  <a:srgbClr val="0070C0"/>
                </a:solidFill>
              </a:rPr>
              <a:t>Enqueue</a:t>
            </a:r>
            <a:r>
              <a:rPr lang="en-US" sz="2800" b="1" dirty="0" smtClean="0">
                <a:solidFill>
                  <a:srgbClr val="0070C0"/>
                </a:solidFill>
              </a:rPr>
              <a:t> or insertion </a:t>
            </a:r>
          </a:p>
          <a:p>
            <a:pPr lvl="1">
              <a:lnSpc>
                <a:spcPct val="150000"/>
              </a:lnSpc>
            </a:pPr>
            <a:r>
              <a:rPr lang="en-US" sz="2800" b="1" dirty="0" err="1" smtClean="0">
                <a:solidFill>
                  <a:srgbClr val="0070C0"/>
                </a:solidFill>
              </a:rPr>
              <a:t>Dequeue</a:t>
            </a:r>
            <a:r>
              <a:rPr lang="en-US" sz="2800" b="1" dirty="0" smtClean="0">
                <a:solidFill>
                  <a:srgbClr val="0070C0"/>
                </a:solidFill>
              </a:rPr>
              <a:t> or deletion </a:t>
            </a:r>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35</a:t>
            </a:fld>
            <a:endParaRPr dirty="0"/>
          </a:p>
        </p:txBody>
      </p:sp>
      <p:sp>
        <p:nvSpPr>
          <p:cNvPr id="5" name="Rectangle 4">
            <a:extLst>
              <a:ext uri="{FF2B5EF4-FFF2-40B4-BE49-F238E27FC236}">
                <a16:creationId xmlns=""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 xmlns:p14="http://schemas.microsoft.com/office/powerpoint/2010/main" val="39680567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15600" y="1130385"/>
            <a:ext cx="11360800" cy="763500"/>
          </a:xfrm>
          <a:prstGeom prst="rect">
            <a:avLst/>
          </a:prstGeom>
        </p:spPr>
        <p:txBody>
          <a:bodyPr spcFirstLastPara="1" wrap="square" lIns="91425" tIns="91425" rIns="91425" bIns="91425" anchor="t" anchorCtr="0">
            <a:noAutofit/>
          </a:bodyPr>
          <a:lstStyle/>
          <a:p>
            <a:r>
              <a:rPr lang="en-US" b="1" dirty="0" smtClean="0">
                <a:solidFill>
                  <a:srgbClr val="C00000"/>
                </a:solidFill>
              </a:rPr>
              <a:t>QUEUE:   </a:t>
            </a:r>
            <a:r>
              <a:rPr lang="en-US" dirty="0" smtClean="0"/>
              <a:t> </a:t>
            </a:r>
            <a:endParaRPr dirty="0"/>
          </a:p>
        </p:txBody>
      </p:sp>
      <p:sp>
        <p:nvSpPr>
          <p:cNvPr id="131" name="Shape 131"/>
          <p:cNvSpPr txBox="1">
            <a:spLocks noGrp="1"/>
          </p:cNvSpPr>
          <p:nvPr>
            <p:ph type="body" idx="1"/>
          </p:nvPr>
        </p:nvSpPr>
        <p:spPr>
          <a:xfrm>
            <a:off x="203196" y="1551144"/>
            <a:ext cx="11790914" cy="4555200"/>
          </a:xfrm>
          <a:prstGeom prst="rect">
            <a:avLst/>
          </a:prstGeom>
        </p:spPr>
        <p:txBody>
          <a:bodyPr spcFirstLastPara="1" wrap="square" lIns="91425" tIns="91425" rIns="91425" bIns="91425" anchor="t" anchorCtr="0">
            <a:noAutofit/>
          </a:bodyPr>
          <a:lstStyle/>
          <a:p>
            <a:endParaRPr lang="en-US" b="1" dirty="0" smtClean="0"/>
          </a:p>
          <a:p>
            <a:pPr>
              <a:buNone/>
            </a:pPr>
            <a:r>
              <a:rPr lang="en-US" b="1" dirty="0" smtClean="0"/>
              <a:t>Operations on QUEUE: </a:t>
            </a:r>
          </a:p>
          <a:p>
            <a:pPr>
              <a:buNone/>
            </a:pPr>
            <a:endParaRPr lang="en-US" b="1" dirty="0" smtClean="0"/>
          </a:p>
          <a:p>
            <a:pPr>
              <a:buNone/>
            </a:pPr>
            <a:r>
              <a:rPr lang="en-US" dirty="0" smtClean="0"/>
              <a:t>A queue is an object or more specifically an abstract data structure (ADT) that </a:t>
            </a:r>
          </a:p>
          <a:p>
            <a:pPr>
              <a:buNone/>
            </a:pPr>
            <a:r>
              <a:rPr lang="en-US" dirty="0" smtClean="0"/>
              <a:t>allows the following operations: </a:t>
            </a:r>
          </a:p>
          <a:p>
            <a:endParaRPr lang="en-US" dirty="0" smtClean="0"/>
          </a:p>
          <a:p>
            <a:r>
              <a:rPr lang="en-US" b="1" dirty="0" err="1" smtClean="0"/>
              <a:t>Enqueue</a:t>
            </a:r>
            <a:r>
              <a:rPr lang="en-US" b="1" dirty="0" smtClean="0"/>
              <a:t> or insertion: </a:t>
            </a:r>
          </a:p>
          <a:p>
            <a:pPr>
              <a:buNone/>
            </a:pPr>
            <a:r>
              <a:rPr lang="en-US" b="1" dirty="0" smtClean="0"/>
              <a:t>					</a:t>
            </a:r>
            <a:r>
              <a:rPr lang="en-US" dirty="0" smtClean="0"/>
              <a:t>which inserts an element at the end of the queue. </a:t>
            </a:r>
          </a:p>
          <a:p>
            <a:r>
              <a:rPr lang="en-US" b="1" dirty="0" err="1" smtClean="0"/>
              <a:t>Dequeue</a:t>
            </a:r>
            <a:r>
              <a:rPr lang="en-US" b="1" dirty="0" smtClean="0"/>
              <a:t> or deletion: </a:t>
            </a:r>
          </a:p>
          <a:p>
            <a:pPr>
              <a:buNone/>
            </a:pPr>
            <a:r>
              <a:rPr lang="en-US" b="1" dirty="0" smtClean="0"/>
              <a:t>					</a:t>
            </a:r>
            <a:r>
              <a:rPr lang="en-US" dirty="0" smtClean="0"/>
              <a:t>which deletes an element at the start of the queue. </a:t>
            </a:r>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36</a:t>
            </a:fld>
            <a:endParaRPr dirty="0"/>
          </a:p>
        </p:txBody>
      </p:sp>
      <p:sp>
        <p:nvSpPr>
          <p:cNvPr id="5" name="Rectangle 4">
            <a:extLst>
              <a:ext uri="{FF2B5EF4-FFF2-40B4-BE49-F238E27FC236}">
                <a16:creationId xmlns=""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 xmlns:p14="http://schemas.microsoft.com/office/powerpoint/2010/main" val="39680567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15600" y="1130385"/>
            <a:ext cx="11360800" cy="763500"/>
          </a:xfrm>
          <a:prstGeom prst="rect">
            <a:avLst/>
          </a:prstGeom>
        </p:spPr>
        <p:txBody>
          <a:bodyPr spcFirstLastPara="1" wrap="square" lIns="91425" tIns="91425" rIns="91425" bIns="91425" anchor="t" anchorCtr="0">
            <a:noAutofit/>
          </a:bodyPr>
          <a:lstStyle/>
          <a:p>
            <a:r>
              <a:rPr lang="en-US" b="1" dirty="0" smtClean="0">
                <a:solidFill>
                  <a:srgbClr val="C00000"/>
                </a:solidFill>
              </a:rPr>
              <a:t>QUEUE:   </a:t>
            </a:r>
            <a:r>
              <a:rPr lang="en-US" dirty="0" smtClean="0"/>
              <a:t> </a:t>
            </a:r>
            <a:endParaRPr dirty="0"/>
          </a:p>
        </p:txBody>
      </p:sp>
      <p:sp>
        <p:nvSpPr>
          <p:cNvPr id="131" name="Shape 131"/>
          <p:cNvSpPr txBox="1">
            <a:spLocks noGrp="1"/>
          </p:cNvSpPr>
          <p:nvPr>
            <p:ph type="body" idx="1"/>
          </p:nvPr>
        </p:nvSpPr>
        <p:spPr>
          <a:xfrm>
            <a:off x="203196" y="1406004"/>
            <a:ext cx="11790914" cy="4555200"/>
          </a:xfrm>
          <a:prstGeom prst="rect">
            <a:avLst/>
          </a:prstGeom>
        </p:spPr>
        <p:txBody>
          <a:bodyPr spcFirstLastPara="1" wrap="square" lIns="91425" tIns="91425" rIns="91425" bIns="91425" anchor="t" anchorCtr="0">
            <a:noAutofit/>
          </a:bodyPr>
          <a:lstStyle/>
          <a:p>
            <a:endParaRPr lang="en-US" b="1" dirty="0" smtClean="0"/>
          </a:p>
          <a:p>
            <a:pPr>
              <a:buNone/>
            </a:pPr>
            <a:r>
              <a:rPr lang="en-US" b="1" dirty="0" smtClean="0"/>
              <a:t>Queue operations work as follows: </a:t>
            </a:r>
          </a:p>
          <a:p>
            <a:endParaRPr lang="en-US" dirty="0" smtClean="0"/>
          </a:p>
          <a:p>
            <a:pPr marL="628650" indent="-514350" algn="just">
              <a:lnSpc>
                <a:spcPct val="150000"/>
              </a:lnSpc>
              <a:buNone/>
            </a:pPr>
            <a:r>
              <a:rPr lang="en-US" dirty="0" smtClean="0"/>
              <a:t>1. Two pointers called FRONT and REAR are used to keep track of the first and last elements in the queue. </a:t>
            </a:r>
          </a:p>
          <a:p>
            <a:pPr marL="628650" indent="-514350" algn="just">
              <a:lnSpc>
                <a:spcPct val="150000"/>
              </a:lnSpc>
              <a:buNone/>
            </a:pPr>
            <a:endParaRPr lang="en-US" dirty="0" smtClean="0"/>
          </a:p>
          <a:p>
            <a:pPr algn="just">
              <a:lnSpc>
                <a:spcPct val="150000"/>
              </a:lnSpc>
              <a:buNone/>
            </a:pPr>
            <a:r>
              <a:rPr lang="en-US" dirty="0" smtClean="0"/>
              <a:t>2. When initializing the queue, we set the value of FRONT and REAR to 0. </a:t>
            </a:r>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37</a:t>
            </a:fld>
            <a:endParaRPr dirty="0"/>
          </a:p>
        </p:txBody>
      </p:sp>
      <p:sp>
        <p:nvSpPr>
          <p:cNvPr id="5" name="Rectangle 4">
            <a:extLst>
              <a:ext uri="{FF2B5EF4-FFF2-40B4-BE49-F238E27FC236}">
                <a16:creationId xmlns=""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 xmlns:p14="http://schemas.microsoft.com/office/powerpoint/2010/main" val="39680567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15600" y="1130385"/>
            <a:ext cx="11360800" cy="763500"/>
          </a:xfrm>
          <a:prstGeom prst="rect">
            <a:avLst/>
          </a:prstGeom>
        </p:spPr>
        <p:txBody>
          <a:bodyPr spcFirstLastPara="1" wrap="square" lIns="91425" tIns="91425" rIns="91425" bIns="91425" anchor="t" anchorCtr="0">
            <a:noAutofit/>
          </a:bodyPr>
          <a:lstStyle/>
          <a:p>
            <a:r>
              <a:rPr lang="en-US" b="1" dirty="0" smtClean="0">
                <a:solidFill>
                  <a:srgbClr val="C00000"/>
                </a:solidFill>
              </a:rPr>
              <a:t>QUEUE:   </a:t>
            </a:r>
            <a:r>
              <a:rPr lang="en-US" dirty="0" smtClean="0"/>
              <a:t> </a:t>
            </a:r>
            <a:endParaRPr dirty="0"/>
          </a:p>
        </p:txBody>
      </p:sp>
      <p:sp>
        <p:nvSpPr>
          <p:cNvPr id="131" name="Shape 131"/>
          <p:cNvSpPr txBox="1">
            <a:spLocks noGrp="1"/>
          </p:cNvSpPr>
          <p:nvPr>
            <p:ph type="body" idx="1"/>
          </p:nvPr>
        </p:nvSpPr>
        <p:spPr>
          <a:xfrm>
            <a:off x="203196" y="1623714"/>
            <a:ext cx="11790914" cy="4555200"/>
          </a:xfrm>
          <a:prstGeom prst="rect">
            <a:avLst/>
          </a:prstGeom>
        </p:spPr>
        <p:txBody>
          <a:bodyPr spcFirstLastPara="1" wrap="square" lIns="91425" tIns="91425" rIns="91425" bIns="91425" anchor="t" anchorCtr="0">
            <a:noAutofit/>
          </a:bodyPr>
          <a:lstStyle/>
          <a:p>
            <a:endParaRPr lang="en-US" b="1" dirty="0" smtClean="0"/>
          </a:p>
          <a:p>
            <a:pPr>
              <a:buNone/>
            </a:pPr>
            <a:r>
              <a:rPr lang="en-US" b="1" dirty="0" smtClean="0"/>
              <a:t>Queue operations work as follows: </a:t>
            </a:r>
          </a:p>
          <a:p>
            <a:endParaRPr lang="en-US" dirty="0" smtClean="0"/>
          </a:p>
          <a:p>
            <a:pPr algn="just">
              <a:lnSpc>
                <a:spcPct val="150000"/>
              </a:lnSpc>
              <a:buNone/>
            </a:pPr>
            <a:r>
              <a:rPr lang="en-US" dirty="0" smtClean="0"/>
              <a:t>3. On </a:t>
            </a:r>
            <a:r>
              <a:rPr lang="en-US" dirty="0" err="1" smtClean="0"/>
              <a:t>enqueing</a:t>
            </a:r>
            <a:r>
              <a:rPr lang="en-US" dirty="0" smtClean="0"/>
              <a:t> an element, we increase the value of REAR index and place the new element in the position pointed to by REAR.  </a:t>
            </a:r>
          </a:p>
          <a:p>
            <a:pPr algn="just">
              <a:lnSpc>
                <a:spcPct val="150000"/>
              </a:lnSpc>
              <a:buNone/>
            </a:pPr>
            <a:endParaRPr lang="en-US" sz="800" dirty="0" smtClean="0"/>
          </a:p>
          <a:p>
            <a:pPr algn="just">
              <a:lnSpc>
                <a:spcPct val="150000"/>
              </a:lnSpc>
              <a:buNone/>
            </a:pPr>
            <a:r>
              <a:rPr lang="en-US" dirty="0" smtClean="0"/>
              <a:t>4. On </a:t>
            </a:r>
            <a:r>
              <a:rPr lang="en-US" dirty="0" err="1" smtClean="0"/>
              <a:t>dequeueing</a:t>
            </a:r>
            <a:r>
              <a:rPr lang="en-US" dirty="0" smtClean="0"/>
              <a:t> an element, we return the value pointed to by FRONT and increase the FRONT index. </a:t>
            </a:r>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38</a:t>
            </a:fld>
            <a:endParaRPr dirty="0"/>
          </a:p>
        </p:txBody>
      </p:sp>
      <p:sp>
        <p:nvSpPr>
          <p:cNvPr id="5" name="Rectangle 4">
            <a:extLst>
              <a:ext uri="{FF2B5EF4-FFF2-40B4-BE49-F238E27FC236}">
                <a16:creationId xmlns=""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 xmlns:p14="http://schemas.microsoft.com/office/powerpoint/2010/main" val="396805676"/>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415600" y="1130385"/>
            <a:ext cx="11360800" cy="763500"/>
          </a:xfrm>
          <a:prstGeom prst="rect">
            <a:avLst/>
          </a:prstGeom>
        </p:spPr>
        <p:txBody>
          <a:bodyPr spcFirstLastPara="1" wrap="square" lIns="91425" tIns="91425" rIns="91425" bIns="91425" anchor="t" anchorCtr="0">
            <a:noAutofit/>
          </a:bodyPr>
          <a:lstStyle/>
          <a:p>
            <a:r>
              <a:rPr lang="en-US" b="1" dirty="0" smtClean="0">
                <a:solidFill>
                  <a:srgbClr val="C00000"/>
                </a:solidFill>
              </a:rPr>
              <a:t>QUEUE:   </a:t>
            </a:r>
            <a:r>
              <a:rPr lang="en-US" dirty="0" smtClean="0"/>
              <a:t> </a:t>
            </a:r>
            <a:endParaRPr dirty="0"/>
          </a:p>
        </p:txBody>
      </p:sp>
      <p:sp>
        <p:nvSpPr>
          <p:cNvPr id="131" name="Shape 131"/>
          <p:cNvSpPr txBox="1">
            <a:spLocks noGrp="1"/>
          </p:cNvSpPr>
          <p:nvPr>
            <p:ph type="body" idx="1"/>
          </p:nvPr>
        </p:nvSpPr>
        <p:spPr>
          <a:xfrm>
            <a:off x="203196" y="1768860"/>
            <a:ext cx="11790914" cy="4555200"/>
          </a:xfrm>
          <a:prstGeom prst="rect">
            <a:avLst/>
          </a:prstGeom>
        </p:spPr>
        <p:txBody>
          <a:bodyPr spcFirstLastPara="1" wrap="square" lIns="91425" tIns="91425" rIns="91425" bIns="91425" anchor="t" anchorCtr="0">
            <a:noAutofit/>
          </a:bodyPr>
          <a:lstStyle/>
          <a:p>
            <a:endParaRPr lang="en-US" b="1" dirty="0" smtClean="0"/>
          </a:p>
          <a:p>
            <a:pPr>
              <a:buNone/>
            </a:pPr>
            <a:r>
              <a:rPr lang="en-US" b="1" dirty="0" smtClean="0"/>
              <a:t>Queue operations work as follows: </a:t>
            </a:r>
          </a:p>
          <a:p>
            <a:endParaRPr lang="en-US" dirty="0" smtClean="0"/>
          </a:p>
          <a:p>
            <a:pPr algn="just">
              <a:lnSpc>
                <a:spcPct val="150000"/>
              </a:lnSpc>
              <a:buNone/>
            </a:pPr>
            <a:r>
              <a:rPr lang="en-US" dirty="0" smtClean="0"/>
              <a:t>5. Before </a:t>
            </a:r>
            <a:r>
              <a:rPr lang="en-US" dirty="0" err="1" smtClean="0"/>
              <a:t>enqueing</a:t>
            </a:r>
            <a:r>
              <a:rPr lang="en-US" dirty="0" smtClean="0"/>
              <a:t>, we check if queue is already full.</a:t>
            </a:r>
          </a:p>
          <a:p>
            <a:pPr algn="just">
              <a:lnSpc>
                <a:spcPct val="150000"/>
              </a:lnSpc>
              <a:buNone/>
            </a:pPr>
            <a:endParaRPr lang="en-US" dirty="0" smtClean="0"/>
          </a:p>
          <a:p>
            <a:pPr algn="just">
              <a:lnSpc>
                <a:spcPct val="150000"/>
              </a:lnSpc>
              <a:buNone/>
            </a:pPr>
            <a:r>
              <a:rPr lang="en-US" dirty="0" smtClean="0"/>
              <a:t>6. Before </a:t>
            </a:r>
            <a:r>
              <a:rPr lang="en-US" dirty="0" err="1" smtClean="0"/>
              <a:t>dequeuing</a:t>
            </a:r>
            <a:r>
              <a:rPr lang="en-US" dirty="0" smtClean="0"/>
              <a:t>, we check if queue is already empty. </a:t>
            </a:r>
          </a:p>
          <a:p>
            <a:pPr algn="just">
              <a:lnSpc>
                <a:spcPct val="150000"/>
              </a:lnSpc>
              <a:buNone/>
            </a:pPr>
            <a:r>
              <a:rPr lang="en-US" dirty="0" smtClean="0"/>
              <a:t> </a:t>
            </a:r>
          </a:p>
          <a:p>
            <a:pPr algn="just">
              <a:lnSpc>
                <a:spcPct val="150000"/>
              </a:lnSpc>
              <a:buNone/>
            </a:pPr>
            <a:endParaRPr lang="en-US" dirty="0" smtClean="0"/>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39</a:t>
            </a:fld>
            <a:endParaRPr dirty="0"/>
          </a:p>
        </p:txBody>
      </p:sp>
      <p:sp>
        <p:nvSpPr>
          <p:cNvPr id="5" name="Rectangle 4">
            <a:extLst>
              <a:ext uri="{FF2B5EF4-FFF2-40B4-BE49-F238E27FC236}">
                <a16:creationId xmlns=""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 xmlns:p14="http://schemas.microsoft.com/office/powerpoint/2010/main" val="39680567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129"/>
        <p:cNvGrpSpPr/>
        <p:nvPr/>
      </p:nvGrpSpPr>
      <p:grpSpPr>
        <a:xfrm>
          <a:off x="0" y="0"/>
          <a:ext cx="0" cy="0"/>
          <a:chOff x="0" y="0"/>
          <a:chExt cx="0" cy="0"/>
        </a:xfrm>
      </p:grpSpPr>
      <p:sp>
        <p:nvSpPr>
          <p:cNvPr id="130" name="Shape 130"/>
          <p:cNvSpPr txBox="1">
            <a:spLocks noGrp="1"/>
          </p:cNvSpPr>
          <p:nvPr>
            <p:ph type="title"/>
          </p:nvPr>
        </p:nvSpPr>
        <p:spPr>
          <a:xfrm>
            <a:off x="386572" y="956213"/>
            <a:ext cx="11360800" cy="763500"/>
          </a:xfrm>
          <a:prstGeom prst="rect">
            <a:avLst/>
          </a:prstGeom>
        </p:spPr>
        <p:txBody>
          <a:bodyPr spcFirstLastPara="1" wrap="square" lIns="91425" tIns="91425" rIns="91425" bIns="91425" anchor="t" anchorCtr="0">
            <a:noAutofit/>
          </a:bodyPr>
          <a:lstStyle/>
          <a:p>
            <a:r>
              <a:rPr lang="en-US" b="1" dirty="0" smtClean="0">
                <a:solidFill>
                  <a:srgbClr val="C00000"/>
                </a:solidFill>
              </a:rPr>
              <a:t>QUEUE:   </a:t>
            </a:r>
            <a:r>
              <a:rPr lang="en-US" dirty="0" smtClean="0"/>
              <a:t> </a:t>
            </a:r>
            <a:endParaRPr dirty="0"/>
          </a:p>
        </p:txBody>
      </p:sp>
      <p:sp>
        <p:nvSpPr>
          <p:cNvPr id="131" name="Shape 131"/>
          <p:cNvSpPr txBox="1">
            <a:spLocks noGrp="1"/>
          </p:cNvSpPr>
          <p:nvPr>
            <p:ph type="body" idx="1"/>
          </p:nvPr>
        </p:nvSpPr>
        <p:spPr>
          <a:xfrm>
            <a:off x="203196" y="1710795"/>
            <a:ext cx="11790914" cy="4555200"/>
          </a:xfrm>
          <a:prstGeom prst="rect">
            <a:avLst/>
          </a:prstGeom>
        </p:spPr>
        <p:txBody>
          <a:bodyPr spcFirstLastPara="1" wrap="square" lIns="91425" tIns="91425" rIns="91425" bIns="91425" anchor="t" anchorCtr="0">
            <a:noAutofit/>
          </a:bodyPr>
          <a:lstStyle/>
          <a:p>
            <a:endParaRPr lang="en-US" b="1" dirty="0" smtClean="0"/>
          </a:p>
          <a:p>
            <a:pPr>
              <a:buNone/>
            </a:pPr>
            <a:r>
              <a:rPr lang="en-US" b="1" dirty="0" smtClean="0"/>
              <a:t>Queue operations work as follows: </a:t>
            </a:r>
          </a:p>
          <a:p>
            <a:endParaRPr lang="en-US" sz="800" dirty="0" smtClean="0"/>
          </a:p>
          <a:p>
            <a:pPr algn="just">
              <a:lnSpc>
                <a:spcPct val="150000"/>
              </a:lnSpc>
              <a:buNone/>
            </a:pPr>
            <a:endParaRPr lang="en-US" sz="2600" dirty="0" smtClean="0"/>
          </a:p>
          <a:p>
            <a:pPr algn="just">
              <a:lnSpc>
                <a:spcPct val="150000"/>
              </a:lnSpc>
              <a:buNone/>
            </a:pPr>
            <a:r>
              <a:rPr lang="en-US" sz="2600" dirty="0" smtClean="0"/>
              <a:t>7. When </a:t>
            </a:r>
            <a:r>
              <a:rPr lang="en-US" sz="2600" dirty="0" err="1" smtClean="0"/>
              <a:t>enqueing</a:t>
            </a:r>
            <a:r>
              <a:rPr lang="en-US" sz="2600" dirty="0" smtClean="0"/>
              <a:t> the first element, we set the value of FRONT to 1. </a:t>
            </a:r>
          </a:p>
          <a:p>
            <a:pPr algn="just">
              <a:lnSpc>
                <a:spcPct val="150000"/>
              </a:lnSpc>
              <a:buNone/>
            </a:pPr>
            <a:endParaRPr lang="en-US" sz="2600" dirty="0" smtClean="0"/>
          </a:p>
          <a:p>
            <a:pPr algn="just">
              <a:lnSpc>
                <a:spcPct val="150000"/>
              </a:lnSpc>
              <a:buNone/>
            </a:pPr>
            <a:r>
              <a:rPr lang="en-US" sz="2600" dirty="0" smtClean="0"/>
              <a:t>8. When </a:t>
            </a:r>
            <a:r>
              <a:rPr lang="en-US" sz="2600" dirty="0" err="1" smtClean="0"/>
              <a:t>dequeing</a:t>
            </a:r>
            <a:r>
              <a:rPr lang="en-US" sz="2600" dirty="0" smtClean="0"/>
              <a:t> the last element, we reset the values of FRONT and REAR to 0. </a:t>
            </a:r>
          </a:p>
        </p:txBody>
      </p:sp>
      <p:sp>
        <p:nvSpPr>
          <p:cNvPr id="132" name="Shape 132"/>
          <p:cNvSpPr txBox="1">
            <a:spLocks noGrp="1"/>
          </p:cNvSpPr>
          <p:nvPr>
            <p:ph type="sldNum" idx="12"/>
          </p:nvPr>
        </p:nvSpPr>
        <p:spPr>
          <a:xfrm>
            <a:off x="11296611" y="6217622"/>
            <a:ext cx="731600" cy="524700"/>
          </a:xfrm>
          <a:prstGeom prst="rect">
            <a:avLst/>
          </a:prstGeom>
        </p:spPr>
        <p:txBody>
          <a:bodyPr spcFirstLastPara="1" wrap="square" lIns="91425" tIns="91425" rIns="91425" bIns="91425" anchor="ctr" anchorCtr="0">
            <a:noAutofit/>
          </a:bodyPr>
          <a:lstStyle/>
          <a:p>
            <a:pPr marL="0" lvl="0" indent="0">
              <a:spcBef>
                <a:spcPts val="0"/>
              </a:spcBef>
              <a:spcAft>
                <a:spcPts val="0"/>
              </a:spcAft>
              <a:buNone/>
            </a:pPr>
            <a:fld id="{00000000-1234-1234-1234-123412341234}" type="slidenum">
              <a:rPr lang="en"/>
              <a:pPr marL="0" lvl="0" indent="0">
                <a:spcBef>
                  <a:spcPts val="0"/>
                </a:spcBef>
                <a:spcAft>
                  <a:spcPts val="0"/>
                </a:spcAft>
                <a:buNone/>
              </a:pPr>
              <a:t>40</a:t>
            </a:fld>
            <a:endParaRPr dirty="0"/>
          </a:p>
        </p:txBody>
      </p:sp>
      <p:sp>
        <p:nvSpPr>
          <p:cNvPr id="5" name="Rectangle 4">
            <a:extLst>
              <a:ext uri="{FF2B5EF4-FFF2-40B4-BE49-F238E27FC236}">
                <a16:creationId xmlns="" xmlns:a16="http://schemas.microsoft.com/office/drawing/2014/main" id="{625A65B4-F2A8-05FC-5604-83D2080647B6}"/>
              </a:ext>
            </a:extLst>
          </p:cNvPr>
          <p:cNvSpPr/>
          <p:nvPr/>
        </p:nvSpPr>
        <p:spPr>
          <a:xfrm>
            <a:off x="2306865" y="486386"/>
            <a:ext cx="98851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 xmlns:a16="http://schemas.microsoft.com/office/drawing/2014/main" id="{3B6BFCC1-268D-829B-7276-CCFA82389C5D}"/>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a:extLst>
              <a:ext uri="{FF2B5EF4-FFF2-40B4-BE49-F238E27FC236}">
                <a16:creationId xmlns="" xmlns:a16="http://schemas.microsoft.com/office/drawing/2014/main" id="{48C25248-E821-B574-6639-D495EFEB1CB5}"/>
              </a:ext>
            </a:extLst>
          </p:cNvPr>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180431" y="79526"/>
            <a:ext cx="2305141" cy="1076343"/>
          </a:xfrm>
          <a:prstGeom prst="rect">
            <a:avLst/>
          </a:prstGeom>
        </p:spPr>
      </p:pic>
      <p:sp>
        <p:nvSpPr>
          <p:cNvPr id="8" name="Rectangle 7">
            <a:extLst>
              <a:ext uri="{FF2B5EF4-FFF2-40B4-BE49-F238E27FC236}">
                <a16:creationId xmlns="" xmlns:a16="http://schemas.microsoft.com/office/drawing/2014/main" id="{5A075604-73CD-4507-8013-424F369DFDEB}"/>
              </a:ext>
            </a:extLst>
          </p:cNvPr>
          <p:cNvSpPr/>
          <p:nvPr/>
        </p:nvSpPr>
        <p:spPr>
          <a:xfrm>
            <a:off x="45217" y="583483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9" name="TextBox 8">
            <a:extLst>
              <a:ext uri="{FF2B5EF4-FFF2-40B4-BE49-F238E27FC236}">
                <a16:creationId xmlns="" xmlns:a16="http://schemas.microsoft.com/office/drawing/2014/main" id="{463D680D-A11B-0A8A-63D5-DD2C6F3FD516}"/>
              </a:ext>
            </a:extLst>
          </p:cNvPr>
          <p:cNvSpPr txBox="1"/>
          <p:nvPr/>
        </p:nvSpPr>
        <p:spPr>
          <a:xfrm>
            <a:off x="125558" y="5890870"/>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03</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 xmlns:a16="http://schemas.microsoft.com/office/drawing/2014/main" id="{AB738525-DD8E-2E85-F385-345FF64341EB}"/>
              </a:ext>
            </a:extLst>
          </p:cNvPr>
          <p:cNvSpPr txBox="1"/>
          <p:nvPr/>
        </p:nvSpPr>
        <p:spPr>
          <a:xfrm>
            <a:off x="150855" y="5769385"/>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Tree>
    <p:extLst>
      <p:ext uri="{BB962C8B-B14F-4D97-AF65-F5344CB8AC3E}">
        <p14:creationId xmlns="" xmlns:p14="http://schemas.microsoft.com/office/powerpoint/2010/main" val="39680567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a:extLst>
              <a:ext uri="{FF2B5EF4-FFF2-40B4-BE49-F238E27FC236}">
                <a16:creationId xmlns="" xmlns:a16="http://schemas.microsoft.com/office/drawing/2014/main" id="{3FB79B4A-7A34-1C02-CD1B-89115FC428CA}"/>
              </a:ext>
            </a:extLst>
          </p:cNvPr>
          <p:cNvPicPr>
            <a:picLocks noChangeAspect="1"/>
          </p:cNvPicPr>
          <p:nvPr/>
        </p:nvPicPr>
        <p:blipFill>
          <a:blip r:embed="rId2" cstate="print">
            <a:grayscl/>
            <a:extLst>
              <a:ext uri="{28A0092B-C50C-407E-A947-70E740481C1C}">
                <a14:useLocalDpi xmlns=""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 xmlns:a16="http://schemas.microsoft.com/office/drawing/2014/main" id="{2C2209B7-A564-4A7C-687E-49DE198161B1}"/>
              </a:ext>
            </a:extLst>
          </p:cNvPr>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Times New Roman" panose="02020603050405020304" pitchFamily="18" charset="0"/>
                <a:cs typeface="Times New Roman" panose="02020603050405020304" pitchFamily="18" charset="0"/>
              </a:rPr>
              <a:t>Thank You</a:t>
            </a:r>
          </a:p>
        </p:txBody>
      </p:sp>
      <p:pic>
        <p:nvPicPr>
          <p:cNvPr id="13" name="Graphic 12">
            <a:extLst>
              <a:ext uri="{FF2B5EF4-FFF2-40B4-BE49-F238E27FC236}">
                <a16:creationId xmlns="" xmlns:a16="http://schemas.microsoft.com/office/drawing/2014/main" id="{6632DC9F-5757-0B8A-BF9A-324C5DCF66B9}"/>
              </a:ext>
            </a:extLst>
          </p:cNvPr>
          <p:cNvPicPr>
            <a:picLocks noChangeAspect="1"/>
          </p:cNvPicPr>
          <p:nvPr/>
        </p:nvPicPr>
        <p:blipFill>
          <a:blip r:embed="rId3" cstate="print">
            <a:extLst>
              <a:ext uri="{96DAC541-7B7A-43D3-8B79-37D633B846F1}">
                <asvg:svgBlip xmlns=""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 xmlns:a16="http://schemas.microsoft.com/office/drawing/2014/main" id="{A6F2CBA4-F736-9294-6DD9-ADB98675CC0E}"/>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 xmlns:a14="http://schemas.microsoft.com/office/drawing/2010/main" val="0"/>
              </a:ext>
            </a:extLst>
          </a:blip>
          <a:srcRect t="27877" b="25429"/>
          <a:stretch/>
        </p:blipFill>
        <p:spPr>
          <a:xfrm>
            <a:off x="9425810" y="203200"/>
            <a:ext cx="2580006" cy="1204686"/>
          </a:xfrm>
          <a:prstGeom prst="rect">
            <a:avLst/>
          </a:prstGeom>
        </p:spPr>
      </p:pic>
      <p:pic>
        <p:nvPicPr>
          <p:cNvPr id="23" name="Graphic 22">
            <a:extLst>
              <a:ext uri="{FF2B5EF4-FFF2-40B4-BE49-F238E27FC236}">
                <a16:creationId xmlns="" xmlns:a16="http://schemas.microsoft.com/office/drawing/2014/main" id="{7F2EF6CE-6A19-1FC7-706F-5BC62F62930A}"/>
              </a:ext>
            </a:extLst>
          </p:cNvPr>
          <p:cNvPicPr>
            <a:picLocks noChangeAspect="1"/>
          </p:cNvPicPr>
          <p:nvPr/>
        </p:nvPicPr>
        <p:blipFill>
          <a:blip r:embed="rId6" cstate="print">
            <a:extLst>
              <a:ext uri="{96DAC541-7B7A-43D3-8B79-37D633B846F1}">
                <asvg:svgBlip xmlns="" xmlns:asvg="http://schemas.microsoft.com/office/drawing/2016/SVG/main" r:embed="rId7"/>
              </a:ext>
            </a:extLst>
          </a:blip>
          <a:stretch>
            <a:fillRect/>
          </a:stretch>
        </p:blipFill>
        <p:spPr>
          <a:xfrm>
            <a:off x="367466" y="542565"/>
            <a:ext cx="2758843" cy="753090"/>
          </a:xfrm>
          <a:prstGeom prst="rect">
            <a:avLst/>
          </a:prstGeom>
        </p:spPr>
      </p:pic>
    </p:spTree>
    <p:extLst>
      <p:ext uri="{BB962C8B-B14F-4D97-AF65-F5344CB8AC3E}">
        <p14:creationId xmlns="" xmlns:p14="http://schemas.microsoft.com/office/powerpoint/2010/main" val="2269687913"/>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1476</TotalTime>
  <Words>1366</Words>
  <Application>Microsoft Office PowerPoint</Application>
  <PresentationFormat>Custom</PresentationFormat>
  <Paragraphs>325</Paragraphs>
  <Slides>41</Slides>
  <Notes>18</Notes>
  <HiddenSlides>0</HiddenSlides>
  <MMClips>0</MMClips>
  <ScaleCrop>false</ScaleCrop>
  <HeadingPairs>
    <vt:vector size="4" baseType="variant">
      <vt:variant>
        <vt:lpstr>Theme</vt:lpstr>
      </vt:variant>
      <vt:variant>
        <vt:i4>1</vt:i4>
      </vt:variant>
      <vt:variant>
        <vt:lpstr>Slide Titles</vt:lpstr>
      </vt:variant>
      <vt:variant>
        <vt:i4>41</vt:i4>
      </vt:variant>
    </vt:vector>
  </HeadingPairs>
  <TitlesOfParts>
    <vt:vector size="42" baseType="lpstr">
      <vt:lpstr>Office Theme</vt:lpstr>
      <vt:lpstr>Slide 1</vt:lpstr>
      <vt:lpstr>Slide 2</vt:lpstr>
      <vt:lpstr>Learning Objectives:</vt:lpstr>
      <vt:lpstr>DATA STRUCTURES </vt:lpstr>
      <vt:lpstr>Representation of Stack (or) Implementation of stack</vt:lpstr>
      <vt:lpstr>Slide 6</vt:lpstr>
      <vt:lpstr>2. Stack using linked list:    </vt:lpstr>
      <vt:lpstr>The linked stack looks as shown in figure</vt:lpstr>
      <vt:lpstr>Slide 9</vt:lpstr>
      <vt:lpstr>Linked list implementation of stack:</vt:lpstr>
      <vt:lpstr>Linked list implementation of stack:</vt:lpstr>
      <vt:lpstr>Linked list implementation of stack:</vt:lpstr>
      <vt:lpstr>Linked list implementation of stack:</vt:lpstr>
      <vt:lpstr>The linked stack looks as shown in figure</vt:lpstr>
      <vt:lpstr>Adding a node to the stack (Push operation)</vt:lpstr>
      <vt:lpstr>Adding a node to the stack (Push operation):</vt:lpstr>
      <vt:lpstr>Adding a node to the stack (Push operation):</vt:lpstr>
      <vt:lpstr>Adding a node to the stack (Push operation):</vt:lpstr>
      <vt:lpstr>Time Complexity : o(1)</vt:lpstr>
      <vt:lpstr>Deleting a node from the stack (POP operation)</vt:lpstr>
      <vt:lpstr>Deleting a node from the stack (POP operation):</vt:lpstr>
      <vt:lpstr>Deleting a node from the stack (POP operation):</vt:lpstr>
      <vt:lpstr>Deleting a node from the stack (POP operation):</vt:lpstr>
      <vt:lpstr>Deleting a node from the stack (POP operation):</vt:lpstr>
      <vt:lpstr>Display the nodes (Traversing)</vt:lpstr>
      <vt:lpstr>Display the nodes (Traversing):</vt:lpstr>
      <vt:lpstr>Display the nodes (Traversing):</vt:lpstr>
      <vt:lpstr>Slide 28</vt:lpstr>
      <vt:lpstr>QUEUE:    </vt:lpstr>
      <vt:lpstr>QUEUE:    </vt:lpstr>
      <vt:lpstr>Real-world examples of queue</vt:lpstr>
      <vt:lpstr>A real-world example of queue can be a single-lane one-way road, where the vehicle enters first, exits first. </vt:lpstr>
      <vt:lpstr>More real-world examples can be seen as queues at the ticket windows and bus-stops and our college library. </vt:lpstr>
      <vt:lpstr>Slide 34</vt:lpstr>
      <vt:lpstr>QUEUE:    </vt:lpstr>
      <vt:lpstr>QUEUE:    </vt:lpstr>
      <vt:lpstr>QUEUE:    </vt:lpstr>
      <vt:lpstr>QUEUE:    </vt:lpstr>
      <vt:lpstr>QUEUE:    </vt:lpstr>
      <vt:lpstr>QUEUE:    </vt:lpstr>
      <vt:lpstr>Slide 41</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Prof. Dr. Shereen</cp:lastModifiedBy>
  <cp:revision>351</cp:revision>
  <dcterms:created xsi:type="dcterms:W3CDTF">2023-04-29T09:08:23Z</dcterms:created>
  <dcterms:modified xsi:type="dcterms:W3CDTF">2024-03-06T23:20:51Z</dcterms:modified>
</cp:coreProperties>
</file>