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40.xml" ContentType="application/vnd.openxmlformats-officedocument.presentationml.slide+xml"/>
  <Override PartName="/ppt/slides/slide39.xml" ContentType="application/vnd.openxmlformats-officedocument.presentationml.slide+xml"/>
  <Override PartName="/ppt/diagrams/data1.xml" ContentType="application/vnd.openxmlformats-officedocument.drawingml.diagramData+xml"/>
  <Override PartName="/ppt/slides/slide38.xml" ContentType="application/vnd.openxmlformats-officedocument.presentationml.slide+xml"/>
  <Override PartName="/ppt/slides/slide3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6.xml" ContentType="application/vnd.openxmlformats-officedocument.presentationml.slide+xml"/>
  <Override PartName="/ppt/slides/slide1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webextensions/taskpanes.xml" ContentType="application/vnd.ms-office.webextensiontaskpanes+xml"/>
  <Override PartName="/ppt/diagrams/quickStyle1.xml" ContentType="application/vnd.openxmlformats-officedocument.drawingml.diagramStyle+xml"/>
  <Override PartName="/ppt/webextensions/webextension1.xml" ContentType="application/vnd.ms-office.webextension+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webextensions/webextension2.xml" ContentType="application/vnd.ms-office.webextension+xml"/>
  <Override PartName="/ppt/diagrams/layout1.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271" r:id="rId3"/>
    <p:sldId id="313" r:id="rId4"/>
    <p:sldId id="276" r:id="rId5"/>
    <p:sldId id="526" r:id="rId6"/>
    <p:sldId id="527" r:id="rId7"/>
    <p:sldId id="530" r:id="rId8"/>
    <p:sldId id="531" r:id="rId9"/>
    <p:sldId id="532" r:id="rId10"/>
    <p:sldId id="533" r:id="rId11"/>
    <p:sldId id="534" r:id="rId12"/>
    <p:sldId id="535" r:id="rId13"/>
    <p:sldId id="555" r:id="rId14"/>
    <p:sldId id="536" r:id="rId15"/>
    <p:sldId id="537" r:id="rId16"/>
    <p:sldId id="538" r:id="rId17"/>
    <p:sldId id="556" r:id="rId18"/>
    <p:sldId id="539" r:id="rId19"/>
    <p:sldId id="557" r:id="rId20"/>
    <p:sldId id="540" r:id="rId21"/>
    <p:sldId id="558" r:id="rId22"/>
    <p:sldId id="541" r:id="rId23"/>
    <p:sldId id="542" r:id="rId24"/>
    <p:sldId id="543" r:id="rId25"/>
    <p:sldId id="544" r:id="rId26"/>
    <p:sldId id="545" r:id="rId27"/>
    <p:sldId id="546" r:id="rId28"/>
    <p:sldId id="547" r:id="rId29"/>
    <p:sldId id="548" r:id="rId30"/>
    <p:sldId id="549" r:id="rId31"/>
    <p:sldId id="550" r:id="rId32"/>
    <p:sldId id="551" r:id="rId33"/>
    <p:sldId id="552" r:id="rId34"/>
    <p:sldId id="553" r:id="rId35"/>
    <p:sldId id="559" r:id="rId36"/>
    <p:sldId id="554" r:id="rId37"/>
    <p:sldId id="528" r:id="rId38"/>
    <p:sldId id="524" r:id="rId39"/>
    <p:sldId id="52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27"/>
            <p14:sldId id="530"/>
            <p14:sldId id="531"/>
            <p14:sldId id="532"/>
            <p14:sldId id="533"/>
            <p14:sldId id="534"/>
            <p14:sldId id="535"/>
            <p14:sldId id="555"/>
            <p14:sldId id="536"/>
            <p14:sldId id="537"/>
            <p14:sldId id="538"/>
            <p14:sldId id="556"/>
            <p14:sldId id="539"/>
            <p14:sldId id="557"/>
            <p14:sldId id="540"/>
            <p14:sldId id="558"/>
            <p14:sldId id="541"/>
            <p14:sldId id="542"/>
            <p14:sldId id="543"/>
            <p14:sldId id="544"/>
            <p14:sldId id="545"/>
            <p14:sldId id="546"/>
            <p14:sldId id="547"/>
            <p14:sldId id="548"/>
            <p14:sldId id="549"/>
            <p14:sldId id="550"/>
            <p14:sldId id="551"/>
            <p14:sldId id="552"/>
            <p14:sldId id="553"/>
            <p14:sldId id="559"/>
            <p14:sldId id="554"/>
            <p14:sldId id="528"/>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89" d="100"/>
          <a:sy n="89" d="100"/>
        </p:scale>
        <p:origin x="-78" y="-324"/>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EBF9FA-09B1-4BEB-A924-1CDB86CCCB77}" type="doc">
      <dgm:prSet loTypeId="urn:microsoft.com/office/officeart/2005/8/layout/orgChart1" loCatId="hierarchy" qsTypeId="urn:microsoft.com/office/officeart/2005/8/quickstyle/simple1" qsCatId="simple" csTypeId="urn:microsoft.com/office/officeart/2005/8/colors/accent1_2" csCatId="accent1" phldr="1"/>
      <dgm:spPr>
        <a:scene3d>
          <a:camera prst="orthographicFront">
            <a:rot lat="0" lon="0" rev="0"/>
          </a:camera>
          <a:lightRig rig="contrasting" dir="t">
            <a:rot lat="0" lon="0" rev="1500000"/>
          </a:lightRig>
        </a:scene3d>
      </dgm:spPr>
      <dgm:t>
        <a:bodyPr/>
        <a:lstStyle/>
        <a:p>
          <a:endParaRPr lang="en-US"/>
        </a:p>
      </dgm:t>
    </dgm:pt>
    <dgm:pt modelId="{7772A2C9-2C44-4C91-A99D-A76A099191C9}">
      <dgm:prSet phldrT="[Tex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ar-EG" sz="2800" dirty="0">
              <a:latin typeface="Alexandria" pitchFamily="2" charset="-78"/>
              <a:cs typeface="Alexandria" pitchFamily="2" charset="-78"/>
            </a:rPr>
            <a:t>أنواع نطاق الاشراف</a:t>
          </a:r>
          <a:endParaRPr lang="en-US" sz="2800" dirty="0">
            <a:latin typeface="Alexandria" pitchFamily="2" charset="-78"/>
            <a:cs typeface="Alexandria" pitchFamily="2" charset="-78"/>
          </a:endParaRPr>
        </a:p>
      </dgm:t>
    </dgm:pt>
    <dgm:pt modelId="{247DCB32-F3A2-4BE8-A872-69F64B72BE0B}" type="parTrans" cxnId="{F8A7B009-4404-4E4B-869F-BB24D54B04A5}">
      <dgm:prSet/>
      <dgm:spPr/>
      <dgm:t>
        <a:bodyPr/>
        <a:lstStyle/>
        <a:p>
          <a:endParaRPr lang="en-US"/>
        </a:p>
      </dgm:t>
    </dgm:pt>
    <dgm:pt modelId="{F328F6A8-304B-4D4A-B493-709F706C5314}" type="sibTrans" cxnId="{F8A7B009-4404-4E4B-869F-BB24D54B04A5}">
      <dgm:prSet/>
      <dgm:spPr/>
      <dgm:t>
        <a:bodyPr/>
        <a:lstStyle/>
        <a:p>
          <a:endParaRPr lang="en-US"/>
        </a:p>
      </dgm:t>
    </dgm:pt>
    <dgm:pt modelId="{B6638F4B-78E7-4C45-B4A6-6E8F004AEF42}">
      <dgm:prSet phldrT="[Tex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marL="0" lvl="0" indent="0" algn="ctr" defTabSz="1244600">
            <a:lnSpc>
              <a:spcPct val="90000"/>
            </a:lnSpc>
            <a:spcBef>
              <a:spcPct val="0"/>
            </a:spcBef>
            <a:spcAft>
              <a:spcPct val="35000"/>
            </a:spcAft>
            <a:buNone/>
          </a:pPr>
          <a:r>
            <a:rPr lang="ar-EG" sz="2800" kern="1200" dirty="0">
              <a:solidFill>
                <a:prstClr val="white"/>
              </a:solidFill>
              <a:latin typeface="Alexandria" pitchFamily="2" charset="-78"/>
              <a:ea typeface="+mn-ea"/>
              <a:cs typeface="Alexandria" pitchFamily="2" charset="-78"/>
            </a:rPr>
            <a:t>مدى ضيق من الإشراف</a:t>
          </a:r>
          <a:endParaRPr lang="en-US" sz="2800" kern="1200" dirty="0">
            <a:solidFill>
              <a:prstClr val="white"/>
            </a:solidFill>
            <a:latin typeface="Alexandria" pitchFamily="2" charset="-78"/>
            <a:ea typeface="+mn-ea"/>
            <a:cs typeface="Alexandria" pitchFamily="2" charset="-78"/>
          </a:endParaRPr>
        </a:p>
      </dgm:t>
    </dgm:pt>
    <dgm:pt modelId="{F255D7C5-F083-47B4-B6A4-A91D5A95CAD6}" type="parTrans" cxnId="{15D2F9D6-3AF6-4AD5-A49A-7FC30379A355}">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8FB70B4B-3AFD-4C27-B70E-0605CC07CEA8}" type="sibTrans" cxnId="{15D2F9D6-3AF6-4AD5-A49A-7FC30379A355}">
      <dgm:prSet/>
      <dgm:spPr/>
      <dgm:t>
        <a:bodyPr/>
        <a:lstStyle/>
        <a:p>
          <a:endParaRPr lang="en-US"/>
        </a:p>
      </dgm:t>
    </dgm:pt>
    <dgm:pt modelId="{581AA0DD-C15A-4E4D-A7F8-31A243393F24}">
      <dgm:prSet phldrT="[Tex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marL="0" lvl="0" indent="0" algn="ctr" defTabSz="1244600">
            <a:lnSpc>
              <a:spcPct val="90000"/>
            </a:lnSpc>
            <a:spcBef>
              <a:spcPct val="0"/>
            </a:spcBef>
            <a:spcAft>
              <a:spcPct val="35000"/>
            </a:spcAft>
            <a:buNone/>
          </a:pPr>
          <a:r>
            <a:rPr lang="ar-EG" sz="2800" kern="1200" dirty="0">
              <a:solidFill>
                <a:prstClr val="white"/>
              </a:solidFill>
              <a:latin typeface="Alexandria" pitchFamily="2" charset="-78"/>
              <a:ea typeface="+mn-ea"/>
              <a:cs typeface="Alexandria" pitchFamily="2" charset="-78"/>
            </a:rPr>
            <a:t>مدى واسع من الإشراف</a:t>
          </a:r>
          <a:endParaRPr lang="en-US" sz="2800" kern="1200" dirty="0">
            <a:solidFill>
              <a:prstClr val="white"/>
            </a:solidFill>
            <a:latin typeface="Alexandria" pitchFamily="2" charset="-78"/>
            <a:ea typeface="+mn-ea"/>
            <a:cs typeface="Alexandria" pitchFamily="2" charset="-78"/>
          </a:endParaRPr>
        </a:p>
      </dgm:t>
    </dgm:pt>
    <dgm:pt modelId="{BCE1B757-7F77-4181-A0FC-4BF6F270AACF}" type="parTrans" cxnId="{7A183348-2A42-47A1-B654-6355FDF6B456}">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68AE294B-9277-4AF4-8B95-76027197CF5E}" type="sibTrans" cxnId="{7A183348-2A42-47A1-B654-6355FDF6B456}">
      <dgm:prSet/>
      <dgm:spPr/>
      <dgm:t>
        <a:bodyPr/>
        <a:lstStyle/>
        <a:p>
          <a:endParaRPr lang="en-US"/>
        </a:p>
      </dgm:t>
    </dgm:pt>
    <dgm:pt modelId="{546098DB-E484-46DC-9456-98A2E9D96CED}" type="pres">
      <dgm:prSet presAssocID="{AFEBF9FA-09B1-4BEB-A924-1CDB86CCCB77}" presName="hierChild1" presStyleCnt="0">
        <dgm:presLayoutVars>
          <dgm:orgChart val="1"/>
          <dgm:chPref val="1"/>
          <dgm:dir/>
          <dgm:animOne val="branch"/>
          <dgm:animLvl val="lvl"/>
          <dgm:resizeHandles/>
        </dgm:presLayoutVars>
      </dgm:prSet>
      <dgm:spPr/>
      <dgm:t>
        <a:bodyPr/>
        <a:lstStyle/>
        <a:p>
          <a:endParaRPr lang="en-US"/>
        </a:p>
      </dgm:t>
    </dgm:pt>
    <dgm:pt modelId="{3F915C90-52D0-4C2B-A9BA-79F237C37BB4}" type="pres">
      <dgm:prSet presAssocID="{7772A2C9-2C44-4C91-A99D-A76A099191C9}" presName="hierRoot1" presStyleCnt="0">
        <dgm:presLayoutVars>
          <dgm:hierBranch val="init"/>
        </dgm:presLayoutVars>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654317D2-A0FB-4854-A9B9-0499515E4F7D}" type="pres">
      <dgm:prSet presAssocID="{7772A2C9-2C44-4C91-A99D-A76A099191C9}" presName="rootComposite1"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D11AD09C-85AD-48BD-9532-42E7AA7E51D7}" type="pres">
      <dgm:prSet presAssocID="{7772A2C9-2C44-4C91-A99D-A76A099191C9}" presName="rootText1" presStyleLbl="node0" presStyleIdx="0" presStyleCnt="1">
        <dgm:presLayoutVars>
          <dgm:chPref val="3"/>
        </dgm:presLayoutVars>
      </dgm:prSet>
      <dgm:spPr/>
      <dgm:t>
        <a:bodyPr/>
        <a:lstStyle/>
        <a:p>
          <a:endParaRPr lang="en-US"/>
        </a:p>
      </dgm:t>
    </dgm:pt>
    <dgm:pt modelId="{963F4650-7C37-4C10-90B3-8A3FCA7C9276}" type="pres">
      <dgm:prSet presAssocID="{7772A2C9-2C44-4C91-A99D-A76A099191C9}" presName="rootConnector1" presStyleLbl="node1" presStyleIdx="0" presStyleCnt="0"/>
      <dgm:spPr/>
      <dgm:t>
        <a:bodyPr/>
        <a:lstStyle/>
        <a:p>
          <a:endParaRPr lang="en-US"/>
        </a:p>
      </dgm:t>
    </dgm:pt>
    <dgm:pt modelId="{3B2EBC42-613E-4A07-A667-61632ABDEE12}" type="pres">
      <dgm:prSet presAssocID="{7772A2C9-2C44-4C91-A99D-A76A099191C9}" presName="hierChild2"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E41C6975-6C94-4C34-905E-B8EC466DE1F3}" type="pres">
      <dgm:prSet presAssocID="{F255D7C5-F083-47B4-B6A4-A91D5A95CAD6}" presName="Name37" presStyleLbl="parChTrans1D2" presStyleIdx="0" presStyleCnt="2"/>
      <dgm:spPr/>
      <dgm:t>
        <a:bodyPr/>
        <a:lstStyle/>
        <a:p>
          <a:endParaRPr lang="en-US"/>
        </a:p>
      </dgm:t>
    </dgm:pt>
    <dgm:pt modelId="{D491A173-D616-43DC-A4DD-8545A58BBCFF}" type="pres">
      <dgm:prSet presAssocID="{B6638F4B-78E7-4C45-B4A6-6E8F004AEF42}" presName="hierRoot2" presStyleCnt="0">
        <dgm:presLayoutVars>
          <dgm:hierBranch val="init"/>
        </dgm:presLayoutVars>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52A7C817-2D87-4949-B98E-D3534993E5EC}" type="pres">
      <dgm:prSet presAssocID="{B6638F4B-78E7-4C45-B4A6-6E8F004AEF42}" presName="rootComposite"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EFDE3B0D-CB87-4F00-98E4-486620337827}" type="pres">
      <dgm:prSet presAssocID="{B6638F4B-78E7-4C45-B4A6-6E8F004AEF42}" presName="rootText" presStyleLbl="node2" presStyleIdx="0" presStyleCnt="2" custScaleX="253823">
        <dgm:presLayoutVars>
          <dgm:chPref val="3"/>
        </dgm:presLayoutVars>
      </dgm:prSet>
      <dgm:spPr/>
      <dgm:t>
        <a:bodyPr/>
        <a:lstStyle/>
        <a:p>
          <a:endParaRPr lang="en-US"/>
        </a:p>
      </dgm:t>
    </dgm:pt>
    <dgm:pt modelId="{5A69CAB9-9E5D-4102-876B-5AB973489630}" type="pres">
      <dgm:prSet presAssocID="{B6638F4B-78E7-4C45-B4A6-6E8F004AEF42}" presName="rootConnector" presStyleLbl="node2" presStyleIdx="0" presStyleCnt="2"/>
      <dgm:spPr/>
      <dgm:t>
        <a:bodyPr/>
        <a:lstStyle/>
        <a:p>
          <a:endParaRPr lang="en-US"/>
        </a:p>
      </dgm:t>
    </dgm:pt>
    <dgm:pt modelId="{4B1DF151-ED11-441D-9D3A-9A5F3FC1EC6E}" type="pres">
      <dgm:prSet presAssocID="{B6638F4B-78E7-4C45-B4A6-6E8F004AEF42}" presName="hierChild4"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6532608B-9FC1-4C3D-92EC-7FEA0116E904}" type="pres">
      <dgm:prSet presAssocID="{B6638F4B-78E7-4C45-B4A6-6E8F004AEF42}" presName="hierChild5"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4C6360CE-3741-43D2-BCF3-9FB146B85F17}" type="pres">
      <dgm:prSet presAssocID="{BCE1B757-7F77-4181-A0FC-4BF6F270AACF}" presName="Name37" presStyleLbl="parChTrans1D2" presStyleIdx="1" presStyleCnt="2"/>
      <dgm:spPr/>
      <dgm:t>
        <a:bodyPr/>
        <a:lstStyle/>
        <a:p>
          <a:endParaRPr lang="en-US"/>
        </a:p>
      </dgm:t>
    </dgm:pt>
    <dgm:pt modelId="{21D5D18B-BF9E-4CB6-864C-E0B47CD57616}" type="pres">
      <dgm:prSet presAssocID="{581AA0DD-C15A-4E4D-A7F8-31A243393F24}" presName="hierRoot2" presStyleCnt="0">
        <dgm:presLayoutVars>
          <dgm:hierBranch val="init"/>
        </dgm:presLayoutVars>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79EFAD8A-13F2-4CF3-9333-00FFB3F0DB72}" type="pres">
      <dgm:prSet presAssocID="{581AA0DD-C15A-4E4D-A7F8-31A243393F24}" presName="rootComposite"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AF8772FA-D039-4E6A-A771-4B53A1C204AE}" type="pres">
      <dgm:prSet presAssocID="{581AA0DD-C15A-4E4D-A7F8-31A243393F24}" presName="rootText" presStyleLbl="node2" presStyleIdx="1" presStyleCnt="2" custScaleX="220582">
        <dgm:presLayoutVars>
          <dgm:chPref val="3"/>
        </dgm:presLayoutVars>
      </dgm:prSet>
      <dgm:spPr/>
      <dgm:t>
        <a:bodyPr/>
        <a:lstStyle/>
        <a:p>
          <a:endParaRPr lang="en-US"/>
        </a:p>
      </dgm:t>
    </dgm:pt>
    <dgm:pt modelId="{1929FDB9-1DA5-4D05-95F7-2F7BF9BEA5F6}" type="pres">
      <dgm:prSet presAssocID="{581AA0DD-C15A-4E4D-A7F8-31A243393F24}" presName="rootConnector" presStyleLbl="node2" presStyleIdx="1" presStyleCnt="2"/>
      <dgm:spPr/>
      <dgm:t>
        <a:bodyPr/>
        <a:lstStyle/>
        <a:p>
          <a:endParaRPr lang="en-US"/>
        </a:p>
      </dgm:t>
    </dgm:pt>
    <dgm:pt modelId="{179BF8FC-5B69-4254-A0E4-49ABFFC36BAA}" type="pres">
      <dgm:prSet presAssocID="{581AA0DD-C15A-4E4D-A7F8-31A243393F24}" presName="hierChild4"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4FCC9B1B-DF81-4FAB-B3D5-56646387A362}" type="pres">
      <dgm:prSet presAssocID="{581AA0DD-C15A-4E4D-A7F8-31A243393F24}" presName="hierChild5"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22BF3655-0DDC-4CFD-86C3-863DE9FE4192}" type="pres">
      <dgm:prSet presAssocID="{7772A2C9-2C44-4C91-A99D-A76A099191C9}" presName="hierChild3"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Lst>
  <dgm:cxnLst>
    <dgm:cxn modelId="{15D2F9D6-3AF6-4AD5-A49A-7FC30379A355}" srcId="{7772A2C9-2C44-4C91-A99D-A76A099191C9}" destId="{B6638F4B-78E7-4C45-B4A6-6E8F004AEF42}" srcOrd="0" destOrd="0" parTransId="{F255D7C5-F083-47B4-B6A4-A91D5A95CAD6}" sibTransId="{8FB70B4B-3AFD-4C27-B70E-0605CC07CEA8}"/>
    <dgm:cxn modelId="{B5A05FBA-B294-4DDE-96F5-2BC8E69E2D45}" type="presOf" srcId="{581AA0DD-C15A-4E4D-A7F8-31A243393F24}" destId="{AF8772FA-D039-4E6A-A771-4B53A1C204AE}" srcOrd="0" destOrd="0" presId="urn:microsoft.com/office/officeart/2005/8/layout/orgChart1"/>
    <dgm:cxn modelId="{7B56E6A3-A465-49D0-9D67-4A0B171C1DC5}" type="presOf" srcId="{7772A2C9-2C44-4C91-A99D-A76A099191C9}" destId="{963F4650-7C37-4C10-90B3-8A3FCA7C9276}" srcOrd="1" destOrd="0" presId="urn:microsoft.com/office/officeart/2005/8/layout/orgChart1"/>
    <dgm:cxn modelId="{CEFE81AA-255B-4741-AB30-3C8B794218EB}" type="presOf" srcId="{581AA0DD-C15A-4E4D-A7F8-31A243393F24}" destId="{1929FDB9-1DA5-4D05-95F7-2F7BF9BEA5F6}" srcOrd="1" destOrd="0" presId="urn:microsoft.com/office/officeart/2005/8/layout/orgChart1"/>
    <dgm:cxn modelId="{80FDB1D1-F05C-4CC0-B364-5AB0F0973069}" type="presOf" srcId="{B6638F4B-78E7-4C45-B4A6-6E8F004AEF42}" destId="{5A69CAB9-9E5D-4102-876B-5AB973489630}" srcOrd="1" destOrd="0" presId="urn:microsoft.com/office/officeart/2005/8/layout/orgChart1"/>
    <dgm:cxn modelId="{BE8EA588-B775-416B-B5C2-646261669387}" type="presOf" srcId="{AFEBF9FA-09B1-4BEB-A924-1CDB86CCCB77}" destId="{546098DB-E484-46DC-9456-98A2E9D96CED}" srcOrd="0" destOrd="0" presId="urn:microsoft.com/office/officeart/2005/8/layout/orgChart1"/>
    <dgm:cxn modelId="{F8A7B009-4404-4E4B-869F-BB24D54B04A5}" srcId="{AFEBF9FA-09B1-4BEB-A924-1CDB86CCCB77}" destId="{7772A2C9-2C44-4C91-A99D-A76A099191C9}" srcOrd="0" destOrd="0" parTransId="{247DCB32-F3A2-4BE8-A872-69F64B72BE0B}" sibTransId="{F328F6A8-304B-4D4A-B493-709F706C5314}"/>
    <dgm:cxn modelId="{FD517E55-0B22-48E4-9B63-D1310273EEDB}" type="presOf" srcId="{7772A2C9-2C44-4C91-A99D-A76A099191C9}" destId="{D11AD09C-85AD-48BD-9532-42E7AA7E51D7}" srcOrd="0" destOrd="0" presId="urn:microsoft.com/office/officeart/2005/8/layout/orgChart1"/>
    <dgm:cxn modelId="{7A183348-2A42-47A1-B654-6355FDF6B456}" srcId="{7772A2C9-2C44-4C91-A99D-A76A099191C9}" destId="{581AA0DD-C15A-4E4D-A7F8-31A243393F24}" srcOrd="1" destOrd="0" parTransId="{BCE1B757-7F77-4181-A0FC-4BF6F270AACF}" sibTransId="{68AE294B-9277-4AF4-8B95-76027197CF5E}"/>
    <dgm:cxn modelId="{659496A6-D91A-4099-B73E-79C1D4EE822C}" type="presOf" srcId="{B6638F4B-78E7-4C45-B4A6-6E8F004AEF42}" destId="{EFDE3B0D-CB87-4F00-98E4-486620337827}" srcOrd="0" destOrd="0" presId="urn:microsoft.com/office/officeart/2005/8/layout/orgChart1"/>
    <dgm:cxn modelId="{E7FFDDBD-4AB9-4B8B-B796-5128B1F7994F}" type="presOf" srcId="{BCE1B757-7F77-4181-A0FC-4BF6F270AACF}" destId="{4C6360CE-3741-43D2-BCF3-9FB146B85F17}" srcOrd="0" destOrd="0" presId="urn:microsoft.com/office/officeart/2005/8/layout/orgChart1"/>
    <dgm:cxn modelId="{ECEDAFD6-B4DD-4F00-8B4E-66BCD8E553A5}" type="presOf" srcId="{F255D7C5-F083-47B4-B6A4-A91D5A95CAD6}" destId="{E41C6975-6C94-4C34-905E-B8EC466DE1F3}" srcOrd="0" destOrd="0" presId="urn:microsoft.com/office/officeart/2005/8/layout/orgChart1"/>
    <dgm:cxn modelId="{8809F351-EA89-433F-8773-7230413E2A43}" type="presParOf" srcId="{546098DB-E484-46DC-9456-98A2E9D96CED}" destId="{3F915C90-52D0-4C2B-A9BA-79F237C37BB4}" srcOrd="0" destOrd="0" presId="urn:microsoft.com/office/officeart/2005/8/layout/orgChart1"/>
    <dgm:cxn modelId="{A713416F-6EDB-46A3-819B-9408C0C02CA1}" type="presParOf" srcId="{3F915C90-52D0-4C2B-A9BA-79F237C37BB4}" destId="{654317D2-A0FB-4854-A9B9-0499515E4F7D}" srcOrd="0" destOrd="0" presId="urn:microsoft.com/office/officeart/2005/8/layout/orgChart1"/>
    <dgm:cxn modelId="{772FDE0C-BE89-488B-A0DF-C728D4D9A77D}" type="presParOf" srcId="{654317D2-A0FB-4854-A9B9-0499515E4F7D}" destId="{D11AD09C-85AD-48BD-9532-42E7AA7E51D7}" srcOrd="0" destOrd="0" presId="urn:microsoft.com/office/officeart/2005/8/layout/orgChart1"/>
    <dgm:cxn modelId="{109832C0-42B0-4830-BAFE-AD4AFEBFA67D}" type="presParOf" srcId="{654317D2-A0FB-4854-A9B9-0499515E4F7D}" destId="{963F4650-7C37-4C10-90B3-8A3FCA7C9276}" srcOrd="1" destOrd="0" presId="urn:microsoft.com/office/officeart/2005/8/layout/orgChart1"/>
    <dgm:cxn modelId="{7CBD2C05-F8A6-4E40-A5DD-16898F958692}" type="presParOf" srcId="{3F915C90-52D0-4C2B-A9BA-79F237C37BB4}" destId="{3B2EBC42-613E-4A07-A667-61632ABDEE12}" srcOrd="1" destOrd="0" presId="urn:microsoft.com/office/officeart/2005/8/layout/orgChart1"/>
    <dgm:cxn modelId="{E4F9F135-44E8-421A-A622-0EAB7E11D8F0}" type="presParOf" srcId="{3B2EBC42-613E-4A07-A667-61632ABDEE12}" destId="{E41C6975-6C94-4C34-905E-B8EC466DE1F3}" srcOrd="0" destOrd="0" presId="urn:microsoft.com/office/officeart/2005/8/layout/orgChart1"/>
    <dgm:cxn modelId="{0064F342-96C3-41E9-BE00-6B7B16FFAF9E}" type="presParOf" srcId="{3B2EBC42-613E-4A07-A667-61632ABDEE12}" destId="{D491A173-D616-43DC-A4DD-8545A58BBCFF}" srcOrd="1" destOrd="0" presId="urn:microsoft.com/office/officeart/2005/8/layout/orgChart1"/>
    <dgm:cxn modelId="{9A085F16-D3F0-4BF3-92FC-8189FF086955}" type="presParOf" srcId="{D491A173-D616-43DC-A4DD-8545A58BBCFF}" destId="{52A7C817-2D87-4949-B98E-D3534993E5EC}" srcOrd="0" destOrd="0" presId="urn:microsoft.com/office/officeart/2005/8/layout/orgChart1"/>
    <dgm:cxn modelId="{789ECEA2-A21A-4BD0-B6FF-EDD90F67920C}" type="presParOf" srcId="{52A7C817-2D87-4949-B98E-D3534993E5EC}" destId="{EFDE3B0D-CB87-4F00-98E4-486620337827}" srcOrd="0" destOrd="0" presId="urn:microsoft.com/office/officeart/2005/8/layout/orgChart1"/>
    <dgm:cxn modelId="{D3BA78D9-4482-4B08-AA89-7EA2BFA5596E}" type="presParOf" srcId="{52A7C817-2D87-4949-B98E-D3534993E5EC}" destId="{5A69CAB9-9E5D-4102-876B-5AB973489630}" srcOrd="1" destOrd="0" presId="urn:microsoft.com/office/officeart/2005/8/layout/orgChart1"/>
    <dgm:cxn modelId="{E5E8589D-FA26-46EB-B8F3-35547CFB1058}" type="presParOf" srcId="{D491A173-D616-43DC-A4DD-8545A58BBCFF}" destId="{4B1DF151-ED11-441D-9D3A-9A5F3FC1EC6E}" srcOrd="1" destOrd="0" presId="urn:microsoft.com/office/officeart/2005/8/layout/orgChart1"/>
    <dgm:cxn modelId="{A8D09384-9676-494D-A079-DDDED4ED46A9}" type="presParOf" srcId="{D491A173-D616-43DC-A4DD-8545A58BBCFF}" destId="{6532608B-9FC1-4C3D-92EC-7FEA0116E904}" srcOrd="2" destOrd="0" presId="urn:microsoft.com/office/officeart/2005/8/layout/orgChart1"/>
    <dgm:cxn modelId="{7ED43E47-C7C2-4380-8E66-6A7E3246F472}" type="presParOf" srcId="{3B2EBC42-613E-4A07-A667-61632ABDEE12}" destId="{4C6360CE-3741-43D2-BCF3-9FB146B85F17}" srcOrd="2" destOrd="0" presId="urn:microsoft.com/office/officeart/2005/8/layout/orgChart1"/>
    <dgm:cxn modelId="{DB00D183-8CD8-46C7-A0B0-A637EA1CBDFC}" type="presParOf" srcId="{3B2EBC42-613E-4A07-A667-61632ABDEE12}" destId="{21D5D18B-BF9E-4CB6-864C-E0B47CD57616}" srcOrd="3" destOrd="0" presId="urn:microsoft.com/office/officeart/2005/8/layout/orgChart1"/>
    <dgm:cxn modelId="{072C3B60-745B-4AF4-B1E8-27F4383758FD}" type="presParOf" srcId="{21D5D18B-BF9E-4CB6-864C-E0B47CD57616}" destId="{79EFAD8A-13F2-4CF3-9333-00FFB3F0DB72}" srcOrd="0" destOrd="0" presId="urn:microsoft.com/office/officeart/2005/8/layout/orgChart1"/>
    <dgm:cxn modelId="{4C617FEF-3004-4245-B012-7902043E4F00}" type="presParOf" srcId="{79EFAD8A-13F2-4CF3-9333-00FFB3F0DB72}" destId="{AF8772FA-D039-4E6A-A771-4B53A1C204AE}" srcOrd="0" destOrd="0" presId="urn:microsoft.com/office/officeart/2005/8/layout/orgChart1"/>
    <dgm:cxn modelId="{B4976F4B-9440-4494-A7DB-F42F889C871C}" type="presParOf" srcId="{79EFAD8A-13F2-4CF3-9333-00FFB3F0DB72}" destId="{1929FDB9-1DA5-4D05-95F7-2F7BF9BEA5F6}" srcOrd="1" destOrd="0" presId="urn:microsoft.com/office/officeart/2005/8/layout/orgChart1"/>
    <dgm:cxn modelId="{21FE3B4C-28BA-4E26-8B6D-00BD0DA53798}" type="presParOf" srcId="{21D5D18B-BF9E-4CB6-864C-E0B47CD57616}" destId="{179BF8FC-5B69-4254-A0E4-49ABFFC36BAA}" srcOrd="1" destOrd="0" presId="urn:microsoft.com/office/officeart/2005/8/layout/orgChart1"/>
    <dgm:cxn modelId="{287D4E59-3F98-47A3-B987-0E739F8838F8}" type="presParOf" srcId="{21D5D18B-BF9E-4CB6-864C-E0B47CD57616}" destId="{4FCC9B1B-DF81-4FAB-B3D5-56646387A362}" srcOrd="2" destOrd="0" presId="urn:microsoft.com/office/officeart/2005/8/layout/orgChart1"/>
    <dgm:cxn modelId="{FE7F6676-C32A-46FB-9142-4C7D8744245F}" type="presParOf" srcId="{3F915C90-52D0-4C2B-A9BA-79F237C37BB4}" destId="{22BF3655-0DDC-4CFD-86C3-863DE9FE419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6360CE-3741-43D2-BCF3-9FB146B85F17}">
      <dsp:nvSpPr>
        <dsp:cNvPr id="0" name=""/>
        <dsp:cNvSpPr/>
      </dsp:nvSpPr>
      <dsp:spPr>
        <a:xfrm>
          <a:off x="4801252" y="1009100"/>
          <a:ext cx="2661699" cy="406775"/>
        </a:xfrm>
        <a:custGeom>
          <a:avLst/>
          <a:gdLst/>
          <a:ahLst/>
          <a:cxnLst/>
          <a:rect l="0" t="0" r="0" b="0"/>
          <a:pathLst>
            <a:path>
              <a:moveTo>
                <a:pt x="0" y="0"/>
              </a:moveTo>
              <a:lnTo>
                <a:pt x="0" y="203387"/>
              </a:lnTo>
              <a:lnTo>
                <a:pt x="2661699" y="203387"/>
              </a:lnTo>
              <a:lnTo>
                <a:pt x="2661699" y="406775"/>
              </a:lnTo>
            </a:path>
          </a:pathLst>
        </a:custGeom>
        <a:no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0">
          <a:scrgbClr r="0" g="0" b="0"/>
        </a:fillRef>
        <a:effectRef idx="0">
          <a:scrgbClr r="0" g="0" b="0"/>
        </a:effectRef>
        <a:fontRef idx="minor"/>
      </dsp:style>
    </dsp:sp>
    <dsp:sp modelId="{E41C6975-6C94-4C34-905E-B8EC466DE1F3}">
      <dsp:nvSpPr>
        <dsp:cNvPr id="0" name=""/>
        <dsp:cNvSpPr/>
      </dsp:nvSpPr>
      <dsp:spPr>
        <a:xfrm>
          <a:off x="2461495" y="1009100"/>
          <a:ext cx="2339756" cy="406775"/>
        </a:xfrm>
        <a:custGeom>
          <a:avLst/>
          <a:gdLst/>
          <a:ahLst/>
          <a:cxnLst/>
          <a:rect l="0" t="0" r="0" b="0"/>
          <a:pathLst>
            <a:path>
              <a:moveTo>
                <a:pt x="2339756" y="0"/>
              </a:moveTo>
              <a:lnTo>
                <a:pt x="2339756" y="203387"/>
              </a:lnTo>
              <a:lnTo>
                <a:pt x="0" y="203387"/>
              </a:lnTo>
              <a:lnTo>
                <a:pt x="0" y="406775"/>
              </a:lnTo>
            </a:path>
          </a:pathLst>
        </a:custGeom>
        <a:no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0">
          <a:scrgbClr r="0" g="0" b="0"/>
        </a:fillRef>
        <a:effectRef idx="0">
          <a:scrgbClr r="0" g="0" b="0"/>
        </a:effectRef>
        <a:fontRef idx="minor"/>
      </dsp:style>
    </dsp:sp>
    <dsp:sp modelId="{D11AD09C-85AD-48BD-9532-42E7AA7E51D7}">
      <dsp:nvSpPr>
        <dsp:cNvPr id="0" name=""/>
        <dsp:cNvSpPr/>
      </dsp:nvSpPr>
      <dsp:spPr>
        <a:xfrm>
          <a:off x="3832737" y="40586"/>
          <a:ext cx="1937028" cy="968514"/>
        </a:xfrm>
        <a:prstGeom prst="rect">
          <a:avLst/>
        </a:prstGeom>
        <a:solidFill>
          <a:schemeClr val="accent1">
            <a:hueOff val="0"/>
            <a:satOff val="0"/>
            <a:lumOff val="0"/>
            <a:alphaOff val="0"/>
          </a:schemeClr>
        </a:solid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ar-EG" sz="2800" kern="1200" dirty="0">
              <a:latin typeface="Alexandria" pitchFamily="2" charset="-78"/>
              <a:cs typeface="Alexandria" pitchFamily="2" charset="-78"/>
            </a:rPr>
            <a:t>أنواع نطاق الاشراف</a:t>
          </a:r>
          <a:endParaRPr lang="en-US" sz="2800" kern="1200" dirty="0">
            <a:latin typeface="Alexandria" pitchFamily="2" charset="-78"/>
            <a:cs typeface="Alexandria" pitchFamily="2" charset="-78"/>
          </a:endParaRPr>
        </a:p>
      </dsp:txBody>
      <dsp:txXfrm>
        <a:off x="3832737" y="40586"/>
        <a:ext cx="1937028" cy="968514"/>
      </dsp:txXfrm>
    </dsp:sp>
    <dsp:sp modelId="{EFDE3B0D-CB87-4F00-98E4-486620337827}">
      <dsp:nvSpPr>
        <dsp:cNvPr id="0" name=""/>
        <dsp:cNvSpPr/>
      </dsp:nvSpPr>
      <dsp:spPr>
        <a:xfrm>
          <a:off x="3183" y="1415876"/>
          <a:ext cx="4916623" cy="968514"/>
        </a:xfrm>
        <a:prstGeom prst="rect">
          <a:avLst/>
        </a:prstGeom>
        <a:solidFill>
          <a:schemeClr val="accent1">
            <a:hueOff val="0"/>
            <a:satOff val="0"/>
            <a:lumOff val="0"/>
            <a:alphaOff val="0"/>
          </a:schemeClr>
        </a:solid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ar-EG" sz="2800" kern="1200" dirty="0">
              <a:solidFill>
                <a:prstClr val="white"/>
              </a:solidFill>
              <a:latin typeface="Alexandria" pitchFamily="2" charset="-78"/>
              <a:ea typeface="+mn-ea"/>
              <a:cs typeface="Alexandria" pitchFamily="2" charset="-78"/>
            </a:rPr>
            <a:t>مدى ضيق من الإشراف</a:t>
          </a:r>
          <a:endParaRPr lang="en-US" sz="2800" kern="1200" dirty="0">
            <a:solidFill>
              <a:prstClr val="white"/>
            </a:solidFill>
            <a:latin typeface="Alexandria" pitchFamily="2" charset="-78"/>
            <a:ea typeface="+mn-ea"/>
            <a:cs typeface="Alexandria" pitchFamily="2" charset="-78"/>
          </a:endParaRPr>
        </a:p>
      </dsp:txBody>
      <dsp:txXfrm>
        <a:off x="3183" y="1415876"/>
        <a:ext cx="4916623" cy="968514"/>
      </dsp:txXfrm>
    </dsp:sp>
    <dsp:sp modelId="{AF8772FA-D039-4E6A-A771-4B53A1C204AE}">
      <dsp:nvSpPr>
        <dsp:cNvPr id="0" name=""/>
        <dsp:cNvSpPr/>
      </dsp:nvSpPr>
      <dsp:spPr>
        <a:xfrm>
          <a:off x="5326583" y="1415876"/>
          <a:ext cx="4272736" cy="968514"/>
        </a:xfrm>
        <a:prstGeom prst="rect">
          <a:avLst/>
        </a:prstGeom>
        <a:solidFill>
          <a:schemeClr val="accent1">
            <a:hueOff val="0"/>
            <a:satOff val="0"/>
            <a:lumOff val="0"/>
            <a:alphaOff val="0"/>
          </a:schemeClr>
        </a:solid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ar-EG" sz="2800" kern="1200" dirty="0">
              <a:solidFill>
                <a:prstClr val="white"/>
              </a:solidFill>
              <a:latin typeface="Alexandria" pitchFamily="2" charset="-78"/>
              <a:ea typeface="+mn-ea"/>
              <a:cs typeface="Alexandria" pitchFamily="2" charset="-78"/>
            </a:rPr>
            <a:t>مدى واسع من الإشراف</a:t>
          </a:r>
          <a:endParaRPr lang="en-US" sz="2800" kern="1200" dirty="0">
            <a:solidFill>
              <a:prstClr val="white"/>
            </a:solidFill>
            <a:latin typeface="Alexandria" pitchFamily="2" charset="-78"/>
            <a:ea typeface="+mn-ea"/>
            <a:cs typeface="Alexandria" pitchFamily="2" charset="-78"/>
          </a:endParaRPr>
        </a:p>
      </dsp:txBody>
      <dsp:txXfrm>
        <a:off x="5326583" y="1415876"/>
        <a:ext cx="4272736" cy="96851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05</a:t>
            </a: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الخامسة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نتناول خلال المحاضرة: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مبادئ الاتصال التنظيمي. (الوظيفة – التخصص- التنسيق- وحدة الهدف- نطاق الاشراف).</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المفاهيم ذات الصلة بمبادئ الاتصال التنظيمي: (السلطة- المسئولية- النفوذ- تفويض السلطة- تنظيم المصفوفة).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نصائح لتحقيق تنظيم إداري سليم.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200329"/>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تحرص المؤسسات على وجود اتصال تنظيمي فعال. وذلك نظرًا لأهميته. ولكن لكي يتم تطبيق الاتصال التنظيمي بالشكل الصحيح لابد أن نتعرف على </a:t>
            </a:r>
            <a:r>
              <a:rPr lang="ar-EG" dirty="0" smtClean="0">
                <a:latin typeface="Alexandria" pitchFamily="2" charset="-78"/>
                <a:cs typeface="Alexandria" pitchFamily="2" charset="-78"/>
              </a:rPr>
              <a:t>المباديء </a:t>
            </a:r>
            <a:r>
              <a:rPr lang="ar-EG" dirty="0">
                <a:latin typeface="Alexandria" pitchFamily="2" charset="-78"/>
                <a:cs typeface="Alexandria" pitchFamily="2" charset="-78"/>
              </a:rPr>
              <a:t>الأساسية للاتصال التنظيمي. وكذلك المفاهيم التي تخلق خالة من عدم الفهم الصحيح لهذه </a:t>
            </a:r>
            <a:r>
              <a:rPr lang="ar-EG" dirty="0" smtClean="0">
                <a:latin typeface="Alexandria" pitchFamily="2" charset="-78"/>
                <a:cs typeface="Alexandria" pitchFamily="2" charset="-78"/>
              </a:rPr>
              <a:t>المباديء، </a:t>
            </a:r>
            <a:r>
              <a:rPr lang="ar-EG" dirty="0">
                <a:latin typeface="Alexandria" pitchFamily="2" charset="-78"/>
                <a:cs typeface="Alexandria" pitchFamily="2" charset="-78"/>
              </a:rPr>
              <a:t>وفيما يلي استعراض لهذه الجزئية..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6267"/>
            <a:ext cx="10541000" cy="1497269"/>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هي الضوابط والقواعد الأساسية التي تحكم عملية الاتصال داخل المؤسسات والمنظمات، وتتعلق بالإجراءات والأساليب التي يجب اتباعها في التواصل بين أفراد المؤسسة وفروعها المختلفة وجمهورها.</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53950"/>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الوظيفة أو مبدأ التعريف الوظيفي يعني التعريف الواضح لسلطة الموظفين ومسؤوليتهم؛ فإذا لم يتم تحديد مسؤولية مهمة معينة بوضوح، فهناك احتمال ألا يقوم أحد بهذا العمل وسيبقى دون إنجازه. </a:t>
            </a:r>
          </a:p>
          <a:p>
            <a:pPr algn="just" rtl="1">
              <a:lnSpc>
                <a:spcPct val="150000"/>
              </a:lnSpc>
            </a:pPr>
            <a:r>
              <a:rPr lang="ar-EG" dirty="0">
                <a:latin typeface="Alexandria" pitchFamily="2" charset="-78"/>
                <a:cs typeface="Alexandria" pitchFamily="2" charset="-78"/>
              </a:rPr>
              <a:t>ودعونا نأخذ مثالًا صغيرًا على إيقاف تشغيل جميع الأجهزة الكهربائية بعد انتهاء ساعات العمل، فإذا لم يتم تسليم مسؤولية فحص جميع الأجهزة بعد ساعات العمل والتأكد من إيقاف تشغيلها إلى شخص واحد، فلا يمكنك تحميل أي موظف المسؤولية؛ ويحدث الشيء نفسه مع جميع الأعمال الأخرى، فيجب إخبار جميع الموظفين بوضوح بمسؤولياتهم الوظيفية وكذلك السلطات التي لديهم حتى يتمكنوا من أداء عملهم دون تأخير.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1) الوظيفة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538452"/>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من أهم مبادئ التنظيم الإداري مبدأ تخصص العمل؛ فأثناء تنظيم العمل، يُطلب من المدير تخصيص العمل بين مرؤوسيه. ويجب أن يتم توزيع العمل على أساس المؤهلات والمهارات والقدرات والعمل الذي يقوم به الموظفين. فعلى سبيل المثال، لا يمكنك مطالبة محاسب بإعداد قائمة بالمواد المطلوبة للإنتاج؛ فإذا تم اتباع مبدأ التخصص في العمل بشكل صحيح، فيمكن إكمال العمل في وقت أقل وستكون جودة العمل جيدة أيضًا. وبالإضافة إلى ذلك، سيستمتع مرؤوسوك أيضًا بالعمل معك عندما يتم منحهم العمل الذي يستمتعون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2) التخصص</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594966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69449"/>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لاتباع مبدأ التخصص، يجب أن يكون المدير على دراية بمهارات الموظفين وأحيانًا يجب أن يخاطر بتخصيص العمل للموظف الأقل خبرة من أجل الكشف عن المواهب الخفية للموظف أو لتزويده بفرصة للنمو. </a:t>
            </a:r>
            <a:r>
              <a:rPr lang="ar-EG" dirty="0">
                <a:highlight>
                  <a:srgbClr val="00FFFF"/>
                </a:highlight>
                <a:latin typeface="Alexandria" pitchFamily="2" charset="-78"/>
                <a:cs typeface="Alexandria" pitchFamily="2" charset="-78"/>
              </a:rPr>
              <a:t>ويمكن تحقيق مبدأ التخصص الوظيفي في الاتصال التنظيمي من خلال الحرص على توزيع المهام والواجبات بشكل متخصص داخل المؤسسة. </a:t>
            </a:r>
            <a:r>
              <a:rPr lang="ar-EG" u="sng" dirty="0">
                <a:latin typeface="Alexandria" pitchFamily="2" charset="-78"/>
                <a:cs typeface="Alexandria" pitchFamily="2" charset="-78"/>
              </a:rPr>
              <a:t>ويتضمن ذلك</a:t>
            </a:r>
            <a:r>
              <a:rPr lang="ar-EG"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التخطيط المسبق: حيث يتم تحديد الأهداف المراد تحقيقها والمهام المطلوبة لتحقيقها، ويتم توزيع هذه المهام بناءً على مهارات وخبرات الموظفين. </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 ضمان توافق المهام: حيث يتم التحقق من أن المهام الموكلة لكل موظف تتوافق مع خبرته وقدراته ومؤهلاته.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2) تابع: التخصص</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805231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الحرص على التواصل: حيث يتم ضمان التواصل بشكل فعال بين الأفراد داخل المؤسسة وضمان تبادل المعلومات المتعلقة بالعمل وتحقيق الأهداف المحددة.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التدريب والتطوير: حيث يتم توفير الفرص المناسبة للتدريب والتعلم للموظفين وتطوير مهاراتهم وقدراتهم لتحسين أدائهم وتحقيق الأهداف المرجوة.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التحكم في عمليات العمل: حيث يتم تحديد الآليات المناسبة لضمان التحكم في عمليات العمل ومراقبتها وضمان تحقيق الأهداف بشكل فعال.</a:t>
            </a:r>
          </a:p>
          <a:p>
            <a:pPr indent="401638" algn="just" rtl="1">
              <a:lnSpc>
                <a:spcPct val="150000"/>
              </a:lnSpc>
            </a:pPr>
            <a:r>
              <a:rPr lang="ar-EG" sz="1600" dirty="0">
                <a:latin typeface="Alexandria" pitchFamily="2" charset="-78"/>
                <a:cs typeface="Alexandria" pitchFamily="2" charset="-78"/>
              </a:rPr>
              <a:t>بوجه عام، يتطلب تحقيق مبدأ التخصص الوظيفي في الاتصال التنظيمي الحرص على توزيع المهام والمسؤوليات بشكل يتناسب مع مهارات وخبرات الموظفين داخل المؤسسة، والحرص على الاتصال الفعال بين الأفراد ومراقبة ومتابعة أدائهم لضمان تحقيق الأهداف بشكل متخصص وفعال.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2) تابع: التخصص</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3707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مبدأ التنسيق هو مبدأ مهم للتنظيم الإداري؛ لأنه في المنظمة، هناك أنواع مختلفة من العمل تتم في أقسام مختلفة في وقت واحد، ومن المهم تنسيق الأنشطة المختلفة التي تجري في المنظمة بحيث تكون جميع الأقسام على نفس النهج (على وفاق)، فالتنسيق ضروري لتحقيق الهدف المشترك للمنظمة. وكلما زاد حجم المنظمة وتعددت وتعقدت أنشطتها، عظمت أهمية التنسيق لنظام فاعل للاتصالات رأسية وأفقية.</a:t>
            </a:r>
          </a:p>
          <a:p>
            <a:pPr algn="just" rtl="1">
              <a:lnSpc>
                <a:spcPct val="150000"/>
              </a:lnSpc>
            </a:pPr>
            <a:r>
              <a:rPr lang="ar-EG" sz="1600" u="sng" dirty="0">
                <a:latin typeface="Alexandria" pitchFamily="2" charset="-78"/>
                <a:cs typeface="Alexandria" pitchFamily="2" charset="-78"/>
              </a:rPr>
              <a:t>وهناك عدة مداخل للتنسيق مثل</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سعى الإدارة لإرساء وتنمية ثقافة المنظمة والتي تقوم على قيم تسهم في تعزيز السلوكيات التعاونية والتضامنية بين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سياسات، قواعد، وإجراءات تكرس وتنمى التنسيق المشترك بين الوظائف.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تكوين لجان أو فرق تضم في عضويتها ممثلي عدة أقسام أو وحدات إدارية.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3) التنسيق</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38035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ويلعب التنسيق الإداري دورًا هامًا في عملية إدارة الأزمات واحتوائها، فمن خلال تحديد الأدوار المُناطة بكل فرد أو كل قسم في المنظمة يتم تحديد أسباب المشكلات والبحث في حلول جذرية لها بما يتناسب مع الإمكانيات المتاحة في تلك المنظمات، أما بالنسبة للأزمات التي تكون على مستوى الحكومات فإن عملية التنسيق الإداري يجب أن تكون على مستوى إدارات المنظمات للإسهام في إيجاد حلول للمشكلات الاقتصادية التي تتعرض لها الدولة، وعلى الرغم من ذلك فإن وجود عملية التنسيق على مستوى المنظمات لا يعني بالضرورة عدم وجود صراعات تنافسية بين تلك المنظمات خاصة في المنظمات التي تتشابه فيها الأهداف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3) تابع التنسيق</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57738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0" y="1685495"/>
            <a:ext cx="1068286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74955" y="2332129"/>
            <a:ext cx="10073270" cy="2636043"/>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استراتيجيات التنسيق الإداري </a:t>
            </a:r>
          </a:p>
          <a:p>
            <a:pPr algn="just" rtl="1">
              <a:lnSpc>
                <a:spcPct val="150000"/>
              </a:lnSpc>
            </a:pPr>
            <a:r>
              <a:rPr lang="ar-EG" sz="1600" dirty="0">
                <a:latin typeface="Alexandria" pitchFamily="2" charset="-78"/>
                <a:cs typeface="Alexandria" pitchFamily="2" charset="-78"/>
              </a:rPr>
              <a:t>يضع مدراء الأقسام في المنظمات مجموعة من الاستراتيجيات التي تساهم في تحقيق مفهوم التنسيق الإداري، وجعل عجلة الإنتاج تدور بأقصى سرعة ممكنة، ومن أهم استراتيجيات التنسيق الإداري ما يأتي: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التسلسل الإداري المُنَّظم</a:t>
            </a:r>
            <a:r>
              <a:rPr lang="ar-EG" sz="1600" dirty="0">
                <a:latin typeface="Alexandria" pitchFamily="2" charset="-78"/>
                <a:cs typeface="Alexandria" pitchFamily="2" charset="-78"/>
              </a:rPr>
              <a:t>: فمن خلال وجود التسلسل الإداري يتم ضبط العمليات الإدارية في الأقسام بحيث يتلقى الموظف الأمر من مدير واحد فقط، وبالتالي يسهل عليه تنفيذ المهام وحصر المسؤوليات. </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وجود القائد الحقيقي</a:t>
            </a:r>
            <a:r>
              <a:rPr lang="ar-EG" sz="1600" dirty="0">
                <a:latin typeface="Alexandria" pitchFamily="2" charset="-78"/>
                <a:cs typeface="Alexandria" pitchFamily="2" charset="-78"/>
              </a:rPr>
              <a:t>: إن وجود صفة القيادة في المدير المباشر يجعل الموظف يشعر بأهمية العمل، ويزيد من حجم التنسيق بين أعمال الموظفين، وما يرتبط بأعمالهم في الأقسام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539852"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3) تابع التنسيق</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48714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0" y="1685495"/>
            <a:ext cx="1068286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74955" y="2332129"/>
            <a:ext cx="10073270" cy="2266711"/>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استراتيجيات التنسيق الإداري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التوا</a:t>
            </a:r>
            <a:r>
              <a:rPr lang="ar-EG" sz="1600" u="sng" dirty="0">
                <a:latin typeface="Alexandria" pitchFamily="2" charset="-78"/>
                <a:cs typeface="Alexandria" pitchFamily="2" charset="-78"/>
              </a:rPr>
              <a:t>صل الفعّال</a:t>
            </a:r>
            <a:r>
              <a:rPr lang="ar-EG" sz="1600" dirty="0">
                <a:latin typeface="Alexandria" pitchFamily="2" charset="-78"/>
                <a:cs typeface="Alexandria" pitchFamily="2" charset="-78"/>
              </a:rPr>
              <a:t>: إن وجود التواصل الفعّال بين الموظفين في المنظمات يؤدي إلى زيادة التنسيق الإداري، وتوحيد الجهود لخدمة المصلحة العليا، لأن التواصل الفعّال يُزيل الضبابيّة، ويجعل الأمور أكثر وضوحًا بين الرئيس والمرؤوس. </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التنسيق الذاتي</a:t>
            </a:r>
            <a:r>
              <a:rPr lang="ar-EG" sz="1600" dirty="0">
                <a:latin typeface="Alexandria" pitchFamily="2" charset="-78"/>
                <a:cs typeface="Alexandria" pitchFamily="2" charset="-78"/>
              </a:rPr>
              <a:t>: والذي ينطلق من مفهوم التعاون المتبادل بين الأقسام، بهدف إيجاد آلية عمل تشاركية تزيد من سلاسة سير العمليات في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539852"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3) تابع التنسيق</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797801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وحدة الأهداف: </a:t>
            </a:r>
            <a:r>
              <a:rPr lang="ar-EG" sz="1600" dirty="0">
                <a:latin typeface="Alexandria" pitchFamily="2" charset="-78"/>
                <a:cs typeface="Alexandria" pitchFamily="2" charset="-78"/>
              </a:rPr>
              <a:t>ما يعني أن جميع موظفي المنظمة يجب أن يعملوا نحو الهدف المشترك للمنظمة؛ ولذلك، أثناء تنظيم أمور المنظمة، تأكد من استخدام جهود ووقت ومهارات جميع موظفي المنظمة لتحقيق الهدف المشترك، وسيتطلب الأمر تخطيطا شاملا لتنفيذ مبدأ الهدف في التنظيم بنجاح.</a:t>
            </a:r>
          </a:p>
          <a:p>
            <a:pPr algn="just" rtl="1">
              <a:lnSpc>
                <a:spcPct val="150000"/>
              </a:lnSpc>
            </a:pPr>
            <a:r>
              <a:rPr lang="ar-EG" sz="1600" dirty="0">
                <a:highlight>
                  <a:srgbClr val="00FFFF"/>
                </a:highlight>
                <a:latin typeface="Alexandria" pitchFamily="2" charset="-78"/>
                <a:cs typeface="Alexandria" pitchFamily="2" charset="-78"/>
              </a:rPr>
              <a:t>الإدارة بالأهداف </a:t>
            </a:r>
            <a:r>
              <a:rPr lang="en-US" sz="1600" dirty="0">
                <a:highlight>
                  <a:srgbClr val="00FFFF"/>
                </a:highlight>
                <a:latin typeface="Alexandria" pitchFamily="2" charset="-78"/>
                <a:cs typeface="Alexandria" pitchFamily="2" charset="-78"/>
              </a:rPr>
              <a:t>Management By Objectives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هي نموذج إداري يهدف إلى تحسين أداء أي منظمة من خلال تحديد الأهداف التي يتم الاتفاق عليها من قبل الإدارة والموظفين؛ ووفقًا للنظرية، فإن وجود حوار ومناقشة في وضع الأهداف وخطط العمل يشجع المشاركة والالتزام بين الموظفين، وأيضًا يشجع على التوفيق بين الأهداف عبر المنظمة بمعنى أدق "تحقيق التوازن بين أهداف الموظفين وأهداف المنظمة"؛ وتم تحديد هذا المصطلح لأول مرة من قبل مدير الإدارة بيتر </a:t>
            </a:r>
            <a:r>
              <a:rPr lang="ar-EG" sz="1600" dirty="0" err="1">
                <a:latin typeface="Alexandria" pitchFamily="2" charset="-78"/>
                <a:cs typeface="Alexandria" pitchFamily="2" charset="-78"/>
              </a:rPr>
              <a:t>دراكر</a:t>
            </a:r>
            <a:r>
              <a:rPr lang="ar-EG" sz="1600" dirty="0">
                <a:latin typeface="Alexandria" pitchFamily="2" charset="-78"/>
                <a:cs typeface="Alexandria" pitchFamily="2" charset="-78"/>
              </a:rPr>
              <a:t> في كتابه الذي صدر عام 1954 بعنوان "ممارسة الإدارة".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7228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شروط تحقيق الإدارة بالأهداف</a:t>
            </a:r>
            <a:endParaRPr lang="ar-EG"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هناك عددا من الشروط التي يجب الوفاء بها لتحقيق الإدارة بالأهداف،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يتم تحديد الأهداف مع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يتم صياغة الأهداف على المستويين الكمي والنوعي.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يجب أن تكون الأهداف صعبة ومحفزة، بحيث لا تكون الأهداف سهلة فيتم تحقيقها بدون جهد ولا تكون مستحيلة فيصعب تحقيقها.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تكون التقارير بصفة يومية وليس بصفة ثابتة على مستوى تدريب وتطوير العاملين.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المكافآت لتحقيق الأهداف المقصودة هو مطلب وشيء أساسي في الإدارة بالأهداف.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المبدأ الأساسي هو النمو والتنمية وليس العقوبات.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81091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4" y="1685495"/>
            <a:ext cx="11887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46772" y="2183348"/>
            <a:ext cx="11315830" cy="2266711"/>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مزايا الإدارة بالأهداف</a:t>
            </a:r>
          </a:p>
          <a:p>
            <a:pPr algn="just" rtl="1">
              <a:lnSpc>
                <a:spcPct val="150000"/>
              </a:lnSpc>
            </a:pPr>
            <a:r>
              <a:rPr lang="ar-EG" sz="1600" u="sng" dirty="0">
                <a:latin typeface="Alexandria" pitchFamily="2" charset="-78"/>
                <a:cs typeface="Alexandria" pitchFamily="2" charset="-78"/>
              </a:rPr>
              <a:t>تتمتع الإدارة بالأهداف بالعديد من المزايا التي يمكن أن تحسن أداء الشركة ورضا الموظفين؛ وبعض هذه المزايا تشمل،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مشاركة الموظفين: </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يشجع هذا النمط من الإدارة الموظفين على تحديد أهدافهم الخاصة بالتعاون مع مشرفهم المباشر؛ ونظرًا لأن الموظفين لديهم بعض المشاركة في عملية تحديد الأهداف، فإنهم يكونوا أكثر تحفيزًا لتحقيق الأهداف التي حددوها مع الإدارة. ويمكن أن تكون زيادة المشاركة مفيدة أيضًا لأن الموظفين الذين ينخرطون بشكل أكبر في عملهم يميلون إلى تحقيق رضا وظيفي مرتفع.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723049"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070642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7492" y="1685495"/>
            <a:ext cx="106977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50" y="2183348"/>
            <a:ext cx="10098430" cy="2266711"/>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مزايا الإدارة بالأهداف</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التخطيط:</a:t>
            </a:r>
          </a:p>
          <a:p>
            <a:pPr algn="just" rtl="1">
              <a:lnSpc>
                <a:spcPct val="150000"/>
              </a:lnSpc>
            </a:pPr>
            <a:r>
              <a:rPr lang="ar-EG" sz="1600" dirty="0">
                <a:latin typeface="Alexandria" pitchFamily="2" charset="-78"/>
                <a:cs typeface="Alexandria" pitchFamily="2" charset="-78"/>
              </a:rPr>
              <a:t>لتحديد الأهداف، يخطط المديرون للمستقبل ويحددون الأهداف العامة لشركاتهم؛ ومن خلال القيام بذلك وفق الإدارة بالأهداف، يقوم المديرون بإبلاغ الموظفين بنوع الأهداف التي يجب تعيينها لدعم نمو الشركة؛ ويمكن أن يساعد التخطيط أيضًا في إدارة المخاطر، حيث يمكن للشركات توقع المشكلات المحتملة التي قد تنشأ في مكان العمل.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723049"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74516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1736" y="1685495"/>
            <a:ext cx="1074711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2183348"/>
            <a:ext cx="9825528" cy="2266711"/>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تابع مزايا الإدارة بالأهداف</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الأهداف قابلة للقياس: </a:t>
            </a:r>
          </a:p>
          <a:p>
            <a:pPr algn="just" rtl="1">
              <a:lnSpc>
                <a:spcPct val="150000"/>
              </a:lnSpc>
            </a:pPr>
            <a:r>
              <a:rPr lang="ar-EG" sz="1600" dirty="0">
                <a:latin typeface="Alexandria" pitchFamily="2" charset="-78"/>
                <a:cs typeface="Alexandria" pitchFamily="2" charset="-78"/>
              </a:rPr>
              <a:t>عادةً ما تكون الأهداف في الإدارة أهداف قابلة للقياس مما يعني أنه يمكن للموظفين والمديرين تحديد متى يكملون هدفًا بسهولة؛ وقد يكون أحد الأمثلة على هدف قابل للقياس هو تحقيق نسبة مئوية معينة من التحسن في رضا العملاء أو زيادة الإنتاج بمقدار معين. وتتمتع الأهداف القابلة للقياس بفرصة أفضل للنجاح نظرًا لوجود مواعيد نهائية ونتائج معينة لتوضيح كيفية تحقيق الهدف.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723049"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793539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772" y="1685495"/>
            <a:ext cx="108984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2888" y="2183348"/>
            <a:ext cx="10415239" cy="2636043"/>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تابع مزايا الإدارة بالأهداف</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معايير أقوى لتقييم الموظفين: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يعرف الموظفون ما تتوقعه الإدارة منهم في ظل أسلوب الإدارة بالأهداف، وعندما يقوم المشرفون بتقييم موظفيهم، فإنهم يستخدمون الأهداف المتفق عليها لشرح المكان الذي ينجح فيه الموظف وأين يمكنهم تخصيص المزيد من الوقت في المستقبل؛ ويعد وجود معايير لمراجعات الأداء التي يكون الموظفون على دراية بها أمرًا مهمًا لضمان التقييم العادل لنجاحهم في الوظيفة، فاستخدام تحقيق الأهداف التي ينشئها الموظفون والمشرفون معًا لتقييم أدائهم يساعد أيضًا في وضع توقعات واضحة.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723049" y="156623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9217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9862" y="1685495"/>
            <a:ext cx="111066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1737" y="1963121"/>
            <a:ext cx="10615962" cy="4113370"/>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تابع مزايا الإدارة بالأهداف</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الوظائف المحددة: </a:t>
            </a:r>
          </a:p>
          <a:p>
            <a:pPr algn="just" rtl="1">
              <a:lnSpc>
                <a:spcPct val="150000"/>
              </a:lnSpc>
            </a:pPr>
            <a:r>
              <a:rPr lang="ar-EG" sz="1600" dirty="0">
                <a:latin typeface="Alexandria" pitchFamily="2" charset="-78"/>
                <a:cs typeface="Alexandria" pitchFamily="2" charset="-78"/>
              </a:rPr>
              <a:t>بمجرد أن يطور الموظفون الأهداف مع الإدارة، فإنهم يعرفون ما تتوقعه الإدارة منهم؛ ويستخدم الموظفون والمديرون هذه الأهداف لفهم ما تتضمنه وظيفتهم بشكل أفضل والتركيز على الجوانب المهمة لوظيفتهم؛ ويمكن أن تساعد الأهداف التي ينشئونها أيضًا في تعيين المهام اليومية.</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تغذية راجعة منتظمة: </a:t>
            </a:r>
          </a:p>
          <a:p>
            <a:pPr algn="just" rtl="1">
              <a:lnSpc>
                <a:spcPct val="150000"/>
              </a:lnSpc>
            </a:pPr>
            <a:r>
              <a:rPr lang="ar-EG" sz="1600" dirty="0">
                <a:latin typeface="Alexandria" pitchFamily="2" charset="-78"/>
                <a:cs typeface="Alexandria" pitchFamily="2" charset="-78"/>
              </a:rPr>
              <a:t>يلتقي المديرون مع موظفيهم بانتظام في ظل هذا النمط من الإدارة، مما يمنح المديرين العديد من الفرص لتقديم تغذية راجعة </a:t>
            </a:r>
            <a:r>
              <a:rPr lang="en-US" sz="1600" dirty="0">
                <a:latin typeface="Alexandria" pitchFamily="2" charset="-78"/>
                <a:cs typeface="Alexandria" pitchFamily="2" charset="-78"/>
              </a:rPr>
              <a:t>feedback  </a:t>
            </a:r>
            <a:r>
              <a:rPr lang="ar-EG" sz="1600" dirty="0">
                <a:latin typeface="Alexandria" pitchFamily="2" charset="-78"/>
                <a:cs typeface="Alexandria" pitchFamily="2" charset="-78"/>
              </a:rPr>
              <a:t>إلى موظفيهم؛ ويتيح ذلك للموظفين معرفة كيف يمكنهم التحسين أو أين يقومون بعمل جيد؛ فمن خلال التغذية الراجعة المتسقة، يمكن للموظفين العمل على تطوير المهارات قبل تلقي مراجعات الأداء التي قد تحدد معلومات مماثلة ولكنها أقل تكرارًا.</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804826" y="1405254"/>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05104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2526" y="1685495"/>
            <a:ext cx="108389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963121"/>
            <a:ext cx="10096544" cy="2266711"/>
          </a:xfrm>
          <a:prstGeom prst="rect">
            <a:avLst/>
          </a:prstGeom>
          <a:noFill/>
        </p:spPr>
        <p:txBody>
          <a:bodyPr wrap="square" rtlCol="0">
            <a:spAutoFit/>
          </a:bodyPr>
          <a:lstStyle/>
          <a:p>
            <a:pPr algn="just" rtl="1">
              <a:lnSpc>
                <a:spcPct val="150000"/>
              </a:lnSpc>
            </a:pPr>
            <a:r>
              <a:rPr lang="ar-EG" sz="1600" dirty="0">
                <a:highlight>
                  <a:srgbClr val="00FFFF"/>
                </a:highlight>
                <a:latin typeface="Alexandria" pitchFamily="2" charset="-78"/>
                <a:cs typeface="Alexandria" pitchFamily="2" charset="-78"/>
              </a:rPr>
              <a:t>تابع مزايا الإدارة بالأهداف</a:t>
            </a:r>
          </a:p>
          <a:p>
            <a:pPr marL="285750" indent="-285750" algn="just" rtl="1">
              <a:lnSpc>
                <a:spcPct val="150000"/>
              </a:lnSpc>
              <a:buFont typeface="Wingdings" panose="05000000000000000000" pitchFamily="2" charset="2"/>
              <a:buChar char="ü"/>
            </a:pPr>
            <a:r>
              <a:rPr lang="ar-EG" sz="1600" b="1" u="sng" dirty="0">
                <a:solidFill>
                  <a:srgbClr val="FF0000"/>
                </a:solidFill>
                <a:latin typeface="Alexandria" pitchFamily="2" charset="-78"/>
                <a:cs typeface="Alexandria" pitchFamily="2" charset="-78"/>
              </a:rPr>
              <a:t>تمكين الموظفين: </a:t>
            </a:r>
          </a:p>
          <a:p>
            <a:pPr algn="just" rtl="1">
              <a:lnSpc>
                <a:spcPct val="150000"/>
              </a:lnSpc>
            </a:pPr>
            <a:r>
              <a:rPr lang="ar-EG" sz="1600" dirty="0">
                <a:latin typeface="Alexandria" pitchFamily="2" charset="-78"/>
                <a:cs typeface="Alexandria" pitchFamily="2" charset="-78"/>
              </a:rPr>
              <a:t>يمكن للموظفين أن يصبحوا أكثر استقلالية في ظل هذا الشكل من الإدارة لأن التوقعات الخاصة بعملهم واضحة؛ ونظرًا لأنهم يجتمعون لمناقشة الأهداف، فإن الموظفين يحتاجون إلى إرشاد أقل على أساس يومي؛ ووضوح الهدف يمكّن الموظفين من إكمال عملهم واتخاذ القرارات دون الحاجة إلى مدخلات إدارية.</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804826" y="1405254"/>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تابع: وحدة الهدف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088086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المبدأ التالي للتنظيم الإداري هو الرقابة أو الإشراف؛ فأثناء التنظيم من المهم التحكم في العمل. ومعنى مبدأ الرقابة أو الإشراف هو عدد الموظفين الذين يمكن لمدير واحد التعامل معهم بفعالية، ويتم إعطاء المدير عدد الموظفين الذين يمكنه التعامل معهم بفعالية وليس عددًا غير محدود من الموظفين. ومع ذلك، يجب أن يكون المدير قادرًا على التحكم في جميع الموظفين الذين تُمنح سلطتهم إليه.</a:t>
            </a:r>
          </a:p>
          <a:p>
            <a:pPr indent="457200" algn="just" rtl="1">
              <a:lnSpc>
                <a:spcPct val="150000"/>
              </a:lnSpc>
            </a:pPr>
            <a:r>
              <a:rPr lang="ar-EG" sz="1600" dirty="0">
                <a:latin typeface="Alexandria" pitchFamily="2" charset="-78"/>
                <a:cs typeface="Alexandria" pitchFamily="2" charset="-78"/>
              </a:rPr>
              <a:t>ويعتمد عدد المرؤوسين على نوع العمل وقدرات المرؤوسين وكذلك كفاءة المدير؛ فعلى سبيل المثال، يمكن لمدير المبيعات التعامل مع عدد أكبر من مندوبي المبيعات العاملين في فريقه إذا كان الموظفون جيدين في البيع ويمكنهم الأداء دون إشراف مستمر، بينما يمكن للمدير مع فريق جديد من الموظفين التعامل مع عدد محدود من الموظفين حيث يطلب منه توفير التدريب لهم ومساعدتهم في إتمام صفقة البيع بنجاح.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نطاق الإشراف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81166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158715"/>
          </a:xfrm>
          <a:prstGeom prst="rect">
            <a:avLst/>
          </a:prstGeom>
          <a:noFill/>
        </p:spPr>
        <p:txBody>
          <a:bodyPr wrap="square" rtlCol="0">
            <a:spAutoFit/>
          </a:bodyPr>
          <a:lstStyle/>
          <a:p>
            <a:pPr indent="457200" algn="just" rtl="1">
              <a:lnSpc>
                <a:spcPct val="150000"/>
              </a:lnSpc>
            </a:pPr>
            <a:r>
              <a:rPr lang="ar-EG" sz="1600" dirty="0">
                <a:highlight>
                  <a:srgbClr val="00FFFF"/>
                </a:highlight>
                <a:latin typeface="Alexandria" pitchFamily="2" charset="-78"/>
                <a:cs typeface="Alexandria" pitchFamily="2" charset="-78"/>
              </a:rPr>
              <a:t>أساليب اختيار نطاق الإشراف</a:t>
            </a:r>
          </a:p>
          <a:p>
            <a:pPr indent="457200" algn="just" rtl="1">
              <a:lnSpc>
                <a:spcPct val="150000"/>
              </a:lnSpc>
            </a:pPr>
            <a:r>
              <a:rPr lang="ar-EG" sz="1600" dirty="0">
                <a:latin typeface="Alexandria" pitchFamily="2" charset="-78"/>
                <a:cs typeface="Alexandria" pitchFamily="2" charset="-78"/>
              </a:rPr>
              <a:t>يمكن اختيار نطاق الإشراف للمدير من نوعين من نطاق الإشراف وهما:</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70753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تابع نطاق الإشراف</a:t>
            </a:r>
            <a:endParaRPr lang="en-US" sz="2400" b="1" dirty="0">
              <a:solidFill>
                <a:schemeClr val="bg1"/>
              </a:solidFill>
              <a:latin typeface="Aldhabi" panose="01000000000000000000" pitchFamily="2" charset="-78"/>
              <a:cs typeface="Alexandria"/>
            </a:endParaRPr>
          </a:p>
        </p:txBody>
      </p:sp>
      <p:graphicFrame>
        <p:nvGraphicFramePr>
          <p:cNvPr id="2" name="Diagram 1">
            <a:extLst>
              <a:ext uri="{FF2B5EF4-FFF2-40B4-BE49-F238E27FC236}">
                <a16:creationId xmlns:a16="http://schemas.microsoft.com/office/drawing/2014/main" id="{DB150A5D-2B0D-7FAB-F649-7387E6D2C0F1}"/>
              </a:ext>
            </a:extLst>
          </p:cNvPr>
          <p:cNvGraphicFramePr/>
          <p:nvPr>
            <p:extLst>
              <p:ext uri="{D42A27DB-BD31-4B8C-83A1-F6EECF244321}">
                <p14:modId xmlns:p14="http://schemas.microsoft.com/office/powerpoint/2010/main" val="1807345876"/>
              </p:ext>
            </p:extLst>
          </p:nvPr>
        </p:nvGraphicFramePr>
        <p:xfrm>
          <a:off x="1214179" y="3429000"/>
          <a:ext cx="9602504" cy="24249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9886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indent="55563" algn="just" rtl="1">
              <a:lnSpc>
                <a:spcPct val="150000"/>
              </a:lnSpc>
            </a:pPr>
            <a:r>
              <a:rPr lang="ar-EG" sz="1600" dirty="0">
                <a:highlight>
                  <a:srgbClr val="00FFFF"/>
                </a:highlight>
                <a:latin typeface="Alexandria" pitchFamily="2" charset="-78"/>
                <a:cs typeface="Alexandria" pitchFamily="2" charset="-78"/>
              </a:rPr>
              <a:t>أ. مدى واسع من الإشراف</a:t>
            </a:r>
          </a:p>
          <a:p>
            <a:pPr indent="457200" algn="just" rtl="1">
              <a:lnSpc>
                <a:spcPct val="150000"/>
              </a:lnSpc>
            </a:pPr>
            <a:r>
              <a:rPr lang="ar-EG" sz="1600" dirty="0">
                <a:latin typeface="Alexandria" pitchFamily="2" charset="-78"/>
                <a:cs typeface="Alexandria" pitchFamily="2" charset="-78"/>
              </a:rPr>
              <a:t>في المدى الواسع من الإشراف، يمكن للمدير التحكم في مجموعة كبيرة من الموظفين بفعالية وكفاءة؛ والنطاق الواسع من الإشراف جيد في البيئة التي توجد فيها الميزات التالية:</a:t>
            </a:r>
          </a:p>
          <a:p>
            <a:pPr indent="457200" algn="just" rtl="1">
              <a:lnSpc>
                <a:spcPct val="150000"/>
              </a:lnSpc>
            </a:pPr>
            <a:r>
              <a:rPr lang="ar-EG" sz="1600" dirty="0">
                <a:latin typeface="Alexandria" pitchFamily="2" charset="-78"/>
                <a:cs typeface="Alexandria" pitchFamily="2" charset="-78"/>
              </a:rPr>
              <a:t>•	العمل الذي يقوم به المرؤوسون متكرر.</a:t>
            </a:r>
          </a:p>
          <a:p>
            <a:pPr indent="457200" algn="just" rtl="1">
              <a:lnSpc>
                <a:spcPct val="150000"/>
              </a:lnSpc>
            </a:pPr>
            <a:r>
              <a:rPr lang="ar-EG" sz="1600" dirty="0">
                <a:latin typeface="Alexandria" pitchFamily="2" charset="-78"/>
                <a:cs typeface="Alexandria" pitchFamily="2" charset="-78"/>
              </a:rPr>
              <a:t>•	تواصل أفضل بين المشرف والمرؤوسين.</a:t>
            </a:r>
          </a:p>
          <a:p>
            <a:pPr indent="457200" algn="just" rtl="1">
              <a:lnSpc>
                <a:spcPct val="150000"/>
              </a:lnSpc>
            </a:pPr>
            <a:r>
              <a:rPr lang="ar-EG" sz="1600" dirty="0">
                <a:latin typeface="Alexandria" pitchFamily="2" charset="-78"/>
                <a:cs typeface="Alexandria" pitchFamily="2" charset="-78"/>
              </a:rPr>
              <a:t>•	تنسيق أفضل بين الموظفين.</a:t>
            </a:r>
          </a:p>
          <a:p>
            <a:pPr indent="457200" algn="just" rtl="1">
              <a:lnSpc>
                <a:spcPct val="150000"/>
              </a:lnSpc>
            </a:pPr>
            <a:r>
              <a:rPr lang="ar-EG" sz="1600" dirty="0">
                <a:latin typeface="Alexandria" pitchFamily="2" charset="-78"/>
                <a:cs typeface="Alexandria" pitchFamily="2" charset="-78"/>
              </a:rPr>
              <a:t>•	الموظفون ماهرون يحتاجون إلى مساعدة أقل من المدير.</a:t>
            </a:r>
          </a:p>
          <a:p>
            <a:pPr indent="457200" algn="just" rtl="1">
              <a:lnSpc>
                <a:spcPct val="150000"/>
              </a:lnSpc>
            </a:pPr>
            <a:r>
              <a:rPr lang="ar-EG" sz="1600" dirty="0">
                <a:latin typeface="Alexandria" pitchFamily="2" charset="-78"/>
                <a:cs typeface="Alexandria" pitchFamily="2" charset="-78"/>
              </a:rPr>
              <a:t>•	الموظفون سريعون في الاستجابة.</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70753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تابع نطاق الإشراف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72638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indent="55563" algn="just" rtl="1">
              <a:lnSpc>
                <a:spcPct val="150000"/>
              </a:lnSpc>
            </a:pPr>
            <a:r>
              <a:rPr lang="ar-EG" sz="1600" dirty="0">
                <a:highlight>
                  <a:srgbClr val="00FFFF"/>
                </a:highlight>
                <a:latin typeface="Alexandria" pitchFamily="2" charset="-78"/>
                <a:cs typeface="Alexandria" pitchFamily="2" charset="-78"/>
              </a:rPr>
              <a:t>ب. مدى ضيق من الإشراف</a:t>
            </a:r>
          </a:p>
          <a:p>
            <a:pPr indent="55563" algn="just" rtl="1">
              <a:lnSpc>
                <a:spcPct val="150000"/>
              </a:lnSpc>
            </a:pPr>
            <a:r>
              <a:rPr lang="ar-EG" sz="1600" dirty="0">
                <a:latin typeface="Alexandria" pitchFamily="2" charset="-78"/>
                <a:cs typeface="Alexandria" pitchFamily="2" charset="-78"/>
              </a:rPr>
              <a:t>في نطاق ضيق من الإشراف، يدير المدير مجموعة صغيرة من الموظفين في وقت واحد؛ ويتم إعطاء الموظفين المسؤوليات والسلطة للتعامل مع العمل. وفيما يلي ميزات النطاق الضيق للإشراف.</a:t>
            </a:r>
          </a:p>
          <a:p>
            <a:pPr marL="457200" indent="-45720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استخدام نطاق ضيق من الإشراف في العمل الذي يتطلب تحكمًا وإشرافًا مستمرين.</a:t>
            </a:r>
          </a:p>
          <a:p>
            <a:pPr marL="457200" indent="-457200" algn="just" rtl="1">
              <a:lnSpc>
                <a:spcPct val="150000"/>
              </a:lnSpc>
              <a:buFont typeface="Arial" panose="020B0604020202020204" pitchFamily="34" charset="0"/>
              <a:buChar char="•"/>
            </a:pPr>
            <a:r>
              <a:rPr lang="ar-EG" sz="1600" dirty="0">
                <a:latin typeface="Alexandria" pitchFamily="2" charset="-78"/>
                <a:cs typeface="Alexandria" pitchFamily="2" charset="-78"/>
              </a:rPr>
              <a:t>تنسيق أقل بين الموظفين.</a:t>
            </a:r>
          </a:p>
          <a:p>
            <a:pPr marL="457200" indent="-457200" algn="just" rtl="1">
              <a:lnSpc>
                <a:spcPct val="150000"/>
              </a:lnSpc>
              <a:buFont typeface="Arial" panose="020B0604020202020204" pitchFamily="34" charset="0"/>
              <a:buChar char="•"/>
            </a:pPr>
            <a:r>
              <a:rPr lang="ar-EG" sz="1600" dirty="0">
                <a:latin typeface="Alexandria" pitchFamily="2" charset="-78"/>
                <a:cs typeface="Alexandria" pitchFamily="2" charset="-78"/>
              </a:rPr>
              <a:t>جيد لأعمال التخصص.</a:t>
            </a:r>
          </a:p>
          <a:p>
            <a:pPr marL="457200" indent="-457200" algn="just" rtl="1">
              <a:lnSpc>
                <a:spcPct val="150000"/>
              </a:lnSpc>
              <a:buFont typeface="Arial" panose="020B0604020202020204" pitchFamily="34" charset="0"/>
              <a:buChar char="•"/>
            </a:pPr>
            <a:r>
              <a:rPr lang="ar-EG" sz="1600" dirty="0">
                <a:latin typeface="Alexandria" pitchFamily="2" charset="-78"/>
                <a:cs typeface="Alexandria" pitchFamily="2" charset="-78"/>
              </a:rPr>
              <a:t>تجنب سوء الفهم بين المرؤوسين.</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70753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تابع نطاق الإشراف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46749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316281"/>
            <a:ext cx="10541000" cy="3374706"/>
          </a:xfrm>
          <a:prstGeom prst="rect">
            <a:avLst/>
          </a:prstGeom>
          <a:noFill/>
        </p:spPr>
        <p:txBody>
          <a:bodyPr wrap="square" rtlCol="0">
            <a:spAutoFit/>
          </a:bodyPr>
          <a:lstStyle/>
          <a:p>
            <a:pPr indent="55563" algn="just" rtl="1">
              <a:lnSpc>
                <a:spcPct val="150000"/>
              </a:lnSpc>
            </a:pPr>
            <a:r>
              <a:rPr lang="ar-EG" sz="1600" dirty="0">
                <a:highlight>
                  <a:srgbClr val="00FFFF"/>
                </a:highlight>
                <a:latin typeface="Alexandria" pitchFamily="2" charset="-78"/>
                <a:cs typeface="Alexandria" pitchFamily="2" charset="-78"/>
              </a:rPr>
              <a:t>العوامل المؤثرة في نطاق الإشراف:</a:t>
            </a:r>
          </a:p>
          <a:p>
            <a:pPr indent="55563" algn="just" rtl="1">
              <a:lnSpc>
                <a:spcPct val="150000"/>
              </a:lnSpc>
            </a:pPr>
            <a:r>
              <a:rPr lang="ar-EG" sz="1600" dirty="0">
                <a:latin typeface="Alexandria" pitchFamily="2" charset="-78"/>
                <a:cs typeface="Alexandria" pitchFamily="2" charset="-78"/>
              </a:rPr>
              <a:t>هناك عدة عوامل تؤثر على تحديد نطاق الإشراف أهمها:</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القدرة الشخصية للرئيس</a:t>
            </a:r>
            <a:r>
              <a:rPr lang="ar-EG" sz="1600" dirty="0">
                <a:latin typeface="Alexandria" pitchFamily="2" charset="-78"/>
                <a:cs typeface="Alexandria" pitchFamily="2" charset="-78"/>
              </a:rPr>
              <a:t>، ويتحدد نطاق الإشراف اتساعا أو ضيقا في ضوء القدرة الشخصية للمدير.</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خبرة المرؤوسي</a:t>
            </a:r>
            <a:r>
              <a:rPr lang="ar-EG" sz="1600" dirty="0">
                <a:latin typeface="Alexandria" pitchFamily="2" charset="-78"/>
                <a:cs typeface="Alexandria" pitchFamily="2" charset="-78"/>
              </a:rPr>
              <a:t>ن: قلة معدل رجعوهم إلى المدير وبالتالي يمكن الإشراف على عدد أكبر.</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مدى وجود وحدات للخدمة الاستشارية بالتنظيم</a:t>
            </a:r>
            <a:r>
              <a:rPr lang="ar-EG" sz="1600" dirty="0">
                <a:latin typeface="Alexandria" pitchFamily="2" charset="-78"/>
                <a:cs typeface="Alexandria" pitchFamily="2" charset="-78"/>
              </a:rPr>
              <a:t>، فوجود مثل تلك الوحدات في الهيكل التنظيمي تساعد المدير بالرأي والمشورة وتعمل على توفير وقته وجهدة.</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الوقت المتاح للمدير</a:t>
            </a:r>
            <a:r>
              <a:rPr lang="ar-EG" sz="1600" dirty="0">
                <a:latin typeface="Alexandria" pitchFamily="2" charset="-78"/>
                <a:cs typeface="Alexandria" pitchFamily="2" charset="-78"/>
              </a:rPr>
              <a:t>: فكلما كان الوقت المتاح للمدير كافيا بالنسبة لأعباء العمل، وكلما زادت مهارته في إدارة وقته أمكنه الإشراف على عدد أكبر.</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70753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تابع نطاق الإشراف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16505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316281"/>
            <a:ext cx="10541000" cy="2266711"/>
          </a:xfrm>
          <a:prstGeom prst="rect">
            <a:avLst/>
          </a:prstGeom>
          <a:noFill/>
        </p:spPr>
        <p:txBody>
          <a:bodyPr wrap="square" rtlCol="0">
            <a:spAutoFit/>
          </a:bodyPr>
          <a:lstStyle/>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	مدى تفويض السلطة</a:t>
            </a:r>
            <a:r>
              <a:rPr lang="ar-EG" sz="1600" dirty="0">
                <a:latin typeface="Alexandria" pitchFamily="2" charset="-78"/>
                <a:cs typeface="Alexandria" pitchFamily="2" charset="-78"/>
              </a:rPr>
              <a:t>: فكلما زادت المجالات التي يفوض فيها المدير سلطاته تراجعت عدد المهام الملقاة على عاتقه.</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	مدى تشتت مواقع الأداء</a:t>
            </a:r>
            <a:r>
              <a:rPr lang="ar-EG" sz="1600" dirty="0">
                <a:latin typeface="Alexandria" pitchFamily="2" charset="-78"/>
                <a:cs typeface="Alexandria" pitchFamily="2" charset="-78"/>
              </a:rPr>
              <a:t>: فكلما تناثرت مواقع العمل زاد جهد ووقت انتقال الرئيس بين المواقع فيتعين أن يضيق نطاق الإشراف. </a:t>
            </a:r>
          </a:p>
          <a:p>
            <a:pPr marL="692150" indent="-285750" algn="just" rtl="1">
              <a:lnSpc>
                <a:spcPct val="150000"/>
              </a:lnSpc>
              <a:buFont typeface="Wingdings" panose="05000000000000000000" pitchFamily="2" charset="2"/>
              <a:buChar char="§"/>
              <a:tabLst>
                <a:tab pos="747713" algn="l"/>
                <a:tab pos="803275" algn="l"/>
              </a:tabLst>
            </a:pPr>
            <a:r>
              <a:rPr lang="ar-EG" sz="1600" u="sng" dirty="0">
                <a:latin typeface="Alexandria" pitchFamily="2" charset="-78"/>
                <a:cs typeface="Alexandria" pitchFamily="2" charset="-78"/>
              </a:rPr>
              <a:t>	مدى ظهور مشكلات عارضة</a:t>
            </a:r>
            <a:r>
              <a:rPr lang="ar-EG" sz="1600" dirty="0">
                <a:latin typeface="Alexandria" pitchFamily="2" charset="-78"/>
                <a:cs typeface="Alexandria" pitchFamily="2" charset="-78"/>
              </a:rPr>
              <a:t>: فإذا تكرر ظهور مشكلات عارضة في بيئة العمل، يتطلب الأمر نطاقا أضيق للإشراف.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70753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تابع نطاق الإشراف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87250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ذات الصلة بمبادئ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indent="457200" algn="just" rtl="1">
              <a:lnSpc>
                <a:spcPct val="150000"/>
              </a:lnSpc>
            </a:pPr>
            <a:r>
              <a:rPr lang="ar-EG" sz="1600" u="sng" dirty="0">
                <a:latin typeface="Alexandria" pitchFamily="2" charset="-78"/>
                <a:cs typeface="Alexandria" pitchFamily="2" charset="-78"/>
              </a:rPr>
              <a:t>السلطة</a:t>
            </a:r>
            <a:r>
              <a:rPr lang="ar-EG" sz="1600" dirty="0">
                <a:latin typeface="Alexandria" pitchFamily="2" charset="-78"/>
                <a:cs typeface="Alexandria" pitchFamily="2" charset="-78"/>
              </a:rPr>
              <a:t>: هي حق شاغل مركز إداري معين في أن يتصرف وأن يصدر قرارات أو توجيهات في حدود معينة مقررة ليطيعها مرؤوسيه وتنساب السلطة من أعلى إلى أسفل بعكس المسئولية. </a:t>
            </a:r>
          </a:p>
          <a:p>
            <a:pPr indent="457200" algn="just" rtl="1">
              <a:lnSpc>
                <a:spcPct val="150000"/>
              </a:lnSpc>
            </a:pPr>
            <a:r>
              <a:rPr lang="ar-EG" sz="1600" dirty="0">
                <a:highlight>
                  <a:srgbClr val="00FFFF"/>
                </a:highlight>
                <a:latin typeface="Alexandria" pitchFamily="2" charset="-78"/>
                <a:cs typeface="Alexandria" pitchFamily="2" charset="-78"/>
              </a:rPr>
              <a:t>أنواع السلطة: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السلطة الرسمية التنفيذية: التي يكتسبها موظف أو مدير من رئيسه المباشر، وتهيئ له حق صنع القرارات.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السلطة الاستشارية: وهي تقديم اقتراحات أو توصيات غير ملزمة لزميل أو مدير.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السلطة الوظيفية: وهي تلك التي يمارسها صاحبها مستندا إلى ما يقدمه من خدمات وظيفية لغيره من المديرين والموظفين. مثالا مدير إدارة المعلومات الذي يصمم برامج الحاسب الآلي ويطورها لخدمة إدارات المنظمة الأخرى.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السلطة الشخصية: وهي قوة التأثير على الآخرين، المستمدة من خصائص شخصية الشخص أو المدير العقلية والسلوكية ومعارفه وخبراته.</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السلطة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558573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4" y="1685495"/>
            <a:ext cx="112627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ذات الصلة بمبادئ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46049" y="2179261"/>
            <a:ext cx="11173522" cy="4113370"/>
          </a:xfrm>
          <a:prstGeom prst="rect">
            <a:avLst/>
          </a:prstGeom>
          <a:noFill/>
        </p:spPr>
        <p:txBody>
          <a:bodyPr wrap="square" rtlCol="0">
            <a:spAutoFit/>
          </a:bodyPr>
          <a:lstStyle/>
          <a:p>
            <a:pPr indent="457200" algn="just" rtl="1">
              <a:lnSpc>
                <a:spcPct val="150000"/>
              </a:lnSpc>
            </a:pPr>
            <a:r>
              <a:rPr lang="ar-EG" sz="1600" u="sng" dirty="0">
                <a:latin typeface="Alexandria" pitchFamily="2" charset="-78"/>
                <a:cs typeface="Alexandria" pitchFamily="2" charset="-78"/>
              </a:rPr>
              <a:t> </a:t>
            </a:r>
            <a:r>
              <a:rPr lang="ar-EG" sz="1600" dirty="0">
                <a:latin typeface="Alexandria" pitchFamily="2" charset="-78"/>
                <a:cs typeface="Alexandria" pitchFamily="2" charset="-78"/>
              </a:rPr>
              <a:t>فهي التزام الموظف بأداء معين يؤدى لبلوغ نتيجة أو نتائج محددة مع كل ما يتطلبه ذلك من جهود. وأن يتناسب قدر السلطة مع قدر المسئولية.</a:t>
            </a:r>
          </a:p>
          <a:p>
            <a:pPr indent="457200" algn="just" rtl="1">
              <a:lnSpc>
                <a:spcPct val="150000"/>
              </a:lnSpc>
            </a:pPr>
            <a:r>
              <a:rPr lang="ar-EG" sz="1600" dirty="0">
                <a:highlight>
                  <a:srgbClr val="00FFFF"/>
                </a:highlight>
                <a:latin typeface="Alexandria" pitchFamily="2" charset="-78"/>
                <a:cs typeface="Alexandria" pitchFamily="2" charset="-78"/>
              </a:rPr>
              <a:t>أنواع المسؤولية: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المسؤولية الإدارية: تتعلق بتحديد وتوزيع المسؤوليات بين الأفراد في المؤسسة لضمان سير العمل بكفاءة وفعالية.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المسؤولية القانونية: تشمل الالتزام بالقوانين واللوائح التنظيمية الخاصة بالعمل والتأكد من أن جميع العمليات تتماشى مع المعايير القانونية.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المسؤولية الاجتماعية: تتعلق بالالتزام بقيم وأخلاقيات المؤسسة والمساهمة في رفاهية المجتمع من خلال الالتزام بالمعايير الأخلاقية والاجتماعية.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المسؤولية المالية: تشمل إدارة الموارد المالية بحكمة وضمان تحقيق التوازن بين النفقات والإيرادات للحفاظ على الاستدامة المالية للمؤسسة.</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6" y="168842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المسئولية: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602984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ذات الصلة بمبادئ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من المهم أن تقترن السلطة بتوفير درجة من النفوذ، وإن قبول المرؤوسين لسلطة رئيسية يكون تاما إن توافرت عدة ظروف هي: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اقتناع المرؤوسين بصلاحية وجدارة رئيسية.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قدرة المرؤوس على فهم قرار أو توجيه الرئيس.</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اعتقاد المرؤوسين أن القرار لمتخذ ينسجم مع رسالة وأهداف المنظمة.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اعتقاد المرؤوسين أن القرار المنسجم مع اهتمامه وصالحه الشخصي.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قدرة المرؤوسين على الاستجابة للقرار أو الأمر.</a:t>
            </a:r>
          </a:p>
          <a:p>
            <a:pPr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النفوذ:</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8103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ذات الصلة بمبادئ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636043"/>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 الحق المفوض لمديرين وعاملين في صنع قرارات لهم دون الرجوع للمستوى الأعلى وترتبط التفويض بالهيكل التنظيمي. ومن أهم المزايا الخاصة بتفويض السلطة:</a:t>
            </a:r>
          </a:p>
          <a:p>
            <a:pPr indent="457200" algn="just" rtl="1">
              <a:lnSpc>
                <a:spcPct val="150000"/>
              </a:lnSpc>
            </a:pPr>
            <a:r>
              <a:rPr lang="ar-EG" sz="1600" dirty="0">
                <a:latin typeface="Alexandria" pitchFamily="2" charset="-78"/>
                <a:cs typeface="Alexandria" pitchFamily="2" charset="-78"/>
              </a:rPr>
              <a:t>•	تفرغه لمهامه الأساسية ليركز فيها ويبدع.</a:t>
            </a:r>
          </a:p>
          <a:p>
            <a:pPr indent="457200" algn="just" rtl="1">
              <a:lnSpc>
                <a:spcPct val="150000"/>
              </a:lnSpc>
            </a:pPr>
            <a:r>
              <a:rPr lang="ar-EG" sz="1600" dirty="0">
                <a:latin typeface="Alexandria" pitchFamily="2" charset="-78"/>
                <a:cs typeface="Alexandria" pitchFamily="2" charset="-78"/>
              </a:rPr>
              <a:t>•	تجنب الإرهاق والتوتر والآثار المترتبة عليهما.</a:t>
            </a:r>
          </a:p>
          <a:p>
            <a:pPr indent="457200" algn="just" rtl="1">
              <a:lnSpc>
                <a:spcPct val="150000"/>
              </a:lnSpc>
            </a:pPr>
            <a:r>
              <a:rPr lang="ar-EG" sz="1600" dirty="0">
                <a:latin typeface="Alexandria" pitchFamily="2" charset="-78"/>
                <a:cs typeface="Alexandria" pitchFamily="2" charset="-78"/>
              </a:rPr>
              <a:t>•	إدارة أفعل وأفضل للوقت.</a:t>
            </a:r>
          </a:p>
          <a:p>
            <a:pPr indent="457200" algn="just" rtl="1">
              <a:lnSpc>
                <a:spcPct val="150000"/>
              </a:lnSpc>
            </a:pPr>
            <a:r>
              <a:rPr lang="ar-EG" sz="1600" dirty="0">
                <a:latin typeface="Alexandria" pitchFamily="2" charset="-78"/>
                <a:cs typeface="Alexandria" pitchFamily="2" charset="-78"/>
              </a:rPr>
              <a:t>•	التحرك نحو ديمقراطية الإدارة.</a:t>
            </a:r>
          </a:p>
          <a:p>
            <a:pPr indent="457200" algn="just" rtl="1">
              <a:lnSpc>
                <a:spcPct val="150000"/>
              </a:lnSpc>
            </a:pPr>
            <a:r>
              <a:rPr lang="ar-EG" sz="1600" dirty="0">
                <a:latin typeface="Alexandria" pitchFamily="2" charset="-78"/>
                <a:cs typeface="Alexandria" pitchFamily="2" charset="-78"/>
              </a:rPr>
              <a:t>•	كسب المدير لحب وولاء مرؤوسيه.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تفويض السلطة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1695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ذات الصلة بمبادئ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158715"/>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  يتم تجميع اختصاصيين أو فنيين من إدارات وأقسام وظيفية معينة في فريق عمل مؤقت أو أكثر لإنجاز مشروع معين. ثم يعود كل عضو بالفريق لوظيفته ومن مزيا تجميع الأنشطة على أساس وظيفي ومن مزايا تجميعها على أساس المنتج.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تنظيم المصفوفة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175371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نصائح لتحقيق تنظيم إداري سليم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أن يحتوي التنظيم على الوظائف اللازمة لتحقيق أهداف المنظمة.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ألا يحتوي التنظيم على وظائف ليس لها دور في تحقيق أهداف المنظمة.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أن يعطي التنظيم للوظائف الأساسية التي لها دور كبير في تحقيق أهداف المنظمة وزنًا أكبر من تلك الوظائف التي لها دور أقل في تحقيق الأهداف.</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أن تندرج الوظائف المرتبطة والتي بينها اتصال وعلاقات وثيقة تحت رئاسة تنظيمية واحدة.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أن يكون نطاق الإشراف لأي وظيفة إشرافية مناسبًا (ليس بالواسع جدًا ولا بالضيق جدًا).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4550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نصائح لتحقيق تنظيم إداري سليم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48215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ألا يكون هناك عدد كبير من المستويات الإدارية التي تؤدي إلى (ترهل) المنظمة ومن ثم عدم تحقيق الاتصال الفعال.</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ألا يكون لأي مرؤوس أكثر من رئيس واحد </a:t>
            </a:r>
            <a:r>
              <a:rPr lang="en-US" sz="1600" dirty="0">
                <a:latin typeface="Alexandria" pitchFamily="2" charset="-78"/>
                <a:cs typeface="Alexandria" pitchFamily="2" charset="-78"/>
              </a:rPr>
              <a:t>One Man One Boss.</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التحديد الواضح للاختصاصات والمسئوليات.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وضوح خطوط الاتصالات الإدارية.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0938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نصائح لتحقيق تنظيم إداري سليم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83536"/>
            <a:ext cx="10541000" cy="346703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سلامة الترتيب المكاني للعمل.</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توافر النماذج وأدوات العمل.</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وضوح إجراءات العمل وتبسيطها.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احتواء الوظيفة الواحدة على مجموعة من الأعمال المترابطة والمتشابهة والتي تحتاج إلى نوع معين من الخبرات وتؤدي في مكان واحد.</a:t>
            </a:r>
          </a:p>
          <a:p>
            <a:pPr marL="285750" indent="-285750" algn="just"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0376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نصائح لتحقيق تنظيم إداري سليم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أن يتسم التنظيم بالمرونة بحيث يسمح إدخال بعض التعديلات عندما تتغير ظروف المنظمة بمجهود بسيط ولا يحتاج الأمر إلى عمل تعديلات جذرية حتى يتطابق التنظيم مع الظروف الجديدة.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توافر الأسلوب التنظيمي المناسب للتنسيق بين القطاعات المختلفة للمنظمة لتحقيق درجة عالية من التكامل وقد يتم ذلك عن طريق اللجان الدائمة أو المؤقتة.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توزيع السلطة بين القطاعات التنظيمية المختلفة بشكل عادل بحيث لا تمنح سلطات دون أن يقابلها مسئوليات وكذلك عدم وجود واجبات أو مسئوليات وليس لها سلطات أو صلاحيات كافية.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803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780826"/>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حاولنا خلال هذه المحاضرة التعرض لعناصر جديدة يمكن أن تؤثر على فهمنا للاتصال التنظيمي وكذلك أساليب ممارسته. حيث تعرفنا على مبادئ الاتصال التنظيمي المختلفة. والمفاهيم التي يجب عليك كموظف علاقات عامة فهمها وفهم أساليب ممارستها.</a:t>
            </a:r>
          </a:p>
          <a:p>
            <a:pPr algn="just" rtl="1">
              <a:lnSpc>
                <a:spcPct val="200000"/>
              </a:lnSpc>
            </a:pPr>
            <a:r>
              <a:rPr lang="ar-EG" dirty="0">
                <a:latin typeface="Alexandria" pitchFamily="2" charset="-78"/>
                <a:cs typeface="Alexandria" pitchFamily="2" charset="-78"/>
              </a:rPr>
              <a:t>وصولًا إلى التعرف على القواعد التي يمكن الاعتماد عليها لتحقيق تنظيم إداري سليم.</a:t>
            </a: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3FE2F9-0238-44BC-BE1C-9C1D270AEE04}"/>
</file>

<file path=customXml/itemProps2.xml><?xml version="1.0" encoding="utf-8"?>
<ds:datastoreItem xmlns:ds="http://schemas.openxmlformats.org/officeDocument/2006/customXml" ds:itemID="{91954F8E-EB05-4993-93E5-E825B37F7D72}"/>
</file>

<file path=customXml/itemProps3.xml><?xml version="1.0" encoding="utf-8"?>
<ds:datastoreItem xmlns:ds="http://schemas.openxmlformats.org/officeDocument/2006/customXml" ds:itemID="{1FDA26AE-DB10-4BA4-A699-50F02B7302AE}"/>
</file>

<file path=docProps/app.xml><?xml version="1.0" encoding="utf-8"?>
<Properties xmlns="http://schemas.openxmlformats.org/officeDocument/2006/extended-properties" xmlns:vt="http://schemas.openxmlformats.org/officeDocument/2006/docPropsVTypes">
  <Template/>
  <TotalTime>957</TotalTime>
  <Words>3558</Words>
  <Application>Microsoft Office PowerPoint</Application>
  <PresentationFormat>Widescreen</PresentationFormat>
  <Paragraphs>338</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47</cp:revision>
  <dcterms:created xsi:type="dcterms:W3CDTF">2023-04-29T09:08:00Z</dcterms:created>
  <dcterms:modified xsi:type="dcterms:W3CDTF">2024-07-09T07:09:10Z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