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515"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89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42E79-A996-4FC0-8A44-0B9066DAEEBF}" type="doc">
      <dgm:prSet loTypeId="urn:microsoft.com/office/officeart/2005/8/layout/target3" loCatId="list" qsTypeId="urn:microsoft.com/office/officeart/2005/8/quickstyle/simple1" qsCatId="simple" csTypeId="urn:microsoft.com/office/officeart/2005/8/colors/colorful1" csCatId="colorful" phldr="1"/>
      <dgm:spPr/>
      <dgm:t>
        <a:bodyPr/>
        <a:lstStyle/>
        <a:p>
          <a:pPr rtl="1"/>
          <a:endParaRPr lang="ar-EG"/>
        </a:p>
      </dgm:t>
    </dgm:pt>
    <dgm:pt modelId="{609AD376-825E-43F1-B2FE-B46FB6D6CF10}">
      <dgm:prSet phldrT="[Text]" custT="1"/>
      <dgm:spPr/>
      <dgm:t>
        <a:bodyPr/>
        <a:lstStyle/>
        <a:p>
          <a:pPr rtl="1"/>
          <a:r>
            <a:rPr lang="en-US" sz="2400" dirty="0"/>
            <a:t>Have the risk elements changed?</a:t>
          </a:r>
          <a:endParaRPr lang="ar-EG" sz="2400" dirty="0"/>
        </a:p>
      </dgm:t>
    </dgm:pt>
    <dgm:pt modelId="{9B282776-DBF9-4990-AC18-65914439610A}" type="parTrans" cxnId="{5AA49BBA-2B2D-4A7D-901C-2E3953607948}">
      <dgm:prSet/>
      <dgm:spPr/>
      <dgm:t>
        <a:bodyPr/>
        <a:lstStyle/>
        <a:p>
          <a:pPr rtl="1"/>
          <a:endParaRPr lang="ar-EG"/>
        </a:p>
      </dgm:t>
    </dgm:pt>
    <dgm:pt modelId="{B6592679-F379-47B2-AC02-93C9F130B2B4}" type="sibTrans" cxnId="{5AA49BBA-2B2D-4A7D-901C-2E3953607948}">
      <dgm:prSet/>
      <dgm:spPr/>
      <dgm:t>
        <a:bodyPr/>
        <a:lstStyle/>
        <a:p>
          <a:pPr rtl="1"/>
          <a:endParaRPr lang="ar-EG"/>
        </a:p>
      </dgm:t>
    </dgm:pt>
    <dgm:pt modelId="{B71966AE-3997-473A-8258-5304B9613723}">
      <dgm:prSet phldrT="[Text]" custT="1"/>
      <dgm:spPr/>
      <dgm:t>
        <a:bodyPr/>
        <a:lstStyle/>
        <a:p>
          <a:pPr rtl="1"/>
          <a:r>
            <a:rPr lang="en-US" sz="2400" dirty="0"/>
            <a:t>Have lower level, low priority risks become high priority risks?</a:t>
          </a:r>
          <a:endParaRPr lang="ar-EG" sz="2400" dirty="0"/>
        </a:p>
      </dgm:t>
    </dgm:pt>
    <dgm:pt modelId="{5F556092-FDF3-4E5E-BAF8-988DFF2274A7}" type="parTrans" cxnId="{60DC58F5-F8DC-4A71-908B-70956F28ED23}">
      <dgm:prSet/>
      <dgm:spPr/>
      <dgm:t>
        <a:bodyPr/>
        <a:lstStyle/>
        <a:p>
          <a:pPr rtl="1"/>
          <a:endParaRPr lang="ar-EG"/>
        </a:p>
      </dgm:t>
    </dgm:pt>
    <dgm:pt modelId="{5E325E80-61EF-4DFD-B851-0F6593979D49}" type="sibTrans" cxnId="{60DC58F5-F8DC-4A71-908B-70956F28ED23}">
      <dgm:prSet/>
      <dgm:spPr/>
      <dgm:t>
        <a:bodyPr/>
        <a:lstStyle/>
        <a:p>
          <a:pPr rtl="1"/>
          <a:endParaRPr lang="ar-EG"/>
        </a:p>
      </dgm:t>
    </dgm:pt>
    <dgm:pt modelId="{322AA90D-5285-459F-88C1-A73A17CF6688}">
      <dgm:prSet phldrT="[Text]" custT="1"/>
      <dgm:spPr/>
      <dgm:t>
        <a:bodyPr/>
        <a:lstStyle/>
        <a:p>
          <a:pPr rtl="1"/>
          <a:r>
            <a:rPr lang="en-US" sz="2400" dirty="0"/>
            <a:t>Have certain risks been addressed, and be considered closed on the risk log?</a:t>
          </a:r>
          <a:endParaRPr lang="ar-EG" sz="2400" dirty="0"/>
        </a:p>
      </dgm:t>
    </dgm:pt>
    <dgm:pt modelId="{94BC7C35-4B2A-4457-B372-6F7097D2D854}" type="parTrans" cxnId="{B556B3AD-D039-4B83-8651-F6620719545F}">
      <dgm:prSet/>
      <dgm:spPr/>
      <dgm:t>
        <a:bodyPr/>
        <a:lstStyle/>
        <a:p>
          <a:pPr rtl="1"/>
          <a:endParaRPr lang="ar-EG"/>
        </a:p>
      </dgm:t>
    </dgm:pt>
    <dgm:pt modelId="{15CAC5A3-86FD-4F36-A5E7-516195FE94CB}" type="sibTrans" cxnId="{B556B3AD-D039-4B83-8651-F6620719545F}">
      <dgm:prSet/>
      <dgm:spPr/>
      <dgm:t>
        <a:bodyPr/>
        <a:lstStyle/>
        <a:p>
          <a:pPr rtl="1"/>
          <a:endParaRPr lang="ar-EG"/>
        </a:p>
      </dgm:t>
    </dgm:pt>
    <dgm:pt modelId="{2695955E-BC76-41D3-8C04-BDE0F1FFB3EE}">
      <dgm:prSet phldrT="[Text]"/>
      <dgm:spPr/>
      <dgm:t>
        <a:bodyPr/>
        <a:lstStyle/>
        <a:p>
          <a:pPr rtl="1"/>
          <a:r>
            <a:rPr lang="en-US" dirty="0"/>
            <a:t>Do contingency or management reserves need to be adjusted?</a:t>
          </a:r>
          <a:endParaRPr lang="ar-EG" dirty="0"/>
        </a:p>
      </dgm:t>
    </dgm:pt>
    <dgm:pt modelId="{CDEFBF42-F889-47A8-BB00-C90C56E5B0DA}" type="parTrans" cxnId="{2DBD0F3A-9B3B-4DD8-95E0-135BBC86972E}">
      <dgm:prSet/>
      <dgm:spPr/>
      <dgm:t>
        <a:bodyPr/>
        <a:lstStyle/>
        <a:p>
          <a:pPr rtl="1"/>
          <a:endParaRPr lang="ar-EG"/>
        </a:p>
      </dgm:t>
    </dgm:pt>
    <dgm:pt modelId="{AA19F78E-31AF-4F07-A676-EAC892A866FE}" type="sibTrans" cxnId="{2DBD0F3A-9B3B-4DD8-95E0-135BBC86972E}">
      <dgm:prSet/>
      <dgm:spPr/>
      <dgm:t>
        <a:bodyPr/>
        <a:lstStyle/>
        <a:p>
          <a:pPr rtl="1"/>
          <a:endParaRPr lang="ar-EG"/>
        </a:p>
      </dgm:t>
    </dgm:pt>
    <dgm:pt modelId="{70517671-B8BC-4AF5-BEB5-8506FA2D145A}" type="pres">
      <dgm:prSet presAssocID="{46242E79-A996-4FC0-8A44-0B9066DAEEBF}" presName="Name0" presStyleCnt="0">
        <dgm:presLayoutVars>
          <dgm:chMax val="7"/>
          <dgm:dir/>
          <dgm:animLvl val="lvl"/>
          <dgm:resizeHandles val="exact"/>
        </dgm:presLayoutVars>
      </dgm:prSet>
      <dgm:spPr/>
    </dgm:pt>
    <dgm:pt modelId="{97399ECB-A458-4F38-9A54-4559FDB6402E}" type="pres">
      <dgm:prSet presAssocID="{609AD376-825E-43F1-B2FE-B46FB6D6CF10}" presName="circle1" presStyleLbl="node1" presStyleIdx="0" presStyleCnt="4"/>
      <dgm:spPr/>
    </dgm:pt>
    <dgm:pt modelId="{FFFC095A-0E11-4313-9585-F0E8C20E53E1}" type="pres">
      <dgm:prSet presAssocID="{609AD376-825E-43F1-B2FE-B46FB6D6CF10}" presName="space" presStyleCnt="0"/>
      <dgm:spPr/>
    </dgm:pt>
    <dgm:pt modelId="{84E25BA7-7C5A-44EF-9D72-8EBFE33BEE50}" type="pres">
      <dgm:prSet presAssocID="{609AD376-825E-43F1-B2FE-B46FB6D6CF10}" presName="rect1" presStyleLbl="alignAcc1" presStyleIdx="0" presStyleCnt="4"/>
      <dgm:spPr/>
    </dgm:pt>
    <dgm:pt modelId="{36B52D01-D138-4D8E-AABA-873E5378C198}" type="pres">
      <dgm:prSet presAssocID="{B71966AE-3997-473A-8258-5304B9613723}" presName="vertSpace2" presStyleLbl="node1" presStyleIdx="0" presStyleCnt="4"/>
      <dgm:spPr/>
    </dgm:pt>
    <dgm:pt modelId="{984300FA-5A5C-4F2F-B949-540308B25A66}" type="pres">
      <dgm:prSet presAssocID="{B71966AE-3997-473A-8258-5304B9613723}" presName="circle2" presStyleLbl="node1" presStyleIdx="1" presStyleCnt="4"/>
      <dgm:spPr/>
    </dgm:pt>
    <dgm:pt modelId="{2CA6D15D-0BF1-4575-8BBB-D82591F41585}" type="pres">
      <dgm:prSet presAssocID="{B71966AE-3997-473A-8258-5304B9613723}" presName="rect2" presStyleLbl="alignAcc1" presStyleIdx="1" presStyleCnt="4"/>
      <dgm:spPr/>
    </dgm:pt>
    <dgm:pt modelId="{260298C8-A07A-4027-A919-19B649FB3976}" type="pres">
      <dgm:prSet presAssocID="{322AA90D-5285-459F-88C1-A73A17CF6688}" presName="vertSpace3" presStyleLbl="node1" presStyleIdx="1" presStyleCnt="4"/>
      <dgm:spPr/>
    </dgm:pt>
    <dgm:pt modelId="{D0D938AC-1922-4A9B-A3B7-9FA8BA584DCA}" type="pres">
      <dgm:prSet presAssocID="{322AA90D-5285-459F-88C1-A73A17CF6688}" presName="circle3" presStyleLbl="node1" presStyleIdx="2" presStyleCnt="4"/>
      <dgm:spPr/>
    </dgm:pt>
    <dgm:pt modelId="{8452B53E-3DBC-4386-A8C7-79D59C01FED4}" type="pres">
      <dgm:prSet presAssocID="{322AA90D-5285-459F-88C1-A73A17CF6688}" presName="rect3" presStyleLbl="alignAcc1" presStyleIdx="2" presStyleCnt="4"/>
      <dgm:spPr/>
    </dgm:pt>
    <dgm:pt modelId="{1CA9E43D-0E73-454C-86B7-7E75F7A6FEC3}" type="pres">
      <dgm:prSet presAssocID="{2695955E-BC76-41D3-8C04-BDE0F1FFB3EE}" presName="vertSpace4" presStyleLbl="node1" presStyleIdx="2" presStyleCnt="4"/>
      <dgm:spPr/>
    </dgm:pt>
    <dgm:pt modelId="{7677BA6D-5665-41A4-8DE0-BB6FD6B38739}" type="pres">
      <dgm:prSet presAssocID="{2695955E-BC76-41D3-8C04-BDE0F1FFB3EE}" presName="circle4" presStyleLbl="node1" presStyleIdx="3" presStyleCnt="4"/>
      <dgm:spPr/>
    </dgm:pt>
    <dgm:pt modelId="{2BEB1188-42D6-4251-87D1-BC2B4F8322DC}" type="pres">
      <dgm:prSet presAssocID="{2695955E-BC76-41D3-8C04-BDE0F1FFB3EE}" presName="rect4" presStyleLbl="alignAcc1" presStyleIdx="3" presStyleCnt="4"/>
      <dgm:spPr/>
    </dgm:pt>
    <dgm:pt modelId="{C0F92135-120B-48E7-938C-D7152DFB39CA}" type="pres">
      <dgm:prSet presAssocID="{609AD376-825E-43F1-B2FE-B46FB6D6CF10}" presName="rect1ParTxNoCh" presStyleLbl="alignAcc1" presStyleIdx="3" presStyleCnt="4">
        <dgm:presLayoutVars>
          <dgm:chMax val="1"/>
          <dgm:bulletEnabled val="1"/>
        </dgm:presLayoutVars>
      </dgm:prSet>
      <dgm:spPr/>
    </dgm:pt>
    <dgm:pt modelId="{A543E392-6394-4D7B-9C37-F1DB68E3E7CE}" type="pres">
      <dgm:prSet presAssocID="{B71966AE-3997-473A-8258-5304B9613723}" presName="rect2ParTxNoCh" presStyleLbl="alignAcc1" presStyleIdx="3" presStyleCnt="4">
        <dgm:presLayoutVars>
          <dgm:chMax val="1"/>
          <dgm:bulletEnabled val="1"/>
        </dgm:presLayoutVars>
      </dgm:prSet>
      <dgm:spPr/>
    </dgm:pt>
    <dgm:pt modelId="{0B6653A7-6332-4CD0-B397-13D9E188C784}" type="pres">
      <dgm:prSet presAssocID="{322AA90D-5285-459F-88C1-A73A17CF6688}" presName="rect3ParTxNoCh" presStyleLbl="alignAcc1" presStyleIdx="3" presStyleCnt="4">
        <dgm:presLayoutVars>
          <dgm:chMax val="1"/>
          <dgm:bulletEnabled val="1"/>
        </dgm:presLayoutVars>
      </dgm:prSet>
      <dgm:spPr/>
    </dgm:pt>
    <dgm:pt modelId="{54BE7ECF-A624-4AAD-80DE-FA686C9BA8A7}" type="pres">
      <dgm:prSet presAssocID="{2695955E-BC76-41D3-8C04-BDE0F1FFB3EE}" presName="rect4ParTxNoCh" presStyleLbl="alignAcc1" presStyleIdx="3" presStyleCnt="4">
        <dgm:presLayoutVars>
          <dgm:chMax val="1"/>
          <dgm:bulletEnabled val="1"/>
        </dgm:presLayoutVars>
      </dgm:prSet>
      <dgm:spPr/>
    </dgm:pt>
  </dgm:ptLst>
  <dgm:cxnLst>
    <dgm:cxn modelId="{F83CD01F-068D-4A34-968C-D21CA787E5A4}" type="presOf" srcId="{B71966AE-3997-473A-8258-5304B9613723}" destId="{2CA6D15D-0BF1-4575-8BBB-D82591F41585}" srcOrd="0" destOrd="0" presId="urn:microsoft.com/office/officeart/2005/8/layout/target3"/>
    <dgm:cxn modelId="{A88B9E34-E64C-4758-A66B-4F9D9A5BE693}" type="presOf" srcId="{B71966AE-3997-473A-8258-5304B9613723}" destId="{A543E392-6394-4D7B-9C37-F1DB68E3E7CE}" srcOrd="1" destOrd="0" presId="urn:microsoft.com/office/officeart/2005/8/layout/target3"/>
    <dgm:cxn modelId="{ECDCD738-81BB-4922-89CE-CD990DE192D7}" type="presOf" srcId="{609AD376-825E-43F1-B2FE-B46FB6D6CF10}" destId="{84E25BA7-7C5A-44EF-9D72-8EBFE33BEE50}" srcOrd="0" destOrd="0" presId="urn:microsoft.com/office/officeart/2005/8/layout/target3"/>
    <dgm:cxn modelId="{2DBD0F3A-9B3B-4DD8-95E0-135BBC86972E}" srcId="{46242E79-A996-4FC0-8A44-0B9066DAEEBF}" destId="{2695955E-BC76-41D3-8C04-BDE0F1FFB3EE}" srcOrd="3" destOrd="0" parTransId="{CDEFBF42-F889-47A8-BB00-C90C56E5B0DA}" sibTransId="{AA19F78E-31AF-4F07-A676-EAC892A866FE}"/>
    <dgm:cxn modelId="{A0186B62-9763-4F6E-8223-DEA570F93805}" type="presOf" srcId="{2695955E-BC76-41D3-8C04-BDE0F1FFB3EE}" destId="{2BEB1188-42D6-4251-87D1-BC2B4F8322DC}" srcOrd="0" destOrd="0" presId="urn:microsoft.com/office/officeart/2005/8/layout/target3"/>
    <dgm:cxn modelId="{0798E542-D7F5-485C-A097-E55E9FF5E32A}" type="presOf" srcId="{322AA90D-5285-459F-88C1-A73A17CF6688}" destId="{0B6653A7-6332-4CD0-B397-13D9E188C784}" srcOrd="1" destOrd="0" presId="urn:microsoft.com/office/officeart/2005/8/layout/target3"/>
    <dgm:cxn modelId="{E3AD499A-53E5-4E3C-9D2C-843D8425F4B2}" type="presOf" srcId="{46242E79-A996-4FC0-8A44-0B9066DAEEBF}" destId="{70517671-B8BC-4AF5-BEB5-8506FA2D145A}" srcOrd="0" destOrd="0" presId="urn:microsoft.com/office/officeart/2005/8/layout/target3"/>
    <dgm:cxn modelId="{B556B3AD-D039-4B83-8651-F6620719545F}" srcId="{46242E79-A996-4FC0-8A44-0B9066DAEEBF}" destId="{322AA90D-5285-459F-88C1-A73A17CF6688}" srcOrd="2" destOrd="0" parTransId="{94BC7C35-4B2A-4457-B372-6F7097D2D854}" sibTransId="{15CAC5A3-86FD-4F36-A5E7-516195FE94CB}"/>
    <dgm:cxn modelId="{C890E4AF-2B71-421B-BF23-33410989C6FF}" type="presOf" srcId="{609AD376-825E-43F1-B2FE-B46FB6D6CF10}" destId="{C0F92135-120B-48E7-938C-D7152DFB39CA}" srcOrd="1" destOrd="0" presId="urn:microsoft.com/office/officeart/2005/8/layout/target3"/>
    <dgm:cxn modelId="{86DDA2B1-4DCF-4A27-8497-0963D0A28BFA}" type="presOf" srcId="{322AA90D-5285-459F-88C1-A73A17CF6688}" destId="{8452B53E-3DBC-4386-A8C7-79D59C01FED4}" srcOrd="0" destOrd="0" presId="urn:microsoft.com/office/officeart/2005/8/layout/target3"/>
    <dgm:cxn modelId="{5AA49BBA-2B2D-4A7D-901C-2E3953607948}" srcId="{46242E79-A996-4FC0-8A44-0B9066DAEEBF}" destId="{609AD376-825E-43F1-B2FE-B46FB6D6CF10}" srcOrd="0" destOrd="0" parTransId="{9B282776-DBF9-4990-AC18-65914439610A}" sibTransId="{B6592679-F379-47B2-AC02-93C9F130B2B4}"/>
    <dgm:cxn modelId="{C46047BC-2708-4444-89B6-F1C27DB0B620}" type="presOf" srcId="{2695955E-BC76-41D3-8C04-BDE0F1FFB3EE}" destId="{54BE7ECF-A624-4AAD-80DE-FA686C9BA8A7}" srcOrd="1" destOrd="0" presId="urn:microsoft.com/office/officeart/2005/8/layout/target3"/>
    <dgm:cxn modelId="{60DC58F5-F8DC-4A71-908B-70956F28ED23}" srcId="{46242E79-A996-4FC0-8A44-0B9066DAEEBF}" destId="{B71966AE-3997-473A-8258-5304B9613723}" srcOrd="1" destOrd="0" parTransId="{5F556092-FDF3-4E5E-BAF8-988DFF2274A7}" sibTransId="{5E325E80-61EF-4DFD-B851-0F6593979D49}"/>
    <dgm:cxn modelId="{E6D59B95-D209-4D0D-94C5-E5109B04BE54}" type="presParOf" srcId="{70517671-B8BC-4AF5-BEB5-8506FA2D145A}" destId="{97399ECB-A458-4F38-9A54-4559FDB6402E}" srcOrd="0" destOrd="0" presId="urn:microsoft.com/office/officeart/2005/8/layout/target3"/>
    <dgm:cxn modelId="{50F96F45-95B9-48A6-B386-BF2237B88102}" type="presParOf" srcId="{70517671-B8BC-4AF5-BEB5-8506FA2D145A}" destId="{FFFC095A-0E11-4313-9585-F0E8C20E53E1}" srcOrd="1" destOrd="0" presId="urn:microsoft.com/office/officeart/2005/8/layout/target3"/>
    <dgm:cxn modelId="{5004A67F-EFE4-4EEA-A748-D23A3FB8A488}" type="presParOf" srcId="{70517671-B8BC-4AF5-BEB5-8506FA2D145A}" destId="{84E25BA7-7C5A-44EF-9D72-8EBFE33BEE50}" srcOrd="2" destOrd="0" presId="urn:microsoft.com/office/officeart/2005/8/layout/target3"/>
    <dgm:cxn modelId="{5036135D-B45D-4126-AFEA-78C4F53A46DB}" type="presParOf" srcId="{70517671-B8BC-4AF5-BEB5-8506FA2D145A}" destId="{36B52D01-D138-4D8E-AABA-873E5378C198}" srcOrd="3" destOrd="0" presId="urn:microsoft.com/office/officeart/2005/8/layout/target3"/>
    <dgm:cxn modelId="{68C45A4C-FFA8-4B75-9F45-A9300E16E7A9}" type="presParOf" srcId="{70517671-B8BC-4AF5-BEB5-8506FA2D145A}" destId="{984300FA-5A5C-4F2F-B949-540308B25A66}" srcOrd="4" destOrd="0" presId="urn:microsoft.com/office/officeart/2005/8/layout/target3"/>
    <dgm:cxn modelId="{9CC78857-2419-4735-8820-ECCBA134CE7D}" type="presParOf" srcId="{70517671-B8BC-4AF5-BEB5-8506FA2D145A}" destId="{2CA6D15D-0BF1-4575-8BBB-D82591F41585}" srcOrd="5" destOrd="0" presId="urn:microsoft.com/office/officeart/2005/8/layout/target3"/>
    <dgm:cxn modelId="{6728DD83-B3DD-4412-B6AA-96757F852219}" type="presParOf" srcId="{70517671-B8BC-4AF5-BEB5-8506FA2D145A}" destId="{260298C8-A07A-4027-A919-19B649FB3976}" srcOrd="6" destOrd="0" presId="urn:microsoft.com/office/officeart/2005/8/layout/target3"/>
    <dgm:cxn modelId="{5DDFB7CA-4D64-4E05-AB9F-F6918E47DEE4}" type="presParOf" srcId="{70517671-B8BC-4AF5-BEB5-8506FA2D145A}" destId="{D0D938AC-1922-4A9B-A3B7-9FA8BA584DCA}" srcOrd="7" destOrd="0" presId="urn:microsoft.com/office/officeart/2005/8/layout/target3"/>
    <dgm:cxn modelId="{0F1A3E25-5A43-4DDA-8FCB-D5455BFDA462}" type="presParOf" srcId="{70517671-B8BC-4AF5-BEB5-8506FA2D145A}" destId="{8452B53E-3DBC-4386-A8C7-79D59C01FED4}" srcOrd="8" destOrd="0" presId="urn:microsoft.com/office/officeart/2005/8/layout/target3"/>
    <dgm:cxn modelId="{10E8D562-1FA7-4CE0-B515-39FFCD41373D}" type="presParOf" srcId="{70517671-B8BC-4AF5-BEB5-8506FA2D145A}" destId="{1CA9E43D-0E73-454C-86B7-7E75F7A6FEC3}" srcOrd="9" destOrd="0" presId="urn:microsoft.com/office/officeart/2005/8/layout/target3"/>
    <dgm:cxn modelId="{A3EE4CCE-2236-4C56-AA1C-7F2BD35D5F6F}" type="presParOf" srcId="{70517671-B8BC-4AF5-BEB5-8506FA2D145A}" destId="{7677BA6D-5665-41A4-8DE0-BB6FD6B38739}" srcOrd="10" destOrd="0" presId="urn:microsoft.com/office/officeart/2005/8/layout/target3"/>
    <dgm:cxn modelId="{BA73602A-3E29-43C9-BF2C-A81C57BB5176}" type="presParOf" srcId="{70517671-B8BC-4AF5-BEB5-8506FA2D145A}" destId="{2BEB1188-42D6-4251-87D1-BC2B4F8322DC}" srcOrd="11" destOrd="0" presId="urn:microsoft.com/office/officeart/2005/8/layout/target3"/>
    <dgm:cxn modelId="{293F2087-945A-414F-838A-D2952C42B965}" type="presParOf" srcId="{70517671-B8BC-4AF5-BEB5-8506FA2D145A}" destId="{C0F92135-120B-48E7-938C-D7152DFB39CA}" srcOrd="12" destOrd="0" presId="urn:microsoft.com/office/officeart/2005/8/layout/target3"/>
    <dgm:cxn modelId="{97C9D9FE-5A1D-4304-83B3-9CBC53491EDE}" type="presParOf" srcId="{70517671-B8BC-4AF5-BEB5-8506FA2D145A}" destId="{A543E392-6394-4D7B-9C37-F1DB68E3E7CE}" srcOrd="13" destOrd="0" presId="urn:microsoft.com/office/officeart/2005/8/layout/target3"/>
    <dgm:cxn modelId="{9C0AE493-DD1B-47F0-B7B4-A14ECCB8E532}" type="presParOf" srcId="{70517671-B8BC-4AF5-BEB5-8506FA2D145A}" destId="{0B6653A7-6332-4CD0-B397-13D9E188C784}" srcOrd="14" destOrd="0" presId="urn:microsoft.com/office/officeart/2005/8/layout/target3"/>
    <dgm:cxn modelId="{C440573A-CEF5-42DF-B8FE-D016AC6011C3}" type="presParOf" srcId="{70517671-B8BC-4AF5-BEB5-8506FA2D145A}" destId="{54BE7ECF-A624-4AAD-80DE-FA686C9BA8A7}" srcOrd="15" destOrd="0" presId="urn:microsoft.com/office/officeart/2005/8/layout/targe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99ECB-A458-4F38-9A54-4559FDB6402E}">
      <dsp:nvSpPr>
        <dsp:cNvPr id="0" name=""/>
        <dsp:cNvSpPr/>
      </dsp:nvSpPr>
      <dsp:spPr>
        <a:xfrm>
          <a:off x="0" y="0"/>
          <a:ext cx="3637974" cy="3637974"/>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E25BA7-7C5A-44EF-9D72-8EBFE33BEE50}">
      <dsp:nvSpPr>
        <dsp:cNvPr id="0" name=""/>
        <dsp:cNvSpPr/>
      </dsp:nvSpPr>
      <dsp:spPr>
        <a:xfrm>
          <a:off x="1818987" y="0"/>
          <a:ext cx="8331777" cy="3637974"/>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t>Have the risk elements changed?</a:t>
          </a:r>
          <a:endParaRPr lang="ar-EG" sz="2400" kern="1200" dirty="0"/>
        </a:p>
      </dsp:txBody>
      <dsp:txXfrm>
        <a:off x="1818987" y="0"/>
        <a:ext cx="8331777" cy="773069"/>
      </dsp:txXfrm>
    </dsp:sp>
    <dsp:sp modelId="{984300FA-5A5C-4F2F-B949-540308B25A66}">
      <dsp:nvSpPr>
        <dsp:cNvPr id="0" name=""/>
        <dsp:cNvSpPr/>
      </dsp:nvSpPr>
      <dsp:spPr>
        <a:xfrm>
          <a:off x="477484" y="773069"/>
          <a:ext cx="2683005" cy="2683005"/>
        </a:xfrm>
        <a:prstGeom prst="pie">
          <a:avLst>
            <a:gd name="adj1" fmla="val 5400000"/>
            <a:gd name="adj2" fmla="val 162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A6D15D-0BF1-4575-8BBB-D82591F41585}">
      <dsp:nvSpPr>
        <dsp:cNvPr id="0" name=""/>
        <dsp:cNvSpPr/>
      </dsp:nvSpPr>
      <dsp:spPr>
        <a:xfrm>
          <a:off x="1818987" y="773069"/>
          <a:ext cx="8331777" cy="268300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t>Have lower level, low priority risks become high priority risks?</a:t>
          </a:r>
          <a:endParaRPr lang="ar-EG" sz="2400" kern="1200" dirty="0"/>
        </a:p>
      </dsp:txBody>
      <dsp:txXfrm>
        <a:off x="1818987" y="773069"/>
        <a:ext cx="8331777" cy="773069"/>
      </dsp:txXfrm>
    </dsp:sp>
    <dsp:sp modelId="{D0D938AC-1922-4A9B-A3B7-9FA8BA584DCA}">
      <dsp:nvSpPr>
        <dsp:cNvPr id="0" name=""/>
        <dsp:cNvSpPr/>
      </dsp:nvSpPr>
      <dsp:spPr>
        <a:xfrm>
          <a:off x="954968" y="1546138"/>
          <a:ext cx="1728037" cy="1728037"/>
        </a:xfrm>
        <a:prstGeom prst="pie">
          <a:avLst>
            <a:gd name="adj1" fmla="val 54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52B53E-3DBC-4386-A8C7-79D59C01FED4}">
      <dsp:nvSpPr>
        <dsp:cNvPr id="0" name=""/>
        <dsp:cNvSpPr/>
      </dsp:nvSpPr>
      <dsp:spPr>
        <a:xfrm>
          <a:off x="1818987" y="1546138"/>
          <a:ext cx="8331777" cy="1728037"/>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t>Have certain risks been addressed, and be considered closed on the risk log?</a:t>
          </a:r>
          <a:endParaRPr lang="ar-EG" sz="2400" kern="1200" dirty="0"/>
        </a:p>
      </dsp:txBody>
      <dsp:txXfrm>
        <a:off x="1818987" y="1546138"/>
        <a:ext cx="8331777" cy="773069"/>
      </dsp:txXfrm>
    </dsp:sp>
    <dsp:sp modelId="{7677BA6D-5665-41A4-8DE0-BB6FD6B38739}">
      <dsp:nvSpPr>
        <dsp:cNvPr id="0" name=""/>
        <dsp:cNvSpPr/>
      </dsp:nvSpPr>
      <dsp:spPr>
        <a:xfrm>
          <a:off x="1432452" y="2319208"/>
          <a:ext cx="773069" cy="773069"/>
        </a:xfrm>
        <a:prstGeom prst="pie">
          <a:avLst>
            <a:gd name="adj1" fmla="val 54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EB1188-42D6-4251-87D1-BC2B4F8322DC}">
      <dsp:nvSpPr>
        <dsp:cNvPr id="0" name=""/>
        <dsp:cNvSpPr/>
      </dsp:nvSpPr>
      <dsp:spPr>
        <a:xfrm>
          <a:off x="1818987" y="2319208"/>
          <a:ext cx="8331777" cy="77306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kern="1200" dirty="0"/>
            <a:t>Do contingency or management reserves need to be adjusted?</a:t>
          </a:r>
          <a:endParaRPr lang="ar-EG" sz="2500" kern="1200" dirty="0"/>
        </a:p>
      </dsp:txBody>
      <dsp:txXfrm>
        <a:off x="1818987" y="2319208"/>
        <a:ext cx="8331777" cy="773069"/>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emf"/><Relationship Id="rId7" Type="http://schemas.openxmlformats.org/officeDocument/2006/relationships/diagramQuickStyle" Target="../diagrams/quickStyle1.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10.emf"/><Relationship Id="rId9" Type="http://schemas.microsoft.com/office/2007/relationships/diagramDrawing" Target="../diagrams/drawing1.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9.xml"/><Relationship Id="rId5" Type="http://schemas.openxmlformats.org/officeDocument/2006/relationships/image" Target="../media/image3.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3.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3.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3.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3.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3.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8.wmf"/><Relationship Id="rId13" Type="http://schemas.openxmlformats.org/officeDocument/2006/relationships/image" Target="../media/image23.wmf"/><Relationship Id="rId18" Type="http://schemas.openxmlformats.org/officeDocument/2006/relationships/image" Target="../media/image3.png"/><Relationship Id="rId3" Type="http://schemas.openxmlformats.org/officeDocument/2006/relationships/image" Target="../media/image9.emf"/><Relationship Id="rId7" Type="http://schemas.openxmlformats.org/officeDocument/2006/relationships/image" Target="../media/image17.gif"/><Relationship Id="rId12" Type="http://schemas.openxmlformats.org/officeDocument/2006/relationships/image" Target="../media/image22.wmf"/><Relationship Id="rId17" Type="http://schemas.openxmlformats.org/officeDocument/2006/relationships/image" Target="../media/image27.wmf"/><Relationship Id="rId2" Type="http://schemas.openxmlformats.org/officeDocument/2006/relationships/slideLayout" Target="../slideLayouts/slideLayout7.xml"/><Relationship Id="rId16" Type="http://schemas.openxmlformats.org/officeDocument/2006/relationships/image" Target="../media/image26.wmf"/><Relationship Id="rId1" Type="http://schemas.openxmlformats.org/officeDocument/2006/relationships/tags" Target="../tags/tag18.xml"/><Relationship Id="rId6" Type="http://schemas.openxmlformats.org/officeDocument/2006/relationships/image" Target="../media/image16.wmf"/><Relationship Id="rId11" Type="http://schemas.openxmlformats.org/officeDocument/2006/relationships/image" Target="../media/image21.wmf"/><Relationship Id="rId5" Type="http://schemas.openxmlformats.org/officeDocument/2006/relationships/image" Target="../media/image15.gif"/><Relationship Id="rId15" Type="http://schemas.openxmlformats.org/officeDocument/2006/relationships/image" Target="../media/image25.png"/><Relationship Id="rId10" Type="http://schemas.openxmlformats.org/officeDocument/2006/relationships/image" Target="../media/image20.wmf"/><Relationship Id="rId4" Type="http://schemas.openxmlformats.org/officeDocument/2006/relationships/image" Target="../media/image10.emf"/><Relationship Id="rId9" Type="http://schemas.openxmlformats.org/officeDocument/2006/relationships/image" Target="../media/image19.wmf"/><Relationship Id="rId14" Type="http://schemas.openxmlformats.org/officeDocument/2006/relationships/image" Target="../media/image24.gi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3.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3.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3.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3.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3.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3.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3.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3.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7.xml"/><Relationship Id="rId5" Type="http://schemas.openxmlformats.org/officeDocument/2006/relationships/image" Target="../media/image3.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64998" y="-720725"/>
            <a:ext cx="757178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6F3C90B-EB3F-EA91-08C5-03400C278827}"/>
              </a:ext>
            </a:extLst>
          </p:cNvPr>
          <p:cNvSpPr/>
          <p:nvPr/>
        </p:nvSpPr>
        <p:spPr>
          <a:xfrm>
            <a:off x="6346479" y="-320675"/>
            <a:ext cx="7264314"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05618" y="3821996"/>
            <a:ext cx="6159380"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13" y="-195944"/>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99910" y="41314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51367" y="6145456"/>
            <a:ext cx="4886463" cy="954107"/>
          </a:xfrm>
          <a:prstGeom prst="rect">
            <a:avLst/>
          </a:prstGeom>
          <a:noFill/>
        </p:spPr>
        <p:txBody>
          <a:bodyPr wrap="square" rtlCol="0">
            <a:spAutoFit/>
          </a:bodyPr>
          <a:lstStyle/>
          <a:p>
            <a:r>
              <a:rPr lang="en-US" sz="2800" dirty="0">
                <a:solidFill>
                  <a:srgbClr val="24A9E1"/>
                </a:solidFill>
                <a:latin typeface="Tajawal Medium" panose="00000600000000000000" pitchFamily="2" charset="-78"/>
                <a:cs typeface="Tajawal Medium" panose="00000600000000000000" pitchFamily="2" charset="-78"/>
              </a:rPr>
              <a:t> </a:t>
            </a:r>
            <a:r>
              <a:rPr lang="en-US" sz="2800" b="1" dirty="0">
                <a:solidFill>
                  <a:srgbClr val="00B0F0"/>
                </a:solidFill>
                <a:latin typeface="Times New Roman" panose="02020603050405020304" pitchFamily="18" charset="0"/>
                <a:cs typeface="Times New Roman" panose="02020603050405020304" pitchFamily="18" charset="0"/>
              </a:rPr>
              <a:t>Dr. Dalia Hosni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77292" y="5740383"/>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6E4CC76-2D0D-6204-3FBC-B0856D8E8836}"/>
              </a:ext>
            </a:extLst>
          </p:cNvPr>
          <p:cNvSpPr txBox="1"/>
          <p:nvPr/>
        </p:nvSpPr>
        <p:spPr>
          <a:xfrm>
            <a:off x="5681513" y="2532528"/>
            <a:ext cx="6359596"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
        <p:nvSpPr>
          <p:cNvPr id="15" name="TextBox 14"/>
          <p:cNvSpPr txBox="1"/>
          <p:nvPr/>
        </p:nvSpPr>
        <p:spPr>
          <a:xfrm>
            <a:off x="4329832" y="4692406"/>
            <a:ext cx="6843540" cy="954107"/>
          </a:xfrm>
          <a:prstGeom prst="rect">
            <a:avLst/>
          </a:prstGeom>
          <a:solidFill>
            <a:srgbClr val="00B0F0"/>
          </a:solid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p:cNvSpPr txBox="1"/>
          <p:nvPr/>
        </p:nvSpPr>
        <p:spPr>
          <a:xfrm>
            <a:off x="3904181" y="3295744"/>
            <a:ext cx="5964096" cy="646331"/>
          </a:xfrm>
          <a:prstGeom prst="rect">
            <a:avLst/>
          </a:prstGeom>
          <a:solidFill>
            <a:srgbClr val="00B0F0"/>
          </a:solidFill>
        </p:spPr>
        <p:txBody>
          <a:bodyPr wrap="square" rtlCol="0">
            <a:spAutoFit/>
          </a:bodyPr>
          <a:lstStyle/>
          <a:p>
            <a:r>
              <a:rPr lang="en-US" sz="3600" b="1" i="0" u="none" strike="noStrike" baseline="0" dirty="0">
                <a:latin typeface="Cambria,Bold"/>
              </a:rPr>
              <a:t>Monitor and Control Risks</a:t>
            </a:r>
            <a:endParaRPr lang="en-US" sz="3600" dirty="0">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018371"/>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54831" y="1815050"/>
            <a:ext cx="7645919"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759731297"/>
      </p:ext>
    </p:extLst>
  </p:cSld>
  <p:clrMapOvr>
    <a:masterClrMapping/>
  </p:clrMapOvr>
  <mc:AlternateContent xmlns:mc="http://schemas.openxmlformats.org/markup-compatibility/2006" xmlns:p14="http://schemas.microsoft.com/office/powerpoint/2010/main">
    <mc:Choice Requires="p14">
      <p:transition spd="slow" p14:dur="2000" advTm="122332"/>
    </mc:Choice>
    <mc:Fallback xmlns="">
      <p:transition spd="slow" advTm="1223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52156"/>
            <a:ext cx="9902229" cy="204838"/>
          </a:xfrm>
          <a:prstGeom prst="rect">
            <a:avLst/>
          </a:prstGeom>
        </p:spPr>
      </p:pic>
      <p:pic>
        <p:nvPicPr>
          <p:cNvPr id="6" name="Picture 5"/>
          <p:cNvPicPr>
            <a:picLocks noChangeAspect="1"/>
          </p:cNvPicPr>
          <p:nvPr/>
        </p:nvPicPr>
        <p:blipFill>
          <a:blip r:embed="rId4"/>
          <a:stretch>
            <a:fillRect/>
          </a:stretch>
        </p:blipFill>
        <p:spPr>
          <a:xfrm>
            <a:off x="-108036" y="-101182"/>
            <a:ext cx="9533101" cy="1610200"/>
          </a:xfrm>
          <a:prstGeom prst="rect">
            <a:avLst/>
          </a:prstGeom>
        </p:spPr>
      </p:pic>
      <p:sp>
        <p:nvSpPr>
          <p:cNvPr id="7" name="TextBox 6"/>
          <p:cNvSpPr txBox="1"/>
          <p:nvPr/>
        </p:nvSpPr>
        <p:spPr>
          <a:xfrm>
            <a:off x="2650377" y="543490"/>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64ED0C2-A820-9F89-74F4-D0C5B48CF064}"/>
              </a:ext>
            </a:extLst>
          </p:cNvPr>
          <p:cNvPicPr>
            <a:picLocks noChangeAspect="1"/>
          </p:cNvPicPr>
          <p:nvPr/>
        </p:nvPicPr>
        <p:blipFill>
          <a:blip r:embed="rId5"/>
          <a:stretch>
            <a:fillRect/>
          </a:stretch>
        </p:blipFill>
        <p:spPr>
          <a:xfrm>
            <a:off x="770562" y="1338262"/>
            <a:ext cx="10785404" cy="4181475"/>
          </a:xfrm>
          <a:prstGeom prst="rect">
            <a:avLst/>
          </a:prstGeom>
        </p:spPr>
      </p:pic>
      <p:sp>
        <p:nvSpPr>
          <p:cNvPr id="15" name="TextBox 14">
            <a:extLst>
              <a:ext uri="{FF2B5EF4-FFF2-40B4-BE49-F238E27FC236}">
                <a16:creationId xmlns:a16="http://schemas.microsoft.com/office/drawing/2014/main" id="{7FF4055E-0C98-9291-8A1B-FF549C30D671}"/>
              </a:ext>
            </a:extLst>
          </p:cNvPr>
          <p:cNvSpPr txBox="1"/>
          <p:nvPr/>
        </p:nvSpPr>
        <p:spPr>
          <a:xfrm>
            <a:off x="7294163" y="5519737"/>
            <a:ext cx="4261803" cy="400110"/>
          </a:xfrm>
          <a:prstGeom prst="rect">
            <a:avLst/>
          </a:prstGeom>
          <a:noFill/>
        </p:spPr>
        <p:txBody>
          <a:bodyPr wrap="square">
            <a:spAutoFit/>
          </a:bodyPr>
          <a:lstStyle/>
          <a:p>
            <a:pPr algn="l"/>
            <a:r>
              <a:rPr lang="en-US" sz="2000" b="1" i="0" u="none" strike="noStrike" baseline="0" dirty="0">
                <a:solidFill>
                  <a:srgbClr val="FF0000"/>
                </a:solidFill>
                <a:latin typeface="GillSansMT,Bold"/>
              </a:rPr>
              <a:t>Goal: Change requests, updates</a:t>
            </a:r>
            <a:endParaRPr lang="ar-EG" sz="2000"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795473249"/>
      </p:ext>
    </p:extLst>
  </p:cSld>
  <p:clrMapOvr>
    <a:masterClrMapping/>
  </p:clrMapOvr>
  <mc:AlternateContent xmlns:mc="http://schemas.openxmlformats.org/markup-compatibility/2006" xmlns:p14="http://schemas.microsoft.com/office/powerpoint/2010/main">
    <mc:Choice Requires="p14">
      <p:transition spd="slow" p14:dur="2000" advTm="163501"/>
    </mc:Choice>
    <mc:Fallback xmlns="">
      <p:transition spd="slow" advTm="16350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C7A32F2-C4B5-226E-313C-20BD4F9BCBF9}"/>
              </a:ext>
            </a:extLst>
          </p:cNvPr>
          <p:cNvSpPr txBox="1"/>
          <p:nvPr/>
        </p:nvSpPr>
        <p:spPr>
          <a:xfrm>
            <a:off x="651740" y="2387938"/>
            <a:ext cx="11244696" cy="1815882"/>
          </a:xfrm>
          <a:prstGeom prst="rect">
            <a:avLst/>
          </a:prstGeom>
          <a:noFill/>
        </p:spPr>
        <p:txBody>
          <a:bodyPr wrap="square">
            <a:spAutoFit/>
          </a:bodyPr>
          <a:lstStyle/>
          <a:p>
            <a:pPr algn="just"/>
            <a:r>
              <a:rPr lang="en-US" sz="2800" b="1" i="0" u="none" strike="noStrike" baseline="0" dirty="0">
                <a:latin typeface="Calibri" panose="020F0502020204030204" pitchFamily="34" charset="0"/>
              </a:rPr>
              <a:t>As in other monitor and controlling activities, it is assumed you have performed all the </a:t>
            </a:r>
            <a:r>
              <a:rPr lang="en-US" sz="2800" b="1" dirty="0">
                <a:latin typeface="Calibri" panose="020F0502020204030204" pitchFamily="34" charset="0"/>
              </a:rPr>
              <a:t>necessary elements to identify and quantify project risk, and have a created the necessary strategies to respond to risk on the project. </a:t>
            </a:r>
            <a:endParaRPr lang="en-US" sz="2800" b="1" i="1" dirty="0">
              <a:latin typeface="Calibri,Italic"/>
            </a:endParaRPr>
          </a:p>
        </p:txBody>
      </p:sp>
      <p:sp>
        <p:nvSpPr>
          <p:cNvPr id="12" name="TextBox 11">
            <a:extLst>
              <a:ext uri="{FF2B5EF4-FFF2-40B4-BE49-F238E27FC236}">
                <a16:creationId xmlns:a16="http://schemas.microsoft.com/office/drawing/2014/main" id="{0743B674-7E6F-E843-5BE5-F42ACA829081}"/>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056032893"/>
      </p:ext>
    </p:extLst>
  </p:cSld>
  <p:clrMapOvr>
    <a:masterClrMapping/>
  </p:clrMapOvr>
  <mc:AlternateContent xmlns:mc="http://schemas.openxmlformats.org/markup-compatibility/2006" xmlns:p14="http://schemas.microsoft.com/office/powerpoint/2010/main">
    <mc:Choice Requires="p14">
      <p:transition spd="slow" p14:dur="2000" advTm="32982"/>
    </mc:Choice>
    <mc:Fallback xmlns="">
      <p:transition spd="slow" advTm="3298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087793"/>
            <a:ext cx="9902229" cy="204838"/>
          </a:xfrm>
          <a:prstGeom prst="rect">
            <a:avLst/>
          </a:prstGeom>
        </p:spPr>
      </p:pic>
      <p:pic>
        <p:nvPicPr>
          <p:cNvPr id="6" name="Picture 5"/>
          <p:cNvPicPr>
            <a:picLocks noChangeAspect="1"/>
          </p:cNvPicPr>
          <p:nvPr/>
        </p:nvPicPr>
        <p:blipFill>
          <a:blip r:embed="rId4"/>
          <a:stretch>
            <a:fillRect/>
          </a:stretch>
        </p:blipFill>
        <p:spPr>
          <a:xfrm>
            <a:off x="0" y="-45382"/>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B315B94-D260-2FAF-A6C1-89977FC07B75}"/>
              </a:ext>
            </a:extLst>
          </p:cNvPr>
          <p:cNvSpPr txBox="1"/>
          <p:nvPr/>
        </p:nvSpPr>
        <p:spPr>
          <a:xfrm>
            <a:off x="1127557" y="1405530"/>
            <a:ext cx="10444888" cy="954107"/>
          </a:xfrm>
          <a:prstGeom prst="rect">
            <a:avLst/>
          </a:prstGeom>
          <a:noFill/>
        </p:spPr>
        <p:txBody>
          <a:bodyPr wrap="square">
            <a:spAutoFit/>
          </a:bodyPr>
          <a:lstStyle/>
          <a:p>
            <a:r>
              <a:rPr lang="ar-EG" sz="2800" dirty="0"/>
              <a:t>Part of the process of monitoring and controlling risks is to perform risk reassessments of the project on a regular basis:</a:t>
            </a:r>
          </a:p>
        </p:txBody>
      </p:sp>
      <p:sp>
        <p:nvSpPr>
          <p:cNvPr id="12" name="TextBox 11">
            <a:extLst>
              <a:ext uri="{FF2B5EF4-FFF2-40B4-BE49-F238E27FC236}">
                <a16:creationId xmlns:a16="http://schemas.microsoft.com/office/drawing/2014/main" id="{5A9980D6-560C-BF0D-5402-91DA0A8252F0}"/>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graphicFrame>
        <p:nvGraphicFramePr>
          <p:cNvPr id="13" name="Diagram 12">
            <a:extLst>
              <a:ext uri="{FF2B5EF4-FFF2-40B4-BE49-F238E27FC236}">
                <a16:creationId xmlns:a16="http://schemas.microsoft.com/office/drawing/2014/main" id="{1C6FF4C5-99A5-A6C8-B521-9D2EA9F14875}"/>
              </a:ext>
            </a:extLst>
          </p:cNvPr>
          <p:cNvGraphicFramePr/>
          <p:nvPr>
            <p:extLst>
              <p:ext uri="{D42A27DB-BD31-4B8C-83A1-F6EECF244321}">
                <p14:modId xmlns:p14="http://schemas.microsoft.com/office/powerpoint/2010/main" val="3221577042"/>
              </p:ext>
            </p:extLst>
          </p:nvPr>
        </p:nvGraphicFramePr>
        <p:xfrm>
          <a:off x="1020618" y="2447732"/>
          <a:ext cx="10150764" cy="363797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524409214"/>
      </p:ext>
    </p:extLst>
  </p:cSld>
  <p:clrMapOvr>
    <a:masterClrMapping/>
  </p:clrMapOvr>
  <mc:AlternateContent xmlns:mc="http://schemas.openxmlformats.org/markup-compatibility/2006" xmlns:p14="http://schemas.microsoft.com/office/powerpoint/2010/main">
    <mc:Choice Requires="p14">
      <p:transition spd="slow" p14:dur="2000" advTm="150191"/>
    </mc:Choice>
    <mc:Fallback xmlns="">
      <p:transition spd="slow" advTm="15019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23326"/>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767267"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Audits and Reviews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0DCBC57-F584-3C03-F0D0-B42BF259624C}"/>
              </a:ext>
            </a:extLst>
          </p:cNvPr>
          <p:cNvSpPr txBox="1"/>
          <p:nvPr/>
        </p:nvSpPr>
        <p:spPr>
          <a:xfrm>
            <a:off x="341092" y="1727173"/>
            <a:ext cx="11199168" cy="3970318"/>
          </a:xfrm>
          <a:prstGeom prst="rect">
            <a:avLst/>
          </a:prstGeom>
          <a:noFill/>
        </p:spPr>
        <p:txBody>
          <a:bodyPr wrap="square">
            <a:spAutoFit/>
          </a:bodyPr>
          <a:lstStyle/>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In most large organizations, there are individuals who specialize in risk auditing and conducting </a:t>
            </a:r>
            <a:r>
              <a:rPr lang="en-US" sz="2800" dirty="0">
                <a:latin typeface="Calibri" panose="020F0502020204030204" pitchFamily="34" charset="0"/>
              </a:rPr>
              <a:t>risk reviews. </a:t>
            </a:r>
            <a:endParaRPr lang="en-US" sz="2800" b="0" i="0" u="none" strike="noStrike" baseline="0" dirty="0">
              <a:latin typeface="Calibri" panose="020F0502020204030204" pitchFamily="34" charset="0"/>
            </a:endParaRPr>
          </a:p>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You would do well to learn as much as you can from these individuals about project risk - it </a:t>
            </a:r>
            <a:r>
              <a:rPr lang="en-US" sz="2800" dirty="0">
                <a:latin typeface="Calibri" panose="020F0502020204030204" pitchFamily="34" charset="0"/>
              </a:rPr>
              <a:t>will help you do a better job of identifying risks and planning risk responses. </a:t>
            </a:r>
          </a:p>
          <a:p>
            <a:pPr marL="457200" indent="-457200" algn="justLow">
              <a:buFont typeface="Wingdings" panose="05000000000000000000" pitchFamily="2" charset="2"/>
              <a:buChar char="q"/>
            </a:pPr>
            <a:r>
              <a:rPr lang="en-US" sz="2800" dirty="0">
                <a:latin typeface="Calibri" panose="020F0502020204030204" pitchFamily="34" charset="0"/>
              </a:rPr>
              <a:t>Usually, risk audits are periodically scheduled throughout the project. </a:t>
            </a:r>
          </a:p>
          <a:p>
            <a:pPr marL="457200" indent="-457200" algn="justLow">
              <a:buFont typeface="Wingdings" panose="05000000000000000000" pitchFamily="2" charset="2"/>
              <a:buChar char="q"/>
            </a:pPr>
            <a:r>
              <a:rPr lang="en-US" sz="2800" dirty="0">
                <a:latin typeface="Calibri" panose="020F0502020204030204" pitchFamily="34" charset="0"/>
              </a:rPr>
              <a:t>They are typically conducted by people outside of your immediate organization. </a:t>
            </a:r>
          </a:p>
          <a:p>
            <a:pPr algn="justLow"/>
            <a:r>
              <a:rPr lang="en-US" sz="2800" dirty="0">
                <a:latin typeface="Calibri" panose="020F0502020204030204" pitchFamily="34" charset="0"/>
              </a:rPr>
              <a:t>                                               </a:t>
            </a:r>
            <a:r>
              <a:rPr lang="en-US" sz="2800" b="1" dirty="0">
                <a:solidFill>
                  <a:srgbClr val="FF0000"/>
                </a:solidFill>
                <a:latin typeface="Calibri" panose="020F0502020204030204" pitchFamily="34" charset="0"/>
              </a:rPr>
              <a:t>Why do you think that is so?</a:t>
            </a:r>
            <a:endParaRPr lang="ar-EG" sz="2800" b="1" dirty="0">
              <a:solidFill>
                <a:srgbClr val="FF0000"/>
              </a:solidFill>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165087892"/>
      </p:ext>
    </p:extLst>
  </p:cSld>
  <p:clrMapOvr>
    <a:masterClrMapping/>
  </p:clrMapOvr>
  <mc:AlternateContent xmlns:mc="http://schemas.openxmlformats.org/markup-compatibility/2006" xmlns:p14="http://schemas.microsoft.com/office/powerpoint/2010/main">
    <mc:Choice Requires="p14">
      <p:transition spd="slow" p14:dur="2000" advTm="192549"/>
    </mc:Choice>
    <mc:Fallback xmlns="">
      <p:transition spd="slow" advTm="19254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018371"/>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189352" cy="523220"/>
          </a:xfrm>
          <a:prstGeom prst="rect">
            <a:avLst/>
          </a:prstGeom>
          <a:noFill/>
        </p:spPr>
        <p:txBody>
          <a:bodyPr wrap="none" rtlCol="0">
            <a:spAutoFit/>
          </a:bodyPr>
          <a:lstStyle/>
          <a:p>
            <a:r>
              <a:rPr lang="en-US" sz="2800" b="1" i="0" u="none" strike="noStrike" baseline="0" dirty="0">
                <a:solidFill>
                  <a:schemeClr val="accent2"/>
                </a:solidFill>
                <a:latin typeface="Cambria,Bold"/>
              </a:rPr>
              <a:t>Risk Audits and Reviews</a:t>
            </a:r>
            <a:endParaRPr lang="en-US" sz="40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125A4E8-4C9C-969C-2513-37FAD835B9EB}"/>
              </a:ext>
            </a:extLst>
          </p:cNvPr>
          <p:cNvSpPr txBox="1"/>
          <p:nvPr/>
        </p:nvSpPr>
        <p:spPr>
          <a:xfrm>
            <a:off x="822037" y="1554782"/>
            <a:ext cx="11055926" cy="523220"/>
          </a:xfrm>
          <a:prstGeom prst="rect">
            <a:avLst/>
          </a:prstGeom>
          <a:noFill/>
        </p:spPr>
        <p:txBody>
          <a:bodyPr wrap="square">
            <a:spAutoFit/>
          </a:bodyPr>
          <a:lstStyle/>
          <a:p>
            <a:r>
              <a:rPr lang="en-US" sz="2800" b="1" i="0" u="none" strike="noStrike" baseline="0" dirty="0">
                <a:solidFill>
                  <a:srgbClr val="00B0F0"/>
                </a:solidFill>
                <a:latin typeface="Calibri" panose="020F0502020204030204" pitchFamily="34" charset="0"/>
                <a:cs typeface="+mj-cs"/>
              </a:rPr>
              <a:t>There are several reasons why auditors are not part of the project team:</a:t>
            </a:r>
            <a:endParaRPr lang="ar-EG" sz="2800" b="1" dirty="0">
              <a:solidFill>
                <a:srgbClr val="00B0F0"/>
              </a:solidFill>
              <a:cs typeface="+mj-cs"/>
            </a:endParaRPr>
          </a:p>
        </p:txBody>
      </p:sp>
      <p:sp>
        <p:nvSpPr>
          <p:cNvPr id="11" name="Flowchart: Terminator 10">
            <a:extLst>
              <a:ext uri="{FF2B5EF4-FFF2-40B4-BE49-F238E27FC236}">
                <a16:creationId xmlns:a16="http://schemas.microsoft.com/office/drawing/2014/main" id="{F29B4D89-4EAC-F21A-7B36-19CB6A411D13}"/>
              </a:ext>
            </a:extLst>
          </p:cNvPr>
          <p:cNvSpPr/>
          <p:nvPr/>
        </p:nvSpPr>
        <p:spPr>
          <a:xfrm>
            <a:off x="3603208" y="2197130"/>
            <a:ext cx="4996873" cy="1115357"/>
          </a:xfrm>
          <a:prstGeom prst="flowChartTerminator">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b="1" i="0" u="none" strike="noStrike" baseline="0" dirty="0">
                <a:latin typeface="Calibri" panose="020F0502020204030204" pitchFamily="34" charset="0"/>
              </a:rPr>
              <a:t>Provides for an objective review of risks</a:t>
            </a:r>
            <a:endParaRPr lang="ar-EG" sz="3200" b="1" dirty="0"/>
          </a:p>
        </p:txBody>
      </p:sp>
      <p:sp>
        <p:nvSpPr>
          <p:cNvPr id="12" name="Teardrop 11">
            <a:extLst>
              <a:ext uri="{FF2B5EF4-FFF2-40B4-BE49-F238E27FC236}">
                <a16:creationId xmlns:a16="http://schemas.microsoft.com/office/drawing/2014/main" id="{88C03239-7BDA-F05E-68EC-6E6E1F9952F0}"/>
              </a:ext>
            </a:extLst>
          </p:cNvPr>
          <p:cNvSpPr/>
          <p:nvPr/>
        </p:nvSpPr>
        <p:spPr>
          <a:xfrm>
            <a:off x="330040" y="3751510"/>
            <a:ext cx="5587808" cy="1529733"/>
          </a:xfrm>
          <a:prstGeom prst="teardrop">
            <a:avLst/>
          </a:prstGeom>
          <a:ln/>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400" b="1" dirty="0"/>
              <a:t>Provides a fresh pair of eyes to review risk elements from a different perspective</a:t>
            </a:r>
            <a:endParaRPr lang="ar-EG" sz="2400" b="1" dirty="0"/>
          </a:p>
        </p:txBody>
      </p:sp>
      <p:sp>
        <p:nvSpPr>
          <p:cNvPr id="13" name="Rectangle: Rounded Corners 12">
            <a:extLst>
              <a:ext uri="{FF2B5EF4-FFF2-40B4-BE49-F238E27FC236}">
                <a16:creationId xmlns:a16="http://schemas.microsoft.com/office/drawing/2014/main" id="{C2324400-04C3-75FD-17FB-F76A4EE6B3FB}"/>
              </a:ext>
            </a:extLst>
          </p:cNvPr>
          <p:cNvSpPr/>
          <p:nvPr/>
        </p:nvSpPr>
        <p:spPr>
          <a:xfrm>
            <a:off x="6761017" y="3685309"/>
            <a:ext cx="4756727" cy="123828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sz="2800" b="1" dirty="0"/>
              <a:t>Can help identify risks not considered by the team</a:t>
            </a:r>
            <a:endParaRPr lang="ar-EG" sz="2800" b="1" dirty="0"/>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603635920"/>
      </p:ext>
    </p:extLst>
  </p:cSld>
  <p:clrMapOvr>
    <a:masterClrMapping/>
  </p:clrMapOvr>
  <mc:AlternateContent xmlns:mc="http://schemas.openxmlformats.org/markup-compatibility/2006" xmlns:p14="http://schemas.microsoft.com/office/powerpoint/2010/main">
    <mc:Choice Requires="p14">
      <p:transition spd="slow" p14:dur="2000" advTm="85598"/>
    </mc:Choice>
    <mc:Fallback xmlns="">
      <p:transition spd="slow" advTm="855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69240"/>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rgbClr val="DB6413"/>
                </a:solidFill>
                <a:latin typeface="GillSansMT"/>
              </a:rPr>
              <a:t>Risk reassessment or risk reviews</a:t>
            </a:r>
            <a:endParaRPr lang="en-US" sz="4000" b="1" dirty="0">
              <a:solidFill>
                <a:srgbClr val="DB6413"/>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8CFD86-87DE-8FF3-FDE9-4CEB80C71E72}"/>
              </a:ext>
            </a:extLst>
          </p:cNvPr>
          <p:cNvSpPr txBox="1"/>
          <p:nvPr/>
        </p:nvSpPr>
        <p:spPr>
          <a:xfrm>
            <a:off x="1014365" y="1762301"/>
            <a:ext cx="11073774" cy="954107"/>
          </a:xfrm>
          <a:prstGeom prst="rect">
            <a:avLst/>
          </a:prstGeom>
          <a:noFill/>
        </p:spPr>
        <p:txBody>
          <a:bodyPr wrap="square">
            <a:spAutoFit/>
          </a:bodyPr>
          <a:lstStyle/>
          <a:p>
            <a:pPr marL="285750" indent="-285750">
              <a:buFont typeface="Wingdings" panose="05000000000000000000" pitchFamily="2" charset="2"/>
              <a:buChar char="q"/>
            </a:pPr>
            <a:r>
              <a:rPr lang="en-US" sz="2800" b="0" i="0" u="none" strike="noStrike" baseline="0" dirty="0">
                <a:solidFill>
                  <a:srgbClr val="464653"/>
                </a:solidFill>
                <a:latin typeface="GillSansMT"/>
              </a:rPr>
              <a:t>Periodic and scheduled</a:t>
            </a:r>
          </a:p>
          <a:p>
            <a:pPr marL="285750" indent="-285750" algn="l">
              <a:buFont typeface="Wingdings" panose="05000000000000000000" pitchFamily="2" charset="2"/>
              <a:buChar char="q"/>
            </a:pPr>
            <a:r>
              <a:rPr lang="en-US" sz="2800" b="0" i="0" u="none" strike="noStrike" baseline="0" dirty="0">
                <a:solidFill>
                  <a:srgbClr val="464653"/>
                </a:solidFill>
                <a:latin typeface="GillSansMT"/>
              </a:rPr>
              <a:t>Should occur to determine if any risk priorities or ratings have Changed</a:t>
            </a:r>
          </a:p>
        </p:txBody>
      </p:sp>
      <p:sp>
        <p:nvSpPr>
          <p:cNvPr id="13" name="TextBox 12">
            <a:extLst>
              <a:ext uri="{FF2B5EF4-FFF2-40B4-BE49-F238E27FC236}">
                <a16:creationId xmlns:a16="http://schemas.microsoft.com/office/drawing/2014/main" id="{F89F0D3B-F028-0FFC-125D-0E1930DAE7BF}"/>
              </a:ext>
            </a:extLst>
          </p:cNvPr>
          <p:cNvSpPr txBox="1"/>
          <p:nvPr/>
        </p:nvSpPr>
        <p:spPr>
          <a:xfrm>
            <a:off x="1014365" y="3121539"/>
            <a:ext cx="6225308" cy="584775"/>
          </a:xfrm>
          <a:prstGeom prst="rect">
            <a:avLst/>
          </a:prstGeom>
          <a:noFill/>
        </p:spPr>
        <p:txBody>
          <a:bodyPr wrap="square">
            <a:spAutoFit/>
          </a:bodyPr>
          <a:lstStyle/>
          <a:p>
            <a:r>
              <a:rPr lang="en-US" sz="3200" b="1" i="0" u="none" strike="noStrike" baseline="0" dirty="0">
                <a:solidFill>
                  <a:srgbClr val="FF0000"/>
                </a:solidFill>
                <a:latin typeface="GillSansMT"/>
              </a:rPr>
              <a:t>Risk audits</a:t>
            </a:r>
            <a:endParaRPr lang="ar-EG" sz="3200" b="1" dirty="0">
              <a:solidFill>
                <a:srgbClr val="FF0000"/>
              </a:solidFill>
            </a:endParaRPr>
          </a:p>
        </p:txBody>
      </p:sp>
      <p:sp>
        <p:nvSpPr>
          <p:cNvPr id="15" name="TextBox 14">
            <a:extLst>
              <a:ext uri="{FF2B5EF4-FFF2-40B4-BE49-F238E27FC236}">
                <a16:creationId xmlns:a16="http://schemas.microsoft.com/office/drawing/2014/main" id="{FA84F5AD-C5EF-7671-7E7D-704F75D31243}"/>
              </a:ext>
            </a:extLst>
          </p:cNvPr>
          <p:cNvSpPr txBox="1"/>
          <p:nvPr/>
        </p:nvSpPr>
        <p:spPr>
          <a:xfrm>
            <a:off x="2549237" y="3788873"/>
            <a:ext cx="10178473" cy="1077218"/>
          </a:xfrm>
          <a:prstGeom prst="rect">
            <a:avLst/>
          </a:prstGeom>
          <a:noFill/>
        </p:spPr>
        <p:txBody>
          <a:bodyPr wrap="square">
            <a:spAutoFit/>
          </a:bodyPr>
          <a:lstStyle/>
          <a:p>
            <a:pPr marL="457200" indent="-457200">
              <a:buFont typeface="Wingdings" panose="05000000000000000000" pitchFamily="2" charset="2"/>
              <a:buChar char="q"/>
            </a:pPr>
            <a:r>
              <a:rPr lang="en-US" sz="3200" b="0" i="0" u="none" strike="noStrike" baseline="0" dirty="0">
                <a:solidFill>
                  <a:srgbClr val="464653"/>
                </a:solidFill>
                <a:latin typeface="GillSansMT"/>
              </a:rPr>
              <a:t>Carried out throughout project life</a:t>
            </a:r>
          </a:p>
          <a:p>
            <a:pPr marL="285750" indent="-285750">
              <a:buFont typeface="Wingdings" panose="05000000000000000000" pitchFamily="2" charset="2"/>
              <a:buChar char="q"/>
            </a:pPr>
            <a:r>
              <a:rPr lang="en-US" sz="3200" b="0" i="0" u="none" strike="noStrike" baseline="0" dirty="0">
                <a:solidFill>
                  <a:srgbClr val="464653"/>
                </a:solidFill>
                <a:latin typeface="GillSansMT"/>
              </a:rPr>
              <a:t>Typically performed by experts outside project team</a:t>
            </a:r>
            <a:endParaRPr lang="ar-EG" sz="4400"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63032585"/>
      </p:ext>
    </p:extLst>
  </p:cSld>
  <p:clrMapOvr>
    <a:masterClrMapping/>
  </p:clrMapOvr>
  <mc:AlternateContent xmlns:mc="http://schemas.openxmlformats.org/markup-compatibility/2006" xmlns:p14="http://schemas.microsoft.com/office/powerpoint/2010/main">
    <mc:Choice Requires="p14">
      <p:transition spd="slow" p14:dur="2000" advTm="175901"/>
    </mc:Choice>
    <mc:Fallback xmlns="">
      <p:transition spd="slow" advTm="17590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087793"/>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A828E3B-5C3A-4B93-A13C-E1486685EE98}"/>
              </a:ext>
            </a:extLst>
          </p:cNvPr>
          <p:cNvSpPr txBox="1"/>
          <p:nvPr/>
        </p:nvSpPr>
        <p:spPr>
          <a:xfrm>
            <a:off x="2216728" y="1299645"/>
            <a:ext cx="6225308" cy="584775"/>
          </a:xfrm>
          <a:prstGeom prst="rect">
            <a:avLst/>
          </a:prstGeom>
          <a:noFill/>
        </p:spPr>
        <p:txBody>
          <a:bodyPr wrap="square">
            <a:spAutoFit/>
          </a:bodyPr>
          <a:lstStyle/>
          <a:p>
            <a:pPr algn="ctr"/>
            <a:r>
              <a:rPr lang="en-US" sz="3200" b="1" i="0" u="none" strike="noStrike" baseline="0" dirty="0">
                <a:solidFill>
                  <a:srgbClr val="4F82BE"/>
                </a:solidFill>
                <a:latin typeface="Cambria,Bold"/>
              </a:rPr>
              <a:t>Additional Risk Tools</a:t>
            </a:r>
            <a:endParaRPr lang="ar-EG" sz="3200" dirty="0"/>
          </a:p>
        </p:txBody>
      </p:sp>
      <p:sp>
        <p:nvSpPr>
          <p:cNvPr id="12" name="TextBox 11">
            <a:extLst>
              <a:ext uri="{FF2B5EF4-FFF2-40B4-BE49-F238E27FC236}">
                <a16:creationId xmlns:a16="http://schemas.microsoft.com/office/drawing/2014/main" id="{6C0F0F8A-F210-9B91-26A2-8931A2DC0D03}"/>
              </a:ext>
            </a:extLst>
          </p:cNvPr>
          <p:cNvSpPr txBox="1"/>
          <p:nvPr/>
        </p:nvSpPr>
        <p:spPr>
          <a:xfrm>
            <a:off x="281632" y="1831225"/>
            <a:ext cx="11708310" cy="1569660"/>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Variance and Trend </a:t>
            </a:r>
            <a:r>
              <a:rPr lang="en-US" sz="2400" b="0" i="0" u="none" strike="noStrike" baseline="0" dirty="0">
                <a:latin typeface="Times New Roman" panose="02020603050405020304" pitchFamily="18" charset="0"/>
                <a:cs typeface="Times New Roman" panose="02020603050405020304" pitchFamily="18" charset="0"/>
              </a:rPr>
              <a:t>analysis compares planned results to the actual results. Variance tools such </a:t>
            </a:r>
            <a:r>
              <a:rPr lang="en-US" sz="2400" dirty="0">
                <a:latin typeface="Times New Roman" panose="02020603050405020304" pitchFamily="18" charset="0"/>
                <a:cs typeface="Times New Roman" panose="02020603050405020304" pitchFamily="18" charset="0"/>
              </a:rPr>
              <a:t>as earned value analysis can be used for monitoring overall project performance. As a result, potential forecasts of deviation at the project’s completion from cost and schedule targets are possible.</a:t>
            </a:r>
            <a:endParaRPr lang="ar-EG" sz="24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2741F5D-F44E-0462-E12E-8DA15EF4A743}"/>
              </a:ext>
            </a:extLst>
          </p:cNvPr>
          <p:cNvSpPr txBox="1"/>
          <p:nvPr/>
        </p:nvSpPr>
        <p:spPr>
          <a:xfrm>
            <a:off x="281632" y="3457116"/>
            <a:ext cx="11464681" cy="1200329"/>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Technical Performance Measurement compares technical accomplishments during project execution to the project management plan schedule of technical achievement. Quantifiable measurements are taken and compared against actual results.</a:t>
            </a:r>
            <a:endParaRPr lang="ar-EG" sz="24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46160149-B4AF-9953-F560-813BF50B9FB9}"/>
              </a:ext>
            </a:extLst>
          </p:cNvPr>
          <p:cNvSpPr txBox="1"/>
          <p:nvPr/>
        </p:nvSpPr>
        <p:spPr>
          <a:xfrm>
            <a:off x="334442" y="4862283"/>
            <a:ext cx="11359060" cy="830997"/>
          </a:xfrm>
          <a:prstGeom prst="rect">
            <a:avLst/>
          </a:prstGeom>
          <a:noFill/>
        </p:spPr>
        <p:txBody>
          <a:bodyPr wrap="square">
            <a:spAutoFit/>
          </a:bodyPr>
          <a:lstStyle/>
          <a:p>
            <a:pPr algn="l"/>
            <a:r>
              <a:rPr lang="en-US" sz="2400" dirty="0">
                <a:latin typeface="Times New Roman" panose="02020603050405020304" pitchFamily="18" charset="0"/>
                <a:cs typeface="Times New Roman" panose="02020603050405020304" pitchFamily="18" charset="0"/>
              </a:rPr>
              <a:t>Reserve Analysis compares the amount of contingency reserves remaining to the amount of risk remaining at any time in the project.</a:t>
            </a:r>
            <a:endParaRPr lang="ar-EG" sz="2400" dirty="0">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478426358"/>
      </p:ext>
    </p:extLst>
  </p:cSld>
  <p:clrMapOvr>
    <a:masterClrMapping/>
  </p:clrMapOvr>
  <mc:AlternateContent xmlns:mc="http://schemas.openxmlformats.org/markup-compatibility/2006" xmlns:p14="http://schemas.microsoft.com/office/powerpoint/2010/main">
    <mc:Choice Requires="p14">
      <p:transition spd="slow" p14:dur="2000" advTm="211173"/>
    </mc:Choice>
    <mc:Fallback xmlns="">
      <p:transition spd="slow" advTm="211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F788805-100D-B3E1-6565-45E3D028CFE8}"/>
              </a:ext>
            </a:extLst>
          </p:cNvPr>
          <p:cNvSpPr txBox="1"/>
          <p:nvPr/>
        </p:nvSpPr>
        <p:spPr>
          <a:xfrm>
            <a:off x="651740" y="2536593"/>
            <a:ext cx="11791043" cy="1754326"/>
          </a:xfrm>
          <a:prstGeom prst="rect">
            <a:avLst/>
          </a:prstGeom>
          <a:noFill/>
        </p:spPr>
        <p:txBody>
          <a:bodyPr wrap="square">
            <a:spAutoFit/>
          </a:bodyPr>
          <a:lstStyle/>
          <a:p>
            <a:r>
              <a:rPr lang="ar-EG" sz="3600" dirty="0"/>
              <a:t>reserve analysis and the funds set aside for contingencies apply only to the specific risks on the project for which they were set aside</a:t>
            </a:r>
          </a:p>
        </p:txBody>
      </p:sp>
      <p:sp>
        <p:nvSpPr>
          <p:cNvPr id="11" name="Cloud 10">
            <a:extLst>
              <a:ext uri="{FF2B5EF4-FFF2-40B4-BE49-F238E27FC236}">
                <a16:creationId xmlns:a16="http://schemas.microsoft.com/office/drawing/2014/main" id="{9FE9932E-EBD4-CD02-9AF0-5D0002DB0FD8}"/>
              </a:ext>
            </a:extLst>
          </p:cNvPr>
          <p:cNvSpPr/>
          <p:nvPr/>
        </p:nvSpPr>
        <p:spPr>
          <a:xfrm>
            <a:off x="9991574" y="906598"/>
            <a:ext cx="1625141" cy="135446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800" b="1" dirty="0"/>
              <a:t>Notes</a:t>
            </a:r>
            <a:endParaRPr lang="ar-EG" b="1"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943418787"/>
      </p:ext>
    </p:extLst>
  </p:cSld>
  <p:clrMapOvr>
    <a:masterClrMapping/>
  </p:clrMapOvr>
  <mc:AlternateContent xmlns:mc="http://schemas.openxmlformats.org/markup-compatibility/2006" xmlns:p14="http://schemas.microsoft.com/office/powerpoint/2010/main">
    <mc:Choice Requires="p14">
      <p:transition spd="slow" p14:dur="2000" advTm="66446"/>
    </mc:Choice>
    <mc:Fallback xmlns="">
      <p:transition spd="slow" advTm="6644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chemeClr val="accent2"/>
                </a:solidFill>
                <a:latin typeface="GillSansMT"/>
              </a:rPr>
              <a:t>Risk reassessment or risk reviews</a:t>
            </a:r>
            <a:endParaRPr lang="en-US" sz="40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B073ED1-650F-00C5-CDBA-3DA2DD391209}"/>
              </a:ext>
            </a:extLst>
          </p:cNvPr>
          <p:cNvSpPr txBox="1"/>
          <p:nvPr/>
        </p:nvSpPr>
        <p:spPr>
          <a:xfrm>
            <a:off x="651740" y="2225719"/>
            <a:ext cx="11230113" cy="3046988"/>
          </a:xfrm>
          <a:prstGeom prst="rect">
            <a:avLst/>
          </a:prstGeom>
          <a:noFill/>
        </p:spPr>
        <p:txBody>
          <a:bodyPr wrap="square">
            <a:spAutoFit/>
          </a:bodyPr>
          <a:lstStyle/>
          <a:p>
            <a:pPr marL="342900" indent="-342900">
              <a:buFont typeface="Wingdings" panose="05000000000000000000" pitchFamily="2" charset="2"/>
              <a:buChar char="q"/>
            </a:pPr>
            <a:r>
              <a:rPr lang="en-US" sz="3200" b="0" i="0" u="none" strike="noStrike" baseline="0" dirty="0">
                <a:latin typeface="Calibri" panose="020F0502020204030204" pitchFamily="34" charset="0"/>
                <a:cs typeface="+mj-cs"/>
              </a:rPr>
              <a:t>Workarounds are usually employed when no contingency plan exists, and are generally executed ‘</a:t>
            </a:r>
            <a:r>
              <a:rPr lang="en-US" sz="3200" dirty="0">
                <a:latin typeface="Calibri" panose="020F0502020204030204" pitchFamily="34" charset="0"/>
                <a:cs typeface="+mj-cs"/>
              </a:rPr>
              <a:t>on the-fly' to address some unplanned event. </a:t>
            </a:r>
          </a:p>
          <a:p>
            <a:pPr marL="342900" indent="-342900">
              <a:buFont typeface="Wingdings" panose="05000000000000000000" pitchFamily="2" charset="2"/>
              <a:buChar char="q"/>
            </a:pPr>
            <a:r>
              <a:rPr lang="en-US" sz="3200" dirty="0">
                <a:latin typeface="Calibri" panose="020F0502020204030204" pitchFamily="34" charset="0"/>
                <a:cs typeface="+mj-cs"/>
              </a:rPr>
              <a:t>The result of implementing a workaround can be the identification of an undiscovered risk for which the contingency and fallback planning can now be addressed.</a:t>
            </a:r>
            <a:endParaRPr lang="ar-EG" sz="3200" dirty="0">
              <a:cs typeface="+mj-cs"/>
            </a:endParaRPr>
          </a:p>
        </p:txBody>
      </p:sp>
      <p:sp>
        <p:nvSpPr>
          <p:cNvPr id="12" name="TextBox 11">
            <a:extLst>
              <a:ext uri="{FF2B5EF4-FFF2-40B4-BE49-F238E27FC236}">
                <a16:creationId xmlns:a16="http://schemas.microsoft.com/office/drawing/2014/main" id="{EB06E76B-AA79-1712-B7B3-0240B5933948}"/>
              </a:ext>
            </a:extLst>
          </p:cNvPr>
          <p:cNvSpPr txBox="1"/>
          <p:nvPr/>
        </p:nvSpPr>
        <p:spPr>
          <a:xfrm>
            <a:off x="2004291" y="1364340"/>
            <a:ext cx="6225308" cy="707886"/>
          </a:xfrm>
          <a:prstGeom prst="rect">
            <a:avLst/>
          </a:prstGeom>
          <a:noFill/>
        </p:spPr>
        <p:txBody>
          <a:bodyPr wrap="square">
            <a:spAutoFit/>
          </a:bodyPr>
          <a:lstStyle/>
          <a:p>
            <a:pPr algn="ctr"/>
            <a:r>
              <a:rPr lang="en-US" sz="4000" b="1" i="0" u="none" strike="noStrike" baseline="0" dirty="0">
                <a:solidFill>
                  <a:srgbClr val="4F82BE"/>
                </a:solidFill>
                <a:latin typeface="Cambria,Bold"/>
              </a:rPr>
              <a:t>Workarounds</a:t>
            </a:r>
            <a:endParaRPr lang="ar-EG" sz="4000" b="1"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4064227214"/>
      </p:ext>
    </p:extLst>
  </p:cSld>
  <p:clrMapOvr>
    <a:masterClrMapping/>
  </p:clrMapOvr>
  <mc:AlternateContent xmlns:mc="http://schemas.openxmlformats.org/markup-compatibility/2006" xmlns:p14="http://schemas.microsoft.com/office/powerpoint/2010/main">
    <mc:Choice Requires="p14">
      <p:transition spd="slow" p14:dur="2000" advTm="130320"/>
    </mc:Choice>
    <mc:Fallback xmlns="">
      <p:transition spd="slow" advTm="13032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231383"/>
            <a:ext cx="9902229" cy="204838"/>
          </a:xfrm>
          <a:prstGeom prst="rect">
            <a:avLst/>
          </a:prstGeom>
        </p:spPr>
      </p:pic>
      <p:pic>
        <p:nvPicPr>
          <p:cNvPr id="6" name="Picture 5"/>
          <p:cNvPicPr>
            <a:picLocks noChangeAspect="1"/>
          </p:cNvPicPr>
          <p:nvPr/>
        </p:nvPicPr>
        <p:blipFill>
          <a:blip r:embed="rId4"/>
          <a:stretch>
            <a:fillRect/>
          </a:stretch>
        </p:blipFill>
        <p:spPr>
          <a:xfrm>
            <a:off x="-41318" y="0"/>
            <a:ext cx="9902229" cy="1610200"/>
          </a:xfrm>
          <a:prstGeom prst="rect">
            <a:avLst/>
          </a:prstGeom>
        </p:spPr>
      </p:pic>
      <p:sp>
        <p:nvSpPr>
          <p:cNvPr id="7" name="TextBox 6"/>
          <p:cNvSpPr txBox="1"/>
          <p:nvPr/>
        </p:nvSpPr>
        <p:spPr>
          <a:xfrm>
            <a:off x="2225504" y="626617"/>
            <a:ext cx="7420173" cy="461665"/>
          </a:xfrm>
          <a:prstGeom prst="rect">
            <a:avLst/>
          </a:prstGeom>
          <a:noFill/>
        </p:spPr>
        <p:txBody>
          <a:bodyPr wrap="none" rtlCol="0">
            <a:spAutoFit/>
          </a:bodyPr>
          <a:lstStyle/>
          <a:p>
            <a:r>
              <a:rPr lang="en-US" sz="2400" b="1" i="0" u="none" strike="noStrike" baseline="0" dirty="0">
                <a:solidFill>
                  <a:schemeClr val="accent2"/>
                </a:solidFill>
                <a:latin typeface="Cambria,Bold"/>
              </a:rPr>
              <a:t>Project Risk Management: Key Process Interactions</a:t>
            </a:r>
            <a:endParaRPr lang="en-US" sz="3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AE9B29A-895C-DE17-619D-34E803DDC2DB}"/>
              </a:ext>
            </a:extLst>
          </p:cNvPr>
          <p:cNvPicPr>
            <a:picLocks noChangeAspect="1"/>
          </p:cNvPicPr>
          <p:nvPr/>
        </p:nvPicPr>
        <p:blipFill>
          <a:blip r:embed="rId5"/>
          <a:stretch>
            <a:fillRect/>
          </a:stretch>
        </p:blipFill>
        <p:spPr>
          <a:xfrm>
            <a:off x="281632" y="1190831"/>
            <a:ext cx="11628735" cy="5468330"/>
          </a:xfrm>
          <a:prstGeom prst="rect">
            <a:avLst/>
          </a:prstGeom>
        </p:spPr>
      </p:pic>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471940" y="643622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4142670197"/>
      </p:ext>
    </p:extLst>
  </p:cSld>
  <p:clrMapOvr>
    <a:masterClrMapping/>
  </p:clrMapOvr>
  <mc:AlternateContent xmlns:mc="http://schemas.openxmlformats.org/markup-compatibility/2006" xmlns:p14="http://schemas.microsoft.com/office/powerpoint/2010/main">
    <mc:Choice Requires="p14">
      <p:transition spd="slow" p14:dur="2000" advTm="286311"/>
    </mc:Choice>
    <mc:Fallback xmlns="">
      <p:transition spd="slow" advTm="28631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56603"/>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2222083"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In Summary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D212B1-CF21-6A68-A721-E239C54C710D}"/>
              </a:ext>
            </a:extLst>
          </p:cNvPr>
          <p:cNvSpPr txBox="1"/>
          <p:nvPr/>
        </p:nvSpPr>
        <p:spPr>
          <a:xfrm>
            <a:off x="1645355" y="1490652"/>
            <a:ext cx="10546645" cy="523220"/>
          </a:xfrm>
          <a:prstGeom prst="rect">
            <a:avLst/>
          </a:prstGeom>
          <a:noFill/>
        </p:spPr>
        <p:txBody>
          <a:bodyPr wrap="square">
            <a:spAutoFit/>
          </a:bodyPr>
          <a:lstStyle/>
          <a:p>
            <a:pPr marL="342900" indent="-342900">
              <a:buFont typeface="Wingdings" panose="05000000000000000000" pitchFamily="2" charset="2"/>
              <a:buChar char="q"/>
            </a:pPr>
            <a:r>
              <a:rPr lang="en-US" sz="2800" b="0" i="0" u="none" strike="noStrike" baseline="0" dirty="0">
                <a:latin typeface="Times New Roman" panose="02020603050405020304" pitchFamily="18" charset="0"/>
                <a:cs typeface="Times New Roman" panose="02020603050405020304" pitchFamily="18" charset="0"/>
              </a:rPr>
              <a:t>The benefit of using a risk breakdown structure</a:t>
            </a:r>
          </a:p>
        </p:txBody>
      </p:sp>
      <p:sp>
        <p:nvSpPr>
          <p:cNvPr id="14" name="TextBox 13">
            <a:extLst>
              <a:ext uri="{FF2B5EF4-FFF2-40B4-BE49-F238E27FC236}">
                <a16:creationId xmlns:a16="http://schemas.microsoft.com/office/drawing/2014/main" id="{EC0123EC-97BD-DD2E-FA78-EB199C5BBC55}"/>
              </a:ext>
            </a:extLst>
          </p:cNvPr>
          <p:cNvSpPr txBox="1"/>
          <p:nvPr/>
        </p:nvSpPr>
        <p:spPr>
          <a:xfrm>
            <a:off x="1645355" y="2457886"/>
            <a:ext cx="9252944" cy="1384995"/>
          </a:xfrm>
          <a:prstGeom prst="rect">
            <a:avLst/>
          </a:prstGeom>
          <a:noFill/>
        </p:spPr>
        <p:txBody>
          <a:bodyPr wrap="square">
            <a:spAutoFit/>
          </a:bodyPr>
          <a:lstStyle/>
          <a:p>
            <a:pPr marL="285750" indent="-285750">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Information gathering techniques: brainstorming, Delphi technique, interviewing, root cause identification, and SWOT analysis</a:t>
            </a:r>
            <a:endParaRPr lang="ar-EG" sz="28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4D1504C1-35C4-68D4-AC4E-09085B1D9823}"/>
              </a:ext>
            </a:extLst>
          </p:cNvPr>
          <p:cNvSpPr txBox="1"/>
          <p:nvPr/>
        </p:nvSpPr>
        <p:spPr>
          <a:xfrm>
            <a:off x="1552888" y="3914509"/>
            <a:ext cx="9902229" cy="523220"/>
          </a:xfrm>
          <a:prstGeom prst="rect">
            <a:avLst/>
          </a:prstGeom>
          <a:noFill/>
        </p:spPr>
        <p:txBody>
          <a:bodyPr wrap="square">
            <a:spAutoFit/>
          </a:bodyPr>
          <a:lstStyle/>
          <a:p>
            <a:pPr marL="285750" indent="-285750" algn="l">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Importance and components of the risk register</a:t>
            </a:r>
          </a:p>
        </p:txBody>
      </p:sp>
      <p:sp>
        <p:nvSpPr>
          <p:cNvPr id="18" name="TextBox 17">
            <a:extLst>
              <a:ext uri="{FF2B5EF4-FFF2-40B4-BE49-F238E27FC236}">
                <a16:creationId xmlns:a16="http://schemas.microsoft.com/office/drawing/2014/main" id="{D02C23FA-1FD4-66C8-D70D-949A842458DC}"/>
              </a:ext>
            </a:extLst>
          </p:cNvPr>
          <p:cNvSpPr txBox="1"/>
          <p:nvPr/>
        </p:nvSpPr>
        <p:spPr>
          <a:xfrm>
            <a:off x="1552888" y="4792249"/>
            <a:ext cx="9673419" cy="954107"/>
          </a:xfrm>
          <a:prstGeom prst="rect">
            <a:avLst/>
          </a:prstGeom>
          <a:noFill/>
        </p:spPr>
        <p:txBody>
          <a:bodyPr wrap="square">
            <a:spAutoFit/>
          </a:bodyPr>
          <a:lstStyle/>
          <a:p>
            <a:pPr marL="285750" indent="-285750">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Deciding on the best risk response strategy: avoid, transfer, mitigate, exploit, share, enhance, or accept risk events</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434130287"/>
      </p:ext>
    </p:extLst>
  </p:cSld>
  <p:clrMapOvr>
    <a:masterClrMapping/>
  </p:clrMapOvr>
  <mc:AlternateContent xmlns:mc="http://schemas.openxmlformats.org/markup-compatibility/2006" xmlns:p14="http://schemas.microsoft.com/office/powerpoint/2010/main">
    <mc:Choice Requires="p14">
      <p:transition spd="slow" p14:dur="2000" advTm="144856"/>
    </mc:Choice>
    <mc:Fallback xmlns="">
      <p:transition spd="slow" advTm="1448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35730B-B5F5-1DA6-3FDF-0146DCF4C3C7}"/>
              </a:ext>
            </a:extLst>
          </p:cNvPr>
          <p:cNvSpPr txBox="1"/>
          <p:nvPr/>
        </p:nvSpPr>
        <p:spPr>
          <a:xfrm>
            <a:off x="130614" y="2036485"/>
            <a:ext cx="11573910" cy="3108543"/>
          </a:xfrm>
          <a:prstGeom prst="rect">
            <a:avLst/>
          </a:prstGeom>
          <a:noFill/>
        </p:spPr>
        <p:txBody>
          <a:bodyPr wrap="square">
            <a:spAutoFit/>
          </a:bodyPr>
          <a:lstStyle/>
          <a:p>
            <a:pPr marL="457200" indent="-457200" algn="justLow">
              <a:buFont typeface="Wingdings" panose="05000000000000000000" pitchFamily="2" charset="2"/>
              <a:buChar char="v"/>
            </a:pPr>
            <a:r>
              <a:rPr lang="en-US" sz="2800" b="0" i="0" dirty="0">
                <a:solidFill>
                  <a:srgbClr val="444444"/>
                </a:solidFill>
                <a:effectLst/>
                <a:latin typeface="Times New Roman" panose="02020603050405020304" pitchFamily="18" charset="0"/>
                <a:cs typeface="Times New Roman" panose="02020603050405020304" pitchFamily="18" charset="0"/>
              </a:rPr>
              <a:t>A supply chain is a set of organizations directly linked by one or more of the upstream and downstream flows of products, services, finances, and information from a source to a customer. </a:t>
            </a:r>
          </a:p>
          <a:p>
            <a:pPr marL="457200" indent="-457200" algn="justLow">
              <a:buFont typeface="Wingdings" panose="05000000000000000000" pitchFamily="2" charset="2"/>
              <a:buChar char="v"/>
            </a:pPr>
            <a:r>
              <a:rPr lang="en-US" sz="2800" b="0" i="0" dirty="0">
                <a:solidFill>
                  <a:srgbClr val="444444"/>
                </a:solidFill>
                <a:effectLst/>
                <a:latin typeface="Times New Roman" panose="02020603050405020304" pitchFamily="18" charset="0"/>
                <a:cs typeface="Times New Roman" panose="02020603050405020304" pitchFamily="18" charset="0"/>
              </a:rPr>
              <a:t>Managing a supply chain is 'supply chain management 'Supply chain management (SCM) is the management of a network of interconnected businesses involved in the ultimate provision of product and service packages required by end customers</a:t>
            </a:r>
            <a:r>
              <a:rPr lang="en-US" sz="2800" b="0" i="0" dirty="0">
                <a:solidFill>
                  <a:srgbClr val="444444"/>
                </a:solidFill>
                <a:effectLst/>
                <a:latin typeface="Open Sans" panose="020B0606030504020204" pitchFamily="34" charset="0"/>
              </a:rPr>
              <a:t>. </a:t>
            </a: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863845635"/>
      </p:ext>
    </p:extLst>
  </p:cSld>
  <p:clrMapOvr>
    <a:masterClrMapping/>
  </p:clrMapOvr>
  <mc:AlternateContent xmlns:mc="http://schemas.openxmlformats.org/markup-compatibility/2006" xmlns:p14="http://schemas.microsoft.com/office/powerpoint/2010/main">
    <mc:Choice Requires="p14">
      <p:transition spd="slow" p14:dur="2000" advTm="156448"/>
    </mc:Choice>
    <mc:Fallback xmlns="">
      <p:transition spd="slow" advTm="156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077838E-049B-98C6-2ADE-06819A2C8B43}"/>
              </a:ext>
            </a:extLst>
          </p:cNvPr>
          <p:cNvSpPr txBox="1"/>
          <p:nvPr/>
        </p:nvSpPr>
        <p:spPr>
          <a:xfrm>
            <a:off x="782320" y="2359811"/>
            <a:ext cx="11003280" cy="2062103"/>
          </a:xfrm>
          <a:prstGeom prst="rect">
            <a:avLst/>
          </a:prstGeom>
          <a:noFill/>
        </p:spPr>
        <p:txBody>
          <a:bodyPr wrap="square">
            <a:spAutoFit/>
          </a:bodyPr>
          <a:lstStyle/>
          <a:p>
            <a:pPr marL="457200" indent="-457200" algn="justLow">
              <a:buFont typeface="Wingdings" panose="05000000000000000000" pitchFamily="2" charset="2"/>
              <a:buChar char="v"/>
            </a:pPr>
            <a:r>
              <a:rPr lang="en-US" sz="3200" b="0" i="0" dirty="0">
                <a:solidFill>
                  <a:srgbClr val="444444"/>
                </a:solidFill>
                <a:effectLst/>
                <a:latin typeface="Times New Roman" panose="02020603050405020304" pitchFamily="18" charset="0"/>
                <a:cs typeface="Times New Roman" panose="02020603050405020304" pitchFamily="18" charset="0"/>
              </a:rPr>
              <a:t>Supply chain management spans all movement and storage of raw materials, work- in-process inventory, and finished goods from point of origin to point of consumption (supply chain).</a:t>
            </a:r>
            <a:br>
              <a:rPr lang="en-US" sz="3200" dirty="0">
                <a:latin typeface="Times New Roman" panose="02020603050405020304" pitchFamily="18" charset="0"/>
                <a:cs typeface="Times New Roman" panose="02020603050405020304" pitchFamily="18" charset="0"/>
              </a:rPr>
            </a:br>
            <a:endParaRPr lang="ar-EG" sz="3200" dirty="0">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903550027"/>
      </p:ext>
    </p:extLst>
  </p:cSld>
  <p:clrMapOvr>
    <a:masterClrMapping/>
  </p:clrMapOvr>
  <mc:AlternateContent xmlns:mc="http://schemas.openxmlformats.org/markup-compatibility/2006" xmlns:p14="http://schemas.microsoft.com/office/powerpoint/2010/main">
    <mc:Choice Requires="p14">
      <p:transition spd="slow" p14:dur="2000" advTm="58803"/>
    </mc:Choice>
    <mc:Fallback xmlns="">
      <p:transition spd="slow" advTm="588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232479"/>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9" name="Picture 18">
            <a:extLst>
              <a:ext uri="{FF2B5EF4-FFF2-40B4-BE49-F238E27FC236}">
                <a16:creationId xmlns:a16="http://schemas.microsoft.com/office/drawing/2014/main" id="{B563C03E-C7FB-A15D-CC7F-DF2DD5481C8B}"/>
              </a:ext>
            </a:extLst>
          </p:cNvPr>
          <p:cNvPicPr>
            <a:picLocks noChangeAspect="1"/>
          </p:cNvPicPr>
          <p:nvPr/>
        </p:nvPicPr>
        <p:blipFill>
          <a:blip r:embed="rId5"/>
          <a:stretch>
            <a:fillRect/>
          </a:stretch>
        </p:blipFill>
        <p:spPr>
          <a:xfrm>
            <a:off x="281632" y="1246650"/>
            <a:ext cx="11791043" cy="5010727"/>
          </a:xfrm>
          <a:prstGeom prst="rect">
            <a:avLst/>
          </a:prstGeom>
        </p:spPr>
      </p:pic>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74899" y="6372758"/>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449562184"/>
      </p:ext>
    </p:extLst>
  </p:cSld>
  <p:clrMapOvr>
    <a:masterClrMapping/>
  </p:clrMapOvr>
  <mc:AlternateContent xmlns:mc="http://schemas.openxmlformats.org/markup-compatibility/2006" xmlns:p14="http://schemas.microsoft.com/office/powerpoint/2010/main">
    <mc:Choice Requires="p14">
      <p:transition spd="slow" p14:dur="2000" advTm="137432"/>
    </mc:Choice>
    <mc:Fallback xmlns="">
      <p:transition spd="slow" advTm="1374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237932"/>
            <a:ext cx="9902229" cy="356432"/>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9F70AF9-54E4-70B6-3C57-19DFF8F863D5}"/>
              </a:ext>
            </a:extLst>
          </p:cNvPr>
          <p:cNvPicPr>
            <a:picLocks noChangeAspect="1"/>
          </p:cNvPicPr>
          <p:nvPr/>
        </p:nvPicPr>
        <p:blipFill>
          <a:blip r:embed="rId5"/>
          <a:stretch>
            <a:fillRect/>
          </a:stretch>
        </p:blipFill>
        <p:spPr>
          <a:xfrm>
            <a:off x="565080" y="1190831"/>
            <a:ext cx="11507596" cy="5305155"/>
          </a:xfrm>
          <a:prstGeom prst="rect">
            <a:avLst/>
          </a:prstGeom>
        </p:spPr>
      </p:pic>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412732" y="6466682"/>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4198797159"/>
      </p:ext>
    </p:extLst>
  </p:cSld>
  <p:clrMapOvr>
    <a:masterClrMapping/>
  </p:clrMapOvr>
  <mc:AlternateContent xmlns:mc="http://schemas.openxmlformats.org/markup-compatibility/2006" xmlns:p14="http://schemas.microsoft.com/office/powerpoint/2010/main">
    <mc:Choice Requires="p14">
      <p:transition spd="slow" p14:dur="2000" advTm="85062"/>
    </mc:Choice>
    <mc:Fallback xmlns="">
      <p:transition spd="slow" advTm="850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6280950"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for Service Providers</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902F5D-E616-45F9-C99D-757FBA09E9A0}"/>
              </a:ext>
            </a:extLst>
          </p:cNvPr>
          <p:cNvSpPr txBox="1"/>
          <p:nvPr/>
        </p:nvSpPr>
        <p:spPr>
          <a:xfrm>
            <a:off x="1644074" y="1768299"/>
            <a:ext cx="9716654" cy="646331"/>
          </a:xfrm>
          <a:prstGeom prst="rect">
            <a:avLst/>
          </a:prstGeom>
          <a:noFill/>
        </p:spPr>
        <p:txBody>
          <a:bodyPr wrap="square">
            <a:spAutoFit/>
          </a:bodyPr>
          <a:lstStyle/>
          <a:p>
            <a:r>
              <a:rPr lang="en-US" sz="3600" b="0" i="0" dirty="0">
                <a:solidFill>
                  <a:srgbClr val="444444"/>
                </a:solidFill>
                <a:effectLst/>
                <a:latin typeface="Times New Roman" panose="02020603050405020304" pitchFamily="18" charset="0"/>
                <a:cs typeface="Times New Roman" panose="02020603050405020304" pitchFamily="18" charset="0"/>
              </a:rPr>
              <a:t>More difficult than manufacturing</a:t>
            </a:r>
            <a:endParaRPr lang="ar-EG" sz="36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4C52D1F8-1390-CAB0-DBC4-E0DED63900A5}"/>
              </a:ext>
            </a:extLst>
          </p:cNvPr>
          <p:cNvSpPr txBox="1"/>
          <p:nvPr/>
        </p:nvSpPr>
        <p:spPr>
          <a:xfrm>
            <a:off x="1489753" y="4268025"/>
            <a:ext cx="9975420" cy="646331"/>
          </a:xfrm>
          <a:prstGeom prst="rect">
            <a:avLst/>
          </a:prstGeom>
          <a:noFill/>
        </p:spPr>
        <p:txBody>
          <a:bodyPr wrap="square">
            <a:spAutoFit/>
          </a:bodyPr>
          <a:lstStyle/>
          <a:p>
            <a:r>
              <a:rPr lang="en-US" sz="3600" b="0" i="0" dirty="0">
                <a:solidFill>
                  <a:srgbClr val="444444"/>
                </a:solidFill>
                <a:effectLst/>
                <a:latin typeface="Times New Roman" panose="02020603050405020304" pitchFamily="18" charset="0"/>
                <a:cs typeface="Times New Roman" panose="02020603050405020304" pitchFamily="18" charset="0"/>
              </a:rPr>
              <a:t>Does not focus on the flow of physical goods</a:t>
            </a:r>
            <a:endParaRPr lang="ar-EG" sz="36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CB4DAA07-BBAD-B660-3C21-10E144FAC82D}"/>
              </a:ext>
            </a:extLst>
          </p:cNvPr>
          <p:cNvSpPr txBox="1"/>
          <p:nvPr/>
        </p:nvSpPr>
        <p:spPr>
          <a:xfrm>
            <a:off x="1562743" y="2579537"/>
            <a:ext cx="10206181" cy="584775"/>
          </a:xfrm>
          <a:prstGeom prst="rect">
            <a:avLst/>
          </a:prstGeom>
          <a:noFill/>
        </p:spPr>
        <p:txBody>
          <a:bodyPr wrap="square">
            <a:spAutoFit/>
          </a:bodyPr>
          <a:lstStyle/>
          <a:p>
            <a:r>
              <a:rPr lang="en-US" sz="3200" b="0" i="0" dirty="0">
                <a:solidFill>
                  <a:srgbClr val="444444"/>
                </a:solidFill>
                <a:effectLst/>
                <a:latin typeface="Times New Roman" panose="02020603050405020304" pitchFamily="18" charset="0"/>
                <a:cs typeface="Times New Roman" panose="02020603050405020304" pitchFamily="18" charset="0"/>
              </a:rPr>
              <a:t>Focuses on human resources and support services</a:t>
            </a:r>
            <a:endParaRPr lang="ar-EG" sz="32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4A675401-0E24-7110-97D7-B758B31E9980}"/>
              </a:ext>
            </a:extLst>
          </p:cNvPr>
          <p:cNvSpPr txBox="1"/>
          <p:nvPr/>
        </p:nvSpPr>
        <p:spPr>
          <a:xfrm>
            <a:off x="1619136" y="3401301"/>
            <a:ext cx="9716654" cy="584775"/>
          </a:xfrm>
          <a:prstGeom prst="rect">
            <a:avLst/>
          </a:prstGeom>
          <a:noFill/>
        </p:spPr>
        <p:txBody>
          <a:bodyPr wrap="square">
            <a:spAutoFit/>
          </a:bodyPr>
          <a:lstStyle/>
          <a:p>
            <a:r>
              <a:rPr lang="en-US" sz="3200" b="0" i="0" dirty="0">
                <a:solidFill>
                  <a:srgbClr val="444444"/>
                </a:solidFill>
                <a:effectLst/>
                <a:latin typeface="Times New Roman" panose="02020603050405020304" pitchFamily="18" charset="0"/>
                <a:cs typeface="Times New Roman" panose="02020603050405020304" pitchFamily="18" charset="0"/>
              </a:rPr>
              <a:t>More compact and less extended</a:t>
            </a:r>
            <a:endParaRPr lang="ar-EG" sz="3200" dirty="0">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313700907"/>
      </p:ext>
    </p:extLst>
  </p:cSld>
  <p:clrMapOvr>
    <a:masterClrMapping/>
  </p:clrMapOvr>
  <mc:AlternateContent xmlns:mc="http://schemas.openxmlformats.org/markup-compatibility/2006" xmlns:p14="http://schemas.microsoft.com/office/powerpoint/2010/main">
    <mc:Choice Requires="p14">
      <p:transition spd="slow" p14:dur="2000" advTm="126731"/>
    </mc:Choice>
    <mc:Fallback xmlns="">
      <p:transition spd="slow" advTm="1267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pic>
        <p:nvPicPr>
          <p:cNvPr id="24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49" name="TextBox 248">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613257619"/>
      </p:ext>
    </p:extLst>
  </p:cSld>
  <p:clrMapOvr>
    <a:masterClrMapping/>
  </p:clrMapOvr>
  <mc:AlternateContent xmlns:mc="http://schemas.openxmlformats.org/markup-compatibility/2006" xmlns:p14="http://schemas.microsoft.com/office/powerpoint/2010/main">
    <mc:Choice Requires="p14">
      <p:transition spd="slow" p14:dur="2000" advTm="125927"/>
    </mc:Choice>
    <mc:Fallback xmlns="">
      <p:transition spd="slow" advTm="1259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66085790"/>
      </p:ext>
    </p:extLst>
  </p:cSld>
  <p:clrMapOvr>
    <a:masterClrMapping/>
  </p:clrMapOvr>
  <mc:AlternateContent xmlns:mc="http://schemas.openxmlformats.org/markup-compatibility/2006" xmlns:p14="http://schemas.microsoft.com/office/powerpoint/2010/main">
    <mc:Choice Requires="p14">
      <p:transition spd="slow" p14:dur="2000" advTm="49853"/>
    </mc:Choice>
    <mc:Fallback xmlns="">
      <p:transition spd="slow" advTm="498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55418"/>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descr="C:\Users\Dipak7477\Desktop\basic-supply_chain.jpg">
            <a:extLst>
              <a:ext uri="{FF2B5EF4-FFF2-40B4-BE49-F238E27FC236}">
                <a16:creationId xmlns:a16="http://schemas.microsoft.com/office/drawing/2014/main" id="{900CF585-1AAD-2B10-2E64-72908038D6A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458930" y="1315331"/>
            <a:ext cx="9750176" cy="4633913"/>
          </a:xfrm>
          <a:prstGeom prst="rect">
            <a:avLst/>
          </a:prstGeom>
          <a:noFill/>
          <a:ln>
            <a:noFill/>
          </a:ln>
        </p:spPr>
      </p:pic>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06518036"/>
      </p:ext>
    </p:extLst>
  </p:cSld>
  <p:clrMapOvr>
    <a:masterClrMapping/>
  </p:clrMapOvr>
  <mc:AlternateContent xmlns:mc="http://schemas.openxmlformats.org/markup-compatibility/2006" xmlns:p14="http://schemas.microsoft.com/office/powerpoint/2010/main">
    <mc:Choice Requires="p14">
      <p:transition spd="slow" p14:dur="2000" advTm="62936"/>
    </mc:Choice>
    <mc:Fallback xmlns="">
      <p:transition spd="slow" advTm="629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7213"/>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A1E568E3-77AE-693C-E31B-89CEEDC74A86}"/>
              </a:ext>
            </a:extLst>
          </p:cNvPr>
          <p:cNvSpPr txBox="1">
            <a:spLocks/>
          </p:cNvSpPr>
          <p:nvPr/>
        </p:nvSpPr>
        <p:spPr>
          <a:xfrm>
            <a:off x="934948" y="2196941"/>
            <a:ext cx="1063198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Supply chain management is control of supply chain as process from supplier to manufacture to wholesaler to retailer to consumer.</a:t>
            </a:r>
          </a:p>
          <a:p>
            <a:pPr algn="just"/>
            <a:r>
              <a:rPr lang="en-US" dirty="0">
                <a:latin typeface="Times New Roman" panose="02020603050405020304" pitchFamily="18" charset="0"/>
                <a:cs typeface="Times New Roman" panose="02020603050405020304" pitchFamily="18" charset="0"/>
              </a:rPr>
              <a:t>Supply chain management flow can be divided into three main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product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information flow </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finance flow</a:t>
            </a: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31177438"/>
      </p:ext>
    </p:extLst>
  </p:cSld>
  <p:clrMapOvr>
    <a:masterClrMapping/>
  </p:clrMapOvr>
  <mc:AlternateContent xmlns:mc="http://schemas.openxmlformats.org/markup-compatibility/2006" xmlns:p14="http://schemas.microsoft.com/office/powerpoint/2010/main">
    <mc:Choice Requires="p14">
      <p:transition spd="slow" p14:dur="2000" advTm="104430"/>
    </mc:Choice>
    <mc:Fallback xmlns="">
      <p:transition spd="slow" advTm="104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 calcmode="lin" valueType="num">
                                      <p:cBhvr additive="base">
                                        <p:cTn id="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 calcmode="lin" valueType="num">
                                      <p:cBhvr additive="base">
                                        <p:cTn id="1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anim calcmode="lin" valueType="num">
                                      <p:cBhvr additive="base">
                                        <p:cTn id="1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90800"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supplier</a:t>
            </a:r>
          </a:p>
        </p:txBody>
      </p:sp>
      <p:sp>
        <p:nvSpPr>
          <p:cNvPr id="5" name="Rounded Rectangle 4"/>
          <p:cNvSpPr/>
          <p:nvPr/>
        </p:nvSpPr>
        <p:spPr>
          <a:xfrm>
            <a:off x="7890164"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6" name="Rounded Rectangle 5"/>
          <p:cNvSpPr/>
          <p:nvPr/>
        </p:nvSpPr>
        <p:spPr>
          <a:xfrm>
            <a:off x="5334000" y="2545382"/>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producer</a:t>
            </a:r>
          </a:p>
        </p:txBody>
      </p:sp>
      <p:sp>
        <p:nvSpPr>
          <p:cNvPr id="7" name="Curved Up Arrow 6"/>
          <p:cNvSpPr/>
          <p:nvPr/>
        </p:nvSpPr>
        <p:spPr>
          <a:xfrm>
            <a:off x="3352800" y="3657600"/>
            <a:ext cx="2590800" cy="9144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urved Up Arrow 7"/>
          <p:cNvSpPr/>
          <p:nvPr/>
        </p:nvSpPr>
        <p:spPr>
          <a:xfrm>
            <a:off x="6096000" y="3657600"/>
            <a:ext cx="2514600" cy="7620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Arrow Connector 9"/>
          <p:cNvCxnSpPr/>
          <p:nvPr/>
        </p:nvCxnSpPr>
        <p:spPr>
          <a:xfrm>
            <a:off x="3276600" y="1752600"/>
            <a:ext cx="5257800" cy="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
        <p:nvSpPr>
          <p:cNvPr id="11" name="TextBox 10"/>
          <p:cNvSpPr txBox="1"/>
          <p:nvPr/>
        </p:nvSpPr>
        <p:spPr>
          <a:xfrm>
            <a:off x="5004955" y="1396484"/>
            <a:ext cx="1752600" cy="381000"/>
          </a:xfrm>
          <a:prstGeom prst="rect">
            <a:avLst/>
          </a:prstGeom>
          <a:noFill/>
        </p:spPr>
        <p:txBody>
          <a:bodyPr wrap="square" rtlCol="0">
            <a:spAutoFit/>
          </a:bodyPr>
          <a:lstStyle/>
          <a:p>
            <a:r>
              <a:rPr lang="en-US" dirty="0"/>
              <a:t>Information flow</a:t>
            </a:r>
          </a:p>
        </p:txBody>
      </p:sp>
      <p:sp>
        <p:nvSpPr>
          <p:cNvPr id="12" name="TextBox 11"/>
          <p:cNvSpPr txBox="1"/>
          <p:nvPr/>
        </p:nvSpPr>
        <p:spPr>
          <a:xfrm>
            <a:off x="3867729" y="4558606"/>
            <a:ext cx="1347355" cy="923330"/>
          </a:xfrm>
          <a:prstGeom prst="rect">
            <a:avLst/>
          </a:prstGeom>
          <a:noFill/>
        </p:spPr>
        <p:txBody>
          <a:bodyPr wrap="square" rtlCol="0">
            <a:spAutoFit/>
          </a:bodyPr>
          <a:lstStyle/>
          <a:p>
            <a:r>
              <a:rPr lang="en-US" dirty="0"/>
              <a:t>Primary product flow</a:t>
            </a:r>
          </a:p>
        </p:txBody>
      </p:sp>
      <p:sp>
        <p:nvSpPr>
          <p:cNvPr id="14" name="TextBox 13"/>
          <p:cNvSpPr txBox="1"/>
          <p:nvPr/>
        </p:nvSpPr>
        <p:spPr>
          <a:xfrm>
            <a:off x="6792192" y="4535269"/>
            <a:ext cx="1347355" cy="923330"/>
          </a:xfrm>
          <a:prstGeom prst="rect">
            <a:avLst/>
          </a:prstGeom>
          <a:noFill/>
        </p:spPr>
        <p:txBody>
          <a:bodyPr wrap="square" rtlCol="0">
            <a:spAutoFit/>
          </a:bodyPr>
          <a:lstStyle/>
          <a:p>
            <a:r>
              <a:rPr lang="en-US" dirty="0"/>
              <a:t>Primary product flow</a:t>
            </a:r>
          </a:p>
        </p:txBody>
      </p:sp>
      <p:cxnSp>
        <p:nvCxnSpPr>
          <p:cNvPr id="19" name="Elbow Connector 18"/>
          <p:cNvCxnSpPr>
            <a:stCxn id="5" idx="3"/>
          </p:cNvCxnSpPr>
          <p:nvPr/>
        </p:nvCxnSpPr>
        <p:spPr>
          <a:xfrm flipH="1" flipV="1">
            <a:off x="3352800" y="2057400"/>
            <a:ext cx="6061364" cy="1028700"/>
          </a:xfrm>
          <a:prstGeom prst="bentConnector3">
            <a:avLst>
              <a:gd name="adj1" fmla="val -3771"/>
            </a:avLst>
          </a:prstGeom>
          <a:ln>
            <a:tailEnd type="triangle"/>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4953001" y="1981200"/>
            <a:ext cx="2310245" cy="369332"/>
          </a:xfrm>
          <a:prstGeom prst="rect">
            <a:avLst/>
          </a:prstGeom>
          <a:noFill/>
        </p:spPr>
        <p:txBody>
          <a:bodyPr wrap="square" rtlCol="0">
            <a:spAutoFit/>
          </a:bodyPr>
          <a:lstStyle/>
          <a:p>
            <a:r>
              <a:rPr lang="en-US" dirty="0"/>
              <a:t>Reverse product flow</a:t>
            </a:r>
          </a:p>
        </p:txBody>
      </p:sp>
      <p:cxnSp>
        <p:nvCxnSpPr>
          <p:cNvPr id="22" name="Straight Arrow Connector 21"/>
          <p:cNvCxnSpPr/>
          <p:nvPr/>
        </p:nvCxnSpPr>
        <p:spPr>
          <a:xfrm flipH="1">
            <a:off x="3200400" y="5791200"/>
            <a:ext cx="55626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23" name="TextBox 22"/>
          <p:cNvSpPr txBox="1"/>
          <p:nvPr/>
        </p:nvSpPr>
        <p:spPr>
          <a:xfrm>
            <a:off x="4648200" y="5943600"/>
            <a:ext cx="3048000" cy="381000"/>
          </a:xfrm>
          <a:prstGeom prst="rect">
            <a:avLst/>
          </a:prstGeom>
          <a:noFill/>
        </p:spPr>
        <p:txBody>
          <a:bodyPr wrap="square" rtlCol="0">
            <a:spAutoFit/>
          </a:bodyPr>
          <a:lstStyle/>
          <a:p>
            <a:r>
              <a:rPr lang="en-US" dirty="0"/>
              <a:t>Primary cash flow</a:t>
            </a:r>
          </a:p>
        </p:txBody>
      </p:sp>
      <p:pic>
        <p:nvPicPr>
          <p:cNvPr id="17" name="Picture 16">
            <a:extLst>
              <a:ext uri="{FF2B5EF4-FFF2-40B4-BE49-F238E27FC236}">
                <a16:creationId xmlns:a16="http://schemas.microsoft.com/office/drawing/2014/main" id="{0E16B4E3-0228-1F81-F3E0-508D3A67801B}"/>
              </a:ext>
            </a:extLst>
          </p:cNvPr>
          <p:cNvPicPr>
            <a:picLocks noChangeAspect="1"/>
          </p:cNvPicPr>
          <p:nvPr/>
        </p:nvPicPr>
        <p:blipFill>
          <a:blip r:embed="rId2"/>
          <a:stretch>
            <a:fillRect/>
          </a:stretch>
        </p:blipFill>
        <p:spPr>
          <a:xfrm>
            <a:off x="-108036" y="-55418"/>
            <a:ext cx="9533101" cy="1610200"/>
          </a:xfrm>
          <a:prstGeom prst="rect">
            <a:avLst/>
          </a:prstGeom>
        </p:spPr>
      </p:pic>
      <p:sp>
        <p:nvSpPr>
          <p:cNvPr id="21" name="TextBox 20">
            <a:extLst>
              <a:ext uri="{FF2B5EF4-FFF2-40B4-BE49-F238E27FC236}">
                <a16:creationId xmlns:a16="http://schemas.microsoft.com/office/drawing/2014/main" id="{7983D439-3A7D-9DFC-D0B8-F66ABE3C06E1}"/>
              </a:ext>
            </a:extLst>
          </p:cNvPr>
          <p:cNvSpPr txBox="1"/>
          <p:nvPr/>
        </p:nvSpPr>
        <p:spPr>
          <a:xfrm>
            <a:off x="2695864" y="503175"/>
            <a:ext cx="6571672" cy="646331"/>
          </a:xfrm>
          <a:prstGeom prst="rect">
            <a:avLst/>
          </a:prstGeom>
          <a:noFill/>
        </p:spPr>
        <p:txBody>
          <a:bodyPr wrap="square">
            <a:spAutoFit/>
          </a:bodyPr>
          <a:lstStyle/>
          <a:p>
            <a:r>
              <a:rPr lang="en-US" sz="3600" dirty="0">
                <a:solidFill>
                  <a:schemeClr val="accent2"/>
                </a:solidFill>
                <a:latin typeface="Times New Roman" panose="02020603050405020304" pitchFamily="18" charset="0"/>
                <a:cs typeface="Times New Roman" panose="02020603050405020304" pitchFamily="18" charset="0"/>
              </a:rPr>
              <a:t>Supply chain management flow</a:t>
            </a:r>
            <a:endParaRPr lang="ar-EG" sz="3600" dirty="0">
              <a:solidFill>
                <a:schemeClr val="accent2"/>
              </a:solidFill>
            </a:endParaRPr>
          </a:p>
        </p:txBody>
      </p:sp>
      <p:pic>
        <p:nvPicPr>
          <p:cNvPr id="25" name="Picture 24">
            <a:extLst>
              <a:ext uri="{FF2B5EF4-FFF2-40B4-BE49-F238E27FC236}">
                <a16:creationId xmlns:a16="http://schemas.microsoft.com/office/drawing/2014/main" id="{DB1DBAAE-4280-3D53-573F-59472CBF033B}"/>
              </a:ext>
            </a:extLst>
          </p:cNvPr>
          <p:cNvPicPr>
            <a:picLocks noChangeAspect="1"/>
          </p:cNvPicPr>
          <p:nvPr/>
        </p:nvPicPr>
        <p:blipFill>
          <a:blip r:embed="rId3"/>
          <a:stretch>
            <a:fillRect/>
          </a:stretch>
        </p:blipFill>
        <p:spPr>
          <a:xfrm>
            <a:off x="2590800" y="6409730"/>
            <a:ext cx="9902229" cy="204838"/>
          </a:xfrm>
          <a:prstGeom prst="rect">
            <a:avLst/>
          </a:prstGeom>
        </p:spPr>
      </p:pic>
      <p:pic>
        <p:nvPicPr>
          <p:cNvPr id="2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7" name="TextBox 2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3165689"/>
      </p:ext>
    </p:extLst>
  </p:cSld>
  <p:clrMapOvr>
    <a:masterClrMapping/>
  </p:clrMapOvr>
  <mc:AlternateContent xmlns:mc="http://schemas.openxmlformats.org/markup-compatibility/2006" xmlns:p14="http://schemas.microsoft.com/office/powerpoint/2010/main">
    <mc:Choice Requires="p14">
      <p:transition spd="slow" p14:dur="2000" advTm="99368"/>
    </mc:Choice>
    <mc:Fallback xmlns="">
      <p:transition spd="slow" advTm="993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90096" y="443944"/>
            <a:ext cx="6580648" cy="707886"/>
          </a:xfrm>
          <a:prstGeom prst="rect">
            <a:avLst/>
          </a:prstGeom>
          <a:noFill/>
        </p:spPr>
        <p:txBody>
          <a:bodyPr wrap="none" rtlCol="0">
            <a:spAutoFit/>
          </a:bodyPr>
          <a:lstStyle/>
          <a:p>
            <a:r>
              <a:rPr lang="en-IN" sz="4000" dirty="0">
                <a:solidFill>
                  <a:schemeClr val="accent2"/>
                </a:solidFill>
                <a:latin typeface="Times New Roman" panose="02020603050405020304" pitchFamily="18" charset="0"/>
                <a:cs typeface="Times New Roman" panose="02020603050405020304" pitchFamily="18" charset="0"/>
              </a:rPr>
              <a:t>Knowledge management in SC</a:t>
            </a:r>
            <a:endParaRPr lang="en-US" sz="1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0A75733B-210F-7462-98A4-AEC60959EFD7}"/>
              </a:ext>
            </a:extLst>
          </p:cNvPr>
          <p:cNvSpPr txBox="1">
            <a:spLocks/>
          </p:cNvSpPr>
          <p:nvPr/>
        </p:nvSpPr>
        <p:spPr>
          <a:xfrm>
            <a:off x="1574801" y="1554783"/>
            <a:ext cx="9979890" cy="335957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Knowledge management is the process of capturing, developing, sharing and effectively using organizational knowledge </a:t>
            </a:r>
          </a:p>
          <a:p>
            <a:pPr algn="just">
              <a:lnSpc>
                <a:spcPct val="150000"/>
              </a:lnSpc>
            </a:pPr>
            <a:r>
              <a:rPr lang="en-US" dirty="0">
                <a:latin typeface="Times New Roman" panose="02020603050405020304" pitchFamily="18" charset="0"/>
                <a:cs typeface="Times New Roman" panose="02020603050405020304" pitchFamily="18" charset="0"/>
              </a:rPr>
              <a:t>Knowledge management system refer to any kind of IT system that stores and retrieves knowledge, improves collaboration locates knowledge source </a:t>
            </a:r>
          </a:p>
          <a:p>
            <a:endParaRPr lang="en-IN" sz="2000" dirty="0">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742253695"/>
      </p:ext>
    </p:extLst>
  </p:cSld>
  <p:clrMapOvr>
    <a:masterClrMapping/>
  </p:clrMapOvr>
  <mc:AlternateContent xmlns:mc="http://schemas.openxmlformats.org/markup-compatibility/2006" xmlns:p14="http://schemas.microsoft.com/office/powerpoint/2010/main">
    <mc:Choice Requires="p14">
      <p:transition spd="slow" p14:dur="2000" advTm="155086"/>
    </mc:Choice>
    <mc:Fallback xmlns="">
      <p:transition spd="slow" advTm="1550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11263716" cy="1610200"/>
          </a:xfrm>
          <a:prstGeom prst="rect">
            <a:avLst/>
          </a:prstGeom>
        </p:spPr>
      </p:pic>
      <p:sp>
        <p:nvSpPr>
          <p:cNvPr id="7" name="TextBox 6"/>
          <p:cNvSpPr txBox="1"/>
          <p:nvPr/>
        </p:nvSpPr>
        <p:spPr>
          <a:xfrm>
            <a:off x="2690096" y="443944"/>
            <a:ext cx="8005718" cy="707886"/>
          </a:xfrm>
          <a:prstGeom prst="rect">
            <a:avLst/>
          </a:prstGeom>
          <a:noFill/>
        </p:spPr>
        <p:txBody>
          <a:bodyPr wrap="none" rtlCol="0">
            <a:spAutoFit/>
          </a:bodyPr>
          <a:lstStyle/>
          <a:p>
            <a:r>
              <a:rPr lang="en-US" sz="4000" dirty="0">
                <a:solidFill>
                  <a:schemeClr val="accent2"/>
                </a:solidFill>
                <a:latin typeface="Times New Roman" panose="02020603050405020304" pitchFamily="18" charset="0"/>
                <a:cs typeface="Times New Roman" panose="02020603050405020304" pitchFamily="18" charset="0"/>
              </a:rPr>
              <a:t>Supply chain knowledge management</a:t>
            </a:r>
            <a:endParaRPr lang="en-US" sz="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Content Placeholder 2">
            <a:extLst>
              <a:ext uri="{FF2B5EF4-FFF2-40B4-BE49-F238E27FC236}">
                <a16:creationId xmlns:a16="http://schemas.microsoft.com/office/drawing/2014/main" id="{C421C4C5-B8A8-5C2A-ADFA-E2C83C3A740D}"/>
              </a:ext>
            </a:extLst>
          </p:cNvPr>
          <p:cNvSpPr txBox="1">
            <a:spLocks/>
          </p:cNvSpPr>
          <p:nvPr/>
        </p:nvSpPr>
        <p:spPr>
          <a:xfrm>
            <a:off x="1439372" y="1453444"/>
            <a:ext cx="10349992"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600" dirty="0">
                <a:latin typeface="Times New Roman" panose="02020603050405020304" pitchFamily="18" charset="0"/>
                <a:cs typeface="Times New Roman" panose="02020603050405020304" pitchFamily="18" charset="0"/>
              </a:rPr>
              <a:t>The KM adoption in supply chain makes the environment collaborative that enables the chain to be more adaptive and response.</a:t>
            </a:r>
          </a:p>
          <a:p>
            <a:pPr algn="just"/>
            <a:r>
              <a:rPr lang="en-US" sz="3600" dirty="0">
                <a:latin typeface="Times New Roman" panose="02020603050405020304" pitchFamily="18" charset="0"/>
                <a:cs typeface="Times New Roman" panose="02020603050405020304" pitchFamily="18" charset="0"/>
              </a:rPr>
              <a:t>This helps to organization to achieves an improvement strategic competitive position in the market.</a:t>
            </a:r>
          </a:p>
          <a:p>
            <a:pPr algn="just"/>
            <a:r>
              <a:rPr lang="en-US" sz="3600" dirty="0">
                <a:latin typeface="Times New Roman" panose="02020603050405020304" pitchFamily="18" charset="0"/>
                <a:cs typeface="Times New Roman" panose="02020603050405020304" pitchFamily="18" charset="0"/>
              </a:rPr>
              <a:t>More cost effective, efficient and competitively response and adaptive supply chain.</a:t>
            </a: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84450" y="629246"/>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588719893"/>
      </p:ext>
    </p:extLst>
  </p:cSld>
  <p:clrMapOvr>
    <a:masterClrMapping/>
  </p:clrMapOvr>
  <mc:AlternateContent xmlns:mc="http://schemas.openxmlformats.org/markup-compatibility/2006" xmlns:p14="http://schemas.microsoft.com/office/powerpoint/2010/main">
    <mc:Choice Requires="p14">
      <p:transition spd="slow" p14:dur="2000" advTm="158292"/>
    </mc:Choice>
    <mc:Fallback xmlns="">
      <p:transition spd="slow" advTm="158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 y="-172721"/>
            <a:ext cx="11611266" cy="1641955"/>
          </a:xfrm>
          <a:prstGeom prst="rect">
            <a:avLst/>
          </a:prstGeom>
        </p:spPr>
      </p:pic>
      <p:sp>
        <p:nvSpPr>
          <p:cNvPr id="7" name="TextBox 6"/>
          <p:cNvSpPr txBox="1"/>
          <p:nvPr/>
        </p:nvSpPr>
        <p:spPr>
          <a:xfrm>
            <a:off x="2690095" y="339992"/>
            <a:ext cx="8696611" cy="584775"/>
          </a:xfrm>
          <a:prstGeom prst="rect">
            <a:avLst/>
          </a:prstGeom>
          <a:noFill/>
        </p:spPr>
        <p:txBody>
          <a:bodyPr wrap="none" rtlCol="0">
            <a:spAutoFit/>
          </a:bodyPr>
          <a:lstStyle/>
          <a:p>
            <a:r>
              <a:rPr lang="en-US" sz="3200" b="1" dirty="0">
                <a:solidFill>
                  <a:schemeClr val="accent2"/>
                </a:solidFill>
                <a:latin typeface="Times New Roman" panose="02020603050405020304" pitchFamily="18" charset="0"/>
                <a:cs typeface="Times New Roman" panose="02020603050405020304" pitchFamily="18" charset="0"/>
              </a:rPr>
              <a:t>Benefits of supply chain knowledge management</a:t>
            </a:r>
            <a:endParaRPr lang="en-US" sz="6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ounded Rectangle 3">
            <a:extLst>
              <a:ext uri="{FF2B5EF4-FFF2-40B4-BE49-F238E27FC236}">
                <a16:creationId xmlns:a16="http://schemas.microsoft.com/office/drawing/2014/main" id="{BE279F13-90F2-B030-37F8-214320981013}"/>
              </a:ext>
            </a:extLst>
          </p:cNvPr>
          <p:cNvSpPr/>
          <p:nvPr/>
        </p:nvSpPr>
        <p:spPr>
          <a:xfrm>
            <a:off x="2540000" y="1485247"/>
            <a:ext cx="2647244" cy="129540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Improve project management</a:t>
            </a:r>
          </a:p>
        </p:txBody>
      </p:sp>
      <p:sp>
        <p:nvSpPr>
          <p:cNvPr id="12" name="Rounded Rectangle 4">
            <a:extLst>
              <a:ext uri="{FF2B5EF4-FFF2-40B4-BE49-F238E27FC236}">
                <a16:creationId xmlns:a16="http://schemas.microsoft.com/office/drawing/2014/main" id="{B2EC58A2-C777-026D-24F3-ED104094B8C8}"/>
              </a:ext>
            </a:extLst>
          </p:cNvPr>
          <p:cNvSpPr/>
          <p:nvPr/>
        </p:nvSpPr>
        <p:spPr>
          <a:xfrm>
            <a:off x="7016044" y="4093365"/>
            <a:ext cx="2057400" cy="1295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Supply chain</a:t>
            </a:r>
          </a:p>
        </p:txBody>
      </p:sp>
      <p:sp>
        <p:nvSpPr>
          <p:cNvPr id="13" name="Rounded Rectangle 5">
            <a:extLst>
              <a:ext uri="{FF2B5EF4-FFF2-40B4-BE49-F238E27FC236}">
                <a16:creationId xmlns:a16="http://schemas.microsoft.com/office/drawing/2014/main" id="{AB940C93-3286-44E1-2216-6C61FE19702D}"/>
              </a:ext>
            </a:extLst>
          </p:cNvPr>
          <p:cNvSpPr/>
          <p:nvPr/>
        </p:nvSpPr>
        <p:spPr>
          <a:xfrm>
            <a:off x="2856089" y="4093365"/>
            <a:ext cx="2331155" cy="1295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latin typeface="Times New Roman" panose="02020603050405020304" pitchFamily="18" charset="0"/>
                <a:cs typeface="Times New Roman" panose="02020603050405020304" pitchFamily="18" charset="0"/>
              </a:rPr>
              <a:t>Reduced process cycle time</a:t>
            </a:r>
          </a:p>
        </p:txBody>
      </p:sp>
      <p:sp>
        <p:nvSpPr>
          <p:cNvPr id="14" name="Rounded Rectangle 6">
            <a:extLst>
              <a:ext uri="{FF2B5EF4-FFF2-40B4-BE49-F238E27FC236}">
                <a16:creationId xmlns:a16="http://schemas.microsoft.com/office/drawing/2014/main" id="{08BFE164-0F95-D369-44F7-A8B356314712}"/>
              </a:ext>
            </a:extLst>
          </p:cNvPr>
          <p:cNvSpPr/>
          <p:nvPr/>
        </p:nvSpPr>
        <p:spPr>
          <a:xfrm>
            <a:off x="7016044" y="1485247"/>
            <a:ext cx="2331156" cy="12954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Customer participation </a:t>
            </a:r>
          </a:p>
        </p:txBody>
      </p:sp>
      <p:sp>
        <p:nvSpPr>
          <p:cNvPr id="15" name="Right Arrow 7">
            <a:extLst>
              <a:ext uri="{FF2B5EF4-FFF2-40B4-BE49-F238E27FC236}">
                <a16:creationId xmlns:a16="http://schemas.microsoft.com/office/drawing/2014/main" id="{04E5E4C4-54E3-B02B-3D78-30D9E456B1B5}"/>
              </a:ext>
            </a:extLst>
          </p:cNvPr>
          <p:cNvSpPr/>
          <p:nvPr/>
        </p:nvSpPr>
        <p:spPr>
          <a:xfrm>
            <a:off x="5187244" y="1828147"/>
            <a:ext cx="1828800" cy="647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6" name="Down Arrow 8">
            <a:extLst>
              <a:ext uri="{FF2B5EF4-FFF2-40B4-BE49-F238E27FC236}">
                <a16:creationId xmlns:a16="http://schemas.microsoft.com/office/drawing/2014/main" id="{6648BDB5-91D3-4926-A8D1-6A62082090AD}"/>
              </a:ext>
            </a:extLst>
          </p:cNvPr>
          <p:cNvSpPr/>
          <p:nvPr/>
        </p:nvSpPr>
        <p:spPr>
          <a:xfrm>
            <a:off x="7701844" y="2780647"/>
            <a:ext cx="685800" cy="13127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7" name="Left Arrow 9">
            <a:extLst>
              <a:ext uri="{FF2B5EF4-FFF2-40B4-BE49-F238E27FC236}">
                <a16:creationId xmlns:a16="http://schemas.microsoft.com/office/drawing/2014/main" id="{FAD8D938-ED94-B402-74DD-B3C0442F91A3}"/>
              </a:ext>
            </a:extLst>
          </p:cNvPr>
          <p:cNvSpPr/>
          <p:nvPr/>
        </p:nvSpPr>
        <p:spPr>
          <a:xfrm>
            <a:off x="5187244" y="4474365"/>
            <a:ext cx="1828800" cy="6477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pic>
        <p:nvPicPr>
          <p:cNvPr id="1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899308"/>
            <a:ext cx="2305141" cy="1076343"/>
          </a:xfrm>
          <a:prstGeom prst="rect">
            <a:avLst/>
          </a:prstGeom>
        </p:spPr>
      </p:pic>
      <p:sp>
        <p:nvSpPr>
          <p:cNvPr id="19" name="TextBox 18">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48475950"/>
      </p:ext>
    </p:extLst>
  </p:cSld>
  <p:clrMapOvr>
    <a:masterClrMapping/>
  </p:clrMapOvr>
  <mc:AlternateContent xmlns:mc="http://schemas.openxmlformats.org/markup-compatibility/2006" xmlns:p14="http://schemas.microsoft.com/office/powerpoint/2010/main">
    <mc:Choice Requires="p14">
      <p:transition spd="slow" p14:dur="2000" advTm="76318"/>
    </mc:Choice>
    <mc:Fallback xmlns="">
      <p:transition spd="slow" advTm="763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118800"/>
            <a:ext cx="9902229" cy="204838"/>
          </a:xfrm>
          <a:prstGeom prst="rect">
            <a:avLst/>
          </a:prstGeom>
        </p:spPr>
      </p:pic>
      <p:pic>
        <p:nvPicPr>
          <p:cNvPr id="6" name="Picture 5"/>
          <p:cNvPicPr>
            <a:picLocks noChangeAspect="1"/>
          </p:cNvPicPr>
          <p:nvPr/>
        </p:nvPicPr>
        <p:blipFill>
          <a:blip r:embed="rId3"/>
          <a:stretch>
            <a:fillRect/>
          </a:stretch>
        </p:blipFill>
        <p:spPr>
          <a:xfrm>
            <a:off x="11289" y="-257411"/>
            <a:ext cx="11662726" cy="1610200"/>
          </a:xfrm>
          <a:prstGeom prst="rect">
            <a:avLst/>
          </a:prstGeom>
        </p:spPr>
      </p:pic>
      <p:sp>
        <p:nvSpPr>
          <p:cNvPr id="7" name="TextBox 6"/>
          <p:cNvSpPr txBox="1"/>
          <p:nvPr/>
        </p:nvSpPr>
        <p:spPr>
          <a:xfrm>
            <a:off x="2720576" y="206335"/>
            <a:ext cx="8738354" cy="707886"/>
          </a:xfrm>
          <a:prstGeom prst="rect">
            <a:avLst/>
          </a:prstGeom>
          <a:noFill/>
        </p:spPr>
        <p:txBody>
          <a:bodyPr wrap="none" rtlCol="0">
            <a:spAutoFit/>
          </a:bodyPr>
          <a:lstStyle/>
          <a:p>
            <a:r>
              <a:rPr lang="en-US" sz="4000" b="1" dirty="0">
                <a:solidFill>
                  <a:schemeClr val="accent2"/>
                </a:solidFill>
                <a:latin typeface="Times New Roman" panose="02020603050405020304" pitchFamily="18" charset="0"/>
                <a:cs typeface="Times New Roman" panose="02020603050405020304" pitchFamily="18" charset="0"/>
              </a:rPr>
              <a:t>Key Issue in supply chain manage</a:t>
            </a:r>
            <a:r>
              <a:rPr lang="en-US" sz="4000" b="1" dirty="0">
                <a:solidFill>
                  <a:schemeClr val="accent2"/>
                </a:solidFill>
              </a:rPr>
              <a:t>ment</a:t>
            </a:r>
            <a:endParaRPr lang="en-US" sz="8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143B1C57-24BB-0F66-E214-1FE8F50F59B7}"/>
              </a:ext>
            </a:extLst>
          </p:cNvPr>
          <p:cNvSpPr txBox="1">
            <a:spLocks/>
          </p:cNvSpPr>
          <p:nvPr/>
        </p:nvSpPr>
        <p:spPr>
          <a:xfrm>
            <a:off x="1384180" y="1088656"/>
            <a:ext cx="10688495" cy="3148091"/>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70000"/>
              </a:lnSpc>
              <a:spcBef>
                <a:spcPts val="600"/>
              </a:spcBef>
              <a:spcAft>
                <a:spcPts val="600"/>
              </a:spcAft>
            </a:pPr>
            <a:r>
              <a:rPr lang="en-US" sz="4500" b="1" dirty="0">
                <a:latin typeface="Times New Roman" panose="02020603050405020304" pitchFamily="18" charset="0"/>
                <a:cs typeface="Times New Roman" panose="02020603050405020304" pitchFamily="18" charset="0"/>
              </a:rPr>
              <a:t>Bullwhips effect-</a:t>
            </a:r>
            <a:r>
              <a:rPr lang="en-US" sz="4500" dirty="0">
                <a:latin typeface="Times New Roman" panose="02020603050405020304" pitchFamily="18" charset="0"/>
                <a:cs typeface="Times New Roman" panose="02020603050405020304" pitchFamily="18" charset="0"/>
              </a:rPr>
              <a:t> In supply chain increasing demand and supply variation from retailer, customer to manufacturing. Away from customer the always fluctuated demand like increase and suddenly decrease in supply chain such case is affected on production management and supply chain management, price of product. The effect is known as Bullwhip effect</a:t>
            </a:r>
            <a:endParaRPr lang="en-US" sz="45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marL="0" indent="0" algn="just">
              <a:lnSpc>
                <a:spcPct val="200000"/>
              </a:lnSpc>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4F567C6-CA72-9C79-C2B7-5B33E5AE6C64}"/>
              </a:ext>
            </a:extLst>
          </p:cNvPr>
          <p:cNvSpPr txBox="1"/>
          <p:nvPr/>
        </p:nvSpPr>
        <p:spPr>
          <a:xfrm>
            <a:off x="2850131" y="3827721"/>
            <a:ext cx="6228080" cy="2241960"/>
          </a:xfrm>
          <a:prstGeom prst="rect">
            <a:avLst/>
          </a:prstGeom>
          <a:noFill/>
        </p:spPr>
        <p:txBody>
          <a:bodyPr wrap="square">
            <a:spAutoFit/>
          </a:bodyPr>
          <a:lstStyle/>
          <a:p>
            <a:pPr marL="457200" lvl="1" indent="0" algn="ctr">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Cost/pricing issues</a:t>
            </a:r>
          </a:p>
          <a:p>
            <a:pPr marL="457200" lvl="1" indent="0" algn="ctr">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Managing inventory and supplier </a:t>
            </a:r>
          </a:p>
          <a:p>
            <a:pPr marL="457200" lvl="1" indent="0" algn="ctr">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Primary manufacturing process PUSH </a:t>
            </a:r>
          </a:p>
          <a:p>
            <a:pPr marL="457200" lvl="1" indent="0" algn="ctr">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Maintaining safety and quality</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72323255"/>
      </p:ext>
    </p:extLst>
  </p:cSld>
  <p:clrMapOvr>
    <a:masterClrMapping/>
  </p:clrMapOvr>
  <mc:AlternateContent xmlns:mc="http://schemas.openxmlformats.org/markup-compatibility/2006" xmlns:p14="http://schemas.microsoft.com/office/powerpoint/2010/main">
    <mc:Choice Requires="p14">
      <p:transition spd="slow" p14:dur="2000" advTm="185630"/>
    </mc:Choice>
    <mc:Fallback xmlns="">
      <p:transition spd="slow" advTm="1856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1289" y="-257411"/>
            <a:ext cx="11662726" cy="1610200"/>
          </a:xfrm>
          <a:prstGeom prst="rect">
            <a:avLst/>
          </a:prstGeom>
        </p:spPr>
      </p:pic>
      <p:sp>
        <p:nvSpPr>
          <p:cNvPr id="7" name="TextBox 6"/>
          <p:cNvSpPr txBox="1"/>
          <p:nvPr/>
        </p:nvSpPr>
        <p:spPr>
          <a:xfrm>
            <a:off x="2911776" y="267890"/>
            <a:ext cx="8892178" cy="646331"/>
          </a:xfrm>
          <a:prstGeom prst="rect">
            <a:avLst/>
          </a:prstGeom>
          <a:noFill/>
        </p:spPr>
        <p:txBody>
          <a:bodyPr wrap="none" rtlCol="0">
            <a:spAutoFit/>
          </a:bodyPr>
          <a:lstStyle/>
          <a:p>
            <a:r>
              <a:rPr lang="en-US" sz="36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A8CB19B-1C28-D137-F6DF-72C3AAF7D7FC}"/>
              </a:ext>
            </a:extLst>
          </p:cNvPr>
          <p:cNvSpPr txBox="1"/>
          <p:nvPr/>
        </p:nvSpPr>
        <p:spPr>
          <a:xfrm>
            <a:off x="792480" y="1413851"/>
            <a:ext cx="10962640" cy="4031873"/>
          </a:xfrm>
          <a:prstGeom prst="rect">
            <a:avLst/>
          </a:prstGeom>
          <a:noFill/>
        </p:spPr>
        <p:txBody>
          <a:bodyPr wrap="square">
            <a:spAutoFit/>
          </a:bodyPr>
          <a:lstStyle/>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Customer service</a:t>
            </a:r>
            <a:r>
              <a:rPr lang="en-US" sz="3200" dirty="0">
                <a:latin typeface="Times New Roman" panose="02020603050405020304" pitchFamily="18" charset="0"/>
                <a:cs typeface="Times New Roman" panose="02020603050405020304" pitchFamily="18" charset="0"/>
              </a:rPr>
              <a:t> - Supply chain management is all about providing the right product in the right quantity to the right place and the right time. Seems simple, but can get complicated...quickly.</a:t>
            </a:r>
          </a:p>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Cost control</a:t>
            </a:r>
            <a:r>
              <a:rPr lang="en-US" sz="3200" dirty="0">
                <a:latin typeface="Times New Roman" panose="02020603050405020304" pitchFamily="18" charset="0"/>
                <a:cs typeface="Times New Roman" panose="02020603050405020304" pitchFamily="18" charset="0"/>
              </a:rPr>
              <a:t> - Operating costs are under extreme pressure by rising energy/fuel and freight costs, greater number of global customers, technology, increasing labor rates and new regulations and rising commodity prices.</a:t>
            </a: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676163"/>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16310575"/>
      </p:ext>
    </p:extLst>
  </p:cSld>
  <p:clrMapOvr>
    <a:masterClrMapping/>
  </p:clrMapOvr>
  <mc:AlternateContent xmlns:mc="http://schemas.openxmlformats.org/markup-compatibility/2006" xmlns:p14="http://schemas.microsoft.com/office/powerpoint/2010/main">
    <mc:Choice Requires="p14">
      <p:transition spd="slow" p14:dur="2000" advTm="148478"/>
    </mc:Choice>
    <mc:Fallback xmlns="">
      <p:transition spd="slow" advTm="1484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 y="-598765"/>
            <a:ext cx="12072675" cy="1610200"/>
          </a:xfrm>
          <a:prstGeom prst="rect">
            <a:avLst/>
          </a:prstGeom>
        </p:spPr>
      </p:pic>
      <p:sp>
        <p:nvSpPr>
          <p:cNvPr id="7" name="TextBox 6"/>
          <p:cNvSpPr txBox="1"/>
          <p:nvPr/>
        </p:nvSpPr>
        <p:spPr>
          <a:xfrm>
            <a:off x="2710416" y="-147608"/>
            <a:ext cx="9865201" cy="707886"/>
          </a:xfrm>
          <a:prstGeom prst="rect">
            <a:avLst/>
          </a:prstGeom>
          <a:noFill/>
        </p:spPr>
        <p:txBody>
          <a:bodyPr wrap="none" rtlCol="0">
            <a:spAutoFit/>
          </a:bodyPr>
          <a:lstStyle/>
          <a:p>
            <a:r>
              <a:rPr lang="en-US" sz="40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600" b="1" dirty="0">
              <a:solidFill>
                <a:schemeClr val="accent2"/>
              </a:solidFill>
              <a:cs typeface="Tajawal Medium" panose="00000600000000000000" pitchFamily="2" charset="-78"/>
            </a:endParaRPr>
          </a:p>
        </p:txBody>
      </p:sp>
      <p:sp>
        <p:nvSpPr>
          <p:cNvPr id="8" name="TextBox 7"/>
          <p:cNvSpPr txBox="1"/>
          <p:nvPr/>
        </p:nvSpPr>
        <p:spPr>
          <a:xfrm>
            <a:off x="530219" y="-39382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1BDC844-E6B5-7577-C658-CC66DFCF42CC}"/>
              </a:ext>
            </a:extLst>
          </p:cNvPr>
          <p:cNvSpPr txBox="1"/>
          <p:nvPr/>
        </p:nvSpPr>
        <p:spPr>
          <a:xfrm>
            <a:off x="103860" y="1011435"/>
            <a:ext cx="11968814" cy="4832092"/>
          </a:xfrm>
          <a:prstGeom prst="rect">
            <a:avLst/>
          </a:prstGeom>
          <a:noFill/>
        </p:spPr>
        <p:txBody>
          <a:bodyPr wrap="square">
            <a:spAutoFit/>
          </a:bodyPr>
          <a:lstStyle/>
          <a:p>
            <a:pPr marL="342900" lvl="0" indent="-3429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Planning &amp; risk management</a:t>
            </a:r>
            <a:r>
              <a:rPr lang="en-US" sz="2800" dirty="0">
                <a:latin typeface="Times New Roman" panose="02020603050405020304" pitchFamily="18" charset="0"/>
                <a:cs typeface="Times New Roman" panose="02020603050405020304" pitchFamily="18" charset="0"/>
              </a:rPr>
              <a:t> - In order to stay as efficient and effective as possible, periodic assessments and redesigns are needed. These adjustments are in response to changes in the market - changes such as new product launches, global sourcing, credit availability and the need to protect intellectual property. These risks must be identified and quantified in order to control and mitigate.</a:t>
            </a:r>
          </a:p>
          <a:p>
            <a:pPr marL="342900" lvl="0" indent="-3429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Supplier/partner relationship management</a:t>
            </a:r>
            <a:r>
              <a:rPr lang="en-US" sz="2800" dirty="0">
                <a:latin typeface="Times New Roman" panose="02020603050405020304" pitchFamily="18" charset="0"/>
                <a:cs typeface="Times New Roman" panose="02020603050405020304" pitchFamily="18" charset="0"/>
              </a:rPr>
              <a:t> - It is important to create, understand and follow mutually agreed upon standards to better understand current performance and opportunities for improvement. Having two different methods for measuring and communicating performance and results wastes time and effort. Trust the system that was put in place for consistent results and better supplier/partner relationships.</a:t>
            </a:r>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07840807"/>
      </p:ext>
    </p:extLst>
  </p:cSld>
  <p:clrMapOvr>
    <a:masterClrMapping/>
  </p:clrMapOvr>
  <mc:AlternateContent xmlns:mc="http://schemas.openxmlformats.org/markup-compatibility/2006" xmlns:p14="http://schemas.microsoft.com/office/powerpoint/2010/main">
    <mc:Choice Requires="p14">
      <p:transition spd="slow" p14:dur="2000" advTm="212936"/>
    </mc:Choice>
    <mc:Fallback xmlns="">
      <p:transition spd="slow" advTm="2129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6595460" cy="646331"/>
          </a:xfrm>
          <a:prstGeom prst="rect">
            <a:avLst/>
          </a:prstGeom>
          <a:noFill/>
        </p:spPr>
        <p:txBody>
          <a:bodyPr wrap="none" rtlCol="0">
            <a:spAutoFit/>
          </a:bodyPr>
          <a:lstStyle/>
          <a:p>
            <a:r>
              <a:rPr lang="en-US" sz="3600" b="1" dirty="0">
                <a:solidFill>
                  <a:schemeClr val="accent2"/>
                </a:solidFill>
              </a:rPr>
              <a:t>Supply Chain Management (SCM)</a:t>
            </a:r>
            <a:endParaRPr lang="en-US" sz="4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74F81D9-A0BA-A77C-B952-05620E2F3FE6}"/>
              </a:ext>
            </a:extLst>
          </p:cNvPr>
          <p:cNvSpPr txBox="1"/>
          <p:nvPr/>
        </p:nvSpPr>
        <p:spPr>
          <a:xfrm>
            <a:off x="1154545" y="1666340"/>
            <a:ext cx="10825019" cy="1384995"/>
          </a:xfrm>
          <a:prstGeom prst="rect">
            <a:avLst/>
          </a:prstGeom>
          <a:noFill/>
        </p:spPr>
        <p:txBody>
          <a:bodyPr wrap="square">
            <a:spAutoFit/>
          </a:bodyPr>
          <a:lstStyle/>
          <a:p>
            <a:r>
              <a:rPr lang="en-US" sz="2800" b="0" i="0" dirty="0">
                <a:solidFill>
                  <a:srgbClr val="444444"/>
                </a:solidFill>
                <a:effectLst/>
                <a:latin typeface="Open Sans" panose="020B0606030504020204" pitchFamily="34" charset="0"/>
              </a:rPr>
              <a:t>Managing flow of information through supply chain in order to attain the level of synchronization that will make it more responsive to customer needs while lowering costs</a:t>
            </a:r>
            <a:endParaRPr lang="ar-EG" sz="2800" dirty="0"/>
          </a:p>
        </p:txBody>
      </p:sp>
      <p:sp>
        <p:nvSpPr>
          <p:cNvPr id="13" name="TextBox 12">
            <a:extLst>
              <a:ext uri="{FF2B5EF4-FFF2-40B4-BE49-F238E27FC236}">
                <a16:creationId xmlns:a16="http://schemas.microsoft.com/office/drawing/2014/main" id="{C81F6C1E-CA65-9A97-D322-4DBB9581E4DD}"/>
              </a:ext>
            </a:extLst>
          </p:cNvPr>
          <p:cNvSpPr txBox="1"/>
          <p:nvPr/>
        </p:nvSpPr>
        <p:spPr>
          <a:xfrm>
            <a:off x="1154545" y="3051335"/>
            <a:ext cx="6225308" cy="461665"/>
          </a:xfrm>
          <a:prstGeom prst="rect">
            <a:avLst/>
          </a:prstGeom>
          <a:noFill/>
        </p:spPr>
        <p:txBody>
          <a:bodyPr wrap="square">
            <a:spAutoFit/>
          </a:bodyPr>
          <a:lstStyle/>
          <a:p>
            <a:r>
              <a:rPr lang="en-US" sz="2400" b="1" i="0" dirty="0">
                <a:solidFill>
                  <a:srgbClr val="FF0000"/>
                </a:solidFill>
                <a:effectLst/>
                <a:latin typeface="Open Sans" panose="020B0606030504020204" pitchFamily="34" charset="0"/>
              </a:rPr>
              <a:t>Keys to effective SCM</a:t>
            </a:r>
            <a:endParaRPr lang="ar-EG" sz="2400" b="1" dirty="0">
              <a:solidFill>
                <a:srgbClr val="FF0000"/>
              </a:solidFill>
            </a:endParaRPr>
          </a:p>
        </p:txBody>
      </p:sp>
      <p:sp>
        <p:nvSpPr>
          <p:cNvPr id="15" name="TextBox 14">
            <a:extLst>
              <a:ext uri="{FF2B5EF4-FFF2-40B4-BE49-F238E27FC236}">
                <a16:creationId xmlns:a16="http://schemas.microsoft.com/office/drawing/2014/main" id="{6979CDEC-299B-7A01-8A4E-1984FB499544}"/>
              </a:ext>
            </a:extLst>
          </p:cNvPr>
          <p:cNvSpPr txBox="1"/>
          <p:nvPr/>
        </p:nvSpPr>
        <p:spPr>
          <a:xfrm>
            <a:off x="3722492" y="3544750"/>
            <a:ext cx="6225308" cy="1815882"/>
          </a:xfrm>
          <a:prstGeom prst="rect">
            <a:avLst/>
          </a:prstGeom>
          <a:noFill/>
        </p:spPr>
        <p:txBody>
          <a:bodyPr wrap="square">
            <a:spAutoFit/>
          </a:bodyPr>
          <a:lstStyle/>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Information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Communication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Cooperation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trust</a:t>
            </a:r>
            <a:endParaRPr lang="ar-EG" b="1"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544647399"/>
      </p:ext>
    </p:extLst>
  </p:cSld>
  <p:clrMapOvr>
    <a:masterClrMapping/>
  </p:clrMapOvr>
  <mc:AlternateContent xmlns:mc="http://schemas.openxmlformats.org/markup-compatibility/2006" xmlns:p14="http://schemas.microsoft.com/office/powerpoint/2010/main">
    <mc:Choice Requires="p14">
      <p:transition spd="slow" p14:dur="2000" advTm="84429"/>
    </mc:Choice>
    <mc:Fallback xmlns="">
      <p:transition spd="slow" advTm="8442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10683672"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b="0" i="0" dirty="0">
                <a:solidFill>
                  <a:schemeClr val="accent2"/>
                </a:solidFill>
                <a:effectLst/>
                <a:latin typeface="Open Sans" panose="020B0606030504020204" pitchFamily="34" charset="0"/>
              </a:rPr>
              <a:t> </a:t>
            </a:r>
            <a:r>
              <a:rPr lang="en-US" sz="2800" b="1" i="0" dirty="0">
                <a:solidFill>
                  <a:schemeClr val="accent2"/>
                </a:solidFill>
                <a:effectLst/>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9B4F0E6-B2AF-E1C8-0929-71A87F53D834}"/>
              </a:ext>
            </a:extLst>
          </p:cNvPr>
          <p:cNvSpPr txBox="1"/>
          <p:nvPr/>
        </p:nvSpPr>
        <p:spPr>
          <a:xfrm>
            <a:off x="2440789" y="1480952"/>
            <a:ext cx="7894702"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A set of approaches used to efficiently integrate</a:t>
            </a:r>
            <a:endParaRPr lang="ar-EG" sz="2400" b="1" dirty="0"/>
          </a:p>
        </p:txBody>
      </p:sp>
      <p:sp>
        <p:nvSpPr>
          <p:cNvPr id="13" name="TextBox 12">
            <a:extLst>
              <a:ext uri="{FF2B5EF4-FFF2-40B4-BE49-F238E27FC236}">
                <a16:creationId xmlns:a16="http://schemas.microsoft.com/office/drawing/2014/main" id="{29A10551-683E-08DC-4AB7-B29286CB1B7E}"/>
              </a:ext>
            </a:extLst>
          </p:cNvPr>
          <p:cNvSpPr txBox="1"/>
          <p:nvPr/>
        </p:nvSpPr>
        <p:spPr>
          <a:xfrm>
            <a:off x="4279248" y="2623939"/>
            <a:ext cx="6225308" cy="1815882"/>
          </a:xfrm>
          <a:prstGeom prst="rect">
            <a:avLst/>
          </a:prstGeom>
          <a:noFill/>
        </p:spPr>
        <p:txBody>
          <a:bodyPr wrap="square">
            <a:spAutoFit/>
          </a:bodyPr>
          <a:lstStyle/>
          <a:p>
            <a:pPr marL="457200" indent="-457200">
              <a:buFont typeface="Wingdings" panose="05000000000000000000" pitchFamily="2" charset="2"/>
              <a:buChar char="v"/>
            </a:pPr>
            <a:r>
              <a:rPr lang="en-US" sz="2800" b="0" i="0" dirty="0">
                <a:effectLst/>
                <a:latin typeface="Open Sans" panose="020B0606030504020204" pitchFamily="34" charset="0"/>
              </a:rPr>
              <a:t>Suppliers</a:t>
            </a:r>
          </a:p>
          <a:p>
            <a:pPr marL="457200" indent="-457200">
              <a:buFont typeface="Wingdings" panose="05000000000000000000" pitchFamily="2" charset="2"/>
              <a:buChar char="v"/>
            </a:pPr>
            <a:r>
              <a:rPr lang="en-US" sz="2800" b="0" i="0" dirty="0">
                <a:effectLst/>
                <a:latin typeface="Open Sans" panose="020B0606030504020204" pitchFamily="34" charset="0"/>
              </a:rPr>
              <a:t>Manufacturers</a:t>
            </a:r>
          </a:p>
          <a:p>
            <a:pPr marL="457200" indent="-457200">
              <a:buFont typeface="Wingdings" panose="05000000000000000000" pitchFamily="2" charset="2"/>
              <a:buChar char="v"/>
            </a:pPr>
            <a:r>
              <a:rPr lang="en-US" sz="2800" b="0" i="0" dirty="0">
                <a:effectLst/>
                <a:latin typeface="Open Sans" panose="020B0606030504020204" pitchFamily="34" charset="0"/>
              </a:rPr>
              <a:t>Warehouses</a:t>
            </a:r>
          </a:p>
          <a:p>
            <a:pPr marL="457200" indent="-457200">
              <a:buFont typeface="Wingdings" panose="05000000000000000000" pitchFamily="2" charset="2"/>
              <a:buChar char="v"/>
            </a:pPr>
            <a:r>
              <a:rPr lang="en-US" sz="2800" b="0" i="0" dirty="0">
                <a:effectLst/>
                <a:latin typeface="Open Sans" panose="020B0606030504020204" pitchFamily="34" charset="0"/>
              </a:rPr>
              <a:t>Distribution centers</a:t>
            </a:r>
            <a:endParaRPr lang="ar-EG" sz="2800"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032573372"/>
      </p:ext>
    </p:extLst>
  </p:cSld>
  <p:clrMapOvr>
    <a:masterClrMapping/>
  </p:clrMapOvr>
  <mc:AlternateContent xmlns:mc="http://schemas.openxmlformats.org/markup-compatibility/2006" xmlns:p14="http://schemas.microsoft.com/office/powerpoint/2010/main">
    <mc:Choice Requires="p14">
      <p:transition spd="slow" p14:dur="2000" advTm="55134"/>
    </mc:Choice>
    <mc:Fallback xmlns="">
      <p:transition spd="slow" advTm="55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10812981"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dirty="0">
                <a:solidFill>
                  <a:schemeClr val="accent2"/>
                </a:solidFill>
                <a:latin typeface="Open Sans" panose="020B0606030504020204" pitchFamily="34" charset="0"/>
              </a:rPr>
              <a:t> </a:t>
            </a:r>
            <a:r>
              <a:rPr lang="en-US" sz="2800" b="1" dirty="0">
                <a:solidFill>
                  <a:schemeClr val="accent2"/>
                </a:solidFill>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70760B3-7883-8B27-E5EB-953893F3B9C5}"/>
              </a:ext>
            </a:extLst>
          </p:cNvPr>
          <p:cNvSpPr txBox="1"/>
          <p:nvPr/>
        </p:nvSpPr>
        <p:spPr>
          <a:xfrm>
            <a:off x="1487055" y="1552159"/>
            <a:ext cx="10096093" cy="584775"/>
          </a:xfrm>
          <a:prstGeom prst="rect">
            <a:avLst/>
          </a:prstGeom>
          <a:noFill/>
        </p:spPr>
        <p:txBody>
          <a:bodyPr wrap="square">
            <a:spAutoFit/>
          </a:bodyPr>
          <a:lstStyle/>
          <a:p>
            <a:r>
              <a:rPr lang="en-US" sz="3200" b="1" i="0" dirty="0">
                <a:solidFill>
                  <a:srgbClr val="444444"/>
                </a:solidFill>
                <a:effectLst/>
                <a:latin typeface="Open Sans" panose="020B0606030504020204" pitchFamily="34" charset="0"/>
              </a:rPr>
              <a:t>So that the product is produced and distributed</a:t>
            </a:r>
            <a:endParaRPr lang="ar-EG" sz="3200" b="1" dirty="0"/>
          </a:p>
        </p:txBody>
      </p:sp>
      <p:sp>
        <p:nvSpPr>
          <p:cNvPr id="13" name="TextBox 12">
            <a:extLst>
              <a:ext uri="{FF2B5EF4-FFF2-40B4-BE49-F238E27FC236}">
                <a16:creationId xmlns:a16="http://schemas.microsoft.com/office/drawing/2014/main" id="{2F2DA303-F761-0AEE-40B4-E49FDAF72674}"/>
              </a:ext>
            </a:extLst>
          </p:cNvPr>
          <p:cNvSpPr txBox="1"/>
          <p:nvPr/>
        </p:nvSpPr>
        <p:spPr>
          <a:xfrm>
            <a:off x="3422447" y="2498262"/>
            <a:ext cx="6225308" cy="1569660"/>
          </a:xfrm>
          <a:prstGeom prst="rect">
            <a:avLst/>
          </a:prstGeom>
          <a:noFill/>
        </p:spPr>
        <p:txBody>
          <a:bodyPr wrap="square">
            <a:spAutoFit/>
          </a:bodyPr>
          <a:lstStyle/>
          <a:p>
            <a:r>
              <a:rPr lang="en-US" sz="3200" i="0" dirty="0">
                <a:solidFill>
                  <a:srgbClr val="444444"/>
                </a:solidFill>
                <a:effectLst/>
                <a:latin typeface="Open Sans" panose="020B0606030504020204" pitchFamily="34" charset="0"/>
                <a:cs typeface="+mj-cs"/>
              </a:rPr>
              <a:t>In the right quantities</a:t>
            </a:r>
          </a:p>
          <a:p>
            <a:r>
              <a:rPr lang="en-US" sz="3200" i="0" dirty="0">
                <a:solidFill>
                  <a:srgbClr val="444444"/>
                </a:solidFill>
                <a:effectLst/>
                <a:latin typeface="Open Sans" panose="020B0606030504020204" pitchFamily="34" charset="0"/>
                <a:cs typeface="+mj-cs"/>
              </a:rPr>
              <a:t>To the right locations</a:t>
            </a:r>
          </a:p>
          <a:p>
            <a:r>
              <a:rPr lang="en-US" sz="3200" i="0" dirty="0">
                <a:solidFill>
                  <a:srgbClr val="444444"/>
                </a:solidFill>
                <a:effectLst/>
                <a:latin typeface="Open Sans" panose="020B0606030504020204" pitchFamily="34" charset="0"/>
                <a:cs typeface="+mj-cs"/>
              </a:rPr>
              <a:t>And at the right time</a:t>
            </a:r>
            <a:endParaRPr lang="ar-EG" sz="3200" dirty="0">
              <a:cs typeface="+mj-cs"/>
            </a:endParaRPr>
          </a:p>
        </p:txBody>
      </p:sp>
      <p:sp>
        <p:nvSpPr>
          <p:cNvPr id="15" name="TextBox 14">
            <a:extLst>
              <a:ext uri="{FF2B5EF4-FFF2-40B4-BE49-F238E27FC236}">
                <a16:creationId xmlns:a16="http://schemas.microsoft.com/office/drawing/2014/main" id="{6B4984AC-04AD-A986-B90C-BB338F8E72EF}"/>
              </a:ext>
            </a:extLst>
          </p:cNvPr>
          <p:cNvSpPr txBox="1"/>
          <p:nvPr/>
        </p:nvSpPr>
        <p:spPr>
          <a:xfrm>
            <a:off x="1166594" y="4259445"/>
            <a:ext cx="7473972" cy="523220"/>
          </a:xfrm>
          <a:prstGeom prst="rect">
            <a:avLst/>
          </a:prstGeom>
          <a:noFill/>
        </p:spPr>
        <p:txBody>
          <a:bodyPr wrap="square">
            <a:spAutoFit/>
          </a:bodyPr>
          <a:lstStyle/>
          <a:p>
            <a:r>
              <a:rPr lang="en-US" sz="2800" b="1" i="0" dirty="0">
                <a:solidFill>
                  <a:srgbClr val="444444"/>
                </a:solidFill>
                <a:effectLst/>
                <a:latin typeface="Open Sans" panose="020B0606030504020204" pitchFamily="34" charset="0"/>
              </a:rPr>
              <a:t>System-wide costs are minimized and</a:t>
            </a:r>
            <a:endParaRPr lang="ar-EG" sz="2800" b="1" dirty="0"/>
          </a:p>
        </p:txBody>
      </p:sp>
      <p:sp>
        <p:nvSpPr>
          <p:cNvPr id="17" name="TextBox 16">
            <a:extLst>
              <a:ext uri="{FF2B5EF4-FFF2-40B4-BE49-F238E27FC236}">
                <a16:creationId xmlns:a16="http://schemas.microsoft.com/office/drawing/2014/main" id="{8E54FBA7-E28C-9BAC-DFB7-13478E83E145}"/>
              </a:ext>
            </a:extLst>
          </p:cNvPr>
          <p:cNvSpPr txBox="1"/>
          <p:nvPr/>
        </p:nvSpPr>
        <p:spPr>
          <a:xfrm>
            <a:off x="1166594" y="4905427"/>
            <a:ext cx="7854116" cy="523220"/>
          </a:xfrm>
          <a:prstGeom prst="rect">
            <a:avLst/>
          </a:prstGeom>
          <a:noFill/>
        </p:spPr>
        <p:txBody>
          <a:bodyPr wrap="square">
            <a:spAutoFit/>
          </a:bodyPr>
          <a:lstStyle/>
          <a:p>
            <a:r>
              <a:rPr lang="en-US" sz="2800" b="1" dirty="0">
                <a:solidFill>
                  <a:srgbClr val="444444"/>
                </a:solidFill>
                <a:latin typeface="Open Sans" panose="020B0606030504020204" pitchFamily="34" charset="0"/>
              </a:rPr>
              <a:t>Service level requirements are satisfied</a:t>
            </a:r>
            <a:endParaRPr lang="ar-EG" sz="2800" b="1" dirty="0">
              <a:solidFill>
                <a:srgbClr val="444444"/>
              </a:solidFill>
              <a:latin typeface="Open Sans" panose="020B0606030504020204" pitchFamily="34" charset="0"/>
            </a:endParaRP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4053998867"/>
      </p:ext>
    </p:extLst>
  </p:cSld>
  <p:clrMapOvr>
    <a:masterClrMapping/>
  </p:clrMapOvr>
  <mc:AlternateContent xmlns:mc="http://schemas.openxmlformats.org/markup-compatibility/2006" xmlns:p14="http://schemas.microsoft.com/office/powerpoint/2010/main">
    <mc:Choice Requires="p14">
      <p:transition spd="slow" p14:dur="2000" advTm="156212"/>
    </mc:Choice>
    <mc:Fallback xmlns="">
      <p:transition spd="slow" advTm="1562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990945" cy="1610200"/>
          </a:xfrm>
          <a:prstGeom prst="rect">
            <a:avLst/>
          </a:prstGeom>
        </p:spPr>
      </p:pic>
      <p:sp>
        <p:nvSpPr>
          <p:cNvPr id="7" name="TextBox 6"/>
          <p:cNvSpPr txBox="1"/>
          <p:nvPr/>
        </p:nvSpPr>
        <p:spPr>
          <a:xfrm>
            <a:off x="2650377" y="543490"/>
            <a:ext cx="7044236"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WHAT IS SUPPLY CHAIN MANAGEMENT</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Rounded Corners 11">
            <a:extLst>
              <a:ext uri="{FF2B5EF4-FFF2-40B4-BE49-F238E27FC236}">
                <a16:creationId xmlns:a16="http://schemas.microsoft.com/office/drawing/2014/main" id="{BA378B6A-B813-8A16-AAAD-2F34A6DC28E2}"/>
              </a:ext>
            </a:extLst>
          </p:cNvPr>
          <p:cNvSpPr/>
          <p:nvPr/>
        </p:nvSpPr>
        <p:spPr>
          <a:xfrm>
            <a:off x="8894618" y="1930400"/>
            <a:ext cx="2410691" cy="140392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sz="2000" b="1" dirty="0">
                <a:solidFill>
                  <a:schemeClr val="tx1"/>
                </a:solidFill>
              </a:rPr>
              <a:t>Customer Management </a:t>
            </a:r>
            <a:endParaRPr lang="ar-EG" sz="2000" b="1" dirty="0">
              <a:solidFill>
                <a:schemeClr val="tx1"/>
              </a:solidFill>
            </a:endParaRPr>
          </a:p>
        </p:txBody>
      </p:sp>
      <p:sp>
        <p:nvSpPr>
          <p:cNvPr id="13" name="Arrow: Left-Right 12">
            <a:extLst>
              <a:ext uri="{FF2B5EF4-FFF2-40B4-BE49-F238E27FC236}">
                <a16:creationId xmlns:a16="http://schemas.microsoft.com/office/drawing/2014/main" id="{DA9186E3-6BBF-E397-CBF3-6C7AA4D615A6}"/>
              </a:ext>
            </a:extLst>
          </p:cNvPr>
          <p:cNvSpPr/>
          <p:nvPr/>
        </p:nvSpPr>
        <p:spPr>
          <a:xfrm>
            <a:off x="7009096" y="2153690"/>
            <a:ext cx="1838036" cy="968201"/>
          </a:xfrm>
          <a:prstGeom prst="leftRightArrow">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1" anchor="ctr"/>
          <a:lstStyle/>
          <a:p>
            <a:pPr algn="ctr"/>
            <a:endParaRPr lang="ar-EG"/>
          </a:p>
        </p:txBody>
      </p:sp>
      <p:sp>
        <p:nvSpPr>
          <p:cNvPr id="14" name="Rectangle: Rounded Corners 13">
            <a:extLst>
              <a:ext uri="{FF2B5EF4-FFF2-40B4-BE49-F238E27FC236}">
                <a16:creationId xmlns:a16="http://schemas.microsoft.com/office/drawing/2014/main" id="{B08B8CBD-699F-AFB3-4AE2-84B1B7C037F9}"/>
              </a:ext>
            </a:extLst>
          </p:cNvPr>
          <p:cNvSpPr/>
          <p:nvPr/>
        </p:nvSpPr>
        <p:spPr>
          <a:xfrm>
            <a:off x="750559" y="1969653"/>
            <a:ext cx="2410691" cy="140392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000" b="1" dirty="0">
                <a:solidFill>
                  <a:schemeClr val="tx1"/>
                </a:solidFill>
              </a:rPr>
              <a:t>Supplier Management </a:t>
            </a:r>
            <a:endParaRPr lang="ar-EG" sz="2000" b="1" dirty="0">
              <a:solidFill>
                <a:schemeClr val="tx1"/>
              </a:solidFill>
            </a:endParaRPr>
          </a:p>
        </p:txBody>
      </p:sp>
      <p:sp>
        <p:nvSpPr>
          <p:cNvPr id="15" name="TextBox 14">
            <a:extLst>
              <a:ext uri="{FF2B5EF4-FFF2-40B4-BE49-F238E27FC236}">
                <a16:creationId xmlns:a16="http://schemas.microsoft.com/office/drawing/2014/main" id="{E275A9B3-3665-6AE6-F7CD-3EB94B0A9AD8}"/>
              </a:ext>
            </a:extLst>
          </p:cNvPr>
          <p:cNvSpPr txBox="1"/>
          <p:nvPr/>
        </p:nvSpPr>
        <p:spPr>
          <a:xfrm>
            <a:off x="4111486" y="2204822"/>
            <a:ext cx="3537528" cy="1077218"/>
          </a:xfrm>
          <a:prstGeom prst="rect">
            <a:avLst/>
          </a:prstGeom>
          <a:noFill/>
        </p:spPr>
        <p:txBody>
          <a:bodyPr wrap="square" rtlCol="1">
            <a:spAutoFit/>
          </a:bodyPr>
          <a:lstStyle/>
          <a:p>
            <a:r>
              <a:rPr lang="en-US" sz="3200" dirty="0"/>
              <a:t>Material Flow </a:t>
            </a:r>
          </a:p>
          <a:p>
            <a:r>
              <a:rPr lang="en-US" sz="3200" dirty="0"/>
              <a:t>Information Flow </a:t>
            </a:r>
            <a:endParaRPr lang="ar-EG" sz="3200" dirty="0"/>
          </a:p>
        </p:txBody>
      </p:sp>
      <p:sp>
        <p:nvSpPr>
          <p:cNvPr id="16" name="Arrow: Left-Right 15">
            <a:extLst>
              <a:ext uri="{FF2B5EF4-FFF2-40B4-BE49-F238E27FC236}">
                <a16:creationId xmlns:a16="http://schemas.microsoft.com/office/drawing/2014/main" id="{2AB28562-A1DE-DEE6-68DA-ED96C8DFBF69}"/>
              </a:ext>
            </a:extLst>
          </p:cNvPr>
          <p:cNvSpPr/>
          <p:nvPr/>
        </p:nvSpPr>
        <p:spPr>
          <a:xfrm>
            <a:off x="3087809" y="2187517"/>
            <a:ext cx="1097118" cy="968201"/>
          </a:xfrm>
          <a:prstGeom prst="leftRightArrow">
            <a:avLst/>
          </a:prstGeom>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a:extLst>
              <a:ext uri="{FF2B5EF4-FFF2-40B4-BE49-F238E27FC236}">
                <a16:creationId xmlns:a16="http://schemas.microsoft.com/office/drawing/2014/main" id="{D3ADB267-0BD4-8F25-658A-11AECB766A67}"/>
              </a:ext>
            </a:extLst>
          </p:cNvPr>
          <p:cNvSpPr/>
          <p:nvPr/>
        </p:nvSpPr>
        <p:spPr>
          <a:xfrm>
            <a:off x="9718148" y="4326717"/>
            <a:ext cx="1948873" cy="9513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sz="2000" b="1" dirty="0">
                <a:solidFill>
                  <a:schemeClr val="tx1"/>
                </a:solidFill>
              </a:rPr>
              <a:t>Delivery </a:t>
            </a:r>
            <a:endParaRPr lang="ar-EG" sz="2000" b="1" dirty="0">
              <a:solidFill>
                <a:schemeClr val="tx1"/>
              </a:solidFill>
            </a:endParaRPr>
          </a:p>
        </p:txBody>
      </p:sp>
      <p:sp>
        <p:nvSpPr>
          <p:cNvPr id="19" name="Arrow: Up 18">
            <a:extLst>
              <a:ext uri="{FF2B5EF4-FFF2-40B4-BE49-F238E27FC236}">
                <a16:creationId xmlns:a16="http://schemas.microsoft.com/office/drawing/2014/main" id="{490A8BF2-1A4A-41B2-6378-9DF181B035D1}"/>
              </a:ext>
            </a:extLst>
          </p:cNvPr>
          <p:cNvSpPr/>
          <p:nvPr/>
        </p:nvSpPr>
        <p:spPr>
          <a:xfrm>
            <a:off x="10203516" y="3373581"/>
            <a:ext cx="591127" cy="88386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0" name="Oval 19">
            <a:extLst>
              <a:ext uri="{FF2B5EF4-FFF2-40B4-BE49-F238E27FC236}">
                <a16:creationId xmlns:a16="http://schemas.microsoft.com/office/drawing/2014/main" id="{CACFB047-F230-2403-EE9A-A262DC590EB3}"/>
              </a:ext>
            </a:extLst>
          </p:cNvPr>
          <p:cNvSpPr/>
          <p:nvPr/>
        </p:nvSpPr>
        <p:spPr>
          <a:xfrm>
            <a:off x="685378" y="4245051"/>
            <a:ext cx="2163223" cy="10469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sz="2000" b="1" dirty="0">
                <a:solidFill>
                  <a:schemeClr val="tx1"/>
                </a:solidFill>
              </a:rPr>
              <a:t>Schedule /Resources</a:t>
            </a:r>
            <a:endParaRPr lang="ar-EG" sz="2000" b="1" dirty="0">
              <a:solidFill>
                <a:schemeClr val="tx1"/>
              </a:solidFill>
            </a:endParaRPr>
          </a:p>
        </p:txBody>
      </p:sp>
      <p:sp>
        <p:nvSpPr>
          <p:cNvPr id="21" name="Arrow: Up 20">
            <a:extLst>
              <a:ext uri="{FF2B5EF4-FFF2-40B4-BE49-F238E27FC236}">
                <a16:creationId xmlns:a16="http://schemas.microsoft.com/office/drawing/2014/main" id="{3BBD06FD-AAEE-27CC-708F-31D1211DEA59}"/>
              </a:ext>
            </a:extLst>
          </p:cNvPr>
          <p:cNvSpPr/>
          <p:nvPr/>
        </p:nvSpPr>
        <p:spPr>
          <a:xfrm rot="10800000">
            <a:off x="1510702" y="3373579"/>
            <a:ext cx="591127" cy="87147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2" name="Oval 21">
            <a:extLst>
              <a:ext uri="{FF2B5EF4-FFF2-40B4-BE49-F238E27FC236}">
                <a16:creationId xmlns:a16="http://schemas.microsoft.com/office/drawing/2014/main" id="{AAE63CE0-965F-75DB-4D18-4F874FF81A50}"/>
              </a:ext>
            </a:extLst>
          </p:cNvPr>
          <p:cNvSpPr/>
          <p:nvPr/>
        </p:nvSpPr>
        <p:spPr>
          <a:xfrm>
            <a:off x="3506272" y="4243844"/>
            <a:ext cx="2305292" cy="1005792"/>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sz="2000" b="1" dirty="0">
                <a:solidFill>
                  <a:schemeClr val="tx1"/>
                </a:solidFill>
              </a:rPr>
              <a:t>Conversion</a:t>
            </a:r>
            <a:endParaRPr lang="ar-EG" sz="2000" b="1" dirty="0">
              <a:solidFill>
                <a:schemeClr val="tx1"/>
              </a:solidFill>
            </a:endParaRPr>
          </a:p>
        </p:txBody>
      </p:sp>
      <p:sp>
        <p:nvSpPr>
          <p:cNvPr id="23" name="Oval 22">
            <a:extLst>
              <a:ext uri="{FF2B5EF4-FFF2-40B4-BE49-F238E27FC236}">
                <a16:creationId xmlns:a16="http://schemas.microsoft.com/office/drawing/2014/main" id="{C25213DE-72F5-5898-116F-AB17C49962FE}"/>
              </a:ext>
            </a:extLst>
          </p:cNvPr>
          <p:cNvSpPr/>
          <p:nvPr/>
        </p:nvSpPr>
        <p:spPr>
          <a:xfrm>
            <a:off x="6715770" y="4267200"/>
            <a:ext cx="2305292" cy="929198"/>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sz="2000" b="1" dirty="0">
                <a:solidFill>
                  <a:schemeClr val="tx1"/>
                </a:solidFill>
              </a:rPr>
              <a:t>Stock Deployment</a:t>
            </a:r>
            <a:endParaRPr lang="ar-EG" sz="2000" b="1" dirty="0">
              <a:solidFill>
                <a:schemeClr val="tx1"/>
              </a:solidFill>
            </a:endParaRPr>
          </a:p>
        </p:txBody>
      </p:sp>
      <p:sp>
        <p:nvSpPr>
          <p:cNvPr id="25" name="TextBox 24">
            <a:extLst>
              <a:ext uri="{FF2B5EF4-FFF2-40B4-BE49-F238E27FC236}">
                <a16:creationId xmlns:a16="http://schemas.microsoft.com/office/drawing/2014/main" id="{33AF2DE2-3710-6224-3AED-96194C871F0A}"/>
              </a:ext>
            </a:extLst>
          </p:cNvPr>
          <p:cNvSpPr txBox="1"/>
          <p:nvPr/>
        </p:nvSpPr>
        <p:spPr>
          <a:xfrm>
            <a:off x="4536360" y="5359728"/>
            <a:ext cx="6225308" cy="369332"/>
          </a:xfrm>
          <a:prstGeom prst="rect">
            <a:avLst/>
          </a:prstGeom>
          <a:noFill/>
        </p:spPr>
        <p:txBody>
          <a:bodyPr wrap="square">
            <a:spAutoFit/>
          </a:bodyPr>
          <a:lstStyle/>
          <a:p>
            <a:pPr algn="ctr"/>
            <a:r>
              <a:rPr lang="en-US" b="1" i="0" dirty="0">
                <a:solidFill>
                  <a:srgbClr val="444444"/>
                </a:solidFill>
                <a:effectLst/>
                <a:latin typeface="Open Sans" panose="020B0606030504020204" pitchFamily="34" charset="0"/>
              </a:rPr>
              <a:t>Leads to Business Process Integration</a:t>
            </a:r>
            <a:endParaRPr lang="ar-EG" b="1" dirty="0"/>
          </a:p>
        </p:txBody>
      </p:sp>
      <p:sp>
        <p:nvSpPr>
          <p:cNvPr id="26" name="Arrow: Right 25">
            <a:extLst>
              <a:ext uri="{FF2B5EF4-FFF2-40B4-BE49-F238E27FC236}">
                <a16:creationId xmlns:a16="http://schemas.microsoft.com/office/drawing/2014/main" id="{3C87C9FC-833A-067D-053E-5DEF03218AC0}"/>
              </a:ext>
            </a:extLst>
          </p:cNvPr>
          <p:cNvSpPr/>
          <p:nvPr/>
        </p:nvSpPr>
        <p:spPr>
          <a:xfrm>
            <a:off x="2848601" y="4470400"/>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7" name="Arrow: Right 26">
            <a:extLst>
              <a:ext uri="{FF2B5EF4-FFF2-40B4-BE49-F238E27FC236}">
                <a16:creationId xmlns:a16="http://schemas.microsoft.com/office/drawing/2014/main" id="{630CAAB7-ADA4-A908-E355-205EBE0D1C51}"/>
              </a:ext>
            </a:extLst>
          </p:cNvPr>
          <p:cNvSpPr/>
          <p:nvPr/>
        </p:nvSpPr>
        <p:spPr>
          <a:xfrm>
            <a:off x="5811564" y="4470399"/>
            <a:ext cx="825054" cy="4833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8" name="Arrow: Right 27">
            <a:extLst>
              <a:ext uri="{FF2B5EF4-FFF2-40B4-BE49-F238E27FC236}">
                <a16:creationId xmlns:a16="http://schemas.microsoft.com/office/drawing/2014/main" id="{2CAB987F-75F9-6E82-E481-D8A68964E7BD}"/>
              </a:ext>
            </a:extLst>
          </p:cNvPr>
          <p:cNvSpPr/>
          <p:nvPr/>
        </p:nvSpPr>
        <p:spPr>
          <a:xfrm>
            <a:off x="9069315" y="4565968"/>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30" name="TextBox 29">
            <a:extLst>
              <a:ext uri="{FF2B5EF4-FFF2-40B4-BE49-F238E27FC236}">
                <a16:creationId xmlns:a16="http://schemas.microsoft.com/office/drawing/2014/main" id="{3897C823-F268-E986-40C6-407B5985961B}"/>
              </a:ext>
            </a:extLst>
          </p:cNvPr>
          <p:cNvSpPr txBox="1"/>
          <p:nvPr/>
        </p:nvSpPr>
        <p:spPr>
          <a:xfrm>
            <a:off x="1976582" y="1258138"/>
            <a:ext cx="8597678" cy="646331"/>
          </a:xfrm>
          <a:prstGeom prst="rect">
            <a:avLst/>
          </a:prstGeom>
          <a:noFill/>
        </p:spPr>
        <p:txBody>
          <a:bodyPr wrap="square">
            <a:spAutoFit/>
          </a:bodyPr>
          <a:lstStyle/>
          <a:p>
            <a:r>
              <a:rPr lang="en-US" b="1" i="0" dirty="0">
                <a:solidFill>
                  <a:srgbClr val="444444"/>
                </a:solidFill>
                <a:effectLst/>
                <a:latin typeface="Open Sans" panose="020B0606030504020204" pitchFamily="34" charset="0"/>
              </a:rPr>
              <a:t>Is the strategic management of activities involved in the acquisition and conversion of materials to finished products delivered to the customer"</a:t>
            </a:r>
            <a:endParaRPr lang="ar-EG" b="1" dirty="0"/>
          </a:p>
        </p:txBody>
      </p:sp>
      <p:pic>
        <p:nvPicPr>
          <p:cNvPr id="29"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763735239"/>
      </p:ext>
    </p:extLst>
  </p:cSld>
  <p:clrMapOvr>
    <a:masterClrMapping/>
  </p:clrMapOvr>
  <mc:AlternateContent xmlns:mc="http://schemas.openxmlformats.org/markup-compatibility/2006" xmlns:p14="http://schemas.microsoft.com/office/powerpoint/2010/main">
    <mc:Choice Requires="p14">
      <p:transition spd="slow" p14:dur="2000" advTm="141303"/>
    </mc:Choice>
    <mc:Fallback xmlns="">
      <p:transition spd="slow" advTm="1413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5488747"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MANAGEMENT</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721269C-5982-D4DD-6975-B4CB807C338E}"/>
              </a:ext>
            </a:extLst>
          </p:cNvPr>
          <p:cNvSpPr txBox="1"/>
          <p:nvPr/>
        </p:nvSpPr>
        <p:spPr>
          <a:xfrm>
            <a:off x="735615" y="1665618"/>
            <a:ext cx="1133706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is the system by which organizations source, make and deliver their products or services according to market demand.</a:t>
            </a:r>
            <a:endParaRPr lang="ar-EG" sz="3200" dirty="0"/>
          </a:p>
        </p:txBody>
      </p:sp>
      <p:sp>
        <p:nvSpPr>
          <p:cNvPr id="13" name="TextBox 12">
            <a:extLst>
              <a:ext uri="{FF2B5EF4-FFF2-40B4-BE49-F238E27FC236}">
                <a16:creationId xmlns:a16="http://schemas.microsoft.com/office/drawing/2014/main" id="{92D0F906-0BD1-D347-A306-6C0FF4FF7C91}"/>
              </a:ext>
            </a:extLst>
          </p:cNvPr>
          <p:cNvSpPr txBox="1"/>
          <p:nvPr/>
        </p:nvSpPr>
        <p:spPr>
          <a:xfrm>
            <a:off x="1014365" y="3429000"/>
            <a:ext cx="1093749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management operations and decisions are ultimately triggered by demand signals at the ultimate consumer level.</a:t>
            </a:r>
            <a:endParaRPr lang="ar-EG" sz="3200" dirty="0"/>
          </a:p>
        </p:txBody>
      </p:sp>
      <p:sp>
        <p:nvSpPr>
          <p:cNvPr id="15" name="TextBox 14">
            <a:extLst>
              <a:ext uri="{FF2B5EF4-FFF2-40B4-BE49-F238E27FC236}">
                <a16:creationId xmlns:a16="http://schemas.microsoft.com/office/drawing/2014/main" id="{50F10088-CFCD-81EF-4F07-C9D18CE3B033}"/>
              </a:ext>
            </a:extLst>
          </p:cNvPr>
          <p:cNvSpPr txBox="1"/>
          <p:nvPr/>
        </p:nvSpPr>
        <p:spPr>
          <a:xfrm>
            <a:off x="735615" y="5052202"/>
            <a:ext cx="11114638" cy="954107"/>
          </a:xfrm>
          <a:prstGeom prst="rect">
            <a:avLst/>
          </a:prstGeom>
          <a:noFill/>
        </p:spPr>
        <p:txBody>
          <a:bodyPr wrap="square">
            <a:spAutoFit/>
          </a:bodyPr>
          <a:lstStyle/>
          <a:p>
            <a:pPr algn="ctr"/>
            <a:r>
              <a:rPr lang="en-US" sz="2800" b="1" i="0" dirty="0">
                <a:effectLst/>
                <a:latin typeface="Open Sans" panose="020B0606030504020204" pitchFamily="34" charset="0"/>
              </a:rPr>
              <a:t>Supply chain as defined by experienced practitioners extends from suppliers’ suppliers to customers’ customers.</a:t>
            </a:r>
            <a:endParaRPr lang="ar-EG" sz="2800" b="1"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835231934"/>
      </p:ext>
    </p:extLst>
  </p:cSld>
  <p:clrMapOvr>
    <a:masterClrMapping/>
  </p:clrMapOvr>
  <mc:AlternateContent xmlns:mc="http://schemas.openxmlformats.org/markup-compatibility/2006" xmlns:p14="http://schemas.microsoft.com/office/powerpoint/2010/main">
    <mc:Choice Requires="p14">
      <p:transition spd="slow" p14:dur="2000" advTm="84322"/>
    </mc:Choice>
    <mc:Fallback xmlns="">
      <p:transition spd="slow" advTm="843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169411" cy="646331"/>
          </a:xfrm>
          <a:prstGeom prst="rect">
            <a:avLst/>
          </a:prstGeom>
          <a:noFill/>
        </p:spPr>
        <p:txBody>
          <a:bodyPr wrap="none" rtlCol="0">
            <a:spAutoFit/>
          </a:bodyPr>
          <a:lstStyle/>
          <a:p>
            <a:r>
              <a:rPr lang="en-US" sz="3600" b="1" dirty="0">
                <a:solidFill>
                  <a:srgbClr val="FF9518"/>
                </a:solidFill>
                <a:cs typeface="Tajawal Medium" panose="00000600000000000000" pitchFamily="2" charset="-78"/>
              </a:rPr>
              <a:t>Why is SCM Difficult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B810233-01A8-77C5-ADB5-15587AAE3991}"/>
              </a:ext>
            </a:extLst>
          </p:cNvPr>
          <p:cNvSpPr txBox="1"/>
          <p:nvPr/>
        </p:nvSpPr>
        <p:spPr>
          <a:xfrm>
            <a:off x="2650376" y="1330422"/>
            <a:ext cx="7352605"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Uncertainty is inherent to every supply chain</a:t>
            </a:r>
            <a:endParaRPr lang="ar-EG" sz="2400" b="1" dirty="0"/>
          </a:p>
        </p:txBody>
      </p:sp>
      <p:sp>
        <p:nvSpPr>
          <p:cNvPr id="13" name="TextBox 12">
            <a:extLst>
              <a:ext uri="{FF2B5EF4-FFF2-40B4-BE49-F238E27FC236}">
                <a16:creationId xmlns:a16="http://schemas.microsoft.com/office/drawing/2014/main" id="{A138D6EF-68CA-E90A-3278-15D640DF2978}"/>
              </a:ext>
            </a:extLst>
          </p:cNvPr>
          <p:cNvSpPr txBox="1"/>
          <p:nvPr/>
        </p:nvSpPr>
        <p:spPr>
          <a:xfrm>
            <a:off x="2718842" y="1932688"/>
            <a:ext cx="7967630" cy="1815882"/>
          </a:xfrm>
          <a:prstGeom prst="rect">
            <a:avLst/>
          </a:prstGeom>
          <a:noFill/>
        </p:spPr>
        <p:txBody>
          <a:bodyPr wrap="square">
            <a:spAutoFit/>
          </a:bodyPr>
          <a:lstStyle/>
          <a:p>
            <a:pPr marL="285750" indent="-285750">
              <a:buFont typeface="Wingdings" panose="05000000000000000000" pitchFamily="2" charset="2"/>
              <a:buChar char="v"/>
            </a:pPr>
            <a:r>
              <a:rPr lang="en-US" sz="2800" b="0" i="0" dirty="0">
                <a:effectLst/>
                <a:latin typeface="Open Sans" panose="020B0606030504020204" pitchFamily="34" charset="0"/>
              </a:rPr>
              <a:t>Travel times</a:t>
            </a:r>
          </a:p>
          <a:p>
            <a:pPr marL="285750" indent="-285750">
              <a:buFont typeface="Wingdings" panose="05000000000000000000" pitchFamily="2" charset="2"/>
              <a:buChar char="v"/>
            </a:pPr>
            <a:r>
              <a:rPr lang="en-US" sz="2800" b="0" i="0" dirty="0">
                <a:effectLst/>
                <a:latin typeface="Open Sans" panose="020B0606030504020204" pitchFamily="34" charset="0"/>
              </a:rPr>
              <a:t>Breakdowns of machines and vehicles</a:t>
            </a:r>
            <a:endParaRPr lang="en-US" sz="2800" dirty="0">
              <a:latin typeface="Open Sans" panose="020B0606030504020204" pitchFamily="34" charset="0"/>
            </a:endParaRPr>
          </a:p>
          <a:p>
            <a:pPr marL="285750" indent="-285750">
              <a:buFont typeface="Wingdings" panose="05000000000000000000" pitchFamily="2" charset="2"/>
              <a:buChar char="v"/>
            </a:pPr>
            <a:r>
              <a:rPr lang="en-US" sz="2800" b="0" i="0" dirty="0">
                <a:effectLst/>
                <a:latin typeface="Open Sans" panose="020B0606030504020204" pitchFamily="34" charset="0"/>
              </a:rPr>
              <a:t>Weather, natural catastrophe, war</a:t>
            </a:r>
          </a:p>
          <a:p>
            <a:pPr marL="285750" indent="-285750">
              <a:buFont typeface="Wingdings" panose="05000000000000000000" pitchFamily="2" charset="2"/>
              <a:buChar char="v"/>
            </a:pPr>
            <a:r>
              <a:rPr lang="en-US" sz="2800" b="0" i="0" dirty="0">
                <a:effectLst/>
                <a:latin typeface="Open Sans" panose="020B0606030504020204" pitchFamily="34" charset="0"/>
              </a:rPr>
              <a:t>Local politics, labor conditions, border issues</a:t>
            </a:r>
            <a:endParaRPr lang="ar-EG" sz="2800" dirty="0"/>
          </a:p>
        </p:txBody>
      </p:sp>
      <p:sp>
        <p:nvSpPr>
          <p:cNvPr id="15" name="TextBox 14">
            <a:extLst>
              <a:ext uri="{FF2B5EF4-FFF2-40B4-BE49-F238E27FC236}">
                <a16:creationId xmlns:a16="http://schemas.microsoft.com/office/drawing/2014/main" id="{C0A30EF9-7DAC-699E-E15B-70324EBC1D89}"/>
              </a:ext>
            </a:extLst>
          </p:cNvPr>
          <p:cNvSpPr txBox="1"/>
          <p:nvPr/>
        </p:nvSpPr>
        <p:spPr>
          <a:xfrm>
            <a:off x="281632" y="3820148"/>
            <a:ext cx="11910368" cy="830997"/>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The complexity of the problem to globally optimize a supply chain is significant</a:t>
            </a:r>
            <a:endParaRPr lang="ar-EG" sz="2400" b="1" dirty="0"/>
          </a:p>
        </p:txBody>
      </p:sp>
      <p:sp>
        <p:nvSpPr>
          <p:cNvPr id="17" name="TextBox 16">
            <a:extLst>
              <a:ext uri="{FF2B5EF4-FFF2-40B4-BE49-F238E27FC236}">
                <a16:creationId xmlns:a16="http://schemas.microsoft.com/office/drawing/2014/main" id="{1D98D158-24D3-DDB7-8CF3-4DE9768A6B55}"/>
              </a:ext>
            </a:extLst>
          </p:cNvPr>
          <p:cNvSpPr txBox="1"/>
          <p:nvPr/>
        </p:nvSpPr>
        <p:spPr>
          <a:xfrm>
            <a:off x="2711513" y="4422414"/>
            <a:ext cx="6225308" cy="1200329"/>
          </a:xfrm>
          <a:prstGeom prst="rect">
            <a:avLst/>
          </a:prstGeom>
          <a:noFill/>
        </p:spPr>
        <p:txBody>
          <a:bodyPr wrap="square">
            <a:spAutoFit/>
          </a:bodyPr>
          <a:lstStyle/>
          <a:p>
            <a:pPr marL="285750" indent="-285750">
              <a:buFont typeface="Wingdings" panose="05000000000000000000" pitchFamily="2" charset="2"/>
              <a:buChar char="v"/>
            </a:pPr>
            <a:r>
              <a:rPr lang="en-US" sz="2400" b="0" i="0" dirty="0">
                <a:effectLst/>
                <a:latin typeface="Open Sans" panose="020B0606030504020204" pitchFamily="34" charset="0"/>
              </a:rPr>
              <a:t>Minimize internal costs</a:t>
            </a:r>
          </a:p>
          <a:p>
            <a:pPr marL="285750" indent="-285750">
              <a:buFont typeface="Wingdings" panose="05000000000000000000" pitchFamily="2" charset="2"/>
              <a:buChar char="v"/>
            </a:pPr>
            <a:r>
              <a:rPr lang="en-US" sz="2400" b="0" i="0" dirty="0">
                <a:effectLst/>
                <a:latin typeface="Open Sans" panose="020B0606030504020204" pitchFamily="34" charset="0"/>
              </a:rPr>
              <a:t>Minimize uncertainty</a:t>
            </a:r>
          </a:p>
          <a:p>
            <a:pPr marL="285750" indent="-285750">
              <a:buFont typeface="Wingdings" panose="05000000000000000000" pitchFamily="2" charset="2"/>
              <a:buChar char="v"/>
            </a:pPr>
            <a:r>
              <a:rPr lang="en-US" sz="2400" b="0" i="0" dirty="0">
                <a:effectLst/>
                <a:latin typeface="Open Sans" panose="020B0606030504020204" pitchFamily="34" charset="0"/>
              </a:rPr>
              <a:t>Deal with remaining uncertainty</a:t>
            </a:r>
            <a:endParaRPr lang="ar-EG" sz="2400" dirty="0"/>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929671451"/>
      </p:ext>
    </p:extLst>
  </p:cSld>
  <p:clrMapOvr>
    <a:masterClrMapping/>
  </p:clrMapOvr>
  <mc:AlternateContent xmlns:mc="http://schemas.openxmlformats.org/markup-compatibility/2006" xmlns:p14="http://schemas.microsoft.com/office/powerpoint/2010/main">
    <mc:Choice Requires="p14">
      <p:transition spd="slow" p14:dur="2000" advTm="246427"/>
    </mc:Choice>
    <mc:Fallback xmlns="">
      <p:transition spd="slow" advTm="246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777"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3"/>
</p:tagLst>
</file>

<file path=ppt/tags/tag2.xml><?xml version="1.0" encoding="utf-8"?>
<p:tagLst xmlns:a="http://schemas.openxmlformats.org/drawingml/2006/main" xmlns:r="http://schemas.openxmlformats.org/officeDocument/2006/relationships" xmlns:p="http://schemas.openxmlformats.org/presentationml/2006/main">
  <p:tag name="TIMING" val="|4.2"/>
</p:tagLst>
</file>

<file path=ppt/tags/tag3.xml><?xml version="1.0" encoding="utf-8"?>
<p:tagLst xmlns:a="http://schemas.openxmlformats.org/drawingml/2006/main" xmlns:r="http://schemas.openxmlformats.org/officeDocument/2006/relationships" xmlns:p="http://schemas.openxmlformats.org/presentationml/2006/main">
  <p:tag name="TIMING" val="|4.2"/>
</p:tagLst>
</file>

<file path=ppt/tags/tag4.xml><?xml version="1.0" encoding="utf-8"?>
<p:tagLst xmlns:a="http://schemas.openxmlformats.org/drawingml/2006/main" xmlns:r="http://schemas.openxmlformats.org/officeDocument/2006/relationships" xmlns:p="http://schemas.openxmlformats.org/presentationml/2006/main">
  <p:tag name="TIMING" val="|4.2"/>
</p:tagLst>
</file>

<file path=ppt/tags/tag5.xml><?xml version="1.0" encoding="utf-8"?>
<p:tagLst xmlns:a="http://schemas.openxmlformats.org/drawingml/2006/main" xmlns:r="http://schemas.openxmlformats.org/officeDocument/2006/relationships" xmlns:p="http://schemas.openxmlformats.org/presentationml/2006/main">
  <p:tag name="TIMING" val="|4.2"/>
</p:tagLst>
</file>

<file path=ppt/tags/tag6.xml><?xml version="1.0" encoding="utf-8"?>
<p:tagLst xmlns:a="http://schemas.openxmlformats.org/drawingml/2006/main" xmlns:r="http://schemas.openxmlformats.org/officeDocument/2006/relationships" xmlns:p="http://schemas.openxmlformats.org/presentationml/2006/main">
  <p:tag name="TIMING" val="|16.6|19.7"/>
</p:tagLst>
</file>

<file path=ppt/tags/tag7.xml><?xml version="1.0" encoding="utf-8"?>
<p:tagLst xmlns:a="http://schemas.openxmlformats.org/drawingml/2006/main" xmlns:r="http://schemas.openxmlformats.org/officeDocument/2006/relationships" xmlns:p="http://schemas.openxmlformats.org/presentationml/2006/main">
  <p:tag name="TIMING" val="|4.2"/>
</p:tagLst>
</file>

<file path=ppt/tags/tag8.xml><?xml version="1.0" encoding="utf-8"?>
<p:tagLst xmlns:a="http://schemas.openxmlformats.org/drawingml/2006/main" xmlns:r="http://schemas.openxmlformats.org/officeDocument/2006/relationships" xmlns:p="http://schemas.openxmlformats.org/presentationml/2006/main">
  <p:tag name="TIMING" val="|10.6|80.8|91.2"/>
</p:tagLst>
</file>

<file path=ppt/tags/tag9.xml><?xml version="1.0" encoding="utf-8"?>
<p:tagLst xmlns:a="http://schemas.openxmlformats.org/drawingml/2006/main" xmlns:r="http://schemas.openxmlformats.org/officeDocument/2006/relationships" xmlns:p="http://schemas.openxmlformats.org/presentationml/2006/main">
  <p:tag name="TIMING" val="|4.2"/>
</p:tagLst>
</file>

<file path=ppt/tags/tag10.xml><?xml version="1.0" encoding="utf-8"?>
<p:tagLst xmlns:a="http://schemas.openxmlformats.org/drawingml/2006/main" xmlns:r="http://schemas.openxmlformats.org/officeDocument/2006/relationships" xmlns:p="http://schemas.openxmlformats.org/presentationml/2006/main">
  <p:tag name="TIMING" val="|4.2"/>
</p:tagLst>
</file>

<file path=ppt/tags/tag11.xml><?xml version="1.0" encoding="utf-8"?>
<p:tagLst xmlns:a="http://schemas.openxmlformats.org/drawingml/2006/main" xmlns:r="http://schemas.openxmlformats.org/officeDocument/2006/relationships" xmlns:p="http://schemas.openxmlformats.org/presentationml/2006/main">
  <p:tag name="TIMING" val="|4.2"/>
</p:tagLst>
</file>

<file path=ppt/tags/tag12.xml><?xml version="1.0" encoding="utf-8"?>
<p:tagLst xmlns:a="http://schemas.openxmlformats.org/drawingml/2006/main" xmlns:r="http://schemas.openxmlformats.org/officeDocument/2006/relationships" xmlns:p="http://schemas.openxmlformats.org/presentationml/2006/main">
  <p:tag name="TIMING" val="|3.1|16.8|14.7|16.5"/>
</p:tagLst>
</file>

<file path=ppt/tags/tag13.xml><?xml version="1.0" encoding="utf-8"?>
<p:tagLst xmlns:a="http://schemas.openxmlformats.org/drawingml/2006/main" xmlns:r="http://schemas.openxmlformats.org/officeDocument/2006/relationships" xmlns:p="http://schemas.openxmlformats.org/presentationml/2006/main">
  <p:tag name="TIMING" val="|8.2|77.2"/>
</p:tagLst>
</file>

<file path=ppt/tags/tag14.xml><?xml version="1.0" encoding="utf-8"?>
<p:tagLst xmlns:a="http://schemas.openxmlformats.org/drawingml/2006/main" xmlns:r="http://schemas.openxmlformats.org/officeDocument/2006/relationships" xmlns:p="http://schemas.openxmlformats.org/presentationml/2006/main">
  <p:tag name="TIMING" val="|4.2"/>
</p:tagLst>
</file>

<file path=ppt/tags/tag15.xml><?xml version="1.0" encoding="utf-8"?>
<p:tagLst xmlns:a="http://schemas.openxmlformats.org/drawingml/2006/main" xmlns:r="http://schemas.openxmlformats.org/officeDocument/2006/relationships" xmlns:p="http://schemas.openxmlformats.org/presentationml/2006/main">
  <p:tag name="TIMING" val="|4.2"/>
</p:tagLst>
</file>

<file path=ppt/tags/tag16.xml><?xml version="1.0" encoding="utf-8"?>
<p:tagLst xmlns:a="http://schemas.openxmlformats.org/drawingml/2006/main" xmlns:r="http://schemas.openxmlformats.org/officeDocument/2006/relationships" xmlns:p="http://schemas.openxmlformats.org/presentationml/2006/main">
  <p:tag name="TIMING" val="|4.2"/>
</p:tagLst>
</file>

<file path=ppt/tags/tag17.xml><?xml version="1.0" encoding="utf-8"?>
<p:tagLst xmlns:a="http://schemas.openxmlformats.org/drawingml/2006/main" xmlns:r="http://schemas.openxmlformats.org/officeDocument/2006/relationships" xmlns:p="http://schemas.openxmlformats.org/presentationml/2006/main">
  <p:tag name="TIMING" val="|13.6|22.1|30.3|15.3"/>
</p:tagLst>
</file>

<file path=ppt/tags/tag18.xml><?xml version="1.0" encoding="utf-8"?>
<p:tagLst xmlns:a="http://schemas.openxmlformats.org/drawingml/2006/main" xmlns:r="http://schemas.openxmlformats.org/officeDocument/2006/relationships" xmlns:p="http://schemas.openxmlformats.org/presentationml/2006/main">
  <p:tag name="TIMING" val="|34.4|11.8|14.6|3.7"/>
</p:tagLst>
</file>

<file path=ppt/tags/tag19.xml><?xml version="1.0" encoding="utf-8"?>
<p:tagLst xmlns:a="http://schemas.openxmlformats.org/drawingml/2006/main" xmlns:r="http://schemas.openxmlformats.org/officeDocument/2006/relationships" xmlns:p="http://schemas.openxmlformats.org/presentationml/2006/main">
  <p:tag name="TIMING" val="|69.7"/>
</p:tagLst>
</file>

<file path=ppt/tags/tag20.xml><?xml version="1.0" encoding="utf-8"?>
<p:tagLst xmlns:a="http://schemas.openxmlformats.org/drawingml/2006/main" xmlns:r="http://schemas.openxmlformats.org/officeDocument/2006/relationships" xmlns:p="http://schemas.openxmlformats.org/presentationml/2006/main">
  <p:tag name="TIMING" val="|13.1|22.1"/>
</p:tagLst>
</file>

<file path=ppt/tags/tag21.xml><?xml version="1.0" encoding="utf-8"?>
<p:tagLst xmlns:a="http://schemas.openxmlformats.org/drawingml/2006/main" xmlns:r="http://schemas.openxmlformats.org/officeDocument/2006/relationships" xmlns:p="http://schemas.openxmlformats.org/presentationml/2006/main">
  <p:tag name="TIMING" val="|9.4|57.7|28"/>
</p:tagLst>
</file>

<file path=ppt/tags/tag22.xml><?xml version="1.0" encoding="utf-8"?>
<p:tagLst xmlns:a="http://schemas.openxmlformats.org/drawingml/2006/main" xmlns:r="http://schemas.openxmlformats.org/officeDocument/2006/relationships" xmlns:p="http://schemas.openxmlformats.org/presentationml/2006/main">
  <p:tag name="TIMING" val="|4.2"/>
</p:tagLst>
</file>

<file path=ppt/tags/tag23.xml><?xml version="1.0" encoding="utf-8"?>
<p:tagLst xmlns:a="http://schemas.openxmlformats.org/drawingml/2006/main" xmlns:r="http://schemas.openxmlformats.org/officeDocument/2006/relationships" xmlns:p="http://schemas.openxmlformats.org/presentationml/2006/main">
  <p:tag name="TIMING" val="|16.8"/>
</p:tagLst>
</file>

<file path=ppt/tags/tag24.xml><?xml version="1.0" encoding="utf-8"?>
<p:tagLst xmlns:a="http://schemas.openxmlformats.org/drawingml/2006/main" xmlns:r="http://schemas.openxmlformats.org/officeDocument/2006/relationships" xmlns:p="http://schemas.openxmlformats.org/presentationml/2006/main">
  <p:tag name="TIMING" val="|4.2"/>
</p:tagLst>
</file>

<file path=ppt/tags/tag25.xml><?xml version="1.0" encoding="utf-8"?>
<p:tagLst xmlns:a="http://schemas.openxmlformats.org/drawingml/2006/main" xmlns:r="http://schemas.openxmlformats.org/officeDocument/2006/relationships" xmlns:p="http://schemas.openxmlformats.org/presentationml/2006/main">
  <p:tag name="TIMING" val="|4.2"/>
</p:tagLst>
</file>

<file path=ppt/tags/tag26.xml><?xml version="1.0" encoding="utf-8"?>
<p:tagLst xmlns:a="http://schemas.openxmlformats.org/drawingml/2006/main" xmlns:r="http://schemas.openxmlformats.org/officeDocument/2006/relationships" xmlns:p="http://schemas.openxmlformats.org/presentationml/2006/main">
  <p:tag name="TIMING" val="|2.4|21.2"/>
</p:tagLst>
</file>

<file path=ppt/tags/tag27.xml><?xml version="1.0" encoding="utf-8"?>
<p:tagLst xmlns:a="http://schemas.openxmlformats.org/drawingml/2006/main" xmlns:r="http://schemas.openxmlformats.org/officeDocument/2006/relationships" xmlns:p="http://schemas.openxmlformats.org/presentationml/2006/main">
  <p:tag name="TIMING" val="|16.6|37|98.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1817</Words>
  <Application>Microsoft Office PowerPoint</Application>
  <PresentationFormat>Widescreen</PresentationFormat>
  <Paragraphs>305</Paragraphs>
  <Slides>38</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38</vt:i4>
      </vt:variant>
    </vt:vector>
  </HeadingPairs>
  <TitlesOfParts>
    <vt:vector size="51" baseType="lpstr">
      <vt:lpstr>Arial</vt:lpstr>
      <vt:lpstr>Calibri</vt:lpstr>
      <vt:lpstr>Calibri Light</vt:lpstr>
      <vt:lpstr>Calibri,Italic</vt:lpstr>
      <vt:lpstr>Cambria,Bold</vt:lpstr>
      <vt:lpstr>GillSansMT</vt:lpstr>
      <vt:lpstr>GillSansMT,Bold</vt:lpstr>
      <vt:lpstr>Monotype Sorts</vt:lpstr>
      <vt:lpstr>Open 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kamel Elqasaby Atalla</cp:lastModifiedBy>
  <cp:revision>28</cp:revision>
  <dcterms:created xsi:type="dcterms:W3CDTF">2023-04-29T09:08:23Z</dcterms:created>
  <dcterms:modified xsi:type="dcterms:W3CDTF">2023-10-26T21:54:10Z</dcterms:modified>
</cp:coreProperties>
</file>