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27"/>
  </p:notesMasterIdLst>
  <p:sldIdLst>
    <p:sldId id="513" r:id="rId6"/>
    <p:sldId id="303" r:id="rId7"/>
    <p:sldId id="271" r:id="rId8"/>
    <p:sldId id="313" r:id="rId9"/>
    <p:sldId id="514" r:id="rId10"/>
    <p:sldId id="499" r:id="rId11"/>
    <p:sldId id="496" r:id="rId12"/>
    <p:sldId id="497" r:id="rId13"/>
    <p:sldId id="498" r:id="rId14"/>
    <p:sldId id="500" r:id="rId15"/>
    <p:sldId id="506" r:id="rId16"/>
    <p:sldId id="501" r:id="rId17"/>
    <p:sldId id="507" r:id="rId18"/>
    <p:sldId id="502" r:id="rId19"/>
    <p:sldId id="503" r:id="rId20"/>
    <p:sldId id="504" r:id="rId21"/>
    <p:sldId id="505" r:id="rId22"/>
    <p:sldId id="510" r:id="rId23"/>
    <p:sldId id="511" r:id="rId24"/>
    <p:sldId id="512" r:id="rId25"/>
    <p:sldId id="34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3"/>
            <p14:sldId id="303"/>
            <p14:sldId id="271"/>
            <p14:sldId id="313"/>
            <p14:sldId id="514"/>
            <p14:sldId id="499"/>
            <p14:sldId id="496"/>
            <p14:sldId id="497"/>
            <p14:sldId id="498"/>
            <p14:sldId id="500"/>
            <p14:sldId id="506"/>
            <p14:sldId id="501"/>
            <p14:sldId id="507"/>
            <p14:sldId id="502"/>
            <p14:sldId id="503"/>
            <p14:sldId id="504"/>
            <p14:sldId id="505"/>
            <p14:sldId id="510"/>
            <p14:sldId id="511"/>
            <p14:sldId id="5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7FCBFAC-7492-537B-C39C-8240E5FE2878}" v="7" dt="2026-05-14T17:26:54.0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268" autoAdjust="0"/>
    <p:restoredTop sz="94660"/>
  </p:normalViewPr>
  <p:slideViewPr>
    <p:cSldViewPr snapToGrid="0">
      <p:cViewPr varScale="1">
        <p:scale>
          <a:sx n="106" d="100"/>
          <a:sy n="106" d="100"/>
        </p:scale>
        <p:origin x="9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 Montaner abuhuseein" userId="2fe45c76f27c6ebd" providerId="LiveId" clId="{D4E8111E-F9CC-4B19-810D-0EA5D03BB203}"/>
    <pc:docChg chg="modSld">
      <pc:chgData name="Al Montaner abuhuseein" userId="2fe45c76f27c6ebd" providerId="LiveId" clId="{D4E8111E-F9CC-4B19-810D-0EA5D03BB203}" dt="2026-05-12T15:51:59.831" v="41" actId="404"/>
      <pc:docMkLst>
        <pc:docMk/>
      </pc:docMkLst>
      <pc:sldChg chg="modSp mod">
        <pc:chgData name="Al Montaner abuhuseein" userId="2fe45c76f27c6ebd" providerId="LiveId" clId="{D4E8111E-F9CC-4B19-810D-0EA5D03BB203}" dt="2026-05-12T15:48:55.560" v="0" actId="404"/>
        <pc:sldMkLst>
          <pc:docMk/>
          <pc:sldMk cId="0" sldId="271"/>
        </pc:sldMkLst>
        <pc:spChg chg="mod">
          <ac:chgData name="Al Montaner abuhuseein" userId="2fe45c76f27c6ebd" providerId="LiveId" clId="{D4E8111E-F9CC-4B19-810D-0EA5D03BB203}" dt="2026-05-12T15:48:55.560" v="0" actId="404"/>
          <ac:spMkLst>
            <pc:docMk/>
            <pc:sldMk cId="0" sldId="271"/>
            <ac:spMk id="42" creationId="{00000000-0000-0000-0000-000000000000}"/>
          </ac:spMkLst>
        </pc:spChg>
      </pc:sldChg>
      <pc:sldChg chg="modSp mod">
        <pc:chgData name="Al Montaner abuhuseein" userId="2fe45c76f27c6ebd" providerId="LiveId" clId="{D4E8111E-F9CC-4B19-810D-0EA5D03BB203}" dt="2026-05-12T15:49:01.312" v="1" actId="404"/>
        <pc:sldMkLst>
          <pc:docMk/>
          <pc:sldMk cId="0" sldId="313"/>
        </pc:sldMkLst>
        <pc:spChg chg="mod">
          <ac:chgData name="Al Montaner abuhuseein" userId="2fe45c76f27c6ebd" providerId="LiveId" clId="{D4E8111E-F9CC-4B19-810D-0EA5D03BB203}" dt="2026-05-12T15:49:01.312" v="1" actId="404"/>
          <ac:spMkLst>
            <pc:docMk/>
            <pc:sldMk cId="0" sldId="313"/>
            <ac:spMk id="33" creationId="{00000000-0000-0000-0000-000000000000}"/>
          </ac:spMkLst>
        </pc:spChg>
      </pc:sldChg>
      <pc:sldChg chg="modSp mod">
        <pc:chgData name="Al Montaner abuhuseein" userId="2fe45c76f27c6ebd" providerId="LiveId" clId="{D4E8111E-F9CC-4B19-810D-0EA5D03BB203}" dt="2026-05-12T15:49:27.419" v="13" actId="404"/>
        <pc:sldMkLst>
          <pc:docMk/>
          <pc:sldMk cId="4093511713" sldId="496"/>
        </pc:sldMkLst>
        <pc:spChg chg="mod">
          <ac:chgData name="Al Montaner abuhuseein" userId="2fe45c76f27c6ebd" providerId="LiveId" clId="{D4E8111E-F9CC-4B19-810D-0EA5D03BB203}" dt="2026-05-12T15:49:27.419" v="13" actId="404"/>
          <ac:spMkLst>
            <pc:docMk/>
            <pc:sldMk cId="4093511713" sldId="496"/>
            <ac:spMk id="2" creationId="{769F69A1-4567-076F-F6AB-580AFCC2D4A1}"/>
          </ac:spMkLst>
        </pc:spChg>
      </pc:sldChg>
      <pc:sldChg chg="modSp mod">
        <pc:chgData name="Al Montaner abuhuseein" userId="2fe45c76f27c6ebd" providerId="LiveId" clId="{D4E8111E-F9CC-4B19-810D-0EA5D03BB203}" dt="2026-05-12T15:50:20.861" v="21" actId="404"/>
        <pc:sldMkLst>
          <pc:docMk/>
          <pc:sldMk cId="161527338" sldId="497"/>
        </pc:sldMkLst>
        <pc:spChg chg="mod">
          <ac:chgData name="Al Montaner abuhuseein" userId="2fe45c76f27c6ebd" providerId="LiveId" clId="{D4E8111E-F9CC-4B19-810D-0EA5D03BB203}" dt="2026-05-12T15:50:20.861" v="21" actId="404"/>
          <ac:spMkLst>
            <pc:docMk/>
            <pc:sldMk cId="161527338" sldId="497"/>
            <ac:spMk id="2" creationId="{F8E2688A-6519-9352-4555-F6C880F82116}"/>
          </ac:spMkLst>
        </pc:spChg>
        <pc:spChg chg="mod">
          <ac:chgData name="Al Montaner abuhuseein" userId="2fe45c76f27c6ebd" providerId="LiveId" clId="{D4E8111E-F9CC-4B19-810D-0EA5D03BB203}" dt="2026-05-12T15:49:38.711" v="15" actId="255"/>
          <ac:spMkLst>
            <pc:docMk/>
            <pc:sldMk cId="161527338" sldId="497"/>
            <ac:spMk id="48" creationId="{00000000-0000-0000-0000-000000000000}"/>
          </ac:spMkLst>
        </pc:spChg>
        <pc:picChg chg="mod">
          <ac:chgData name="Al Montaner abuhuseein" userId="2fe45c76f27c6ebd" providerId="LiveId" clId="{D4E8111E-F9CC-4B19-810D-0EA5D03BB203}" dt="2026-05-12T15:49:43.205" v="16" actId="1076"/>
          <ac:picMkLst>
            <pc:docMk/>
            <pc:sldMk cId="161527338" sldId="497"/>
            <ac:picMk id="6" creationId="{D0D08776-0165-04E3-7F34-CF4BA7AB14B9}"/>
          </ac:picMkLst>
        </pc:picChg>
      </pc:sldChg>
      <pc:sldChg chg="modSp mod">
        <pc:chgData name="Al Montaner abuhuseein" userId="2fe45c76f27c6ebd" providerId="LiveId" clId="{D4E8111E-F9CC-4B19-810D-0EA5D03BB203}" dt="2026-05-12T15:50:17.588" v="20" actId="404"/>
        <pc:sldMkLst>
          <pc:docMk/>
          <pc:sldMk cId="3919427801" sldId="498"/>
        </pc:sldMkLst>
        <pc:spChg chg="mod">
          <ac:chgData name="Al Montaner abuhuseein" userId="2fe45c76f27c6ebd" providerId="LiveId" clId="{D4E8111E-F9CC-4B19-810D-0EA5D03BB203}" dt="2026-05-12T15:50:17.588" v="20" actId="404"/>
          <ac:spMkLst>
            <pc:docMk/>
            <pc:sldMk cId="3919427801" sldId="498"/>
            <ac:spMk id="2" creationId="{F09AA40E-AD51-E21F-6A9C-B54C91DB7F51}"/>
          </ac:spMkLst>
        </pc:spChg>
      </pc:sldChg>
      <pc:sldChg chg="modSp mod">
        <pc:chgData name="Al Montaner abuhuseein" userId="2fe45c76f27c6ebd" providerId="LiveId" clId="{D4E8111E-F9CC-4B19-810D-0EA5D03BB203}" dt="2026-05-12T15:49:18.059" v="12" actId="404"/>
        <pc:sldMkLst>
          <pc:docMk/>
          <pc:sldMk cId="2183315500" sldId="499"/>
        </pc:sldMkLst>
        <pc:spChg chg="mod">
          <ac:chgData name="Al Montaner abuhuseein" userId="2fe45c76f27c6ebd" providerId="LiveId" clId="{D4E8111E-F9CC-4B19-810D-0EA5D03BB203}" dt="2026-05-12T15:49:18.059" v="12" actId="404"/>
          <ac:spMkLst>
            <pc:docMk/>
            <pc:sldMk cId="2183315500" sldId="499"/>
            <ac:spMk id="4" creationId="{E6CB3C27-54D1-F685-872D-1359AABE98CB}"/>
          </ac:spMkLst>
        </pc:spChg>
      </pc:sldChg>
      <pc:sldChg chg="modSp mod">
        <pc:chgData name="Al Montaner abuhuseein" userId="2fe45c76f27c6ebd" providerId="LiveId" clId="{D4E8111E-F9CC-4B19-810D-0EA5D03BB203}" dt="2026-05-12T15:50:14.664" v="19" actId="404"/>
        <pc:sldMkLst>
          <pc:docMk/>
          <pc:sldMk cId="121851284" sldId="500"/>
        </pc:sldMkLst>
        <pc:spChg chg="mod">
          <ac:chgData name="Al Montaner abuhuseein" userId="2fe45c76f27c6ebd" providerId="LiveId" clId="{D4E8111E-F9CC-4B19-810D-0EA5D03BB203}" dt="2026-05-12T15:50:14.664" v="19" actId="404"/>
          <ac:spMkLst>
            <pc:docMk/>
            <pc:sldMk cId="121851284" sldId="500"/>
            <ac:spMk id="2" creationId="{8B738418-396A-ED82-81D5-0A62840CCD9F}"/>
          </ac:spMkLst>
        </pc:spChg>
        <pc:spChg chg="mod">
          <ac:chgData name="Al Montaner abuhuseein" userId="2fe45c76f27c6ebd" providerId="LiveId" clId="{D4E8111E-F9CC-4B19-810D-0EA5D03BB203}" dt="2026-05-12T15:50:04.028" v="17" actId="255"/>
          <ac:spMkLst>
            <pc:docMk/>
            <pc:sldMk cId="121851284" sldId="500"/>
            <ac:spMk id="48" creationId="{00000000-0000-0000-0000-000000000000}"/>
          </ac:spMkLst>
        </pc:spChg>
        <pc:graphicFrameChg chg="mod">
          <ac:chgData name="Al Montaner abuhuseein" userId="2fe45c76f27c6ebd" providerId="LiveId" clId="{D4E8111E-F9CC-4B19-810D-0EA5D03BB203}" dt="2026-05-12T15:50:09.101" v="18" actId="404"/>
          <ac:graphicFrameMkLst>
            <pc:docMk/>
            <pc:sldMk cId="121851284" sldId="500"/>
            <ac:graphicFrameMk id="8" creationId="{93C75099-790F-214E-CCE9-BF8A26511E88}"/>
          </ac:graphicFrameMkLst>
        </pc:graphicFrameChg>
      </pc:sldChg>
      <pc:sldChg chg="modSp mod">
        <pc:chgData name="Al Montaner abuhuseein" userId="2fe45c76f27c6ebd" providerId="LiveId" clId="{D4E8111E-F9CC-4B19-810D-0EA5D03BB203}" dt="2026-05-12T15:50:33.343" v="23" actId="404"/>
        <pc:sldMkLst>
          <pc:docMk/>
          <pc:sldMk cId="2001941979" sldId="501"/>
        </pc:sldMkLst>
        <pc:spChg chg="mod">
          <ac:chgData name="Al Montaner abuhuseein" userId="2fe45c76f27c6ebd" providerId="LiveId" clId="{D4E8111E-F9CC-4B19-810D-0EA5D03BB203}" dt="2026-05-12T15:50:33.343" v="23" actId="404"/>
          <ac:spMkLst>
            <pc:docMk/>
            <pc:sldMk cId="2001941979" sldId="501"/>
            <ac:spMk id="2" creationId="{2F5A46EE-92EF-3D5A-45F6-FB1FE51410F9}"/>
          </ac:spMkLst>
        </pc:spChg>
      </pc:sldChg>
      <pc:sldChg chg="modSp mod">
        <pc:chgData name="Al Montaner abuhuseein" userId="2fe45c76f27c6ebd" providerId="LiveId" clId="{D4E8111E-F9CC-4B19-810D-0EA5D03BB203}" dt="2026-05-12T15:50:43.824" v="25" actId="404"/>
        <pc:sldMkLst>
          <pc:docMk/>
          <pc:sldMk cId="3912407513" sldId="502"/>
        </pc:sldMkLst>
        <pc:spChg chg="mod">
          <ac:chgData name="Al Montaner abuhuseein" userId="2fe45c76f27c6ebd" providerId="LiveId" clId="{D4E8111E-F9CC-4B19-810D-0EA5D03BB203}" dt="2026-05-12T15:50:43.824" v="25" actId="404"/>
          <ac:spMkLst>
            <pc:docMk/>
            <pc:sldMk cId="3912407513" sldId="502"/>
            <ac:spMk id="3" creationId="{11E3352D-FAA8-DD63-1EAA-597C681F329B}"/>
          </ac:spMkLst>
        </pc:spChg>
      </pc:sldChg>
      <pc:sldChg chg="modSp mod">
        <pc:chgData name="Al Montaner abuhuseein" userId="2fe45c76f27c6ebd" providerId="LiveId" clId="{D4E8111E-F9CC-4B19-810D-0EA5D03BB203}" dt="2026-05-12T15:51:18.676" v="34" actId="404"/>
        <pc:sldMkLst>
          <pc:docMk/>
          <pc:sldMk cId="253754068" sldId="503"/>
        </pc:sldMkLst>
        <pc:spChg chg="mod">
          <ac:chgData name="Al Montaner abuhuseein" userId="2fe45c76f27c6ebd" providerId="LiveId" clId="{D4E8111E-F9CC-4B19-810D-0EA5D03BB203}" dt="2026-05-12T15:51:18.676" v="34" actId="404"/>
          <ac:spMkLst>
            <pc:docMk/>
            <pc:sldMk cId="253754068" sldId="503"/>
            <ac:spMk id="2" creationId="{1B2097DF-5CBC-3A48-5672-A0C0BDD25383}"/>
          </ac:spMkLst>
        </pc:spChg>
        <pc:spChg chg="mod">
          <ac:chgData name="Al Montaner abuhuseein" userId="2fe45c76f27c6ebd" providerId="LiveId" clId="{D4E8111E-F9CC-4B19-810D-0EA5D03BB203}" dt="2026-05-12T15:51:06.990" v="31" actId="1076"/>
          <ac:spMkLst>
            <pc:docMk/>
            <pc:sldMk cId="253754068" sldId="503"/>
            <ac:spMk id="48" creationId="{00000000-0000-0000-0000-000000000000}"/>
          </ac:spMkLst>
        </pc:spChg>
        <pc:picChg chg="mod">
          <ac:chgData name="Al Montaner abuhuseein" userId="2fe45c76f27c6ebd" providerId="LiveId" clId="{D4E8111E-F9CC-4B19-810D-0EA5D03BB203}" dt="2026-05-12T15:51:10.993" v="33" actId="1076"/>
          <ac:picMkLst>
            <pc:docMk/>
            <pc:sldMk cId="253754068" sldId="503"/>
            <ac:picMk id="10" creationId="{39FC68CA-EA86-92C2-CD0D-7B131A753B79}"/>
          </ac:picMkLst>
        </pc:picChg>
      </pc:sldChg>
      <pc:sldChg chg="modSp mod">
        <pc:chgData name="Al Montaner abuhuseein" userId="2fe45c76f27c6ebd" providerId="LiveId" clId="{D4E8111E-F9CC-4B19-810D-0EA5D03BB203}" dt="2026-05-12T15:51:24.735" v="35" actId="404"/>
        <pc:sldMkLst>
          <pc:docMk/>
          <pc:sldMk cId="3239769114" sldId="504"/>
        </pc:sldMkLst>
        <pc:spChg chg="mod">
          <ac:chgData name="Al Montaner abuhuseein" userId="2fe45c76f27c6ebd" providerId="LiveId" clId="{D4E8111E-F9CC-4B19-810D-0EA5D03BB203}" dt="2026-05-12T15:51:24.735" v="35" actId="404"/>
          <ac:spMkLst>
            <pc:docMk/>
            <pc:sldMk cId="3239769114" sldId="504"/>
            <ac:spMk id="2" creationId="{D9B570AF-3C8E-4E82-2100-EB433613B54E}"/>
          </ac:spMkLst>
        </pc:spChg>
      </pc:sldChg>
      <pc:sldChg chg="modSp mod">
        <pc:chgData name="Al Montaner abuhuseein" userId="2fe45c76f27c6ebd" providerId="LiveId" clId="{D4E8111E-F9CC-4B19-810D-0EA5D03BB203}" dt="2026-05-12T15:51:28.522" v="36" actId="404"/>
        <pc:sldMkLst>
          <pc:docMk/>
          <pc:sldMk cId="2910112561" sldId="505"/>
        </pc:sldMkLst>
        <pc:spChg chg="mod">
          <ac:chgData name="Al Montaner abuhuseein" userId="2fe45c76f27c6ebd" providerId="LiveId" clId="{D4E8111E-F9CC-4B19-810D-0EA5D03BB203}" dt="2026-05-12T15:51:28.522" v="36" actId="404"/>
          <ac:spMkLst>
            <pc:docMk/>
            <pc:sldMk cId="2910112561" sldId="505"/>
            <ac:spMk id="2" creationId="{D2D57D82-78F0-EE29-7AA0-417318F2561E}"/>
          </ac:spMkLst>
        </pc:spChg>
      </pc:sldChg>
      <pc:sldChg chg="modSp mod">
        <pc:chgData name="Al Montaner abuhuseein" userId="2fe45c76f27c6ebd" providerId="LiveId" clId="{D4E8111E-F9CC-4B19-810D-0EA5D03BB203}" dt="2026-05-12T15:50:28.649" v="22" actId="404"/>
        <pc:sldMkLst>
          <pc:docMk/>
          <pc:sldMk cId="1982206061" sldId="506"/>
        </pc:sldMkLst>
        <pc:spChg chg="mod">
          <ac:chgData name="Al Montaner abuhuseein" userId="2fe45c76f27c6ebd" providerId="LiveId" clId="{D4E8111E-F9CC-4B19-810D-0EA5D03BB203}" dt="2026-05-12T15:50:28.649" v="22" actId="404"/>
          <ac:spMkLst>
            <pc:docMk/>
            <pc:sldMk cId="1982206061" sldId="506"/>
            <ac:spMk id="2" creationId="{BA7CE178-7846-B448-A806-E38AB02E8355}"/>
          </ac:spMkLst>
        </pc:spChg>
      </pc:sldChg>
      <pc:sldChg chg="modSp mod">
        <pc:chgData name="Al Montaner abuhuseein" userId="2fe45c76f27c6ebd" providerId="LiveId" clId="{D4E8111E-F9CC-4B19-810D-0EA5D03BB203}" dt="2026-05-12T15:50:39.932" v="24" actId="404"/>
        <pc:sldMkLst>
          <pc:docMk/>
          <pc:sldMk cId="2668511874" sldId="507"/>
        </pc:sldMkLst>
        <pc:spChg chg="mod">
          <ac:chgData name="Al Montaner abuhuseein" userId="2fe45c76f27c6ebd" providerId="LiveId" clId="{D4E8111E-F9CC-4B19-810D-0EA5D03BB203}" dt="2026-05-12T15:50:39.932" v="24" actId="404"/>
          <ac:spMkLst>
            <pc:docMk/>
            <pc:sldMk cId="2668511874" sldId="507"/>
            <ac:spMk id="2" creationId="{6BFD04D9-CFD8-3231-A3A0-D1EC882CD136}"/>
          </ac:spMkLst>
        </pc:spChg>
      </pc:sldChg>
      <pc:sldChg chg="modSp mod">
        <pc:chgData name="Al Montaner abuhuseein" userId="2fe45c76f27c6ebd" providerId="LiveId" clId="{D4E8111E-F9CC-4B19-810D-0EA5D03BB203}" dt="2026-05-12T15:51:36.474" v="38" actId="1076"/>
        <pc:sldMkLst>
          <pc:docMk/>
          <pc:sldMk cId="3904599965" sldId="510"/>
        </pc:sldMkLst>
        <pc:spChg chg="mod">
          <ac:chgData name="Al Montaner abuhuseein" userId="2fe45c76f27c6ebd" providerId="LiveId" clId="{D4E8111E-F9CC-4B19-810D-0EA5D03BB203}" dt="2026-05-12T15:51:32.714" v="37" actId="404"/>
          <ac:spMkLst>
            <pc:docMk/>
            <pc:sldMk cId="3904599965" sldId="510"/>
            <ac:spMk id="2" creationId="{37F6D900-CC74-2F69-B363-44FC7B5FF3AC}"/>
          </ac:spMkLst>
        </pc:spChg>
        <pc:picChg chg="mod">
          <ac:chgData name="Al Montaner abuhuseein" userId="2fe45c76f27c6ebd" providerId="LiveId" clId="{D4E8111E-F9CC-4B19-810D-0EA5D03BB203}" dt="2026-05-12T15:51:36.474" v="38" actId="1076"/>
          <ac:picMkLst>
            <pc:docMk/>
            <pc:sldMk cId="3904599965" sldId="510"/>
            <ac:picMk id="4" creationId="{E985D659-9B0F-F00C-EC1E-55D00C7FDDBA}"/>
          </ac:picMkLst>
        </pc:picChg>
      </pc:sldChg>
      <pc:sldChg chg="modSp mod">
        <pc:chgData name="Al Montaner abuhuseein" userId="2fe45c76f27c6ebd" providerId="LiveId" clId="{D4E8111E-F9CC-4B19-810D-0EA5D03BB203}" dt="2026-05-12T15:51:47.945" v="40" actId="404"/>
        <pc:sldMkLst>
          <pc:docMk/>
          <pc:sldMk cId="987123573" sldId="511"/>
        </pc:sldMkLst>
        <pc:spChg chg="mod">
          <ac:chgData name="Al Montaner abuhuseein" userId="2fe45c76f27c6ebd" providerId="LiveId" clId="{D4E8111E-F9CC-4B19-810D-0EA5D03BB203}" dt="2026-05-12T15:51:41.598" v="39" actId="404"/>
          <ac:spMkLst>
            <pc:docMk/>
            <pc:sldMk cId="987123573" sldId="511"/>
            <ac:spMk id="2" creationId="{27B5B5F6-93DA-BD9C-3EC4-A276CA189B5B}"/>
          </ac:spMkLst>
        </pc:spChg>
        <pc:spChg chg="mod">
          <ac:chgData name="Al Montaner abuhuseein" userId="2fe45c76f27c6ebd" providerId="LiveId" clId="{D4E8111E-F9CC-4B19-810D-0EA5D03BB203}" dt="2026-05-12T15:51:47.945" v="40" actId="404"/>
          <ac:spMkLst>
            <pc:docMk/>
            <pc:sldMk cId="987123573" sldId="511"/>
            <ac:spMk id="48" creationId="{00000000-0000-0000-0000-000000000000}"/>
          </ac:spMkLst>
        </pc:spChg>
      </pc:sldChg>
      <pc:sldChg chg="modSp mod">
        <pc:chgData name="Al Montaner abuhuseein" userId="2fe45c76f27c6ebd" providerId="LiveId" clId="{D4E8111E-F9CC-4B19-810D-0EA5D03BB203}" dt="2026-05-12T15:51:59.831" v="41" actId="404"/>
        <pc:sldMkLst>
          <pc:docMk/>
          <pc:sldMk cId="1124169077" sldId="512"/>
        </pc:sldMkLst>
        <pc:spChg chg="mod">
          <ac:chgData name="Al Montaner abuhuseein" userId="2fe45c76f27c6ebd" providerId="LiveId" clId="{D4E8111E-F9CC-4B19-810D-0EA5D03BB203}" dt="2026-05-12T15:51:59.831" v="41" actId="404"/>
          <ac:spMkLst>
            <pc:docMk/>
            <pc:sldMk cId="1124169077" sldId="512"/>
            <ac:spMk id="4" creationId="{15275B71-9C8D-8C17-A2AE-F413C80C778D}"/>
          </ac:spMkLst>
        </pc:spChg>
      </pc:sldChg>
      <pc:sldChg chg="modSp mod">
        <pc:chgData name="Al Montaner abuhuseein" userId="2fe45c76f27c6ebd" providerId="LiveId" clId="{D4E8111E-F9CC-4B19-810D-0EA5D03BB203}" dt="2026-05-12T15:49:12.263" v="11" actId="1035"/>
        <pc:sldMkLst>
          <pc:docMk/>
          <pc:sldMk cId="2291817531" sldId="514"/>
        </pc:sldMkLst>
        <pc:spChg chg="mod">
          <ac:chgData name="Al Montaner abuhuseein" userId="2fe45c76f27c6ebd" providerId="LiveId" clId="{D4E8111E-F9CC-4B19-810D-0EA5D03BB203}" dt="2026-05-12T15:49:06.981" v="2" actId="404"/>
          <ac:spMkLst>
            <pc:docMk/>
            <pc:sldMk cId="2291817531" sldId="514"/>
            <ac:spMk id="2" creationId="{8095457D-98C6-CDFD-32A6-3F0479A0453E}"/>
          </ac:spMkLst>
        </pc:spChg>
        <pc:spChg chg="mod">
          <ac:chgData name="Al Montaner abuhuseein" userId="2fe45c76f27c6ebd" providerId="LiveId" clId="{D4E8111E-F9CC-4B19-810D-0EA5D03BB203}" dt="2026-05-12T15:49:12.263" v="11" actId="1035"/>
          <ac:spMkLst>
            <pc:docMk/>
            <pc:sldMk cId="2291817531" sldId="514"/>
            <ac:spMk id="48" creationId="{9F83DE7D-ADD4-CF47-14FA-C0CDB5290D75}"/>
          </ac:spMkLst>
        </pc:spChg>
      </pc:sldChg>
    </pc:docChg>
  </pc:docChgLst>
  <pc:docChgLst>
    <pc:chgData name="Rahaf Darwish" userId="S::rahafdarwish@midocean.edu.km::a510750d-cd69-4bc9-aa08-c9adb5c50624" providerId="AD" clId="Web-{A7FCBFAC-7492-537B-C39C-8240E5FE2878}"/>
    <pc:docChg chg="modSld">
      <pc:chgData name="Rahaf Darwish" userId="S::rahafdarwish@midocean.edu.km::a510750d-cd69-4bc9-aa08-c9adb5c50624" providerId="AD" clId="Web-{A7FCBFAC-7492-537B-C39C-8240E5FE2878}" dt="2026-05-14T17:26:52.301" v="4"/>
      <pc:docMkLst>
        <pc:docMk/>
      </pc:docMkLst>
      <pc:sldChg chg="modSp">
        <pc:chgData name="Rahaf Darwish" userId="S::rahafdarwish@midocean.edu.km::a510750d-cd69-4bc9-aa08-c9adb5c50624" providerId="AD" clId="Web-{A7FCBFAC-7492-537B-C39C-8240E5FE2878}" dt="2026-05-14T17:26:52.301" v="4"/>
        <pc:sldMkLst>
          <pc:docMk/>
          <pc:sldMk cId="2183315500" sldId="499"/>
        </pc:sldMkLst>
        <pc:spChg chg="mod">
          <ac:chgData name="Rahaf Darwish" userId="S::rahafdarwish@midocean.edu.km::a510750d-cd69-4bc9-aa08-c9adb5c50624" providerId="AD" clId="Web-{A7FCBFAC-7492-537B-C39C-8240E5FE2878}" dt="2026-05-14T17:26:52.301" v="4"/>
          <ac:spMkLst>
            <pc:docMk/>
            <pc:sldMk cId="2183315500" sldId="499"/>
            <ac:spMk id="48" creationId="{00000000-0000-0000-0000-000000000000}"/>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r>
              <a:rPr lang="en-US" sz="1400" dirty="0">
                <a:solidFill>
                  <a:srgbClr val="000000"/>
                </a:solidFill>
                <a:latin typeface="Alexandria" pitchFamily="2" charset="-78"/>
                <a:cs typeface="Alexandria" pitchFamily="2" charset="-78"/>
              </a:rPr>
              <a:t>Grades</a:t>
            </a:r>
            <a:endParaRPr lang="en-US" sz="1600" dirty="0">
              <a:solidFill>
                <a:srgbClr val="000000"/>
              </a:solidFill>
              <a:latin typeface="Alexandria" pitchFamily="2" charset="-78"/>
              <a:cs typeface="Alexandria" pitchFamily="2" charset="-78"/>
            </a:endParaRPr>
          </a:p>
        </c:rich>
      </c:tx>
      <c:layout>
        <c:manualLayout>
          <c:xMode val="edge"/>
          <c:yMode val="edge"/>
          <c:x val="0.40243223443223447"/>
          <c:y val="6.3416797162123298E-2"/>
        </c:manualLayout>
      </c:layout>
      <c:overlay val="0"/>
      <c:spPr>
        <a:noFill/>
        <a:ln>
          <a:noFill/>
        </a:ln>
        <a:effectLst/>
      </c:spPr>
      <c:txPr>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Grades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7ED4-4B45-A3F0-456D29E4677B}"/>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7ED4-4B45-A3F0-456D29E4677B}"/>
              </c:ext>
            </c:extLst>
          </c:dPt>
          <c:dLbls>
            <c:dLbl>
              <c:idx val="0"/>
              <c:tx>
                <c:rich>
                  <a:bodyPr/>
                  <a:lstStyle/>
                  <a:p>
                    <a:r>
                      <a:rPr lang="en-US"/>
                      <a:t>80%</a:t>
                    </a:r>
                    <a:endParaRPr lang="en-US" dirty="0"/>
                  </a:p>
                </c:rich>
              </c:tx>
              <c:dLblPos val="ctr"/>
              <c:showLegendKey val="0"/>
              <c:showVal val="0"/>
              <c:showCatName val="0"/>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1-7ED4-4B45-A3F0-456D29E4677B}"/>
                </c:ext>
              </c:extLst>
            </c:dLbl>
            <c:dLbl>
              <c:idx val="1"/>
              <c:tx>
                <c:rich>
                  <a:bodyPr/>
                  <a:lstStyle/>
                  <a:p>
                    <a:r>
                      <a:rPr lang="en-US" dirty="0"/>
                      <a:t>20%</a:t>
                    </a:r>
                  </a:p>
                </c:rich>
              </c:tx>
              <c:dLblPos val="ctr"/>
              <c:showLegendKey val="0"/>
              <c:showVal val="0"/>
              <c:showCatName val="0"/>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3-7ED4-4B45-A3F0-456D29E4677B}"/>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Quizzes</c:v>
                </c:pt>
                <c:pt idx="1">
                  <c:v>Final</c:v>
                </c:pt>
              </c:strCache>
            </c:strRef>
          </c:cat>
          <c:val>
            <c:numRef>
              <c:f>Sheet1!$B$2:$B$3</c:f>
              <c:numCache>
                <c:formatCode>0%</c:formatCode>
                <c:ptCount val="2"/>
                <c:pt idx="0">
                  <c:v>0.8</c:v>
                </c:pt>
                <c:pt idx="1">
                  <c:v>0.2</c:v>
                </c:pt>
              </c:numCache>
            </c:numRef>
          </c:val>
          <c:extLst>
            <c:ext xmlns:c16="http://schemas.microsoft.com/office/drawing/2014/chart" uri="{C3380CC4-5D6E-409C-BE32-E72D297353CC}">
              <c16:uniqueId val="{00000004-7ED4-4B45-A3F0-456D29E4677B}"/>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521754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33336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90740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893765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63185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92503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47984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07925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550784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96480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75790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9479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4652105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8931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03695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36173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52773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7193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606844338"/>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9.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jpeg"/><Relationship Id="rId1" Type="http://schemas.openxmlformats.org/officeDocument/2006/relationships/slideLayout" Target="../slideLayouts/slideLayout15.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210037" y="3871827"/>
            <a:ext cx="5216525" cy="707886"/>
          </a:xfrm>
          <a:prstGeom prst="rect">
            <a:avLst/>
          </a:prstGeom>
          <a:noFill/>
        </p:spPr>
        <p:txBody>
          <a:bodyPr wrap="square" rtlCol="0">
            <a:spAutoFit/>
          </a:bodyPr>
          <a:lstStyle/>
          <a:p>
            <a:pPr lvl="0"/>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a:t>
            </a:r>
          </a:p>
          <a:p>
            <a:pPr lvl="0"/>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Dr. </a:t>
            </a:r>
            <a:r>
              <a:rPr lang="en-US" sz="2000" dirty="0">
                <a:latin typeface="Alexandria" charset="0"/>
                <a:cs typeface="Alexandria" charset="0"/>
              </a:rPr>
              <a:t>Al Montaser </a:t>
            </a:r>
            <a:r>
              <a:rPr lang="en-US" sz="2000" dirty="0" err="1">
                <a:latin typeface="Alexandria" charset="0"/>
                <a:cs typeface="Alexandria" charset="0"/>
              </a:rPr>
              <a:t>Abuhussein</a:t>
            </a: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1" name="TextBox 30"/>
          <p:cNvSpPr txBox="1"/>
          <p:nvPr/>
        </p:nvSpPr>
        <p:spPr>
          <a:xfrm>
            <a:off x="194617" y="2347575"/>
            <a:ext cx="5854488"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Master Of Real Estate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34" name="Rectangle: Rounded Corners 33"/>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charset="0"/>
                <a:ea typeface="+mn-ea"/>
                <a:cs typeface="Alexandria" charset="0"/>
              </a:rPr>
              <a:t>Orientation Lecture</a:t>
            </a:r>
          </a:p>
        </p:txBody>
      </p:sp>
      <p:sp>
        <p:nvSpPr>
          <p:cNvPr id="46" name="TextBox 45"/>
          <p:cNvSpPr txBox="1"/>
          <p:nvPr/>
        </p:nvSpPr>
        <p:spPr>
          <a:xfrm>
            <a:off x="329269" y="5104240"/>
            <a:ext cx="3610027"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REA655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Alexandria" charset="0"/>
              </a:rPr>
              <a:t>Artificial Intelligence in Business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Orientation Lecture</a:t>
            </a:r>
          </a:p>
        </p:txBody>
      </p:sp>
      <p:sp>
        <p:nvSpPr>
          <p:cNvPr id="12" name="TextBox 11"/>
          <p:cNvSpPr txBox="1"/>
          <p:nvPr/>
        </p:nvSpPr>
        <p:spPr>
          <a:xfrm>
            <a:off x="459185" y="6187539"/>
            <a:ext cx="7207707" cy="521970"/>
          </a:xfrm>
          <a:prstGeom prst="rect">
            <a:avLst/>
          </a:prstGeom>
          <a:noFill/>
        </p:spPr>
        <p:txBody>
          <a:bodyPr wrap="square" rtlCol="0">
            <a:spAutoFit/>
          </a:bodyPr>
          <a:lstStyle/>
          <a:p>
            <a:pPr lvl="0"/>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t>
            </a:r>
            <a:r>
              <a:rPr lang="en-US" sz="2800" b="1" dirty="0">
                <a:solidFill>
                  <a:srgbClr val="00B0F0"/>
                </a:solidFill>
                <a:latin typeface="Alexandria" charset="0"/>
              </a:rPr>
              <a:t>Al Montaser </a:t>
            </a:r>
            <a:r>
              <a:rPr lang="en-US" sz="2800" b="1" dirty="0" err="1">
                <a:solidFill>
                  <a:srgbClr val="00B0F0"/>
                </a:solidFill>
                <a:latin typeface="Alexandria" charset="0"/>
              </a:rPr>
              <a:t>Abuhussein</a:t>
            </a:r>
            <a:endParaRPr lang="en-US" sz="2800" b="1" dirty="0">
              <a:solidFill>
                <a:srgbClr val="00B0F0"/>
              </a:solidFill>
              <a:latin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854488"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Master Of Real Estate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3529299" cy="707886"/>
          </a:xfrm>
          <a:prstGeom prst="rect">
            <a:avLst/>
          </a:prstGeom>
          <a:noFill/>
        </p:spPr>
        <p:txBody>
          <a:bodyPr wrap="none" rtlCol="0">
            <a:spAutoFit/>
          </a:bodyPr>
          <a:lstStyle/>
          <a:p>
            <a:pPr lvl="0"/>
            <a:r>
              <a:rPr lang="en-US" sz="2000" dirty="0">
                <a:solidFill>
                  <a:prstClr val="black"/>
                </a:solidFill>
                <a:latin typeface="Alexandria" charset="0"/>
                <a:cs typeface="Alexandria" charset="0"/>
              </a:rPr>
              <a:t>REA655 </a:t>
            </a:r>
          </a:p>
          <a:p>
            <a:pPr lvl="0"/>
            <a:r>
              <a:rPr lang="en-US" sz="2000" dirty="0">
                <a:solidFill>
                  <a:prstClr val="black"/>
                </a:solidFill>
                <a:latin typeface="Alexandria" charset="0"/>
              </a:rPr>
              <a:t>Artificial Intelligence in Business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6271766" y="1369189"/>
            <a:ext cx="157055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charset="0"/>
                <a:ea typeface="+mn-ea"/>
                <a:cs typeface="Alexandria" charset="0"/>
              </a:rPr>
              <a:t>Introduction </a:t>
            </a:r>
          </a:p>
        </p:txBody>
      </p:sp>
      <p:sp>
        <p:nvSpPr>
          <p:cNvPr id="42" name="TextBox 41"/>
          <p:cNvSpPr txBox="1"/>
          <p:nvPr/>
        </p:nvSpPr>
        <p:spPr>
          <a:xfrm>
            <a:off x="4874895" y="1337368"/>
            <a:ext cx="1256274"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chemeClr val="bg1"/>
                </a:solidFill>
                <a:latin typeface="Alexandria" charset="0"/>
              </a:rPr>
              <a:t>Orientation</a:t>
            </a:r>
            <a:r>
              <a:rPr lang="en-US" sz="1600" b="1" dirty="0">
                <a:solidFill>
                  <a:schemeClr val="bg1"/>
                </a:solidFill>
                <a:latin typeface="Alexandria" charset="0"/>
              </a:rPr>
              <a:t> Lecture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0322" y="1569115"/>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Course Information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655846"/>
            <a:ext cx="8417320" cy="2585323"/>
          </a:xfrm>
          <a:prstGeom prst="rect">
            <a:avLst/>
          </a:prstGeom>
          <a:noFill/>
        </p:spPr>
        <p:txBody>
          <a:bodyPr wrap="square" rtlCol="0">
            <a:spAutoFit/>
          </a:bodyPr>
          <a:lstStyle/>
          <a:p>
            <a:pPr marL="285750" indent="-285750">
              <a:buFont typeface="Wingdings" panose="05000000000000000000" pitchFamily="2" charset="2"/>
              <a:buChar char="Ø"/>
            </a:pPr>
            <a:r>
              <a:rPr lang="en-US" dirty="0">
                <a:latin typeface="Alexandria" charset="0"/>
                <a:cs typeface="Alexandria" charset="0"/>
              </a:rPr>
              <a:t>Course Name: Artificial Intelligence in Business.</a:t>
            </a:r>
          </a:p>
          <a:p>
            <a:endParaRPr lang="en-US" dirty="0">
              <a:latin typeface="Alexandria" charset="0"/>
              <a:cs typeface="Alexandria" charset="0"/>
            </a:endParaRPr>
          </a:p>
          <a:p>
            <a:pPr marL="285750" indent="-285750">
              <a:buFont typeface="Wingdings" panose="05000000000000000000" pitchFamily="2" charset="2"/>
              <a:buChar char="Ø"/>
            </a:pPr>
            <a:r>
              <a:rPr lang="en-US" dirty="0">
                <a:latin typeface="Alexandria" charset="0"/>
                <a:cs typeface="Alexandria" charset="0"/>
              </a:rPr>
              <a:t>Course Code: REA655.</a:t>
            </a:r>
          </a:p>
          <a:p>
            <a:endParaRPr lang="en-US" dirty="0">
              <a:latin typeface="Alexandria" charset="0"/>
              <a:cs typeface="Alexandria" charset="0"/>
            </a:endParaRPr>
          </a:p>
          <a:p>
            <a:pPr marL="285750" indent="-285750">
              <a:buFont typeface="Wingdings" panose="05000000000000000000" pitchFamily="2" charset="2"/>
              <a:buChar char="Ø"/>
            </a:pPr>
            <a:r>
              <a:rPr lang="en-US" dirty="0">
                <a:latin typeface="Alexandria" charset="0"/>
                <a:cs typeface="Alexandria" charset="0"/>
              </a:rPr>
              <a:t>Credit Hours: 3 hours.</a:t>
            </a:r>
          </a:p>
          <a:p>
            <a:endParaRPr lang="en-US" dirty="0">
              <a:latin typeface="Alexandria" charset="0"/>
              <a:cs typeface="Alexandria" charset="0"/>
            </a:endParaRPr>
          </a:p>
          <a:p>
            <a:pPr marL="285750" indent="-285750">
              <a:buFont typeface="Wingdings" panose="05000000000000000000" pitchFamily="2" charset="2"/>
              <a:buChar char="Ø"/>
            </a:pPr>
            <a:r>
              <a:rPr lang="en-US" dirty="0">
                <a:latin typeface="Alexandria" charset="0"/>
                <a:cs typeface="Alexandria" charset="0"/>
              </a:rPr>
              <a:t>Instructor: Dr. Al Montaser </a:t>
            </a:r>
            <a:r>
              <a:rPr lang="en-US" dirty="0" err="1">
                <a:latin typeface="Alexandria" charset="0"/>
                <a:cs typeface="Alexandria" charset="0"/>
              </a:rPr>
              <a:t>Abuhussein</a:t>
            </a:r>
            <a:r>
              <a:rPr lang="en-US" dirty="0">
                <a:latin typeface="Alexandria" charset="0"/>
                <a:cs typeface="Alexandria" charset="0"/>
              </a:rPr>
              <a:t>.</a:t>
            </a:r>
          </a:p>
          <a:p>
            <a:endParaRPr lang="en-US" dirty="0">
              <a:latin typeface="Alexandria" charset="0"/>
              <a:cs typeface="Alexandria" charset="0"/>
            </a:endParaRPr>
          </a:p>
          <a:p>
            <a:pPr marL="285750" indent="-285750">
              <a:buFont typeface="Wingdings" panose="05000000000000000000" pitchFamily="2" charset="2"/>
              <a:buChar char="Ø"/>
            </a:pPr>
            <a:r>
              <a:rPr lang="en-US" dirty="0">
                <a:latin typeface="Alexandria" charset="0"/>
                <a:cs typeface="Alexandria" charset="0"/>
              </a:rPr>
              <a:t>Platform: Moodle.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29413" y="1537693"/>
            <a:ext cx="1303785" cy="553998"/>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a:t>
            </a:r>
            <a:endParaRPr lang="en-US" sz="1600" b="1" dirty="0">
              <a:solidFill>
                <a:schemeClr val="bg1"/>
              </a:solidFill>
              <a:latin typeface="Alexandria" charset="0"/>
              <a:cs typeface="Alexandria" charset="0"/>
            </a:endParaRPr>
          </a:p>
          <a:p>
            <a:pPr algn="ctr"/>
            <a:r>
              <a:rPr lang="en-US" sz="1600" b="1" dirty="0">
                <a:solidFill>
                  <a:schemeClr val="bg1"/>
                </a:solidFill>
                <a:latin typeface="Alexandria" charset="0"/>
                <a:cs typeface="Alexandria" charset="0"/>
              </a:rPr>
              <a:t>Lecture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9" name="مجموعة 8">
            <a:extLst>
              <a:ext uri="{FF2B5EF4-FFF2-40B4-BE49-F238E27FC236}">
                <a16:creationId xmlns:a16="http://schemas.microsoft.com/office/drawing/2014/main" id="{3681541E-CC79-4E82-EE47-05EAD7A7B62B}"/>
              </a:ext>
            </a:extLst>
          </p:cNvPr>
          <p:cNvGrpSpPr/>
          <p:nvPr/>
        </p:nvGrpSpPr>
        <p:grpSpPr>
          <a:xfrm>
            <a:off x="8015592" y="3573389"/>
            <a:ext cx="3875662" cy="2361307"/>
            <a:chOff x="8093413" y="3913246"/>
            <a:chExt cx="3875662" cy="2361307"/>
          </a:xfrm>
        </p:grpSpPr>
        <p:pic>
          <p:nvPicPr>
            <p:cNvPr id="4" name="صورة 3">
              <a:extLst>
                <a:ext uri="{FF2B5EF4-FFF2-40B4-BE49-F238E27FC236}">
                  <a16:creationId xmlns:a16="http://schemas.microsoft.com/office/drawing/2014/main" id="{9A3D3784-48BD-BCC1-86D0-D8CD27301FF0}"/>
                </a:ext>
              </a:extLst>
            </p:cNvPr>
            <p:cNvPicPr>
              <a:picLocks noChangeAspect="1"/>
            </p:cNvPicPr>
            <p:nvPr/>
          </p:nvPicPr>
          <p:blipFill>
            <a:blip r:embed="rId5">
              <a:extLst>
                <a:ext uri="{28A0092B-C50C-407E-A947-70E740481C1C}">
                  <a14:useLocalDpi xmlns:a14="http://schemas.microsoft.com/office/drawing/2010/main" val="0"/>
                </a:ext>
              </a:extLst>
            </a:blip>
            <a:srcRect l="62325" b="65569"/>
            <a:stretch>
              <a:fillRect/>
            </a:stretch>
          </p:blipFill>
          <p:spPr>
            <a:xfrm>
              <a:off x="8093413" y="3913246"/>
              <a:ext cx="3875662" cy="2361307"/>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7" name="مستطيل 6">
              <a:extLst>
                <a:ext uri="{FF2B5EF4-FFF2-40B4-BE49-F238E27FC236}">
                  <a16:creationId xmlns:a16="http://schemas.microsoft.com/office/drawing/2014/main" id="{D8BD24C5-523E-DAF6-2B8E-EF30E4DE6971}"/>
                </a:ext>
              </a:extLst>
            </p:cNvPr>
            <p:cNvSpPr/>
            <p:nvPr/>
          </p:nvSpPr>
          <p:spPr>
            <a:xfrm>
              <a:off x="8863526" y="4046706"/>
              <a:ext cx="2789812" cy="573932"/>
            </a:xfrm>
            <a:prstGeom prst="rect">
              <a:avLst/>
            </a:prstGeom>
          </p:spPr>
          <p:style>
            <a:lnRef idx="1">
              <a:schemeClr val="accent1"/>
            </a:lnRef>
            <a:fillRef idx="3">
              <a:schemeClr val="accent1"/>
            </a:fillRef>
            <a:effectRef idx="2">
              <a:schemeClr val="accent1"/>
            </a:effectRef>
            <a:fontRef idx="minor">
              <a:schemeClr val="lt1"/>
            </a:fontRef>
          </p:style>
          <p:txBody>
            <a:bodyPr rtlCol="1" anchor="ctr"/>
            <a:lstStyle/>
            <a:p>
              <a:pPr algn="ctr"/>
              <a:r>
                <a:rPr lang="en-US" dirty="0">
                  <a:latin typeface="Alexandria" charset="0"/>
                  <a:cs typeface="Alexandria" charset="0"/>
                </a:rPr>
                <a:t>Artificial Intelligence in Business</a:t>
              </a:r>
              <a:endParaRPr lang="ar-SY" dirty="0"/>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46670-5A1A-8084-06E0-AA569106FD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5A1126-2718-10E4-FEC0-7E4B0572B0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49B371-AEFC-4C22-4E99-D2B2D5849DD0}"/>
              </a:ext>
            </a:extLst>
          </p:cNvPr>
          <p:cNvSpPr txBox="1"/>
          <p:nvPr/>
        </p:nvSpPr>
        <p:spPr>
          <a:xfrm>
            <a:off x="2346763" y="1084321"/>
            <a:ext cx="3902032"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Course Description</a:t>
            </a:r>
          </a:p>
        </p:txBody>
      </p:sp>
      <p:sp>
        <p:nvSpPr>
          <p:cNvPr id="5" name="Rectangle 4">
            <a:extLst>
              <a:ext uri="{FF2B5EF4-FFF2-40B4-BE49-F238E27FC236}">
                <a16:creationId xmlns:a16="http://schemas.microsoft.com/office/drawing/2014/main" id="{42D49A14-5EB9-6352-3F67-270591ECA6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48" name="TextBox 47">
            <a:extLst>
              <a:ext uri="{FF2B5EF4-FFF2-40B4-BE49-F238E27FC236}">
                <a16:creationId xmlns:a16="http://schemas.microsoft.com/office/drawing/2014/main" id="{9F83DE7D-ADD4-CF47-14FA-C0CDB5290D75}"/>
              </a:ext>
            </a:extLst>
          </p:cNvPr>
          <p:cNvSpPr txBox="1"/>
          <p:nvPr/>
        </p:nvSpPr>
        <p:spPr>
          <a:xfrm>
            <a:off x="825500" y="2013928"/>
            <a:ext cx="10541000" cy="3747436"/>
          </a:xfrm>
          <a:prstGeom prst="rect">
            <a:avLst/>
          </a:prstGeom>
          <a:noFill/>
        </p:spPr>
        <p:txBody>
          <a:bodyPr wrap="square" rtlCol="0">
            <a:spAutoFit/>
          </a:bodyPr>
          <a:lstStyle/>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rPr>
              <a:t>This course explores the transformative role of Artificial Intelligence (AI) in modern business environments.</a:t>
            </a:r>
            <a:endParaRPr lang="en-US" sz="1600" dirty="0">
              <a:solidFill>
                <a:prstClr val="black"/>
              </a:solidFill>
              <a:latin typeface="Alexandria" charset="0"/>
              <a:cs typeface="Alexandria" charset="0"/>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rPr>
              <a:t>It provides students with a practical understanding of how AI is applied across various business domains such as marketing, finance, supply chain, and human resources. </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rPr>
              <a:t>It combines theoretical insights with real-world case studies to prepare students for the strategic and ethical use of AI in the business world.</a:t>
            </a:r>
          </a:p>
          <a:p>
            <a:pPr marL="285750" lvl="0" indent="-285750">
              <a:lnSpc>
                <a:spcPct val="150000"/>
              </a:lnSpc>
              <a:buFont typeface="Wingdings" panose="05000000000000000000" pitchFamily="2" charset="2"/>
              <a:buChar char="q"/>
            </a:pPr>
            <a:r>
              <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rPr>
              <a:t>Students</a:t>
            </a:r>
            <a:r>
              <a:rPr lang="en-US" sz="1600" dirty="0">
                <a:solidFill>
                  <a:prstClr val="black"/>
                </a:solidFill>
                <a:latin typeface="Alexandria" charset="0"/>
                <a:cs typeface="Alexandria" charset="0"/>
              </a:rPr>
              <a:t> in this course</a:t>
            </a:r>
            <a:r>
              <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rPr>
              <a:t> will learn how AI:</a:t>
            </a:r>
          </a:p>
          <a:p>
            <a:pPr marL="1657350" lvl="3" indent="-285750">
              <a:lnSpc>
                <a:spcPct val="150000"/>
              </a:lnSpc>
              <a:buFont typeface="Arial" panose="020B0604020202020204" pitchFamily="34" charset="0"/>
              <a:buChar char="•"/>
            </a:pPr>
            <a:r>
              <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rPr>
              <a:t>Improves decision-making.</a:t>
            </a:r>
          </a:p>
          <a:p>
            <a:pPr marL="1657350" lvl="3" indent="-285750">
              <a:lnSpc>
                <a:spcPct val="150000"/>
              </a:lnSpc>
              <a:buFont typeface="Arial" panose="020B0604020202020204" pitchFamily="34" charset="0"/>
              <a:buChar char="•"/>
            </a:pPr>
            <a:r>
              <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rPr>
              <a:t>Enhances customer experience.</a:t>
            </a:r>
          </a:p>
          <a:p>
            <a:pPr marL="1657350" lvl="3" indent="-285750">
              <a:lnSpc>
                <a:spcPct val="150000"/>
              </a:lnSpc>
              <a:buFont typeface="Arial" panose="020B0604020202020204" pitchFamily="34" charset="0"/>
              <a:buChar char="•"/>
            </a:pPr>
            <a:r>
              <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rPr>
              <a:t>Optimizes operations.</a:t>
            </a:r>
          </a:p>
          <a:p>
            <a:pPr marL="1657350" lvl="3" indent="-285750">
              <a:lnSpc>
                <a:spcPct val="150000"/>
              </a:lnSpc>
              <a:buFont typeface="Arial" panose="020B0604020202020204" pitchFamily="34" charset="0"/>
              <a:buChar char="•"/>
            </a:pPr>
            <a:r>
              <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rPr>
              <a:t>Drives innovation.</a:t>
            </a:r>
          </a:p>
        </p:txBody>
      </p:sp>
      <p:pic>
        <p:nvPicPr>
          <p:cNvPr id="7" name="Graphic 21">
            <a:extLst>
              <a:ext uri="{FF2B5EF4-FFF2-40B4-BE49-F238E27FC236}">
                <a16:creationId xmlns:a16="http://schemas.microsoft.com/office/drawing/2014/main" id="{01B33831-DB1C-18DA-7E1F-9EEA740CA4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32">
            <a:extLst>
              <a:ext uri="{FF2B5EF4-FFF2-40B4-BE49-F238E27FC236}">
                <a16:creationId xmlns:a16="http://schemas.microsoft.com/office/drawing/2014/main" id="{8095457D-98C6-CDFD-32A6-3F0479A0453E}"/>
              </a:ext>
            </a:extLst>
          </p:cNvPr>
          <p:cNvSpPr txBox="1"/>
          <p:nvPr/>
        </p:nvSpPr>
        <p:spPr>
          <a:xfrm>
            <a:off x="992643" y="1256786"/>
            <a:ext cx="1303785"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white"/>
                </a:solidFill>
                <a:effectLst/>
                <a:uLnTx/>
                <a:uFillTx/>
                <a:latin typeface="Alexandria" charset="0"/>
                <a:ea typeface="+mn-ea"/>
                <a:cs typeface="Alexandria" charset="0"/>
              </a:rPr>
              <a:t>Orientation</a:t>
            </a:r>
            <a:endParaRPr kumimoji="0" lang="en-US" sz="1600" b="1" i="0" u="none" strike="noStrike" kern="1200" cap="none" spc="0" normalizeH="0" baseline="0" noProof="0" dirty="0">
              <a:ln>
                <a:noFill/>
              </a:ln>
              <a:solidFill>
                <a:prstClr val="white"/>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charset="0"/>
                <a:ea typeface="+mn-ea"/>
                <a:cs typeface="Alexandria" charset="0"/>
              </a:rPr>
              <a:t>Lecture</a:t>
            </a:r>
          </a:p>
        </p:txBody>
      </p:sp>
    </p:spTree>
    <p:extLst>
      <p:ext uri="{BB962C8B-B14F-4D97-AF65-F5344CB8AC3E}">
        <p14:creationId xmlns:p14="http://schemas.microsoft.com/office/powerpoint/2010/main" val="2291817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3" y="1080963"/>
            <a:ext cx="3902032" cy="521970"/>
          </a:xfrm>
          <a:prstGeom prst="rect">
            <a:avLst/>
          </a:prstGeom>
          <a:noFill/>
        </p:spPr>
        <p:txBody>
          <a:bodyPr wrap="square" rtlCol="0">
            <a:spAutoFit/>
          </a:bodyPr>
          <a:lstStyle/>
          <a:p>
            <a:r>
              <a:rPr lang="en-US" sz="2800" b="1" dirty="0">
                <a:latin typeface="Alexandria" charset="0"/>
                <a:cs typeface="Alexandria" charset="0"/>
              </a:rPr>
              <a:t>The Reference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92254" y="2851495"/>
            <a:ext cx="10541000" cy="1676741"/>
          </a:xfrm>
          <a:prstGeom prst="rect">
            <a:avLst/>
          </a:prstGeom>
          <a:noFill/>
        </p:spPr>
        <p:txBody>
          <a:bodyPr wrap="square" lIns="91440" tIns="45720" rIns="91440" bIns="45720" rtlCol="0" anchor="t">
            <a:spAutoFit/>
          </a:bodyPr>
          <a:lstStyle/>
          <a:p>
            <a:pPr marL="285750" indent="-285750">
              <a:buFont typeface="Wingdings" panose="05000000000000000000" pitchFamily="2" charset="2"/>
              <a:buChar char="v"/>
            </a:pPr>
            <a:r>
              <a:rPr lang="en-US" dirty="0">
                <a:latin typeface="Alexandria" charset="0"/>
                <a:cs typeface="Alexandria" charset="0"/>
              </a:rPr>
              <a:t>Book title: </a:t>
            </a:r>
            <a:r>
              <a:rPr lang="en-US" dirty="0">
                <a:latin typeface="Alexandria" charset="0"/>
              </a:rPr>
              <a:t>Artificial Intelligence for Business </a:t>
            </a:r>
          </a:p>
          <a:p>
            <a:r>
              <a:rPr lang="en-US" dirty="0">
                <a:latin typeface="Alexandria"/>
              </a:rPr>
              <a:t>                           Innovation, Tools and Practices.</a:t>
            </a:r>
          </a:p>
          <a:p>
            <a:pPr marL="285750" indent="-285750">
              <a:lnSpc>
                <a:spcPct val="200000"/>
              </a:lnSpc>
              <a:buFont typeface="Wingdings" panose="05000000000000000000" pitchFamily="2" charset="2"/>
              <a:buChar char="v"/>
            </a:pPr>
            <a:r>
              <a:rPr lang="en-US" dirty="0">
                <a:latin typeface="Alexandria" charset="0"/>
                <a:cs typeface="Alexandria" charset="0"/>
              </a:rPr>
              <a:t>Author: </a:t>
            </a:r>
            <a:r>
              <a:rPr lang="en-US" dirty="0">
                <a:latin typeface="Alexandria" charset="0"/>
              </a:rPr>
              <a:t>Ana Landeta </a:t>
            </a:r>
            <a:r>
              <a:rPr lang="en-US" dirty="0" err="1">
                <a:latin typeface="Alexandria" charset="0"/>
              </a:rPr>
              <a:t>Echeberria</a:t>
            </a:r>
            <a:r>
              <a:rPr lang="en-US" dirty="0">
                <a:latin typeface="Alexandria" charset="0"/>
              </a:rPr>
              <a:t>. </a:t>
            </a:r>
          </a:p>
          <a:p>
            <a:pPr marL="285750" indent="-285750">
              <a:lnSpc>
                <a:spcPct val="200000"/>
              </a:lnSpc>
              <a:buFont typeface="Wingdings" panose="05000000000000000000" pitchFamily="2" charset="2"/>
              <a:buChar char="v"/>
            </a:pPr>
            <a:r>
              <a:rPr lang="en-US" dirty="0">
                <a:latin typeface="Alexandria" charset="0"/>
                <a:cs typeface="Alexandria" charset="0"/>
              </a:rPr>
              <a:t>Year:</a:t>
            </a:r>
            <a:r>
              <a:rPr lang="en-US" dirty="0">
                <a:latin typeface="Alexandria" charset="0"/>
              </a:rPr>
              <a:t> 2022.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92169" y="2226719"/>
            <a:ext cx="2373361" cy="3269976"/>
          </a:xfrm>
          <a:prstGeom prst="rect">
            <a:avLst/>
          </a:prstGeom>
        </p:spPr>
      </p:pic>
      <p:sp>
        <p:nvSpPr>
          <p:cNvPr id="4" name="TextBox 32">
            <a:extLst>
              <a:ext uri="{FF2B5EF4-FFF2-40B4-BE49-F238E27FC236}">
                <a16:creationId xmlns:a16="http://schemas.microsoft.com/office/drawing/2014/main" id="{E6CB3C27-54D1-F685-872D-1359AABE98CB}"/>
              </a:ext>
            </a:extLst>
          </p:cNvPr>
          <p:cNvSpPr txBox="1"/>
          <p:nvPr/>
        </p:nvSpPr>
        <p:spPr>
          <a:xfrm>
            <a:off x="992643" y="1256786"/>
            <a:ext cx="1303785" cy="553998"/>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a:t>
            </a:r>
            <a:endParaRPr lang="en-US" sz="1600" b="1" dirty="0">
              <a:solidFill>
                <a:schemeClr val="bg1"/>
              </a:solidFill>
              <a:latin typeface="Alexandria" charset="0"/>
              <a:cs typeface="Alexandria" charset="0"/>
            </a:endParaRPr>
          </a:p>
          <a:p>
            <a:pPr algn="ctr"/>
            <a:r>
              <a:rPr lang="en-US" sz="1600" b="1" dirty="0">
                <a:solidFill>
                  <a:schemeClr val="bg1"/>
                </a:solidFill>
                <a:latin typeface="Alexandria" charset="0"/>
                <a:cs typeface="Alexandria" charset="0"/>
              </a:rPr>
              <a:t>Lecture</a:t>
            </a:r>
          </a:p>
        </p:txBody>
      </p:sp>
    </p:spTree>
    <p:extLst>
      <p:ext uri="{BB962C8B-B14F-4D97-AF65-F5344CB8AC3E}">
        <p14:creationId xmlns:p14="http://schemas.microsoft.com/office/powerpoint/2010/main" val="2183315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97100" y="1083696"/>
            <a:ext cx="5259250" cy="523220"/>
          </a:xfrm>
          <a:prstGeom prst="rect">
            <a:avLst/>
          </a:prstGeom>
          <a:noFill/>
        </p:spPr>
        <p:txBody>
          <a:bodyPr wrap="square" rtlCol="0">
            <a:spAutoFit/>
          </a:bodyPr>
          <a:lstStyle/>
          <a:p>
            <a:r>
              <a:rPr lang="en-US" sz="2800" b="1" dirty="0">
                <a:latin typeface="Alexandria" charset="0"/>
                <a:cs typeface="Alexandria" charset="0"/>
              </a:rPr>
              <a:t>Why This Course Matters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00436" y="2137498"/>
            <a:ext cx="9846408" cy="3847207"/>
          </a:xfrm>
          <a:prstGeom prst="rect">
            <a:avLst/>
          </a:prstGeom>
          <a:noFill/>
        </p:spPr>
        <p:txBody>
          <a:bodyPr wrap="square" rtlCol="0">
            <a:spAutoFit/>
          </a:bodyPr>
          <a:lstStyle/>
          <a:p>
            <a:pPr marL="285750" indent="-285750" algn="just">
              <a:spcBef>
                <a:spcPts val="600"/>
              </a:spcBef>
              <a:buFont typeface="Arial" panose="020B0604020202020204" pitchFamily="34" charset="0"/>
              <a:buChar char="•"/>
            </a:pPr>
            <a:r>
              <a:rPr lang="en-US" sz="1400" dirty="0">
                <a:latin typeface="Alexandria" charset="0"/>
                <a:cs typeface="Alexandria" charset="0"/>
              </a:rPr>
              <a:t>Artificial Intelligence is transforming the real estate industry by making decisions faster, smarter, and more data-driven.</a:t>
            </a:r>
          </a:p>
          <a:p>
            <a:pPr marL="285750" indent="-285750" algn="just">
              <a:buFont typeface="Arial" panose="020B0604020202020204" pitchFamily="34" charset="0"/>
              <a:buChar char="•"/>
            </a:pPr>
            <a:r>
              <a:rPr lang="en-US" sz="1400" dirty="0">
                <a:latin typeface="Alexandria" charset="0"/>
                <a:cs typeface="Alexandria" charset="0"/>
              </a:rPr>
              <a:t>Modern real estate companies use AI for:</a:t>
            </a:r>
          </a:p>
          <a:p>
            <a:pPr marL="742950" lvl="1" indent="-285750" algn="just">
              <a:buFont typeface="Arial" panose="020B0604020202020204" pitchFamily="34" charset="0"/>
              <a:buChar char="•"/>
            </a:pPr>
            <a:r>
              <a:rPr lang="en-US" sz="1400" dirty="0">
                <a:latin typeface="Alexandria" charset="0"/>
                <a:cs typeface="Alexandria" charset="0"/>
              </a:rPr>
              <a:t>Property valuation</a:t>
            </a:r>
          </a:p>
          <a:p>
            <a:pPr marL="742950" lvl="1" indent="-285750" algn="just">
              <a:buFont typeface="Arial" panose="020B0604020202020204" pitchFamily="34" charset="0"/>
              <a:buChar char="•"/>
            </a:pPr>
            <a:r>
              <a:rPr lang="en-US" sz="1400" dirty="0">
                <a:latin typeface="Alexandria" charset="0"/>
                <a:cs typeface="Alexandria" charset="0"/>
              </a:rPr>
              <a:t>Market trend prediction</a:t>
            </a:r>
          </a:p>
          <a:p>
            <a:pPr marL="742950" lvl="1" indent="-285750" algn="just">
              <a:buFont typeface="Arial" panose="020B0604020202020204" pitchFamily="34" charset="0"/>
              <a:buChar char="•"/>
            </a:pPr>
            <a:r>
              <a:rPr lang="en-US" sz="1400" dirty="0">
                <a:latin typeface="Alexandria" charset="0"/>
                <a:cs typeface="Alexandria" charset="0"/>
              </a:rPr>
              <a:t>Investment analysis</a:t>
            </a:r>
          </a:p>
          <a:p>
            <a:pPr marL="742950" lvl="1" indent="-285750" algn="just">
              <a:buFont typeface="Arial" panose="020B0604020202020204" pitchFamily="34" charset="0"/>
              <a:buChar char="•"/>
            </a:pPr>
            <a:r>
              <a:rPr lang="en-US" sz="1400" dirty="0">
                <a:latin typeface="Alexandria" charset="0"/>
                <a:cs typeface="Alexandria" charset="0"/>
              </a:rPr>
              <a:t>Smart building management</a:t>
            </a:r>
          </a:p>
          <a:p>
            <a:pPr marL="742950" lvl="1" indent="-285750" algn="just">
              <a:buFont typeface="Arial" panose="020B0604020202020204" pitchFamily="34" charset="0"/>
              <a:buChar char="•"/>
            </a:pPr>
            <a:r>
              <a:rPr lang="en-US" sz="1400" dirty="0">
                <a:latin typeface="Alexandria" charset="0"/>
                <a:cs typeface="Alexandria" charset="0"/>
              </a:rPr>
              <a:t>Customer service and tenant experience</a:t>
            </a:r>
          </a:p>
          <a:p>
            <a:pPr marL="285750" indent="-285750" algn="just">
              <a:spcBef>
                <a:spcPts val="600"/>
              </a:spcBef>
              <a:buFont typeface="Arial" panose="020B0604020202020204" pitchFamily="34" charset="0"/>
              <a:buChar char="•"/>
            </a:pPr>
            <a:r>
              <a:rPr lang="en-US" sz="1400" dirty="0">
                <a:latin typeface="Alexandria" charset="0"/>
                <a:cs typeface="Alexandria" charset="0"/>
              </a:rPr>
              <a:t>Real estate is becoming increasingly dependent on data analytics and intelligent technologies to improve efficiency and competitiveness.AI helps real estate managers reduce costs, improve operational performance, and make more accurate strategic decisions.</a:t>
            </a:r>
          </a:p>
          <a:p>
            <a:pPr marL="285750" indent="-285750" algn="just">
              <a:spcBef>
                <a:spcPts val="600"/>
              </a:spcBef>
              <a:buFont typeface="Arial" panose="020B0604020202020204" pitchFamily="34" charset="0"/>
              <a:buChar char="•"/>
            </a:pPr>
            <a:r>
              <a:rPr lang="en-US" sz="1400" dirty="0">
                <a:latin typeface="Alexandria" charset="0"/>
                <a:cs typeface="Alexandria" charset="0"/>
              </a:rPr>
              <a:t>In smart cities and modern property developments, AI plays a major role in energy management, security systems, predictive maintenance, and digital customer interaction.</a:t>
            </a:r>
          </a:p>
          <a:p>
            <a:pPr marL="285750" indent="-285750" algn="just">
              <a:spcBef>
                <a:spcPts val="600"/>
              </a:spcBef>
              <a:buFont typeface="Arial" panose="020B0604020202020204" pitchFamily="34" charset="0"/>
              <a:buChar char="•"/>
            </a:pPr>
            <a:r>
              <a:rPr lang="en-US" sz="1400" dirty="0">
                <a:latin typeface="Alexandria" charset="0"/>
                <a:cs typeface="Alexandria" charset="0"/>
              </a:rPr>
              <a:t>Understanding AI is now essential for future real estate managers because competitive advantage increasingly depends on technology and innovation.</a:t>
            </a:r>
          </a:p>
          <a:p>
            <a:pPr>
              <a:spcBef>
                <a:spcPts val="600"/>
              </a:spcBef>
            </a:pPr>
            <a:r>
              <a:rPr lang="en-US" sz="1400" dirty="0">
                <a:latin typeface="Alexandria" charset="0"/>
                <a:cs typeface="Alexandria" charset="0"/>
              </a:rPr>
              <a:t>👉 “AI is no longer optional — it is strategic”</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32">
            <a:extLst>
              <a:ext uri="{FF2B5EF4-FFF2-40B4-BE49-F238E27FC236}">
                <a16:creationId xmlns:a16="http://schemas.microsoft.com/office/drawing/2014/main" id="{769F69A1-4567-076F-F6AB-580AFCC2D4A1}"/>
              </a:ext>
            </a:extLst>
          </p:cNvPr>
          <p:cNvSpPr txBox="1"/>
          <p:nvPr/>
        </p:nvSpPr>
        <p:spPr>
          <a:xfrm>
            <a:off x="992643" y="1256786"/>
            <a:ext cx="1303785" cy="553998"/>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a:t>
            </a:r>
            <a:endParaRPr lang="en-US" sz="1600" b="1" dirty="0">
              <a:solidFill>
                <a:schemeClr val="bg1"/>
              </a:solidFill>
              <a:latin typeface="Alexandria" charset="0"/>
              <a:cs typeface="Alexandria" charset="0"/>
            </a:endParaRPr>
          </a:p>
          <a:p>
            <a:pPr algn="ctr"/>
            <a:r>
              <a:rPr lang="en-US" sz="1600" b="1" dirty="0">
                <a:solidFill>
                  <a:schemeClr val="bg1"/>
                </a:solidFill>
                <a:latin typeface="Alexandria" charset="0"/>
                <a:cs typeface="Alexandria" charset="0"/>
              </a:rPr>
              <a:t>Lecture</a:t>
            </a:r>
          </a:p>
        </p:txBody>
      </p:sp>
    </p:spTree>
    <p:extLst>
      <p:ext uri="{BB962C8B-B14F-4D97-AF65-F5344CB8AC3E}">
        <p14:creationId xmlns:p14="http://schemas.microsoft.com/office/powerpoint/2010/main" val="4093511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97100" y="1083696"/>
            <a:ext cx="5259250" cy="523220"/>
          </a:xfrm>
          <a:prstGeom prst="rect">
            <a:avLst/>
          </a:prstGeom>
          <a:noFill/>
        </p:spPr>
        <p:txBody>
          <a:bodyPr wrap="square" rtlCol="0">
            <a:spAutoFit/>
          </a:bodyPr>
          <a:lstStyle/>
          <a:p>
            <a:r>
              <a:rPr lang="en-US" sz="2800" b="1" dirty="0">
                <a:latin typeface="Alexandria" charset="0"/>
                <a:cs typeface="Alexandria" charset="0"/>
              </a:rPr>
              <a:t>Course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3720" y="2227855"/>
            <a:ext cx="10541000" cy="2641172"/>
          </a:xfrm>
          <a:prstGeom prst="rect">
            <a:avLst/>
          </a:prstGeom>
          <a:noFill/>
        </p:spPr>
        <p:txBody>
          <a:bodyPr wrap="square" rtlCol="0">
            <a:spAutoFit/>
          </a:bodyPr>
          <a:lstStyle/>
          <a:p>
            <a:pPr>
              <a:lnSpc>
                <a:spcPct val="150000"/>
              </a:lnSpc>
            </a:pPr>
            <a:r>
              <a:rPr lang="en-US" sz="1400" dirty="0">
                <a:solidFill>
                  <a:prstClr val="black"/>
                </a:solidFill>
                <a:latin typeface="Alexandria" charset="0"/>
              </a:rPr>
              <a:t>By the end of this course, students will be able to:</a:t>
            </a:r>
          </a:p>
          <a:p>
            <a:pPr>
              <a:lnSpc>
                <a:spcPct val="150000"/>
              </a:lnSpc>
            </a:pPr>
            <a:endParaRPr lang="en-US" sz="1400" dirty="0">
              <a:solidFill>
                <a:prstClr val="black"/>
              </a:solidFill>
              <a:latin typeface="Alexandria" charset="0"/>
            </a:endParaRPr>
          </a:p>
          <a:p>
            <a:pPr marL="342900" lvl="0" indent="-342900">
              <a:lnSpc>
                <a:spcPct val="150000"/>
              </a:lnSpc>
              <a:buFont typeface="+mj-lt"/>
              <a:buAutoNum type="arabicPeriod"/>
            </a:pPr>
            <a:r>
              <a:rPr lang="en-US" sz="1400" dirty="0">
                <a:solidFill>
                  <a:prstClr val="black"/>
                </a:solidFill>
                <a:latin typeface="Alexandria" charset="0"/>
              </a:rPr>
              <a:t>Understand the fundamentals of AI and its core technologies.</a:t>
            </a:r>
          </a:p>
          <a:p>
            <a:pPr marL="342900" lvl="0" indent="-342900">
              <a:lnSpc>
                <a:spcPct val="150000"/>
              </a:lnSpc>
              <a:buFont typeface="+mj-lt"/>
              <a:buAutoNum type="arabicPeriod"/>
            </a:pPr>
            <a:r>
              <a:rPr lang="en-US" sz="1400" dirty="0">
                <a:solidFill>
                  <a:prstClr val="black"/>
                </a:solidFill>
                <a:latin typeface="Alexandria" charset="0"/>
              </a:rPr>
              <a:t>Identify and evaluate business problems where AI can be effectively applied.</a:t>
            </a:r>
          </a:p>
          <a:p>
            <a:pPr marL="342900" lvl="0" indent="-342900">
              <a:lnSpc>
                <a:spcPct val="150000"/>
              </a:lnSpc>
              <a:buFont typeface="+mj-lt"/>
              <a:buAutoNum type="arabicPeriod"/>
            </a:pPr>
            <a:r>
              <a:rPr lang="en-US" sz="1400" dirty="0">
                <a:solidFill>
                  <a:prstClr val="black"/>
                </a:solidFill>
                <a:latin typeface="Alexandria" charset="0"/>
              </a:rPr>
              <a:t>Analyze the strategic impact of AI in various business functions.</a:t>
            </a:r>
          </a:p>
          <a:p>
            <a:pPr marL="342900" lvl="0" indent="-342900">
              <a:lnSpc>
                <a:spcPct val="150000"/>
              </a:lnSpc>
              <a:buFont typeface="+mj-lt"/>
              <a:buAutoNum type="arabicPeriod"/>
            </a:pPr>
            <a:r>
              <a:rPr lang="en-US" sz="1400" dirty="0">
                <a:solidFill>
                  <a:prstClr val="black"/>
                </a:solidFill>
                <a:latin typeface="Alexandria" charset="0"/>
              </a:rPr>
              <a:t>Explore the implementation challenges, including data, ethics, and organizational change.</a:t>
            </a:r>
          </a:p>
          <a:p>
            <a:pPr marL="342900" lvl="0" indent="-342900">
              <a:lnSpc>
                <a:spcPct val="150000"/>
              </a:lnSpc>
              <a:buFont typeface="+mj-lt"/>
              <a:buAutoNum type="arabicPeriod"/>
            </a:pPr>
            <a:r>
              <a:rPr lang="en-US" sz="1400" dirty="0">
                <a:solidFill>
                  <a:prstClr val="black"/>
                </a:solidFill>
                <a:latin typeface="Alexandria" charset="0"/>
              </a:rPr>
              <a:t>Assess the risks and opportunities presented by AI-driven business models.</a:t>
            </a:r>
          </a:p>
          <a:p>
            <a:pPr marL="342900" lvl="0" indent="-342900">
              <a:lnSpc>
                <a:spcPct val="150000"/>
              </a:lnSpc>
              <a:buFont typeface="+mj-lt"/>
              <a:buAutoNum type="arabicPeriod"/>
            </a:pPr>
            <a:r>
              <a:rPr lang="en-US" sz="1400" dirty="0">
                <a:solidFill>
                  <a:prstClr val="black"/>
                </a:solidFill>
                <a:latin typeface="Alexandria" charset="0"/>
              </a:rPr>
              <a:t>Develop AI-centric business strategies and solutions.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32">
            <a:extLst>
              <a:ext uri="{FF2B5EF4-FFF2-40B4-BE49-F238E27FC236}">
                <a16:creationId xmlns:a16="http://schemas.microsoft.com/office/drawing/2014/main" id="{F8E2688A-6519-9352-4555-F6C880F82116}"/>
              </a:ext>
            </a:extLst>
          </p:cNvPr>
          <p:cNvSpPr txBox="1"/>
          <p:nvPr/>
        </p:nvSpPr>
        <p:spPr>
          <a:xfrm>
            <a:off x="992643" y="1256786"/>
            <a:ext cx="1303785" cy="553998"/>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a:t>
            </a:r>
            <a:endParaRPr lang="en-US" sz="1600" b="1" dirty="0">
              <a:solidFill>
                <a:schemeClr val="bg1"/>
              </a:solidFill>
              <a:latin typeface="Alexandria" charset="0"/>
              <a:cs typeface="Alexandria" charset="0"/>
            </a:endParaRPr>
          </a:p>
          <a:p>
            <a:pPr algn="ctr"/>
            <a:r>
              <a:rPr lang="en-US" sz="1600" b="1" dirty="0">
                <a:solidFill>
                  <a:schemeClr val="bg1"/>
                </a:solidFill>
                <a:latin typeface="Alexandria" charset="0"/>
                <a:cs typeface="Alexandria" charset="0"/>
              </a:rPr>
              <a:t>Lecture</a:t>
            </a:r>
          </a:p>
        </p:txBody>
      </p:sp>
      <p:pic>
        <p:nvPicPr>
          <p:cNvPr id="6" name="صورة 5" descr="صورة تحتوي على نص, الحاسوب, لقطة شاشة, تقنية&#10;&#10;قد يكون المحتوى الذي تم إنشاؤه بواسطة الذكاء الاصطناعي غير صحيح.">
            <a:extLst>
              <a:ext uri="{FF2B5EF4-FFF2-40B4-BE49-F238E27FC236}">
                <a16:creationId xmlns:a16="http://schemas.microsoft.com/office/drawing/2014/main" id="{D0D08776-0165-04E3-7F34-CF4BA7AB14B9}"/>
              </a:ext>
            </a:extLst>
          </p:cNvPr>
          <p:cNvPicPr>
            <a:picLocks noChangeAspect="1"/>
          </p:cNvPicPr>
          <p:nvPr/>
        </p:nvPicPr>
        <p:blipFill>
          <a:blip r:embed="rId3">
            <a:extLst>
              <a:ext uri="{28A0092B-C50C-407E-A947-70E740481C1C}">
                <a14:useLocalDpi xmlns:a14="http://schemas.microsoft.com/office/drawing/2010/main" val="0"/>
              </a:ext>
            </a:extLst>
          </a:blip>
          <a:srcRect l="82183" t="64255" r="2876" b="5444"/>
          <a:stretch>
            <a:fillRect/>
          </a:stretch>
        </p:blipFill>
        <p:spPr>
          <a:xfrm>
            <a:off x="9712721" y="1887666"/>
            <a:ext cx="1536971" cy="207798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615273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97100" y="1083696"/>
            <a:ext cx="5259250" cy="523220"/>
          </a:xfrm>
          <a:prstGeom prst="rect">
            <a:avLst/>
          </a:prstGeom>
          <a:noFill/>
        </p:spPr>
        <p:txBody>
          <a:bodyPr wrap="square" rtlCol="0">
            <a:spAutoFit/>
          </a:bodyPr>
          <a:lstStyle/>
          <a:p>
            <a:r>
              <a:rPr lang="en-US" sz="2800" b="1" dirty="0">
                <a:latin typeface="Alexandria" charset="0"/>
                <a:cs typeface="Alexandria" charset="0"/>
              </a:rPr>
              <a:t>Teaching Approach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61374" y="2422786"/>
            <a:ext cx="10541000" cy="2949525"/>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US" dirty="0">
                <a:latin typeface="Alexandria" pitchFamily="2" charset="-78"/>
                <a:cs typeface="Alexandria" pitchFamily="2" charset="-78"/>
              </a:rPr>
              <a:t>Lectures (Concepts &amp; Frameworks).</a:t>
            </a:r>
          </a:p>
          <a:p>
            <a:pPr marL="285750" indent="-285750">
              <a:lnSpc>
                <a:spcPct val="150000"/>
              </a:lnSpc>
              <a:buFont typeface="Wingdings" panose="05000000000000000000" pitchFamily="2" charset="2"/>
              <a:buChar char="Ø"/>
            </a:pPr>
            <a:endParaRPr lang="en-US" dirty="0">
              <a:latin typeface="Alexandria" pitchFamily="2" charset="-78"/>
              <a:cs typeface="Alexandria" pitchFamily="2" charset="-78"/>
            </a:endParaRPr>
          </a:p>
          <a:p>
            <a:pPr marL="285750" indent="-285750">
              <a:lnSpc>
                <a:spcPct val="150000"/>
              </a:lnSpc>
              <a:buFont typeface="Wingdings" panose="05000000000000000000" pitchFamily="2" charset="2"/>
              <a:buChar char="Ø"/>
            </a:pPr>
            <a:r>
              <a:rPr lang="en-US" dirty="0">
                <a:latin typeface="Alexandria" pitchFamily="2" charset="-78"/>
                <a:cs typeface="Alexandria" pitchFamily="2" charset="-78"/>
              </a:rPr>
              <a:t>Case Studies (Real-world examples).</a:t>
            </a:r>
          </a:p>
          <a:p>
            <a:pPr marL="285750" indent="-285750">
              <a:lnSpc>
                <a:spcPct val="150000"/>
              </a:lnSpc>
              <a:buFont typeface="Wingdings" panose="05000000000000000000" pitchFamily="2" charset="2"/>
              <a:buChar char="Ø"/>
            </a:pPr>
            <a:endParaRPr lang="en-US" dirty="0">
              <a:latin typeface="Alexandria" pitchFamily="2" charset="-78"/>
              <a:cs typeface="Alexandria" pitchFamily="2" charset="-78"/>
            </a:endParaRPr>
          </a:p>
          <a:p>
            <a:pPr marL="285750" indent="-285750">
              <a:lnSpc>
                <a:spcPct val="150000"/>
              </a:lnSpc>
              <a:buFont typeface="Wingdings" panose="05000000000000000000" pitchFamily="2" charset="2"/>
              <a:buChar char="Ø"/>
            </a:pPr>
            <a:r>
              <a:rPr lang="en-US" dirty="0">
                <a:latin typeface="Alexandria" pitchFamily="2" charset="-78"/>
                <a:cs typeface="Alexandria" pitchFamily="2" charset="-78"/>
              </a:rPr>
              <a:t>Discussions.</a:t>
            </a:r>
          </a:p>
          <a:p>
            <a:pPr marL="285750" indent="-285750">
              <a:lnSpc>
                <a:spcPct val="150000"/>
              </a:lnSpc>
              <a:buFont typeface="Wingdings" panose="05000000000000000000" pitchFamily="2" charset="2"/>
              <a:buChar char="Ø"/>
            </a:pPr>
            <a:endParaRPr lang="en-US" dirty="0">
              <a:latin typeface="Alexandria" pitchFamily="2" charset="-78"/>
              <a:cs typeface="Alexandria" pitchFamily="2" charset="-78"/>
            </a:endParaRPr>
          </a:p>
          <a:p>
            <a:pPr marL="285750" indent="-285750">
              <a:lnSpc>
                <a:spcPct val="150000"/>
              </a:lnSpc>
              <a:buFont typeface="Wingdings" panose="05000000000000000000" pitchFamily="2" charset="2"/>
              <a:buChar char="Ø"/>
            </a:pPr>
            <a:r>
              <a:rPr lang="en-US" dirty="0">
                <a:latin typeface="Alexandria" pitchFamily="2" charset="-78"/>
                <a:cs typeface="Alexandria" pitchFamily="2" charset="-78"/>
              </a:rPr>
              <a:t>Practical Applications.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32">
            <a:extLst>
              <a:ext uri="{FF2B5EF4-FFF2-40B4-BE49-F238E27FC236}">
                <a16:creationId xmlns:a16="http://schemas.microsoft.com/office/drawing/2014/main" id="{F09AA40E-AD51-E21F-6A9C-B54C91DB7F51}"/>
              </a:ext>
            </a:extLst>
          </p:cNvPr>
          <p:cNvSpPr txBox="1"/>
          <p:nvPr/>
        </p:nvSpPr>
        <p:spPr>
          <a:xfrm>
            <a:off x="992643" y="1256786"/>
            <a:ext cx="1303785" cy="553998"/>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a:t>
            </a:r>
            <a:endParaRPr lang="en-US" sz="1600" b="1" dirty="0">
              <a:solidFill>
                <a:schemeClr val="bg1"/>
              </a:solidFill>
              <a:latin typeface="Alexandria" charset="0"/>
              <a:cs typeface="Alexandria" charset="0"/>
            </a:endParaRPr>
          </a:p>
          <a:p>
            <a:pPr algn="ctr"/>
            <a:r>
              <a:rPr lang="en-US" sz="1600" b="1" dirty="0">
                <a:solidFill>
                  <a:schemeClr val="bg1"/>
                </a:solidFill>
                <a:latin typeface="Alexandria" charset="0"/>
                <a:cs typeface="Alexandria" charset="0"/>
              </a:rPr>
              <a:t>Lecture</a:t>
            </a:r>
          </a:p>
        </p:txBody>
      </p:sp>
      <p:pic>
        <p:nvPicPr>
          <p:cNvPr id="12" name="صورة 11">
            <a:extLst>
              <a:ext uri="{FF2B5EF4-FFF2-40B4-BE49-F238E27FC236}">
                <a16:creationId xmlns:a16="http://schemas.microsoft.com/office/drawing/2014/main" id="{38FCB572-9741-4AA5-C625-C198FC8547B8}"/>
              </a:ext>
            </a:extLst>
          </p:cNvPr>
          <p:cNvPicPr>
            <a:picLocks noChangeAspect="1"/>
          </p:cNvPicPr>
          <p:nvPr/>
        </p:nvPicPr>
        <p:blipFill>
          <a:blip r:embed="rId3">
            <a:extLst>
              <a:ext uri="{28A0092B-C50C-407E-A947-70E740481C1C}">
                <a14:useLocalDpi xmlns:a14="http://schemas.microsoft.com/office/drawing/2010/main" val="0"/>
              </a:ext>
            </a:extLst>
          </a:blip>
          <a:srcRect l="10883" t="65533" r="66611" b="2553"/>
          <a:stretch>
            <a:fillRect/>
          </a:stretch>
        </p:blipFill>
        <p:spPr>
          <a:xfrm>
            <a:off x="7513961" y="2357015"/>
            <a:ext cx="3317459" cy="313625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19427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3" y="1070711"/>
            <a:ext cx="5259250" cy="523220"/>
          </a:xfrm>
          <a:prstGeom prst="rect">
            <a:avLst/>
          </a:prstGeom>
          <a:noFill/>
        </p:spPr>
        <p:txBody>
          <a:bodyPr wrap="square" rtlCol="0">
            <a:spAutoFit/>
          </a:bodyPr>
          <a:lstStyle/>
          <a:p>
            <a:r>
              <a:rPr lang="en-US" sz="2800" b="1" dirty="0">
                <a:latin typeface="Alexandria" charset="0"/>
                <a:cs typeface="Alexandria" charset="0"/>
              </a:rPr>
              <a:t>Course Activities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236711"/>
            <a:ext cx="10541000" cy="2964338"/>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US" sz="1400" dirty="0">
                <a:solidFill>
                  <a:prstClr val="black"/>
                </a:solidFill>
                <a:latin typeface="Alexandria" charset="0"/>
              </a:rPr>
              <a:t>Weekly recorded lecture (Every Saturday): Students are required to follow all recorded lectures. </a:t>
            </a:r>
          </a:p>
          <a:p>
            <a:pPr marL="285750" indent="-285750">
              <a:lnSpc>
                <a:spcPct val="150000"/>
              </a:lnSpc>
              <a:buFont typeface="Wingdings" panose="05000000000000000000" pitchFamily="2" charset="2"/>
              <a:buChar char="Ø"/>
            </a:pPr>
            <a:r>
              <a:rPr lang="en-US" sz="1400" dirty="0">
                <a:solidFill>
                  <a:prstClr val="black"/>
                </a:solidFill>
                <a:latin typeface="Alexandria" charset="0"/>
              </a:rPr>
              <a:t>Weekly discussion session: Attendance in discussion sessions is optional; however, it is strongly recommended due to its positive impact on understanding and academic achievement. </a:t>
            </a:r>
          </a:p>
          <a:p>
            <a:pPr marL="285750" indent="-285750">
              <a:lnSpc>
                <a:spcPct val="150000"/>
              </a:lnSpc>
              <a:buFont typeface="Wingdings" panose="05000000000000000000" pitchFamily="2" charset="2"/>
              <a:buChar char="Ø"/>
            </a:pPr>
            <a:r>
              <a:rPr lang="en-US" sz="1400" dirty="0">
                <a:solidFill>
                  <a:prstClr val="black"/>
                </a:solidFill>
                <a:latin typeface="Alexandria" charset="0"/>
              </a:rPr>
              <a:t>Weekly quiz related to each lecture</a:t>
            </a:r>
            <a:r>
              <a:rPr lang="ar-SY" sz="1400" dirty="0">
                <a:solidFill>
                  <a:prstClr val="black"/>
                </a:solidFill>
                <a:latin typeface="Alexandria" charset="0"/>
              </a:rPr>
              <a:t>.</a:t>
            </a:r>
          </a:p>
          <a:p>
            <a:pPr marL="285750" indent="-285750">
              <a:lnSpc>
                <a:spcPct val="150000"/>
              </a:lnSpc>
              <a:buFont typeface="Wingdings" panose="05000000000000000000" pitchFamily="2" charset="2"/>
              <a:buChar char="Ø"/>
            </a:pPr>
            <a:r>
              <a:rPr lang="en-US" sz="1400" dirty="0">
                <a:solidFill>
                  <a:prstClr val="black"/>
                </a:solidFill>
                <a:latin typeface="Alexandria" charset="0"/>
              </a:rPr>
              <a:t>Final exam at the end of the course.</a:t>
            </a:r>
          </a:p>
          <a:p>
            <a:endParaRPr lang="en-US" sz="1400" dirty="0">
              <a:solidFill>
                <a:prstClr val="black"/>
              </a:solidFill>
              <a:latin typeface="Alexandria" charset="0"/>
            </a:endParaRPr>
          </a:p>
          <a:p>
            <a:r>
              <a:rPr lang="en-US" sz="1400" b="1" dirty="0">
                <a:solidFill>
                  <a:prstClr val="black"/>
                </a:solidFill>
                <a:latin typeface="Alexandria" charset="0"/>
              </a:rPr>
              <a:t>Course Assessment:</a:t>
            </a:r>
          </a:p>
          <a:p>
            <a:endParaRPr lang="en-US" sz="1400" dirty="0">
              <a:solidFill>
                <a:prstClr val="black"/>
              </a:solidFill>
              <a:latin typeface="Alexandria" charset="0"/>
            </a:endParaRPr>
          </a:p>
          <a:p>
            <a:pPr marL="285750" indent="-285750">
              <a:lnSpc>
                <a:spcPct val="150000"/>
              </a:lnSpc>
              <a:buFont typeface="Wingdings" panose="05000000000000000000" pitchFamily="2" charset="2"/>
              <a:buChar char="§"/>
            </a:pPr>
            <a:r>
              <a:rPr lang="en-US" sz="1400" dirty="0">
                <a:solidFill>
                  <a:prstClr val="black"/>
                </a:solidFill>
                <a:latin typeface="Alexandria" charset="0"/>
              </a:rPr>
              <a:t>Weekly Quizzes: 80% (8 marks each).</a:t>
            </a:r>
          </a:p>
          <a:p>
            <a:pPr marL="285750" indent="-285750">
              <a:lnSpc>
                <a:spcPct val="150000"/>
              </a:lnSpc>
              <a:buFont typeface="Wingdings" panose="05000000000000000000" pitchFamily="2" charset="2"/>
              <a:buChar char="§"/>
            </a:pPr>
            <a:r>
              <a:rPr lang="en-US" sz="1400" dirty="0">
                <a:solidFill>
                  <a:prstClr val="black"/>
                </a:solidFill>
                <a:latin typeface="Alexandria" charset="0"/>
              </a:rPr>
              <a:t>Final Exam: 20%.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Chart 7">
            <a:extLst>
              <a:ext uri="{FF2B5EF4-FFF2-40B4-BE49-F238E27FC236}">
                <a16:creationId xmlns:a16="http://schemas.microsoft.com/office/drawing/2014/main" id="{93C75099-790F-214E-CCE9-BF8A26511E88}"/>
              </a:ext>
            </a:extLst>
          </p:cNvPr>
          <p:cNvGraphicFramePr/>
          <p:nvPr>
            <p:extLst>
              <p:ext uri="{D42A27DB-BD31-4B8C-83A1-F6EECF244321}">
                <p14:modId xmlns:p14="http://schemas.microsoft.com/office/powerpoint/2010/main" val="778743260"/>
              </p:ext>
            </p:extLst>
          </p:nvPr>
        </p:nvGraphicFramePr>
        <p:xfrm>
          <a:off x="6639818" y="3072971"/>
          <a:ext cx="3783530" cy="2806184"/>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Box 32">
            <a:extLst>
              <a:ext uri="{FF2B5EF4-FFF2-40B4-BE49-F238E27FC236}">
                <a16:creationId xmlns:a16="http://schemas.microsoft.com/office/drawing/2014/main" id="{8B738418-396A-ED82-81D5-0A62840CCD9F}"/>
              </a:ext>
            </a:extLst>
          </p:cNvPr>
          <p:cNvSpPr txBox="1"/>
          <p:nvPr/>
        </p:nvSpPr>
        <p:spPr>
          <a:xfrm>
            <a:off x="992643" y="1256786"/>
            <a:ext cx="1303785" cy="553998"/>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a:t>
            </a:r>
            <a:endParaRPr lang="en-US" sz="1600" b="1" dirty="0">
              <a:solidFill>
                <a:schemeClr val="bg1"/>
              </a:solidFill>
              <a:latin typeface="Alexandria" charset="0"/>
              <a:cs typeface="Alexandria" charset="0"/>
            </a:endParaRPr>
          </a:p>
          <a:p>
            <a:pPr algn="ctr"/>
            <a:r>
              <a:rPr lang="en-US" sz="1600" b="1" dirty="0">
                <a:solidFill>
                  <a:schemeClr val="bg1"/>
                </a:solidFill>
                <a:latin typeface="Alexandria" charset="0"/>
                <a:cs typeface="Alexandria" charset="0"/>
              </a:rPr>
              <a:t>Lecture</a:t>
            </a:r>
          </a:p>
        </p:txBody>
      </p:sp>
    </p:spTree>
    <p:extLst>
      <p:ext uri="{BB962C8B-B14F-4D97-AF65-F5344CB8AC3E}">
        <p14:creationId xmlns:p14="http://schemas.microsoft.com/office/powerpoint/2010/main" val="121851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97100" y="1083696"/>
            <a:ext cx="5259250" cy="523220"/>
          </a:xfrm>
          <a:prstGeom prst="rect">
            <a:avLst/>
          </a:prstGeom>
          <a:noFill/>
        </p:spPr>
        <p:txBody>
          <a:bodyPr wrap="square" rtlCol="0">
            <a:spAutoFit/>
          </a:bodyPr>
          <a:lstStyle/>
          <a:p>
            <a:r>
              <a:rPr lang="en-US" sz="2800" b="1" dirty="0">
                <a:latin typeface="Alexandria" charset="0"/>
                <a:cs typeface="Alexandria" charset="0"/>
              </a:rPr>
              <a:t>Quizzes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3720" y="2530105"/>
            <a:ext cx="10541000" cy="253402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latin typeface="Alexandria" pitchFamily="2" charset="-78"/>
                <a:cs typeface="Alexandria" pitchFamily="2" charset="-78"/>
              </a:rPr>
              <a:t>Weekly quizzes open every Saturday at 10:00 PM (Makkah Time) and remain available for one week. The quiz closes the following Saturday at 9:00 PM.</a:t>
            </a:r>
          </a:p>
          <a:p>
            <a:pPr marL="285750" indent="-285750">
              <a:lnSpc>
                <a:spcPct val="150000"/>
              </a:lnSpc>
              <a:buFont typeface="Arial" panose="020B0604020202020204" pitchFamily="34" charset="0"/>
              <a:buChar char="•"/>
            </a:pPr>
            <a:r>
              <a:rPr lang="en-US" dirty="0">
                <a:latin typeface="Alexandria" pitchFamily="2" charset="-78"/>
                <a:cs typeface="Alexandria" pitchFamily="2" charset="-78"/>
              </a:rPr>
              <a:t>Quizzes are audio questions.</a:t>
            </a:r>
          </a:p>
          <a:p>
            <a:pPr marL="285750" indent="-285750">
              <a:lnSpc>
                <a:spcPct val="150000"/>
              </a:lnSpc>
              <a:buFont typeface="Arial" panose="020B0604020202020204" pitchFamily="34" charset="0"/>
              <a:buChar char="•"/>
            </a:pPr>
            <a:r>
              <a:rPr lang="en-US" dirty="0">
                <a:latin typeface="Alexandria" pitchFamily="2" charset="-78"/>
                <a:cs typeface="Alexandria" pitchFamily="2" charset="-78"/>
              </a:rPr>
              <a:t>Each quiz consists of 8 questions, with 1 mark per question (Total: 8 marks per quiz).</a:t>
            </a:r>
          </a:p>
          <a:p>
            <a:pPr marL="285750" indent="-285750">
              <a:lnSpc>
                <a:spcPct val="150000"/>
              </a:lnSpc>
              <a:buFont typeface="Arial" panose="020B0604020202020204" pitchFamily="34" charset="0"/>
              <a:buChar char="•"/>
            </a:pPr>
            <a:r>
              <a:rPr lang="en-US" dirty="0">
                <a:latin typeface="Alexandria" pitchFamily="2" charset="-78"/>
                <a:cs typeface="Alexandria" pitchFamily="2" charset="-78"/>
              </a:rPr>
              <a:t>The allowed time for each weekly quiz is 30 minutes.</a:t>
            </a:r>
          </a:p>
          <a:p>
            <a:pPr marL="285750" indent="-285750">
              <a:lnSpc>
                <a:spcPct val="150000"/>
              </a:lnSpc>
              <a:buFont typeface="Arial" panose="020B0604020202020204" pitchFamily="34" charset="0"/>
              <a:buChar char="•"/>
            </a:pPr>
            <a:r>
              <a:rPr lang="en-US" dirty="0">
                <a:latin typeface="Alexandria" pitchFamily="2" charset="-78"/>
                <a:cs typeface="Alexandria" pitchFamily="2" charset="-78"/>
              </a:rPr>
              <a:t>Completing the weekly quiz is considered attendance for students.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32">
            <a:extLst>
              <a:ext uri="{FF2B5EF4-FFF2-40B4-BE49-F238E27FC236}">
                <a16:creationId xmlns:a16="http://schemas.microsoft.com/office/drawing/2014/main" id="{BA7CE178-7846-B448-A806-E38AB02E8355}"/>
              </a:ext>
            </a:extLst>
          </p:cNvPr>
          <p:cNvSpPr txBox="1"/>
          <p:nvPr/>
        </p:nvSpPr>
        <p:spPr>
          <a:xfrm>
            <a:off x="992643" y="1256786"/>
            <a:ext cx="1303785" cy="553998"/>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a:t>
            </a:r>
            <a:endParaRPr lang="en-US" sz="1600" b="1" dirty="0">
              <a:solidFill>
                <a:schemeClr val="bg1"/>
              </a:solidFill>
              <a:latin typeface="Alexandria" charset="0"/>
              <a:cs typeface="Alexandria" charset="0"/>
            </a:endParaRPr>
          </a:p>
          <a:p>
            <a:pPr algn="ctr"/>
            <a:r>
              <a:rPr lang="en-US" sz="1600" b="1" dirty="0">
                <a:solidFill>
                  <a:schemeClr val="bg1"/>
                </a:solidFill>
                <a:latin typeface="Alexandria" charset="0"/>
                <a:cs typeface="Alexandria" charset="0"/>
              </a:rPr>
              <a:t>Lecture</a:t>
            </a:r>
          </a:p>
        </p:txBody>
      </p:sp>
    </p:spTree>
    <p:extLst>
      <p:ext uri="{BB962C8B-B14F-4D97-AF65-F5344CB8AC3E}">
        <p14:creationId xmlns:p14="http://schemas.microsoft.com/office/powerpoint/2010/main" val="1982206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5259250" cy="523220"/>
          </a:xfrm>
          <a:prstGeom prst="rect">
            <a:avLst/>
          </a:prstGeom>
          <a:noFill/>
        </p:spPr>
        <p:txBody>
          <a:bodyPr wrap="square" rtlCol="0">
            <a:spAutoFit/>
          </a:bodyPr>
          <a:lstStyle/>
          <a:p>
            <a:r>
              <a:rPr lang="en-US" sz="2800" b="1" dirty="0">
                <a:latin typeface="Alexandria" charset="0"/>
                <a:cs typeface="Alexandria" charset="0"/>
              </a:rPr>
              <a:t>Missing Quizzes = absence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25500" y="2244602"/>
            <a:ext cx="10541000" cy="2957861"/>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US" dirty="0">
                <a:latin typeface="Alexandria"/>
                <a:cs typeface="Alexandria" pitchFamily="2" charset="-78"/>
              </a:rPr>
              <a:t>A student will receive a DN (Denied Grade) in cases of absence from more than four quizzes. Exceptions are considered only in cases of force majeure or emergency, provided that official supporting documentation is submitted.  </a:t>
            </a:r>
          </a:p>
          <a:p>
            <a:pPr marL="285750" indent="-285750">
              <a:lnSpc>
                <a:spcPct val="150000"/>
              </a:lnSpc>
              <a:buFont typeface="Wingdings" panose="05000000000000000000" pitchFamily="2" charset="2"/>
              <a:buChar char="Ø"/>
            </a:pPr>
            <a:r>
              <a:rPr lang="en-US" b="1" u="sng" dirty="0">
                <a:latin typeface="Alexandria"/>
                <a:cs typeface="Alexandria" pitchFamily="2" charset="-78"/>
              </a:rPr>
              <a:t>Excuse Policy</a:t>
            </a:r>
            <a:r>
              <a:rPr lang="en-US" b="1" dirty="0">
                <a:latin typeface="Alexandria"/>
                <a:cs typeface="Alexandria" pitchFamily="2" charset="-78"/>
              </a:rPr>
              <a:t>:</a:t>
            </a:r>
            <a:endParaRPr lang="en-US" dirty="0">
              <a:latin typeface="Alexandria"/>
              <a:cs typeface="Alexandria" pitchFamily="2" charset="-78"/>
            </a:endParaRPr>
          </a:p>
          <a:p>
            <a:pPr marL="3028950" lvl="6" indent="-285750">
              <a:lnSpc>
                <a:spcPct val="150000"/>
              </a:lnSpc>
              <a:buFont typeface="Wingdings" panose="05000000000000000000" pitchFamily="2" charset="2"/>
              <a:buChar char="§"/>
            </a:pPr>
            <a:r>
              <a:rPr lang="en-US" dirty="0">
                <a:latin typeface="Alexandria"/>
                <a:cs typeface="Alexandria" pitchFamily="2" charset="-78"/>
              </a:rPr>
              <a:t>Submit via SIS platform before deadline</a:t>
            </a:r>
          </a:p>
          <a:p>
            <a:pPr marL="3028950" lvl="6" indent="-285750">
              <a:lnSpc>
                <a:spcPct val="150000"/>
              </a:lnSpc>
              <a:buFont typeface="Wingdings" panose="05000000000000000000" pitchFamily="2" charset="2"/>
              <a:buChar char="§"/>
            </a:pPr>
            <a:r>
              <a:rPr lang="en-US" dirty="0">
                <a:latin typeface="Alexandria"/>
                <a:cs typeface="Alexandria" pitchFamily="2" charset="-78"/>
              </a:rPr>
              <a:t>Official proof required</a:t>
            </a:r>
          </a:p>
          <a:p>
            <a:pPr marL="3028950" lvl="6" indent="-285750">
              <a:lnSpc>
                <a:spcPct val="150000"/>
              </a:lnSpc>
              <a:buFont typeface="Wingdings" panose="05000000000000000000" pitchFamily="2" charset="2"/>
              <a:buChar char="§"/>
            </a:pPr>
            <a:r>
              <a:rPr lang="en-US" dirty="0">
                <a:latin typeface="Alexandria"/>
                <a:cs typeface="Alexandria" pitchFamily="2" charset="-78"/>
              </a:rPr>
              <a:t>No excuses after deadline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32">
            <a:extLst>
              <a:ext uri="{FF2B5EF4-FFF2-40B4-BE49-F238E27FC236}">
                <a16:creationId xmlns:a16="http://schemas.microsoft.com/office/drawing/2014/main" id="{2F5A46EE-92EF-3D5A-45F6-FB1FE51410F9}"/>
              </a:ext>
            </a:extLst>
          </p:cNvPr>
          <p:cNvSpPr txBox="1"/>
          <p:nvPr/>
        </p:nvSpPr>
        <p:spPr>
          <a:xfrm>
            <a:off x="992643" y="1256786"/>
            <a:ext cx="1303785" cy="553998"/>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a:t>
            </a:r>
            <a:endParaRPr lang="en-US" sz="1600" b="1" dirty="0">
              <a:solidFill>
                <a:schemeClr val="bg1"/>
              </a:solidFill>
              <a:latin typeface="Alexandria" charset="0"/>
              <a:cs typeface="Alexandria" charset="0"/>
            </a:endParaRPr>
          </a:p>
          <a:p>
            <a:pPr algn="ctr"/>
            <a:r>
              <a:rPr lang="en-US" sz="1600" b="1" dirty="0">
                <a:solidFill>
                  <a:schemeClr val="bg1"/>
                </a:solidFill>
                <a:latin typeface="Alexandria" charset="0"/>
                <a:cs typeface="Alexandria" charset="0"/>
              </a:rPr>
              <a:t>Lecture</a:t>
            </a:r>
          </a:p>
        </p:txBody>
      </p:sp>
    </p:spTree>
    <p:extLst>
      <p:ext uri="{BB962C8B-B14F-4D97-AF65-F5344CB8AC3E}">
        <p14:creationId xmlns:p14="http://schemas.microsoft.com/office/powerpoint/2010/main" val="2001941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5259250" cy="523220"/>
          </a:xfrm>
          <a:prstGeom prst="rect">
            <a:avLst/>
          </a:prstGeom>
          <a:noFill/>
        </p:spPr>
        <p:txBody>
          <a:bodyPr wrap="square" rtlCol="0">
            <a:spAutoFit/>
          </a:bodyPr>
          <a:lstStyle/>
          <a:p>
            <a:r>
              <a:rPr lang="en-US" sz="2800" b="1" dirty="0">
                <a:latin typeface="Alexandria" charset="0"/>
                <a:cs typeface="Alexandria" charset="0"/>
              </a:rPr>
              <a:t>Final Exam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92643" y="2551837"/>
            <a:ext cx="10541000" cy="1754326"/>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latin typeface="Alexandria" pitchFamily="2" charset="-78"/>
                <a:cs typeface="Alexandria" pitchFamily="2" charset="-78"/>
              </a:rPr>
              <a:t>The final exam will be conducted through Moodle.</a:t>
            </a:r>
          </a:p>
          <a:p>
            <a:pPr marL="285750" indent="-285750">
              <a:lnSpc>
                <a:spcPct val="150000"/>
              </a:lnSpc>
              <a:buFont typeface="Arial" panose="020B0604020202020204" pitchFamily="34" charset="0"/>
              <a:buChar char="•"/>
            </a:pPr>
            <a:r>
              <a:rPr lang="en-US" dirty="0">
                <a:latin typeface="Alexandria" pitchFamily="2" charset="-78"/>
                <a:cs typeface="Alexandria" pitchFamily="2" charset="-78"/>
              </a:rPr>
              <a:t>The exam includes audio questions.</a:t>
            </a:r>
          </a:p>
          <a:p>
            <a:pPr marL="285750" indent="-285750">
              <a:lnSpc>
                <a:spcPct val="150000"/>
              </a:lnSpc>
              <a:buFont typeface="Arial" panose="020B0604020202020204" pitchFamily="34" charset="0"/>
              <a:buChar char="•"/>
            </a:pPr>
            <a:r>
              <a:rPr lang="en-US" dirty="0">
                <a:latin typeface="Alexandria" pitchFamily="2" charset="-78"/>
                <a:cs typeface="Alexandria" pitchFamily="2" charset="-78"/>
              </a:rPr>
              <a:t>The final exam consists of 20 questions, with 1 mark for each question (Total: 20 marks).</a:t>
            </a:r>
          </a:p>
          <a:p>
            <a:pPr marL="285750" indent="-285750">
              <a:lnSpc>
                <a:spcPct val="150000"/>
              </a:lnSpc>
              <a:buFont typeface="Arial" panose="020B0604020202020204" pitchFamily="34" charset="0"/>
              <a:buChar char="•"/>
            </a:pPr>
            <a:r>
              <a:rPr lang="en-US" dirty="0">
                <a:latin typeface="Alexandria" pitchFamily="2" charset="-78"/>
                <a:cs typeface="Alexandria" pitchFamily="2" charset="-78"/>
              </a:rPr>
              <a:t>Final exams will take place at the end of the course.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32">
            <a:extLst>
              <a:ext uri="{FF2B5EF4-FFF2-40B4-BE49-F238E27FC236}">
                <a16:creationId xmlns:a16="http://schemas.microsoft.com/office/drawing/2014/main" id="{6BFD04D9-CFD8-3231-A3A0-D1EC882CD136}"/>
              </a:ext>
            </a:extLst>
          </p:cNvPr>
          <p:cNvSpPr txBox="1"/>
          <p:nvPr/>
        </p:nvSpPr>
        <p:spPr>
          <a:xfrm>
            <a:off x="992643" y="1256786"/>
            <a:ext cx="1303785" cy="553998"/>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a:t>
            </a:r>
            <a:endParaRPr lang="en-US" sz="1600" b="1" dirty="0">
              <a:solidFill>
                <a:schemeClr val="bg1"/>
              </a:solidFill>
              <a:latin typeface="Alexandria" charset="0"/>
              <a:cs typeface="Alexandria" charset="0"/>
            </a:endParaRPr>
          </a:p>
          <a:p>
            <a:pPr algn="ctr"/>
            <a:r>
              <a:rPr lang="en-US" sz="1600" b="1" dirty="0">
                <a:solidFill>
                  <a:schemeClr val="bg1"/>
                </a:solidFill>
                <a:latin typeface="Alexandria" charset="0"/>
                <a:cs typeface="Alexandria" charset="0"/>
              </a:rPr>
              <a:t>Lecture</a:t>
            </a:r>
          </a:p>
        </p:txBody>
      </p:sp>
    </p:spTree>
    <p:extLst>
      <p:ext uri="{BB962C8B-B14F-4D97-AF65-F5344CB8AC3E}">
        <p14:creationId xmlns:p14="http://schemas.microsoft.com/office/powerpoint/2010/main" val="2668511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46231" y="1689453"/>
            <a:ext cx="4239234" cy="3909981"/>
          </a:xfrm>
          <a:prstGeom prst="rect">
            <a:avLst/>
          </a:prstGeom>
        </p:spPr>
        <p:txBody>
          <a:bodyPr wrap="square">
            <a:spAutoFit/>
          </a:bodyPr>
          <a:lstStyle/>
          <a:p>
            <a:pPr marL="342900" indent="-342900">
              <a:lnSpc>
                <a:spcPct val="200000"/>
              </a:lnSpc>
              <a:buFont typeface="+mj-lt"/>
              <a:buAutoNum type="arabicPeriod"/>
            </a:pPr>
            <a:r>
              <a:rPr lang="en-US" sz="1400" dirty="0">
                <a:latin typeface="Alexandria" charset="0"/>
                <a:cs typeface="Alexandria" charset="0"/>
              </a:rPr>
              <a:t>Introduction to AI and Machine Learning.</a:t>
            </a:r>
          </a:p>
          <a:p>
            <a:pPr marL="342900" indent="-342900">
              <a:lnSpc>
                <a:spcPct val="200000"/>
              </a:lnSpc>
              <a:buFont typeface="+mj-lt"/>
              <a:buAutoNum type="arabicPeriod"/>
            </a:pPr>
            <a:r>
              <a:rPr lang="en-US" sz="1400" dirty="0">
                <a:latin typeface="Alexandria" charset="0"/>
                <a:cs typeface="Alexandria" charset="0"/>
              </a:rPr>
              <a:t>AI Applications in Business Functions.</a:t>
            </a:r>
          </a:p>
          <a:p>
            <a:pPr marL="342900" indent="-342900">
              <a:lnSpc>
                <a:spcPct val="200000"/>
              </a:lnSpc>
              <a:buFont typeface="+mj-lt"/>
              <a:buAutoNum type="arabicPeriod"/>
            </a:pPr>
            <a:r>
              <a:rPr lang="en-US" sz="1400" dirty="0">
                <a:latin typeface="Alexandria" charset="0"/>
                <a:cs typeface="Alexandria" charset="0"/>
              </a:rPr>
              <a:t>AI Strategy and Innovation.</a:t>
            </a:r>
          </a:p>
          <a:p>
            <a:pPr marL="342900" indent="-342900">
              <a:lnSpc>
                <a:spcPct val="200000"/>
              </a:lnSpc>
              <a:buFont typeface="+mj-lt"/>
              <a:buAutoNum type="arabicPeriod"/>
            </a:pPr>
            <a:r>
              <a:rPr lang="en-US" sz="1400" dirty="0">
                <a:latin typeface="Alexandria" charset="0"/>
                <a:cs typeface="Alexandria" charset="0"/>
              </a:rPr>
              <a:t>Data and Infrastructure for AI.</a:t>
            </a:r>
          </a:p>
          <a:p>
            <a:pPr marL="342900" indent="-342900">
              <a:lnSpc>
                <a:spcPct val="200000"/>
              </a:lnSpc>
              <a:buFont typeface="+mj-lt"/>
              <a:buAutoNum type="arabicPeriod"/>
            </a:pPr>
            <a:r>
              <a:rPr lang="en-US" sz="1400" dirty="0">
                <a:latin typeface="Alexandria" charset="0"/>
                <a:cs typeface="Alexandria" charset="0"/>
              </a:rPr>
              <a:t>Ethical and Legal Considerations.</a:t>
            </a:r>
          </a:p>
          <a:p>
            <a:pPr marL="342900" indent="-342900">
              <a:lnSpc>
                <a:spcPct val="200000"/>
              </a:lnSpc>
              <a:buFont typeface="+mj-lt"/>
              <a:buAutoNum type="arabicPeriod"/>
            </a:pPr>
            <a:r>
              <a:rPr lang="en-US" sz="1400" dirty="0">
                <a:latin typeface="Alexandria" charset="0"/>
                <a:cs typeface="Alexandria" charset="0"/>
              </a:rPr>
              <a:t>Change Management and Organizational Readiness.</a:t>
            </a:r>
          </a:p>
          <a:p>
            <a:pPr marL="342900" indent="-342900">
              <a:lnSpc>
                <a:spcPct val="200000"/>
              </a:lnSpc>
              <a:buFont typeface="+mj-lt"/>
              <a:buAutoNum type="arabicPeriod"/>
            </a:pPr>
            <a:r>
              <a:rPr lang="en-US" sz="1400" dirty="0">
                <a:latin typeface="Alexandria" charset="0"/>
                <a:cs typeface="Alexandria" charset="0"/>
              </a:rPr>
              <a:t>Capstone: AI in Business – Real-World Case Studies.</a:t>
            </a: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Course Topics Overview</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32">
            <a:extLst>
              <a:ext uri="{FF2B5EF4-FFF2-40B4-BE49-F238E27FC236}">
                <a16:creationId xmlns:a16="http://schemas.microsoft.com/office/drawing/2014/main" id="{11E3352D-FAA8-DD63-1EAA-597C681F329B}"/>
              </a:ext>
            </a:extLst>
          </p:cNvPr>
          <p:cNvSpPr txBox="1"/>
          <p:nvPr/>
        </p:nvSpPr>
        <p:spPr>
          <a:xfrm>
            <a:off x="5584402" y="3735141"/>
            <a:ext cx="1303785" cy="553998"/>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a:t>
            </a:r>
            <a:endParaRPr lang="en-US" sz="1600" b="1" dirty="0">
              <a:solidFill>
                <a:schemeClr val="bg1"/>
              </a:solidFill>
              <a:latin typeface="Alexandria" charset="0"/>
              <a:cs typeface="Alexandria" charset="0"/>
            </a:endParaRPr>
          </a:p>
          <a:p>
            <a:pPr algn="ctr"/>
            <a:r>
              <a:rPr lang="en-US" sz="1600" b="1" dirty="0">
                <a:solidFill>
                  <a:schemeClr val="bg1"/>
                </a:solidFill>
                <a:latin typeface="Alexandria" charset="0"/>
                <a:cs typeface="Alexandria" charset="0"/>
              </a:rPr>
              <a:t>Lecture</a:t>
            </a:r>
          </a:p>
        </p:txBody>
      </p:sp>
    </p:spTree>
    <p:extLst>
      <p:ext uri="{BB962C8B-B14F-4D97-AF65-F5344CB8AC3E}">
        <p14:creationId xmlns:p14="http://schemas.microsoft.com/office/powerpoint/2010/main" val="391240751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6839397" cy="523220"/>
          </a:xfrm>
          <a:prstGeom prst="rect">
            <a:avLst/>
          </a:prstGeom>
          <a:noFill/>
        </p:spPr>
        <p:txBody>
          <a:bodyPr wrap="square" rtlCol="0">
            <a:spAutoFit/>
          </a:bodyPr>
          <a:lstStyle/>
          <a:p>
            <a:r>
              <a:rPr lang="en-US" sz="2800" b="1" dirty="0">
                <a:latin typeface="Alexandria" charset="0"/>
                <a:cs typeface="Alexandria" charset="0"/>
              </a:rPr>
              <a:t>What is Artificial Intelligence (AI)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62951"/>
            <a:ext cx="10541000" cy="3764557"/>
          </a:xfrm>
          <a:prstGeom prst="rect">
            <a:avLst/>
          </a:prstGeom>
          <a:noFill/>
        </p:spPr>
        <p:txBody>
          <a:bodyPr wrap="square" rtlCol="0">
            <a:spAutoFit/>
          </a:bodyPr>
          <a:lstStyle/>
          <a:p>
            <a:pPr marL="285750" indent="-285750">
              <a:lnSpc>
                <a:spcPct val="150000"/>
              </a:lnSpc>
              <a:spcBef>
                <a:spcPts val="600"/>
              </a:spcBef>
              <a:buFont typeface="Arial" panose="020B0604020202020204" pitchFamily="34" charset="0"/>
              <a:buChar char="•"/>
              <a:defRPr sz="2200"/>
            </a:pPr>
            <a:r>
              <a:rPr lang="en-US" sz="1400" dirty="0">
                <a:latin typeface="Alexandria" pitchFamily="2" charset="-78"/>
                <a:cs typeface="Alexandria" pitchFamily="2" charset="-78"/>
              </a:rPr>
              <a:t>Artificial Intelligence (AI) refers to computer systems that perform tasks requiring human intelligence, such as learning, reasoning, and decision-making.AI can analyze data, recognize patterns, and make predictions to support business operations and strategic decisions.</a:t>
            </a:r>
          </a:p>
          <a:p>
            <a:pPr marL="285750" indent="-285750">
              <a:lnSpc>
                <a:spcPct val="150000"/>
              </a:lnSpc>
              <a:spcBef>
                <a:spcPts val="600"/>
              </a:spcBef>
              <a:buFont typeface="Arial" panose="020B0604020202020204" pitchFamily="34" charset="0"/>
              <a:buChar char="•"/>
              <a:defRPr sz="2200"/>
            </a:pPr>
            <a:r>
              <a:rPr lang="en-US" sz="1400" dirty="0">
                <a:latin typeface="Alexandria" pitchFamily="2" charset="-78"/>
                <a:cs typeface="Alexandria" pitchFamily="2" charset="-78"/>
              </a:rPr>
              <a:t>In real estate management, AI is used for:</a:t>
            </a:r>
          </a:p>
          <a:p>
            <a:pPr marL="800100" lvl="1" indent="-342900">
              <a:lnSpc>
                <a:spcPct val="150000"/>
              </a:lnSpc>
              <a:buFont typeface="+mj-lt"/>
              <a:buAutoNum type="arabicPeriod"/>
              <a:defRPr sz="2200"/>
            </a:pPr>
            <a:r>
              <a:rPr lang="en-US" sz="1400" dirty="0">
                <a:latin typeface="Alexandria" pitchFamily="2" charset="-78"/>
                <a:cs typeface="Alexandria" pitchFamily="2" charset="-78"/>
              </a:rPr>
              <a:t>Property valuation</a:t>
            </a:r>
          </a:p>
          <a:p>
            <a:pPr marL="800100" lvl="1" indent="-342900">
              <a:lnSpc>
                <a:spcPct val="150000"/>
              </a:lnSpc>
              <a:buFont typeface="+mj-lt"/>
              <a:buAutoNum type="arabicPeriod"/>
              <a:defRPr sz="2200"/>
            </a:pPr>
            <a:r>
              <a:rPr lang="en-US" sz="1400" dirty="0">
                <a:latin typeface="Alexandria" pitchFamily="2" charset="-78"/>
                <a:cs typeface="Alexandria" pitchFamily="2" charset="-78"/>
              </a:rPr>
              <a:t>Market forecasting</a:t>
            </a:r>
          </a:p>
          <a:p>
            <a:pPr marL="800100" lvl="1" indent="-342900">
              <a:lnSpc>
                <a:spcPct val="150000"/>
              </a:lnSpc>
              <a:buFont typeface="+mj-lt"/>
              <a:buAutoNum type="arabicPeriod"/>
              <a:defRPr sz="2200"/>
            </a:pPr>
            <a:r>
              <a:rPr lang="en-US" sz="1400" dirty="0">
                <a:latin typeface="Alexandria" pitchFamily="2" charset="-78"/>
                <a:cs typeface="Alexandria" pitchFamily="2" charset="-78"/>
              </a:rPr>
              <a:t>Smart building management</a:t>
            </a:r>
          </a:p>
          <a:p>
            <a:pPr marL="800100" lvl="1" indent="-342900">
              <a:lnSpc>
                <a:spcPct val="150000"/>
              </a:lnSpc>
              <a:buFont typeface="+mj-lt"/>
              <a:buAutoNum type="arabicPeriod"/>
              <a:defRPr sz="2200"/>
            </a:pPr>
            <a:r>
              <a:rPr lang="en-US" sz="1400" dirty="0">
                <a:latin typeface="Alexandria" pitchFamily="2" charset="-78"/>
                <a:cs typeface="Alexandria" pitchFamily="2" charset="-78"/>
              </a:rPr>
              <a:t>Customer service automation</a:t>
            </a:r>
          </a:p>
          <a:p>
            <a:pPr marL="800100" lvl="1" indent="-342900">
              <a:lnSpc>
                <a:spcPct val="150000"/>
              </a:lnSpc>
              <a:buFont typeface="+mj-lt"/>
              <a:buAutoNum type="arabicPeriod"/>
              <a:defRPr sz="2200"/>
            </a:pPr>
            <a:endParaRPr lang="en-US" sz="1400" dirty="0">
              <a:latin typeface="Alexandria" pitchFamily="2" charset="-78"/>
              <a:cs typeface="Alexandria" pitchFamily="2" charset="-78"/>
            </a:endParaRPr>
          </a:p>
          <a:p>
            <a:pPr marL="800100" lvl="1" indent="-342900">
              <a:lnSpc>
                <a:spcPct val="150000"/>
              </a:lnSpc>
              <a:buFont typeface="+mj-lt"/>
              <a:buAutoNum type="arabicPeriod"/>
              <a:defRPr sz="2200"/>
            </a:pPr>
            <a:endParaRPr lang="en-US" sz="1400" dirty="0">
              <a:latin typeface="Alexandria" pitchFamily="2" charset="-78"/>
              <a:cs typeface="Alexandria" pitchFamily="2" charset="-78"/>
            </a:endParaRPr>
          </a:p>
          <a:p>
            <a:pPr marL="285750" indent="-285750">
              <a:lnSpc>
                <a:spcPct val="150000"/>
              </a:lnSpc>
              <a:spcBef>
                <a:spcPts val="600"/>
              </a:spcBef>
              <a:buFont typeface="Arial" panose="020B0604020202020204" pitchFamily="34" charset="0"/>
              <a:buChar char="•"/>
              <a:defRPr sz="2200"/>
            </a:pPr>
            <a:r>
              <a:rPr lang="en-US" sz="1400" dirty="0">
                <a:latin typeface="Alexandria" pitchFamily="2" charset="-78"/>
                <a:cs typeface="Alexandria" pitchFamily="2" charset="-78"/>
              </a:rPr>
              <a:t>Examples of AI technologies include: “</a:t>
            </a:r>
            <a:r>
              <a:rPr lang="en-US" sz="1400" dirty="0" err="1">
                <a:latin typeface="Alexandria" pitchFamily="2" charset="-78"/>
                <a:cs typeface="Alexandria" pitchFamily="2" charset="-78"/>
              </a:rPr>
              <a:t>ChatGPT</a:t>
            </a:r>
            <a:r>
              <a:rPr lang="en-US" sz="1400" dirty="0">
                <a:latin typeface="Alexandria" pitchFamily="2" charset="-78"/>
                <a:cs typeface="Alexandria" pitchFamily="2" charset="-78"/>
              </a:rPr>
              <a:t>, Recommendation systems, Self-driving cars”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32">
            <a:extLst>
              <a:ext uri="{FF2B5EF4-FFF2-40B4-BE49-F238E27FC236}">
                <a16:creationId xmlns:a16="http://schemas.microsoft.com/office/drawing/2014/main" id="{1B2097DF-5CBC-3A48-5672-A0C0BDD25383}"/>
              </a:ext>
            </a:extLst>
          </p:cNvPr>
          <p:cNvSpPr txBox="1"/>
          <p:nvPr/>
        </p:nvSpPr>
        <p:spPr>
          <a:xfrm>
            <a:off x="992643" y="1256786"/>
            <a:ext cx="1303785" cy="553998"/>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a:t>
            </a:r>
            <a:endParaRPr lang="en-US" sz="1600" b="1" dirty="0">
              <a:solidFill>
                <a:schemeClr val="bg1"/>
              </a:solidFill>
              <a:latin typeface="Alexandria" charset="0"/>
              <a:cs typeface="Alexandria" charset="0"/>
            </a:endParaRPr>
          </a:p>
          <a:p>
            <a:pPr algn="ctr"/>
            <a:r>
              <a:rPr lang="en-US" sz="1600" b="1" dirty="0">
                <a:solidFill>
                  <a:schemeClr val="bg1"/>
                </a:solidFill>
                <a:latin typeface="Alexandria" charset="0"/>
                <a:cs typeface="Alexandria" charset="0"/>
              </a:rPr>
              <a:t>Lecture</a:t>
            </a:r>
          </a:p>
        </p:txBody>
      </p:sp>
      <p:pic>
        <p:nvPicPr>
          <p:cNvPr id="10" name="صورة 9">
            <a:extLst>
              <a:ext uri="{FF2B5EF4-FFF2-40B4-BE49-F238E27FC236}">
                <a16:creationId xmlns:a16="http://schemas.microsoft.com/office/drawing/2014/main" id="{39FC68CA-EA86-92C2-CD0D-7B131A753B79}"/>
              </a:ext>
            </a:extLst>
          </p:cNvPr>
          <p:cNvPicPr>
            <a:picLocks noChangeAspect="1"/>
          </p:cNvPicPr>
          <p:nvPr/>
        </p:nvPicPr>
        <p:blipFill>
          <a:blip r:embed="rId3">
            <a:extLst>
              <a:ext uri="{28A0092B-C50C-407E-A947-70E740481C1C}">
                <a14:useLocalDpi xmlns:a14="http://schemas.microsoft.com/office/drawing/2010/main" val="0"/>
              </a:ext>
            </a:extLst>
          </a:blip>
          <a:srcRect l="40741" t="5534" r="38424" b="53759"/>
          <a:stretch>
            <a:fillRect/>
          </a:stretch>
        </p:blipFill>
        <p:spPr>
          <a:xfrm>
            <a:off x="9352546" y="3055431"/>
            <a:ext cx="1850382" cy="241020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53754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561292" cy="523220"/>
          </a:xfrm>
          <a:prstGeom prst="rect">
            <a:avLst/>
          </a:prstGeom>
          <a:noFill/>
        </p:spPr>
        <p:txBody>
          <a:bodyPr wrap="square" rtlCol="0">
            <a:spAutoFit/>
          </a:bodyPr>
          <a:lstStyle/>
          <a:p>
            <a:r>
              <a:rPr lang="en-US" sz="2800" b="1" dirty="0">
                <a:latin typeface="Alexandria" charset="0"/>
                <a:cs typeface="Alexandria" charset="0"/>
              </a:rPr>
              <a:t>Artificial Intelligence in Business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92643" y="2270270"/>
            <a:ext cx="9968946" cy="3108543"/>
          </a:xfrm>
          <a:prstGeom prst="rect">
            <a:avLst/>
          </a:prstGeom>
          <a:noFill/>
        </p:spPr>
        <p:txBody>
          <a:bodyPr wrap="square" rtlCol="0">
            <a:spAutoFit/>
          </a:bodyPr>
          <a:lstStyle/>
          <a:p>
            <a:pPr algn="just"/>
            <a:r>
              <a:rPr lang="en-US" sz="1400" dirty="0">
                <a:latin typeface="Alexandria" pitchFamily="2" charset="-78"/>
                <a:cs typeface="Alexandria" pitchFamily="2" charset="-78"/>
              </a:rPr>
              <a:t>AI in business refers to the use of intelligent technologies to improve organizational performance and decision-making.</a:t>
            </a:r>
          </a:p>
          <a:p>
            <a:pPr algn="just"/>
            <a:endParaRPr lang="en-US" sz="1400" dirty="0">
              <a:latin typeface="Alexandria" pitchFamily="2" charset="-78"/>
              <a:cs typeface="Alexandria" pitchFamily="2" charset="-78"/>
            </a:endParaRPr>
          </a:p>
          <a:p>
            <a:pPr algn="just"/>
            <a:r>
              <a:rPr lang="en-US" sz="1400" dirty="0">
                <a:latin typeface="Alexandria" pitchFamily="2" charset="-78"/>
                <a:cs typeface="Alexandria" pitchFamily="2" charset="-78"/>
              </a:rPr>
              <a:t>Businesses use AI to automate operations, analyze data, improve customer experience, and increase efficiency.AI supports important business functions such as:</a:t>
            </a:r>
          </a:p>
          <a:p>
            <a:pPr marL="742950" lvl="1" indent="-285750" algn="just">
              <a:buFont typeface="Arial" panose="020B0604020202020204" pitchFamily="34" charset="0"/>
              <a:buChar char="•"/>
            </a:pPr>
            <a:r>
              <a:rPr lang="en-US" sz="1400" dirty="0">
                <a:latin typeface="Alexandria" pitchFamily="2" charset="-78"/>
                <a:cs typeface="Alexandria" pitchFamily="2" charset="-78"/>
              </a:rPr>
              <a:t>Marketing and sales</a:t>
            </a:r>
          </a:p>
          <a:p>
            <a:pPr marL="742950" lvl="1" indent="-285750" algn="just">
              <a:buFont typeface="Arial" panose="020B0604020202020204" pitchFamily="34" charset="0"/>
              <a:buChar char="•"/>
            </a:pPr>
            <a:r>
              <a:rPr lang="en-US" sz="1400" dirty="0">
                <a:latin typeface="Alexandria" pitchFamily="2" charset="-78"/>
                <a:cs typeface="Alexandria" pitchFamily="2" charset="-78"/>
              </a:rPr>
              <a:t>Financial analysis</a:t>
            </a:r>
          </a:p>
          <a:p>
            <a:pPr marL="742950" lvl="1" indent="-285750" algn="just">
              <a:buFont typeface="Arial" panose="020B0604020202020204" pitchFamily="34" charset="0"/>
              <a:buChar char="•"/>
            </a:pPr>
            <a:r>
              <a:rPr lang="en-US" sz="1400" dirty="0">
                <a:latin typeface="Alexandria" pitchFamily="2" charset="-78"/>
                <a:cs typeface="Alexandria" pitchFamily="2" charset="-78"/>
              </a:rPr>
              <a:t>Human resources</a:t>
            </a:r>
          </a:p>
          <a:p>
            <a:pPr marL="742950" lvl="1" indent="-285750" algn="just">
              <a:buFont typeface="Arial" panose="020B0604020202020204" pitchFamily="34" charset="0"/>
              <a:buChar char="•"/>
            </a:pPr>
            <a:r>
              <a:rPr lang="en-US" sz="1400" dirty="0">
                <a:latin typeface="Alexandria" pitchFamily="2" charset="-78"/>
                <a:cs typeface="Alexandria" pitchFamily="2" charset="-78"/>
              </a:rPr>
              <a:t>Supply chain management</a:t>
            </a:r>
          </a:p>
          <a:p>
            <a:pPr lvl="1" algn="just"/>
            <a:endParaRPr lang="en-US" sz="1400" dirty="0">
              <a:latin typeface="Alexandria" pitchFamily="2" charset="-78"/>
              <a:cs typeface="Alexandria" pitchFamily="2" charset="-78"/>
            </a:endParaRPr>
          </a:p>
          <a:p>
            <a:pPr algn="just"/>
            <a:r>
              <a:rPr lang="en-US" sz="1400" dirty="0">
                <a:latin typeface="Alexandria" pitchFamily="2" charset="-78"/>
                <a:cs typeface="Alexandria" pitchFamily="2" charset="-78"/>
              </a:rPr>
              <a:t>In real estate management, AI helps organizations:</a:t>
            </a:r>
          </a:p>
          <a:p>
            <a:pPr marL="742950" lvl="1" indent="-285750" algn="just">
              <a:buFont typeface="Arial" panose="020B0604020202020204" pitchFamily="34" charset="0"/>
              <a:buChar char="•"/>
            </a:pPr>
            <a:r>
              <a:rPr lang="en-US" sz="1400" dirty="0">
                <a:latin typeface="Alexandria" pitchFamily="2" charset="-78"/>
                <a:cs typeface="Alexandria" pitchFamily="2" charset="-78"/>
              </a:rPr>
              <a:t>Predict market trends</a:t>
            </a:r>
          </a:p>
          <a:p>
            <a:pPr marL="742950" lvl="1" indent="-285750" algn="just">
              <a:buFont typeface="Arial" panose="020B0604020202020204" pitchFamily="34" charset="0"/>
              <a:buChar char="•"/>
            </a:pPr>
            <a:r>
              <a:rPr lang="en-US" sz="1400" dirty="0">
                <a:latin typeface="Alexandria" pitchFamily="2" charset="-78"/>
                <a:cs typeface="Alexandria" pitchFamily="2" charset="-78"/>
              </a:rPr>
              <a:t>Improve property management</a:t>
            </a:r>
          </a:p>
          <a:p>
            <a:pPr marL="742950" lvl="1" indent="-285750" algn="just">
              <a:buFont typeface="Arial" panose="020B0604020202020204" pitchFamily="34" charset="0"/>
              <a:buChar char="•"/>
            </a:pPr>
            <a:r>
              <a:rPr lang="en-US" sz="1400" dirty="0">
                <a:latin typeface="Alexandria" pitchFamily="2" charset="-78"/>
                <a:cs typeface="Alexandria" pitchFamily="2" charset="-78"/>
              </a:rPr>
              <a:t>Analyze investments</a:t>
            </a:r>
          </a:p>
          <a:p>
            <a:pPr marL="742950" lvl="1" indent="-285750" algn="just">
              <a:buFont typeface="Arial" panose="020B0604020202020204" pitchFamily="34" charset="0"/>
              <a:buChar char="•"/>
            </a:pPr>
            <a:r>
              <a:rPr lang="en-US" sz="1400" dirty="0">
                <a:latin typeface="Alexandria" pitchFamily="2" charset="-78"/>
                <a:cs typeface="Alexandria" pitchFamily="2" charset="-78"/>
              </a:rPr>
              <a:t>Enhance tenant and customer services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32">
            <a:extLst>
              <a:ext uri="{FF2B5EF4-FFF2-40B4-BE49-F238E27FC236}">
                <a16:creationId xmlns:a16="http://schemas.microsoft.com/office/drawing/2014/main" id="{D9B570AF-3C8E-4E82-2100-EB433613B54E}"/>
              </a:ext>
            </a:extLst>
          </p:cNvPr>
          <p:cNvSpPr txBox="1"/>
          <p:nvPr/>
        </p:nvSpPr>
        <p:spPr>
          <a:xfrm>
            <a:off x="992643" y="1256786"/>
            <a:ext cx="1303785" cy="553998"/>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a:t>
            </a:r>
            <a:endParaRPr lang="en-US" sz="1600" b="1" dirty="0">
              <a:solidFill>
                <a:schemeClr val="bg1"/>
              </a:solidFill>
              <a:latin typeface="Alexandria" charset="0"/>
              <a:cs typeface="Alexandria" charset="0"/>
            </a:endParaRPr>
          </a:p>
          <a:p>
            <a:pPr algn="ctr"/>
            <a:r>
              <a:rPr lang="en-US" sz="1600" b="1" dirty="0">
                <a:solidFill>
                  <a:schemeClr val="bg1"/>
                </a:solidFill>
                <a:latin typeface="Alexandria" charset="0"/>
                <a:cs typeface="Alexandria" charset="0"/>
              </a:rPr>
              <a:t>Lecture</a:t>
            </a:r>
          </a:p>
        </p:txBody>
      </p:sp>
    </p:spTree>
    <p:extLst>
      <p:ext uri="{BB962C8B-B14F-4D97-AF65-F5344CB8AC3E}">
        <p14:creationId xmlns:p14="http://schemas.microsoft.com/office/powerpoint/2010/main" val="3239769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577334" cy="523220"/>
          </a:xfrm>
          <a:prstGeom prst="rect">
            <a:avLst/>
          </a:prstGeom>
          <a:noFill/>
        </p:spPr>
        <p:txBody>
          <a:bodyPr wrap="square" rtlCol="0">
            <a:spAutoFit/>
          </a:bodyPr>
          <a:lstStyle/>
          <a:p>
            <a:r>
              <a:rPr lang="en-US" sz="2800" b="1" dirty="0">
                <a:latin typeface="Alexandria" charset="0"/>
                <a:cs typeface="Alexandria" charset="0"/>
              </a:rPr>
              <a:t>Artificial Intelligence in Real Estate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4771" y="2316429"/>
            <a:ext cx="9977738" cy="3108543"/>
          </a:xfrm>
          <a:prstGeom prst="rect">
            <a:avLst/>
          </a:prstGeom>
          <a:noFill/>
        </p:spPr>
        <p:txBody>
          <a:bodyPr wrap="square" rtlCol="0">
            <a:spAutoFit/>
          </a:bodyPr>
          <a:lstStyle/>
          <a:p>
            <a:r>
              <a:rPr lang="en-US" sz="1400" dirty="0">
                <a:latin typeface="Alexandria" pitchFamily="2" charset="-78"/>
                <a:cs typeface="Alexandria" pitchFamily="2" charset="-78"/>
              </a:rPr>
              <a:t>AI is transforming the real estate industry through smarter analysis and automated decision-making.AI applications in real estate include:</a:t>
            </a:r>
          </a:p>
          <a:p>
            <a:pPr marL="742950" lvl="1" indent="-285750">
              <a:buFont typeface="Arial" panose="020B0604020202020204" pitchFamily="34" charset="0"/>
              <a:buChar char="•"/>
            </a:pPr>
            <a:r>
              <a:rPr lang="en-US" sz="1400" dirty="0">
                <a:latin typeface="Alexandria" pitchFamily="2" charset="-78"/>
                <a:cs typeface="Alexandria" pitchFamily="2" charset="-78"/>
              </a:rPr>
              <a:t>Property price prediction and valuation</a:t>
            </a:r>
          </a:p>
          <a:p>
            <a:pPr marL="742950" lvl="1" indent="-285750">
              <a:buFont typeface="Arial" panose="020B0604020202020204" pitchFamily="34" charset="0"/>
              <a:buChar char="•"/>
            </a:pPr>
            <a:r>
              <a:rPr lang="en-US" sz="1400" dirty="0">
                <a:latin typeface="Alexandria" pitchFamily="2" charset="-78"/>
                <a:cs typeface="Alexandria" pitchFamily="2" charset="-78"/>
              </a:rPr>
              <a:t>Smart property and facility management</a:t>
            </a:r>
          </a:p>
          <a:p>
            <a:pPr marL="742950" lvl="1" indent="-285750">
              <a:buFont typeface="Arial" panose="020B0604020202020204" pitchFamily="34" charset="0"/>
              <a:buChar char="•"/>
            </a:pPr>
            <a:r>
              <a:rPr lang="en-US" sz="1400" dirty="0">
                <a:latin typeface="Alexandria" pitchFamily="2" charset="-78"/>
                <a:cs typeface="Alexandria" pitchFamily="2" charset="-78"/>
              </a:rPr>
              <a:t>Customer behavior analysis and personalized recommendations</a:t>
            </a:r>
          </a:p>
          <a:p>
            <a:pPr marL="742950" lvl="1" indent="-285750">
              <a:buFont typeface="Arial" panose="020B0604020202020204" pitchFamily="34" charset="0"/>
              <a:buChar char="•"/>
            </a:pPr>
            <a:r>
              <a:rPr lang="en-US" sz="1400" dirty="0">
                <a:latin typeface="Alexandria" pitchFamily="2" charset="-78"/>
                <a:cs typeface="Alexandria" pitchFamily="2" charset="-78"/>
              </a:rPr>
              <a:t>AI-powered investment and market analysis</a:t>
            </a:r>
          </a:p>
          <a:p>
            <a:endParaRPr lang="en-US" sz="1400" dirty="0">
              <a:latin typeface="Alexandria" pitchFamily="2" charset="-78"/>
              <a:cs typeface="Alexandria" pitchFamily="2" charset="-78"/>
            </a:endParaRPr>
          </a:p>
          <a:p>
            <a:r>
              <a:rPr lang="en-US" sz="1400" dirty="0">
                <a:latin typeface="Alexandria" pitchFamily="2" charset="-78"/>
                <a:cs typeface="Alexandria" pitchFamily="2" charset="-78"/>
              </a:rPr>
              <a:t>AI also supports smart buildings and smart cities through energy management, security systems, and predictive maintenance.</a:t>
            </a:r>
          </a:p>
          <a:p>
            <a:endParaRPr lang="en-US" sz="1400" dirty="0">
              <a:latin typeface="Alexandria" pitchFamily="2" charset="-78"/>
              <a:cs typeface="Alexandria" pitchFamily="2" charset="-78"/>
            </a:endParaRPr>
          </a:p>
          <a:p>
            <a:r>
              <a:rPr lang="en-US" sz="1400" dirty="0">
                <a:latin typeface="Alexandria" pitchFamily="2" charset="-78"/>
                <a:cs typeface="Alexandria" pitchFamily="2" charset="-78"/>
              </a:rPr>
              <a:t>Real estate companies use AI to improve efficiency, reduce costs, and enhance customer and tenant experience.</a:t>
            </a:r>
          </a:p>
          <a:p>
            <a:endParaRPr lang="en-US" sz="1400" dirty="0">
              <a:latin typeface="Alexandria" pitchFamily="2" charset="-78"/>
              <a:cs typeface="Alexandria" pitchFamily="2" charset="-78"/>
            </a:endParaRPr>
          </a:p>
          <a:p>
            <a:r>
              <a:rPr lang="en-US" sz="1400" dirty="0">
                <a:latin typeface="Alexandria" pitchFamily="2" charset="-78"/>
                <a:cs typeface="Alexandria" pitchFamily="2" charset="-78"/>
              </a:rPr>
              <a:t>❝ AI is making real estate more intelligent, efficient, and data-driven.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32">
            <a:extLst>
              <a:ext uri="{FF2B5EF4-FFF2-40B4-BE49-F238E27FC236}">
                <a16:creationId xmlns:a16="http://schemas.microsoft.com/office/drawing/2014/main" id="{D2D57D82-78F0-EE29-7AA0-417318F2561E}"/>
              </a:ext>
            </a:extLst>
          </p:cNvPr>
          <p:cNvSpPr txBox="1"/>
          <p:nvPr/>
        </p:nvSpPr>
        <p:spPr>
          <a:xfrm>
            <a:off x="992643" y="1256786"/>
            <a:ext cx="1303785" cy="553998"/>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a:t>
            </a:r>
            <a:endParaRPr lang="en-US" sz="1600" b="1" dirty="0">
              <a:solidFill>
                <a:schemeClr val="bg1"/>
              </a:solidFill>
              <a:latin typeface="Alexandria" charset="0"/>
              <a:cs typeface="Alexandria" charset="0"/>
            </a:endParaRPr>
          </a:p>
          <a:p>
            <a:pPr algn="ctr"/>
            <a:r>
              <a:rPr lang="en-US" sz="1600" b="1" dirty="0">
                <a:solidFill>
                  <a:schemeClr val="bg1"/>
                </a:solidFill>
                <a:latin typeface="Alexandria" charset="0"/>
                <a:cs typeface="Alexandria" charset="0"/>
              </a:rPr>
              <a:t>Lecture</a:t>
            </a:r>
          </a:p>
        </p:txBody>
      </p:sp>
    </p:spTree>
    <p:extLst>
      <p:ext uri="{BB962C8B-B14F-4D97-AF65-F5344CB8AC3E}">
        <p14:creationId xmlns:p14="http://schemas.microsoft.com/office/powerpoint/2010/main" val="2910112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577334" cy="523220"/>
          </a:xfrm>
          <a:prstGeom prst="rect">
            <a:avLst/>
          </a:prstGeom>
          <a:noFill/>
        </p:spPr>
        <p:txBody>
          <a:bodyPr wrap="square" rtlCol="0">
            <a:spAutoFit/>
          </a:bodyPr>
          <a:lstStyle/>
          <a:p>
            <a:r>
              <a:rPr lang="en-US" sz="2800" b="1" dirty="0">
                <a:latin typeface="Alexandria" charset="0"/>
                <a:cs typeface="Alexandria" charset="0"/>
              </a:rPr>
              <a:t>The Importance of AI</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831389" y="2270270"/>
            <a:ext cx="5542178" cy="2123017"/>
          </a:xfrm>
          <a:prstGeom prst="rect">
            <a:avLst/>
          </a:prstGeom>
          <a:noFill/>
        </p:spPr>
        <p:txBody>
          <a:bodyPr wrap="square" rtlCol="0">
            <a:spAutoFit/>
          </a:bodyPr>
          <a:lstStyle/>
          <a:p>
            <a:pPr marL="342900" indent="-342900">
              <a:lnSpc>
                <a:spcPct val="150000"/>
              </a:lnSpc>
              <a:buFont typeface="+mj-lt"/>
              <a:buAutoNum type="arabicPeriod"/>
            </a:pPr>
            <a:r>
              <a:rPr lang="en-US" dirty="0">
                <a:latin typeface="Alexandria" pitchFamily="2" charset="-78"/>
                <a:cs typeface="Alexandria" pitchFamily="2" charset="-78"/>
              </a:rPr>
              <a:t>Improves decision-making accuracy.</a:t>
            </a:r>
          </a:p>
          <a:p>
            <a:pPr marL="342900" indent="-342900">
              <a:lnSpc>
                <a:spcPct val="150000"/>
              </a:lnSpc>
              <a:buFont typeface="+mj-lt"/>
              <a:buAutoNum type="arabicPeriod"/>
            </a:pPr>
            <a:r>
              <a:rPr lang="en-US" dirty="0">
                <a:latin typeface="Alexandria" pitchFamily="2" charset="-78"/>
                <a:cs typeface="Alexandria" pitchFamily="2" charset="-78"/>
              </a:rPr>
              <a:t>Enhances operational efficiency.</a:t>
            </a:r>
          </a:p>
          <a:p>
            <a:pPr marL="342900" indent="-342900">
              <a:lnSpc>
                <a:spcPct val="150000"/>
              </a:lnSpc>
              <a:buFont typeface="+mj-lt"/>
              <a:buAutoNum type="arabicPeriod"/>
            </a:pPr>
            <a:r>
              <a:rPr lang="en-US" dirty="0">
                <a:latin typeface="Alexandria" pitchFamily="2" charset="-78"/>
                <a:cs typeface="Alexandria" pitchFamily="2" charset="-78"/>
              </a:rPr>
              <a:t>Reduces costs and saves time.</a:t>
            </a:r>
          </a:p>
          <a:p>
            <a:pPr marL="342900" indent="-342900">
              <a:lnSpc>
                <a:spcPct val="150000"/>
              </a:lnSpc>
              <a:buFont typeface="+mj-lt"/>
              <a:buAutoNum type="arabicPeriod"/>
            </a:pPr>
            <a:r>
              <a:rPr lang="en-US" dirty="0">
                <a:latin typeface="Alexandria" pitchFamily="2" charset="-78"/>
                <a:cs typeface="Alexandria" pitchFamily="2" charset="-78"/>
              </a:rPr>
              <a:t>Supports innovation and competitive advantage.</a:t>
            </a:r>
          </a:p>
          <a:p>
            <a:pPr marL="342900" indent="-342900">
              <a:lnSpc>
                <a:spcPct val="150000"/>
              </a:lnSpc>
              <a:buFont typeface="+mj-lt"/>
              <a:buAutoNum type="arabicPeriod"/>
            </a:pPr>
            <a:r>
              <a:rPr lang="en-US" dirty="0">
                <a:latin typeface="Alexandria" pitchFamily="2" charset="-78"/>
                <a:cs typeface="Alexandria" pitchFamily="2" charset="-78"/>
              </a:rPr>
              <a:t>Improves customer satisfaction.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32">
            <a:extLst>
              <a:ext uri="{FF2B5EF4-FFF2-40B4-BE49-F238E27FC236}">
                <a16:creationId xmlns:a16="http://schemas.microsoft.com/office/drawing/2014/main" id="{37F6D900-CC74-2F69-B363-44FC7B5FF3AC}"/>
              </a:ext>
            </a:extLst>
          </p:cNvPr>
          <p:cNvSpPr txBox="1"/>
          <p:nvPr/>
        </p:nvSpPr>
        <p:spPr>
          <a:xfrm>
            <a:off x="992643" y="1256786"/>
            <a:ext cx="1303785" cy="553998"/>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a:t>
            </a:r>
            <a:endParaRPr lang="en-US" sz="1600" b="1" dirty="0">
              <a:solidFill>
                <a:schemeClr val="bg1"/>
              </a:solidFill>
              <a:latin typeface="Alexandria" charset="0"/>
              <a:cs typeface="Alexandria" charset="0"/>
            </a:endParaRPr>
          </a:p>
          <a:p>
            <a:pPr algn="ctr"/>
            <a:r>
              <a:rPr lang="en-US" sz="1600" b="1" dirty="0">
                <a:solidFill>
                  <a:schemeClr val="bg1"/>
                </a:solidFill>
                <a:latin typeface="Alexandria" charset="0"/>
                <a:cs typeface="Alexandria" charset="0"/>
              </a:rPr>
              <a:t>Lecture</a:t>
            </a:r>
          </a:p>
        </p:txBody>
      </p:sp>
      <p:pic>
        <p:nvPicPr>
          <p:cNvPr id="4" name="صورة 3">
            <a:extLst>
              <a:ext uri="{FF2B5EF4-FFF2-40B4-BE49-F238E27FC236}">
                <a16:creationId xmlns:a16="http://schemas.microsoft.com/office/drawing/2014/main" id="{E985D659-9B0F-F00C-EC1E-55D00C7FDDBA}"/>
              </a:ext>
            </a:extLst>
          </p:cNvPr>
          <p:cNvPicPr>
            <a:picLocks noChangeAspect="1"/>
          </p:cNvPicPr>
          <p:nvPr/>
        </p:nvPicPr>
        <p:blipFill>
          <a:blip r:embed="rId3"/>
          <a:srcRect b="46223"/>
          <a:stretch>
            <a:fillRect/>
          </a:stretch>
        </p:blipFill>
        <p:spPr>
          <a:xfrm>
            <a:off x="3601852" y="5063972"/>
            <a:ext cx="4843576" cy="77495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904599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577334" cy="523220"/>
          </a:xfrm>
          <a:prstGeom prst="rect">
            <a:avLst/>
          </a:prstGeom>
          <a:noFill/>
        </p:spPr>
        <p:txBody>
          <a:bodyPr wrap="square" rtlCol="0">
            <a:spAutoFit/>
          </a:bodyPr>
          <a:lstStyle/>
          <a:p>
            <a:r>
              <a:rPr lang="en-US" sz="2800" b="1" dirty="0">
                <a:latin typeface="Alexandria" charset="0"/>
                <a:cs typeface="Alexandria" charset="0"/>
              </a:rPr>
              <a:t>Benefits of AI in Real Estate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1317" y="2301040"/>
            <a:ext cx="10541000" cy="2862322"/>
          </a:xfrm>
          <a:prstGeom prst="rect">
            <a:avLst/>
          </a:prstGeom>
          <a:noFill/>
        </p:spPr>
        <p:txBody>
          <a:bodyPr wrap="square" rtlCol="0">
            <a:spAutoFit/>
          </a:bodyPr>
          <a:lstStyle/>
          <a:p>
            <a:pPr marL="342900" indent="-342900">
              <a:lnSpc>
                <a:spcPct val="150000"/>
              </a:lnSpc>
              <a:buFont typeface="+mj-lt"/>
              <a:buAutoNum type="arabicPeriod"/>
            </a:pPr>
            <a:r>
              <a:rPr lang="en-US" sz="1600" dirty="0">
                <a:latin typeface="Alexandria" pitchFamily="2" charset="-78"/>
                <a:cs typeface="Alexandria" pitchFamily="2" charset="-78"/>
              </a:rPr>
              <a:t>Faster and more accurate property valuation and market analysis.</a:t>
            </a:r>
          </a:p>
          <a:p>
            <a:pPr marL="342900" indent="-342900">
              <a:lnSpc>
                <a:spcPct val="150000"/>
              </a:lnSpc>
              <a:buFont typeface="+mj-lt"/>
              <a:buAutoNum type="arabicPeriod"/>
            </a:pPr>
            <a:r>
              <a:rPr lang="en-US" sz="1600" dirty="0">
                <a:latin typeface="Alexandria" pitchFamily="2" charset="-78"/>
                <a:cs typeface="Alexandria" pitchFamily="2" charset="-78"/>
              </a:rPr>
              <a:t>Better real estate investment and strategic decision-making.</a:t>
            </a:r>
          </a:p>
          <a:p>
            <a:pPr marL="342900" indent="-342900">
              <a:lnSpc>
                <a:spcPct val="150000"/>
              </a:lnSpc>
              <a:buFont typeface="+mj-lt"/>
              <a:buAutoNum type="arabicPeriod"/>
            </a:pPr>
            <a:r>
              <a:rPr lang="en-US" sz="1600" dirty="0">
                <a:latin typeface="Alexandria" pitchFamily="2" charset="-78"/>
                <a:cs typeface="Alexandria" pitchFamily="2" charset="-78"/>
              </a:rPr>
              <a:t>Improved customer and tenant experience through personalized services.</a:t>
            </a:r>
          </a:p>
          <a:p>
            <a:pPr marL="342900" indent="-342900">
              <a:lnSpc>
                <a:spcPct val="150000"/>
              </a:lnSpc>
              <a:buFont typeface="+mj-lt"/>
              <a:buAutoNum type="arabicPeriod"/>
            </a:pPr>
            <a:r>
              <a:rPr lang="en-US" sz="1600" dirty="0">
                <a:latin typeface="Alexandria" pitchFamily="2" charset="-78"/>
                <a:cs typeface="Alexandria" pitchFamily="2" charset="-78"/>
              </a:rPr>
              <a:t>Automation of repetitive administrative and operational tasks.</a:t>
            </a:r>
          </a:p>
          <a:p>
            <a:pPr marL="342900" indent="-342900">
              <a:lnSpc>
                <a:spcPct val="150000"/>
              </a:lnSpc>
              <a:buFont typeface="+mj-lt"/>
              <a:buAutoNum type="arabicPeriod"/>
            </a:pPr>
            <a:r>
              <a:rPr lang="en-US" sz="1600" dirty="0">
                <a:latin typeface="Alexandria" pitchFamily="2" charset="-78"/>
                <a:cs typeface="Alexandria" pitchFamily="2" charset="-78"/>
              </a:rPr>
              <a:t>Enhanced market forecasting and trend prediction.</a:t>
            </a:r>
          </a:p>
          <a:p>
            <a:pPr marL="342900" indent="-342900">
              <a:lnSpc>
                <a:spcPct val="150000"/>
              </a:lnSpc>
              <a:buFont typeface="+mj-lt"/>
              <a:buAutoNum type="arabicPeriod"/>
            </a:pPr>
            <a:r>
              <a:rPr lang="en-US" sz="1600" dirty="0">
                <a:latin typeface="Alexandria" pitchFamily="2" charset="-78"/>
                <a:cs typeface="Alexandria" pitchFamily="2" charset="-78"/>
              </a:rPr>
              <a:t>Improved efficiency in smart property and facility management.</a:t>
            </a:r>
          </a:p>
          <a:p>
            <a:pPr marL="342900" indent="-342900">
              <a:buFont typeface="+mj-lt"/>
              <a:buAutoNum type="arabicPeriod"/>
            </a:pPr>
            <a:endParaRPr lang="en-US" sz="1600" dirty="0">
              <a:latin typeface="Alexandria" pitchFamily="2" charset="-78"/>
              <a:cs typeface="Alexandria" pitchFamily="2" charset="-78"/>
            </a:endParaRPr>
          </a:p>
          <a:p>
            <a:r>
              <a:rPr lang="en-US" sz="1600" dirty="0">
                <a:latin typeface="Alexandria" pitchFamily="2" charset="-78"/>
                <a:cs typeface="Alexandria" pitchFamily="2" charset="-78"/>
              </a:rPr>
              <a:t>❝ AI helps real estate organizations become more efficient, competitive, and data-driven.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32">
            <a:extLst>
              <a:ext uri="{FF2B5EF4-FFF2-40B4-BE49-F238E27FC236}">
                <a16:creationId xmlns:a16="http://schemas.microsoft.com/office/drawing/2014/main" id="{27B5B5F6-93DA-BD9C-3EC4-A276CA189B5B}"/>
              </a:ext>
            </a:extLst>
          </p:cNvPr>
          <p:cNvSpPr txBox="1"/>
          <p:nvPr/>
        </p:nvSpPr>
        <p:spPr>
          <a:xfrm>
            <a:off x="992643" y="1256786"/>
            <a:ext cx="1303785" cy="553998"/>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a:t>
            </a:r>
            <a:endParaRPr lang="en-US" sz="1600" b="1" dirty="0">
              <a:solidFill>
                <a:schemeClr val="bg1"/>
              </a:solidFill>
              <a:latin typeface="Alexandria" charset="0"/>
              <a:cs typeface="Alexandria" charset="0"/>
            </a:endParaRPr>
          </a:p>
          <a:p>
            <a:pPr algn="ctr"/>
            <a:r>
              <a:rPr lang="en-US" sz="1600" b="1" dirty="0">
                <a:solidFill>
                  <a:schemeClr val="bg1"/>
                </a:solidFill>
                <a:latin typeface="Alexandria" charset="0"/>
                <a:cs typeface="Alexandria" charset="0"/>
              </a:rPr>
              <a:t>Lecture</a:t>
            </a:r>
          </a:p>
        </p:txBody>
      </p:sp>
    </p:spTree>
    <p:extLst>
      <p:ext uri="{BB962C8B-B14F-4D97-AF65-F5344CB8AC3E}">
        <p14:creationId xmlns:p14="http://schemas.microsoft.com/office/powerpoint/2010/main" val="987123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41908" y="1458218"/>
            <a:ext cx="4499618" cy="4293483"/>
          </a:xfrm>
          <a:prstGeom prst="rect">
            <a:avLst/>
          </a:prstGeom>
        </p:spPr>
        <p:txBody>
          <a:bodyPr wrap="square">
            <a:spAutoFit/>
          </a:bodyPr>
          <a:lstStyle/>
          <a:p>
            <a:pPr>
              <a:lnSpc>
                <a:spcPct val="150000"/>
              </a:lnSpc>
            </a:pPr>
            <a:r>
              <a:rPr lang="en-US" sz="1400" dirty="0">
                <a:latin typeface="Alexandria" charset="0"/>
                <a:cs typeface="Alexandria" charset="0"/>
              </a:rPr>
              <a:t>By the end of the course, students will:</a:t>
            </a:r>
          </a:p>
          <a:p>
            <a:pPr marL="285750" indent="-285750">
              <a:lnSpc>
                <a:spcPct val="150000"/>
              </a:lnSpc>
              <a:buFont typeface="Arial" panose="020B0604020202020204" pitchFamily="34" charset="0"/>
              <a:buChar char="•"/>
            </a:pPr>
            <a:r>
              <a:rPr lang="en-US" sz="1400" dirty="0">
                <a:latin typeface="Alexandria" charset="0"/>
                <a:cs typeface="Alexandria" charset="0"/>
              </a:rPr>
              <a:t>Explain key AI concepts and technologies relevant to business applications.</a:t>
            </a:r>
          </a:p>
          <a:p>
            <a:pPr marL="285750" indent="-285750">
              <a:lnSpc>
                <a:spcPct val="150000"/>
              </a:lnSpc>
              <a:buFont typeface="Arial" panose="020B0604020202020204" pitchFamily="34" charset="0"/>
              <a:buChar char="•"/>
            </a:pPr>
            <a:r>
              <a:rPr lang="en-US" sz="1400" dirty="0">
                <a:latin typeface="Alexandria" charset="0"/>
                <a:cs typeface="Alexandria" charset="0"/>
              </a:rPr>
              <a:t>Critically analyze the role of AI in transforming various business functions.</a:t>
            </a:r>
          </a:p>
          <a:p>
            <a:pPr marL="285750" indent="-285750">
              <a:lnSpc>
                <a:spcPct val="150000"/>
              </a:lnSpc>
              <a:buFont typeface="Arial" panose="020B0604020202020204" pitchFamily="34" charset="0"/>
              <a:buChar char="•"/>
            </a:pPr>
            <a:r>
              <a:rPr lang="en-US" sz="1400" dirty="0">
                <a:latin typeface="Alexandria" charset="0"/>
                <a:cs typeface="Alexandria" charset="0"/>
              </a:rPr>
              <a:t>Develop strategic approaches for AI integration within an organization.</a:t>
            </a:r>
          </a:p>
          <a:p>
            <a:pPr marL="285750" indent="-285750">
              <a:lnSpc>
                <a:spcPct val="150000"/>
              </a:lnSpc>
              <a:buFont typeface="Arial" panose="020B0604020202020204" pitchFamily="34" charset="0"/>
              <a:buChar char="•"/>
            </a:pPr>
            <a:r>
              <a:rPr lang="en-US" sz="1400" dirty="0">
                <a:latin typeface="Alexandria" charset="0"/>
                <a:cs typeface="Alexandria" charset="0"/>
              </a:rPr>
              <a:t>Identify ethical, legal, and operational challenges in implementing AI solutions.</a:t>
            </a:r>
          </a:p>
          <a:p>
            <a:pPr marL="285750" indent="-285750">
              <a:lnSpc>
                <a:spcPct val="150000"/>
              </a:lnSpc>
              <a:buFont typeface="Arial" panose="020B0604020202020204" pitchFamily="34" charset="0"/>
              <a:buChar char="•"/>
            </a:pPr>
            <a:r>
              <a:rPr lang="en-US" sz="1400" dirty="0">
                <a:latin typeface="Alexandria" charset="0"/>
                <a:cs typeface="Alexandria" charset="0"/>
              </a:rPr>
              <a:t>Design a basic AI business use case or project using real-world data and tools.</a:t>
            </a:r>
          </a:p>
          <a:p>
            <a:pPr marL="285750" indent="-285750">
              <a:lnSpc>
                <a:spcPct val="150000"/>
              </a:lnSpc>
              <a:buFont typeface="Arial" panose="020B0604020202020204" pitchFamily="34" charset="0"/>
              <a:buChar char="•"/>
            </a:pPr>
            <a:r>
              <a:rPr lang="en-US" sz="1400" dirty="0">
                <a:latin typeface="Alexandria" charset="0"/>
                <a:cs typeface="Alexandria" charset="0"/>
              </a:rPr>
              <a:t>Communicate AI-driven insights and strategies effectively to stakeholders.</a:t>
            </a: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2">
            <a:extLst>
              <a:ext uri="{FF2B5EF4-FFF2-40B4-BE49-F238E27FC236}">
                <a16:creationId xmlns:a16="http://schemas.microsoft.com/office/drawing/2014/main" id="{15275B71-9C8D-8C17-A2AE-F413C80C778D}"/>
              </a:ext>
            </a:extLst>
          </p:cNvPr>
          <p:cNvSpPr txBox="1"/>
          <p:nvPr/>
        </p:nvSpPr>
        <p:spPr>
          <a:xfrm>
            <a:off x="5584402" y="3735141"/>
            <a:ext cx="1303785" cy="553998"/>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a:t>
            </a:r>
          </a:p>
          <a:p>
            <a:pPr algn="ctr"/>
            <a:r>
              <a:rPr lang="en-US" sz="1600" b="1" dirty="0">
                <a:solidFill>
                  <a:schemeClr val="bg1"/>
                </a:solidFill>
                <a:latin typeface="Alexandria" charset="0"/>
                <a:cs typeface="Alexandria" charset="0"/>
              </a:rPr>
              <a:t>Lecture</a:t>
            </a:r>
          </a:p>
        </p:txBody>
      </p:sp>
    </p:spTree>
    <p:extLst>
      <p:ext uri="{BB962C8B-B14F-4D97-AF65-F5344CB8AC3E}">
        <p14:creationId xmlns:p14="http://schemas.microsoft.com/office/powerpoint/2010/main" val="112416907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www.w3.org/XML/1998/namespace"/>
    <ds:schemaRef ds:uri="d13aca44-ef33-4cf4-9980-7f0b00e6eeb9"/>
    <ds:schemaRef ds:uri="http://schemas.microsoft.com/office/2006/documentManagement/types"/>
    <ds:schemaRef ds:uri="http://purl.org/dc/dcmitype/"/>
    <ds:schemaRef ds:uri="http://purl.org/dc/elements/1.1/"/>
    <ds:schemaRef ds:uri="http://schemas.openxmlformats.org/package/2006/metadata/core-properties"/>
    <ds:schemaRef ds:uri="49100919-8a76-4266-be0c-7dc583902cb4"/>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4775FB07-7FEB-4D4C-B290-FD3B2B7D325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1398</TotalTime>
  <Words>1246</Words>
  <Application>Microsoft Office PowerPoint</Application>
  <PresentationFormat>Widescreen</PresentationFormat>
  <Paragraphs>206</Paragraphs>
  <Slides>21</Slides>
  <Notes>4</Notes>
  <HiddenSlides>0</HiddenSlides>
  <MMClips>0</MMClips>
  <ScaleCrop>false</ScaleCrop>
  <HeadingPairs>
    <vt:vector size="4" baseType="variant">
      <vt:variant>
        <vt:lpstr>Theme</vt:lpstr>
      </vt:variant>
      <vt:variant>
        <vt:i4>2</vt:i4>
      </vt:variant>
      <vt:variant>
        <vt:lpstr>Slide Titles</vt:lpstr>
      </vt:variant>
      <vt:variant>
        <vt:i4>21</vt:i4>
      </vt:variant>
    </vt:vector>
  </HeadingPairs>
  <TitlesOfParts>
    <vt:vector size="23"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 Montaner abuhuseein</cp:lastModifiedBy>
  <cp:revision>55</cp:revision>
  <dcterms:created xsi:type="dcterms:W3CDTF">2023-04-29T09:08:00Z</dcterms:created>
  <dcterms:modified xsi:type="dcterms:W3CDTF">2026-05-14T17:26:55Z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