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303" r:id="rId6"/>
    <p:sldId id="271" r:id="rId7"/>
    <p:sldId id="487" r:id="rId8"/>
    <p:sldId id="548" r:id="rId9"/>
    <p:sldId id="490" r:id="rId10"/>
    <p:sldId id="491" r:id="rId11"/>
    <p:sldId id="306" r:id="rId12"/>
    <p:sldId id="489" r:id="rId13"/>
    <p:sldId id="504" r:id="rId14"/>
    <p:sldId id="522" r:id="rId15"/>
    <p:sldId id="551" r:id="rId16"/>
    <p:sldId id="549" r:id="rId17"/>
    <p:sldId id="524" r:id="rId18"/>
    <p:sldId id="550" r:id="rId19"/>
    <p:sldId id="526" r:id="rId20"/>
    <p:sldId id="486" r:id="rId21"/>
    <p:sldId id="529" r:id="rId22"/>
    <p:sldId id="482" r:id="rId23"/>
    <p:sldId id="525" r:id="rId24"/>
    <p:sldId id="554" r:id="rId25"/>
    <p:sldId id="555" r:id="rId26"/>
    <p:sldId id="556" r:id="rId27"/>
    <p:sldId id="530" r:id="rId28"/>
    <p:sldId id="560" r:id="rId29"/>
    <p:sldId id="561" r:id="rId30"/>
    <p:sldId id="562" r:id="rId31"/>
    <p:sldId id="528" r:id="rId32"/>
    <p:sldId id="563" r:id="rId33"/>
    <p:sldId id="564" r:id="rId34"/>
    <p:sldId id="557" r:id="rId35"/>
    <p:sldId id="558" r:id="rId36"/>
    <p:sldId id="559" r:id="rId37"/>
    <p:sldId id="565" r:id="rId38"/>
    <p:sldId id="566" r:id="rId39"/>
    <p:sldId id="256"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7"/>
            <p14:sldId id="548"/>
            <p14:sldId id="490"/>
            <p14:sldId id="491"/>
            <p14:sldId id="306"/>
            <p14:sldId id="489"/>
            <p14:sldId id="504"/>
            <p14:sldId id="522"/>
            <p14:sldId id="551"/>
            <p14:sldId id="549"/>
            <p14:sldId id="524"/>
            <p14:sldId id="550"/>
            <p14:sldId id="526"/>
            <p14:sldId id="486"/>
            <p14:sldId id="529"/>
            <p14:sldId id="482"/>
            <p14:sldId id="525"/>
            <p14:sldId id="554"/>
            <p14:sldId id="555"/>
            <p14:sldId id="556"/>
            <p14:sldId id="530"/>
            <p14:sldId id="560"/>
            <p14:sldId id="561"/>
            <p14:sldId id="562"/>
            <p14:sldId id="528"/>
            <p14:sldId id="563"/>
            <p14:sldId id="564"/>
            <p14:sldId id="557"/>
            <p14:sldId id="558"/>
            <p14:sldId id="559"/>
            <p14:sldId id="565"/>
            <p14:sldId id="566"/>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F18C10-4A8C-45E3-8372-EE9E1C12530B}" type="doc">
      <dgm:prSet loTypeId="urn:diagrams.loki3.com/VaryingWidthList" loCatId="list" qsTypeId="urn:microsoft.com/office/officeart/2009/2/quickstyle/3d8" qsCatId="3D" csTypeId="urn:microsoft.com/office/officeart/2005/8/colors/accent1_2" csCatId="accent1" phldr="1"/>
      <dgm:spPr/>
    </dgm:pt>
    <dgm:pt modelId="{28D89A9C-5620-448A-9214-72F2D09959C8}">
      <dgm:prSet phldrT="[Text]"/>
      <dgm:spPr/>
      <dgm:t>
        <a:bodyPr/>
        <a:lstStyle/>
        <a:p>
          <a:pPr algn="ctr"/>
          <a:r>
            <a:rPr lang="ar-EG" dirty="0">
              <a:latin typeface="Alexandria" pitchFamily="2" charset="-78"/>
              <a:cs typeface="Alexandria" pitchFamily="2" charset="-78"/>
            </a:rPr>
            <a:t>       الشمول     </a:t>
          </a:r>
          <a:endParaRPr lang="en-US" dirty="0">
            <a:latin typeface="Alexandria" pitchFamily="2" charset="-78"/>
            <a:cs typeface="Alexandria" pitchFamily="2" charset="-78"/>
          </a:endParaRPr>
        </a:p>
      </dgm:t>
    </dgm:pt>
    <dgm:pt modelId="{FB761EBC-9F7F-4146-855D-76C1F4A9EBFB}" type="parTrans" cxnId="{5B46092E-2F3F-4A21-8534-33F6E144263D}">
      <dgm:prSet/>
      <dgm:spPr/>
      <dgm:t>
        <a:bodyPr/>
        <a:lstStyle/>
        <a:p>
          <a:endParaRPr lang="en-US"/>
        </a:p>
      </dgm:t>
    </dgm:pt>
    <dgm:pt modelId="{65A655B4-5731-4010-A86F-D3251D2E15A0}" type="sibTrans" cxnId="{5B46092E-2F3F-4A21-8534-33F6E144263D}">
      <dgm:prSet/>
      <dgm:spPr/>
      <dgm:t>
        <a:bodyPr/>
        <a:lstStyle/>
        <a:p>
          <a:endParaRPr lang="en-US"/>
        </a:p>
      </dgm:t>
    </dgm:pt>
    <dgm:pt modelId="{C9F9C214-306D-4B98-87AC-7ED2BF8B6E04}">
      <dgm:prSet phldrT="[Text]"/>
      <dgm:spPr/>
      <dgm:t>
        <a:bodyPr/>
        <a:lstStyle/>
        <a:p>
          <a:pPr algn="ctr"/>
          <a:r>
            <a:rPr lang="ar-EG" dirty="0">
              <a:latin typeface="Alexandria" pitchFamily="2" charset="-78"/>
              <a:cs typeface="Alexandria" pitchFamily="2" charset="-78"/>
            </a:rPr>
            <a:t>التسلسل المنطقي </a:t>
          </a:r>
          <a:endParaRPr lang="en-US" dirty="0">
            <a:latin typeface="Alexandria" pitchFamily="2" charset="-78"/>
            <a:cs typeface="Alexandria" pitchFamily="2" charset="-78"/>
          </a:endParaRPr>
        </a:p>
      </dgm:t>
    </dgm:pt>
    <dgm:pt modelId="{D779E41C-E3F7-4D61-9630-2DB637B0FB4C}" type="parTrans" cxnId="{7FD75DAB-3AAC-4CFF-824C-734B00D1DEE6}">
      <dgm:prSet/>
      <dgm:spPr/>
      <dgm:t>
        <a:bodyPr/>
        <a:lstStyle/>
        <a:p>
          <a:endParaRPr lang="en-US"/>
        </a:p>
      </dgm:t>
    </dgm:pt>
    <dgm:pt modelId="{EEA6197C-CCD6-43F5-BD57-D6A7F39C889E}" type="sibTrans" cxnId="{7FD75DAB-3AAC-4CFF-824C-734B00D1DEE6}">
      <dgm:prSet/>
      <dgm:spPr/>
      <dgm:t>
        <a:bodyPr/>
        <a:lstStyle/>
        <a:p>
          <a:endParaRPr lang="en-US"/>
        </a:p>
      </dgm:t>
    </dgm:pt>
    <dgm:pt modelId="{3D810455-3F46-4619-90A2-EEAF2360108B}">
      <dgm:prSet phldrT="[Text]"/>
      <dgm:spPr/>
      <dgm:t>
        <a:bodyPr/>
        <a:lstStyle/>
        <a:p>
          <a:pPr algn="ctr"/>
          <a:r>
            <a:rPr lang="ar-EG" dirty="0">
              <a:latin typeface="Alexandria" pitchFamily="2" charset="-78"/>
              <a:cs typeface="Alexandria" pitchFamily="2" charset="-78"/>
            </a:rPr>
            <a:t>    الذاتية   </a:t>
          </a:r>
          <a:endParaRPr lang="en-US" dirty="0">
            <a:latin typeface="Alexandria" pitchFamily="2" charset="-78"/>
            <a:cs typeface="Alexandria" pitchFamily="2" charset="-78"/>
          </a:endParaRPr>
        </a:p>
      </dgm:t>
    </dgm:pt>
    <dgm:pt modelId="{78393494-3E69-413F-8B7E-AE820ABFE9B9}" type="parTrans" cxnId="{A09DA099-B521-498D-9A35-FCC05C658CDC}">
      <dgm:prSet/>
      <dgm:spPr/>
      <dgm:t>
        <a:bodyPr/>
        <a:lstStyle/>
        <a:p>
          <a:endParaRPr lang="en-US"/>
        </a:p>
      </dgm:t>
    </dgm:pt>
    <dgm:pt modelId="{8580CA17-F173-42D6-A942-73CE8D319BE3}" type="sibTrans" cxnId="{A09DA099-B521-498D-9A35-FCC05C658CDC}">
      <dgm:prSet/>
      <dgm:spPr/>
      <dgm:t>
        <a:bodyPr/>
        <a:lstStyle/>
        <a:p>
          <a:endParaRPr lang="en-US"/>
        </a:p>
      </dgm:t>
    </dgm:pt>
    <dgm:pt modelId="{D3D36C33-3E32-4D36-8BF2-66F0687D9C07}">
      <dgm:prSet phldrT="[Text]"/>
      <dgm:spPr/>
      <dgm:t>
        <a:bodyPr/>
        <a:lstStyle/>
        <a:p>
          <a:pPr algn="ctr"/>
          <a:r>
            <a:rPr lang="ar-EG" dirty="0">
              <a:latin typeface="Alexandria" pitchFamily="2" charset="-78"/>
              <a:cs typeface="Alexandria" pitchFamily="2" charset="-78"/>
            </a:rPr>
            <a:t>      التوازن      </a:t>
          </a:r>
          <a:endParaRPr lang="en-US" dirty="0">
            <a:latin typeface="Alexandria" pitchFamily="2" charset="-78"/>
            <a:cs typeface="Alexandria" pitchFamily="2" charset="-78"/>
          </a:endParaRPr>
        </a:p>
      </dgm:t>
    </dgm:pt>
    <dgm:pt modelId="{4F7A61C5-7D3D-420F-8433-FB63776BCBC2}" type="parTrans" cxnId="{FE38F2C1-BF08-47C4-B369-1EF8338DBAC9}">
      <dgm:prSet/>
      <dgm:spPr/>
      <dgm:t>
        <a:bodyPr/>
        <a:lstStyle/>
        <a:p>
          <a:endParaRPr lang="en-US"/>
        </a:p>
      </dgm:t>
    </dgm:pt>
    <dgm:pt modelId="{22CFFC85-AC59-43A0-9176-E315A5EF5CD2}" type="sibTrans" cxnId="{FE38F2C1-BF08-47C4-B369-1EF8338DBAC9}">
      <dgm:prSet/>
      <dgm:spPr/>
      <dgm:t>
        <a:bodyPr/>
        <a:lstStyle/>
        <a:p>
          <a:endParaRPr lang="en-US"/>
        </a:p>
      </dgm:t>
    </dgm:pt>
    <dgm:pt modelId="{3C36AC5B-DA74-4287-B9AB-1495B48CAD2F}" type="pres">
      <dgm:prSet presAssocID="{D1F18C10-4A8C-45E3-8372-EE9E1C12530B}" presName="Name0" presStyleCnt="0">
        <dgm:presLayoutVars>
          <dgm:resizeHandles/>
        </dgm:presLayoutVars>
      </dgm:prSet>
      <dgm:spPr/>
    </dgm:pt>
    <dgm:pt modelId="{CF535DF4-F833-414B-8F08-C4D15CC0CCFD}" type="pres">
      <dgm:prSet presAssocID="{28D89A9C-5620-448A-9214-72F2D09959C8}" presName="text" presStyleLbl="node1" presStyleIdx="0" presStyleCnt="4">
        <dgm:presLayoutVars>
          <dgm:bulletEnabled val="1"/>
        </dgm:presLayoutVars>
      </dgm:prSet>
      <dgm:spPr/>
    </dgm:pt>
    <dgm:pt modelId="{4AEEEEF7-C4A4-4CB1-B758-732AD761A14B}" type="pres">
      <dgm:prSet presAssocID="{65A655B4-5731-4010-A86F-D3251D2E15A0}" presName="space" presStyleCnt="0"/>
      <dgm:spPr/>
    </dgm:pt>
    <dgm:pt modelId="{9324E866-1B9D-4F2B-B35B-8F7F0A19E3E9}" type="pres">
      <dgm:prSet presAssocID="{C9F9C214-306D-4B98-87AC-7ED2BF8B6E04}" presName="text" presStyleLbl="node1" presStyleIdx="1" presStyleCnt="4">
        <dgm:presLayoutVars>
          <dgm:bulletEnabled val="1"/>
        </dgm:presLayoutVars>
      </dgm:prSet>
      <dgm:spPr/>
    </dgm:pt>
    <dgm:pt modelId="{790816F0-678A-4E3D-9A89-146E89748BBB}" type="pres">
      <dgm:prSet presAssocID="{EEA6197C-CCD6-43F5-BD57-D6A7F39C889E}" presName="space" presStyleCnt="0"/>
      <dgm:spPr/>
    </dgm:pt>
    <dgm:pt modelId="{1DF951BD-CB11-47A9-B10B-906EAB4DED23}" type="pres">
      <dgm:prSet presAssocID="{D3D36C33-3E32-4D36-8BF2-66F0687D9C07}" presName="text" presStyleLbl="node1" presStyleIdx="2" presStyleCnt="4">
        <dgm:presLayoutVars>
          <dgm:bulletEnabled val="1"/>
        </dgm:presLayoutVars>
      </dgm:prSet>
      <dgm:spPr/>
    </dgm:pt>
    <dgm:pt modelId="{8BED4127-1FCC-423B-849F-E1E70A565345}" type="pres">
      <dgm:prSet presAssocID="{22CFFC85-AC59-43A0-9176-E315A5EF5CD2}" presName="space" presStyleCnt="0"/>
      <dgm:spPr/>
    </dgm:pt>
    <dgm:pt modelId="{0AD950C4-48B5-4F4C-8541-60BB975782D9}" type="pres">
      <dgm:prSet presAssocID="{3D810455-3F46-4619-90A2-EEAF2360108B}" presName="text" presStyleLbl="node1" presStyleIdx="3" presStyleCnt="4">
        <dgm:presLayoutVars>
          <dgm:bulletEnabled val="1"/>
        </dgm:presLayoutVars>
      </dgm:prSet>
      <dgm:spPr/>
    </dgm:pt>
  </dgm:ptLst>
  <dgm:cxnLst>
    <dgm:cxn modelId="{5B46092E-2F3F-4A21-8534-33F6E144263D}" srcId="{D1F18C10-4A8C-45E3-8372-EE9E1C12530B}" destId="{28D89A9C-5620-448A-9214-72F2D09959C8}" srcOrd="0" destOrd="0" parTransId="{FB761EBC-9F7F-4146-855D-76C1F4A9EBFB}" sibTransId="{65A655B4-5731-4010-A86F-D3251D2E15A0}"/>
    <dgm:cxn modelId="{89D39E80-112A-4289-B237-7148486B2D56}" type="presOf" srcId="{28D89A9C-5620-448A-9214-72F2D09959C8}" destId="{CF535DF4-F833-414B-8F08-C4D15CC0CCFD}" srcOrd="0" destOrd="0" presId="urn:diagrams.loki3.com/VaryingWidthList"/>
    <dgm:cxn modelId="{A09DA099-B521-498D-9A35-FCC05C658CDC}" srcId="{D1F18C10-4A8C-45E3-8372-EE9E1C12530B}" destId="{3D810455-3F46-4619-90A2-EEAF2360108B}" srcOrd="3" destOrd="0" parTransId="{78393494-3E69-413F-8B7E-AE820ABFE9B9}" sibTransId="{8580CA17-F173-42D6-A942-73CE8D319BE3}"/>
    <dgm:cxn modelId="{7FD75DAB-3AAC-4CFF-824C-734B00D1DEE6}" srcId="{D1F18C10-4A8C-45E3-8372-EE9E1C12530B}" destId="{C9F9C214-306D-4B98-87AC-7ED2BF8B6E04}" srcOrd="1" destOrd="0" parTransId="{D779E41C-E3F7-4D61-9630-2DB637B0FB4C}" sibTransId="{EEA6197C-CCD6-43F5-BD57-D6A7F39C889E}"/>
    <dgm:cxn modelId="{342919C0-42A3-4229-A9DB-032409469658}" type="presOf" srcId="{3D810455-3F46-4619-90A2-EEAF2360108B}" destId="{0AD950C4-48B5-4F4C-8541-60BB975782D9}" srcOrd="0" destOrd="0" presId="urn:diagrams.loki3.com/VaryingWidthList"/>
    <dgm:cxn modelId="{FE38F2C1-BF08-47C4-B369-1EF8338DBAC9}" srcId="{D1F18C10-4A8C-45E3-8372-EE9E1C12530B}" destId="{D3D36C33-3E32-4D36-8BF2-66F0687D9C07}" srcOrd="2" destOrd="0" parTransId="{4F7A61C5-7D3D-420F-8433-FB63776BCBC2}" sibTransId="{22CFFC85-AC59-43A0-9176-E315A5EF5CD2}"/>
    <dgm:cxn modelId="{E8C9EEC4-24FF-4E1B-B78D-677D388449B6}" type="presOf" srcId="{C9F9C214-306D-4B98-87AC-7ED2BF8B6E04}" destId="{9324E866-1B9D-4F2B-B35B-8F7F0A19E3E9}" srcOrd="0" destOrd="0" presId="urn:diagrams.loki3.com/VaryingWidthList"/>
    <dgm:cxn modelId="{CD67E4E2-48F5-4452-A3D9-9173048B8C48}" type="presOf" srcId="{D1F18C10-4A8C-45E3-8372-EE9E1C12530B}" destId="{3C36AC5B-DA74-4287-B9AB-1495B48CAD2F}" srcOrd="0" destOrd="0" presId="urn:diagrams.loki3.com/VaryingWidthList"/>
    <dgm:cxn modelId="{5310AFFF-CEE8-444F-879F-9FB0567E23CA}" type="presOf" srcId="{D3D36C33-3E32-4D36-8BF2-66F0687D9C07}" destId="{1DF951BD-CB11-47A9-B10B-906EAB4DED23}" srcOrd="0" destOrd="0" presId="urn:diagrams.loki3.com/VaryingWidthList"/>
    <dgm:cxn modelId="{C03C1186-A2E9-4231-ABF8-5252B0B2E817}" type="presParOf" srcId="{3C36AC5B-DA74-4287-B9AB-1495B48CAD2F}" destId="{CF535DF4-F833-414B-8F08-C4D15CC0CCFD}" srcOrd="0" destOrd="0" presId="urn:diagrams.loki3.com/VaryingWidthList"/>
    <dgm:cxn modelId="{D6FFCAAE-ACB2-400E-854D-706ABD7D31C0}" type="presParOf" srcId="{3C36AC5B-DA74-4287-B9AB-1495B48CAD2F}" destId="{4AEEEEF7-C4A4-4CB1-B758-732AD761A14B}" srcOrd="1" destOrd="0" presId="urn:diagrams.loki3.com/VaryingWidthList"/>
    <dgm:cxn modelId="{ED77EDD4-A22F-4BBD-A132-AE7A5CF25959}" type="presParOf" srcId="{3C36AC5B-DA74-4287-B9AB-1495B48CAD2F}" destId="{9324E866-1B9D-4F2B-B35B-8F7F0A19E3E9}" srcOrd="2" destOrd="0" presId="urn:diagrams.loki3.com/VaryingWidthList"/>
    <dgm:cxn modelId="{34CF8665-6FB6-4ADA-8528-0B92A06CE864}" type="presParOf" srcId="{3C36AC5B-DA74-4287-B9AB-1495B48CAD2F}" destId="{790816F0-678A-4E3D-9A89-146E89748BBB}" srcOrd="3" destOrd="0" presId="urn:diagrams.loki3.com/VaryingWidthList"/>
    <dgm:cxn modelId="{EFA22CA8-2BAA-4639-A54A-40A0DB7C958C}" type="presParOf" srcId="{3C36AC5B-DA74-4287-B9AB-1495B48CAD2F}" destId="{1DF951BD-CB11-47A9-B10B-906EAB4DED23}" srcOrd="4" destOrd="0" presId="urn:diagrams.loki3.com/VaryingWidthList"/>
    <dgm:cxn modelId="{9EE1EE21-5B24-40F4-8DAE-21532D223073}" type="presParOf" srcId="{3C36AC5B-DA74-4287-B9AB-1495B48CAD2F}" destId="{8BED4127-1FCC-423B-849F-E1E70A565345}" srcOrd="5" destOrd="0" presId="urn:diagrams.loki3.com/VaryingWidthList"/>
    <dgm:cxn modelId="{9F0AD1D1-B4A0-4851-8AA6-4D493C5BA4AF}" type="presParOf" srcId="{3C36AC5B-DA74-4287-B9AB-1495B48CAD2F}" destId="{0AD950C4-48B5-4F4C-8541-60BB975782D9}" srcOrd="6"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535DF4-F833-414B-8F08-C4D15CC0CCFD}">
      <dsp:nvSpPr>
        <dsp:cNvPr id="0" name=""/>
        <dsp:cNvSpPr/>
      </dsp:nvSpPr>
      <dsp:spPr>
        <a:xfrm>
          <a:off x="1263575" y="1781"/>
          <a:ext cx="4140000" cy="856883"/>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2000250">
            <a:lnSpc>
              <a:spcPct val="90000"/>
            </a:lnSpc>
            <a:spcBef>
              <a:spcPct val="0"/>
            </a:spcBef>
            <a:spcAft>
              <a:spcPct val="35000"/>
            </a:spcAft>
            <a:buNone/>
          </a:pPr>
          <a:r>
            <a:rPr lang="ar-EG" sz="4500" kern="1200" dirty="0">
              <a:latin typeface="Alexandria" pitchFamily="2" charset="-78"/>
              <a:cs typeface="Alexandria" pitchFamily="2" charset="-78"/>
            </a:rPr>
            <a:t>       الشمول     </a:t>
          </a:r>
          <a:endParaRPr lang="en-US" sz="4500" kern="1200" dirty="0">
            <a:latin typeface="Alexandria" pitchFamily="2" charset="-78"/>
            <a:cs typeface="Alexandria" pitchFamily="2" charset="-78"/>
          </a:endParaRPr>
        </a:p>
      </dsp:txBody>
      <dsp:txXfrm>
        <a:off x="1263575" y="1781"/>
        <a:ext cx="4140000" cy="856883"/>
      </dsp:txXfrm>
    </dsp:sp>
    <dsp:sp modelId="{9324E866-1B9D-4F2B-B35B-8F7F0A19E3E9}">
      <dsp:nvSpPr>
        <dsp:cNvPr id="0" name=""/>
        <dsp:cNvSpPr/>
      </dsp:nvSpPr>
      <dsp:spPr>
        <a:xfrm>
          <a:off x="736073" y="901509"/>
          <a:ext cx="5195003" cy="856883"/>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2000250">
            <a:lnSpc>
              <a:spcPct val="90000"/>
            </a:lnSpc>
            <a:spcBef>
              <a:spcPct val="0"/>
            </a:spcBef>
            <a:spcAft>
              <a:spcPct val="35000"/>
            </a:spcAft>
            <a:buNone/>
          </a:pPr>
          <a:r>
            <a:rPr lang="ar-EG" sz="4500" kern="1200" dirty="0">
              <a:latin typeface="Alexandria" pitchFamily="2" charset="-78"/>
              <a:cs typeface="Alexandria" pitchFamily="2" charset="-78"/>
            </a:rPr>
            <a:t>التسلسل المنطقي </a:t>
          </a:r>
          <a:endParaRPr lang="en-US" sz="4500" kern="1200" dirty="0">
            <a:latin typeface="Alexandria" pitchFamily="2" charset="-78"/>
            <a:cs typeface="Alexandria" pitchFamily="2" charset="-78"/>
          </a:endParaRPr>
        </a:p>
      </dsp:txBody>
      <dsp:txXfrm>
        <a:off x="736073" y="901509"/>
        <a:ext cx="5195003" cy="856883"/>
      </dsp:txXfrm>
    </dsp:sp>
    <dsp:sp modelId="{1DF951BD-CB11-47A9-B10B-906EAB4DED23}">
      <dsp:nvSpPr>
        <dsp:cNvPr id="0" name=""/>
        <dsp:cNvSpPr/>
      </dsp:nvSpPr>
      <dsp:spPr>
        <a:xfrm>
          <a:off x="1443575" y="1801236"/>
          <a:ext cx="3780000" cy="856883"/>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2000250">
            <a:lnSpc>
              <a:spcPct val="90000"/>
            </a:lnSpc>
            <a:spcBef>
              <a:spcPct val="0"/>
            </a:spcBef>
            <a:spcAft>
              <a:spcPct val="35000"/>
            </a:spcAft>
            <a:buNone/>
          </a:pPr>
          <a:r>
            <a:rPr lang="ar-EG" sz="4500" kern="1200" dirty="0">
              <a:latin typeface="Alexandria" pitchFamily="2" charset="-78"/>
              <a:cs typeface="Alexandria" pitchFamily="2" charset="-78"/>
            </a:rPr>
            <a:t>      التوازن      </a:t>
          </a:r>
          <a:endParaRPr lang="en-US" sz="4500" kern="1200" dirty="0">
            <a:latin typeface="Alexandria" pitchFamily="2" charset="-78"/>
            <a:cs typeface="Alexandria" pitchFamily="2" charset="-78"/>
          </a:endParaRPr>
        </a:p>
      </dsp:txBody>
      <dsp:txXfrm>
        <a:off x="1443575" y="1801236"/>
        <a:ext cx="3780000" cy="856883"/>
      </dsp:txXfrm>
    </dsp:sp>
    <dsp:sp modelId="{0AD950C4-48B5-4F4C-8541-60BB975782D9}">
      <dsp:nvSpPr>
        <dsp:cNvPr id="0" name=""/>
        <dsp:cNvSpPr/>
      </dsp:nvSpPr>
      <dsp:spPr>
        <a:xfrm>
          <a:off x="1848575" y="2700964"/>
          <a:ext cx="2970000" cy="856883"/>
        </a:xfrm>
        <a:prstGeom prst="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2000250">
            <a:lnSpc>
              <a:spcPct val="90000"/>
            </a:lnSpc>
            <a:spcBef>
              <a:spcPct val="0"/>
            </a:spcBef>
            <a:spcAft>
              <a:spcPct val="35000"/>
            </a:spcAft>
            <a:buNone/>
          </a:pPr>
          <a:r>
            <a:rPr lang="ar-EG" sz="4500" kern="1200" dirty="0">
              <a:latin typeface="Alexandria" pitchFamily="2" charset="-78"/>
              <a:cs typeface="Alexandria" pitchFamily="2" charset="-78"/>
            </a:rPr>
            <a:t>    الذاتية   </a:t>
          </a:r>
          <a:endParaRPr lang="en-US" sz="4500" kern="1200" dirty="0">
            <a:latin typeface="Alexandria" pitchFamily="2" charset="-78"/>
            <a:cs typeface="Alexandria" pitchFamily="2" charset="-78"/>
          </a:endParaRPr>
        </a:p>
      </dsp:txBody>
      <dsp:txXfrm>
        <a:off x="1848575" y="2700964"/>
        <a:ext cx="2970000" cy="856883"/>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1CCC-E926-10B1-5E92-3A8097F7B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CB97A8-EF02-0284-EA75-A532E0719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BB5629-5EFD-181B-1FDA-491C94EA583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FC91B9-BD0B-A467-310E-1C13376B46F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5824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52C3D-3F13-17BF-201E-6D6777B19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DC72EE-92A5-2E9D-CBA9-E2854009C3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1E6EF4-ED30-42B7-7FB0-3C770BB2CC7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31B2EF8-1808-FDC7-DE0F-A4C55ACCBF46}"/>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3024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B9DC8-A8AD-D14E-AFC2-441E7199D2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228B03-EAFC-FA1B-A9E6-AD7583EC9C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6CFE17-BE5F-4EF4-7294-2604FCAF2FB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CBCACD7-6F07-A116-93F9-6C0D556890D9}"/>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527229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512504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37847-5C41-4406-08D2-CF268636EE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B526F-09F6-F097-18F9-1EE2030496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1786B7-40F9-E77B-4FC3-E7C9465E7F6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2131942-31F7-D3CE-7C59-A4717C03B99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58753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2297D-FC89-F5A9-4B7E-CA7A3930CE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A8429F-456D-DC50-5179-6ED8FE5DE4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12E3E7-D256-DE78-A5F4-1FD3EDD1838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75CC02F-91DD-3157-51D5-0332CC10F0C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2158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7.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65994" y="3560661"/>
            <a:ext cx="5216525" cy="398780"/>
          </a:xfrm>
          <a:prstGeom prst="rect">
            <a:avLst/>
          </a:prstGeom>
          <a:noFill/>
        </p:spPr>
        <p:txBody>
          <a:bodyPr wrap="square" rtlCol="0">
            <a:spAutoFit/>
          </a:bodyPr>
          <a:lstStyle/>
          <a:p>
            <a:r>
              <a:rPr lang="en-US" sz="2000" dirty="0">
                <a:latin typeface="Alexandria" charset="0"/>
                <a:cs typeface="Alexandria" charset="0"/>
              </a:rPr>
              <a:t>Prepared by: Nourallah Elkolaly</a:t>
            </a:r>
          </a:p>
        </p:txBody>
      </p:sp>
      <p:sp>
        <p:nvSpPr>
          <p:cNvPr id="31" name="TextBox 30"/>
          <p:cNvSpPr txBox="1"/>
          <p:nvPr/>
        </p:nvSpPr>
        <p:spPr>
          <a:xfrm>
            <a:off x="187287" y="2200300"/>
            <a:ext cx="6485888" cy="1312154"/>
          </a:xfrm>
          <a:prstGeom prst="rect">
            <a:avLst/>
          </a:prstGeom>
          <a:noFill/>
        </p:spPr>
        <p:txBody>
          <a:bodyPr wrap="square" rtlCol="0">
            <a:spAutoFit/>
          </a:bodyPr>
          <a:lstStyle/>
          <a:p>
            <a:pPr>
              <a:lnSpc>
                <a:spcPct val="150000"/>
              </a:lnSpc>
            </a:pPr>
            <a:r>
              <a:rPr lang="ar-EG" sz="2800" b="1" dirty="0">
                <a:solidFill>
                  <a:srgbClr val="00B0F0"/>
                </a:solidFill>
                <a:latin typeface="Alexandria" charset="0"/>
                <a:cs typeface="Alexandria" charset="0"/>
              </a:rPr>
              <a:t>أساليب البحث العلمي القانوني</a:t>
            </a:r>
            <a:br>
              <a:rPr lang="ar-EG" sz="2800" b="1" dirty="0">
                <a:solidFill>
                  <a:srgbClr val="00B0F0"/>
                </a:solidFill>
                <a:latin typeface="Alexandria" charset="0"/>
                <a:cs typeface="Alexandria" charset="0"/>
              </a:rPr>
            </a:br>
            <a:r>
              <a:rPr lang="en-US" sz="2800" b="1" dirty="0">
                <a:solidFill>
                  <a:srgbClr val="00B0F0"/>
                </a:solidFill>
                <a:latin typeface="Alexandria" charset="0"/>
                <a:cs typeface="Alexandria" charset="0"/>
              </a:rPr>
              <a:t>Research Methods for Law</a:t>
            </a:r>
          </a:p>
        </p:txBody>
      </p:sp>
      <p:sp>
        <p:nvSpPr>
          <p:cNvPr id="34" name="Rectangle: Rounded Corners 33"/>
          <p:cNvSpPr/>
          <p:nvPr/>
        </p:nvSpPr>
        <p:spPr>
          <a:xfrm>
            <a:off x="0" y="5833929"/>
            <a:ext cx="44702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40796F3C-D76C-3FB6-64B2-A3A2ACD822CB}"/>
              </a:ext>
            </a:extLst>
          </p:cNvPr>
          <p:cNvSpPr txBox="1"/>
          <p:nvPr/>
        </p:nvSpPr>
        <p:spPr>
          <a:xfrm>
            <a:off x="155642" y="5107021"/>
            <a:ext cx="1994171" cy="646331"/>
          </a:xfrm>
          <a:prstGeom prst="rect">
            <a:avLst/>
          </a:prstGeom>
          <a:noFill/>
        </p:spPr>
        <p:txBody>
          <a:bodyPr wrap="square" rtlCol="0">
            <a:spAutoFit/>
          </a:bodyPr>
          <a:lstStyle/>
          <a:p>
            <a:r>
              <a:rPr lang="en-US" sz="3600" b="1" dirty="0"/>
              <a:t>RML002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32316" y="2951080"/>
            <a:ext cx="6212170" cy="963597"/>
          </a:xfrm>
          <a:prstGeom prst="rect">
            <a:avLst/>
          </a:prstGeom>
          <a:noFill/>
        </p:spPr>
        <p:txBody>
          <a:bodyPr wrap="square" rtlCol="0">
            <a:spAutoFit/>
          </a:bodyPr>
          <a:lstStyle/>
          <a:p>
            <a:pPr algn="ctr" rtl="1">
              <a:lnSpc>
                <a:spcPct val="150000"/>
              </a:lnSpc>
            </a:pPr>
            <a:r>
              <a:rPr lang="ar-EG" sz="2000" b="1" dirty="0">
                <a:solidFill>
                  <a:srgbClr val="00AEEF"/>
                </a:solidFill>
                <a:latin typeface="Alexandria" charset="0"/>
                <a:cs typeface="Alexandria" charset="0"/>
              </a:rPr>
              <a:t>المرحلة السابقة على كتابة البحث القانوني</a:t>
            </a:r>
            <a:endParaRPr lang="en-US" sz="2000" b="1" dirty="0">
              <a:solidFill>
                <a:srgbClr val="00AEEF"/>
              </a:solidFill>
              <a:latin typeface="Alexandria" charset="0"/>
              <a:cs typeface="Alexandria" charset="0"/>
            </a:endParaRPr>
          </a:p>
          <a:p>
            <a:pPr algn="ctr" rtl="1">
              <a:lnSpc>
                <a:spcPct val="150000"/>
              </a:lnSpc>
            </a:pPr>
            <a:r>
              <a:rPr lang="ar-EG" sz="2000" b="1" dirty="0">
                <a:solidFill>
                  <a:srgbClr val="00AEEF"/>
                </a:solidFill>
                <a:latin typeface="Alexandria" charset="0"/>
                <a:cs typeface="Alexandria" charset="0"/>
              </a:rPr>
              <a:t>  </a:t>
            </a:r>
            <a:r>
              <a:rPr lang="ar-EG" sz="1600" dirty="0">
                <a:solidFill>
                  <a:srgbClr val="00AEEF"/>
                </a:solidFill>
                <a:latin typeface="Alexandria" charset="0"/>
                <a:cs typeface="Alexandria" charset="0"/>
              </a:rPr>
              <a:t>(خطة البحث، جمع وتدوين المادة العلمية)</a:t>
            </a:r>
            <a:endParaRPr lang="en-US" sz="2000" dirty="0">
              <a:solidFill>
                <a:srgbClr val="00AEEF"/>
              </a:solidFill>
              <a:latin typeface="Alexandria" charset="0"/>
              <a:cs typeface="Alexandria" charset="0"/>
            </a:endParaRPr>
          </a:p>
        </p:txBody>
      </p:sp>
      <p:sp>
        <p:nvSpPr>
          <p:cNvPr id="10" name="Rectangle: Rounded Corners 9"/>
          <p:cNvSpPr/>
          <p:nvPr/>
        </p:nvSpPr>
        <p:spPr>
          <a:xfrm>
            <a:off x="6384737" y="4232260"/>
            <a:ext cx="416977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2</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572866" cy="584775"/>
          </a:xfrm>
          <a:prstGeom prst="rect">
            <a:avLst/>
          </a:prstGeom>
          <a:noFill/>
        </p:spPr>
        <p:txBody>
          <a:bodyPr wrap="none" rtlCol="0">
            <a:spAutoFit/>
          </a:bodyPr>
          <a:lstStyle/>
          <a:p>
            <a:r>
              <a:rPr lang="en-US" sz="3200" b="1" dirty="0"/>
              <a:t>RML002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Nourallah Elkolaly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76398" y="1065584"/>
            <a:ext cx="9936480" cy="4610100"/>
          </a:xfrm>
        </p:spPr>
      </p:pic>
      <p:sp>
        <p:nvSpPr>
          <p:cNvPr id="11" name="Rectangle 10"/>
          <p:cNvSpPr/>
          <p:nvPr/>
        </p:nvSpPr>
        <p:spPr>
          <a:xfrm>
            <a:off x="4990006" y="104960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66928" y="4832328"/>
            <a:ext cx="5415362" cy="1158715"/>
          </a:xfrm>
          <a:prstGeom prst="rect">
            <a:avLst/>
          </a:prstGeom>
          <a:noFill/>
        </p:spPr>
        <p:txBody>
          <a:bodyPr wrap="square">
            <a:spAutoFit/>
          </a:bodyPr>
          <a:lstStyle/>
          <a:p>
            <a:pPr algn="r" rtl="1">
              <a:lnSpc>
                <a:spcPct val="150000"/>
              </a:lnSpc>
            </a:pPr>
            <a:r>
              <a:rPr lang="ar-EG" sz="1600" b="1" dirty="0">
                <a:solidFill>
                  <a:srgbClr val="00AEEF"/>
                </a:solidFill>
                <a:latin typeface="Alexandria" charset="0"/>
                <a:cs typeface="Alexandria" charset="0"/>
              </a:rPr>
              <a:t>المرحلة السابقة على كتابة البحث القانوني</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الجانب العملي والتطبيقي لوضع خطة البحث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جمع وتدوين المادة العلمية </a:t>
            </a:r>
            <a:endParaRPr lang="en-US" sz="1600" dirty="0">
              <a:latin typeface="Alexandria" charset="0"/>
              <a:cs typeface="Alexandria" charset="0"/>
            </a:endParaRPr>
          </a:p>
        </p:txBody>
      </p:sp>
      <p:sp>
        <p:nvSpPr>
          <p:cNvPr id="41" name="TextBox 40"/>
          <p:cNvSpPr txBox="1"/>
          <p:nvPr/>
        </p:nvSpPr>
        <p:spPr>
          <a:xfrm>
            <a:off x="6301339" y="1259391"/>
            <a:ext cx="2917786"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139341" y="111987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141408" y="1305557"/>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FAB83-6E27-BF92-8A37-57DFFF09D9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C4291F-E153-6779-D130-CCE3968DF45E}"/>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7EA18BD4-50A7-4175-7747-887D8C94EE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63C4EF-1E7D-E3CD-71A4-A724B4362ECD}"/>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258609-015E-0D34-9CBF-62AAF361F63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371CDB2-C16F-F25E-3241-405A0FF6DB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95F52832-8463-9F39-681D-3B0B49D6EAFE}"/>
              </a:ext>
            </a:extLst>
          </p:cNvPr>
          <p:cNvSpPr txBox="1"/>
          <p:nvPr/>
        </p:nvSpPr>
        <p:spPr>
          <a:xfrm>
            <a:off x="713361" y="2335779"/>
            <a:ext cx="10636999" cy="5031442"/>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بدأنا في المحاضرة السابقة في الحديث عن أولى مراحل إعداد البحث القانوني، وهي المرحلة السابقة على كتابة البحث، تبدأ باختيار موضوع البحث الذي تحكمه عدة معايير أهمها جدة الموضوع، وتوفر المادة العلمية، وتحديد الموضوع.</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ثم تحدثنا عن تحديد إشكالية البحث وأهميتها ومواطن اكتشافها وكيفية اختيارها ، ثم تناولنا عنوان البحث وضرورة الاهتمام به اهتماماً فائقاً فهو يقدم الانطباع الأول عن البحث والباحث، وتحدثنا عن طريقة صياغته صياغة سليمة وفقاً للمعايير الشكلية والموضوعية اللازمة.</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ثم انتقلنا بعد ذلك للحديث عن خطة البحث وأهميتها وكيفية وضعها وأجزائها الرئيسية.</a:t>
            </a:r>
          </a:p>
          <a:p>
            <a:pPr algn="r" rtl="1">
              <a:lnSpc>
                <a:spcPct val="150000"/>
              </a:lnSpc>
            </a:pPr>
            <a:endParaRPr lang="ar-EG" sz="1600" dirty="0">
              <a:latin typeface="Alexandria" charset="0"/>
              <a:cs typeface="Alexandria" charset="0"/>
            </a:endParaRPr>
          </a:p>
          <a:p>
            <a:pPr algn="r" rtl="1">
              <a:lnSpc>
                <a:spcPct val="150000"/>
              </a:lnSpc>
            </a:pPr>
            <a:endParaRPr lang="ar-EG" dirty="0">
              <a:latin typeface="Alexandria" charset="0"/>
              <a:cs typeface="Alexandria" charset="0"/>
            </a:endParaRPr>
          </a:p>
          <a:p>
            <a:pPr algn="r" rtl="1">
              <a:lnSpc>
                <a:spcPct val="150000"/>
              </a:lnSpc>
            </a:pPr>
            <a:endParaRPr lang="ar-EG" dirty="0">
              <a:solidFill>
                <a:schemeClr val="tx1"/>
              </a:solidFill>
              <a:latin typeface="Alexandria" charset="0"/>
              <a:cs typeface="Alexandria" charset="0"/>
            </a:endParaRPr>
          </a:p>
          <a:p>
            <a:pPr algn="r" rtl="1">
              <a:lnSpc>
                <a:spcPct val="150000"/>
              </a:lnSpc>
            </a:pPr>
            <a:br>
              <a:rPr lang="ar-EG" dirty="0">
                <a:solidFill>
                  <a:schemeClr val="tx1"/>
                </a:solidFill>
                <a:latin typeface="Alexandria" charset="0"/>
                <a:cs typeface="Alexandria" charset="0"/>
              </a:rPr>
            </a:br>
            <a:endParaRPr lang="ar-EG" dirty="0">
              <a:solidFill>
                <a:schemeClr val="tx1"/>
              </a:solidFill>
              <a:latin typeface="Alexandria" charset="0"/>
              <a:cs typeface="Alexandria" charset="0"/>
            </a:endParaRPr>
          </a:p>
        </p:txBody>
      </p:sp>
      <p:sp>
        <p:nvSpPr>
          <p:cNvPr id="2" name="TextBox 1">
            <a:extLst>
              <a:ext uri="{FF2B5EF4-FFF2-40B4-BE49-F238E27FC236}">
                <a16:creationId xmlns:a16="http://schemas.microsoft.com/office/drawing/2014/main" id="{3FA4BFEB-F3D6-C5DF-4989-BC37C57BA14C}"/>
              </a:ext>
            </a:extLst>
          </p:cNvPr>
          <p:cNvSpPr txBox="1"/>
          <p:nvPr/>
        </p:nvSpPr>
        <p:spPr>
          <a:xfrm>
            <a:off x="3054485" y="1001949"/>
            <a:ext cx="5729591" cy="461665"/>
          </a:xfrm>
          <a:prstGeom prst="rect">
            <a:avLst/>
          </a:prstGeom>
          <a:noFill/>
        </p:spPr>
        <p:txBody>
          <a:bodyPr wrap="square" rtlCol="0">
            <a:spAutoFit/>
          </a:bodyPr>
          <a:lstStyle/>
          <a:p>
            <a:pPr algn="r" rtl="1"/>
            <a:r>
              <a:rPr lang="ar-EG" sz="2400" dirty="0">
                <a:solidFill>
                  <a:srgbClr val="00B0F0"/>
                </a:solidFill>
                <a:latin typeface="Alexandria" pitchFamily="2" charset="-78"/>
                <a:cs typeface="Alexandria" pitchFamily="2" charset="-78"/>
              </a:rPr>
              <a:t>أهم ما تناولناه في المحاضرة السابقة</a:t>
            </a:r>
            <a:endParaRPr lang="en-US" sz="2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621374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A9E13-79BA-1942-FFAD-5BE01995CE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4CDC42-1FBA-B454-EF9A-0A34E767B374}"/>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EB65118-6F93-5E48-B1BE-61386DA049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C140E3-337C-4CFF-4052-C51135F4E7A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EEB22C-FFDD-9107-AC6C-8F5170CCA0C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F37C3D0-11EA-0171-4FA3-FD0324942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064DFA-03EF-32A4-7CDD-1800993B6B9C}"/>
              </a:ext>
            </a:extLst>
          </p:cNvPr>
          <p:cNvSpPr txBox="1"/>
          <p:nvPr/>
        </p:nvSpPr>
        <p:spPr>
          <a:xfrm>
            <a:off x="723089" y="2157298"/>
            <a:ext cx="10636999" cy="5031442"/>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تُعتبر خطة البحث أو تصميم البحث عملاً علمياً يتصل بموضوع البحث، حيث تحدد جوانب متعددة مثل موضوع البحث وإشكالياته، والمنهج المستخدم في دراسته.</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تعرف خطة البحث عند بعض الفقهاء بأنها: </a:t>
            </a:r>
          </a:p>
          <a:p>
            <a:pPr algn="r" rtl="1">
              <a:lnSpc>
                <a:spcPct val="150000"/>
              </a:lnSpc>
            </a:pPr>
            <a:r>
              <a:rPr lang="ar-EG" sz="1600" dirty="0">
                <a:latin typeface="Alexandria" charset="0"/>
                <a:cs typeface="Alexandria" charset="0"/>
              </a:rPr>
              <a:t>"الإطار العام المجمل للبحث والذي يبين خطوطه العامة الأصلية والفرعية بما يؤدي بالضرورة إلى بيان نهايته أو نتائجه".</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تمثل خطة البحث البذور الأولى التي تشكل الأساس، وتعكس قدرة الباحث على معالجة الموضوع، ومن المعروف أن جودة الإنتاج وجودة الثمار تعتمد على جودة هذه البذور.</a:t>
            </a:r>
          </a:p>
          <a:p>
            <a:pPr algn="r" rtl="1">
              <a:lnSpc>
                <a:spcPct val="150000"/>
              </a:lnSpc>
            </a:pPr>
            <a:endParaRPr lang="ar-EG" sz="1600" dirty="0">
              <a:latin typeface="Alexandria" charset="0"/>
              <a:cs typeface="Alexandria" charset="0"/>
            </a:endParaRPr>
          </a:p>
          <a:p>
            <a:pPr algn="r" rtl="1">
              <a:lnSpc>
                <a:spcPct val="150000"/>
              </a:lnSpc>
            </a:pPr>
            <a:endParaRPr lang="ar-EG" dirty="0">
              <a:latin typeface="Alexandria" charset="0"/>
              <a:cs typeface="Alexandria" charset="0"/>
            </a:endParaRPr>
          </a:p>
          <a:p>
            <a:pPr algn="r" rtl="1">
              <a:lnSpc>
                <a:spcPct val="150000"/>
              </a:lnSpc>
            </a:pPr>
            <a:endParaRPr lang="ar-EG" dirty="0">
              <a:solidFill>
                <a:schemeClr val="tx1"/>
              </a:solidFill>
              <a:latin typeface="Alexandria" charset="0"/>
              <a:cs typeface="Alexandria" charset="0"/>
            </a:endParaRPr>
          </a:p>
          <a:p>
            <a:pPr algn="r" rtl="1">
              <a:lnSpc>
                <a:spcPct val="150000"/>
              </a:lnSpc>
            </a:pPr>
            <a:br>
              <a:rPr lang="ar-EG" dirty="0">
                <a:solidFill>
                  <a:schemeClr val="tx1"/>
                </a:solidFill>
                <a:latin typeface="Alexandria" charset="0"/>
                <a:cs typeface="Alexandria" charset="0"/>
              </a:rPr>
            </a:br>
            <a:endParaRPr lang="ar-EG" dirty="0">
              <a:solidFill>
                <a:schemeClr val="tx1"/>
              </a:solidFill>
              <a:latin typeface="Alexandria" charset="0"/>
              <a:cs typeface="Alexandria" charset="0"/>
            </a:endParaRPr>
          </a:p>
        </p:txBody>
      </p:sp>
    </p:spTree>
    <p:extLst>
      <p:ext uri="{BB962C8B-B14F-4D97-AF65-F5344CB8AC3E}">
        <p14:creationId xmlns:p14="http://schemas.microsoft.com/office/powerpoint/2010/main" val="3117053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2598B-EFEC-FB24-883D-2F0C6E68AF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83B65F-5A42-CF3F-578D-024C2F01D049}"/>
              </a:ext>
            </a:extLst>
          </p:cNvPr>
          <p:cNvSpPr/>
          <p:nvPr/>
        </p:nvSpPr>
        <p:spPr>
          <a:xfrm>
            <a:off x="854461" y="16575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FC63317-2FF4-A779-C91E-97B9157680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A5442E-CDC5-E291-63C3-C03627B3215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67F433-A75D-53AB-1F19-54690717603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07F0D85-246A-7D54-7451-4A66EBFB4B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C4BBFAAD-FF48-D350-25CA-C73D68B66AC3}"/>
              </a:ext>
            </a:extLst>
          </p:cNvPr>
          <p:cNvSpPr txBox="1"/>
          <p:nvPr/>
        </p:nvSpPr>
        <p:spPr>
          <a:xfrm>
            <a:off x="1014688" y="2240562"/>
            <a:ext cx="10418324" cy="3959482"/>
          </a:xfrm>
          <a:prstGeom prst="rect">
            <a:avLst/>
          </a:prstGeom>
          <a:noFill/>
        </p:spPr>
        <p:txBody>
          <a:bodyPr wrap="square">
            <a:spAutoFit/>
          </a:bodyPr>
          <a:lstStyle/>
          <a:p>
            <a:pPr algn="r" rtl="1">
              <a:lnSpc>
                <a:spcPct val="200000"/>
              </a:lnSpc>
            </a:pPr>
            <a:r>
              <a:rPr lang="ar-EG" sz="1600" dirty="0">
                <a:solidFill>
                  <a:schemeClr val="tx1"/>
                </a:solidFill>
                <a:latin typeface="Alexandria" charset="0"/>
                <a:cs typeface="Alexandria" charset="0"/>
              </a:rPr>
              <a:t>فخطة البحث هي أول وثيقة مكتوبة من قبل الباحث تُعرض على الآخرين؛ لأن جميع الأفكار والمعلومات في ذهنه قبل كتابة الخطة وبمجرد كتابة الخطة يصبح لهذه الأفكار وجوداً حقيقياً، إذ تُعتبر هذه الورقة هي التي تُخرج المشروع البحثي إلى النور.</a:t>
            </a:r>
          </a:p>
          <a:p>
            <a:pPr algn="r" rtl="1">
              <a:lnSpc>
                <a:spcPct val="200000"/>
              </a:lnSpc>
            </a:pPr>
            <a:endParaRPr lang="ar-EG" sz="1600" dirty="0">
              <a:solidFill>
                <a:schemeClr val="tx1"/>
              </a:solidFill>
              <a:latin typeface="Alexandria" charset="0"/>
              <a:cs typeface="Alexandria" charset="0"/>
            </a:endParaRPr>
          </a:p>
          <a:p>
            <a:pPr algn="r" rtl="1">
              <a:lnSpc>
                <a:spcPct val="200000"/>
              </a:lnSpc>
            </a:pPr>
            <a:r>
              <a:rPr lang="ar-EG" sz="1600" dirty="0">
                <a:solidFill>
                  <a:schemeClr val="tx1"/>
                </a:solidFill>
                <a:latin typeface="Alexandria" charset="0"/>
                <a:cs typeface="Alexandria" charset="0"/>
              </a:rPr>
              <a:t>  تشكل خطة البحث الإطار الموجه لموضوع الدراسة، مما يحول دون انحراف الباحث عن منهجية البحث وأهدافه الأساسية.</a:t>
            </a:r>
          </a:p>
          <a:p>
            <a:pPr algn="r" rtl="1">
              <a:lnSpc>
                <a:spcPct val="200000"/>
              </a:lnSpc>
            </a:pPr>
            <a:endParaRPr lang="ar-EG" sz="1600" dirty="0">
              <a:solidFill>
                <a:schemeClr val="tx1"/>
              </a:solidFill>
              <a:latin typeface="Alexandria" charset="0"/>
              <a:cs typeface="Alexandria" charset="0"/>
            </a:endParaRPr>
          </a:p>
          <a:p>
            <a:pPr algn="r" rtl="1">
              <a:lnSpc>
                <a:spcPct val="200000"/>
              </a:lnSpc>
            </a:pPr>
            <a:r>
              <a:rPr lang="ar-EG" sz="1600" dirty="0">
                <a:solidFill>
                  <a:schemeClr val="tx1"/>
                </a:solidFill>
                <a:latin typeface="Alexandria" charset="0"/>
                <a:cs typeface="Alexandria" charset="0"/>
              </a:rPr>
              <a:t> </a:t>
            </a:r>
          </a:p>
        </p:txBody>
      </p:sp>
    </p:spTree>
    <p:extLst>
      <p:ext uri="{BB962C8B-B14F-4D97-AF65-F5344CB8AC3E}">
        <p14:creationId xmlns:p14="http://schemas.microsoft.com/office/powerpoint/2010/main" val="1756474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77344-AAF2-C207-C51E-DE0F82D506A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CB42A2F-4A4C-DFBA-051F-1234632796DB}"/>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6538" b="16538"/>
          <a:stretch/>
        </p:blipFill>
        <p:spPr>
          <a:xfrm>
            <a:off x="2808" y="0"/>
            <a:ext cx="5547685" cy="5573488"/>
          </a:xfrm>
        </p:spPr>
      </p:pic>
      <p:sp>
        <p:nvSpPr>
          <p:cNvPr id="2" name="Right Triangle 1">
            <a:extLst>
              <a:ext uri="{FF2B5EF4-FFF2-40B4-BE49-F238E27FC236}">
                <a16:creationId xmlns:a16="http://schemas.microsoft.com/office/drawing/2014/main" id="{DDB7647B-9F14-09FB-E0AA-C21004643F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52945144-4C26-A19C-85FE-1C7AB6824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B5DE949-48E2-1124-2E09-69FCF38BA610}"/>
              </a:ext>
            </a:extLst>
          </p:cNvPr>
          <p:cNvSpPr txBox="1"/>
          <p:nvPr/>
        </p:nvSpPr>
        <p:spPr>
          <a:xfrm>
            <a:off x="2837988" y="1031652"/>
            <a:ext cx="9647927" cy="583814"/>
          </a:xfrm>
          <a:prstGeom prst="rect">
            <a:avLst/>
          </a:prstGeom>
          <a:noFill/>
        </p:spPr>
        <p:txBody>
          <a:bodyPr wrap="square" rtlCol="0">
            <a:spAutoFit/>
          </a:bodyPr>
          <a:lstStyle/>
          <a:p>
            <a:pPr algn="ctr" rtl="1">
              <a:lnSpc>
                <a:spcPct val="150000"/>
              </a:lnSpc>
            </a:pPr>
            <a:r>
              <a:rPr lang="ar-EG" sz="2400" b="1" dirty="0">
                <a:solidFill>
                  <a:srgbClr val="00AEEF"/>
                </a:solidFill>
                <a:latin typeface="Alexandria" charset="0"/>
                <a:cs typeface="Alexandria" charset="0"/>
              </a:rPr>
              <a:t>الأجزاء الرئيسية لخطة البحث القانوني</a:t>
            </a:r>
            <a:endParaRPr lang="ar-EG" dirty="0">
              <a:latin typeface="Alexandria" charset="0"/>
              <a:cs typeface="Alexandria" charset="0"/>
            </a:endParaRPr>
          </a:p>
        </p:txBody>
      </p:sp>
      <p:sp>
        <p:nvSpPr>
          <p:cNvPr id="32" name="Rectangle 31">
            <a:extLst>
              <a:ext uri="{FF2B5EF4-FFF2-40B4-BE49-F238E27FC236}">
                <a16:creationId xmlns:a16="http://schemas.microsoft.com/office/drawing/2014/main" id="{F9DD8BF7-02BC-9091-C8BE-F837C5C2837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61D8AD31-F4EF-14D2-ADC0-9B627CCB8AD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D8153FF-939F-6F05-F6DE-E888F11F2BE8}"/>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FF46CFBD-E7DE-D5F1-9561-4044B3D09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E776E5B-ED6F-299A-5117-36F70AE65663}"/>
              </a:ext>
            </a:extLst>
          </p:cNvPr>
          <p:cNvSpPr txBox="1"/>
          <p:nvPr/>
        </p:nvSpPr>
        <p:spPr>
          <a:xfrm>
            <a:off x="1756074" y="2095264"/>
            <a:ext cx="10080172" cy="4195251"/>
          </a:xfrm>
          <a:prstGeom prst="rect">
            <a:avLst/>
          </a:prstGeom>
          <a:noFill/>
        </p:spPr>
        <p:txBody>
          <a:bodyPr wrap="square" rtlCol="0">
            <a:spAutoFit/>
          </a:bodyPr>
          <a:lstStyle/>
          <a:p>
            <a:pPr algn="r" rtl="1">
              <a:lnSpc>
                <a:spcPct val="150000"/>
              </a:lnSpc>
            </a:pP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q"/>
            </a:pPr>
            <a:r>
              <a:rPr lang="ar-EG" sz="2000" dirty="0">
                <a:latin typeface="Alexandria" charset="0"/>
                <a:cs typeface="Alexandria" charset="0"/>
              </a:rPr>
              <a:t> عنوان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المقدمة.</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 أهمية اختيار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إشكالية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المنهج المتبع في معالجة الموضوع.</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تقسيم الموضوع وتبويبه، أي الخطوط العريضة للموضوع فقط.</a:t>
            </a:r>
          </a:p>
          <a:p>
            <a:pPr marL="342900" indent="-342900" algn="r" rtl="1">
              <a:lnSpc>
                <a:spcPct val="150000"/>
              </a:lnSpc>
              <a:buFont typeface="Wingdings" panose="05000000000000000000" pitchFamily="2" charset="2"/>
              <a:buChar char="q"/>
            </a:pPr>
            <a:r>
              <a:rPr lang="ar-EG" sz="2000" dirty="0">
                <a:latin typeface="Alexandria" charset="0"/>
                <a:cs typeface="Alexandria" charset="0"/>
              </a:rPr>
              <a:t>قائمة مبدئية بالمراجع.</a:t>
            </a:r>
          </a:p>
          <a:p>
            <a:pPr algn="r" rtl="1">
              <a:lnSpc>
                <a:spcPct val="150000"/>
              </a:lnSpc>
            </a:pPr>
            <a:endParaRPr lang="ar-EG" sz="2000" dirty="0">
              <a:latin typeface="Alexandria" charset="0"/>
              <a:cs typeface="Alexandria" charset="0"/>
            </a:endParaRPr>
          </a:p>
        </p:txBody>
      </p:sp>
    </p:spTree>
    <p:extLst>
      <p:ext uri="{BB962C8B-B14F-4D97-AF65-F5344CB8AC3E}">
        <p14:creationId xmlns:p14="http://schemas.microsoft.com/office/powerpoint/2010/main" val="4265041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4399" y="145604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090" b="8090"/>
          <a:stretch/>
        </p:blipFill>
        <p:spPr>
          <a:xfrm>
            <a:off x="6096000" y="1397680"/>
            <a:ext cx="4962146" cy="2495550"/>
          </a:xfrm>
        </p:spPr>
      </p:pic>
      <p:sp>
        <p:nvSpPr>
          <p:cNvPr id="6" name="Rectangle 5"/>
          <p:cNvSpPr/>
          <p:nvPr/>
        </p:nvSpPr>
        <p:spPr>
          <a:xfrm>
            <a:off x="1293778" y="3252290"/>
            <a:ext cx="4295425" cy="2743380"/>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dirty="0">
                <a:latin typeface="Alexandria" charset="0"/>
                <a:cs typeface="Alexandria" charset="0"/>
              </a:rPr>
              <a:t>ضوابط لوضع خطة </a:t>
            </a:r>
            <a:r>
              <a:rPr lang="ar-EG">
                <a:latin typeface="Alexandria" charset="0"/>
                <a:cs typeface="Alexandria" charset="0"/>
              </a:rPr>
              <a:t>البحث القانوني.</a:t>
            </a:r>
          </a:p>
          <a:p>
            <a:pPr algn="r" rtl="1">
              <a:lnSpc>
                <a:spcPct val="150000"/>
              </a:lnSpc>
            </a:pPr>
            <a:r>
              <a:rPr lang="ar-EG">
                <a:latin typeface="Alexandria" charset="0"/>
                <a:cs typeface="Alexandria" charset="0"/>
              </a:rPr>
              <a:t> </a:t>
            </a:r>
            <a:endParaRPr lang="ar-EG" dirty="0">
              <a:latin typeface="Alexandria" charset="0"/>
              <a:cs typeface="Alexandria" charset="0"/>
            </a:endParaRPr>
          </a:p>
          <a:p>
            <a:pPr marL="285750" indent="-285750" algn="r" rtl="1">
              <a:lnSpc>
                <a:spcPct val="150000"/>
              </a:lnSpc>
              <a:buFont typeface="Wingdings" panose="05000000000000000000" pitchFamily="2" charset="2"/>
              <a:buChar char="q"/>
            </a:pPr>
            <a:r>
              <a:rPr lang="ar-EG" dirty="0">
                <a:latin typeface="Alexandria" charset="0"/>
                <a:cs typeface="Alexandria" charset="0"/>
              </a:rPr>
              <a:t>معايير تقسيم وتبويب موضوع البحث في الخطة.</a:t>
            </a:r>
          </a:p>
          <a:p>
            <a:pPr algn="r" rtl="1">
              <a:lnSpc>
                <a:spcPct val="150000"/>
              </a:lnSpc>
            </a:pPr>
            <a:endParaRPr lang="ar-EG" sz="1600" dirty="0">
              <a:latin typeface="Alexandria" charset="0"/>
              <a:cs typeface="Alexandria" charset="0"/>
            </a:endParaRPr>
          </a:p>
          <a:p>
            <a:pPr marL="285750" indent="-285750" algn="r" rtl="1">
              <a:lnSpc>
                <a:spcPct val="150000"/>
              </a:lnSpc>
              <a:buFont typeface="Wingdings" panose="05000000000000000000" pitchFamily="2" charset="2"/>
              <a:buChar char="q"/>
            </a:pPr>
            <a:endParaRPr lang="ar-EG" dirty="0">
              <a:latin typeface="Alexandria" charset="0"/>
              <a:cs typeface="Alexandria" charset="0"/>
            </a:endParaRPr>
          </a:p>
          <a:p>
            <a:pPr algn="r" rtl="1">
              <a:lnSpc>
                <a:spcPct val="120000"/>
              </a:lnSpc>
            </a:pPr>
            <a:endParaRPr lang="en-US" sz="1200" dirty="0">
              <a:latin typeface="Alexandria" charset="0"/>
              <a:cs typeface="Alexandria" charset="0"/>
            </a:endParaRPr>
          </a:p>
        </p:txBody>
      </p:sp>
      <p:sp>
        <p:nvSpPr>
          <p:cNvPr id="7" name="Rectangle 6"/>
          <p:cNvSpPr/>
          <p:nvPr/>
        </p:nvSpPr>
        <p:spPr>
          <a:xfrm>
            <a:off x="1310806" y="2022099"/>
            <a:ext cx="4747323" cy="963597"/>
          </a:xfrm>
          <a:prstGeom prst="rect">
            <a:avLst/>
          </a:prstGeom>
        </p:spPr>
        <p:txBody>
          <a:bodyPr wrap="square">
            <a:spAutoFit/>
          </a:bodyPr>
          <a:lstStyle/>
          <a:p>
            <a:pPr algn="ctr" rtl="1">
              <a:lnSpc>
                <a:spcPct val="150000"/>
              </a:lnSpc>
            </a:pPr>
            <a:r>
              <a:rPr lang="ar-EG" sz="2000" b="1" dirty="0">
                <a:latin typeface="Alexandria" charset="0"/>
                <a:cs typeface="Alexandria" charset="0"/>
              </a:rPr>
              <a:t>الجانب العملي والتطبيقي لوضع خطة البحث</a:t>
            </a:r>
            <a:endParaRPr lang="en-US" sz="2000" b="1"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C1465-EE09-DD06-424F-235A12F75FA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8F0F621-7932-E5BD-7F14-5800B57B2D29}"/>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25CAD219-E264-C745-FB54-5AD522AA28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8FD50A8F-01E5-77D3-4DF3-993F6C76D7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5150BF55-F322-0B1F-034E-855EE38AC65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601E6DB-3BDE-8866-27A9-05630B3DAC3B}"/>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CD79B931-F848-181C-34B2-34A8B871068C}"/>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65D76C6-9160-6C07-EDAD-1ECF90327B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CBAE0BC7-7073-CB31-8E12-1195910E131C}"/>
              </a:ext>
            </a:extLst>
          </p:cNvPr>
          <p:cNvSpPr txBox="1"/>
          <p:nvPr/>
        </p:nvSpPr>
        <p:spPr>
          <a:xfrm>
            <a:off x="3092469" y="2328928"/>
            <a:ext cx="8969829" cy="5662127"/>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لا توجد قاعدة عامة ثابتة يجب على الباحث اتباعها عند إعداد خطة البحث، وذلك لاختلاف طبيعة كل موضوع عن الآخر ، بالإضافة إلى تفاوت المناهج البحثية التي يمكن أن يتبناها الباحث في بحثه. </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لذلك على كل باحث أن يطلع على خطط بحثية متنوعة في الدراسات القانونية عموماً، وفي موضوع بحثه خصوصاً، هذا ليوسع مداركه حول الموضوع مع تجنب النقل الحرفي لخطط الآخرين، حيث إن الخطة تعكس الفكر الشخصي للباحث في تناوله لموضوعه.</a:t>
            </a:r>
            <a:br>
              <a:rPr lang="ar-EG" sz="2000" dirty="0">
                <a:latin typeface="Alexandria" charset="0"/>
                <a:cs typeface="Alexandria" charset="0"/>
              </a:rPr>
            </a:br>
            <a:br>
              <a:rPr lang="ar-EG" sz="2000" dirty="0">
                <a:latin typeface="Alexandria" charset="0"/>
                <a:cs typeface="Alexandria" charset="0"/>
              </a:rPr>
            </a:br>
            <a:br>
              <a:rPr lang="ar-EG" sz="2000" dirty="0">
                <a:latin typeface="Alexandria" charset="0"/>
                <a:cs typeface="Alexandria" charset="0"/>
              </a:rPr>
            </a:br>
            <a:br>
              <a:rPr lang="ar-EG" sz="2000" dirty="0">
                <a:latin typeface="Alexandria" charset="0"/>
                <a:cs typeface="Alexandria" charset="0"/>
              </a:rPr>
            </a:br>
            <a:endParaRPr lang="ar-EG" sz="2400" dirty="0">
              <a:latin typeface="Alexandria" charset="0"/>
              <a:cs typeface="Alexandria" charset="0"/>
            </a:endParaRPr>
          </a:p>
        </p:txBody>
      </p:sp>
    </p:spTree>
    <p:extLst>
      <p:ext uri="{BB962C8B-B14F-4D97-AF65-F5344CB8AC3E}">
        <p14:creationId xmlns:p14="http://schemas.microsoft.com/office/powerpoint/2010/main" val="12997446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2B33B-F70C-75F3-8A84-8139FA2F67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56D3B1-EDDC-9DE6-4FC3-96A9254DC16A}"/>
              </a:ext>
            </a:extLst>
          </p:cNvPr>
          <p:cNvSpPr/>
          <p:nvPr/>
        </p:nvSpPr>
        <p:spPr>
          <a:xfrm>
            <a:off x="821543" y="17163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CB5B070B-1EA5-856F-337B-63CBFA4C8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02C71B-A0CD-2489-A250-94E8AE538604}"/>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927858-DB44-422F-75A1-F50C2A5EE23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00BF5D0-581F-CBB6-ADFA-3FCA578EE8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F50BBF7-988B-285A-ECD6-B2DC0606D456}"/>
              </a:ext>
            </a:extLst>
          </p:cNvPr>
          <p:cNvSpPr txBox="1"/>
          <p:nvPr/>
        </p:nvSpPr>
        <p:spPr>
          <a:xfrm>
            <a:off x="2198914" y="1045029"/>
            <a:ext cx="8109857"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ضوابط وضع الخطة البحثية</a:t>
            </a:r>
            <a:endParaRPr lang="en-US" sz="2400" dirty="0">
              <a:solidFill>
                <a:srgbClr val="00AEEF"/>
              </a:solidFill>
              <a:latin typeface="Alexandria Black" pitchFamily="2" charset="-78"/>
              <a:cs typeface="Alexandria Black" pitchFamily="2" charset="-78"/>
            </a:endParaRPr>
          </a:p>
        </p:txBody>
      </p:sp>
      <p:graphicFrame>
        <p:nvGraphicFramePr>
          <p:cNvPr id="4" name="Diagram 3">
            <a:extLst>
              <a:ext uri="{FF2B5EF4-FFF2-40B4-BE49-F238E27FC236}">
                <a16:creationId xmlns:a16="http://schemas.microsoft.com/office/drawing/2014/main" id="{283E1D11-855C-5CEC-CD18-8D0A13CAAC24}"/>
              </a:ext>
            </a:extLst>
          </p:cNvPr>
          <p:cNvGraphicFramePr/>
          <p:nvPr>
            <p:extLst>
              <p:ext uri="{D42A27DB-BD31-4B8C-83A1-F6EECF244321}">
                <p14:modId xmlns:p14="http://schemas.microsoft.com/office/powerpoint/2010/main" val="2433017924"/>
              </p:ext>
            </p:extLst>
          </p:nvPr>
        </p:nvGraphicFramePr>
        <p:xfrm>
          <a:off x="612842" y="2170193"/>
          <a:ext cx="6667151" cy="355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191D7E53-A05F-5695-584C-74D2607021D6}"/>
              </a:ext>
            </a:extLst>
          </p:cNvPr>
          <p:cNvSpPr txBox="1"/>
          <p:nvPr/>
        </p:nvSpPr>
        <p:spPr>
          <a:xfrm>
            <a:off x="6460324" y="2701279"/>
            <a:ext cx="4811486" cy="2122953"/>
          </a:xfrm>
          <a:prstGeom prst="rect">
            <a:avLst/>
          </a:prstGeom>
          <a:noFill/>
        </p:spPr>
        <p:txBody>
          <a:bodyPr wrap="square" rtlCol="0">
            <a:spAutoFit/>
          </a:bodyPr>
          <a:lstStyle/>
          <a:p>
            <a:pPr algn="just" rtl="1">
              <a:lnSpc>
                <a:spcPct val="150000"/>
              </a:lnSpc>
            </a:pPr>
            <a:r>
              <a:rPr lang="ar-EG" dirty="0">
                <a:latin typeface="Alexandria" pitchFamily="2" charset="-78"/>
                <a:cs typeface="Alexandria" pitchFamily="2" charset="-78"/>
              </a:rPr>
              <a:t>توجد مجموعة من الضوابط على الباحث أن يلتزم بها ليضع خطة بحث على نحو سليم، بما يضمن التقسيم والتبويب المناسب لموضوع البحث، مما يساعده على صياغة أفكاره وفقاً لمنهجية قانونية سليمة.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809382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17A81-6727-F6A1-89D0-80A18F74A1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CC29C6-1D1A-1249-73BC-28DC9511558A}"/>
              </a:ext>
            </a:extLst>
          </p:cNvPr>
          <p:cNvSpPr/>
          <p:nvPr/>
        </p:nvSpPr>
        <p:spPr>
          <a:xfrm>
            <a:off x="720098" y="1693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83B6576-A425-1367-4D8B-6D1DD1CB31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A630AE-13B6-B489-09DF-D27F82F165F9}"/>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4A8CAE2-560D-8943-6BD5-ABCA1F39EBF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8C14924-E25C-DF0B-A48A-DEFCFBE30A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8989C2A-246A-2D70-1B44-6BD630F5A401}"/>
              </a:ext>
            </a:extLst>
          </p:cNvPr>
          <p:cNvSpPr txBox="1"/>
          <p:nvPr/>
        </p:nvSpPr>
        <p:spPr>
          <a:xfrm>
            <a:off x="981336" y="1858052"/>
            <a:ext cx="10300902" cy="4667368"/>
          </a:xfrm>
          <a:prstGeom prst="rect">
            <a:avLst/>
          </a:prstGeom>
          <a:noFill/>
        </p:spPr>
        <p:txBody>
          <a:bodyPr wrap="square" rtlCol="0">
            <a:spAutoFit/>
          </a:bodyPr>
          <a:lstStyle/>
          <a:p>
            <a:pPr algn="r" rtl="1">
              <a:lnSpc>
                <a:spcPct val="150000"/>
              </a:lnSpc>
            </a:pPr>
            <a:r>
              <a:rPr lang="ar-EG" sz="2000" dirty="0">
                <a:solidFill>
                  <a:srgbClr val="00B0F0"/>
                </a:solidFill>
                <a:latin typeface="Alexandria" charset="0"/>
                <a:cs typeface="Alexandria" charset="0"/>
              </a:rPr>
              <a:t>الشمول</a:t>
            </a:r>
          </a:p>
          <a:p>
            <a:pPr algn="r" rtl="1">
              <a:lnSpc>
                <a:spcPct val="150000"/>
              </a:lnSpc>
            </a:pPr>
            <a:r>
              <a:rPr lang="ar-EG" sz="1600" dirty="0">
                <a:latin typeface="Alexandria" charset="0"/>
                <a:cs typeface="Alexandria" charset="0"/>
              </a:rPr>
              <a:t>ينبغي أن تغطي الخطة جميع الإشكالية وجميع الأفكار المرتبطة بموضوع البحث، مع استبعاد الجوانب غير ذات الصلة والموضوعات الفرعية التي لا يتغياها الباحث، فيجب أن يأتي تبويب البحث وتقسيمه متسقاً مع ما جاءت به مقدمة البحث.</a:t>
            </a:r>
          </a:p>
          <a:p>
            <a:pPr algn="r" rtl="1">
              <a:lnSpc>
                <a:spcPct val="150000"/>
              </a:lnSpc>
            </a:pPr>
            <a:endParaRPr lang="ar-EG" sz="1600" dirty="0">
              <a:latin typeface="Alexandria" charset="0"/>
              <a:cs typeface="Alexandria" charset="0"/>
            </a:endParaRPr>
          </a:p>
          <a:p>
            <a:pPr algn="r" rtl="1">
              <a:lnSpc>
                <a:spcPct val="150000"/>
              </a:lnSpc>
            </a:pPr>
            <a:r>
              <a:rPr lang="ar-EG" sz="2000" dirty="0">
                <a:solidFill>
                  <a:srgbClr val="00B0F0"/>
                </a:solidFill>
                <a:latin typeface="Alexandria" charset="0"/>
                <a:cs typeface="Alexandria" charset="0"/>
              </a:rPr>
              <a:t>التسلسل المنطقي </a:t>
            </a:r>
          </a:p>
          <a:p>
            <a:pPr algn="r" rtl="1">
              <a:lnSpc>
                <a:spcPct val="150000"/>
              </a:lnSpc>
            </a:pPr>
            <a:r>
              <a:rPr lang="ar-EG" sz="1600" dirty="0">
                <a:latin typeface="Alexandria" charset="0"/>
                <a:cs typeface="Alexandria" charset="0"/>
              </a:rPr>
              <a:t> يجب أن تكون الأفكار مرتبة بحيث يهيئ كل عنصر للعنصر الذي يليه، بشكل متسلسل ومترابط، كسلسله حلقاتها مترابطة.</a:t>
            </a:r>
          </a:p>
          <a:p>
            <a:pPr algn="r" rtl="1">
              <a:lnSpc>
                <a:spcPct val="150000"/>
              </a:lnSpc>
            </a:pPr>
            <a:r>
              <a:rPr lang="ar-EG" sz="1600" dirty="0">
                <a:latin typeface="Alexandria" charset="0"/>
                <a:cs typeface="Alexandria" charset="0"/>
              </a:rPr>
              <a:t> فعلى الباحث عند تقسيم وتبويب بحثه أن يتجنب تقديم الخاص على العام أو عرض الاستثناء قبل القاعدة أو مناقشة الآثار قبل الشروط وهكذا...</a:t>
            </a:r>
          </a:p>
          <a:p>
            <a:pPr algn="r" rtl="1">
              <a:lnSpc>
                <a:spcPct val="150000"/>
              </a:lnSpc>
            </a:pPr>
            <a:endParaRPr lang="ar-EG" sz="1600" dirty="0">
              <a:latin typeface="Alexandria" charset="0"/>
              <a:cs typeface="Alexandria" charset="0"/>
            </a:endParaRPr>
          </a:p>
          <a:p>
            <a:pPr algn="r" rtl="1">
              <a:lnSpc>
                <a:spcPct val="150000"/>
              </a:lnSpc>
            </a:pPr>
            <a:endParaRPr lang="ar-EG" sz="1600" dirty="0">
              <a:latin typeface="Alexandria" charset="0"/>
              <a:cs typeface="Alexandria" charset="0"/>
            </a:endParaRPr>
          </a:p>
        </p:txBody>
      </p:sp>
    </p:spTree>
    <p:extLst>
      <p:ext uri="{BB962C8B-B14F-4D97-AF65-F5344CB8AC3E}">
        <p14:creationId xmlns:p14="http://schemas.microsoft.com/office/powerpoint/2010/main" val="2487499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471AF-CEAC-7678-51B6-A7142B07CA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487226-6CD1-9144-24F3-DC39309F07B4}"/>
              </a:ext>
            </a:extLst>
          </p:cNvPr>
          <p:cNvSpPr/>
          <p:nvPr/>
        </p:nvSpPr>
        <p:spPr>
          <a:xfrm>
            <a:off x="671460" y="19657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AEC2632-6BD8-B102-E3DD-24F44029DB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5EB910-A7B5-82F3-03F3-205F58720022}"/>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E91485-DA3A-528C-6B10-B4180CD59EF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93D1304-55E1-352A-C8A8-D2F19FB2CA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CEC222C-9199-059C-0BE3-37BDD11CE7FD}"/>
              </a:ext>
            </a:extLst>
          </p:cNvPr>
          <p:cNvSpPr txBox="1"/>
          <p:nvPr/>
        </p:nvSpPr>
        <p:spPr>
          <a:xfrm>
            <a:off x="1243751" y="2166095"/>
            <a:ext cx="9952558" cy="4113370"/>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EG" sz="1600" dirty="0">
                <a:latin typeface="Alexandria" charset="0"/>
                <a:cs typeface="Alexandria" charset="0"/>
              </a:rPr>
              <a:t>على الباحث تناول ماهية الشئ أو الفكرة القانونية محل الدراسة وطبيعتها وتكييفها القانوني ، قبل بيان شروطه أو آثاره.</a:t>
            </a:r>
          </a:p>
          <a:p>
            <a:pPr algn="r" rtl="1">
              <a:lnSpc>
                <a:spcPct val="150000"/>
              </a:lnSpc>
            </a:pPr>
            <a:endParaRPr lang="ar-EG" sz="1600" dirty="0">
              <a:latin typeface="Alexandria" charset="0"/>
              <a:cs typeface="Alexandria" charset="0"/>
            </a:endParaRPr>
          </a:p>
          <a:p>
            <a:pPr marL="342900" indent="-342900" algn="r" rtl="1">
              <a:lnSpc>
                <a:spcPct val="150000"/>
              </a:lnSpc>
              <a:buFont typeface="Wingdings" panose="05000000000000000000" pitchFamily="2" charset="2"/>
              <a:buChar char="§"/>
            </a:pPr>
            <a:r>
              <a:rPr lang="ar-EG" sz="1600" dirty="0">
                <a:latin typeface="Alexandria" charset="0"/>
                <a:cs typeface="Alexandria" charset="0"/>
              </a:rPr>
              <a:t>على الباحث بيان القاعدة العامة قبل بيان ما يرد عليها من استثناءات.</a:t>
            </a:r>
          </a:p>
          <a:p>
            <a:pPr marL="342900" indent="-342900" algn="r" rtl="1">
              <a:lnSpc>
                <a:spcPct val="150000"/>
              </a:lnSpc>
              <a:buFont typeface="Wingdings" panose="05000000000000000000" pitchFamily="2" charset="2"/>
              <a:buChar char="§"/>
            </a:pPr>
            <a:endParaRPr lang="ar-EG" sz="1600" dirty="0">
              <a:latin typeface="Alexandria" charset="0"/>
              <a:cs typeface="Alexandria" charset="0"/>
            </a:endParaRPr>
          </a:p>
          <a:p>
            <a:pPr marL="342900" indent="-342900" algn="r" rtl="1">
              <a:lnSpc>
                <a:spcPct val="150000"/>
              </a:lnSpc>
              <a:buFont typeface="Wingdings" panose="05000000000000000000" pitchFamily="2" charset="2"/>
              <a:buChar char="§"/>
            </a:pPr>
            <a:r>
              <a:rPr lang="ar-EG" sz="1600" dirty="0">
                <a:latin typeface="Alexandria" charset="0"/>
                <a:cs typeface="Alexandria" charset="0"/>
              </a:rPr>
              <a:t>على الباحث بيان الشروط الشكلية قبل الشروط الموضوعية للفكرة القانونية محل الدراسة.</a:t>
            </a:r>
          </a:p>
          <a:p>
            <a:pPr algn="r" rtl="1">
              <a:lnSpc>
                <a:spcPct val="150000"/>
              </a:lnSpc>
            </a:pPr>
            <a:endParaRPr lang="ar-EG" sz="1600" dirty="0">
              <a:latin typeface="Alexandria" charset="0"/>
              <a:cs typeface="Alexandria" charset="0"/>
            </a:endParaRPr>
          </a:p>
          <a:p>
            <a:pPr marL="342900" indent="-342900" algn="r" rtl="1">
              <a:lnSpc>
                <a:spcPct val="150000"/>
              </a:lnSpc>
              <a:buFont typeface="Wingdings" panose="05000000000000000000" pitchFamily="2" charset="2"/>
              <a:buChar char="§"/>
            </a:pPr>
            <a:r>
              <a:rPr lang="ar-EG" sz="1600" dirty="0">
                <a:latin typeface="Alexandria" charset="0"/>
                <a:cs typeface="Alexandria" charset="0"/>
              </a:rPr>
              <a:t>إذا كان البحث يدور حول بيان مسؤولية قانونية ما، فعلى الباحث أن يذكر أولاً الالتزامات ثم المسؤولية التي هي نتيجة الإخلال بهذه الالتزامات، ومن ثم بيان طبيعة المسؤولية ثم شروطها.</a:t>
            </a:r>
          </a:p>
          <a:p>
            <a:pPr algn="r" rtl="1">
              <a:lnSpc>
                <a:spcPct val="150000"/>
              </a:lnSpc>
            </a:pPr>
            <a:endParaRPr lang="ar-EG" sz="1600" dirty="0">
              <a:latin typeface="Alexandria" charset="0"/>
              <a:cs typeface="Alexandria" charset="0"/>
            </a:endParaRPr>
          </a:p>
          <a:p>
            <a:pPr algn="ctr" rtl="1">
              <a:lnSpc>
                <a:spcPct val="150000"/>
              </a:lnSpc>
            </a:pPr>
            <a:r>
              <a:rPr lang="ar-EG" sz="1600" b="1" u="sng" dirty="0">
                <a:solidFill>
                  <a:srgbClr val="00B0F0"/>
                </a:solidFill>
                <a:latin typeface="Alexandria" charset="0"/>
                <a:cs typeface="Alexandria" charset="0"/>
              </a:rPr>
              <a:t>     </a:t>
            </a:r>
          </a:p>
        </p:txBody>
      </p:sp>
      <p:sp>
        <p:nvSpPr>
          <p:cNvPr id="3" name="TextBox 2">
            <a:extLst>
              <a:ext uri="{FF2B5EF4-FFF2-40B4-BE49-F238E27FC236}">
                <a16:creationId xmlns:a16="http://schemas.microsoft.com/office/drawing/2014/main" id="{4F867829-53BF-2C24-34B9-3E842C5A88DB}"/>
              </a:ext>
            </a:extLst>
          </p:cNvPr>
          <p:cNvSpPr txBox="1"/>
          <p:nvPr/>
        </p:nvSpPr>
        <p:spPr>
          <a:xfrm>
            <a:off x="2149811" y="1344038"/>
            <a:ext cx="9319099" cy="369332"/>
          </a:xfrm>
          <a:prstGeom prst="rect">
            <a:avLst/>
          </a:prstGeom>
          <a:noFill/>
        </p:spPr>
        <p:txBody>
          <a:bodyPr wrap="square" rtlCol="0">
            <a:spAutoFit/>
          </a:bodyPr>
          <a:lstStyle/>
          <a:p>
            <a:pPr algn="ctr"/>
            <a:r>
              <a:rPr lang="ar-EG" dirty="0">
                <a:solidFill>
                  <a:srgbClr val="00AEEF"/>
                </a:solidFill>
                <a:latin typeface="Alexandria Black" pitchFamily="2" charset="-78"/>
                <a:cs typeface="Alexandria Black" pitchFamily="2" charset="-78"/>
              </a:rPr>
              <a:t>على الباحث مراعاة الترتيب والتسلسل المنطقي للأفكار من الناحية القانونية</a:t>
            </a:r>
            <a:endParaRPr lang="en-US"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191888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94DC4-98DE-C961-BB1B-42AAD3961B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1A4BD-5EAC-C22B-6BDD-59950118588E}"/>
              </a:ext>
            </a:extLst>
          </p:cNvPr>
          <p:cNvSpPr/>
          <p:nvPr/>
        </p:nvSpPr>
        <p:spPr>
          <a:xfrm>
            <a:off x="720098" y="169337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6A4F8AD9-CEF9-86E3-3020-0059563EC7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CA1106-DEC4-0D98-5550-8F4CAF82059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75BA8C-427E-13ED-3ACA-C98EBA6BB7F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9958B76-B616-A1DA-7E3B-54E319851C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2A7777E-C501-CE7F-38DA-B8BB7EF8DC68}"/>
              </a:ext>
            </a:extLst>
          </p:cNvPr>
          <p:cNvSpPr txBox="1"/>
          <p:nvPr/>
        </p:nvSpPr>
        <p:spPr>
          <a:xfrm>
            <a:off x="991064" y="2033149"/>
            <a:ext cx="10300902" cy="3559372"/>
          </a:xfrm>
          <a:prstGeom prst="rect">
            <a:avLst/>
          </a:prstGeom>
          <a:noFill/>
        </p:spPr>
        <p:txBody>
          <a:bodyPr wrap="square" rtlCol="0">
            <a:spAutoFit/>
          </a:bodyPr>
          <a:lstStyle/>
          <a:p>
            <a:pPr algn="r" rtl="1">
              <a:lnSpc>
                <a:spcPct val="150000"/>
              </a:lnSpc>
            </a:pPr>
            <a:r>
              <a:rPr lang="ar-EG" sz="2000" dirty="0">
                <a:solidFill>
                  <a:srgbClr val="00B0F0"/>
                </a:solidFill>
                <a:latin typeface="Alexandria" charset="0"/>
                <a:cs typeface="Alexandria" charset="0"/>
              </a:rPr>
              <a:t>التوازن </a:t>
            </a:r>
          </a:p>
          <a:p>
            <a:pPr algn="r" rtl="1">
              <a:lnSpc>
                <a:spcPct val="150000"/>
              </a:lnSpc>
            </a:pPr>
            <a:r>
              <a:rPr lang="ar-EG" sz="1600" dirty="0">
                <a:latin typeface="Alexandria" charset="0"/>
                <a:cs typeface="Alexandria" charset="0"/>
              </a:rPr>
              <a:t> حيث يهدف إلى تحقيق توزيع منطقي ومنصف للمحتوى داخل البحث، وذلك بالتقسيم المتوازن للأبواب والفصول والمباحث والمطالب والفروع، بحيث لا يتم التركيز المفرط على نقطة معينة على حساب نقاط أخرى مهمة، فيساعد ذلك على تقديم بحث شامل ومتناسق يتيح معالجة كافة الجوانب المتعلقة بالموضوع بشكل مناسب. </a:t>
            </a:r>
          </a:p>
          <a:p>
            <a:pPr algn="r" rtl="1">
              <a:lnSpc>
                <a:spcPct val="150000"/>
              </a:lnSpc>
            </a:pPr>
            <a:endParaRPr lang="ar-EG" sz="1600" dirty="0">
              <a:solidFill>
                <a:srgbClr val="00B0F0"/>
              </a:solidFill>
              <a:latin typeface="Alexandria" charset="0"/>
              <a:cs typeface="Alexandria" charset="0"/>
            </a:endParaRPr>
          </a:p>
          <a:p>
            <a:pPr algn="r" rtl="1">
              <a:lnSpc>
                <a:spcPct val="150000"/>
              </a:lnSpc>
            </a:pPr>
            <a:r>
              <a:rPr lang="ar-EG" sz="2000" dirty="0">
                <a:solidFill>
                  <a:srgbClr val="00B0F0"/>
                </a:solidFill>
                <a:latin typeface="Alexandria" charset="0"/>
                <a:cs typeface="Alexandria" charset="0"/>
              </a:rPr>
              <a:t>الذاتية</a:t>
            </a:r>
          </a:p>
          <a:p>
            <a:pPr algn="r" rtl="1">
              <a:lnSpc>
                <a:spcPct val="150000"/>
              </a:lnSpc>
            </a:pPr>
            <a:r>
              <a:rPr lang="ar-EG" sz="1600" dirty="0">
                <a:latin typeface="Alexandria" charset="0"/>
                <a:cs typeface="Alexandria" charset="0"/>
              </a:rPr>
              <a:t> رغم اطلاع الباحث على خطط بحثية مشابهة، إلا أن خطته يجب أن تعكس رؤيته الخاصة للموضوع، مما يُظهر دوره الفاعل في وضعها و أصالة البحث وظهور شخصية الباحث.</a:t>
            </a:r>
          </a:p>
          <a:p>
            <a:pPr algn="r" rtl="1">
              <a:lnSpc>
                <a:spcPct val="150000"/>
              </a:lnSpc>
            </a:pPr>
            <a:endParaRPr lang="ar-EG" sz="1600" dirty="0">
              <a:latin typeface="Alexandria" charset="0"/>
              <a:cs typeface="Alexandria" charset="0"/>
            </a:endParaRPr>
          </a:p>
        </p:txBody>
      </p:sp>
    </p:spTree>
    <p:extLst>
      <p:ext uri="{BB962C8B-B14F-4D97-AF65-F5344CB8AC3E}">
        <p14:creationId xmlns:p14="http://schemas.microsoft.com/office/powerpoint/2010/main" val="3743935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B37F3-CCE9-9E09-35A8-62CCD9114C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A913C0-534F-4D50-22E4-85CEE120538C}"/>
              </a:ext>
            </a:extLst>
          </p:cNvPr>
          <p:cNvSpPr/>
          <p:nvPr/>
        </p:nvSpPr>
        <p:spPr>
          <a:xfrm>
            <a:off x="671460" y="19657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AE8F3E4-558C-86B1-858B-090E0C6540F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6B5A60-6C41-8538-73FB-14025661C27B}"/>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0027EB-D759-9AE3-80EE-71F5EFD2117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1906435-3857-299C-EAC1-3342091CC0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80F1A05-A4E1-7109-4949-550303B7ACC5}"/>
              </a:ext>
            </a:extLst>
          </p:cNvPr>
          <p:cNvSpPr txBox="1"/>
          <p:nvPr/>
        </p:nvSpPr>
        <p:spPr>
          <a:xfrm>
            <a:off x="1175658" y="2243916"/>
            <a:ext cx="9952558" cy="3733586"/>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pPr>
            <a:r>
              <a:rPr lang="ar-EG" sz="2000" dirty="0">
                <a:latin typeface="Alexandria" charset="0"/>
                <a:cs typeface="Alexandria" charset="0"/>
              </a:rPr>
              <a:t>خطة البحث ليست هدفاً بحد ذاتها، بل هي أداة تساعد الباحث في تقديم موضوعه بطريقة تسهل على القارئ فهمه دون عناء.</a:t>
            </a:r>
          </a:p>
          <a:p>
            <a:pPr marL="342900" indent="-342900" algn="r" rtl="1">
              <a:lnSpc>
                <a:spcPct val="150000"/>
              </a:lnSpc>
              <a:buFont typeface="Wingdings" panose="05000000000000000000" pitchFamily="2" charset="2"/>
              <a:buChar char="§"/>
            </a:pP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
            </a:pPr>
            <a:r>
              <a:rPr lang="ar-EG" sz="2000" dirty="0">
                <a:latin typeface="Alexandria" charset="0"/>
                <a:cs typeface="Alexandria" charset="0"/>
              </a:rPr>
              <a:t>يجب مراعاة خصوصية كل موضوع عند وضع الخطة وعند تقسيم وتبويب الموضوع؛ فلا توجد قوالب جامدة.</a:t>
            </a:r>
          </a:p>
          <a:p>
            <a:pPr marL="342900" indent="-342900" algn="r" rtl="1">
              <a:lnSpc>
                <a:spcPct val="150000"/>
              </a:lnSpc>
              <a:buFont typeface="Wingdings" panose="05000000000000000000" pitchFamily="2" charset="2"/>
              <a:buChar char="§"/>
            </a:pPr>
            <a:endParaRPr lang="ar-EG" sz="2000" dirty="0">
              <a:latin typeface="Alexandria" charset="0"/>
              <a:cs typeface="Alexandria" charset="0"/>
            </a:endParaRPr>
          </a:p>
          <a:p>
            <a:pPr marL="342900" indent="-342900" algn="r" rtl="1">
              <a:lnSpc>
                <a:spcPct val="150000"/>
              </a:lnSpc>
              <a:buFont typeface="Wingdings" panose="05000000000000000000" pitchFamily="2" charset="2"/>
              <a:buChar char="§"/>
            </a:pPr>
            <a:r>
              <a:rPr lang="ar-EG" sz="2000" dirty="0">
                <a:latin typeface="Alexandria" charset="0"/>
                <a:cs typeface="Alexandria" charset="0"/>
              </a:rPr>
              <a:t>توجد عدة أنواع وتقسيمات يمكن اتباعها عند تقسيم البحث القانوني من أبرزها التقسيم اللاتيني والأنجلوسكسوني.</a:t>
            </a:r>
          </a:p>
        </p:txBody>
      </p:sp>
      <p:sp>
        <p:nvSpPr>
          <p:cNvPr id="3" name="TextBox 2">
            <a:extLst>
              <a:ext uri="{FF2B5EF4-FFF2-40B4-BE49-F238E27FC236}">
                <a16:creationId xmlns:a16="http://schemas.microsoft.com/office/drawing/2014/main" id="{FAD7EA17-F24D-5F19-0988-EA4EC3B14989}"/>
              </a:ext>
            </a:extLst>
          </p:cNvPr>
          <p:cNvSpPr txBox="1"/>
          <p:nvPr/>
        </p:nvSpPr>
        <p:spPr>
          <a:xfrm>
            <a:off x="2655650" y="964660"/>
            <a:ext cx="6400800"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تقسيم وتبويب خطة البحث</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2078124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C73C4-0C37-629E-D61F-50C628221F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6AB64-36BB-5F51-872C-2EEC6142DA9D}"/>
              </a:ext>
            </a:extLst>
          </p:cNvPr>
          <p:cNvSpPr/>
          <p:nvPr/>
        </p:nvSpPr>
        <p:spPr>
          <a:xfrm>
            <a:off x="690915" y="166419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6C7BFB6-B914-4B5D-D8B0-FF3D8C7CD7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9098BA7-EC5A-D892-4AEB-099C727EF4A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5890E6-2FF5-EF47-1DF5-A528549DFC8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80ADEC1-A1C3-717B-00E4-BB4703395D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525C833-174F-D4A2-2677-CBE0E387BA7D}"/>
              </a:ext>
            </a:extLst>
          </p:cNvPr>
          <p:cNvSpPr txBox="1"/>
          <p:nvPr/>
        </p:nvSpPr>
        <p:spPr>
          <a:xfrm>
            <a:off x="1021404" y="3069843"/>
            <a:ext cx="10252265" cy="2266711"/>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يعتمد هذا التقسيم على التتابع المباشر لموضوع البحث، دون الالتزام بالمنهجية العلمية المنطقية التي تأخذ في الاعتبار التوازن بين الشكل والمضمون، أو التأصيل النظري.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وعادةً ما يتم تقسيم موضوع البحث إلى مقدمة، وعدد من الأبواب أو الفصول قد يصل إلى عشرة، وفقاً لطبيعة كل موضوع، ثم خاتمة البحث.</a:t>
            </a:r>
          </a:p>
          <a:p>
            <a:pPr algn="r" rtl="1">
              <a:lnSpc>
                <a:spcPct val="150000"/>
              </a:lnSpc>
            </a:pPr>
            <a:r>
              <a:rPr lang="ar-EG" sz="1600" dirty="0">
                <a:latin typeface="Alexandria" charset="0"/>
                <a:cs typeface="Alexandria" charset="0"/>
              </a:rPr>
              <a:t>ترجع أسباب هذا التقسيم إلى أن النظام الأنجلوسكسوني يعتمد السوابق القضائية والأبحاث العملية التطبيقية.</a:t>
            </a:r>
            <a:endParaRPr lang="en-US" sz="1600" dirty="0">
              <a:latin typeface="Alexandria" charset="0"/>
              <a:cs typeface="Alexandria" charset="0"/>
            </a:endParaRPr>
          </a:p>
        </p:txBody>
      </p:sp>
      <p:sp>
        <p:nvSpPr>
          <p:cNvPr id="3" name="TextBox 2">
            <a:extLst>
              <a:ext uri="{FF2B5EF4-FFF2-40B4-BE49-F238E27FC236}">
                <a16:creationId xmlns:a16="http://schemas.microsoft.com/office/drawing/2014/main" id="{664E484F-014F-2AB4-2E9B-F9E8DB19A697}"/>
              </a:ext>
            </a:extLst>
          </p:cNvPr>
          <p:cNvSpPr txBox="1"/>
          <p:nvPr/>
        </p:nvSpPr>
        <p:spPr>
          <a:xfrm>
            <a:off x="1391058" y="1840149"/>
            <a:ext cx="9863847" cy="922625"/>
          </a:xfrm>
          <a:prstGeom prst="rect">
            <a:avLst/>
          </a:prstGeom>
          <a:noFill/>
        </p:spPr>
        <p:txBody>
          <a:bodyPr wrap="square" rtlCol="0">
            <a:spAutoFit/>
          </a:bodyPr>
          <a:lstStyle/>
          <a:p>
            <a:pPr algn="r" rtl="1">
              <a:lnSpc>
                <a:spcPct val="150000"/>
              </a:lnSpc>
            </a:pPr>
            <a:r>
              <a:rPr lang="ar-EG" sz="2000" dirty="0">
                <a:solidFill>
                  <a:srgbClr val="00AEEF"/>
                </a:solidFill>
                <a:latin typeface="Alexandria Black" pitchFamily="2" charset="-78"/>
                <a:cs typeface="Alexandria Black" pitchFamily="2" charset="-78"/>
              </a:rPr>
              <a:t>التقسيم الانجلوسكسوني </a:t>
            </a:r>
          </a:p>
          <a:p>
            <a:pPr algn="r" rtl="1">
              <a:lnSpc>
                <a:spcPct val="150000"/>
              </a:lnSpc>
            </a:pPr>
            <a:r>
              <a:rPr lang="ar-EG" dirty="0">
                <a:solidFill>
                  <a:srgbClr val="00AEEF"/>
                </a:solidFill>
                <a:latin typeface="Alexandria Black" pitchFamily="2" charset="-78"/>
                <a:cs typeface="Alexandria Black" pitchFamily="2" charset="-78"/>
              </a:rPr>
              <a:t>(مناسب لنوع معين من الموضوعات)</a:t>
            </a:r>
          </a:p>
        </p:txBody>
      </p:sp>
    </p:spTree>
    <p:extLst>
      <p:ext uri="{BB962C8B-B14F-4D97-AF65-F5344CB8AC3E}">
        <p14:creationId xmlns:p14="http://schemas.microsoft.com/office/powerpoint/2010/main" val="2830085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EEE4D-215A-5262-464F-A81C0FA10B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7804EC-50AF-BC69-2495-1BF4DE821550}"/>
              </a:ext>
            </a:extLst>
          </p:cNvPr>
          <p:cNvSpPr/>
          <p:nvPr/>
        </p:nvSpPr>
        <p:spPr>
          <a:xfrm>
            <a:off x="720098" y="17322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50875BA-9D64-ED9C-AD5E-C276D5B2D8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AE8330-B02B-1625-EE50-B1AB8059F01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EC2DBA-ECF0-1A77-6A82-1AED1635487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5A42D79-C5BD-0B2D-944B-60E37EC56A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4EC6A94-C716-8737-5A0F-8C5A6EAA1DCC}"/>
              </a:ext>
            </a:extLst>
          </p:cNvPr>
          <p:cNvSpPr txBox="1"/>
          <p:nvPr/>
        </p:nvSpPr>
        <p:spPr>
          <a:xfrm>
            <a:off x="1204379" y="3137936"/>
            <a:ext cx="9952558" cy="2348592"/>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يعتمد هذا التقسيم على مبدأ التسلسل المنطقي في معالجة موضوع البحث، مع مراعاة التوازن بين الشكل والمضمون للأفكار البحثية. </a:t>
            </a:r>
            <a:endParaRPr lang="en-US" sz="2000" dirty="0">
              <a:latin typeface="Alexandria" charset="0"/>
              <a:cs typeface="Alexandria" charset="0"/>
            </a:endParaRPr>
          </a:p>
          <a:p>
            <a:pPr algn="r" rtl="1">
              <a:lnSpc>
                <a:spcPct val="150000"/>
              </a:lnSpc>
            </a:pPr>
            <a:endParaRPr lang="en-US" sz="2000" dirty="0">
              <a:latin typeface="Alexandria" charset="0"/>
              <a:cs typeface="Alexandria" charset="0"/>
            </a:endParaRPr>
          </a:p>
          <a:p>
            <a:pPr algn="r" rtl="1">
              <a:lnSpc>
                <a:spcPct val="150000"/>
              </a:lnSpc>
            </a:pPr>
            <a:r>
              <a:rPr lang="ar-EG" sz="2000" dirty="0">
                <a:latin typeface="Alexandria" charset="0"/>
                <a:cs typeface="Alexandria" charset="0"/>
              </a:rPr>
              <a:t>عادةً ما يُقسم البحث إلى قسمين أو بابين، مع التقسيمات الفرعية الأخرى من فصول ثم مباحث ثم مطالب ثم فروع ثم غصون، ثم التفاصيل تكون أولاً – 1 – أ</a:t>
            </a:r>
            <a:endParaRPr lang="en-US" sz="2000" dirty="0">
              <a:latin typeface="Alexandria" charset="0"/>
              <a:cs typeface="Alexandria" charset="0"/>
            </a:endParaRPr>
          </a:p>
        </p:txBody>
      </p:sp>
      <p:sp>
        <p:nvSpPr>
          <p:cNvPr id="3" name="TextBox 2">
            <a:extLst>
              <a:ext uri="{FF2B5EF4-FFF2-40B4-BE49-F238E27FC236}">
                <a16:creationId xmlns:a16="http://schemas.microsoft.com/office/drawing/2014/main" id="{E6D8B92E-0AC3-D7DC-AD1F-15E434F974BC}"/>
              </a:ext>
            </a:extLst>
          </p:cNvPr>
          <p:cNvSpPr txBox="1"/>
          <p:nvPr/>
        </p:nvSpPr>
        <p:spPr>
          <a:xfrm>
            <a:off x="1381329" y="1840150"/>
            <a:ext cx="9863847" cy="1014958"/>
          </a:xfrm>
          <a:prstGeom prst="rect">
            <a:avLst/>
          </a:prstGeom>
          <a:noFill/>
        </p:spPr>
        <p:txBody>
          <a:bodyPr wrap="square" rtlCol="0">
            <a:spAutoFit/>
          </a:bodyPr>
          <a:lstStyle/>
          <a:p>
            <a:pPr algn="r" rtl="1">
              <a:lnSpc>
                <a:spcPct val="150000"/>
              </a:lnSpc>
            </a:pPr>
            <a:r>
              <a:rPr lang="ar-EG" sz="2400" dirty="0">
                <a:solidFill>
                  <a:srgbClr val="00AEEF"/>
                </a:solidFill>
                <a:latin typeface="Alexandria Black" pitchFamily="2" charset="-78"/>
                <a:cs typeface="Alexandria Black" pitchFamily="2" charset="-78"/>
              </a:rPr>
              <a:t>التقسيم اللاتيني </a:t>
            </a:r>
          </a:p>
          <a:p>
            <a:pPr algn="r" rtl="1">
              <a:lnSpc>
                <a:spcPct val="150000"/>
              </a:lnSpc>
            </a:pPr>
            <a:r>
              <a:rPr lang="ar-EG" dirty="0">
                <a:solidFill>
                  <a:srgbClr val="00AEEF"/>
                </a:solidFill>
                <a:latin typeface="Alexandria Black" pitchFamily="2" charset="-78"/>
                <a:cs typeface="Alexandria Black" pitchFamily="2" charset="-78"/>
              </a:rPr>
              <a:t>(وهو التقسيم الذي نفضل اتباعه عادةً)</a:t>
            </a:r>
            <a:endParaRPr lang="en-US"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406759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9BA64-47B1-C903-C13B-57878AFB820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DCF2E2A-1CB7-7509-00AE-BCDDCFA1297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D2F35EBC-3206-A9F9-08EE-777811CF5C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645C0D69-1420-1421-2961-9959636E8E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81C392E-24C4-E35C-FB27-3AAEDDAB5A56}"/>
              </a:ext>
            </a:extLst>
          </p:cNvPr>
          <p:cNvSpPr txBox="1"/>
          <p:nvPr/>
        </p:nvSpPr>
        <p:spPr>
          <a:xfrm>
            <a:off x="2597284" y="2570764"/>
            <a:ext cx="9507167" cy="4482702"/>
          </a:xfrm>
          <a:prstGeom prst="rect">
            <a:avLst/>
          </a:prstGeom>
          <a:noFill/>
        </p:spPr>
        <p:txBody>
          <a:bodyPr wrap="square" rtlCol="0">
            <a:spAutoFit/>
          </a:bodyPr>
          <a:lstStyle/>
          <a:p>
            <a:pPr algn="r"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وبعد أن يقوم الباحث بالقراءة الأولية في الموضوع محل الدراسة، تتكون عنده بعض التساؤلات التي يحولها إلى المعطيات حول الموضوع.</a:t>
            </a:r>
          </a:p>
          <a:p>
            <a:pPr algn="r"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يبدأ الباحث بوضع هذه المعطيات وكتابتها أمامه ومنها يبدأ في تقسيم وتبويب الموضوع إلى أبواب وفصول مباحث ومطالب وفروع وفقاً للمحددات والمعايير التي شرحناها.</a:t>
            </a:r>
          </a:p>
          <a:p>
            <a:pPr algn="r" rtl="1">
              <a:lnSpc>
                <a:spcPct val="150000"/>
              </a:lnSpc>
            </a:pPr>
            <a:endParaRPr lang="ar-EG" sz="1600" dirty="0">
              <a:latin typeface="Alexandria" charset="0"/>
              <a:cs typeface="Alexandria" charset="0"/>
            </a:endParaRPr>
          </a:p>
          <a:p>
            <a:pPr algn="just" rtl="1">
              <a:lnSpc>
                <a:spcPct val="150000"/>
              </a:lnSpc>
            </a:pPr>
            <a:r>
              <a:rPr lang="ar-EG" sz="1600" dirty="0">
                <a:latin typeface="Alexandria" charset="0"/>
                <a:cs typeface="Alexandria" charset="0"/>
              </a:rPr>
              <a:t>نود التأكيد على ضرورة اطلاع الباحث على أبحاث قانونية في موضوعات متعددة حتى يكتسب مهارة وضع خطة البحث القانوني وتقسيم وتبويب موضوعه وفقاً للطريقة الصحيحة.</a:t>
            </a:r>
          </a:p>
          <a:p>
            <a:pPr algn="r" rtl="1">
              <a:lnSpc>
                <a:spcPct val="150000"/>
              </a:lnSpc>
            </a:pPr>
            <a:br>
              <a:rPr lang="ar-EG" sz="1600" dirty="0">
                <a:latin typeface="Alexandria" charset="0"/>
                <a:cs typeface="Alexandria" charset="0"/>
              </a:rPr>
            </a:br>
            <a:br>
              <a:rPr lang="ar-EG" sz="1600" dirty="0">
                <a:latin typeface="Alexandria" charset="0"/>
                <a:cs typeface="Alexandria" charset="0"/>
              </a:rPr>
            </a:br>
            <a:endParaRPr lang="ar-EG" sz="1600" dirty="0">
              <a:latin typeface="Alexandria" charset="0"/>
              <a:cs typeface="Alexandria" charset="0"/>
            </a:endParaRPr>
          </a:p>
        </p:txBody>
      </p:sp>
      <p:sp>
        <p:nvSpPr>
          <p:cNvPr id="32" name="Rectangle 31">
            <a:extLst>
              <a:ext uri="{FF2B5EF4-FFF2-40B4-BE49-F238E27FC236}">
                <a16:creationId xmlns:a16="http://schemas.microsoft.com/office/drawing/2014/main" id="{01C9FDE8-0382-28EC-7221-EDE9EBFF7F7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8E30CB3-A1C1-20E5-DB1B-D0333CAE9D16}"/>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F7BD6B41-73EC-DCE1-25FE-73A374C1A560}"/>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D61C84C-424C-FFB8-90D9-DD25824D11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A750B1D-C577-48AF-C0C0-C378A81630B5}"/>
              </a:ext>
            </a:extLst>
          </p:cNvPr>
          <p:cNvSpPr txBox="1"/>
          <p:nvPr/>
        </p:nvSpPr>
        <p:spPr>
          <a:xfrm>
            <a:off x="5116749" y="1180749"/>
            <a:ext cx="6855567" cy="1528047"/>
          </a:xfrm>
          <a:prstGeom prst="rect">
            <a:avLst/>
          </a:prstGeom>
          <a:noFill/>
        </p:spPr>
        <p:txBody>
          <a:bodyPr wrap="square">
            <a:spAutoFit/>
          </a:bodyPr>
          <a:lstStyle/>
          <a:p>
            <a:pPr algn="just" rtl="1">
              <a:lnSpc>
                <a:spcPct val="150000"/>
              </a:lnSpc>
            </a:pPr>
            <a:br>
              <a:rPr lang="ar-EG" sz="1600" dirty="0">
                <a:latin typeface="Alexandria" charset="0"/>
                <a:cs typeface="Alexandria" charset="0"/>
              </a:rPr>
            </a:br>
            <a:r>
              <a:rPr lang="ar-EG" sz="1600" dirty="0">
                <a:latin typeface="Alexandria" charset="0"/>
                <a:cs typeface="Alexandria" charset="0"/>
              </a:rPr>
              <a:t>بعد أن يتبع الباحث جميع الخطوات المتعلقة باختيار الموضوع وتحديد الإشكالية وصياغة العنوان، ثم كتابة الأجزاء الرئيسية في خطة البحث، يأتي دور تقسيم وتبويب الموضوع وهذا أهم جزء في خطة البحث.</a:t>
            </a:r>
          </a:p>
        </p:txBody>
      </p:sp>
    </p:spTree>
    <p:extLst>
      <p:ext uri="{BB962C8B-B14F-4D97-AF65-F5344CB8AC3E}">
        <p14:creationId xmlns:p14="http://schemas.microsoft.com/office/powerpoint/2010/main" val="1271867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9881A5-43AA-EE10-C1D6-D4D9826A07EA}"/>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A85F22-C2D3-E8B3-4CAC-15ABD6892EFF}"/>
              </a:ext>
            </a:extLst>
          </p:cNvPr>
          <p:cNvSpPr/>
          <p:nvPr/>
        </p:nvSpPr>
        <p:spPr>
          <a:xfrm>
            <a:off x="1163037"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32F8A36-DCE6-FCA4-DD53-7B0D9B0F2590}"/>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248" b="12248"/>
          <a:stretch/>
        </p:blipFill>
        <p:spPr>
          <a:xfrm>
            <a:off x="6096000" y="1397680"/>
            <a:ext cx="4962146" cy="2495550"/>
          </a:xfrm>
        </p:spPr>
      </p:pic>
      <p:sp>
        <p:nvSpPr>
          <p:cNvPr id="6" name="Rectangle 5">
            <a:extLst>
              <a:ext uri="{FF2B5EF4-FFF2-40B4-BE49-F238E27FC236}">
                <a16:creationId xmlns:a16="http://schemas.microsoft.com/office/drawing/2014/main" id="{F1964FC3-C38B-0857-5BBA-E0B97C64F92C}"/>
              </a:ext>
            </a:extLst>
          </p:cNvPr>
          <p:cNvSpPr/>
          <p:nvPr/>
        </p:nvSpPr>
        <p:spPr>
          <a:xfrm>
            <a:off x="1254566" y="2948648"/>
            <a:ext cx="4222539" cy="1897379"/>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EG" sz="1600" dirty="0">
                <a:latin typeface="Alexandria" charset="0"/>
                <a:cs typeface="Alexandria" charset="0"/>
              </a:rPr>
              <a:t>جمع المادة العلمية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المقصود بالتدوين </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قواعد التدوين</a:t>
            </a:r>
          </a:p>
          <a:p>
            <a:pPr marL="285750" indent="-285750" algn="r" rtl="1">
              <a:lnSpc>
                <a:spcPct val="150000"/>
              </a:lnSpc>
              <a:buFont typeface="Wingdings" panose="05000000000000000000" pitchFamily="2" charset="2"/>
              <a:buChar char="q"/>
            </a:pPr>
            <a:r>
              <a:rPr lang="ar-EG" sz="1600" dirty="0">
                <a:latin typeface="Alexandria" charset="0"/>
                <a:cs typeface="Alexandria" charset="0"/>
              </a:rPr>
              <a:t>طرق التدوين التقليدية والحديثة</a:t>
            </a:r>
          </a:p>
          <a:p>
            <a:pPr marL="285750" indent="-285750" algn="r" rtl="1">
              <a:lnSpc>
                <a:spcPct val="150000"/>
              </a:lnSpc>
              <a:buFont typeface="Wingdings" panose="05000000000000000000" pitchFamily="2" charset="2"/>
              <a:buChar char="q"/>
            </a:pPr>
            <a:endParaRPr lang="ar-EG" sz="1600" dirty="0">
              <a:latin typeface="Alexandria" charset="0"/>
              <a:cs typeface="Alexandria" charset="0"/>
            </a:endParaRPr>
          </a:p>
        </p:txBody>
      </p:sp>
      <p:sp>
        <p:nvSpPr>
          <p:cNvPr id="7" name="Rectangle 6">
            <a:extLst>
              <a:ext uri="{FF2B5EF4-FFF2-40B4-BE49-F238E27FC236}">
                <a16:creationId xmlns:a16="http://schemas.microsoft.com/office/drawing/2014/main" id="{4BB78329-E4F1-AC48-73D7-E89BE05C69AE}"/>
              </a:ext>
            </a:extLst>
          </p:cNvPr>
          <p:cNvSpPr/>
          <p:nvPr/>
        </p:nvSpPr>
        <p:spPr>
          <a:xfrm>
            <a:off x="1278149" y="2130956"/>
            <a:ext cx="4747323" cy="432683"/>
          </a:xfrm>
          <a:prstGeom prst="rect">
            <a:avLst/>
          </a:prstGeom>
        </p:spPr>
        <p:txBody>
          <a:bodyPr wrap="square">
            <a:spAutoFit/>
          </a:bodyPr>
          <a:lstStyle/>
          <a:p>
            <a:pPr algn="ctr" rtl="1">
              <a:lnSpc>
                <a:spcPct val="120000"/>
              </a:lnSpc>
            </a:pPr>
            <a:r>
              <a:rPr lang="ar-EG" sz="2000" b="1" dirty="0">
                <a:latin typeface="Alexandria" charset="0"/>
                <a:cs typeface="Alexandria" charset="0"/>
              </a:rPr>
              <a:t>جمع وتدوين المادة العلمية</a:t>
            </a:r>
            <a:endParaRPr lang="en-US" sz="2000" b="1" dirty="0">
              <a:latin typeface="Alexandria" charset="0"/>
              <a:cs typeface="Alexandria" charset="0"/>
            </a:endParaRPr>
          </a:p>
        </p:txBody>
      </p:sp>
      <p:sp>
        <p:nvSpPr>
          <p:cNvPr id="18" name="Rectangle 17">
            <a:extLst>
              <a:ext uri="{FF2B5EF4-FFF2-40B4-BE49-F238E27FC236}">
                <a16:creationId xmlns:a16="http://schemas.microsoft.com/office/drawing/2014/main" id="{704B4B36-EB82-5C2A-4517-8D83B453DDF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864D480-5774-B943-73C2-70B286063A34}"/>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B641C6A5-4D2B-FAC9-D9B7-8FCD87301859}"/>
              </a:ext>
            </a:extLst>
          </p:cNvPr>
          <p:cNvSpPr txBox="1"/>
          <p:nvPr/>
        </p:nvSpPr>
        <p:spPr>
          <a:xfrm>
            <a:off x="5826569" y="3769896"/>
            <a:ext cx="819100" cy="645160"/>
          </a:xfrm>
          <a:prstGeom prst="rect">
            <a:avLst/>
          </a:prstGeom>
          <a:noFill/>
        </p:spPr>
        <p:txBody>
          <a:bodyPr wrap="square" rtlCol="0">
            <a:spAutoFit/>
          </a:bodyPr>
          <a:lstStyle/>
          <a:p>
            <a:pPr algn="ctr"/>
            <a:r>
              <a:rPr lang="ar-EG" sz="3600" b="1" dirty="0">
                <a:solidFill>
                  <a:schemeClr val="bg1"/>
                </a:solidFill>
                <a:latin typeface="Alexandria" charset="0"/>
                <a:cs typeface="Alexandria" charset="0"/>
              </a:rPr>
              <a:t>2</a:t>
            </a:r>
            <a:endParaRPr lang="en-US" sz="3600" b="1" dirty="0">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9D911296-07D2-A4E7-1536-AF010CBF04B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32EF3F-7A5C-BF05-BC3F-9BBFF14FAA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8859972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262" t="5636" b="4526"/>
          <a:stretch/>
        </p:blipFill>
        <p:spPr>
          <a:xfrm>
            <a:off x="77821" y="593387"/>
            <a:ext cx="5200297" cy="5505394"/>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2D012BB-D565-3190-DA67-8558F8042C9E}"/>
              </a:ext>
            </a:extLst>
          </p:cNvPr>
          <p:cNvSpPr txBox="1"/>
          <p:nvPr/>
        </p:nvSpPr>
        <p:spPr>
          <a:xfrm>
            <a:off x="3907972" y="1135677"/>
            <a:ext cx="6096000" cy="665760"/>
          </a:xfrm>
          <a:prstGeom prst="rect">
            <a:avLst/>
          </a:prstGeom>
          <a:noFill/>
        </p:spPr>
        <p:txBody>
          <a:bodyPr wrap="square">
            <a:spAutoFit/>
          </a:bodyPr>
          <a:lstStyle/>
          <a:p>
            <a:pPr algn="r" rtl="1">
              <a:lnSpc>
                <a:spcPct val="150000"/>
              </a:lnSpc>
            </a:pPr>
            <a:r>
              <a:rPr lang="ar-EG" sz="2800" b="1" dirty="0">
                <a:solidFill>
                  <a:srgbClr val="00AEEF"/>
                </a:solidFill>
                <a:latin typeface="Alexandria" charset="0"/>
                <a:cs typeface="Alexandria" charset="0"/>
              </a:rPr>
              <a:t>جمع المادة العلمية </a:t>
            </a:r>
          </a:p>
        </p:txBody>
      </p:sp>
      <p:sp>
        <p:nvSpPr>
          <p:cNvPr id="4" name="TextBox 3">
            <a:extLst>
              <a:ext uri="{FF2B5EF4-FFF2-40B4-BE49-F238E27FC236}">
                <a16:creationId xmlns:a16="http://schemas.microsoft.com/office/drawing/2014/main" id="{AEEF849C-418D-D089-6765-2806E1E1C595}"/>
              </a:ext>
            </a:extLst>
          </p:cNvPr>
          <p:cNvSpPr txBox="1"/>
          <p:nvPr/>
        </p:nvSpPr>
        <p:spPr>
          <a:xfrm>
            <a:off x="3091543" y="2759757"/>
            <a:ext cx="8882743" cy="3374706"/>
          </a:xfrm>
          <a:prstGeom prst="rect">
            <a:avLst/>
          </a:prstGeom>
          <a:noFill/>
        </p:spPr>
        <p:txBody>
          <a:bodyPr wrap="square" rtlCol="0">
            <a:spAutoFit/>
          </a:bodyPr>
          <a:lstStyle/>
          <a:p>
            <a:pPr algn="r" rtl="1">
              <a:lnSpc>
                <a:spcPct val="150000"/>
              </a:lnSpc>
            </a:pPr>
            <a:r>
              <a:rPr lang="ar-EG" sz="1600" dirty="0">
                <a:latin typeface="Alexandria" charset="0"/>
                <a:cs typeface="Alexandria" charset="0"/>
              </a:rPr>
              <a:t>عند إعداد البحث العلمي القانوني، يتعين على الباحث استكمال جمع المادة العلمية التي بدأها أثناء وضع خطة البحث المبدئية، وذلك لتأمين كمية كافية من المعلومات تمكنه من البدء بكتابة موضوعه بشكل متكامل. </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جمع المادة العلمية يتطلب اتباع أساليب منهجية تعتمد على مصادر متعددة لضمان شمولية البحث القانوني ودقته.</a:t>
            </a:r>
          </a:p>
          <a:p>
            <a:pPr algn="r" rtl="1">
              <a:lnSpc>
                <a:spcPct val="150000"/>
              </a:lnSpc>
            </a:pPr>
            <a:endParaRPr lang="ar-EG" sz="1600" dirty="0">
              <a:latin typeface="Alexandria" charset="0"/>
              <a:cs typeface="Alexandria" charset="0"/>
            </a:endParaRPr>
          </a:p>
          <a:p>
            <a:pPr algn="r" rtl="1">
              <a:lnSpc>
                <a:spcPct val="150000"/>
              </a:lnSpc>
            </a:pPr>
            <a:r>
              <a:rPr lang="ar-EG" sz="1600" dirty="0">
                <a:latin typeface="Alexandria" charset="0"/>
                <a:cs typeface="Alexandria" charset="0"/>
              </a:rPr>
              <a:t>من أهم مصادر جمع المادة العلمية القانونية هي مصادر القاعدة القانونية، والأحكام القضائية والأعمال الفقهية.</a:t>
            </a:r>
          </a:p>
        </p:txBody>
      </p:sp>
    </p:spTree>
    <p:extLst>
      <p:ext uri="{BB962C8B-B14F-4D97-AF65-F5344CB8AC3E}">
        <p14:creationId xmlns:p14="http://schemas.microsoft.com/office/powerpoint/2010/main" val="26826987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5A3A9-F358-C61F-EA7F-CB20C4326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209620-2B2A-1949-0646-47C860778FFD}"/>
              </a:ext>
            </a:extLst>
          </p:cNvPr>
          <p:cNvSpPr/>
          <p:nvPr/>
        </p:nvSpPr>
        <p:spPr>
          <a:xfrm>
            <a:off x="690914" y="1810106"/>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97423FAC-1715-F692-3D1E-1ECFD74DDA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8EC618-DE37-CB5A-CECA-90B00453BBB3}"/>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03DB234-C2BE-D34C-0C04-062622E8938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81243B7-5EBD-CD68-A6A0-CB8C992ED9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E77F6D2-4027-D765-4ACC-0615822DB080}"/>
              </a:ext>
            </a:extLst>
          </p:cNvPr>
          <p:cNvSpPr txBox="1"/>
          <p:nvPr/>
        </p:nvSpPr>
        <p:spPr>
          <a:xfrm>
            <a:off x="1498061" y="2194352"/>
            <a:ext cx="9858756" cy="3046283"/>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مصادر القاعدة القانونية: </a:t>
            </a:r>
          </a:p>
          <a:p>
            <a:pPr algn="r" rtl="1">
              <a:lnSpc>
                <a:spcPct val="150000"/>
              </a:lnSpc>
            </a:pPr>
            <a:endParaRPr lang="ar-EG" sz="2000" dirty="0">
              <a:solidFill>
                <a:srgbClr val="00AEEF"/>
              </a:solidFill>
              <a:latin typeface="Alexandria" charset="0"/>
              <a:cs typeface="Alexandria" charset="0"/>
            </a:endParaRPr>
          </a:p>
          <a:p>
            <a:pPr algn="just" rtl="1">
              <a:lnSpc>
                <a:spcPct val="150000"/>
              </a:lnSpc>
            </a:pPr>
            <a:r>
              <a:rPr lang="ar-EG" dirty="0">
                <a:latin typeface="Alexandria" charset="0"/>
                <a:cs typeface="Alexandria" charset="0"/>
              </a:rPr>
              <a:t>ينبغي أن يبدأ الباحث بالرجوع إلى النصوص القانونية الوطنية والأجنبية التي تتعلق بالموضوع المدروس، سواء كانت تشريعات أو لوائح. </a:t>
            </a:r>
          </a:p>
          <a:p>
            <a:pPr algn="just" rtl="1">
              <a:lnSpc>
                <a:spcPct val="150000"/>
              </a:lnSpc>
            </a:pPr>
            <a:r>
              <a:rPr lang="ar-EG" dirty="0">
                <a:latin typeface="Alexandria" charset="0"/>
                <a:cs typeface="Alexandria" charset="0"/>
              </a:rPr>
              <a:t>يمكن للباحث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p>
        </p:txBody>
      </p:sp>
    </p:spTree>
    <p:extLst>
      <p:ext uri="{BB962C8B-B14F-4D97-AF65-F5344CB8AC3E}">
        <p14:creationId xmlns:p14="http://schemas.microsoft.com/office/powerpoint/2010/main" val="35521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E4F58-02B6-FAC9-AED5-CB8B8D135F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4C9006-E013-2B37-1B84-2697D84A74F8}"/>
              </a:ext>
            </a:extLst>
          </p:cNvPr>
          <p:cNvSpPr/>
          <p:nvPr/>
        </p:nvSpPr>
        <p:spPr>
          <a:xfrm>
            <a:off x="632548" y="1673919"/>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CCA3473D-D0DF-7DCC-397F-02ECC3EE38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39158A-9922-5324-3A83-C195FA14C6B1}"/>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70CFE9-CB52-EF7E-0A59-5B035A8BD11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EEF6704-D38B-E7D0-6E17-33382D0D4E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5A20E6D-6A7A-E31B-CCF9-E7791E13220B}"/>
              </a:ext>
            </a:extLst>
          </p:cNvPr>
          <p:cNvSpPr txBox="1"/>
          <p:nvPr/>
        </p:nvSpPr>
        <p:spPr>
          <a:xfrm>
            <a:off x="1332690" y="1834429"/>
            <a:ext cx="10131131" cy="3831113"/>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الأحكام القضائية:</a:t>
            </a:r>
            <a:r>
              <a:rPr lang="ar-EG" sz="2000" dirty="0">
                <a:latin typeface="Alexandria" charset="0"/>
                <a:cs typeface="Alexandria" charset="0"/>
              </a:rPr>
              <a:t> </a:t>
            </a:r>
            <a:br>
              <a:rPr lang="en-US" sz="2000" dirty="0">
                <a:latin typeface="Alexandria" charset="0"/>
                <a:cs typeface="Alexandria" charset="0"/>
              </a:rPr>
            </a:br>
            <a:r>
              <a:rPr lang="ar-EG" dirty="0">
                <a:latin typeface="Alexandria" charset="0"/>
                <a:cs typeface="Alexandria" charset="0"/>
              </a:rPr>
              <a:t>تُعتبر الأحكام الصادرة عن المحاكم من أهم المصادر التي تساعد الباحث على فهم التطبيق العملي للنصوص القانونية، كما أرادها المشرع. </a:t>
            </a:r>
            <a:endParaRPr lang="en-US" dirty="0">
              <a:latin typeface="Alexandria" charset="0"/>
              <a:cs typeface="Alexandria" charset="0"/>
            </a:endParaRPr>
          </a:p>
          <a:p>
            <a:pPr algn="r" rtl="1">
              <a:lnSpc>
                <a:spcPct val="150000"/>
              </a:lnSpc>
            </a:pPr>
            <a:endParaRPr lang="en-US" dirty="0">
              <a:latin typeface="Alexandria" charset="0"/>
              <a:cs typeface="Alexandria" charset="0"/>
            </a:endParaRPr>
          </a:p>
          <a:p>
            <a:pPr algn="r" rtl="1">
              <a:lnSpc>
                <a:spcPct val="150000"/>
              </a:lnSpc>
            </a:pPr>
            <a:r>
              <a:rPr lang="ar-EG" dirty="0">
                <a:latin typeface="Alexandria" charset="0"/>
                <a:cs typeface="Alexandria" charset="0"/>
              </a:rPr>
              <a:t>فالاستعانة بالأحكام القضائية يتيح للباحث التعرف على تفسير القضاء للقوانين وإبراز الاتجاهات السائدة بشأن المسائل القانونية المطروحة. </a:t>
            </a:r>
            <a:endParaRPr lang="en-US" dirty="0">
              <a:latin typeface="Alexandria" charset="0"/>
              <a:cs typeface="Alexandria" charset="0"/>
            </a:endParaRPr>
          </a:p>
          <a:p>
            <a:pPr algn="r" rtl="1">
              <a:lnSpc>
                <a:spcPct val="150000"/>
              </a:lnSpc>
            </a:pPr>
            <a:endParaRPr lang="en-US" dirty="0">
              <a:latin typeface="Alexandria" charset="0"/>
              <a:cs typeface="Alexandria" charset="0"/>
            </a:endParaRPr>
          </a:p>
          <a:p>
            <a:pPr algn="r" rtl="1">
              <a:lnSpc>
                <a:spcPct val="150000"/>
              </a:lnSpc>
            </a:pPr>
            <a:r>
              <a:rPr lang="ar-EG" dirty="0">
                <a:latin typeface="Alexandria" charset="0"/>
                <a:cs typeface="Alexandria" charset="0"/>
              </a:rPr>
              <a:t>كما يمكن استخدام هذه الأحكام وذكرها في أجزاء البحث لدعم وجهة نظر الباحث من خلال تحليل السوابق القضائية المتعلقة بموضوع البحث.</a:t>
            </a:r>
            <a:endParaRPr lang="ar-EG" sz="1600" dirty="0">
              <a:latin typeface="Alexandria" charset="0"/>
              <a:cs typeface="Alexandria" charset="0"/>
            </a:endParaRPr>
          </a:p>
        </p:txBody>
      </p:sp>
    </p:spTree>
    <p:extLst>
      <p:ext uri="{BB962C8B-B14F-4D97-AF65-F5344CB8AC3E}">
        <p14:creationId xmlns:p14="http://schemas.microsoft.com/office/powerpoint/2010/main" val="2363874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BC3E2-F995-8B6C-5B99-7361616E5D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91CBC8-81AF-ABF8-9658-B2C6DC457462}"/>
              </a:ext>
            </a:extLst>
          </p:cNvPr>
          <p:cNvSpPr/>
          <p:nvPr/>
        </p:nvSpPr>
        <p:spPr>
          <a:xfrm>
            <a:off x="632548" y="1673919"/>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3007EBD4-D3AE-0A0D-BA3F-826D9E2166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B4F2E4-7F7B-ADE1-BDA1-11F10F616465}"/>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EAFF4C-E553-69C1-AF98-BDA726407F1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CD70BE4B-C2AD-E1E2-1C79-E50B06247C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F68B451-FDAA-B5E6-8081-24A2DE7097EA}"/>
              </a:ext>
            </a:extLst>
          </p:cNvPr>
          <p:cNvSpPr txBox="1"/>
          <p:nvPr/>
        </p:nvSpPr>
        <p:spPr>
          <a:xfrm>
            <a:off x="1352146" y="1960889"/>
            <a:ext cx="10131131" cy="3461782"/>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الأعمال الفقهية: </a:t>
            </a:r>
          </a:p>
          <a:p>
            <a:pPr algn="r" rtl="1">
              <a:lnSpc>
                <a:spcPct val="150000"/>
              </a:lnSpc>
            </a:pPr>
            <a:endParaRPr lang="ar-EG" sz="2000" dirty="0">
              <a:solidFill>
                <a:srgbClr val="00AEEF"/>
              </a:solidFill>
              <a:latin typeface="Alexandria" charset="0"/>
              <a:cs typeface="Alexandria" charset="0"/>
            </a:endParaRPr>
          </a:p>
          <a:p>
            <a:pPr algn="r" rtl="1">
              <a:lnSpc>
                <a:spcPct val="150000"/>
              </a:lnSpc>
            </a:pPr>
            <a:r>
              <a:rPr lang="ar-EG" dirty="0">
                <a:latin typeface="Alexandria" charset="0"/>
                <a:cs typeface="Alexandria" charset="0"/>
              </a:rPr>
              <a:t>تشمل هذه الأعمال الدراسات والبحوث التي تناولت الموضوع من زوايا تفسيرية ونقدية. </a:t>
            </a:r>
          </a:p>
          <a:p>
            <a:pPr algn="r" rtl="1">
              <a:lnSpc>
                <a:spcPct val="150000"/>
              </a:lnSpc>
            </a:pPr>
            <a:r>
              <a:rPr lang="ar-EG" dirty="0">
                <a:latin typeface="Alexandria" charset="0"/>
                <a:cs typeface="Alexandria" charset="0"/>
              </a:rPr>
              <a:t>يمكن أن تكون هذه المصادر عبارة عن كتب متخصصة، كرسائل الماجستير أو الدكتوراه، والمقالات والبحوث الأكاديمية، أو التعليقات على الأحكام.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تُسهم هذه الأعمال والمؤلفات الفقهية القانونية في شرح وتفسير القواعد القانونية وتقييم تطبيقها من منظور فقهي، مما يعزز من فهم الباحث للمسائل المعقدة ويوفر له أرضية قوية للنقاش.</a:t>
            </a:r>
            <a:endParaRPr lang="ar-EG" sz="1600" dirty="0">
              <a:latin typeface="Alexandria" charset="0"/>
              <a:cs typeface="Alexandria" charset="0"/>
            </a:endParaRPr>
          </a:p>
        </p:txBody>
      </p:sp>
    </p:spTree>
    <p:extLst>
      <p:ext uri="{BB962C8B-B14F-4D97-AF65-F5344CB8AC3E}">
        <p14:creationId xmlns:p14="http://schemas.microsoft.com/office/powerpoint/2010/main" val="395541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44511-A1BC-ECBB-065B-CCFA042235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F831A5-83DB-5D3A-042F-BAA7BD897147}"/>
              </a:ext>
            </a:extLst>
          </p:cNvPr>
          <p:cNvSpPr/>
          <p:nvPr/>
        </p:nvSpPr>
        <p:spPr>
          <a:xfrm>
            <a:off x="632548" y="1673919"/>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3B7BDE21-A6F8-E451-80FB-3D163DEC6E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01C299C-0E32-7DC7-652E-D5D6CB44B941}"/>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7B6804-2AC3-423B-119A-B9BB28DA384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D626D456-F685-4775-F72F-6D39064F9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97A18AD-6191-F292-239E-073EB1DC244A}"/>
              </a:ext>
            </a:extLst>
          </p:cNvPr>
          <p:cNvSpPr txBox="1"/>
          <p:nvPr/>
        </p:nvSpPr>
        <p:spPr>
          <a:xfrm>
            <a:off x="1196502" y="2456999"/>
            <a:ext cx="10131131" cy="2538452"/>
          </a:xfrm>
          <a:prstGeom prst="rect">
            <a:avLst/>
          </a:prstGeom>
          <a:noFill/>
        </p:spPr>
        <p:txBody>
          <a:bodyPr wrap="square" rtlCol="0">
            <a:spAutoFit/>
          </a:bodyPr>
          <a:lstStyle/>
          <a:p>
            <a:pPr algn="r" rtl="1">
              <a:lnSpc>
                <a:spcPct val="150000"/>
              </a:lnSpc>
            </a:pPr>
            <a:r>
              <a:rPr lang="ar-EG" dirty="0">
                <a:latin typeface="Alexandria" charset="0"/>
                <a:cs typeface="Alexandria" charset="0"/>
              </a:rPr>
              <a:t>على الباحث أن يحرص على الاطلاع المستمر على أحدث ما كُتب في مجال بحثه، سواء في المصادر القانونية أو الأحكام القضائية والفقهية.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فعليه أن يكون على دراية بالاتجاهات الحديثة والتطورات التي قد تحدث على مدار إعداد بحثه وحتى نشره أو مناقشة رسالته، وذلك لأن خلال الفترة من بداية عمله البحثي حتى إتمامه تحدث العديد من المستجدات التي يجب أن يكون الباحث ملماً بها ومشيراً إليها في بحثه.</a:t>
            </a:r>
            <a:endParaRPr lang="ar-EG" sz="1600" dirty="0">
              <a:latin typeface="Alexandria" charset="0"/>
              <a:cs typeface="Alexandria" charset="0"/>
            </a:endParaRPr>
          </a:p>
        </p:txBody>
      </p:sp>
    </p:spTree>
    <p:extLst>
      <p:ext uri="{BB962C8B-B14F-4D97-AF65-F5344CB8AC3E}">
        <p14:creationId xmlns:p14="http://schemas.microsoft.com/office/powerpoint/2010/main" val="610290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FF577-FCB7-0A42-8D17-E1A3049DC9B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0C4E132-3404-55B9-046A-07F736423AC0}"/>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A3C7B494-73C8-0DE6-0CF7-8ED03C7E365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8A06B74-078C-A001-D372-CCD5A6D5248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9ACC806-F5EC-CB52-904D-6368BFC8FF17}"/>
              </a:ext>
            </a:extLst>
          </p:cNvPr>
          <p:cNvSpPr txBox="1"/>
          <p:nvPr/>
        </p:nvSpPr>
        <p:spPr>
          <a:xfrm>
            <a:off x="2357626" y="1581323"/>
            <a:ext cx="9571727" cy="5026248"/>
          </a:xfrm>
          <a:prstGeom prst="rect">
            <a:avLst/>
          </a:prstGeom>
          <a:noFill/>
        </p:spPr>
        <p:txBody>
          <a:bodyPr wrap="square" rtlCol="0">
            <a:spAutoFit/>
          </a:bodyPr>
          <a:lstStyle/>
          <a:p>
            <a:pPr algn="ctr" rtl="1">
              <a:lnSpc>
                <a:spcPct val="150000"/>
              </a:lnSpc>
            </a:pPr>
            <a:r>
              <a:rPr lang="ar-EG" sz="2400" b="1" dirty="0">
                <a:solidFill>
                  <a:srgbClr val="00B0F0"/>
                </a:solidFill>
                <a:latin typeface="Alexandria" charset="0"/>
                <a:cs typeface="Alexandria" charset="0"/>
              </a:rPr>
              <a:t>جمع المادة العلمية </a:t>
            </a:r>
          </a:p>
          <a:p>
            <a:pPr algn="r" rtl="1">
              <a:lnSpc>
                <a:spcPct val="150000"/>
              </a:lnSpc>
            </a:pPr>
            <a:r>
              <a:rPr lang="ar-EG" sz="2400" dirty="0">
                <a:solidFill>
                  <a:srgbClr val="00B0F0"/>
                </a:solidFill>
                <a:latin typeface="Alexandria" charset="0"/>
                <a:cs typeface="Alexandria" charset="0"/>
              </a:rPr>
              <a:t>ماهية التدوين وقواعده </a:t>
            </a:r>
          </a:p>
          <a:p>
            <a:pPr algn="r" rtl="1">
              <a:lnSpc>
                <a:spcPct val="150000"/>
              </a:lnSpc>
            </a:pPr>
            <a:endParaRPr lang="ar-EG" sz="2000" dirty="0">
              <a:solidFill>
                <a:srgbClr val="00B0F0"/>
              </a:solidFill>
              <a:latin typeface="Alexandria" charset="0"/>
              <a:cs typeface="Alexandria" charset="0"/>
            </a:endParaRPr>
          </a:p>
          <a:p>
            <a:pPr algn="r" rtl="1">
              <a:lnSpc>
                <a:spcPct val="150000"/>
              </a:lnSpc>
            </a:pPr>
            <a:r>
              <a:rPr lang="ar-EG" sz="2000" dirty="0">
                <a:solidFill>
                  <a:srgbClr val="00B0F0"/>
                </a:solidFill>
                <a:latin typeface="Alexandria" charset="0"/>
                <a:cs typeface="Alexandria" charset="0"/>
              </a:rPr>
              <a:t>المقصود بالتدوين:</a:t>
            </a:r>
          </a:p>
          <a:p>
            <a:pPr algn="r" rtl="1">
              <a:lnSpc>
                <a:spcPct val="150000"/>
              </a:lnSpc>
            </a:pPr>
            <a:r>
              <a:rPr lang="ar-EG" dirty="0">
                <a:latin typeface="Alexandria" charset="0"/>
                <a:cs typeface="Alexandria" charset="0"/>
              </a:rPr>
              <a:t> يشير إلى عملية تسجيل المادة العلمية التي جمعها الباحث من المصادر العلمية الموثوقة، وذلك بهدف استخدامها في أجزاء البحث.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نظراً لأن الباحث يتعامل مع العديد من مصادر المعلومات التشريعية، الفقهية، والقضائية، فقد لا تسعفه الذاكرة في تذكر تفاصيلها عند كتابة البحث، لذا فإن توثيق هذه المعلومات يصبح ضروريًا.</a:t>
            </a:r>
          </a:p>
          <a:p>
            <a:pPr algn="r" rtl="1">
              <a:lnSpc>
                <a:spcPct val="150000"/>
              </a:lnSpc>
            </a:pPr>
            <a:endParaRPr lang="ar-EG" sz="2000" dirty="0">
              <a:solidFill>
                <a:srgbClr val="00B0F0"/>
              </a:solidFill>
              <a:latin typeface="Alexandria" charset="0"/>
              <a:cs typeface="Alexandria" charset="0"/>
            </a:endParaRPr>
          </a:p>
        </p:txBody>
      </p:sp>
      <p:sp>
        <p:nvSpPr>
          <p:cNvPr id="32" name="Rectangle 31">
            <a:extLst>
              <a:ext uri="{FF2B5EF4-FFF2-40B4-BE49-F238E27FC236}">
                <a16:creationId xmlns:a16="http://schemas.microsoft.com/office/drawing/2014/main" id="{101B5483-D13D-B171-EC8D-BCB374B540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E36D4E3-3A52-00D3-55CA-87AD63553B1E}"/>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DEE0B88E-EAD3-2BD6-9C50-A17A2A687E9F}"/>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3E954276-C312-A05F-21B9-0D49963985C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01842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C11B3-5764-A70A-3202-B1343BFF147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452F80F-2C79-1B36-F9F5-429B953CBF1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4884" b="24884"/>
          <a:stretch/>
        </p:blipFill>
        <p:spPr>
          <a:xfrm>
            <a:off x="2808" y="0"/>
            <a:ext cx="5547685" cy="5573488"/>
          </a:xfrm>
        </p:spPr>
      </p:pic>
      <p:sp>
        <p:nvSpPr>
          <p:cNvPr id="2" name="Right Triangle 1">
            <a:extLst>
              <a:ext uri="{FF2B5EF4-FFF2-40B4-BE49-F238E27FC236}">
                <a16:creationId xmlns:a16="http://schemas.microsoft.com/office/drawing/2014/main" id="{90979AF0-215A-990C-70F2-3A1CA0C921C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9E21F66B-F38B-5707-3829-44D7B713A9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6673D48-D0BB-90D6-873C-7807DFF3B183}"/>
              </a:ext>
            </a:extLst>
          </p:cNvPr>
          <p:cNvSpPr txBox="1"/>
          <p:nvPr/>
        </p:nvSpPr>
        <p:spPr>
          <a:xfrm>
            <a:off x="3073940" y="2670819"/>
            <a:ext cx="9001328" cy="3353803"/>
          </a:xfrm>
          <a:prstGeom prst="rect">
            <a:avLst/>
          </a:prstGeom>
          <a:noFill/>
        </p:spPr>
        <p:txBody>
          <a:bodyPr wrap="square" rtlCol="0">
            <a:spAutoFit/>
          </a:bodyPr>
          <a:lstStyle/>
          <a:p>
            <a:pPr algn="just" rtl="1">
              <a:lnSpc>
                <a:spcPct val="150000"/>
              </a:lnSpc>
            </a:pPr>
            <a:r>
              <a:rPr lang="ar-EG" sz="2000" dirty="0">
                <a:latin typeface="Alexandria" charset="0"/>
                <a:cs typeface="Alexandria" charset="0"/>
              </a:rPr>
              <a:t>تكمن أهمية التدوين في تمكين الباحث من إتقان مهارات الاقتباس، وصياغة الأفكار بدقة، وتنظيم المعلومات التي جمعها وفقاً لخطة البحث المعتمدة. </a:t>
            </a:r>
          </a:p>
          <a:p>
            <a:pPr algn="just" rtl="1">
              <a:lnSpc>
                <a:spcPct val="150000"/>
              </a:lnSpc>
            </a:pPr>
            <a:endParaRPr lang="ar-EG" sz="2000" dirty="0">
              <a:latin typeface="Alexandria" charset="0"/>
              <a:cs typeface="Alexandria" charset="0"/>
            </a:endParaRPr>
          </a:p>
          <a:p>
            <a:pPr algn="just" rtl="1">
              <a:lnSpc>
                <a:spcPct val="150000"/>
              </a:lnSpc>
            </a:pPr>
            <a:r>
              <a:rPr lang="ar-EG" sz="2000" dirty="0">
                <a:latin typeface="Alexandria" charset="0"/>
                <a:cs typeface="Alexandria" charset="0"/>
              </a:rPr>
              <a:t>بالإضافة إلى ذلك، إذا كان التدوين يتضمن معلومات موثوقة ومُثبتة علمياً، فإن الباحث يستطيع الرجوع إليها مباشرة دون الحاجة إلى مراجعة المصدر الأصلي، مما يسهم في تسهيل عملية البحث وتوفير الوقت والجهد.</a:t>
            </a:r>
          </a:p>
          <a:p>
            <a:pPr algn="just" rtl="1">
              <a:lnSpc>
                <a:spcPct val="150000"/>
              </a:lnSpc>
            </a:pPr>
            <a:endParaRPr lang="ar-EG" sz="2400" dirty="0">
              <a:solidFill>
                <a:srgbClr val="00B0F0"/>
              </a:solidFill>
              <a:latin typeface="Alexandria" charset="0"/>
              <a:cs typeface="Alexandria" charset="0"/>
            </a:endParaRPr>
          </a:p>
        </p:txBody>
      </p:sp>
      <p:sp>
        <p:nvSpPr>
          <p:cNvPr id="32" name="Rectangle 31">
            <a:extLst>
              <a:ext uri="{FF2B5EF4-FFF2-40B4-BE49-F238E27FC236}">
                <a16:creationId xmlns:a16="http://schemas.microsoft.com/office/drawing/2014/main" id="{F7B8DE6B-4897-F586-F98F-49485A775D7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B22A9045-1194-375B-8BA4-30C1CF28CB08}"/>
              </a:ext>
            </a:extLst>
          </p:cNvPr>
          <p:cNvSpPr txBox="1"/>
          <p:nvPr/>
        </p:nvSpPr>
        <p:spPr>
          <a:xfrm>
            <a:off x="3437433" y="1329617"/>
            <a:ext cx="1091009"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0B467262-48B1-5282-A2B3-6755965C3675}"/>
              </a:ext>
            </a:extLst>
          </p:cNvPr>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C76A4E0-52B0-7926-344D-9F64C0C8E4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73641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8EB3F-F7BC-54CE-9CA6-A81C412513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05FEFE-F2BF-BC8C-23CC-9BB4137B14AA}"/>
              </a:ext>
            </a:extLst>
          </p:cNvPr>
          <p:cNvSpPr/>
          <p:nvPr/>
        </p:nvSpPr>
        <p:spPr>
          <a:xfrm>
            <a:off x="681186" y="1557187"/>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2CA05718-9DD4-2216-FC15-4831D00DEA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0BF541-21A0-2104-D54C-A05FA3DDFAD7}"/>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9CDA55-C8C3-DD3C-5242-FFDD5B1E4DD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F963E8E-E2CA-AF42-883C-52E7573FDF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25B76D6-21DE-B4BA-89E8-0391D224E04A}"/>
              </a:ext>
            </a:extLst>
          </p:cNvPr>
          <p:cNvSpPr txBox="1"/>
          <p:nvPr/>
        </p:nvSpPr>
        <p:spPr>
          <a:xfrm>
            <a:off x="1225685" y="2262447"/>
            <a:ext cx="10131131" cy="291304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EG" dirty="0">
                <a:latin typeface="Alexandria" charset="0"/>
                <a:cs typeface="Alexandria" charset="0"/>
              </a:rPr>
              <a:t>الالتزام بقواعد الاقتباس ومعايير الأمانة العلمية وتوثيق المعلومات المتعلقة بالمراجع.</a:t>
            </a:r>
          </a:p>
          <a:p>
            <a:pPr marL="285750" indent="-285750" algn="just" rtl="1">
              <a:lnSpc>
                <a:spcPct val="150000"/>
              </a:lnSpc>
              <a:buFont typeface="Arial" panose="020B0604020202020204" pitchFamily="34" charset="0"/>
              <a:buChar char="•"/>
            </a:pPr>
            <a:endParaRPr lang="ar-EG" dirty="0">
              <a:latin typeface="Alexandria" charset="0"/>
              <a:cs typeface="Alexandria" charset="0"/>
            </a:endParaRPr>
          </a:p>
          <a:p>
            <a:pPr marL="285750" indent="-285750" algn="just" rtl="1">
              <a:lnSpc>
                <a:spcPct val="150000"/>
              </a:lnSpc>
              <a:buFont typeface="Arial" panose="020B0604020202020204" pitchFamily="34" charset="0"/>
              <a:buChar char="•"/>
            </a:pPr>
            <a:r>
              <a:rPr lang="ar-EG" dirty="0">
                <a:latin typeface="Alexandria" charset="0"/>
                <a:cs typeface="Alexandria" charset="0"/>
              </a:rPr>
              <a:t>نقل المعلومات والبيانات من المراجع كما هي تمامًا، حتى إذا تضمنت أخطاء نحوية أو إملائية أو مطبعية؛ وفي حال الرغبة في تصحيحها، ينبغي وضع التصحيح بين قوسين. </a:t>
            </a:r>
          </a:p>
          <a:p>
            <a:pPr marL="285750" indent="-285750" algn="just" rtl="1">
              <a:lnSpc>
                <a:spcPct val="150000"/>
              </a:lnSpc>
              <a:buFont typeface="Arial" panose="020B0604020202020204" pitchFamily="34" charset="0"/>
              <a:buChar char="•"/>
            </a:pPr>
            <a:endParaRPr lang="ar-EG" dirty="0">
              <a:latin typeface="Alexandria" charset="0"/>
              <a:cs typeface="Alexandria" charset="0"/>
            </a:endParaRPr>
          </a:p>
          <a:p>
            <a:pPr marL="285750" indent="-285750" algn="just" rtl="1">
              <a:lnSpc>
                <a:spcPct val="150000"/>
              </a:lnSpc>
              <a:buFont typeface="Arial" panose="020B0604020202020204" pitchFamily="34" charset="0"/>
              <a:buChar char="•"/>
            </a:pPr>
            <a:r>
              <a:rPr lang="ar-EG" dirty="0">
                <a:latin typeface="Alexandria" charset="0"/>
                <a:cs typeface="Alexandria" charset="0"/>
              </a:rPr>
              <a:t>اختيار الأفكار التي يتم اقتباسها بعناية، مع التركيز على تلك التي ترتبط بشكل مباشر بموضوع البحث.</a:t>
            </a:r>
          </a:p>
          <a:p>
            <a:pPr algn="just" rtl="1">
              <a:lnSpc>
                <a:spcPct val="150000"/>
              </a:lnSpc>
            </a:pPr>
            <a:endParaRPr lang="ar-EG" sz="1600" dirty="0">
              <a:latin typeface="Alexandria" charset="0"/>
              <a:cs typeface="Alexandria" charset="0"/>
            </a:endParaRPr>
          </a:p>
        </p:txBody>
      </p:sp>
      <p:sp>
        <p:nvSpPr>
          <p:cNvPr id="2" name="TextBox 1">
            <a:extLst>
              <a:ext uri="{FF2B5EF4-FFF2-40B4-BE49-F238E27FC236}">
                <a16:creationId xmlns:a16="http://schemas.microsoft.com/office/drawing/2014/main" id="{430F5B70-3CC8-DFFE-AA15-744C781E7248}"/>
              </a:ext>
            </a:extLst>
          </p:cNvPr>
          <p:cNvSpPr txBox="1"/>
          <p:nvPr/>
        </p:nvSpPr>
        <p:spPr>
          <a:xfrm>
            <a:off x="-2396247" y="586046"/>
            <a:ext cx="10131131" cy="583814"/>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قواعد التدوين</a:t>
            </a:r>
          </a:p>
        </p:txBody>
      </p:sp>
    </p:spTree>
    <p:extLst>
      <p:ext uri="{BB962C8B-B14F-4D97-AF65-F5344CB8AC3E}">
        <p14:creationId xmlns:p14="http://schemas.microsoft.com/office/powerpoint/2010/main" val="4159392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DB5DC-73E0-D911-F210-E76FDCA885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29A423-5DCF-E1A3-8475-8ABA32E0DA41}"/>
              </a:ext>
            </a:extLst>
          </p:cNvPr>
          <p:cNvSpPr/>
          <p:nvPr/>
        </p:nvSpPr>
        <p:spPr>
          <a:xfrm>
            <a:off x="681186" y="1557187"/>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CC1182A9-05B0-8F94-E5C5-F96480B5E4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C896BF-AC2A-7A01-3E0D-C6004D9DE3FF}"/>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B9D7CA-DBC1-87CE-075B-47E1338A982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5EB16C4-1F3B-0104-4C31-B97D6BA4C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6D752F3-6F67-6112-F51C-920D567812F6}"/>
              </a:ext>
            </a:extLst>
          </p:cNvPr>
          <p:cNvSpPr txBox="1"/>
          <p:nvPr/>
        </p:nvSpPr>
        <p:spPr>
          <a:xfrm>
            <a:off x="1284051" y="1912251"/>
            <a:ext cx="10131131" cy="3738780"/>
          </a:xfrm>
          <a:prstGeom prst="rect">
            <a:avLst/>
          </a:prstGeom>
          <a:noFill/>
        </p:spPr>
        <p:txBody>
          <a:bodyPr wrap="square" rtlCol="0">
            <a:spAutoFit/>
          </a:bodyPr>
          <a:lstStyle/>
          <a:p>
            <a:pPr algn="just" rtl="1">
              <a:lnSpc>
                <a:spcPct val="150000"/>
              </a:lnSpc>
            </a:pPr>
            <a:endParaRPr lang="ar-EG" sz="1600" dirty="0">
              <a:latin typeface="Alexandria" charset="0"/>
              <a:cs typeface="Alexandria" charset="0"/>
            </a:endParaRPr>
          </a:p>
          <a:p>
            <a:pPr marL="285750" indent="-285750" algn="just" rtl="1">
              <a:lnSpc>
                <a:spcPct val="150000"/>
              </a:lnSpc>
              <a:buFont typeface="Arial" panose="020B0604020202020204" pitchFamily="34" charset="0"/>
              <a:buChar char="•"/>
            </a:pPr>
            <a:r>
              <a:rPr lang="ar-EG" dirty="0">
                <a:latin typeface="Alexandria" charset="0"/>
                <a:cs typeface="Alexandria" charset="0"/>
              </a:rPr>
              <a:t>ضمان الفصل الواضح بين المعلومات المقتبسة وآراء الباحث الشخصية، لتجنب الخلط بينهما مع مرور الوقت.</a:t>
            </a:r>
          </a:p>
          <a:p>
            <a:pPr marL="285750" indent="-285750" algn="just" rtl="1">
              <a:lnSpc>
                <a:spcPct val="150000"/>
              </a:lnSpc>
              <a:buFont typeface="Arial" panose="020B0604020202020204" pitchFamily="34" charset="0"/>
              <a:buChar char="•"/>
            </a:pPr>
            <a:endParaRPr lang="ar-EG" dirty="0">
              <a:latin typeface="Alexandria" charset="0"/>
              <a:cs typeface="Alexandria" charset="0"/>
            </a:endParaRPr>
          </a:p>
          <a:p>
            <a:pPr marL="285750" indent="-285750" algn="just" rtl="1">
              <a:lnSpc>
                <a:spcPct val="150000"/>
              </a:lnSpc>
              <a:buFont typeface="Arial" panose="020B0604020202020204" pitchFamily="34" charset="0"/>
              <a:buChar char="•"/>
            </a:pPr>
            <a:r>
              <a:rPr lang="ar-EG" dirty="0">
                <a:latin typeface="Alexandria" charset="0"/>
                <a:cs typeface="Alexandria" charset="0"/>
              </a:rPr>
              <a:t>التأكد من حفظ البيانات والمعلومات المدونة بشكل آمن، كونها تمثل ثمرة جهد كبير للباحث، وذلك لحمايتها من التلف أو الضياع الذي قد يكون من الصعب أو المستحيل تعويضه.</a:t>
            </a:r>
          </a:p>
          <a:p>
            <a:pPr marL="285750" indent="-285750" algn="just" rtl="1">
              <a:lnSpc>
                <a:spcPct val="150000"/>
              </a:lnSpc>
              <a:buFont typeface="Arial" panose="020B0604020202020204" pitchFamily="34" charset="0"/>
              <a:buChar char="•"/>
            </a:pPr>
            <a:endParaRPr lang="ar-EG" dirty="0">
              <a:latin typeface="Alexandria" charset="0"/>
              <a:cs typeface="Alexandria" charset="0"/>
            </a:endParaRPr>
          </a:p>
          <a:p>
            <a:pPr marL="285750" indent="-285750" algn="just" rtl="1">
              <a:lnSpc>
                <a:spcPct val="150000"/>
              </a:lnSpc>
              <a:buFont typeface="Arial" panose="020B0604020202020204" pitchFamily="34" charset="0"/>
              <a:buChar char="•"/>
            </a:pPr>
            <a:r>
              <a:rPr lang="ar-EG" dirty="0">
                <a:latin typeface="Alexandria" charset="0"/>
                <a:cs typeface="Alexandria" charset="0"/>
              </a:rPr>
              <a:t>إبقاء عملية التدوين مرنة ومستمرة، بحيث يُضاف أي معلومات جديدة يتم العثور عليها إلى الملاحظات الموجودة.</a:t>
            </a:r>
          </a:p>
        </p:txBody>
      </p:sp>
      <p:sp>
        <p:nvSpPr>
          <p:cNvPr id="2" name="TextBox 1">
            <a:extLst>
              <a:ext uri="{FF2B5EF4-FFF2-40B4-BE49-F238E27FC236}">
                <a16:creationId xmlns:a16="http://schemas.microsoft.com/office/drawing/2014/main" id="{33BCCB47-22A2-9BA9-0BAF-4EC86CED89DB}"/>
              </a:ext>
            </a:extLst>
          </p:cNvPr>
          <p:cNvSpPr txBox="1"/>
          <p:nvPr/>
        </p:nvSpPr>
        <p:spPr>
          <a:xfrm>
            <a:off x="-2610256" y="809782"/>
            <a:ext cx="10131131" cy="583814"/>
          </a:xfrm>
          <a:prstGeom prst="rect">
            <a:avLst/>
          </a:prstGeom>
          <a:noFill/>
        </p:spPr>
        <p:txBody>
          <a:bodyPr wrap="square" rtlCol="0">
            <a:spAutoFit/>
          </a:bodyPr>
          <a:lstStyle/>
          <a:p>
            <a:pPr algn="r" rtl="1">
              <a:lnSpc>
                <a:spcPct val="150000"/>
              </a:lnSpc>
            </a:pPr>
            <a:r>
              <a:rPr lang="ar-EG" sz="2400" b="1" dirty="0">
                <a:solidFill>
                  <a:srgbClr val="00AEEF"/>
                </a:solidFill>
                <a:latin typeface="Alexandria" charset="0"/>
                <a:cs typeface="Alexandria" charset="0"/>
              </a:rPr>
              <a:t>قواعد التدوين</a:t>
            </a:r>
          </a:p>
        </p:txBody>
      </p:sp>
    </p:spTree>
    <p:extLst>
      <p:ext uri="{BB962C8B-B14F-4D97-AF65-F5344CB8AC3E}">
        <p14:creationId xmlns:p14="http://schemas.microsoft.com/office/powerpoint/2010/main" val="79611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80A0C-1256-323D-AD1A-652133D35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748185-A60E-F7A1-0DAA-2ABE39A45EC0}"/>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1EE56152-3ED0-3B96-E121-15331326C8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A70E3D-598A-431B-4A62-B45E69875CF0}"/>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B79F67-120D-150C-029E-003A71C1EAC2}"/>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ED04BCC-10B4-81D1-1D14-ECFD0555E9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805B38B-8EB6-770F-4E55-F8763F2DB879}"/>
              </a:ext>
            </a:extLst>
          </p:cNvPr>
          <p:cNvSpPr txBox="1"/>
          <p:nvPr/>
        </p:nvSpPr>
        <p:spPr>
          <a:xfrm>
            <a:off x="865760" y="2379177"/>
            <a:ext cx="10384051" cy="2810256"/>
          </a:xfrm>
          <a:prstGeom prst="rect">
            <a:avLst/>
          </a:prstGeom>
          <a:noFill/>
        </p:spPr>
        <p:txBody>
          <a:bodyPr wrap="square" rtlCol="0">
            <a:spAutoFit/>
          </a:bodyPr>
          <a:lstStyle/>
          <a:p>
            <a:pPr algn="r" rtl="1">
              <a:lnSpc>
                <a:spcPct val="150000"/>
              </a:lnSpc>
            </a:pPr>
            <a:r>
              <a:rPr lang="ar-EG" sz="2000" dirty="0">
                <a:latin typeface="Alexandria" charset="0"/>
                <a:cs typeface="Alexandria" charset="0"/>
              </a:rPr>
              <a:t>للتدوين طرق تقليدية وأخرى حديثه على الباحث أن يتخير الطريقة التي تناسب إمكانياته المادية والفنية، لكننا مع ضرورة أن يهتم كل باحث بتعلم طرق التدوين الحديثة لما لها من مميزات في توفير الوقت والجهد وتنظيم المعلومات والحفاظ عليها من الضياع أو التلف.</a:t>
            </a:r>
          </a:p>
          <a:p>
            <a:pPr algn="r" rtl="1">
              <a:lnSpc>
                <a:spcPct val="150000"/>
              </a:lnSpc>
            </a:pPr>
            <a:endParaRPr lang="ar-EG" sz="2000" dirty="0">
              <a:latin typeface="Alexandria" charset="0"/>
              <a:cs typeface="Alexandria" charset="0"/>
            </a:endParaRPr>
          </a:p>
          <a:p>
            <a:pPr algn="r" rtl="1">
              <a:lnSpc>
                <a:spcPct val="150000"/>
              </a:lnSpc>
            </a:pPr>
            <a:r>
              <a:rPr lang="ar-EG" sz="2000" dirty="0">
                <a:latin typeface="Alexandria" charset="0"/>
                <a:cs typeface="Alexandria" charset="0"/>
              </a:rPr>
              <a:t>لذا سنعرض طرق التدوين التقليدية بإيجاز ثم نتحدث عن طرق التدوين الحديثة وكيفية الاستفادة منها.</a:t>
            </a:r>
          </a:p>
        </p:txBody>
      </p:sp>
      <p:sp>
        <p:nvSpPr>
          <p:cNvPr id="3" name="TextBox 2">
            <a:extLst>
              <a:ext uri="{FF2B5EF4-FFF2-40B4-BE49-F238E27FC236}">
                <a16:creationId xmlns:a16="http://schemas.microsoft.com/office/drawing/2014/main" id="{FA099859-4CA4-12DE-D2E7-F9A2470F1704}"/>
              </a:ext>
            </a:extLst>
          </p:cNvPr>
          <p:cNvSpPr txBox="1"/>
          <p:nvPr/>
        </p:nvSpPr>
        <p:spPr>
          <a:xfrm>
            <a:off x="2743200" y="838200"/>
            <a:ext cx="6400800" cy="523220"/>
          </a:xfrm>
          <a:prstGeom prst="rect">
            <a:avLst/>
          </a:prstGeom>
          <a:noFill/>
        </p:spPr>
        <p:txBody>
          <a:bodyPr wrap="square" rtlCol="0">
            <a:spAutoFit/>
          </a:bodyPr>
          <a:lstStyle/>
          <a:p>
            <a:pPr algn="ctr"/>
            <a:r>
              <a:rPr lang="ar-EG" sz="2800" dirty="0">
                <a:solidFill>
                  <a:srgbClr val="00AEEF"/>
                </a:solidFill>
                <a:latin typeface="Alexandria Black" pitchFamily="2" charset="-78"/>
                <a:cs typeface="Alexandria Black" pitchFamily="2" charset="-78"/>
              </a:rPr>
              <a:t>طرق التدوين</a:t>
            </a:r>
            <a:endParaRPr lang="en-US" sz="28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674487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02C93-A881-4E33-8AC1-5F7095B6CB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9F072B-F9EB-F616-2723-8BC31A0000E9}"/>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380226AC-DBE7-DE15-6214-39C6C5CE60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AD4B59-77F0-B005-66DD-78D74C767038}"/>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FBD949-39F6-B3D4-1492-44E7549BB69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0023FA6-F1D4-7E05-E291-119D9AFA8B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6DD0B94-6EAA-F9E9-0395-744FCA713AD6}"/>
              </a:ext>
            </a:extLst>
          </p:cNvPr>
          <p:cNvSpPr txBox="1"/>
          <p:nvPr/>
        </p:nvSpPr>
        <p:spPr>
          <a:xfrm>
            <a:off x="885216" y="2184624"/>
            <a:ext cx="10384051" cy="3784947"/>
          </a:xfrm>
          <a:prstGeom prst="rect">
            <a:avLst/>
          </a:prstGeom>
          <a:noFill/>
        </p:spPr>
        <p:txBody>
          <a:bodyPr wrap="square" rtlCol="0">
            <a:spAutoFit/>
          </a:bodyPr>
          <a:lstStyle/>
          <a:p>
            <a:pPr algn="r" rtl="1">
              <a:lnSpc>
                <a:spcPct val="150000"/>
              </a:lnSpc>
            </a:pPr>
            <a:r>
              <a:rPr lang="ar-EG" dirty="0">
                <a:latin typeface="Alexandria" charset="0"/>
                <a:cs typeface="Alexandria" charset="0"/>
              </a:rPr>
              <a:t>التدوين التقليدي يشمل طريقتين رئيسيتين: طريقة البطاقات وطريقة الملفات المقسمة، حيث تُستخدم بطاقات ورقية لتصنيف الأفكار وفق خطة البحث مع تدوين بيانات المصدر أوالمرجع، مما يساعد في استيعاب المادة العلمية رغم أنه يستغرق وقتًا وجهدًا.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أما طريقة الملفات المقسمة فتتضمن وجود العديد من الملفات وتقسيمها حسب أجزاء خطة البحث، مما يسهل التنظيم وإضافة المحتوى بشكل مرن.</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كلتا الطريقتين توفران طرقاً فعالة لحفظ المعلومات واسترجاعها أثناء إعداد البحث، لكنها تستغرق الكثير من الوقت والجهد</a:t>
            </a:r>
          </a:p>
        </p:txBody>
      </p:sp>
      <p:sp>
        <p:nvSpPr>
          <p:cNvPr id="3" name="TextBox 2">
            <a:extLst>
              <a:ext uri="{FF2B5EF4-FFF2-40B4-BE49-F238E27FC236}">
                <a16:creationId xmlns:a16="http://schemas.microsoft.com/office/drawing/2014/main" id="{0A32F95C-A560-4F61-3B2D-48381A7D7A0D}"/>
              </a:ext>
            </a:extLst>
          </p:cNvPr>
          <p:cNvSpPr txBox="1"/>
          <p:nvPr/>
        </p:nvSpPr>
        <p:spPr>
          <a:xfrm>
            <a:off x="2947481" y="974387"/>
            <a:ext cx="6400800"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طرق التدوين التقليدية</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563736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D56B3-C293-E06D-B584-3D93ADA91E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F1BAA2-1E70-3DD0-E108-34678F637142}"/>
              </a:ext>
            </a:extLst>
          </p:cNvPr>
          <p:cNvSpPr/>
          <p:nvPr/>
        </p:nvSpPr>
        <p:spPr>
          <a:xfrm>
            <a:off x="690915"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40069F5F-37DB-4D9A-D7DA-DD7FAE874A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146CB7-FE26-44F1-CFB1-2698E96CD89C}"/>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D326AB-691E-720C-C937-AB6DFF8602D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1FEF7C1-0374-335A-1836-4884CE5D4E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245B6DBA-D643-1049-4F12-CF11C36D0093}"/>
              </a:ext>
            </a:extLst>
          </p:cNvPr>
          <p:cNvSpPr txBox="1"/>
          <p:nvPr/>
        </p:nvSpPr>
        <p:spPr>
          <a:xfrm>
            <a:off x="865760" y="2427816"/>
            <a:ext cx="10384051" cy="2538452"/>
          </a:xfrm>
          <a:prstGeom prst="rect">
            <a:avLst/>
          </a:prstGeom>
          <a:noFill/>
        </p:spPr>
        <p:txBody>
          <a:bodyPr wrap="square" rtlCol="0">
            <a:spAutoFit/>
          </a:bodyPr>
          <a:lstStyle/>
          <a:p>
            <a:pPr algn="r" rtl="1">
              <a:lnSpc>
                <a:spcPct val="150000"/>
              </a:lnSpc>
            </a:pPr>
            <a:r>
              <a:rPr lang="ar-EG" dirty="0">
                <a:latin typeface="Alexandria" charset="0"/>
                <a:cs typeface="Alexandria" charset="0"/>
              </a:rPr>
              <a:t>أصبحت المعلوماتية، وبشكل خاص المعلوماتية القانونية، مجالاً أساسياً لا يمكن تجاهله؛ إذ يعدّ عدم الإلمام بها بمثابة عدم القدرة على القراءة والكتابة.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تتيح المعلوماتية للباحثين إمكانية الدراسة والبحث بدون قيود زمنية أو مكانية، فيمكن للباحثين اليوم الاطلاع على المعلومات وتدوينها وتخزينها بالطرق الآلية الحديثة عبر أجهزتهم الشخصية أو عبر السحابات الإلكترونية التي تمكنهم من الرجوع للمعلومات من أي جهاز.</a:t>
            </a:r>
          </a:p>
        </p:txBody>
      </p:sp>
      <p:sp>
        <p:nvSpPr>
          <p:cNvPr id="3" name="TextBox 2">
            <a:extLst>
              <a:ext uri="{FF2B5EF4-FFF2-40B4-BE49-F238E27FC236}">
                <a16:creationId xmlns:a16="http://schemas.microsoft.com/office/drawing/2014/main" id="{21A88F71-325A-E822-8AF6-C7BEA1234DC4}"/>
              </a:ext>
            </a:extLst>
          </p:cNvPr>
          <p:cNvSpPr txBox="1"/>
          <p:nvPr/>
        </p:nvSpPr>
        <p:spPr>
          <a:xfrm>
            <a:off x="2947481" y="974387"/>
            <a:ext cx="6400800"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طرق التدوين الحديثة</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571612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93A7A-F461-9EBA-CC51-32D36AE5DF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3E8DC2-6088-B421-07ED-B1A87A57A53C}"/>
              </a:ext>
            </a:extLst>
          </p:cNvPr>
          <p:cNvSpPr/>
          <p:nvPr/>
        </p:nvSpPr>
        <p:spPr>
          <a:xfrm>
            <a:off x="632548" y="1673919"/>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DA448B41-D947-E905-BA4E-E2FEA444E039}"/>
              </a:ext>
            </a:extLst>
          </p:cNvPr>
          <p:cNvSpPr/>
          <p:nvPr/>
        </p:nvSpPr>
        <p:spPr>
          <a:xfrm>
            <a:off x="1010402" y="7213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4976EB-04C4-84A1-5952-4E9AFE41B0F7}"/>
              </a:ext>
            </a:extLst>
          </p:cNvPr>
          <p:cNvSpPr txBox="1"/>
          <p:nvPr/>
        </p:nvSpPr>
        <p:spPr>
          <a:xfrm>
            <a:off x="1101856" y="839787"/>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523642-79D8-4DEB-EA9B-8CDECDC611DC}"/>
              </a:ext>
            </a:extLst>
          </p:cNvPr>
          <p:cNvSpPr txBox="1"/>
          <p:nvPr/>
        </p:nvSpPr>
        <p:spPr>
          <a:xfrm>
            <a:off x="1253090" y="111505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54A159F-93DA-5243-F689-D4F653F01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90D570F-D0D0-FCF4-0D87-01EE7D9A2F2C}"/>
              </a:ext>
            </a:extLst>
          </p:cNvPr>
          <p:cNvSpPr txBox="1"/>
          <p:nvPr/>
        </p:nvSpPr>
        <p:spPr>
          <a:xfrm>
            <a:off x="4494179" y="2174898"/>
            <a:ext cx="7047462" cy="3507948"/>
          </a:xfrm>
          <a:prstGeom prst="rect">
            <a:avLst/>
          </a:prstGeom>
          <a:noFill/>
        </p:spPr>
        <p:txBody>
          <a:bodyPr wrap="square" rtlCol="0">
            <a:spAutoFit/>
          </a:bodyPr>
          <a:lstStyle/>
          <a:p>
            <a:pPr algn="r" rtl="1">
              <a:lnSpc>
                <a:spcPct val="150000"/>
              </a:lnSpc>
            </a:pPr>
            <a:endParaRPr lang="ar-EG" dirty="0">
              <a:latin typeface="Alexandria" charset="0"/>
              <a:cs typeface="Alexandria" charset="0"/>
            </a:endParaRPr>
          </a:p>
          <a:p>
            <a:pPr algn="just" rtl="1">
              <a:lnSpc>
                <a:spcPct val="150000"/>
              </a:lnSpc>
            </a:pPr>
            <a:r>
              <a:rPr lang="ar-EG" dirty="0">
                <a:latin typeface="Alexandria" charset="0"/>
                <a:cs typeface="Alexandria" charset="0"/>
              </a:rPr>
              <a:t>يمكن للباحث استخدام البرامج المتخصصة في إدارة المراجع والتدوين لتنظيم المواد العلمية وتسهيل الوصول إليها أثناء كتابة البحث.</a:t>
            </a:r>
          </a:p>
          <a:p>
            <a:pPr algn="just" rtl="1">
              <a:lnSpc>
                <a:spcPct val="150000"/>
              </a:lnSpc>
            </a:pPr>
            <a:endParaRPr lang="ar-EG" dirty="0">
              <a:latin typeface="Alexandria" charset="0"/>
              <a:cs typeface="Alexandria" charset="0"/>
            </a:endParaRPr>
          </a:p>
          <a:p>
            <a:pPr algn="just" rtl="1">
              <a:lnSpc>
                <a:spcPct val="150000"/>
              </a:lnSpc>
            </a:pPr>
            <a:r>
              <a:rPr lang="ar-EG" sz="2400" dirty="0">
                <a:latin typeface="Alexandria" charset="0"/>
                <a:cs typeface="Alexandria" charset="0"/>
              </a:rPr>
              <a:t>برنامج </a:t>
            </a:r>
            <a:r>
              <a:rPr lang="en-US" sz="2400" dirty="0">
                <a:solidFill>
                  <a:srgbClr val="00AEEF"/>
                </a:solidFill>
                <a:latin typeface="Alexandria" charset="0"/>
                <a:cs typeface="Alexandria" charset="0"/>
              </a:rPr>
              <a:t>Mendeley</a:t>
            </a:r>
            <a:r>
              <a:rPr lang="ar-EG" sz="2400" dirty="0">
                <a:latin typeface="Alexandria" charset="0"/>
                <a:cs typeface="Alexandria" charset="0"/>
              </a:rPr>
              <a:t> </a:t>
            </a:r>
          </a:p>
          <a:p>
            <a:pPr algn="just" rtl="1">
              <a:lnSpc>
                <a:spcPct val="150000"/>
              </a:lnSpc>
            </a:pPr>
            <a:r>
              <a:rPr lang="ar-EG" dirty="0">
                <a:latin typeface="Alexandria" charset="0"/>
                <a:cs typeface="Alexandria" charset="0"/>
              </a:rPr>
              <a:t>حيث يمكن إضافة المراجع مباشرة من ملفات </a:t>
            </a:r>
            <a:r>
              <a:rPr lang="en-US" dirty="0">
                <a:latin typeface="Alexandria" charset="0"/>
                <a:cs typeface="Alexandria" charset="0"/>
              </a:rPr>
              <a:t>PDF </a:t>
            </a:r>
            <a:r>
              <a:rPr lang="ar-EG" dirty="0">
                <a:latin typeface="Alexandria" charset="0"/>
                <a:cs typeface="Alexandria" charset="0"/>
              </a:rPr>
              <a:t> أو من قواعد البيانات الإلكترونية، كما يسمح بتصنيف المراجع ووضع ملاحظات أو تعليقات توضيحية على كل مرجع. </a:t>
            </a:r>
          </a:p>
        </p:txBody>
      </p:sp>
      <p:pic>
        <p:nvPicPr>
          <p:cNvPr id="4100" name="Picture 4" descr="upload.wikimedia.org/wikipedia/commons/thumb/8/81/...">
            <a:extLst>
              <a:ext uri="{FF2B5EF4-FFF2-40B4-BE49-F238E27FC236}">
                <a16:creationId xmlns:a16="http://schemas.microsoft.com/office/drawing/2014/main" id="{6CA8DB76-A8E1-CEF4-50F9-3FD03683942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664" y="2373549"/>
            <a:ext cx="3025302" cy="3025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763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143CB-9F81-BB9D-FA5E-CA805724E6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FC7C5-8D05-187C-35DC-94156D490533}"/>
              </a:ext>
            </a:extLst>
          </p:cNvPr>
          <p:cNvSpPr/>
          <p:nvPr/>
        </p:nvSpPr>
        <p:spPr>
          <a:xfrm>
            <a:off x="632548" y="1673919"/>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FD8D42F7-4014-55C0-98D3-B720BEEC96BE}"/>
              </a:ext>
            </a:extLst>
          </p:cNvPr>
          <p:cNvSpPr/>
          <p:nvPr/>
        </p:nvSpPr>
        <p:spPr>
          <a:xfrm>
            <a:off x="1010402" y="7213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E39089-A064-8274-AED4-5ACF7EE76CB1}"/>
              </a:ext>
            </a:extLst>
          </p:cNvPr>
          <p:cNvSpPr txBox="1"/>
          <p:nvPr/>
        </p:nvSpPr>
        <p:spPr>
          <a:xfrm>
            <a:off x="1101856" y="839787"/>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10D829-460F-0B66-3D39-7019C9034D6F}"/>
              </a:ext>
            </a:extLst>
          </p:cNvPr>
          <p:cNvSpPr txBox="1"/>
          <p:nvPr/>
        </p:nvSpPr>
        <p:spPr>
          <a:xfrm>
            <a:off x="1253090" y="111505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AC06B216-64E7-FFD2-2656-13AEB7BCE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08952D8-4040-0569-14A5-9952BEF85ED9}"/>
              </a:ext>
            </a:extLst>
          </p:cNvPr>
          <p:cNvSpPr txBox="1"/>
          <p:nvPr/>
        </p:nvSpPr>
        <p:spPr>
          <a:xfrm>
            <a:off x="4805463" y="1980345"/>
            <a:ext cx="6697267" cy="3467039"/>
          </a:xfrm>
          <a:prstGeom prst="rect">
            <a:avLst/>
          </a:prstGeom>
          <a:noFill/>
        </p:spPr>
        <p:txBody>
          <a:bodyPr wrap="square" rtlCol="0">
            <a:spAutoFit/>
          </a:bodyPr>
          <a:lstStyle/>
          <a:p>
            <a:pPr algn="r" rtl="1">
              <a:lnSpc>
                <a:spcPct val="150000"/>
              </a:lnSpc>
            </a:pPr>
            <a:endParaRPr lang="ar-EG" dirty="0">
              <a:latin typeface="Alexandria" charset="0"/>
              <a:cs typeface="Alexandria" charset="0"/>
            </a:endParaRPr>
          </a:p>
          <a:p>
            <a:pPr algn="just" rtl="1">
              <a:lnSpc>
                <a:spcPct val="150000"/>
              </a:lnSpc>
            </a:pPr>
            <a:r>
              <a:rPr lang="ar-EG" sz="2400" dirty="0">
                <a:latin typeface="Alexandria" charset="0"/>
                <a:cs typeface="Alexandria" charset="0"/>
              </a:rPr>
              <a:t>برنامج </a:t>
            </a:r>
            <a:r>
              <a:rPr lang="en-US" sz="2400" dirty="0">
                <a:solidFill>
                  <a:srgbClr val="00AEEF"/>
                </a:solidFill>
                <a:latin typeface="Alexandria" charset="0"/>
                <a:cs typeface="Alexandria" charset="0"/>
              </a:rPr>
              <a:t>Zotero</a:t>
            </a:r>
            <a:r>
              <a:rPr lang="ar-EG" sz="2400" dirty="0">
                <a:latin typeface="Alexandria" charset="0"/>
                <a:cs typeface="Alexandria" charset="0"/>
              </a:rPr>
              <a:t> </a:t>
            </a:r>
          </a:p>
          <a:p>
            <a:pPr algn="just" rtl="1">
              <a:lnSpc>
                <a:spcPct val="150000"/>
              </a:lnSpc>
            </a:pPr>
            <a:r>
              <a:rPr lang="ar-EG" dirty="0">
                <a:latin typeface="Alexandria" charset="0"/>
                <a:cs typeface="Alexandria" charset="0"/>
              </a:rPr>
              <a:t>يساعد في إدارة المراجع من خلال إضافة ملحق إلى متصفح الإنترنت لجمع المراجع والمصادر مباشرة أثناء تصفح المواقع الأكاديمية، كما يمكن تصنيف المراجع وإضافة الملاحظات والعلامات عليها كطريقة للتدوين، ويسمح كذلك باستيراد وتصدير المراجع من وإلى البرامج الأخرى.</a:t>
            </a:r>
            <a:endParaRPr lang="en-US" dirty="0">
              <a:latin typeface="Alexandria" charset="0"/>
              <a:cs typeface="Alexandria" charset="0"/>
            </a:endParaRPr>
          </a:p>
          <a:p>
            <a:pPr algn="r" rtl="1">
              <a:lnSpc>
                <a:spcPct val="150000"/>
              </a:lnSpc>
            </a:pPr>
            <a:endParaRPr lang="en-US" sz="1600" dirty="0">
              <a:latin typeface="Alexandria" charset="0"/>
              <a:cs typeface="Alexandria" charset="0"/>
            </a:endParaRPr>
          </a:p>
        </p:txBody>
      </p:sp>
      <p:pic>
        <p:nvPicPr>
          <p:cNvPr id="3076" name="Picture 4" descr="Zotero – Universitäts- und Landesbibliothek – TU Darmstadt">
            <a:extLst>
              <a:ext uri="{FF2B5EF4-FFF2-40B4-BE49-F238E27FC236}">
                <a16:creationId xmlns:a16="http://schemas.microsoft.com/office/drawing/2014/main" id="{5BA83849-64C9-A38A-2872-71FF0A4666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3039" y="2997740"/>
            <a:ext cx="3511685" cy="1755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510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2F482-B0D4-3179-03B5-D6B5E50426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307C5D-3797-C0C3-1F7A-32ACE1BB62DD}"/>
              </a:ext>
            </a:extLst>
          </p:cNvPr>
          <p:cNvSpPr/>
          <p:nvPr/>
        </p:nvSpPr>
        <p:spPr>
          <a:xfrm>
            <a:off x="632548" y="1673919"/>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A9B15A95-60B2-AAB6-C9DE-127524035DB0}"/>
              </a:ext>
            </a:extLst>
          </p:cNvPr>
          <p:cNvSpPr/>
          <p:nvPr/>
        </p:nvSpPr>
        <p:spPr>
          <a:xfrm>
            <a:off x="1010402" y="7213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5CEC1F-1ACB-A864-9831-9304539C7D55}"/>
              </a:ext>
            </a:extLst>
          </p:cNvPr>
          <p:cNvSpPr txBox="1"/>
          <p:nvPr/>
        </p:nvSpPr>
        <p:spPr>
          <a:xfrm>
            <a:off x="1101856" y="839787"/>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81F776-0600-2A18-7DB8-0F581AEB784B}"/>
              </a:ext>
            </a:extLst>
          </p:cNvPr>
          <p:cNvSpPr txBox="1"/>
          <p:nvPr/>
        </p:nvSpPr>
        <p:spPr>
          <a:xfrm>
            <a:off x="1253090" y="111505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0EE3FDF5-674C-9F66-DA60-B5DEC7E78A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C8362D9-7DFB-571B-D6D1-716F8F0F3F1A}"/>
              </a:ext>
            </a:extLst>
          </p:cNvPr>
          <p:cNvSpPr txBox="1"/>
          <p:nvPr/>
        </p:nvSpPr>
        <p:spPr>
          <a:xfrm>
            <a:off x="4367719" y="1844157"/>
            <a:ext cx="7193378" cy="3836371"/>
          </a:xfrm>
          <a:prstGeom prst="rect">
            <a:avLst/>
          </a:prstGeom>
          <a:noFill/>
        </p:spPr>
        <p:txBody>
          <a:bodyPr wrap="square" rtlCol="0">
            <a:spAutoFit/>
          </a:bodyPr>
          <a:lstStyle/>
          <a:p>
            <a:pPr algn="just" rtl="1">
              <a:lnSpc>
                <a:spcPct val="150000"/>
              </a:lnSpc>
            </a:pPr>
            <a:endParaRPr lang="en-US" dirty="0">
              <a:latin typeface="Alexandria" charset="0"/>
              <a:cs typeface="Alexandria" charset="0"/>
            </a:endParaRPr>
          </a:p>
          <a:p>
            <a:pPr algn="just" rtl="1">
              <a:lnSpc>
                <a:spcPct val="150000"/>
              </a:lnSpc>
            </a:pPr>
            <a:r>
              <a:rPr lang="ar-EG" sz="2400" dirty="0">
                <a:latin typeface="Alexandria" charset="0"/>
                <a:cs typeface="Alexandria" charset="0"/>
              </a:rPr>
              <a:t>برنامج </a:t>
            </a:r>
            <a:r>
              <a:rPr lang="en-US" sz="2400" dirty="0">
                <a:solidFill>
                  <a:srgbClr val="00B0F0"/>
                </a:solidFill>
                <a:latin typeface="Alexandria" charset="0"/>
                <a:cs typeface="Alexandria" charset="0"/>
              </a:rPr>
              <a:t>RefWorks</a:t>
            </a:r>
            <a:endParaRPr lang="ar-EG" sz="2400" dirty="0">
              <a:solidFill>
                <a:srgbClr val="00B0F0"/>
              </a:solidFill>
              <a:latin typeface="Alexandria" charset="0"/>
              <a:cs typeface="Alexandria" charset="0"/>
            </a:endParaRPr>
          </a:p>
          <a:p>
            <a:pPr algn="just" rtl="1">
              <a:lnSpc>
                <a:spcPct val="150000"/>
              </a:lnSpc>
            </a:pPr>
            <a:r>
              <a:rPr lang="ar-EG" dirty="0">
                <a:latin typeface="Alexandria" charset="0"/>
                <a:cs typeface="Alexandria" charset="0"/>
              </a:rPr>
              <a:t>يعتمد على السحابة الإلكترونية، مما يعني أن الباحث يمكنه أن يشكل مكتبته الخاصة ويصل إليها من أي جهاز متصل بالإنترنت،حيث يتم من خلاله استيراد المراجع بسهولة من قواعد البيانات أو عبر إضافة المراجع يدوياً، كما يتيح البرنامج إنشاء المراجع وتنظيمها في مجموعات.</a:t>
            </a:r>
          </a:p>
          <a:p>
            <a:pPr algn="just" rtl="1">
              <a:lnSpc>
                <a:spcPct val="150000"/>
              </a:lnSpc>
            </a:pPr>
            <a:endParaRPr lang="ar-EG" dirty="0">
              <a:latin typeface="Alexandria" charset="0"/>
              <a:cs typeface="Alexandria" charset="0"/>
            </a:endParaRPr>
          </a:p>
          <a:p>
            <a:pPr algn="just" rtl="1">
              <a:lnSpc>
                <a:spcPct val="150000"/>
              </a:lnSpc>
            </a:pPr>
            <a:r>
              <a:rPr lang="ar-EG" sz="1600" dirty="0">
                <a:solidFill>
                  <a:srgbClr val="00B0F0"/>
                </a:solidFill>
                <a:latin typeface="Alexandria" charset="0"/>
                <a:cs typeface="Alexandria" charset="0"/>
              </a:rPr>
              <a:t>وغيرها من البرامج الأخرى التي يمكنكم البحث عنها لتعزيز إدارة المراجع وتنظيم الوقت والجهد.</a:t>
            </a:r>
          </a:p>
        </p:txBody>
      </p:sp>
      <p:pic>
        <p:nvPicPr>
          <p:cNvPr id="2052" name="Picture 4">
            <a:extLst>
              <a:ext uri="{FF2B5EF4-FFF2-40B4-BE49-F238E27FC236}">
                <a16:creationId xmlns:a16="http://schemas.microsoft.com/office/drawing/2014/main" id="{A3D30E37-6612-A561-2CB2-331B88C97C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4509" y="2913232"/>
            <a:ext cx="3123288" cy="1056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699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1B550-67E7-33FF-FB52-1959923DF1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BBE9EF-1BA9-3A14-9202-64C6C4CFC83E}"/>
              </a:ext>
            </a:extLst>
          </p:cNvPr>
          <p:cNvSpPr/>
          <p:nvPr/>
        </p:nvSpPr>
        <p:spPr>
          <a:xfrm>
            <a:off x="632548" y="1673919"/>
            <a:ext cx="1109900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1600" b="1" dirty="0"/>
              <a:t>مصادر القاعدة القانونية</a:t>
            </a:r>
            <a:r>
              <a:rPr lang="ar-EG" sz="1600" dirty="0"/>
              <a:t>: ينبغي أن يبدأ الباحث بالرجوع إلى النصوص القانونية الوطنية والأجنبية التي تتعلق بالموضوع المدروس، سواء كانت تشريعات أو لوائح تنفيذية. يمكنه أيضًا الاستفادة من المحاضر الرسمية للمجالس التشريعية، مثل محاضر مجلس النواب أو تقارير اللجان المختصة، التي تقدم رؤى تفصيلية حول السياق التشريعي للنصوص وكيفية تطورها.</a:t>
            </a:r>
            <a:endParaRPr lang="en-US" sz="1600" dirty="0">
              <a:solidFill>
                <a:schemeClr val="tx1"/>
              </a:solidFill>
            </a:endParaRPr>
          </a:p>
        </p:txBody>
      </p:sp>
      <p:sp>
        <p:nvSpPr>
          <p:cNvPr id="5" name="Rectangle 4">
            <a:extLst>
              <a:ext uri="{FF2B5EF4-FFF2-40B4-BE49-F238E27FC236}">
                <a16:creationId xmlns:a16="http://schemas.microsoft.com/office/drawing/2014/main" id="{949FFABE-2364-A74D-764C-D5C81438F8D1}"/>
              </a:ext>
            </a:extLst>
          </p:cNvPr>
          <p:cNvSpPr/>
          <p:nvPr/>
        </p:nvSpPr>
        <p:spPr>
          <a:xfrm>
            <a:off x="1010402" y="7213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3EE037-9FB7-5B5A-931B-8BC2C83BBD41}"/>
              </a:ext>
            </a:extLst>
          </p:cNvPr>
          <p:cNvSpPr txBox="1"/>
          <p:nvPr/>
        </p:nvSpPr>
        <p:spPr>
          <a:xfrm>
            <a:off x="1101856" y="839787"/>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0DDF0F5-E5A8-E9CF-DF17-026E129C275A}"/>
              </a:ext>
            </a:extLst>
          </p:cNvPr>
          <p:cNvSpPr txBox="1"/>
          <p:nvPr/>
        </p:nvSpPr>
        <p:spPr>
          <a:xfrm>
            <a:off x="1253090" y="1115058"/>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47570AF-5EC6-0826-7E46-F055ED8D25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DE6CE29-6FDC-D70E-BA60-8089E21DC391}"/>
              </a:ext>
            </a:extLst>
          </p:cNvPr>
          <p:cNvSpPr txBox="1"/>
          <p:nvPr/>
        </p:nvSpPr>
        <p:spPr>
          <a:xfrm>
            <a:off x="3900791" y="1844157"/>
            <a:ext cx="7660306" cy="3374706"/>
          </a:xfrm>
          <a:prstGeom prst="rect">
            <a:avLst/>
          </a:prstGeom>
          <a:noFill/>
        </p:spPr>
        <p:txBody>
          <a:bodyPr wrap="square" rtlCol="0">
            <a:spAutoFit/>
          </a:bodyPr>
          <a:lstStyle/>
          <a:p>
            <a:pPr algn="just" rtl="1">
              <a:lnSpc>
                <a:spcPct val="150000"/>
              </a:lnSpc>
            </a:pPr>
            <a:endParaRPr lang="en-US" dirty="0">
              <a:latin typeface="Alexandria" charset="0"/>
              <a:cs typeface="Alexandria" charset="0"/>
            </a:endParaRPr>
          </a:p>
          <a:p>
            <a:pPr algn="just" rtl="1">
              <a:lnSpc>
                <a:spcPct val="150000"/>
              </a:lnSpc>
            </a:pPr>
            <a:r>
              <a:rPr lang="ar-EG" sz="2400" dirty="0">
                <a:latin typeface="Alexandria" charset="0"/>
                <a:cs typeface="Alexandria" charset="0"/>
              </a:rPr>
              <a:t>برنامج </a:t>
            </a:r>
            <a:r>
              <a:rPr lang="en-US" sz="2400" dirty="0">
                <a:solidFill>
                  <a:srgbClr val="00B0F0"/>
                </a:solidFill>
                <a:latin typeface="Alexandria" charset="0"/>
                <a:cs typeface="Alexandria" charset="0"/>
              </a:rPr>
              <a:t>Microsoft OneNote</a:t>
            </a:r>
            <a:endParaRPr lang="ar-EG" sz="2400" dirty="0">
              <a:solidFill>
                <a:srgbClr val="00B0F0"/>
              </a:solidFill>
              <a:latin typeface="Alexandria" charset="0"/>
              <a:cs typeface="Alexandria" charset="0"/>
            </a:endParaRPr>
          </a:p>
          <a:p>
            <a:pPr algn="just" rtl="1">
              <a:lnSpc>
                <a:spcPct val="150000"/>
              </a:lnSpc>
            </a:pPr>
            <a:r>
              <a:rPr lang="ar-EG" dirty="0">
                <a:latin typeface="Alexandria" charset="0"/>
                <a:cs typeface="Alexandria" charset="0"/>
              </a:rPr>
              <a:t>تطبيق ملاحظات متعدد الاستخدامات يمكن الباحث من تدوين المعلومات، تنظيم الأفكار، وإضافة الملاحظات بشكل منظم ومرن.</a:t>
            </a:r>
          </a:p>
          <a:p>
            <a:pPr algn="just" rtl="1">
              <a:lnSpc>
                <a:spcPct val="150000"/>
              </a:lnSpc>
            </a:pPr>
            <a:endParaRPr lang="ar-EG" dirty="0">
              <a:latin typeface="Alexandria" charset="0"/>
              <a:cs typeface="Alexandria" charset="0"/>
            </a:endParaRPr>
          </a:p>
          <a:p>
            <a:pPr algn="just" rtl="1">
              <a:lnSpc>
                <a:spcPct val="150000"/>
              </a:lnSpc>
            </a:pPr>
            <a:r>
              <a:rPr lang="ar-EG" sz="1600" dirty="0">
                <a:solidFill>
                  <a:srgbClr val="00B0F0"/>
                </a:solidFill>
                <a:latin typeface="Alexandria" charset="0"/>
                <a:cs typeface="Alexandria" charset="0"/>
              </a:rPr>
              <a:t>وغيرها من البرامج الأخرى التي يمكنكم البحث عنها لتعزيز إدارة المراجع وتدوين المادة العلمية لتنظيم الوقت والجهد والتمكن من الرجوع للمادة العلمية عند كتابة البحث..</a:t>
            </a:r>
          </a:p>
        </p:txBody>
      </p:sp>
      <p:pic>
        <p:nvPicPr>
          <p:cNvPr id="8194" name="Picture 2" descr="logowik.com/content/uploads/images/microsoft-oneno...">
            <a:extLst>
              <a:ext uri="{FF2B5EF4-FFF2-40B4-BE49-F238E27FC236}">
                <a16:creationId xmlns:a16="http://schemas.microsoft.com/office/drawing/2014/main" id="{31EC4B91-F18A-5037-AC25-7CE221EC8F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449" y="2981730"/>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6817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33663-3091-FA55-2F3B-2EF888CAFE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1D4B5D-E601-516E-32D8-8A2840696CF1}"/>
              </a:ext>
            </a:extLst>
          </p:cNvPr>
          <p:cNvSpPr/>
          <p:nvPr/>
        </p:nvSpPr>
        <p:spPr>
          <a:xfrm>
            <a:off x="661732" y="1712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1600" dirty="0">
              <a:solidFill>
                <a:schemeClr val="tx1"/>
              </a:solidFill>
            </a:endParaRPr>
          </a:p>
        </p:txBody>
      </p:sp>
      <p:sp>
        <p:nvSpPr>
          <p:cNvPr id="5" name="Rectangle 4">
            <a:extLst>
              <a:ext uri="{FF2B5EF4-FFF2-40B4-BE49-F238E27FC236}">
                <a16:creationId xmlns:a16="http://schemas.microsoft.com/office/drawing/2014/main" id="{8F0B1DF2-2271-D794-0009-CBDB700B27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327D7D-2CEB-49B1-176B-698961C71368}"/>
              </a:ext>
            </a:extLst>
          </p:cNvPr>
          <p:cNvSpPr txBox="1"/>
          <p:nvPr/>
        </p:nvSpPr>
        <p:spPr>
          <a:xfrm>
            <a:off x="1111584" y="975974"/>
            <a:ext cx="1193616" cy="800219"/>
          </a:xfrm>
          <a:prstGeom prst="rect">
            <a:avLst/>
          </a:prstGeom>
          <a:noFill/>
        </p:spPr>
        <p:txBody>
          <a:bodyPr wrap="square" rtlCol="0">
            <a:spAutoFit/>
          </a:bodyPr>
          <a:lstStyle/>
          <a:p>
            <a:pPr algn="ctr"/>
            <a:r>
              <a:rPr lang="en-US" sz="1800" dirty="0">
                <a:solidFill>
                  <a:schemeClr val="bg1"/>
                </a:solidFill>
                <a:latin typeface="Alexandria" charset="0"/>
                <a:cs typeface="Alexandria" charset="0"/>
              </a:rPr>
              <a:t>Lecture</a:t>
            </a:r>
          </a:p>
          <a:p>
            <a:pPr algn="ct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701903-C454-2456-4AF9-42B75767B44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7718947-B8F8-B32A-4CE1-364EFF381A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B05E359-5355-DCE7-D8BA-1E7648917E89}"/>
              </a:ext>
            </a:extLst>
          </p:cNvPr>
          <p:cNvSpPr txBox="1"/>
          <p:nvPr/>
        </p:nvSpPr>
        <p:spPr>
          <a:xfrm>
            <a:off x="865760" y="2427816"/>
            <a:ext cx="10384051" cy="3369449"/>
          </a:xfrm>
          <a:prstGeom prst="rect">
            <a:avLst/>
          </a:prstGeom>
          <a:noFill/>
        </p:spPr>
        <p:txBody>
          <a:bodyPr wrap="square" rtlCol="0">
            <a:spAutoFit/>
          </a:bodyPr>
          <a:lstStyle/>
          <a:p>
            <a:pPr algn="r" rtl="1">
              <a:lnSpc>
                <a:spcPct val="150000"/>
              </a:lnSpc>
            </a:pPr>
            <a:r>
              <a:rPr lang="ar-EG" dirty="0">
                <a:latin typeface="Alexandria" charset="0"/>
                <a:cs typeface="Alexandria" charset="0"/>
              </a:rPr>
              <a:t>في المحاضرة القادمة، سنبدأ في مرحلة كتابة البحث القانوني، حيث سنتناول عدة جوانب مهمة؛ سنبدأ بكتابة متن الموضوع، والذي يتضمن القراءة المنهجية والكتابة القانونية السليمة، بالإضافة إلى أنواع الكتابة مثل الكتابة المبدئية والكتابة النهائية. </a:t>
            </a:r>
          </a:p>
          <a:p>
            <a:pPr algn="r" rtl="1">
              <a:lnSpc>
                <a:spcPct val="150000"/>
              </a:lnSpc>
            </a:pPr>
            <a:endParaRPr lang="ar-EG" dirty="0">
              <a:latin typeface="Alexandria" charset="0"/>
              <a:cs typeface="Alexandria" charset="0"/>
            </a:endParaRPr>
          </a:p>
          <a:p>
            <a:pPr algn="r" rtl="1">
              <a:lnSpc>
                <a:spcPct val="150000"/>
              </a:lnSpc>
            </a:pPr>
            <a:r>
              <a:rPr lang="ar-EG" dirty="0">
                <a:latin typeface="Alexandria" charset="0"/>
                <a:cs typeface="Alexandria" charset="0"/>
              </a:rPr>
              <a:t>بعد ذلك، سننتقل إلى توثيق مصادر المعلومات، حيث سنركز على الاقتباس وأهميته، ونستعرض أنواعه وضوابطه، كذلك، سنناقش الهامش وطريقة عمله وكتابته، وترقيمه، وأنواعه، وطرق توثيق المصادر المختلفة مثل الكتب، الرسائل العلمية، القوانين، الأحكام القضائية، المقابلات، والمواقع الإلكترونية.</a:t>
            </a:r>
          </a:p>
          <a:p>
            <a:pPr algn="r" rtl="1">
              <a:lnSpc>
                <a:spcPct val="150000"/>
              </a:lnSpc>
            </a:pPr>
            <a:r>
              <a:rPr lang="ar-EG" dirty="0">
                <a:solidFill>
                  <a:srgbClr val="00AEEF"/>
                </a:solidFill>
                <a:latin typeface="Alexandria" charset="0"/>
                <a:cs typeface="Alexandria" charset="0"/>
              </a:rPr>
              <a:t>لنضع جميع المعلومات التي تناولناها موضع التنفيذ ونبدأ في كتابة البحث.</a:t>
            </a:r>
          </a:p>
        </p:txBody>
      </p:sp>
      <p:sp>
        <p:nvSpPr>
          <p:cNvPr id="3" name="TextBox 2">
            <a:extLst>
              <a:ext uri="{FF2B5EF4-FFF2-40B4-BE49-F238E27FC236}">
                <a16:creationId xmlns:a16="http://schemas.microsoft.com/office/drawing/2014/main" id="{A9EE4B40-4C17-C44F-545A-20ECA426A9B5}"/>
              </a:ext>
            </a:extLst>
          </p:cNvPr>
          <p:cNvSpPr txBox="1"/>
          <p:nvPr/>
        </p:nvSpPr>
        <p:spPr>
          <a:xfrm>
            <a:off x="2947481" y="974387"/>
            <a:ext cx="6400800" cy="461665"/>
          </a:xfrm>
          <a:prstGeom prst="rect">
            <a:avLst/>
          </a:prstGeom>
          <a:noFill/>
        </p:spPr>
        <p:txBody>
          <a:bodyPr wrap="square" rtlCol="0">
            <a:spAutoFit/>
          </a:bodyPr>
          <a:lstStyle/>
          <a:p>
            <a:pPr algn="ctr"/>
            <a:r>
              <a:rPr lang="ar-EG" sz="2400" dirty="0">
                <a:solidFill>
                  <a:srgbClr val="00AEEF"/>
                </a:solidFill>
                <a:latin typeface="Alexandria Black" pitchFamily="2" charset="-78"/>
                <a:cs typeface="Alexandria Black" pitchFamily="2" charset="-78"/>
              </a:rPr>
              <a:t>في المحاضرة القادمة </a:t>
            </a:r>
            <a:endParaRPr lang="en-US" sz="2400" dirty="0">
              <a:solidFill>
                <a:srgbClr val="00AEEF"/>
              </a:solidFill>
              <a:latin typeface="Alexandria Black" pitchFamily="2" charset="-78"/>
              <a:cs typeface="Alexandria Black" pitchFamily="2" charset="-78"/>
            </a:endParaRPr>
          </a:p>
        </p:txBody>
      </p:sp>
    </p:spTree>
    <p:extLst>
      <p:ext uri="{BB962C8B-B14F-4D97-AF65-F5344CB8AC3E}">
        <p14:creationId xmlns:p14="http://schemas.microsoft.com/office/powerpoint/2010/main" val="3695722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7610" y="1497714"/>
            <a:ext cx="8417320" cy="4072333"/>
          </a:xfrm>
          <a:prstGeom prst="rect">
            <a:avLst/>
          </a:prstGeom>
          <a:noFill/>
        </p:spPr>
        <p:txBody>
          <a:bodyPr wrap="square" rtlCol="0">
            <a:spAutoFit/>
          </a:bodyPr>
          <a:lstStyle/>
          <a:p>
            <a:pPr algn="r" rtl="1">
              <a:lnSpc>
                <a:spcPct val="150000"/>
              </a:lnSpc>
            </a:pPr>
            <a:r>
              <a:rPr lang="ar-EG" sz="2000" b="1" dirty="0">
                <a:solidFill>
                  <a:srgbClr val="00AEEF"/>
                </a:solidFill>
                <a:latin typeface="Alexandria" charset="0"/>
                <a:cs typeface="Alexandria" charset="0"/>
              </a:rPr>
              <a:t>المراجع</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جابر جاد نصار، أصول وفنون البحث العلمي، الطبعة الأولى، دار النهضة العربية بالقاهرة، 2022</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سقلاب فريدة، محاضرات في منهجية العلوم القانونية، جامعة عبدالرحمن ميره، بجايه – الجزائر، 2017- 2018</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محمد عادل عسكر، د/ أكمل يوسف السعيد، القواعد الأساسية لأصول البحث القانوني، مطبعة جامعة المنصوؤة، بدون تاريخ</a:t>
            </a:r>
          </a:p>
          <a:p>
            <a:pPr marL="285750" indent="-285750" algn="r" rtl="1">
              <a:lnSpc>
                <a:spcPct val="150000"/>
              </a:lnSpc>
              <a:buFont typeface="Wingdings" panose="05000000000000000000" pitchFamily="2" charset="2"/>
              <a:buChar char="§"/>
            </a:pPr>
            <a:r>
              <a:rPr lang="ar-EG" sz="1400" dirty="0">
                <a:solidFill>
                  <a:srgbClr val="2D3956"/>
                </a:solidFill>
                <a:latin typeface="Alexandria" charset="0"/>
                <a:cs typeface="Alexandria" charset="0"/>
              </a:rPr>
              <a:t>د/ مصطفى البنداري أبو سعده، المنهجية القانونية بين القواعد النظرية والمهارات التطبيقية، دار النهضة العربية بالقاهرة، الطبعة الأولى، 2022 – 2023</a:t>
            </a:r>
          </a:p>
          <a:p>
            <a:pPr algn="r" rtl="1">
              <a:lnSpc>
                <a:spcPct val="150000"/>
              </a:lnSpc>
            </a:pPr>
            <a:endParaRPr lang="ar-EG" sz="1400" dirty="0">
              <a:solidFill>
                <a:srgbClr val="2D3956"/>
              </a:solidFill>
              <a:latin typeface="Alexandria" charset="0"/>
              <a:cs typeface="Alexandria" charset="0"/>
            </a:endParaRPr>
          </a:p>
          <a:p>
            <a:pPr marL="285750" indent="-285750">
              <a:lnSpc>
                <a:spcPct val="150000"/>
              </a:lnSpc>
              <a:buFont typeface="Wingdings" panose="05000000000000000000" pitchFamily="2" charset="2"/>
              <a:buChar char="§"/>
            </a:pPr>
            <a:r>
              <a:rPr lang="en-US" sz="1400" dirty="0">
                <a:solidFill>
                  <a:srgbClr val="2D3956"/>
                </a:solidFill>
                <a:latin typeface="Alexandria" charset="0"/>
                <a:cs typeface="Alexandria" charset="0"/>
              </a:rPr>
              <a:t>McConville, M., &amp; Chui, W. H. (2007). Research methods for law. In Edinburgh University Press eBooks.</a:t>
            </a:r>
          </a:p>
          <a:p>
            <a:pPr algn="r" rtl="1">
              <a:lnSpc>
                <a:spcPct val="150000"/>
              </a:lnSpc>
            </a:pPr>
            <a:endParaRPr lang="en-US" sz="14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schemas.openxmlformats.org/package/2006/metadata/core-properties"/>
    <ds:schemaRef ds:uri="http://purl.org/dc/elements/1.1/"/>
    <ds:schemaRef ds:uri="http://purl.org/dc/dcmitype/"/>
    <ds:schemaRef ds:uri="688354b5-287c-4cda-825e-1d7935aea40e"/>
    <ds:schemaRef ds:uri="aca13214-df29-4e3c-a050-857c0bf7bd8e"/>
    <ds:schemaRef ds:uri="http://schemas.microsoft.com/office/infopath/2007/PartnerControls"/>
    <ds:schemaRef ds:uri="http://schemas.microsoft.com/office/2006/metadata/properties"/>
    <ds:schemaRef ds:uri="http://www.w3.org/XML/1998/namespace"/>
    <ds:schemaRef ds:uri="http://purl.org/dc/te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4798</TotalTime>
  <Words>2941</Words>
  <Application>Microsoft Office PowerPoint</Application>
  <PresentationFormat>Widescreen</PresentationFormat>
  <Paragraphs>289</Paragraphs>
  <Slides>37</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Alexandria Black</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23</cp:revision>
  <dcterms:created xsi:type="dcterms:W3CDTF">2023-04-29T09:08:00Z</dcterms:created>
  <dcterms:modified xsi:type="dcterms:W3CDTF">2024-10-27T08:50:19Z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