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94" r:id="rId2"/>
    <p:sldId id="303" r:id="rId3"/>
    <p:sldId id="271" r:id="rId4"/>
    <p:sldId id="547" r:id="rId5"/>
    <p:sldId id="550" r:id="rId6"/>
    <p:sldId id="551" r:id="rId7"/>
    <p:sldId id="568" r:id="rId8"/>
    <p:sldId id="552" r:id="rId9"/>
    <p:sldId id="496" r:id="rId10"/>
    <p:sldId id="511" r:id="rId11"/>
    <p:sldId id="555" r:id="rId12"/>
    <p:sldId id="556" r:id="rId13"/>
    <p:sldId id="575" r:id="rId14"/>
    <p:sldId id="557" r:id="rId15"/>
    <p:sldId id="569" r:id="rId16"/>
    <p:sldId id="546" r:id="rId17"/>
    <p:sldId id="500" r:id="rId18"/>
    <p:sldId id="530" r:id="rId19"/>
    <p:sldId id="501" r:id="rId20"/>
    <p:sldId id="558" r:id="rId21"/>
    <p:sldId id="502" r:id="rId22"/>
    <p:sldId id="503" r:id="rId23"/>
    <p:sldId id="504" r:id="rId24"/>
    <p:sldId id="505" r:id="rId25"/>
    <p:sldId id="507" r:id="rId26"/>
    <p:sldId id="508" r:id="rId27"/>
    <p:sldId id="509" r:id="rId28"/>
    <p:sldId id="559" r:id="rId29"/>
    <p:sldId id="534" r:id="rId30"/>
    <p:sldId id="535" r:id="rId31"/>
    <p:sldId id="537" r:id="rId32"/>
    <p:sldId id="560" r:id="rId33"/>
    <p:sldId id="566" r:id="rId34"/>
    <p:sldId id="561" r:id="rId35"/>
    <p:sldId id="562" r:id="rId36"/>
    <p:sldId id="563" r:id="rId37"/>
    <p:sldId id="564" r:id="rId38"/>
    <p:sldId id="573" r:id="rId39"/>
    <p:sldId id="565" r:id="rId40"/>
    <p:sldId id="572" r:id="rId41"/>
    <p:sldId id="570" r:id="rId42"/>
    <p:sldId id="57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547"/>
            <p14:sldId id="550"/>
            <p14:sldId id="551"/>
            <p14:sldId id="568"/>
            <p14:sldId id="552"/>
            <p14:sldId id="496"/>
            <p14:sldId id="511"/>
            <p14:sldId id="555"/>
            <p14:sldId id="556"/>
            <p14:sldId id="575"/>
            <p14:sldId id="557"/>
            <p14:sldId id="569"/>
            <p14:sldId id="546"/>
            <p14:sldId id="500"/>
            <p14:sldId id="530"/>
            <p14:sldId id="501"/>
            <p14:sldId id="558"/>
            <p14:sldId id="502"/>
            <p14:sldId id="503"/>
            <p14:sldId id="504"/>
            <p14:sldId id="505"/>
            <p14:sldId id="507"/>
            <p14:sldId id="508"/>
            <p14:sldId id="509"/>
            <p14:sldId id="559"/>
            <p14:sldId id="534"/>
            <p14:sldId id="535"/>
            <p14:sldId id="537"/>
            <p14:sldId id="560"/>
            <p14:sldId id="566"/>
            <p14:sldId id="561"/>
            <p14:sldId id="562"/>
            <p14:sldId id="563"/>
            <p14:sldId id="564"/>
            <p14:sldId id="573"/>
            <p14:sldId id="565"/>
            <p14:sldId id="572"/>
            <p14:sldId id="570"/>
            <p14:sldId id="5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3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86CBD1-AC19-4771-8CB9-D93091250F05}" type="doc">
      <dgm:prSet loTypeId="urn:microsoft.com/office/officeart/2009/layout/CircleArrowProcess" loCatId="cycle" qsTypeId="urn:microsoft.com/office/officeart/2005/8/quickstyle/simple1" qsCatId="simple" csTypeId="urn:microsoft.com/office/officeart/2005/8/colors/colorful1" csCatId="colorful" phldr="1"/>
      <dgm:spPr/>
      <dgm:t>
        <a:bodyPr/>
        <a:lstStyle/>
        <a:p>
          <a:endParaRPr lang="en-CA"/>
        </a:p>
      </dgm:t>
    </dgm:pt>
    <dgm:pt modelId="{29C331C0-1880-4E02-9BE3-9451B92D9D80}">
      <dgm:prSet phldrT="[Text]" custT="1"/>
      <dgm:spPr/>
      <dgm:t>
        <a:bodyPr/>
        <a:lstStyle/>
        <a:p>
          <a:r>
            <a:rPr lang="en-US" sz="1400" b="1" dirty="0">
              <a:latin typeface="Times New Roman" panose="02020603050405020304" pitchFamily="18" charset="0"/>
              <a:cs typeface="Times New Roman" panose="02020603050405020304" pitchFamily="18" charset="0"/>
            </a:rPr>
            <a:t>Identify the most critical and potentially impactful unknowns</a:t>
          </a:r>
          <a:endParaRPr lang="en-CA" sz="1400" b="1" dirty="0">
            <a:latin typeface="Times New Roman" panose="02020603050405020304" pitchFamily="18" charset="0"/>
            <a:cs typeface="Times New Roman" panose="02020603050405020304" pitchFamily="18" charset="0"/>
          </a:endParaRPr>
        </a:p>
      </dgm:t>
    </dgm:pt>
    <dgm:pt modelId="{EC344481-DBBA-4307-A394-715018A1E06D}" type="parTrans" cxnId="{DE34833F-7344-4176-9594-A1B8A208D822}">
      <dgm:prSet/>
      <dgm:spPr/>
      <dgm:t>
        <a:bodyPr/>
        <a:lstStyle/>
        <a:p>
          <a:endParaRPr lang="en-CA"/>
        </a:p>
      </dgm:t>
    </dgm:pt>
    <dgm:pt modelId="{EDA8D17E-3D06-4F67-9753-32D35781BE3D}" type="sibTrans" cxnId="{DE34833F-7344-4176-9594-A1B8A208D822}">
      <dgm:prSet/>
      <dgm:spPr/>
      <dgm:t>
        <a:bodyPr/>
        <a:lstStyle/>
        <a:p>
          <a:endParaRPr lang="en-CA"/>
        </a:p>
      </dgm:t>
    </dgm:pt>
    <dgm:pt modelId="{E40CD3B7-32AF-4D47-B41A-864E07184D8F}">
      <dgm:prSet phldrT="[Text]" custT="1"/>
      <dgm:spPr/>
      <dgm:t>
        <a:bodyPr/>
        <a:lstStyle/>
        <a:p>
          <a:r>
            <a:rPr lang="en-US" sz="1600" b="1" dirty="0">
              <a:latin typeface="Times New Roman" panose="02020603050405020304" pitchFamily="18" charset="0"/>
              <a:cs typeface="Times New Roman" panose="02020603050405020304" pitchFamily="18" charset="0"/>
            </a:rPr>
            <a:t>Select two of the most critical of those </a:t>
          </a:r>
          <a:r>
            <a:rPr lang="en-CA" sz="1600" b="1" dirty="0">
              <a:latin typeface="Times New Roman" panose="02020603050405020304" pitchFamily="18" charset="0"/>
              <a:cs typeface="Times New Roman" panose="02020603050405020304" pitchFamily="18" charset="0"/>
            </a:rPr>
            <a:t>un knowns</a:t>
          </a:r>
        </a:p>
      </dgm:t>
    </dgm:pt>
    <dgm:pt modelId="{DBB2DFFD-017F-4580-9ED2-C7C9BC3C3052}" type="parTrans" cxnId="{DA434C8B-1717-46B8-9EEA-B409E5D2D607}">
      <dgm:prSet/>
      <dgm:spPr/>
      <dgm:t>
        <a:bodyPr/>
        <a:lstStyle/>
        <a:p>
          <a:endParaRPr lang="en-CA"/>
        </a:p>
      </dgm:t>
    </dgm:pt>
    <dgm:pt modelId="{608CF6EE-DFE7-4F54-8F9C-77037BDEA0EA}" type="sibTrans" cxnId="{DA434C8B-1717-46B8-9EEA-B409E5D2D607}">
      <dgm:prSet/>
      <dgm:spPr/>
      <dgm:t>
        <a:bodyPr/>
        <a:lstStyle/>
        <a:p>
          <a:endParaRPr lang="en-CA"/>
        </a:p>
      </dgm:t>
    </dgm:pt>
    <dgm:pt modelId="{3BA3A311-FBCE-4C86-BBB9-6BEC6C843E1D}">
      <dgm:prSet phldrT="[Text]" custT="1"/>
      <dgm:spPr/>
      <dgm:t>
        <a:bodyPr/>
        <a:lstStyle/>
        <a:p>
          <a:r>
            <a:rPr lang="en-CA" sz="1600" b="1" dirty="0"/>
            <a:t>The third </a:t>
          </a:r>
          <a:r>
            <a:rPr lang="en-US" sz="1600" b="1" dirty="0"/>
            <a:t>step is to set up a 2x2 </a:t>
          </a:r>
          <a:r>
            <a:rPr lang="en-CA" sz="1600" b="1" dirty="0"/>
            <a:t>matrix</a:t>
          </a:r>
        </a:p>
      </dgm:t>
    </dgm:pt>
    <dgm:pt modelId="{4B913F00-EC7B-43DA-97C7-7AF6B5A50FD3}" type="parTrans" cxnId="{62B14387-9C0A-4C26-92D6-A768B8835AC5}">
      <dgm:prSet/>
      <dgm:spPr/>
      <dgm:t>
        <a:bodyPr/>
        <a:lstStyle/>
        <a:p>
          <a:endParaRPr lang="en-CA"/>
        </a:p>
      </dgm:t>
    </dgm:pt>
    <dgm:pt modelId="{6FC6772A-60EF-42CD-B1DC-E901E31B054C}" type="sibTrans" cxnId="{62B14387-9C0A-4C26-92D6-A768B8835AC5}">
      <dgm:prSet/>
      <dgm:spPr/>
      <dgm:t>
        <a:bodyPr/>
        <a:lstStyle/>
        <a:p>
          <a:endParaRPr lang="en-CA"/>
        </a:p>
      </dgm:t>
    </dgm:pt>
    <dgm:pt modelId="{84D9C1AC-769B-4FB9-ABDF-B2B74504CBBA}" type="pres">
      <dgm:prSet presAssocID="{A586CBD1-AC19-4771-8CB9-D93091250F05}" presName="Name0" presStyleCnt="0">
        <dgm:presLayoutVars>
          <dgm:chMax val="7"/>
          <dgm:chPref val="7"/>
          <dgm:dir/>
          <dgm:animLvl val="lvl"/>
        </dgm:presLayoutVars>
      </dgm:prSet>
      <dgm:spPr/>
    </dgm:pt>
    <dgm:pt modelId="{BAA27D18-E5C5-458E-8125-E0818921A070}" type="pres">
      <dgm:prSet presAssocID="{29C331C0-1880-4E02-9BE3-9451B92D9D80}" presName="Accent1" presStyleCnt="0"/>
      <dgm:spPr/>
    </dgm:pt>
    <dgm:pt modelId="{E5AECD2A-FBFD-4D29-9F77-F7D951B515FF}" type="pres">
      <dgm:prSet presAssocID="{29C331C0-1880-4E02-9BE3-9451B92D9D80}" presName="Accent" presStyleLbl="node1" presStyleIdx="0" presStyleCnt="3"/>
      <dgm:spPr/>
    </dgm:pt>
    <dgm:pt modelId="{41821971-F24C-495F-A8DE-522242052293}" type="pres">
      <dgm:prSet presAssocID="{29C331C0-1880-4E02-9BE3-9451B92D9D80}" presName="Parent1" presStyleLbl="revTx" presStyleIdx="0" presStyleCnt="3" custScaleX="96320" custScaleY="149941" custLinFactNeighborX="2552" custLinFactNeighborY="-3244">
        <dgm:presLayoutVars>
          <dgm:chMax val="1"/>
          <dgm:chPref val="1"/>
          <dgm:bulletEnabled val="1"/>
        </dgm:presLayoutVars>
      </dgm:prSet>
      <dgm:spPr/>
    </dgm:pt>
    <dgm:pt modelId="{154A79E9-F242-45C4-A16B-848693D74FEC}" type="pres">
      <dgm:prSet presAssocID="{E40CD3B7-32AF-4D47-B41A-864E07184D8F}" presName="Accent2" presStyleCnt="0"/>
      <dgm:spPr/>
    </dgm:pt>
    <dgm:pt modelId="{0511768C-C120-40EA-AD79-84589E7B63F4}" type="pres">
      <dgm:prSet presAssocID="{E40CD3B7-32AF-4D47-B41A-864E07184D8F}" presName="Accent" presStyleLbl="node1" presStyleIdx="1" presStyleCnt="3"/>
      <dgm:spPr/>
    </dgm:pt>
    <dgm:pt modelId="{76D33C2E-DB24-4A1E-9948-6FEF843C1E73}" type="pres">
      <dgm:prSet presAssocID="{E40CD3B7-32AF-4D47-B41A-864E07184D8F}" presName="Parent2" presStyleLbl="revTx" presStyleIdx="1" presStyleCnt="3" custScaleY="175964" custLinFactNeighborX="-4376" custLinFactNeighborY="-5796">
        <dgm:presLayoutVars>
          <dgm:chMax val="1"/>
          <dgm:chPref val="1"/>
          <dgm:bulletEnabled val="1"/>
        </dgm:presLayoutVars>
      </dgm:prSet>
      <dgm:spPr/>
    </dgm:pt>
    <dgm:pt modelId="{ACD82176-FAEC-44CD-A442-B82C30EDFF96}" type="pres">
      <dgm:prSet presAssocID="{3BA3A311-FBCE-4C86-BBB9-6BEC6C843E1D}" presName="Accent3" presStyleCnt="0"/>
      <dgm:spPr/>
    </dgm:pt>
    <dgm:pt modelId="{188B36EC-8A5B-4744-BDF1-3E07BAF13D0B}" type="pres">
      <dgm:prSet presAssocID="{3BA3A311-FBCE-4C86-BBB9-6BEC6C843E1D}" presName="Accent" presStyleLbl="node1" presStyleIdx="2" presStyleCnt="3"/>
      <dgm:spPr/>
    </dgm:pt>
    <dgm:pt modelId="{3EC052B6-3F83-48E1-A6F5-5AF58DBFC1DE}" type="pres">
      <dgm:prSet presAssocID="{3BA3A311-FBCE-4C86-BBB9-6BEC6C843E1D}" presName="Parent3" presStyleLbl="revTx" presStyleIdx="2" presStyleCnt="3">
        <dgm:presLayoutVars>
          <dgm:chMax val="1"/>
          <dgm:chPref val="1"/>
          <dgm:bulletEnabled val="1"/>
        </dgm:presLayoutVars>
      </dgm:prSet>
      <dgm:spPr/>
    </dgm:pt>
  </dgm:ptLst>
  <dgm:cxnLst>
    <dgm:cxn modelId="{DE34833F-7344-4176-9594-A1B8A208D822}" srcId="{A586CBD1-AC19-4771-8CB9-D93091250F05}" destId="{29C331C0-1880-4E02-9BE3-9451B92D9D80}" srcOrd="0" destOrd="0" parTransId="{EC344481-DBBA-4307-A394-715018A1E06D}" sibTransId="{EDA8D17E-3D06-4F67-9753-32D35781BE3D}"/>
    <dgm:cxn modelId="{1CCEAE6F-2358-48E0-82D6-2C68628A6828}" type="presOf" srcId="{3BA3A311-FBCE-4C86-BBB9-6BEC6C843E1D}" destId="{3EC052B6-3F83-48E1-A6F5-5AF58DBFC1DE}" srcOrd="0" destOrd="0" presId="urn:microsoft.com/office/officeart/2009/layout/CircleArrowProcess"/>
    <dgm:cxn modelId="{62B14387-9C0A-4C26-92D6-A768B8835AC5}" srcId="{A586CBD1-AC19-4771-8CB9-D93091250F05}" destId="{3BA3A311-FBCE-4C86-BBB9-6BEC6C843E1D}" srcOrd="2" destOrd="0" parTransId="{4B913F00-EC7B-43DA-97C7-7AF6B5A50FD3}" sibTransId="{6FC6772A-60EF-42CD-B1DC-E901E31B054C}"/>
    <dgm:cxn modelId="{DA434C8B-1717-46B8-9EEA-B409E5D2D607}" srcId="{A586CBD1-AC19-4771-8CB9-D93091250F05}" destId="{E40CD3B7-32AF-4D47-B41A-864E07184D8F}" srcOrd="1" destOrd="0" parTransId="{DBB2DFFD-017F-4580-9ED2-C7C9BC3C3052}" sibTransId="{608CF6EE-DFE7-4F54-8F9C-77037BDEA0EA}"/>
    <dgm:cxn modelId="{475133BF-125E-4487-988B-858733C6C092}" type="presOf" srcId="{29C331C0-1880-4E02-9BE3-9451B92D9D80}" destId="{41821971-F24C-495F-A8DE-522242052293}" srcOrd="0" destOrd="0" presId="urn:microsoft.com/office/officeart/2009/layout/CircleArrowProcess"/>
    <dgm:cxn modelId="{FAA5FFC9-4875-435C-BF48-35C877F1CD83}" type="presOf" srcId="{E40CD3B7-32AF-4D47-B41A-864E07184D8F}" destId="{76D33C2E-DB24-4A1E-9948-6FEF843C1E73}" srcOrd="0" destOrd="0" presId="urn:microsoft.com/office/officeart/2009/layout/CircleArrowProcess"/>
    <dgm:cxn modelId="{566372FF-B8F6-491A-BB70-D68CF516AFCA}" type="presOf" srcId="{A586CBD1-AC19-4771-8CB9-D93091250F05}" destId="{84D9C1AC-769B-4FB9-ABDF-B2B74504CBBA}" srcOrd="0" destOrd="0" presId="urn:microsoft.com/office/officeart/2009/layout/CircleArrowProcess"/>
    <dgm:cxn modelId="{DFFB3E14-98F0-4A22-9EC1-8993B729CCF0}" type="presParOf" srcId="{84D9C1AC-769B-4FB9-ABDF-B2B74504CBBA}" destId="{BAA27D18-E5C5-458E-8125-E0818921A070}" srcOrd="0" destOrd="0" presId="urn:microsoft.com/office/officeart/2009/layout/CircleArrowProcess"/>
    <dgm:cxn modelId="{1A09C4D5-D0DA-4D25-9DE5-13D8358550DD}" type="presParOf" srcId="{BAA27D18-E5C5-458E-8125-E0818921A070}" destId="{E5AECD2A-FBFD-4D29-9F77-F7D951B515FF}" srcOrd="0" destOrd="0" presId="urn:microsoft.com/office/officeart/2009/layout/CircleArrowProcess"/>
    <dgm:cxn modelId="{34507EF0-7866-401D-9E4B-036AD26257DD}" type="presParOf" srcId="{84D9C1AC-769B-4FB9-ABDF-B2B74504CBBA}" destId="{41821971-F24C-495F-A8DE-522242052293}" srcOrd="1" destOrd="0" presId="urn:microsoft.com/office/officeart/2009/layout/CircleArrowProcess"/>
    <dgm:cxn modelId="{92705FDA-885C-4F43-8599-A120DF283208}" type="presParOf" srcId="{84D9C1AC-769B-4FB9-ABDF-B2B74504CBBA}" destId="{154A79E9-F242-45C4-A16B-848693D74FEC}" srcOrd="2" destOrd="0" presId="urn:microsoft.com/office/officeart/2009/layout/CircleArrowProcess"/>
    <dgm:cxn modelId="{84D6361F-1AAE-44DA-ABDD-317132DC80BD}" type="presParOf" srcId="{154A79E9-F242-45C4-A16B-848693D74FEC}" destId="{0511768C-C120-40EA-AD79-84589E7B63F4}" srcOrd="0" destOrd="0" presId="urn:microsoft.com/office/officeart/2009/layout/CircleArrowProcess"/>
    <dgm:cxn modelId="{9D95FBFD-DEF7-4D39-B132-3C4C68D3A056}" type="presParOf" srcId="{84D9C1AC-769B-4FB9-ABDF-B2B74504CBBA}" destId="{76D33C2E-DB24-4A1E-9948-6FEF843C1E73}" srcOrd="3" destOrd="0" presId="urn:microsoft.com/office/officeart/2009/layout/CircleArrowProcess"/>
    <dgm:cxn modelId="{FBF847DA-AB48-4113-B51E-33E0770CA50E}" type="presParOf" srcId="{84D9C1AC-769B-4FB9-ABDF-B2B74504CBBA}" destId="{ACD82176-FAEC-44CD-A442-B82C30EDFF96}" srcOrd="4" destOrd="0" presId="urn:microsoft.com/office/officeart/2009/layout/CircleArrowProcess"/>
    <dgm:cxn modelId="{C9E8C775-D32E-4DDE-A0FC-0931555A1AD4}" type="presParOf" srcId="{ACD82176-FAEC-44CD-A442-B82C30EDFF96}" destId="{188B36EC-8A5B-4744-BDF1-3E07BAF13D0B}" srcOrd="0" destOrd="0" presId="urn:microsoft.com/office/officeart/2009/layout/CircleArrowProcess"/>
    <dgm:cxn modelId="{E9EE68B2-5C1B-4F6C-AFE1-B5407230A9EA}" type="presParOf" srcId="{84D9C1AC-769B-4FB9-ABDF-B2B74504CBBA}" destId="{3EC052B6-3F83-48E1-A6F5-5AF58DBFC1DE}"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86CBD1-AC19-4771-8CB9-D93091250F05}" type="doc">
      <dgm:prSet loTypeId="urn:microsoft.com/office/officeart/2011/layout/CircleProcess" loCatId="process" qsTypeId="urn:microsoft.com/office/officeart/2005/8/quickstyle/simple1" qsCatId="simple" csTypeId="urn:microsoft.com/office/officeart/2005/8/colors/colorful2" csCatId="colorful" phldr="1"/>
      <dgm:spPr/>
      <dgm:t>
        <a:bodyPr/>
        <a:lstStyle/>
        <a:p>
          <a:endParaRPr lang="en-CA"/>
        </a:p>
      </dgm:t>
    </dgm:pt>
    <dgm:pt modelId="{29C331C0-1880-4E02-9BE3-9451B92D9D80}">
      <dgm:prSet phldrT="[Text]" custT="1"/>
      <dgm:spPr/>
      <dgm:t>
        <a:bodyPr/>
        <a:lstStyle/>
        <a:p>
          <a:r>
            <a:rPr lang="en-US" sz="2400" b="1" dirty="0">
              <a:latin typeface="Times New Roman" panose="02020603050405020304" pitchFamily="18" charset="0"/>
              <a:cs typeface="Times New Roman" panose="02020603050405020304" pitchFamily="18" charset="0"/>
            </a:rPr>
            <a:t>Phase One—Background research and scenario development</a:t>
          </a:r>
          <a:endParaRPr lang="en-CA" sz="2400" b="1" dirty="0">
            <a:latin typeface="Times New Roman" panose="02020603050405020304" pitchFamily="18" charset="0"/>
            <a:cs typeface="Times New Roman" panose="02020603050405020304" pitchFamily="18" charset="0"/>
          </a:endParaRPr>
        </a:p>
      </dgm:t>
    </dgm:pt>
    <dgm:pt modelId="{EC344481-DBBA-4307-A394-715018A1E06D}" type="parTrans" cxnId="{DE34833F-7344-4176-9594-A1B8A208D822}">
      <dgm:prSet/>
      <dgm:spPr/>
      <dgm:t>
        <a:bodyPr/>
        <a:lstStyle/>
        <a:p>
          <a:endParaRPr lang="en-CA"/>
        </a:p>
      </dgm:t>
    </dgm:pt>
    <dgm:pt modelId="{EDA8D17E-3D06-4F67-9753-32D35781BE3D}" type="sibTrans" cxnId="{DE34833F-7344-4176-9594-A1B8A208D822}">
      <dgm:prSet/>
      <dgm:spPr/>
      <dgm:t>
        <a:bodyPr/>
        <a:lstStyle/>
        <a:p>
          <a:endParaRPr lang="en-CA"/>
        </a:p>
      </dgm:t>
    </dgm:pt>
    <dgm:pt modelId="{E40CD3B7-32AF-4D47-B41A-864E07184D8F}">
      <dgm:prSet phldrT="[Text]" custT="1"/>
      <dgm:spPr/>
      <dgm:t>
        <a:bodyPr/>
        <a:lstStyle/>
        <a:p>
          <a:r>
            <a:rPr lang="en-US" sz="2400" b="1" dirty="0">
              <a:latin typeface="Times New Roman" panose="02020603050405020304" pitchFamily="18" charset="0"/>
              <a:cs typeface="Times New Roman" panose="02020603050405020304" pitchFamily="18" charset="0"/>
            </a:rPr>
            <a:t>Phase Two—Development of strategic options</a:t>
          </a:r>
          <a:endParaRPr lang="en-CA" sz="2400" b="1" dirty="0">
            <a:latin typeface="Times New Roman" panose="02020603050405020304" pitchFamily="18" charset="0"/>
            <a:cs typeface="Times New Roman" panose="02020603050405020304" pitchFamily="18" charset="0"/>
          </a:endParaRPr>
        </a:p>
      </dgm:t>
    </dgm:pt>
    <dgm:pt modelId="{DBB2DFFD-017F-4580-9ED2-C7C9BC3C3052}" type="parTrans" cxnId="{DA434C8B-1717-46B8-9EEA-B409E5D2D607}">
      <dgm:prSet/>
      <dgm:spPr/>
      <dgm:t>
        <a:bodyPr/>
        <a:lstStyle/>
        <a:p>
          <a:endParaRPr lang="en-CA"/>
        </a:p>
      </dgm:t>
    </dgm:pt>
    <dgm:pt modelId="{608CF6EE-DFE7-4F54-8F9C-77037BDEA0EA}" type="sibTrans" cxnId="{DA434C8B-1717-46B8-9EEA-B409E5D2D607}">
      <dgm:prSet/>
      <dgm:spPr/>
      <dgm:t>
        <a:bodyPr/>
        <a:lstStyle/>
        <a:p>
          <a:endParaRPr lang="en-CA"/>
        </a:p>
      </dgm:t>
    </dgm:pt>
    <dgm:pt modelId="{3BA3A311-FBCE-4C86-BBB9-6BEC6C843E1D}">
      <dgm:prSet phldrT="[Text]" custT="1"/>
      <dgm:spPr/>
      <dgm:t>
        <a:bodyPr/>
        <a:lstStyle/>
        <a:p>
          <a:r>
            <a:rPr lang="en-US" sz="2400" b="1" dirty="0">
              <a:latin typeface="Times New Roman" panose="02020603050405020304" pitchFamily="18" charset="0"/>
              <a:cs typeface="Times New Roman" panose="02020603050405020304" pitchFamily="18" charset="0"/>
            </a:rPr>
            <a:t>Phase Three—Acquisition of necessary resources and building of</a:t>
          </a:r>
          <a:r>
            <a:rPr lang="en-CA" sz="2400" b="1" dirty="0">
              <a:latin typeface="Times New Roman" panose="02020603050405020304" pitchFamily="18" charset="0"/>
              <a:cs typeface="Times New Roman" panose="02020603050405020304" pitchFamily="18" charset="0"/>
            </a:rPr>
            <a:t>the capability to execute</a:t>
          </a:r>
        </a:p>
      </dgm:t>
    </dgm:pt>
    <dgm:pt modelId="{6FC6772A-60EF-42CD-B1DC-E901E31B054C}" type="sibTrans" cxnId="{62B14387-9C0A-4C26-92D6-A768B8835AC5}">
      <dgm:prSet/>
      <dgm:spPr/>
      <dgm:t>
        <a:bodyPr/>
        <a:lstStyle/>
        <a:p>
          <a:endParaRPr lang="en-CA"/>
        </a:p>
      </dgm:t>
    </dgm:pt>
    <dgm:pt modelId="{4B913F00-EC7B-43DA-97C7-7AF6B5A50FD3}" type="parTrans" cxnId="{62B14387-9C0A-4C26-92D6-A768B8835AC5}">
      <dgm:prSet/>
      <dgm:spPr/>
      <dgm:t>
        <a:bodyPr/>
        <a:lstStyle/>
        <a:p>
          <a:endParaRPr lang="en-CA"/>
        </a:p>
      </dgm:t>
    </dgm:pt>
    <dgm:pt modelId="{F4856465-9431-4214-9C86-A1BFE0ECD832}" type="pres">
      <dgm:prSet presAssocID="{A586CBD1-AC19-4771-8CB9-D93091250F05}" presName="Name0" presStyleCnt="0">
        <dgm:presLayoutVars>
          <dgm:chMax val="11"/>
          <dgm:chPref val="11"/>
          <dgm:dir/>
          <dgm:resizeHandles/>
        </dgm:presLayoutVars>
      </dgm:prSet>
      <dgm:spPr/>
    </dgm:pt>
    <dgm:pt modelId="{0C5A5B99-00A0-452A-BA35-D61A683E57DE}" type="pres">
      <dgm:prSet presAssocID="{3BA3A311-FBCE-4C86-BBB9-6BEC6C843E1D}" presName="Accent3" presStyleCnt="0"/>
      <dgm:spPr/>
    </dgm:pt>
    <dgm:pt modelId="{7CF8787F-FB6C-4876-B110-45EE1047EB61}" type="pres">
      <dgm:prSet presAssocID="{3BA3A311-FBCE-4C86-BBB9-6BEC6C843E1D}" presName="Accent" presStyleLbl="node1" presStyleIdx="0" presStyleCnt="3"/>
      <dgm:spPr/>
    </dgm:pt>
    <dgm:pt modelId="{2E2B55B6-BCB8-4539-8B02-7B29885E9370}" type="pres">
      <dgm:prSet presAssocID="{3BA3A311-FBCE-4C86-BBB9-6BEC6C843E1D}" presName="ParentBackground3" presStyleCnt="0"/>
      <dgm:spPr/>
    </dgm:pt>
    <dgm:pt modelId="{D7ECA738-84F0-4C0C-82EC-548592E5AE24}" type="pres">
      <dgm:prSet presAssocID="{3BA3A311-FBCE-4C86-BBB9-6BEC6C843E1D}" presName="ParentBackground" presStyleLbl="fgAcc1" presStyleIdx="0" presStyleCnt="3"/>
      <dgm:spPr/>
    </dgm:pt>
    <dgm:pt modelId="{BD278139-2131-405F-834A-153724ED641C}" type="pres">
      <dgm:prSet presAssocID="{3BA3A311-FBCE-4C86-BBB9-6BEC6C843E1D}" presName="Parent3" presStyleLbl="revTx" presStyleIdx="0" presStyleCnt="0">
        <dgm:presLayoutVars>
          <dgm:chMax val="1"/>
          <dgm:chPref val="1"/>
          <dgm:bulletEnabled val="1"/>
        </dgm:presLayoutVars>
      </dgm:prSet>
      <dgm:spPr/>
    </dgm:pt>
    <dgm:pt modelId="{9E9BD883-A2E3-45AD-8102-C6B1F7435FDA}" type="pres">
      <dgm:prSet presAssocID="{E40CD3B7-32AF-4D47-B41A-864E07184D8F}" presName="Accent2" presStyleCnt="0"/>
      <dgm:spPr/>
    </dgm:pt>
    <dgm:pt modelId="{D14654FB-3A31-4ED0-97FA-251B8C87EBDC}" type="pres">
      <dgm:prSet presAssocID="{E40CD3B7-32AF-4D47-B41A-864E07184D8F}" presName="Accent" presStyleLbl="node1" presStyleIdx="1" presStyleCnt="3"/>
      <dgm:spPr/>
    </dgm:pt>
    <dgm:pt modelId="{95A286E3-1A85-447A-B809-CD061BF187D1}" type="pres">
      <dgm:prSet presAssocID="{E40CD3B7-32AF-4D47-B41A-864E07184D8F}" presName="ParentBackground2" presStyleCnt="0"/>
      <dgm:spPr/>
    </dgm:pt>
    <dgm:pt modelId="{6AC7EA4D-1C2A-4E6F-BE33-CA7B54983760}" type="pres">
      <dgm:prSet presAssocID="{E40CD3B7-32AF-4D47-B41A-864E07184D8F}" presName="ParentBackground" presStyleLbl="fgAcc1" presStyleIdx="1" presStyleCnt="3"/>
      <dgm:spPr/>
    </dgm:pt>
    <dgm:pt modelId="{221D54A6-F69C-4551-837F-97141A2581D7}" type="pres">
      <dgm:prSet presAssocID="{E40CD3B7-32AF-4D47-B41A-864E07184D8F}" presName="Parent2" presStyleLbl="revTx" presStyleIdx="0" presStyleCnt="0">
        <dgm:presLayoutVars>
          <dgm:chMax val="1"/>
          <dgm:chPref val="1"/>
          <dgm:bulletEnabled val="1"/>
        </dgm:presLayoutVars>
      </dgm:prSet>
      <dgm:spPr/>
    </dgm:pt>
    <dgm:pt modelId="{E6599EBD-AC18-44FA-AB4B-CD3347869378}" type="pres">
      <dgm:prSet presAssocID="{29C331C0-1880-4E02-9BE3-9451B92D9D80}" presName="Accent1" presStyleCnt="0"/>
      <dgm:spPr/>
    </dgm:pt>
    <dgm:pt modelId="{A09770E3-745D-4959-9FC7-D8D9388D0617}" type="pres">
      <dgm:prSet presAssocID="{29C331C0-1880-4E02-9BE3-9451B92D9D80}" presName="Accent" presStyleLbl="node1" presStyleIdx="2" presStyleCnt="3"/>
      <dgm:spPr/>
    </dgm:pt>
    <dgm:pt modelId="{6A58FFEC-1280-473D-914B-ADEE5350D9D7}" type="pres">
      <dgm:prSet presAssocID="{29C331C0-1880-4E02-9BE3-9451B92D9D80}" presName="ParentBackground1" presStyleCnt="0"/>
      <dgm:spPr/>
    </dgm:pt>
    <dgm:pt modelId="{569FB3B5-19AC-4A48-B5E6-E53827779C99}" type="pres">
      <dgm:prSet presAssocID="{29C331C0-1880-4E02-9BE3-9451B92D9D80}" presName="ParentBackground" presStyleLbl="fgAcc1" presStyleIdx="2" presStyleCnt="3" custScaleY="99244"/>
      <dgm:spPr/>
    </dgm:pt>
    <dgm:pt modelId="{DDB122AD-A30B-4BB6-8FA7-A9DEB614CE3E}" type="pres">
      <dgm:prSet presAssocID="{29C331C0-1880-4E02-9BE3-9451B92D9D80}" presName="Parent1" presStyleLbl="revTx" presStyleIdx="0" presStyleCnt="0">
        <dgm:presLayoutVars>
          <dgm:chMax val="1"/>
          <dgm:chPref val="1"/>
          <dgm:bulletEnabled val="1"/>
        </dgm:presLayoutVars>
      </dgm:prSet>
      <dgm:spPr/>
    </dgm:pt>
  </dgm:ptLst>
  <dgm:cxnLst>
    <dgm:cxn modelId="{434BBE20-1378-40AE-87A2-B5AB2FF289A5}" type="presOf" srcId="{A586CBD1-AC19-4771-8CB9-D93091250F05}" destId="{F4856465-9431-4214-9C86-A1BFE0ECD832}" srcOrd="0" destOrd="0" presId="urn:microsoft.com/office/officeart/2011/layout/CircleProcess"/>
    <dgm:cxn modelId="{83A2C721-A44E-4660-8D5A-3988F505B859}" type="presOf" srcId="{29C331C0-1880-4E02-9BE3-9451B92D9D80}" destId="{569FB3B5-19AC-4A48-B5E6-E53827779C99}" srcOrd="0" destOrd="0" presId="urn:microsoft.com/office/officeart/2011/layout/CircleProcess"/>
    <dgm:cxn modelId="{153BC62F-6808-4B6A-94CB-21ABFAA43F2D}" type="presOf" srcId="{3BA3A311-FBCE-4C86-BBB9-6BEC6C843E1D}" destId="{BD278139-2131-405F-834A-153724ED641C}" srcOrd="1" destOrd="0" presId="urn:microsoft.com/office/officeart/2011/layout/CircleProcess"/>
    <dgm:cxn modelId="{C89B0A3C-69FE-4840-9553-2C38FFA17F3C}" type="presOf" srcId="{E40CD3B7-32AF-4D47-B41A-864E07184D8F}" destId="{221D54A6-F69C-4551-837F-97141A2581D7}" srcOrd="1" destOrd="0" presId="urn:microsoft.com/office/officeart/2011/layout/CircleProcess"/>
    <dgm:cxn modelId="{DE34833F-7344-4176-9594-A1B8A208D822}" srcId="{A586CBD1-AC19-4771-8CB9-D93091250F05}" destId="{29C331C0-1880-4E02-9BE3-9451B92D9D80}" srcOrd="0" destOrd="0" parTransId="{EC344481-DBBA-4307-A394-715018A1E06D}" sibTransId="{EDA8D17E-3D06-4F67-9753-32D35781BE3D}"/>
    <dgm:cxn modelId="{9D80D955-D008-447F-984E-1837BAB268EF}" type="presOf" srcId="{29C331C0-1880-4E02-9BE3-9451B92D9D80}" destId="{DDB122AD-A30B-4BB6-8FA7-A9DEB614CE3E}" srcOrd="1" destOrd="0" presId="urn:microsoft.com/office/officeart/2011/layout/CircleProcess"/>
    <dgm:cxn modelId="{424C4079-365F-4CD2-9136-88680008286C}" type="presOf" srcId="{E40CD3B7-32AF-4D47-B41A-864E07184D8F}" destId="{6AC7EA4D-1C2A-4E6F-BE33-CA7B54983760}" srcOrd="0" destOrd="0" presId="urn:microsoft.com/office/officeart/2011/layout/CircleProcess"/>
    <dgm:cxn modelId="{03628759-46F1-45C9-845B-25A1651EED71}" type="presOf" srcId="{3BA3A311-FBCE-4C86-BBB9-6BEC6C843E1D}" destId="{D7ECA738-84F0-4C0C-82EC-548592E5AE24}" srcOrd="0" destOrd="0" presId="urn:microsoft.com/office/officeart/2011/layout/CircleProcess"/>
    <dgm:cxn modelId="{62B14387-9C0A-4C26-92D6-A768B8835AC5}" srcId="{A586CBD1-AC19-4771-8CB9-D93091250F05}" destId="{3BA3A311-FBCE-4C86-BBB9-6BEC6C843E1D}" srcOrd="2" destOrd="0" parTransId="{4B913F00-EC7B-43DA-97C7-7AF6B5A50FD3}" sibTransId="{6FC6772A-60EF-42CD-B1DC-E901E31B054C}"/>
    <dgm:cxn modelId="{DA434C8B-1717-46B8-9EEA-B409E5D2D607}" srcId="{A586CBD1-AC19-4771-8CB9-D93091250F05}" destId="{E40CD3B7-32AF-4D47-B41A-864E07184D8F}" srcOrd="1" destOrd="0" parTransId="{DBB2DFFD-017F-4580-9ED2-C7C9BC3C3052}" sibTransId="{608CF6EE-DFE7-4F54-8F9C-77037BDEA0EA}"/>
    <dgm:cxn modelId="{1DED14AC-6AEC-4E2A-838E-389575821B9B}" type="presParOf" srcId="{F4856465-9431-4214-9C86-A1BFE0ECD832}" destId="{0C5A5B99-00A0-452A-BA35-D61A683E57DE}" srcOrd="0" destOrd="0" presId="urn:microsoft.com/office/officeart/2011/layout/CircleProcess"/>
    <dgm:cxn modelId="{DE0F5513-95DF-48B6-8F79-ACD9ADD743A1}" type="presParOf" srcId="{0C5A5B99-00A0-452A-BA35-D61A683E57DE}" destId="{7CF8787F-FB6C-4876-B110-45EE1047EB61}" srcOrd="0" destOrd="0" presId="urn:microsoft.com/office/officeart/2011/layout/CircleProcess"/>
    <dgm:cxn modelId="{47B5A863-B437-485F-8269-3A56E62778FD}" type="presParOf" srcId="{F4856465-9431-4214-9C86-A1BFE0ECD832}" destId="{2E2B55B6-BCB8-4539-8B02-7B29885E9370}" srcOrd="1" destOrd="0" presId="urn:microsoft.com/office/officeart/2011/layout/CircleProcess"/>
    <dgm:cxn modelId="{A682A3C1-891C-4586-84ED-DF3C1061C18D}" type="presParOf" srcId="{2E2B55B6-BCB8-4539-8B02-7B29885E9370}" destId="{D7ECA738-84F0-4C0C-82EC-548592E5AE24}" srcOrd="0" destOrd="0" presId="urn:microsoft.com/office/officeart/2011/layout/CircleProcess"/>
    <dgm:cxn modelId="{80550622-4FEE-48D4-B8A9-5C330FE967CB}" type="presParOf" srcId="{F4856465-9431-4214-9C86-A1BFE0ECD832}" destId="{BD278139-2131-405F-834A-153724ED641C}" srcOrd="2" destOrd="0" presId="urn:microsoft.com/office/officeart/2011/layout/CircleProcess"/>
    <dgm:cxn modelId="{0571E9C6-03B3-45BE-BE64-37C2DDD7F840}" type="presParOf" srcId="{F4856465-9431-4214-9C86-A1BFE0ECD832}" destId="{9E9BD883-A2E3-45AD-8102-C6B1F7435FDA}" srcOrd="3" destOrd="0" presId="urn:microsoft.com/office/officeart/2011/layout/CircleProcess"/>
    <dgm:cxn modelId="{BE74AB13-B14E-4C91-84E9-627E4C0F0EBC}" type="presParOf" srcId="{9E9BD883-A2E3-45AD-8102-C6B1F7435FDA}" destId="{D14654FB-3A31-4ED0-97FA-251B8C87EBDC}" srcOrd="0" destOrd="0" presId="urn:microsoft.com/office/officeart/2011/layout/CircleProcess"/>
    <dgm:cxn modelId="{F3A434EC-AF3F-4BCB-B506-200BB9E10BAB}" type="presParOf" srcId="{F4856465-9431-4214-9C86-A1BFE0ECD832}" destId="{95A286E3-1A85-447A-B809-CD061BF187D1}" srcOrd="4" destOrd="0" presId="urn:microsoft.com/office/officeart/2011/layout/CircleProcess"/>
    <dgm:cxn modelId="{6DDFE83F-26ED-4B89-B759-288A64103131}" type="presParOf" srcId="{95A286E3-1A85-447A-B809-CD061BF187D1}" destId="{6AC7EA4D-1C2A-4E6F-BE33-CA7B54983760}" srcOrd="0" destOrd="0" presId="urn:microsoft.com/office/officeart/2011/layout/CircleProcess"/>
    <dgm:cxn modelId="{9572B2F1-335C-4437-8451-6B2AA0ABAD0A}" type="presParOf" srcId="{F4856465-9431-4214-9C86-A1BFE0ECD832}" destId="{221D54A6-F69C-4551-837F-97141A2581D7}" srcOrd="5" destOrd="0" presId="urn:microsoft.com/office/officeart/2011/layout/CircleProcess"/>
    <dgm:cxn modelId="{16A01177-1BEA-48BC-B156-6C94F8E8BEF9}" type="presParOf" srcId="{F4856465-9431-4214-9C86-A1BFE0ECD832}" destId="{E6599EBD-AC18-44FA-AB4B-CD3347869378}" srcOrd="6" destOrd="0" presId="urn:microsoft.com/office/officeart/2011/layout/CircleProcess"/>
    <dgm:cxn modelId="{61AA6638-12B8-45DA-B2BA-FE884F9F6B47}" type="presParOf" srcId="{E6599EBD-AC18-44FA-AB4B-CD3347869378}" destId="{A09770E3-745D-4959-9FC7-D8D9388D0617}" srcOrd="0" destOrd="0" presId="urn:microsoft.com/office/officeart/2011/layout/CircleProcess"/>
    <dgm:cxn modelId="{A7B0905C-5C52-4FC0-9958-AFD12518BEBE}" type="presParOf" srcId="{F4856465-9431-4214-9C86-A1BFE0ECD832}" destId="{6A58FFEC-1280-473D-914B-ADEE5350D9D7}" srcOrd="7" destOrd="0" presId="urn:microsoft.com/office/officeart/2011/layout/CircleProcess"/>
    <dgm:cxn modelId="{10B076D3-D287-425E-9488-083C3DEF5982}" type="presParOf" srcId="{6A58FFEC-1280-473D-914B-ADEE5350D9D7}" destId="{569FB3B5-19AC-4A48-B5E6-E53827779C99}" srcOrd="0" destOrd="0" presId="urn:microsoft.com/office/officeart/2011/layout/CircleProcess"/>
    <dgm:cxn modelId="{B1BFE573-BBAA-42DD-A672-B3E83E84DBC2}" type="presParOf" srcId="{F4856465-9431-4214-9C86-A1BFE0ECD832}" destId="{DDB122AD-A30B-4BB6-8FA7-A9DEB614CE3E}" srcOrd="8"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AECD2A-FBFD-4D29-9F77-F7D951B515FF}">
      <dsp:nvSpPr>
        <dsp:cNvPr id="0" name=""/>
        <dsp:cNvSpPr/>
      </dsp:nvSpPr>
      <dsp:spPr>
        <a:xfrm>
          <a:off x="4084315" y="0"/>
          <a:ext cx="2454843" cy="2455217"/>
        </a:xfrm>
        <a:prstGeom prst="circularArrow">
          <a:avLst>
            <a:gd name="adj1" fmla="val 10980"/>
            <a:gd name="adj2" fmla="val 1142322"/>
            <a:gd name="adj3" fmla="val 4500000"/>
            <a:gd name="adj4" fmla="val 10800000"/>
            <a:gd name="adj5" fmla="val 125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821971-F24C-495F-A8DE-522242052293}">
      <dsp:nvSpPr>
        <dsp:cNvPr id="0" name=""/>
        <dsp:cNvSpPr/>
      </dsp:nvSpPr>
      <dsp:spPr>
        <a:xfrm>
          <a:off x="4686828" y="694015"/>
          <a:ext cx="1313910" cy="10224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latin typeface="Times New Roman" panose="02020603050405020304" pitchFamily="18" charset="0"/>
              <a:cs typeface="Times New Roman" panose="02020603050405020304" pitchFamily="18" charset="0"/>
            </a:rPr>
            <a:t>Identify the most critical and potentially impactful unknowns</a:t>
          </a:r>
          <a:endParaRPr lang="en-CA" sz="1400" b="1" kern="1200" dirty="0">
            <a:latin typeface="Times New Roman" panose="02020603050405020304" pitchFamily="18" charset="0"/>
            <a:cs typeface="Times New Roman" panose="02020603050405020304" pitchFamily="18" charset="0"/>
          </a:endParaRPr>
        </a:p>
      </dsp:txBody>
      <dsp:txXfrm>
        <a:off x="4686828" y="694015"/>
        <a:ext cx="1313910" cy="1022434"/>
      </dsp:txXfrm>
    </dsp:sp>
    <dsp:sp modelId="{0511768C-C120-40EA-AD79-84589E7B63F4}">
      <dsp:nvSpPr>
        <dsp:cNvPr id="0" name=""/>
        <dsp:cNvSpPr/>
      </dsp:nvSpPr>
      <dsp:spPr>
        <a:xfrm>
          <a:off x="3402491" y="1410704"/>
          <a:ext cx="2454843" cy="2455217"/>
        </a:xfrm>
        <a:prstGeom prst="leftCircularArrow">
          <a:avLst>
            <a:gd name="adj1" fmla="val 10980"/>
            <a:gd name="adj2" fmla="val 1142322"/>
            <a:gd name="adj3" fmla="val 6300000"/>
            <a:gd name="adj4" fmla="val 18900000"/>
            <a:gd name="adj5" fmla="val 125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D33C2E-DB24-4A1E-9948-6FEF843C1E73}">
      <dsp:nvSpPr>
        <dsp:cNvPr id="0" name=""/>
        <dsp:cNvSpPr/>
      </dsp:nvSpPr>
      <dsp:spPr>
        <a:xfrm>
          <a:off x="3888164" y="2006753"/>
          <a:ext cx="1364109" cy="11998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Select two of the most critical of those </a:t>
          </a:r>
          <a:r>
            <a:rPr lang="en-CA" sz="1600" b="1" kern="1200" dirty="0">
              <a:latin typeface="Times New Roman" panose="02020603050405020304" pitchFamily="18" charset="0"/>
              <a:cs typeface="Times New Roman" panose="02020603050405020304" pitchFamily="18" charset="0"/>
            </a:rPr>
            <a:t>un knowns</a:t>
          </a:r>
        </a:p>
      </dsp:txBody>
      <dsp:txXfrm>
        <a:off x="3888164" y="2006753"/>
        <a:ext cx="1364109" cy="1199883"/>
      </dsp:txXfrm>
    </dsp:sp>
    <dsp:sp modelId="{188B36EC-8A5B-4744-BDF1-3E07BAF13D0B}">
      <dsp:nvSpPr>
        <dsp:cNvPr id="0" name=""/>
        <dsp:cNvSpPr/>
      </dsp:nvSpPr>
      <dsp:spPr>
        <a:xfrm>
          <a:off x="4259035" y="2990223"/>
          <a:ext cx="2109090" cy="2109936"/>
        </a:xfrm>
        <a:prstGeom prst="blockArc">
          <a:avLst>
            <a:gd name="adj1" fmla="val 13500000"/>
            <a:gd name="adj2" fmla="val 10800000"/>
            <a:gd name="adj3" fmla="val 1274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C052B6-3F83-48E1-A6F5-5AF58DBFC1DE}">
      <dsp:nvSpPr>
        <dsp:cNvPr id="0" name=""/>
        <dsp:cNvSpPr/>
      </dsp:nvSpPr>
      <dsp:spPr>
        <a:xfrm>
          <a:off x="4630143" y="3726176"/>
          <a:ext cx="1364109" cy="6818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CA" sz="1600" b="1" kern="1200" dirty="0"/>
            <a:t>The third </a:t>
          </a:r>
          <a:r>
            <a:rPr lang="en-US" sz="1600" b="1" kern="1200" dirty="0"/>
            <a:t>step is to set up a 2x2 </a:t>
          </a:r>
          <a:r>
            <a:rPr lang="en-CA" sz="1600" b="1" kern="1200" dirty="0"/>
            <a:t>matrix</a:t>
          </a:r>
        </a:p>
      </dsp:txBody>
      <dsp:txXfrm>
        <a:off x="4630143" y="3726176"/>
        <a:ext cx="1364109" cy="6818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F8787F-FB6C-4876-B110-45EE1047EB61}">
      <dsp:nvSpPr>
        <dsp:cNvPr id="0" name=""/>
        <dsp:cNvSpPr/>
      </dsp:nvSpPr>
      <dsp:spPr>
        <a:xfrm>
          <a:off x="8177962" y="1327640"/>
          <a:ext cx="3516885" cy="3517536"/>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ECA738-84F0-4C0C-82EC-548592E5AE24}">
      <dsp:nvSpPr>
        <dsp:cNvPr id="0" name=""/>
        <dsp:cNvSpPr/>
      </dsp:nvSpPr>
      <dsp:spPr>
        <a:xfrm>
          <a:off x="8294733" y="1444912"/>
          <a:ext cx="3283342" cy="3282993"/>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Times New Roman" panose="02020603050405020304" pitchFamily="18" charset="0"/>
              <a:cs typeface="Times New Roman" panose="02020603050405020304" pitchFamily="18" charset="0"/>
            </a:rPr>
            <a:t>Phase Three—Acquisition of necessary resources and building of</a:t>
          </a:r>
          <a:r>
            <a:rPr lang="en-CA" sz="2400" b="1" kern="1200" dirty="0">
              <a:latin typeface="Times New Roman" panose="02020603050405020304" pitchFamily="18" charset="0"/>
              <a:cs typeface="Times New Roman" panose="02020603050405020304" pitchFamily="18" charset="0"/>
            </a:rPr>
            <a:t>the capability to execute</a:t>
          </a:r>
        </a:p>
      </dsp:txBody>
      <dsp:txXfrm>
        <a:off x="8764109" y="1913999"/>
        <a:ext cx="2344590" cy="2344818"/>
      </dsp:txXfrm>
    </dsp:sp>
    <dsp:sp modelId="{D14654FB-3A31-4ED0-97FA-251B8C87EBDC}">
      <dsp:nvSpPr>
        <dsp:cNvPr id="0" name=""/>
        <dsp:cNvSpPr/>
      </dsp:nvSpPr>
      <dsp:spPr>
        <a:xfrm rot="2700000">
          <a:off x="4547394" y="1331892"/>
          <a:ext cx="3508415" cy="3508415"/>
        </a:xfrm>
        <a:prstGeom prst="teardrop">
          <a:avLst>
            <a:gd name="adj" fmla="val 10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C7EA4D-1C2A-4E6F-BE33-CA7B54983760}">
      <dsp:nvSpPr>
        <dsp:cNvPr id="0" name=""/>
        <dsp:cNvSpPr/>
      </dsp:nvSpPr>
      <dsp:spPr>
        <a:xfrm>
          <a:off x="4659931" y="1444912"/>
          <a:ext cx="3283342" cy="3282993"/>
        </a:xfrm>
        <a:prstGeom prst="ellipse">
          <a:avLst/>
        </a:prstGeom>
        <a:solidFill>
          <a:schemeClr val="lt1">
            <a:alpha val="90000"/>
            <a:hueOff val="0"/>
            <a:satOff val="0"/>
            <a:lumOff val="0"/>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Times New Roman" panose="02020603050405020304" pitchFamily="18" charset="0"/>
              <a:cs typeface="Times New Roman" panose="02020603050405020304" pitchFamily="18" charset="0"/>
            </a:rPr>
            <a:t>Phase Two—Development of strategic options</a:t>
          </a:r>
          <a:endParaRPr lang="en-CA" sz="2400" b="1" kern="1200" dirty="0">
            <a:latin typeface="Times New Roman" panose="02020603050405020304" pitchFamily="18" charset="0"/>
            <a:cs typeface="Times New Roman" panose="02020603050405020304" pitchFamily="18" charset="0"/>
          </a:endParaRPr>
        </a:p>
      </dsp:txBody>
      <dsp:txXfrm>
        <a:off x="5129307" y="1913999"/>
        <a:ext cx="2344590" cy="2344818"/>
      </dsp:txXfrm>
    </dsp:sp>
    <dsp:sp modelId="{A09770E3-745D-4959-9FC7-D8D9388D0617}">
      <dsp:nvSpPr>
        <dsp:cNvPr id="0" name=""/>
        <dsp:cNvSpPr/>
      </dsp:nvSpPr>
      <dsp:spPr>
        <a:xfrm rot="2700000">
          <a:off x="912592" y="1331892"/>
          <a:ext cx="3508415" cy="3508415"/>
        </a:xfrm>
        <a:prstGeom prst="teardrop">
          <a:avLst>
            <a:gd name="adj" fmla="val 10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9FB3B5-19AC-4A48-B5E6-E53827779C99}">
      <dsp:nvSpPr>
        <dsp:cNvPr id="0" name=""/>
        <dsp:cNvSpPr/>
      </dsp:nvSpPr>
      <dsp:spPr>
        <a:xfrm>
          <a:off x="1025128" y="1457321"/>
          <a:ext cx="3283342" cy="3258173"/>
        </a:xfrm>
        <a:prstGeom prst="ellipse">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Times New Roman" panose="02020603050405020304" pitchFamily="18" charset="0"/>
              <a:cs typeface="Times New Roman" panose="02020603050405020304" pitchFamily="18" charset="0"/>
            </a:rPr>
            <a:t>Phase One—Background research and scenario development</a:t>
          </a:r>
          <a:endParaRPr lang="en-CA" sz="2400" b="1" kern="1200" dirty="0">
            <a:latin typeface="Times New Roman" panose="02020603050405020304" pitchFamily="18" charset="0"/>
            <a:cs typeface="Times New Roman" panose="02020603050405020304" pitchFamily="18" charset="0"/>
          </a:endParaRPr>
        </a:p>
      </dsp:txBody>
      <dsp:txXfrm>
        <a:off x="1494504" y="1922862"/>
        <a:ext cx="2344590" cy="2327091"/>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740571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6569932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334113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0F76B4B6-A9B6-44FB-B419-649119306B6E}"/>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09600" y="190501"/>
            <a:ext cx="10972800" cy="582613"/>
          </a:xfrm>
        </p:spPr>
        <p:txBody>
          <a:bodyPr/>
          <a:lstStyle/>
          <a:p>
            <a:r>
              <a:rPr lang="en-US"/>
              <a:t>Click to edit Master title style</a:t>
            </a:r>
          </a:p>
        </p:txBody>
      </p:sp>
      <p:sp>
        <p:nvSpPr>
          <p:cNvPr id="3" name="Rectangle 5">
            <a:extLst>
              <a:ext uri="{FF2B5EF4-FFF2-40B4-BE49-F238E27FC236}">
                <a16:creationId xmlns:a16="http://schemas.microsoft.com/office/drawing/2014/main" id="{0A8969F6-3EDB-4CDD-BEB9-F07868BF6A51}"/>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6">
            <a:extLst>
              <a:ext uri="{FF2B5EF4-FFF2-40B4-BE49-F238E27FC236}">
                <a16:creationId xmlns:a16="http://schemas.microsoft.com/office/drawing/2014/main" id="{46D1FD93-610D-43EF-AB53-BA5FE3F26916}"/>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7">
            <a:extLst>
              <a:ext uri="{FF2B5EF4-FFF2-40B4-BE49-F238E27FC236}">
                <a16:creationId xmlns:a16="http://schemas.microsoft.com/office/drawing/2014/main" id="{94C077CD-7DF7-4B62-AE13-8AFB9C8E5E58}"/>
              </a:ext>
            </a:extLst>
          </p:cNvPr>
          <p:cNvSpPr>
            <a:spLocks noGrp="1" noChangeArrowheads="1"/>
          </p:cNvSpPr>
          <p:nvPr>
            <p:ph type="sldNum" sz="quarter" idx="12"/>
          </p:nvPr>
        </p:nvSpPr>
        <p:spPr>
          <a:ln/>
        </p:spPr>
        <p:txBody>
          <a:bodyPr/>
          <a:lstStyle>
            <a:lvl1pPr>
              <a:defRPr/>
            </a:lvl1pPr>
          </a:lstStyle>
          <a:p>
            <a:fld id="{CE2C92BB-D2CF-44F7-BD8F-98C11A3102F8}" type="slidenum">
              <a:rPr lang="en-US" altLang="zh-CN"/>
              <a:pPr/>
              <a:t>‹#›</a:t>
            </a:fld>
            <a:endParaRPr lang="en-US" altLang="zh-CN"/>
          </a:p>
        </p:txBody>
      </p:sp>
    </p:spTree>
    <p:extLst>
      <p:ext uri="{BB962C8B-B14F-4D97-AF65-F5344CB8AC3E}">
        <p14:creationId xmlns:p14="http://schemas.microsoft.com/office/powerpoint/2010/main" val="2892071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23.png"/><Relationship Id="rId5" Type="http://schemas.openxmlformats.org/officeDocument/2006/relationships/image" Target="../media/image22.svg"/><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71813" y="2654852"/>
            <a:ext cx="6081229" cy="1569660"/>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SCENARIO PLANNING: </a:t>
            </a:r>
          </a:p>
          <a:p>
            <a:pPr algn="ctr"/>
            <a:r>
              <a:rPr lang="en-US" sz="3200" b="1" dirty="0">
                <a:solidFill>
                  <a:srgbClr val="00B0F0"/>
                </a:solidFill>
                <a:latin typeface="Times New Roman" panose="02020603050405020304" pitchFamily="18" charset="0"/>
                <a:cs typeface="Times New Roman" panose="02020603050405020304" pitchFamily="18" charset="0"/>
              </a:rPr>
              <a:t>PREPARING FOR UNCERTAINTY</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05</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69833" y="5816198"/>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52400" y="5479962"/>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731384" y="535029"/>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57162" y="4911846"/>
            <a:ext cx="5960331" cy="1725344"/>
          </a:xfrm>
          <a:prstGeom prst="rect">
            <a:avLst/>
          </a:prstGeom>
          <a:noFill/>
        </p:spPr>
        <p:txBody>
          <a:bodyPr wrap="square">
            <a:spAutoFit/>
          </a:bodyPr>
          <a:lstStyle/>
          <a:p>
            <a:pPr>
              <a:lnSpc>
                <a:spcPct val="120000"/>
              </a:lnSpc>
            </a:pPr>
            <a:r>
              <a:rPr lang="en-US" b="1" dirty="0">
                <a:latin typeface="Times New Roman" panose="02020603050405020304" pitchFamily="18" charset="0"/>
                <a:cs typeface="Times New Roman" panose="02020603050405020304" pitchFamily="18" charset="0"/>
              </a:rPr>
              <a:t>Succession Planning—scenario Planning: Preparing For Uncertainty— The Playbook Concept—quality Employee Engagement Measurement &amp; HUCAMETRICS</a:t>
            </a:r>
          </a:p>
          <a:p>
            <a:pPr>
              <a:lnSpc>
                <a:spcPct val="120000"/>
              </a:lnSpc>
            </a:pPr>
            <a:endParaRPr lang="en-US" b="1" dirty="0">
              <a:latin typeface="Times New Roman" panose="02020603050405020304" pitchFamily="18" charset="0"/>
              <a:cs typeface="Times New Roman" panose="02020603050405020304" pitchFamily="18" charset="0"/>
            </a:endParaRPr>
          </a:p>
          <a:p>
            <a:pPr>
              <a:lnSpc>
                <a:spcPct val="120000"/>
              </a:lnSpc>
            </a:pPr>
            <a:endParaRPr lang="en-US" b="1"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7E432EB-BC57-4926-A0FD-A2B59546C64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Font typeface="Arial" panose="020B0604020202020204" pitchFamily="34" charset="0"/>
              <a:buChar char="•"/>
            </a:pPr>
            <a:endParaRPr lang="en-US" b="0" i="0" dirty="0">
              <a:solidFill>
                <a:srgbClr val="141F19"/>
              </a:solidFill>
              <a:effectLst/>
              <a:latin typeface="Catamaran"/>
            </a:endParaRPr>
          </a:p>
        </p:txBody>
      </p:sp>
      <p:sp>
        <p:nvSpPr>
          <p:cNvPr id="9" name="TextBox 8">
            <a:extLst>
              <a:ext uri="{FF2B5EF4-FFF2-40B4-BE49-F238E27FC236}">
                <a16:creationId xmlns:a16="http://schemas.microsoft.com/office/drawing/2014/main" id="{C70726AD-7A8F-40E0-85D8-FCF11A5A35A2}"/>
              </a:ext>
            </a:extLst>
          </p:cNvPr>
          <p:cNvSpPr txBox="1"/>
          <p:nvPr/>
        </p:nvSpPr>
        <p:spPr>
          <a:xfrm>
            <a:off x="883443" y="2312069"/>
            <a:ext cx="5903985" cy="3046988"/>
          </a:xfrm>
          <a:prstGeom prst="rect">
            <a:avLst/>
          </a:prstGeom>
          <a:noFill/>
        </p:spPr>
        <p:txBody>
          <a:bodyPr wrap="square" rtlCol="0">
            <a:spAutoFit/>
          </a:bodyPr>
          <a:lstStyle/>
          <a:p>
            <a:pPr marL="342900" indent="-342900">
              <a:buFont typeface="Courier New" panose="02070309020205020404" pitchFamily="49" charset="0"/>
              <a:buChar char="o"/>
            </a:pPr>
            <a:r>
              <a:rPr lang="en-US" sz="2400" b="0" i="0" dirty="0">
                <a:solidFill>
                  <a:srgbClr val="3D3D3D"/>
                </a:solidFill>
                <a:effectLst/>
                <a:latin typeface="Times New Roman" panose="02020603050405020304" pitchFamily="18" charset="0"/>
                <a:cs typeface="Times New Roman" panose="02020603050405020304" pitchFamily="18" charset="0"/>
              </a:rPr>
              <a:t>Succession planning is the process of identifying the critical positions within your organization and developing action plans for individuals to assume those positions. Taking a holistic view of current and future goals, this type of preparation ensures that you have the right people in the right jobs today and in the years to come.</a:t>
            </a:r>
            <a:endParaRPr lang="en-US" sz="2400" dirty="0">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12413F80-CA9E-44FB-BD9A-D771A1677D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DDD225DF-2058-470E-954C-A371763FBD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790FCA6-904E-4199-8C8B-DB3BA5AD940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5716106E-9F0A-4A94-930C-286075A48B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9" name="TextBox 18">
            <a:extLst>
              <a:ext uri="{FF2B5EF4-FFF2-40B4-BE49-F238E27FC236}">
                <a16:creationId xmlns:a16="http://schemas.microsoft.com/office/drawing/2014/main" id="{AD0BEF7A-B339-4753-A41E-A5A509E113AB}"/>
              </a:ext>
            </a:extLst>
          </p:cNvPr>
          <p:cNvSpPr txBox="1"/>
          <p:nvPr/>
        </p:nvSpPr>
        <p:spPr>
          <a:xfrm>
            <a:off x="2346764" y="1146069"/>
            <a:ext cx="8297424"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SUCCESSION PLANNING</a:t>
            </a:r>
          </a:p>
        </p:txBody>
      </p:sp>
      <p:pic>
        <p:nvPicPr>
          <p:cNvPr id="1028" name="Picture 4" descr="Succession Planning Basics: How It Works, Why It's Important">
            <a:extLst>
              <a:ext uri="{FF2B5EF4-FFF2-40B4-BE49-F238E27FC236}">
                <a16:creationId xmlns:a16="http://schemas.microsoft.com/office/drawing/2014/main" id="{EFA2356A-CCE3-43C5-9B8C-CC4F5B79A2A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87429" y="2348034"/>
            <a:ext cx="4509489" cy="3045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9475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E9DE9678-735E-4B83-B7D1-C9D305AD6F7D}"/>
              </a:ext>
            </a:extLst>
          </p:cNvPr>
          <p:cNvSpPr>
            <a:spLocks noGrp="1" noChangeArrowheads="1"/>
          </p:cNvSpPr>
          <p:nvPr>
            <p:ph type="title"/>
          </p:nvPr>
        </p:nvSpPr>
        <p:spPr>
          <a:xfrm>
            <a:off x="571500" y="304800"/>
            <a:ext cx="9472613" cy="1143000"/>
          </a:xfrm>
          <a:ln>
            <a:miter lim="800000"/>
            <a:headEnd/>
            <a:tailEnd/>
          </a:ln>
        </p:spPr>
        <p:txBody>
          <a:bodyPr>
            <a:normAutofit/>
          </a:bodyPr>
          <a:lstStyle/>
          <a:p>
            <a:pPr algn="ctr">
              <a:defRPr/>
            </a:pPr>
            <a:r>
              <a:rPr lang="en-US" altLang="zh-CN" sz="2800" b="1" dirty="0">
                <a:latin typeface="Times New Roman" panose="02020603050405020304" pitchFamily="18" charset="0"/>
                <a:cs typeface="Times New Roman" panose="02020603050405020304" pitchFamily="18" charset="0"/>
                <a:sym typeface="Andalus" pitchFamily="18" charset="-78"/>
              </a:rPr>
              <a:t>PLANNING PRACTICES OF SURVEYED COMPANIES</a:t>
            </a:r>
          </a:p>
        </p:txBody>
      </p:sp>
      <p:sp>
        <p:nvSpPr>
          <p:cNvPr id="4" name="TextBox 3">
            <a:extLst>
              <a:ext uri="{FF2B5EF4-FFF2-40B4-BE49-F238E27FC236}">
                <a16:creationId xmlns:a16="http://schemas.microsoft.com/office/drawing/2014/main" id="{86D02887-1AE7-4E58-A1FD-ADBAD3B973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4F498529-068D-47CD-9B18-79E2DCD26FED}"/>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32497" y="981265"/>
            <a:ext cx="9011653" cy="5311366"/>
          </a:xfrm>
          <a:prstGeom prst="rect">
            <a:avLst/>
          </a:prstGeom>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ADVANCED SUCCESSION PLANNING SYSTEM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014537"/>
            <a:ext cx="10668000" cy="4278094"/>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Given these findings, they have developed an advanced succession planning system built around four imperatives:</a:t>
            </a:r>
          </a:p>
          <a:p>
            <a:r>
              <a:rPr lang="en-US" sz="2400" b="1" dirty="0">
                <a:latin typeface="Times New Roman" panose="02020603050405020304" pitchFamily="18" charset="0"/>
                <a:cs typeface="Times New Roman" panose="02020603050405020304" pitchFamily="18" charset="0"/>
              </a:rPr>
              <a:t>1. Responsibility</a:t>
            </a:r>
            <a:r>
              <a:rPr lang="en-US" sz="2400" dirty="0">
                <a:latin typeface="Times New Roman" panose="02020603050405020304" pitchFamily="18" charset="0"/>
                <a:cs typeface="Times New Roman" panose="02020603050405020304" pitchFamily="18" charset="0"/>
              </a:rPr>
              <a:t>. Assign a senior executive the primary responsibility for managing the system. This person must have the organizational power to keep the system on track and people being developed according to the needs of the organization and the prescribed plan.</a:t>
            </a:r>
          </a:p>
          <a:p>
            <a:r>
              <a:rPr lang="en-US" sz="2400" b="1" dirty="0">
                <a:latin typeface="Times New Roman" panose="02020603050405020304" pitchFamily="18" charset="0"/>
                <a:cs typeface="Times New Roman" panose="02020603050405020304" pitchFamily="18" charset="0"/>
              </a:rPr>
              <a:t>2. Identification. </a:t>
            </a:r>
            <a:r>
              <a:rPr lang="en-US" sz="2400" dirty="0">
                <a:latin typeface="Times New Roman" panose="02020603050405020304" pitchFamily="18" charset="0"/>
                <a:cs typeface="Times New Roman" panose="02020603050405020304" pitchFamily="18" charset="0"/>
              </a:rPr>
              <a:t>Identify high-potential managerial and technical personnel as far down the organization as possible. As organizations become more complex, every manager and professional will be delegated greater discretionary power and faced with higher-risk decisions.</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5367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ADVANCED SUCCESSION PLANNING SYSTEM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6802" y="2355166"/>
            <a:ext cx="10353675"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Design</a:t>
            </a:r>
            <a:r>
              <a:rPr lang="en-US" sz="2400" dirty="0">
                <a:latin typeface="Times New Roman" panose="02020603050405020304" pitchFamily="18" charset="0"/>
                <a:cs typeface="Times New Roman" panose="02020603050405020304" pitchFamily="18" charset="0"/>
              </a:rPr>
              <a:t>. Develop personal growth programs, and review and update the Hi-</a:t>
            </a:r>
            <a:r>
              <a:rPr lang="en-US" sz="2400" dirty="0" err="1">
                <a:latin typeface="Times New Roman" panose="02020603050405020304" pitchFamily="18" charset="0"/>
                <a:cs typeface="Times New Roman" panose="02020603050405020304" pitchFamily="18" charset="0"/>
              </a:rPr>
              <a:t>Pos’</a:t>
            </a:r>
            <a:r>
              <a:rPr lang="en-US" sz="2400" dirty="0">
                <a:latin typeface="Times New Roman" panose="02020603050405020304" pitchFamily="18" charset="0"/>
                <a:cs typeface="Times New Roman" panose="02020603050405020304" pitchFamily="18" charset="0"/>
              </a:rPr>
              <a:t> progress at least annually. Strategic capability implies that these people be exposed to a broad range of on-the-job experiences, as well as formal learning opportunities. Because the market is moving so rapidly, continual review and revision are necessary.</a:t>
            </a:r>
          </a:p>
          <a:p>
            <a:r>
              <a:rPr lang="en-US" sz="2400" b="1" dirty="0">
                <a:latin typeface="Times New Roman" panose="02020603050405020304" pitchFamily="18" charset="0"/>
                <a:cs typeface="Times New Roman" panose="02020603050405020304" pitchFamily="18" charset="0"/>
              </a:rPr>
              <a:t>4. Effectiveness. </a:t>
            </a:r>
            <a:r>
              <a:rPr lang="en-US" sz="2400" dirty="0">
                <a:latin typeface="Times New Roman" panose="02020603050405020304" pitchFamily="18" charset="0"/>
                <a:cs typeface="Times New Roman" panose="02020603050405020304" pitchFamily="18" charset="0"/>
              </a:rPr>
              <a:t>Monitor advancements and their effect on top-line growth and accelerate development where necessary. </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46333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BD3D9D6-6B39-4D14-9294-5187FE7F53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TextBox 5">
            <a:extLst>
              <a:ext uri="{FF2B5EF4-FFF2-40B4-BE49-F238E27FC236}">
                <a16:creationId xmlns:a16="http://schemas.microsoft.com/office/drawing/2014/main" id="{D844B019-74D1-4686-BD33-E5C832F49DF2}"/>
              </a:ext>
            </a:extLst>
          </p:cNvPr>
          <p:cNvSpPr txBox="1"/>
          <p:nvPr/>
        </p:nvSpPr>
        <p:spPr>
          <a:xfrm>
            <a:off x="642938" y="803634"/>
            <a:ext cx="99297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SUCCESSION PLANNING AFFECTS REVENUE GROWTH.</a:t>
            </a:r>
          </a:p>
        </p:txBody>
      </p:sp>
      <p:pic>
        <p:nvPicPr>
          <p:cNvPr id="3" name="Picture 2">
            <a:extLst>
              <a:ext uri="{FF2B5EF4-FFF2-40B4-BE49-F238E27FC236}">
                <a16:creationId xmlns:a16="http://schemas.microsoft.com/office/drawing/2014/main" id="{F1F8FF2A-BA6F-4BCE-94FA-8736745EAFA3}"/>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642938" y="1343820"/>
            <a:ext cx="11237887" cy="5365887"/>
          </a:xfrm>
          <a:prstGeom prst="rect">
            <a:avLst/>
          </a:prstGeom>
        </p:spPr>
      </p:pic>
    </p:spTree>
    <p:extLst>
      <p:ext uri="{BB962C8B-B14F-4D97-AF65-F5344CB8AC3E}">
        <p14:creationId xmlns:p14="http://schemas.microsoft.com/office/powerpoint/2010/main" val="1943314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3" name="TextBox 2"/>
          <p:cNvSpPr txBox="1"/>
          <p:nvPr/>
        </p:nvSpPr>
        <p:spPr>
          <a:xfrm>
            <a:off x="2166457" y="805025"/>
            <a:ext cx="908323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MANAGEMENT SUCCESSION IS A CRITICAL DRIVER OF SUSTAINABILITY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52154" y="2301040"/>
            <a:ext cx="10487692"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CEOs accountable for ensuring a continual flow of capable executives, managers, and high-skill professionals.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Research has shown repeatedly a positive correlation between organizational performance and the CEO’s commitment to management development.</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In the final analysis, the only corporate resource that matters is people; all other resources are depreciating assets.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3">
            <a:extLst>
              <a:ext uri="{FF2B5EF4-FFF2-40B4-BE49-F238E27FC236}">
                <a16:creationId xmlns:a16="http://schemas.microsoft.com/office/drawing/2014/main" id="{311F57FA-6F14-4792-83D7-34A2D0AF8631}"/>
              </a:ext>
            </a:extLst>
          </p:cNvPr>
          <p:cNvSpPr>
            <a:spLocks noChangeArrowheads="1"/>
          </p:cNvSpPr>
          <p:nvPr/>
        </p:nvSpPr>
        <p:spPr bwMode="auto">
          <a:xfrm>
            <a:off x="4890419" y="526612"/>
            <a:ext cx="91877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13131"/>
                </a:solidFill>
                <a:effectLst/>
                <a:latin typeface="Oxygen"/>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14006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cenario Planning explained including an example - Toolshero">
            <a:extLst>
              <a:ext uri="{FF2B5EF4-FFF2-40B4-BE49-F238E27FC236}">
                <a16:creationId xmlns:a16="http://schemas.microsoft.com/office/drawing/2014/main" id="{99171C06-3FA1-4AF2-B5E2-29D5004FF0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3022" y="1750383"/>
            <a:ext cx="4700711" cy="449773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85935" y="1492341"/>
            <a:ext cx="5167304" cy="5200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574844" y="1381724"/>
            <a:ext cx="5167304" cy="5372048"/>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Scenarios are stories about the future that, when taken together, describe a range of plausible future states of an industry, its markets, and a particular business.</a:t>
            </a:r>
          </a:p>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Scenarios are a tool for dealing with rapid change, uncertainty, and inherent unpredictability. </a:t>
            </a:r>
          </a:p>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Scenarios are not predictions of the future; rather, they are images of possible futures, taken from the perspective of the present</a:t>
            </a:r>
          </a:p>
        </p:txBody>
      </p:sp>
      <p:sp>
        <p:nvSpPr>
          <p:cNvPr id="17" name="TextBox 16"/>
          <p:cNvSpPr txBox="1"/>
          <p:nvPr/>
        </p:nvSpPr>
        <p:spPr>
          <a:xfrm>
            <a:off x="1371600" y="568474"/>
            <a:ext cx="8101012"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SCENARIO PLANNING: PREPARING</a:t>
            </a:r>
          </a:p>
          <a:p>
            <a:pPr algn="ctr"/>
            <a:r>
              <a:rPr lang="en-US" sz="2800" b="1" dirty="0">
                <a:solidFill>
                  <a:srgbClr val="00B0F0"/>
                </a:solidFill>
                <a:latin typeface="Times New Roman" panose="02020603050405020304" pitchFamily="18" charset="0"/>
                <a:cs typeface="Times New Roman" panose="02020603050405020304" pitchFamily="18" charset="0"/>
              </a:rPr>
              <a:t>FOR UNCERTAINTY</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776877703"/>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A304174-9C96-404E-AC9C-ECADF3BD2AB8}"/>
              </a:ext>
            </a:extLst>
          </p:cNvPr>
          <p:cNvSpPr/>
          <p:nvPr/>
        </p:nvSpPr>
        <p:spPr>
          <a:xfrm>
            <a:off x="6453683" y="1292286"/>
            <a:ext cx="5276355" cy="46227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p>
        </p:txBody>
      </p:sp>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33854" y="1381724"/>
            <a:ext cx="4850649" cy="4928850"/>
          </a:xfrm>
          <a:prstGeom prst="rect">
            <a:avLst/>
          </a:prstGeom>
        </p:spPr>
        <p:txBody>
          <a:bodyPr wrap="square">
            <a:spAutoFit/>
          </a:bodyPr>
          <a:lstStyle/>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 Scenario planning, encourages a creative tolerance for ambiguity; </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It enables an organization to consider what skills and resources it would need to compete effectively in each of the imagined alternative futures. </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It enables how it would have to change current practices to survive in that world. </a:t>
            </a:r>
          </a:p>
          <a:p>
            <a:pPr marL="457200" indent="-457200">
              <a:lnSpc>
                <a:spcPct val="120000"/>
              </a:lnSpc>
              <a:buFont typeface="+mj-lt"/>
              <a:buAutoNum type="arabicPeriod"/>
            </a:pPr>
            <a:endParaRPr lang="en-US" sz="24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1300163" y="803880"/>
            <a:ext cx="9144000"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SCENARIO PLANNING</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TextBox 11">
            <a:extLst>
              <a:ext uri="{FF2B5EF4-FFF2-40B4-BE49-F238E27FC236}">
                <a16:creationId xmlns:a16="http://schemas.microsoft.com/office/drawing/2014/main" id="{661B448E-B832-47B4-8614-FC33702FFE41}"/>
              </a:ext>
            </a:extLst>
          </p:cNvPr>
          <p:cNvSpPr txBox="1"/>
          <p:nvPr/>
        </p:nvSpPr>
        <p:spPr>
          <a:xfrm>
            <a:off x="6783431" y="1514475"/>
            <a:ext cx="4946607" cy="3785652"/>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4. scenario planning provides executives with a sense of what events or patterns to look for as early warning</a:t>
            </a:r>
          </a:p>
          <a:p>
            <a:r>
              <a:rPr lang="en-US" sz="2400" dirty="0">
                <a:latin typeface="Times New Roman" panose="02020603050405020304" pitchFamily="18" charset="0"/>
                <a:cs typeface="Times New Roman" panose="02020603050405020304" pitchFamily="18" charset="0"/>
              </a:rPr>
              <a:t>signs that one or more of the projected scenarios might actually be starting to occur. </a:t>
            </a:r>
          </a:p>
          <a:p>
            <a:r>
              <a:rPr lang="en-US" sz="2400" dirty="0">
                <a:latin typeface="Times New Roman" panose="02020603050405020304" pitchFamily="18" charset="0"/>
                <a:cs typeface="Times New Roman" panose="02020603050405020304" pitchFamily="18" charset="0"/>
              </a:rPr>
              <a:t>This early sense of how the future is beginning to unfold</a:t>
            </a:r>
          </a:p>
          <a:p>
            <a:r>
              <a:rPr lang="en-US" sz="2400" dirty="0">
                <a:latin typeface="Times New Roman" panose="02020603050405020304" pitchFamily="18" charset="0"/>
                <a:cs typeface="Times New Roman" panose="02020603050405020304" pitchFamily="18" charset="0"/>
              </a:rPr>
              <a:t>amounts to a form of ‘‘anticipatory insurance.’’</a:t>
            </a:r>
          </a:p>
        </p:txBody>
      </p:sp>
    </p:spTree>
    <p:extLst>
      <p:ext uri="{BB962C8B-B14F-4D97-AF65-F5344CB8AC3E}">
        <p14:creationId xmlns:p14="http://schemas.microsoft.com/office/powerpoint/2010/main" val="384647561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2488416" y="661145"/>
            <a:ext cx="6843712" cy="646331"/>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BUILDING SCENARIOS</a:t>
            </a: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3" name="Diagram 2">
            <a:extLst>
              <a:ext uri="{FF2B5EF4-FFF2-40B4-BE49-F238E27FC236}">
                <a16:creationId xmlns:a16="http://schemas.microsoft.com/office/drawing/2014/main" id="{0BD15965-D404-4953-A2AA-52B0EA4E9F6D}"/>
              </a:ext>
            </a:extLst>
          </p:cNvPr>
          <p:cNvGraphicFramePr/>
          <p:nvPr>
            <p:extLst>
              <p:ext uri="{D42A27DB-BD31-4B8C-83A1-F6EECF244321}">
                <p14:modId xmlns:p14="http://schemas.microsoft.com/office/powerpoint/2010/main" val="3462052605"/>
              </p:ext>
            </p:extLst>
          </p:nvPr>
        </p:nvGraphicFramePr>
        <p:xfrm>
          <a:off x="1667713" y="1392526"/>
          <a:ext cx="9941650" cy="51001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 name="Rectangle 19">
            <a:extLst>
              <a:ext uri="{FF2B5EF4-FFF2-40B4-BE49-F238E27FC236}">
                <a16:creationId xmlns:a16="http://schemas.microsoft.com/office/drawing/2014/main" id="{D26B80D7-82EA-47DA-B204-663928164F07}"/>
              </a:ext>
            </a:extLst>
          </p:cNvPr>
          <p:cNvSpPr/>
          <p:nvPr/>
        </p:nvSpPr>
        <p:spPr>
          <a:xfrm>
            <a:off x="6783431" y="2688633"/>
            <a:ext cx="5097394" cy="46817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2" name="TextBox 21">
            <a:extLst>
              <a:ext uri="{FF2B5EF4-FFF2-40B4-BE49-F238E27FC236}">
                <a16:creationId xmlns:a16="http://schemas.microsoft.com/office/drawing/2014/main" id="{BA918415-22A1-4296-9E54-8D4E01C77B95}"/>
              </a:ext>
            </a:extLst>
          </p:cNvPr>
          <p:cNvSpPr txBox="1"/>
          <p:nvPr/>
        </p:nvSpPr>
        <p:spPr>
          <a:xfrm>
            <a:off x="1939190" y="1369415"/>
            <a:ext cx="4086225" cy="138543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2400" dirty="0">
                <a:latin typeface="Times New Roman" panose="02020603050405020304" pitchFamily="18" charset="0"/>
                <a:cs typeface="Times New Roman" panose="02020603050405020304" pitchFamily="18" charset="0"/>
              </a:rPr>
              <a:t>T</a:t>
            </a:r>
            <a:r>
              <a:rPr lang="en-US" sz="2400" kern="1200" dirty="0">
                <a:latin typeface="Times New Roman" panose="02020603050405020304" pitchFamily="18" charset="0"/>
                <a:cs typeface="Times New Roman" panose="02020603050405020304" pitchFamily="18" charset="0"/>
              </a:rPr>
              <a:t>he things you know you don’t know</a:t>
            </a:r>
            <a:endParaRPr lang="en-CA" sz="2400" kern="1200" dirty="0">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B337FEE7-B429-4F71-BC92-4F048C21EDD0}"/>
              </a:ext>
            </a:extLst>
          </p:cNvPr>
          <p:cNvSpPr txBox="1"/>
          <p:nvPr/>
        </p:nvSpPr>
        <p:spPr>
          <a:xfrm>
            <a:off x="7668453" y="3400020"/>
            <a:ext cx="4212372" cy="59920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2400" dirty="0">
                <a:latin typeface="Times New Roman" panose="02020603050405020304" pitchFamily="18" charset="0"/>
                <a:cs typeface="Times New Roman" panose="02020603050405020304" pitchFamily="18" charset="0"/>
              </a:rPr>
              <a:t>T</a:t>
            </a:r>
            <a:r>
              <a:rPr lang="en-US" sz="2400" kern="1200" dirty="0">
                <a:latin typeface="Times New Roman" panose="02020603050405020304" pitchFamily="18" charset="0"/>
                <a:cs typeface="Times New Roman" panose="02020603050405020304" pitchFamily="18" charset="0"/>
              </a:rPr>
              <a:t>wo uncertainties that are essentially independent variables.</a:t>
            </a:r>
            <a:endParaRPr lang="en-CA" sz="2400" kern="1200" dirty="0">
              <a:latin typeface="Times New Roman" panose="02020603050405020304" pitchFamily="18" charset="0"/>
              <a:cs typeface="Times New Roman" panose="02020603050405020304" pitchFamily="18" charset="0"/>
            </a:endParaRPr>
          </a:p>
        </p:txBody>
      </p:sp>
      <p:sp>
        <p:nvSpPr>
          <p:cNvPr id="25" name="TextBox 24">
            <a:extLst>
              <a:ext uri="{FF2B5EF4-FFF2-40B4-BE49-F238E27FC236}">
                <a16:creationId xmlns:a16="http://schemas.microsoft.com/office/drawing/2014/main" id="{84CBC0B2-E099-4594-85D7-3C81C8B73CEF}"/>
              </a:ext>
            </a:extLst>
          </p:cNvPr>
          <p:cNvSpPr txBox="1"/>
          <p:nvPr/>
        </p:nvSpPr>
        <p:spPr>
          <a:xfrm>
            <a:off x="1813043" y="4957551"/>
            <a:ext cx="4212372" cy="59920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2400" dirty="0">
                <a:latin typeface="Times New Roman" panose="02020603050405020304" pitchFamily="18" charset="0"/>
                <a:cs typeface="Times New Roman" panose="02020603050405020304" pitchFamily="18" charset="0"/>
              </a:rPr>
              <a:t>Look at four possible combinations</a:t>
            </a:r>
          </a:p>
        </p:txBody>
      </p:sp>
    </p:spTree>
    <p:extLst>
      <p:ext uri="{BB962C8B-B14F-4D97-AF65-F5344CB8AC3E}">
        <p14:creationId xmlns:p14="http://schemas.microsoft.com/office/powerpoint/2010/main" val="355534288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8">
            <a:extLst>
              <a:ext uri="{FF2B5EF4-FFF2-40B4-BE49-F238E27FC236}">
                <a16:creationId xmlns:a16="http://schemas.microsoft.com/office/drawing/2014/main" id="{6FB1F82B-F608-49E5-8196-75B2D93E90A3}"/>
              </a:ext>
            </a:extLst>
          </p:cNvPr>
          <p:cNvGraphicFramePr>
            <a:graphicFrameLocks noGrp="1"/>
          </p:cNvGraphicFramePr>
          <p:nvPr/>
        </p:nvGraphicFramePr>
        <p:xfrm>
          <a:off x="681832" y="2098304"/>
          <a:ext cx="9922840" cy="3774246"/>
        </p:xfrm>
        <a:graphic>
          <a:graphicData uri="http://schemas.openxmlformats.org/drawingml/2006/table">
            <a:tbl>
              <a:tblPr firstRow="1" bandRow="1">
                <a:tableStyleId>{BC89EF96-8CEA-46FF-86C4-4CE0E7609802}</a:tableStyleId>
              </a:tblPr>
              <a:tblGrid>
                <a:gridCol w="3524758">
                  <a:extLst>
                    <a:ext uri="{9D8B030D-6E8A-4147-A177-3AD203B41FA5}">
                      <a16:colId xmlns:a16="http://schemas.microsoft.com/office/drawing/2014/main" val="2290891063"/>
                    </a:ext>
                  </a:extLst>
                </a:gridCol>
                <a:gridCol w="3377832">
                  <a:extLst>
                    <a:ext uri="{9D8B030D-6E8A-4147-A177-3AD203B41FA5}">
                      <a16:colId xmlns:a16="http://schemas.microsoft.com/office/drawing/2014/main" val="1695067318"/>
                    </a:ext>
                  </a:extLst>
                </a:gridCol>
                <a:gridCol w="3020250">
                  <a:extLst>
                    <a:ext uri="{9D8B030D-6E8A-4147-A177-3AD203B41FA5}">
                      <a16:colId xmlns:a16="http://schemas.microsoft.com/office/drawing/2014/main" val="2829536414"/>
                    </a:ext>
                  </a:extLst>
                </a:gridCol>
              </a:tblGrid>
              <a:tr h="665286">
                <a:tc>
                  <a:txBody>
                    <a:bodyPr/>
                    <a:lstStyle/>
                    <a:p>
                      <a:r>
                        <a:rPr lang="en-CA" sz="2400" b="1" dirty="0">
                          <a:latin typeface="Times New Roman" panose="02020603050405020304" pitchFamily="18" charset="0"/>
                          <a:cs typeface="Times New Roman" panose="02020603050405020304" pitchFamily="18" charset="0"/>
                        </a:rPr>
                        <a:t>Data Privacy Regulation</a:t>
                      </a:r>
                    </a:p>
                  </a:txBody>
                  <a:tcPr/>
                </a:tc>
                <a:tc>
                  <a:txBody>
                    <a:bodyPr/>
                    <a:lstStyle/>
                    <a:p>
                      <a:pPr algn="ctr"/>
                      <a:r>
                        <a:rPr lang="en-CA" sz="2400" b="1" dirty="0">
                          <a:latin typeface="Times New Roman" panose="02020603050405020304" pitchFamily="18" charset="0"/>
                          <a:cs typeface="Times New Roman" panose="02020603050405020304" pitchFamily="18" charset="0"/>
                        </a:rPr>
                        <a:t>LOW</a:t>
                      </a:r>
                    </a:p>
                  </a:txBody>
                  <a:tcPr/>
                </a:tc>
                <a:tc>
                  <a:txBody>
                    <a:bodyPr/>
                    <a:lstStyle/>
                    <a:p>
                      <a:pPr algn="ctr"/>
                      <a:r>
                        <a:rPr lang="en-CA" sz="2400" b="1" dirty="0">
                          <a:latin typeface="Times New Roman" panose="02020603050405020304" pitchFamily="18" charset="0"/>
                          <a:cs typeface="Times New Roman" panose="02020603050405020304" pitchFamily="18" charset="0"/>
                        </a:rPr>
                        <a:t>HIGH</a:t>
                      </a:r>
                    </a:p>
                  </a:txBody>
                  <a:tcPr/>
                </a:tc>
                <a:extLst>
                  <a:ext uri="{0D108BD9-81ED-4DB2-BD59-A6C34878D82A}">
                    <a16:rowId xmlns:a16="http://schemas.microsoft.com/office/drawing/2014/main" val="2602930439"/>
                  </a:ext>
                </a:extLst>
              </a:tr>
              <a:tr h="1164251">
                <a:tc>
                  <a:txBody>
                    <a:bodyPr/>
                    <a:lstStyle/>
                    <a:p>
                      <a:endParaRPr lang="en-CA" sz="2000" b="1" dirty="0">
                        <a:latin typeface="Times New Roman" panose="02020603050405020304" pitchFamily="18" charset="0"/>
                        <a:cs typeface="Times New Roman" panose="02020603050405020304" pitchFamily="18" charset="0"/>
                      </a:endParaRPr>
                    </a:p>
                    <a:p>
                      <a:pPr algn="ctr"/>
                      <a:r>
                        <a:rPr lang="en-CA" sz="2000" b="1" dirty="0">
                          <a:latin typeface="Times New Roman" panose="02020603050405020304" pitchFamily="18" charset="0"/>
                          <a:cs typeface="Times New Roman" panose="02020603050405020304" pitchFamily="18" charset="0"/>
                        </a:rPr>
                        <a:t>LOW</a:t>
                      </a:r>
                    </a:p>
                    <a:p>
                      <a:pPr algn="ctr"/>
                      <a:r>
                        <a:rPr lang="en-CA" sz="2000" b="1" dirty="0">
                          <a:latin typeface="Times New Roman" panose="02020603050405020304" pitchFamily="18" charset="0"/>
                          <a:cs typeface="Times New Roman" panose="02020603050405020304" pitchFamily="18" charset="0"/>
                        </a:rPr>
                        <a:t> Competitor Emergence</a:t>
                      </a:r>
                    </a:p>
                  </a:txBody>
                  <a:tcPr>
                    <a:solidFill>
                      <a:schemeClr val="bg1"/>
                    </a:solidFill>
                  </a:tcPr>
                </a:tc>
                <a:tc>
                  <a:txBody>
                    <a:bodyPr/>
                    <a:lstStyle/>
                    <a:p>
                      <a:pPr algn="ctr"/>
                      <a:r>
                        <a:rPr lang="en-CA" sz="2400" b="1" dirty="0">
                          <a:solidFill>
                            <a:schemeClr val="tx1"/>
                          </a:solidFill>
                          <a:latin typeface="Times New Roman" panose="02020603050405020304" pitchFamily="18" charset="0"/>
                          <a:cs typeface="Times New Roman" panose="02020603050405020304" pitchFamily="18" charset="0"/>
                        </a:rPr>
                        <a:t>Scenario One</a:t>
                      </a:r>
                    </a:p>
                    <a:p>
                      <a:pPr algn="ctr"/>
                      <a:r>
                        <a:rPr lang="en-CA" sz="2400" b="1" dirty="0">
                          <a:solidFill>
                            <a:schemeClr val="tx1"/>
                          </a:solidFill>
                          <a:latin typeface="Times New Roman" panose="02020603050405020304" pitchFamily="18" charset="0"/>
                          <a:cs typeface="Times New Roman" panose="02020603050405020304" pitchFamily="18" charset="0"/>
                        </a:rPr>
                        <a:t>Open Data/Low Competition</a:t>
                      </a:r>
                    </a:p>
                  </a:txBody>
                  <a:tcPr>
                    <a:solidFill>
                      <a:schemeClr val="accent1">
                        <a:lumMod val="20000"/>
                        <a:lumOff val="80000"/>
                      </a:schemeClr>
                    </a:solidFill>
                  </a:tcPr>
                </a:tc>
                <a:tc>
                  <a:txBody>
                    <a:bodyPr/>
                    <a:lstStyle/>
                    <a:p>
                      <a:pPr marL="0" algn="ctr" defTabSz="914400" rtl="0" eaLnBrk="1" latinLnBrk="0" hangingPunct="1"/>
                      <a:r>
                        <a:rPr lang="en-US" sz="2400" b="1" kern="1200" dirty="0">
                          <a:solidFill>
                            <a:schemeClr val="tx1"/>
                          </a:solidFill>
                          <a:latin typeface="Times New Roman" panose="02020603050405020304" pitchFamily="18" charset="0"/>
                          <a:ea typeface="+mn-ea"/>
                          <a:cs typeface="Times New Roman" panose="02020603050405020304" pitchFamily="18" charset="0"/>
                        </a:rPr>
                        <a:t>Scenario Two</a:t>
                      </a:r>
                    </a:p>
                    <a:p>
                      <a:pPr marL="0" algn="ctr" defTabSz="914400" rtl="0" eaLnBrk="1" latinLnBrk="0" hangingPunct="1"/>
                      <a:r>
                        <a:rPr lang="en-US" sz="2400" b="1" kern="1200" dirty="0">
                          <a:solidFill>
                            <a:schemeClr val="tx1"/>
                          </a:solidFill>
                          <a:latin typeface="Times New Roman" panose="02020603050405020304" pitchFamily="18" charset="0"/>
                          <a:ea typeface="+mn-ea"/>
                          <a:cs typeface="Times New Roman" panose="02020603050405020304" pitchFamily="18" charset="0"/>
                        </a:rPr>
                        <a:t>Restricted Data/Low Competition</a:t>
                      </a:r>
                    </a:p>
                    <a:p>
                      <a:endParaRPr lang="en-CA" sz="2400" b="1" dirty="0">
                        <a:latin typeface="Times New Roman" panose="02020603050405020304" pitchFamily="18" charset="0"/>
                        <a:cs typeface="Times New Roman" panose="02020603050405020304" pitchFamily="18" charset="0"/>
                      </a:endParaRPr>
                    </a:p>
                  </a:txBody>
                  <a:tcPr>
                    <a:solidFill>
                      <a:schemeClr val="accent2">
                        <a:lumMod val="60000"/>
                        <a:lumOff val="40000"/>
                      </a:schemeClr>
                    </a:solidFill>
                  </a:tcPr>
                </a:tc>
                <a:extLst>
                  <a:ext uri="{0D108BD9-81ED-4DB2-BD59-A6C34878D82A}">
                    <a16:rowId xmlns:a16="http://schemas.microsoft.com/office/drawing/2014/main" val="1346904037"/>
                  </a:ext>
                </a:extLst>
              </a:tr>
              <a:tr h="1117605">
                <a:tc>
                  <a:txBody>
                    <a:bodyPr/>
                    <a:lstStyle/>
                    <a:p>
                      <a:endParaRPr lang="en-CA" sz="2000" b="1" dirty="0">
                        <a:latin typeface="Times New Roman" panose="02020603050405020304" pitchFamily="18" charset="0"/>
                        <a:cs typeface="Times New Roman" panose="02020603050405020304" pitchFamily="18" charset="0"/>
                      </a:endParaRPr>
                    </a:p>
                    <a:p>
                      <a:pPr algn="ctr"/>
                      <a:r>
                        <a:rPr lang="en-CA" sz="2000" b="1" dirty="0">
                          <a:latin typeface="Times New Roman" panose="02020603050405020304" pitchFamily="18" charset="0"/>
                          <a:cs typeface="Times New Roman" panose="02020603050405020304" pitchFamily="18" charset="0"/>
                        </a:rPr>
                        <a:t>HIGH </a:t>
                      </a:r>
                    </a:p>
                    <a:p>
                      <a:pPr algn="ctr"/>
                      <a:r>
                        <a:rPr lang="en-CA" sz="2000" b="1" dirty="0">
                          <a:latin typeface="Times New Roman" panose="02020603050405020304" pitchFamily="18" charset="0"/>
                          <a:cs typeface="Times New Roman" panose="02020603050405020304" pitchFamily="18" charset="0"/>
                        </a:rPr>
                        <a:t>Competitor Emergence</a:t>
                      </a:r>
                    </a:p>
                  </a:txBody>
                  <a:tcPr>
                    <a:solidFill>
                      <a:schemeClr val="bg1"/>
                    </a:solidFill>
                  </a:tcPr>
                </a:tc>
                <a:tc>
                  <a:txBody>
                    <a:bodyPr/>
                    <a:lstStyle/>
                    <a:p>
                      <a:pPr algn="ctr"/>
                      <a:r>
                        <a:rPr lang="en-US" sz="2400" b="1" dirty="0">
                          <a:latin typeface="Times New Roman" panose="02020603050405020304" pitchFamily="18" charset="0"/>
                          <a:cs typeface="Times New Roman" panose="02020603050405020304" pitchFamily="18" charset="0"/>
                        </a:rPr>
                        <a:t>Scenario Three</a:t>
                      </a:r>
                    </a:p>
                    <a:p>
                      <a:pPr algn="ctr"/>
                      <a:r>
                        <a:rPr lang="en-US" sz="2400" b="1" dirty="0">
                          <a:latin typeface="Times New Roman" panose="02020603050405020304" pitchFamily="18" charset="0"/>
                          <a:cs typeface="Times New Roman" panose="02020603050405020304" pitchFamily="18" charset="0"/>
                        </a:rPr>
                        <a:t>Open Data/High Competition</a:t>
                      </a:r>
                    </a:p>
                    <a:p>
                      <a:endParaRPr lang="en-CA" sz="2400" b="1" dirty="0">
                        <a:latin typeface="Times New Roman" panose="02020603050405020304" pitchFamily="18" charset="0"/>
                        <a:cs typeface="Times New Roman" panose="02020603050405020304" pitchFamily="18" charset="0"/>
                      </a:endParaRPr>
                    </a:p>
                  </a:txBody>
                  <a:tcPr>
                    <a:solidFill>
                      <a:schemeClr val="accent6">
                        <a:lumMod val="20000"/>
                        <a:lumOff val="80000"/>
                      </a:schemeClr>
                    </a:solidFill>
                  </a:tcPr>
                </a:tc>
                <a:tc>
                  <a:txBody>
                    <a:bodyPr/>
                    <a:lstStyle/>
                    <a:p>
                      <a:pPr algn="ctr"/>
                      <a:r>
                        <a:rPr lang="en-CA" sz="2400" b="1" dirty="0">
                          <a:latin typeface="Times New Roman" panose="02020603050405020304" pitchFamily="18" charset="0"/>
                          <a:cs typeface="Times New Roman" panose="02020603050405020304" pitchFamily="18" charset="0"/>
                        </a:rPr>
                        <a:t>Scenario Four</a:t>
                      </a:r>
                    </a:p>
                    <a:p>
                      <a:pPr algn="ctr"/>
                      <a:r>
                        <a:rPr lang="en-CA" sz="2400" b="1" dirty="0">
                          <a:latin typeface="Times New Roman" panose="02020603050405020304" pitchFamily="18" charset="0"/>
                          <a:cs typeface="Times New Roman" panose="02020603050405020304" pitchFamily="18" charset="0"/>
                        </a:rPr>
                        <a:t>Restricted Data/High Competition</a:t>
                      </a:r>
                    </a:p>
                    <a:p>
                      <a:pPr algn="ctr"/>
                      <a:endParaRPr lang="en-CA" sz="2400" b="1" dirty="0">
                        <a:latin typeface="Times New Roman" panose="02020603050405020304" pitchFamily="18" charset="0"/>
                        <a:cs typeface="Times New Roman" panose="02020603050405020304" pitchFamily="18" charset="0"/>
                      </a:endParaRPr>
                    </a:p>
                  </a:txBody>
                  <a:tcPr>
                    <a:solidFill>
                      <a:schemeClr val="accent4">
                        <a:lumMod val="60000"/>
                        <a:lumOff val="40000"/>
                      </a:schemeClr>
                    </a:solidFill>
                  </a:tcPr>
                </a:tc>
                <a:extLst>
                  <a:ext uri="{0D108BD9-81ED-4DB2-BD59-A6C34878D82A}">
                    <a16:rowId xmlns:a16="http://schemas.microsoft.com/office/drawing/2014/main" val="2246375942"/>
                  </a:ext>
                </a:extLst>
              </a:tr>
            </a:tbl>
          </a:graphicData>
        </a:graphic>
      </p:graphicFrame>
      <p:sp>
        <p:nvSpPr>
          <p:cNvPr id="3" name="TextBox 2">
            <a:extLst>
              <a:ext uri="{FF2B5EF4-FFF2-40B4-BE49-F238E27FC236}">
                <a16:creationId xmlns:a16="http://schemas.microsoft.com/office/drawing/2014/main" id="{C7B2811F-EA1C-4E07-BC91-674EE4B25587}"/>
              </a:ext>
            </a:extLst>
          </p:cNvPr>
          <p:cNvSpPr txBox="1"/>
          <p:nvPr/>
        </p:nvSpPr>
        <p:spPr>
          <a:xfrm>
            <a:off x="942975" y="661145"/>
            <a:ext cx="8389153"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Example of 2X2 matrix for building Scenarios</a:t>
            </a:r>
          </a:p>
        </p:txBody>
      </p:sp>
      <p:sp>
        <p:nvSpPr>
          <p:cNvPr id="5" name="TextBox 4">
            <a:extLst>
              <a:ext uri="{FF2B5EF4-FFF2-40B4-BE49-F238E27FC236}">
                <a16:creationId xmlns:a16="http://schemas.microsoft.com/office/drawing/2014/main" id="{8A181BC9-4A2E-489A-8FA9-EA139497C128}"/>
              </a:ext>
            </a:extLst>
          </p:cNvPr>
          <p:cNvSpPr txBox="1"/>
          <p:nvPr/>
        </p:nvSpPr>
        <p:spPr>
          <a:xfrm>
            <a:off x="7704535" y="6196855"/>
            <a:ext cx="6093618" cy="369332"/>
          </a:xfrm>
          <a:prstGeom prst="rect">
            <a:avLst/>
          </a:prstGeom>
          <a:noFill/>
        </p:spPr>
        <p:txBody>
          <a:bodyPr wrap="square">
            <a:spAutoFit/>
          </a:bodyPr>
          <a:lstStyle/>
          <a:p>
            <a:pPr algn="ctr"/>
            <a:r>
              <a:rPr lang="en-US" sz="1800" b="1" dirty="0"/>
              <a:t>www.midocean.ae</a:t>
            </a:r>
          </a:p>
        </p:txBody>
      </p:sp>
    </p:spTree>
    <p:extLst>
      <p:ext uri="{BB962C8B-B14F-4D97-AF65-F5344CB8AC3E}">
        <p14:creationId xmlns:p14="http://schemas.microsoft.com/office/powerpoint/2010/main" val="42516975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B0B77725-FEE8-4842-B13C-78686B1492DF}"/>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6" name="Rectangle 5"/>
          <p:cNvSpPr/>
          <p:nvPr/>
        </p:nvSpPr>
        <p:spPr>
          <a:xfrm>
            <a:off x="828674" y="2269677"/>
            <a:ext cx="10401301" cy="3149580"/>
          </a:xfrm>
          <a:prstGeom prst="rect">
            <a:avLst/>
          </a:prstGeom>
        </p:spPr>
        <p:txBody>
          <a:bodyPr wrap="square">
            <a:spAutoFit/>
          </a:bodyPr>
          <a:lstStyle/>
          <a:p>
            <a:pPr algn="ctr">
              <a:lnSpc>
                <a:spcPct val="120000"/>
              </a:lnSpc>
            </a:pPr>
            <a:r>
              <a:rPr lang="en-US" sz="2800" b="1" dirty="0">
                <a:latin typeface="Times New Roman" panose="02020603050405020304" pitchFamily="18" charset="0"/>
                <a:cs typeface="Times New Roman" panose="02020603050405020304" pitchFamily="18" charset="0"/>
              </a:rPr>
              <a:t>EXAMPLE</a:t>
            </a:r>
          </a:p>
          <a:p>
            <a:pPr>
              <a:lnSpc>
                <a:spcPct val="120000"/>
              </a:lnSpc>
            </a:pPr>
            <a:r>
              <a:rPr lang="en-US" sz="2800" b="1" dirty="0">
                <a:latin typeface="Times New Roman" panose="02020603050405020304" pitchFamily="18" charset="0"/>
                <a:cs typeface="Times New Roman" panose="02020603050405020304" pitchFamily="18" charset="0"/>
              </a:rPr>
              <a:t>The scenario planners selected two aspects of the future economy that they believed were indeterminable:</a:t>
            </a:r>
          </a:p>
          <a:p>
            <a:pPr>
              <a:lnSpc>
                <a:spcPct val="120000"/>
              </a:lnSpc>
            </a:pPr>
            <a:r>
              <a:rPr lang="en-US" sz="2800" dirty="0">
                <a:latin typeface="Times New Roman" panose="02020603050405020304" pitchFamily="18" charset="0"/>
                <a:cs typeface="Times New Roman" panose="02020603050405020304" pitchFamily="18" charset="0"/>
              </a:rPr>
              <a:t>1. The prevailing kind of organizational strategy, either self organizing or a more traditional, hierarchical approach</a:t>
            </a:r>
          </a:p>
          <a:p>
            <a:pPr>
              <a:lnSpc>
                <a:spcPct val="120000"/>
              </a:lnSpc>
            </a:pPr>
            <a:r>
              <a:rPr lang="en-US" sz="2800" dirty="0">
                <a:latin typeface="Times New Roman" panose="02020603050405020304" pitchFamily="18" charset="0"/>
                <a:cs typeface="Times New Roman" panose="02020603050405020304" pitchFamily="18" charset="0"/>
              </a:rPr>
              <a:t>2. The global supply of talent, either scarce or in abundance</a:t>
            </a:r>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TextBox 15">
            <a:extLst>
              <a:ext uri="{FF2B5EF4-FFF2-40B4-BE49-F238E27FC236}">
                <a16:creationId xmlns:a16="http://schemas.microsoft.com/office/drawing/2014/main" id="{17285C4C-AEFA-489A-BB73-F274D936CB92}"/>
              </a:ext>
            </a:extLst>
          </p:cNvPr>
          <p:cNvSpPr txBox="1"/>
          <p:nvPr/>
        </p:nvSpPr>
        <p:spPr>
          <a:xfrm>
            <a:off x="2646760" y="743086"/>
            <a:ext cx="6093618"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BUILDING SCENARIOS</a:t>
            </a:r>
          </a:p>
        </p:txBody>
      </p:sp>
      <p:sp>
        <p:nvSpPr>
          <p:cNvPr id="21" name="Rectangle 20">
            <a:extLst>
              <a:ext uri="{FF2B5EF4-FFF2-40B4-BE49-F238E27FC236}">
                <a16:creationId xmlns:a16="http://schemas.microsoft.com/office/drawing/2014/main" id="{96D7C242-46A6-4966-9B74-75FF57B7B4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3B6386AE-29F3-4609-8661-19AFF41B06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274C1DF7-F4DB-4888-8DB9-1CCBD0839B1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3936875"/>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4217B19-1012-45E6-BD51-144B312ECF4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479481" y="2085975"/>
            <a:ext cx="9936232" cy="4634778"/>
          </a:xfrm>
          <a:prstGeom prst="rect">
            <a:avLst/>
          </a:prstGeom>
        </p:spPr>
      </p:pic>
      <p:sp>
        <p:nvSpPr>
          <p:cNvPr id="4" name="TextBox 3">
            <a:extLst>
              <a:ext uri="{FF2B5EF4-FFF2-40B4-BE49-F238E27FC236}">
                <a16:creationId xmlns:a16="http://schemas.microsoft.com/office/drawing/2014/main" id="{4D46B3F2-8104-4630-B888-9DF18E66BDD0}"/>
              </a:ext>
            </a:extLst>
          </p:cNvPr>
          <p:cNvSpPr txBox="1"/>
          <p:nvPr/>
        </p:nvSpPr>
        <p:spPr>
          <a:xfrm>
            <a:off x="200025" y="1130702"/>
            <a:ext cx="11601450" cy="1383264"/>
          </a:xfrm>
          <a:prstGeom prst="rect">
            <a:avLst/>
          </a:prstGeom>
          <a:noFill/>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Each of the four hypothetical roles for the CHRO is spelled out this way to enable senior executives and HR professionals to imagine the world in which that role would be appropriate.</a:t>
            </a:r>
          </a:p>
        </p:txBody>
      </p:sp>
      <p:sp>
        <p:nvSpPr>
          <p:cNvPr id="6" name="TextBox 5">
            <a:extLst>
              <a:ext uri="{FF2B5EF4-FFF2-40B4-BE49-F238E27FC236}">
                <a16:creationId xmlns:a16="http://schemas.microsoft.com/office/drawing/2014/main" id="{7415891C-A160-4ACF-B738-F9260BB71C77}"/>
              </a:ext>
            </a:extLst>
          </p:cNvPr>
          <p:cNvSpPr txBox="1"/>
          <p:nvPr/>
        </p:nvSpPr>
        <p:spPr>
          <a:xfrm>
            <a:off x="2953941" y="751077"/>
            <a:ext cx="6093618"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EXAMPLE</a:t>
            </a:r>
            <a:endParaRPr lang="en-CA" sz="2800" dirty="0"/>
          </a:p>
        </p:txBody>
      </p:sp>
      <p:sp>
        <p:nvSpPr>
          <p:cNvPr id="7" name="TextBox 6">
            <a:extLst>
              <a:ext uri="{FF2B5EF4-FFF2-40B4-BE49-F238E27FC236}">
                <a16:creationId xmlns:a16="http://schemas.microsoft.com/office/drawing/2014/main" id="{58BCE45E-EB3C-423A-920A-65C423E1F4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31747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338120"/>
            <a:ext cx="10270317" cy="3108543"/>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Once you have developed several plausible scenarios, what can you do with them?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Scenarios are not an end in themselves, and if misused they can actually increase organizational risk.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To avoid that, they recommend building a ‘‘playbook’’ containing alternative scripts or action plans for the different futures you have described in your scenarios.</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557606" y="802093"/>
            <a:ext cx="806494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FROM SCENARIOS TO PLAYBOOKS</a:t>
            </a:r>
          </a:p>
        </p:txBody>
      </p:sp>
    </p:spTree>
    <p:extLst>
      <p:ext uri="{BB962C8B-B14F-4D97-AF65-F5344CB8AC3E}">
        <p14:creationId xmlns:p14="http://schemas.microsoft.com/office/powerpoint/2010/main" val="960970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15398" y="1037582"/>
            <a:ext cx="621491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PLAYBOOK CONCEPT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86752" y="2401704"/>
            <a:ext cx="10473776"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Professional teams in most major team sports—especially those in time-based sports like football, basketball, and soccer—have used playbooks for years.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 playbook contains a series of different offensive and defensive plays that have been developed for a variety of different conditions.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An effective playbook takes into account the unique strengths (and weaknesses) of the team.</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9356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6779DCB3-789A-469E-862D-19C98B84B82B}"/>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CONTENTS OF A BUSINESS PLAYBOOK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91481"/>
            <a:ext cx="10812720" cy="4216539"/>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Playbook includes six basic ‘‘chapters</a:t>
            </a:r>
          </a:p>
          <a:p>
            <a:r>
              <a:rPr lang="en-US" sz="2400" b="1" dirty="0">
                <a:latin typeface="Times New Roman" panose="02020603050405020304" pitchFamily="18" charset="0"/>
                <a:cs typeface="Times New Roman" panose="02020603050405020304" pitchFamily="18" charset="0"/>
              </a:rPr>
              <a:t>1. Analyzing the ‘‘Game.’’ </a:t>
            </a:r>
            <a:r>
              <a:rPr lang="en-US" sz="2400" dirty="0">
                <a:latin typeface="Times New Roman" panose="02020603050405020304" pitchFamily="18" charset="0"/>
                <a:cs typeface="Times New Roman" panose="02020603050405020304" pitchFamily="18" charset="0"/>
              </a:rPr>
              <a:t>The opening chapter includes a basic analysis of the company’s business environment, focusing on the fundamental drivers of change, including those strategic uncertainties whose combinations lead to a set of plausible alternative futures</a:t>
            </a:r>
          </a:p>
          <a:p>
            <a:r>
              <a:rPr lang="en-US" sz="2400" b="1" dirty="0">
                <a:latin typeface="Times New Roman" panose="02020603050405020304" pitchFamily="18" charset="0"/>
                <a:cs typeface="Times New Roman" panose="02020603050405020304" pitchFamily="18" charset="0"/>
              </a:rPr>
              <a:t>2. Assessing the Competitive Position. </a:t>
            </a:r>
            <a:r>
              <a:rPr lang="en-US" sz="2400" dirty="0">
                <a:latin typeface="Times New Roman" panose="02020603050405020304" pitchFamily="18" charset="0"/>
                <a:cs typeface="Times New Roman" panose="02020603050405020304" pitchFamily="18" charset="0"/>
              </a:rPr>
              <a:t>This chapter includes a thorough examination of the company’s capabilities and limitations, with a particular focus on its position and power in its current channels. What is your present value proposition? Why do your customers buy from you and not your competitors? What are your capabilities and resources?</a:t>
            </a:r>
          </a:p>
          <a:p>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995026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CONTENTS OF A BUSINESS PLAYBOOK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5500" y="2125115"/>
            <a:ext cx="10541000"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Scenarios—Envisioning the Future. </a:t>
            </a:r>
            <a:r>
              <a:rPr lang="en-US" sz="2400" dirty="0">
                <a:latin typeface="Times New Roman" panose="02020603050405020304" pitchFamily="18" charset="0"/>
                <a:cs typeface="Times New Roman" panose="02020603050405020304" pitchFamily="18" charset="0"/>
              </a:rPr>
              <a:t>This chapter contains documentation of the alternative futures that come out of the critical uncertainties defined by the scenarios you have created. Detailed economic analyses, customer profiles, and channel structures  also described and discussed. The opportunities for changing the rules of the game can be identified.</a:t>
            </a:r>
          </a:p>
          <a:p>
            <a:r>
              <a:rPr lang="en-US" sz="2400" b="1" dirty="0">
                <a:latin typeface="Times New Roman" panose="02020603050405020304" pitchFamily="18" charset="0"/>
                <a:cs typeface="Times New Roman" panose="02020603050405020304" pitchFamily="18" charset="0"/>
              </a:rPr>
              <a:t>4. Plays—Setting Our Options. </a:t>
            </a:r>
            <a:r>
              <a:rPr lang="en-US" sz="2400" dirty="0">
                <a:latin typeface="Times New Roman" panose="02020603050405020304" pitchFamily="18" charset="0"/>
                <a:cs typeface="Times New Roman" panose="02020603050405020304" pitchFamily="18" charset="0"/>
              </a:rPr>
              <a:t>These are the specific strategic moves</a:t>
            </a:r>
          </a:p>
          <a:p>
            <a:r>
              <a:rPr lang="en-US" sz="2400" dirty="0">
                <a:latin typeface="Times New Roman" panose="02020603050405020304" pitchFamily="18" charset="0"/>
                <a:cs typeface="Times New Roman" panose="02020603050405020304" pitchFamily="18" charset="0"/>
              </a:rPr>
              <a:t>that can be made within each scenario. In addition, indicators are identified—environmental factors that can act as signals that one or more of the alternative worlds may actually be occurring, or are becoming more likely.</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31654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92181"/>
            <a:ext cx="81167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CONTENTS OF A BUSINESS PLAYBOOK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426355"/>
            <a:ext cx="10541000"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5. Executing the Plays. </a:t>
            </a:r>
            <a:r>
              <a:rPr lang="en-US" sz="2400" dirty="0">
                <a:latin typeface="Times New Roman" panose="02020603050405020304" pitchFamily="18" charset="0"/>
                <a:cs typeface="Times New Roman" panose="02020603050405020304" pitchFamily="18" charset="0"/>
              </a:rPr>
              <a:t>This chapter lays out the action steps required to execute each plausible or desirable strategic move. Here, the resources needed to execute each play are defined, as are the managerial accountabilities for ensuring resource availability and actually executing the plays. </a:t>
            </a:r>
          </a:p>
          <a:p>
            <a:r>
              <a:rPr lang="en-US" sz="2400" b="1" dirty="0">
                <a:latin typeface="Times New Roman" panose="02020603050405020304" pitchFamily="18" charset="0"/>
                <a:cs typeface="Times New Roman" panose="02020603050405020304" pitchFamily="18" charset="0"/>
              </a:rPr>
              <a:t>6. Tracking, Anticipating, and Acting. </a:t>
            </a:r>
            <a:r>
              <a:rPr lang="en-US" sz="2400" dirty="0">
                <a:latin typeface="Times New Roman" panose="02020603050405020304" pitchFamily="18" charset="0"/>
                <a:cs typeface="Times New Roman" panose="02020603050405020304" pitchFamily="18" charset="0"/>
              </a:rPr>
              <a:t>This chapter includes the ongoing documentation of the plays as they are executed, and it contains updated environmental assessments as well as any new plays or counter plays as they are developed. </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83890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18103" y="286321"/>
            <a:ext cx="81167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PROCESS FOR CREATING A PLAYBOOK</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11" name="Diagram 10">
            <a:extLst>
              <a:ext uri="{FF2B5EF4-FFF2-40B4-BE49-F238E27FC236}">
                <a16:creationId xmlns:a16="http://schemas.microsoft.com/office/drawing/2014/main" id="{176ABDFD-9414-45BB-9035-6D08DE23A3F8}"/>
              </a:ext>
            </a:extLst>
          </p:cNvPr>
          <p:cNvGraphicFramePr/>
          <p:nvPr>
            <p:extLst>
              <p:ext uri="{D42A27DB-BD31-4B8C-83A1-F6EECF244321}">
                <p14:modId xmlns:p14="http://schemas.microsoft.com/office/powerpoint/2010/main" val="2502075355"/>
              </p:ext>
            </p:extLst>
          </p:nvPr>
        </p:nvGraphicFramePr>
        <p:xfrm>
          <a:off x="311176" y="685800"/>
          <a:ext cx="11880824" cy="617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64880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9001" y="697097"/>
            <a:ext cx="7895124"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PHASE ONE—BACKGROUND RESEARCH AND SCENARIO DEVELOPMENT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1974298"/>
            <a:ext cx="10668000"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Phase One corresponds to chapters 1 and 2 of the playbook structure described previously, plus the groundwork for chapter 3.</a:t>
            </a:r>
          </a:p>
          <a:p>
            <a:r>
              <a:rPr lang="en-US" sz="2400" b="1" dirty="0">
                <a:latin typeface="Times New Roman" panose="02020603050405020304" pitchFamily="18" charset="0"/>
                <a:cs typeface="Times New Roman" panose="02020603050405020304" pitchFamily="18" charset="0"/>
              </a:rPr>
              <a:t>Phase One includes asking questions like these:</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What is changing today about our customers, our competitors, our marketplace?</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What is our current position within our supply chain? What is keeping us where we are in the chain?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What forces are changing our channel power relative to our suppliers, our customers, and—if applicable—the ultimate end consumers?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What core business processes drive our industry and channel today?</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What kind of channel player do we want to be going forward? What are our ambitions?</a:t>
            </a:r>
          </a:p>
        </p:txBody>
      </p:sp>
    </p:spTree>
    <p:extLst>
      <p:ext uri="{BB962C8B-B14F-4D97-AF65-F5344CB8AC3E}">
        <p14:creationId xmlns:p14="http://schemas.microsoft.com/office/powerpoint/2010/main" val="1999575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773992"/>
            <a:ext cx="7755721"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PHASE TWO—DEVELOPMENT </a:t>
            </a:r>
          </a:p>
          <a:p>
            <a:pPr algn="ctr"/>
            <a:r>
              <a:rPr lang="en-US" sz="2800" b="1" dirty="0">
                <a:latin typeface="Times New Roman" panose="02020603050405020304" pitchFamily="18" charset="0"/>
                <a:cs typeface="Times New Roman" panose="02020603050405020304" pitchFamily="18" charset="0"/>
              </a:rPr>
              <a:t>OF STRATEGIC OPTIONS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1983914"/>
            <a:ext cx="10541000" cy="421653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Phase Two, corresponding to chapters 3 and 4 of the playbook structure, should be completed within four weeks, if at all possible.</a:t>
            </a:r>
          </a:p>
          <a:p>
            <a:r>
              <a:rPr lang="en-US" sz="2400" b="1" dirty="0">
                <a:latin typeface="Times New Roman" panose="02020603050405020304" pitchFamily="18" charset="0"/>
                <a:cs typeface="Times New Roman" panose="02020603050405020304" pitchFamily="18" charset="0"/>
              </a:rPr>
              <a:t> The playbook team develops the scenarios in much greater detail, and for each scenario the team asks,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‘‘If this world actually happens, what do we need or want to do?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What capabilities and resources are required to be successful?’’</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What impact would each scenario have on our existing resources, market position, and channel partners?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How might our competitors react to each scenario? What opportunities and threats would their reactions create for us?</a:t>
            </a:r>
          </a:p>
          <a:p>
            <a:pPr marL="514350" indent="-51435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01653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9325" y="308459"/>
            <a:ext cx="7983097" cy="1384995"/>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PHASE THREE—ACQUISITION OF NECESSARY RESOURCES AND BUILDING</a:t>
            </a:r>
          </a:p>
          <a:p>
            <a:pPr algn="ctr"/>
            <a:r>
              <a:rPr lang="en-US" sz="2800" b="1" dirty="0">
                <a:latin typeface="Times New Roman" panose="02020603050405020304" pitchFamily="18" charset="0"/>
                <a:cs typeface="Times New Roman" panose="02020603050405020304" pitchFamily="18" charset="0"/>
              </a:rPr>
              <a:t>OF THE CAPABILITY TO EXECUTE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320391"/>
            <a:ext cx="10487692" cy="3416320"/>
          </a:xfrm>
          <a:prstGeom prst="rect">
            <a:avLst/>
          </a:prstGeom>
          <a:noFill/>
        </p:spPr>
        <p:txBody>
          <a:bodyPr wrap="square" rtlCol="0">
            <a:spAutoFit/>
          </a:bodyPr>
          <a:lstStyle/>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Phase Three, corresponding to chapter 5 of the playbook structure, is also best completed within another four to six weeks.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It consists primarily of working through the resource requirements and execution capabilities surrounding each of the strategic options that have come out of the scenario-building process in Phase Two.</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It is the same as resource planning; it is sorting through the implications and consequences of each possible scenario. What makes this process different, however, is that no final or formal commitments have been made to any particular strategic move.</a:t>
            </a:r>
          </a:p>
        </p:txBody>
      </p:sp>
    </p:spTree>
    <p:extLst>
      <p:ext uri="{BB962C8B-B14F-4D97-AF65-F5344CB8AC3E}">
        <p14:creationId xmlns:p14="http://schemas.microsoft.com/office/powerpoint/2010/main" val="24639868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1437" y="1008826"/>
            <a:ext cx="805261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STRENGTHS OF SCENARIO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17280" y="2095178"/>
            <a:ext cx="10700631" cy="3785652"/>
          </a:xfrm>
          <a:prstGeom prst="rect">
            <a:avLst/>
          </a:prstGeom>
          <a:noFill/>
        </p:spPr>
        <p:txBody>
          <a:bodyPr wrap="square" rtlCol="0">
            <a:spAutoFit/>
          </a:bodyPr>
          <a:lstStyle/>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Plausibility</a:t>
            </a:r>
            <a:r>
              <a:rPr lang="en-US" sz="2400" dirty="0">
                <a:latin typeface="Times New Roman" panose="02020603050405020304" pitchFamily="18" charset="0"/>
                <a:cs typeface="Times New Roman" panose="02020603050405020304" pitchFamily="18" charset="0"/>
              </a:rPr>
              <a:t>. The focus is on the logic of the scenario, not on what someone believes will or should happen, but what can happen and why.</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Creativity.</a:t>
            </a:r>
            <a:r>
              <a:rPr lang="en-US" sz="2400" dirty="0">
                <a:latin typeface="Times New Roman" panose="02020603050405020304" pitchFamily="18" charset="0"/>
                <a:cs typeface="Times New Roman" panose="02020603050405020304" pitchFamily="18" charset="0"/>
              </a:rPr>
              <a:t> The brainstorming approach actively encourages out of-box thinking.</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Tolerance for Ambiguity</a:t>
            </a:r>
            <a:r>
              <a:rPr lang="en-US" sz="2400" dirty="0">
                <a:latin typeface="Times New Roman" panose="02020603050405020304" pitchFamily="18" charset="0"/>
                <a:cs typeface="Times New Roman" panose="02020603050405020304" pitchFamily="18" charset="0"/>
              </a:rPr>
              <a:t>. scenarios teach managers that it is all right not to know ‘‘the’’ answer about the future. The most important value of scenarios is that they shift the debate from ‘‘what will be’’ to ‘‘what if.’’</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Seeing the Big Picture. </a:t>
            </a:r>
            <a:r>
              <a:rPr lang="en-US" sz="2400" dirty="0">
                <a:latin typeface="Times New Roman" panose="02020603050405020304" pitchFamily="18" charset="0"/>
                <a:cs typeface="Times New Roman" panose="02020603050405020304" pitchFamily="18" charset="0"/>
              </a:rPr>
              <a:t>In laying out a range of possible futures, we become more adept at considering multiple variables. On the other hand, scenario planning introduces new kinds of risk into the way people think about the future.</a:t>
            </a:r>
          </a:p>
          <a:p>
            <a:pPr marL="457200" indent="-457200">
              <a:buFont typeface="Courier New" panose="02070309020205020404" pitchFamily="49" charset="0"/>
              <a:buChar char="o"/>
            </a:pP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39158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LIMITATIONS OF SCENARIO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391842"/>
            <a:ext cx="10604500" cy="2677656"/>
          </a:xfrm>
          <a:prstGeom prst="rect">
            <a:avLst/>
          </a:prstGeom>
          <a:noFill/>
        </p:spPr>
        <p:txBody>
          <a:bodyPr wrap="square" rtlCol="0">
            <a:spAutoFit/>
          </a:bodyPr>
          <a:lstStyle/>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Oversimplification</a:t>
            </a:r>
            <a:r>
              <a:rPr lang="en-US" sz="2400" dirty="0">
                <a:latin typeface="Times New Roman" panose="02020603050405020304" pitchFamily="18" charset="0"/>
                <a:cs typeface="Times New Roman" panose="02020603050405020304" pitchFamily="18" charset="0"/>
              </a:rPr>
              <a:t>. You can’t cover all the key uncertainties in complete detail.</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Team Composition Interacting with Content. </a:t>
            </a:r>
            <a:r>
              <a:rPr lang="en-US" sz="2400" dirty="0">
                <a:latin typeface="Times New Roman" panose="02020603050405020304" pitchFamily="18" charset="0"/>
                <a:cs typeface="Times New Roman" panose="02020603050405020304" pitchFamily="18" charset="0"/>
              </a:rPr>
              <a:t>The team members and their interaction during scenario building inevitably affect the visions the team produces.</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Insight Versus Action. </a:t>
            </a:r>
            <a:r>
              <a:rPr lang="en-US" sz="2400" dirty="0">
                <a:latin typeface="Times New Roman" panose="02020603050405020304" pitchFamily="18" charset="0"/>
                <a:cs typeface="Times New Roman" panose="02020603050405020304" pitchFamily="18" charset="0"/>
              </a:rPr>
              <a:t>The scenario technique works best in generating new ideas and leaps in understanding. But their only value lies in the way the company acts on the information and ideas the scenarios generate.</a:t>
            </a:r>
          </a:p>
        </p:txBody>
      </p:sp>
    </p:spTree>
    <p:extLst>
      <p:ext uri="{BB962C8B-B14F-4D97-AF65-F5344CB8AC3E}">
        <p14:creationId xmlns:p14="http://schemas.microsoft.com/office/powerpoint/2010/main" val="1420277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739347"/>
            <a:ext cx="6697223"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QUALITY EMPLOYEE ENGAGEMENT MEASUREMENT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07414" y="2176786"/>
            <a:ext cx="10622586" cy="2308324"/>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HUCAMETRICS</a:t>
            </a:r>
          </a:p>
          <a:p>
            <a:r>
              <a:rPr lang="en-US" sz="2400" dirty="0">
                <a:latin typeface="Times New Roman" panose="02020603050405020304" pitchFamily="18" charset="0"/>
                <a:cs typeface="Times New Roman" panose="02020603050405020304" pitchFamily="18" charset="0"/>
              </a:rPr>
              <a:t>So what is </a:t>
            </a:r>
            <a:r>
              <a:rPr lang="en-US" sz="2400" b="1" dirty="0">
                <a:latin typeface="Times New Roman" panose="02020603050405020304" pitchFamily="18" charset="0"/>
                <a:cs typeface="Times New Roman" panose="02020603050405020304" pitchFamily="18" charset="0"/>
              </a:rPr>
              <a:t>HUCAMETRICS</a:t>
            </a:r>
            <a:r>
              <a:rPr lang="en-US" sz="2400" dirty="0">
                <a:latin typeface="Times New Roman" panose="02020603050405020304" pitchFamily="18" charset="0"/>
                <a:cs typeface="Times New Roman" panose="02020603050405020304" pitchFamily="18" charset="0"/>
              </a:rPr>
              <a:t> and what in the world does quality employee engagement measurement have to do with predicting outcomes?  </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HUCAMETRICS</a:t>
            </a:r>
            <a:r>
              <a:rPr lang="en-US" sz="2400" dirty="0">
                <a:latin typeface="Times New Roman" panose="02020603050405020304" pitchFamily="18" charset="0"/>
                <a:cs typeface="Times New Roman" panose="02020603050405020304" pitchFamily="18" charset="0"/>
              </a:rPr>
              <a:t> (hew-ca-MET-</a:t>
            </a:r>
            <a:r>
              <a:rPr lang="en-US" sz="2400" dirty="0" err="1">
                <a:latin typeface="Times New Roman" panose="02020603050405020304" pitchFamily="18" charset="0"/>
                <a:cs typeface="Times New Roman" panose="02020603050405020304" pitchFamily="18" charset="0"/>
              </a:rPr>
              <a:t>rix</a:t>
            </a:r>
            <a:r>
              <a:rPr lang="en-US" sz="2400" dirty="0">
                <a:latin typeface="Times New Roman" panose="02020603050405020304" pitchFamily="18" charset="0"/>
                <a:cs typeface="Times New Roman" panose="02020603050405020304" pitchFamily="18" charset="0"/>
              </a:rPr>
              <a:t>) is the new science of tracking and applying human capital data to predict employee and business performance and cause and effect.</a:t>
            </a:r>
          </a:p>
        </p:txBody>
      </p:sp>
    </p:spTree>
    <p:extLst>
      <p:ext uri="{BB962C8B-B14F-4D97-AF65-F5344CB8AC3E}">
        <p14:creationId xmlns:p14="http://schemas.microsoft.com/office/powerpoint/2010/main" val="35993907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7" y="2441585"/>
            <a:ext cx="10101931"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Refer here to the basic HUCAMETRIC predictive model as the CEO success formula:</a:t>
            </a:r>
          </a:p>
        </p:txBody>
      </p:sp>
      <p:sp>
        <p:nvSpPr>
          <p:cNvPr id="11" name="TextBox 10">
            <a:extLst>
              <a:ext uri="{FF2B5EF4-FFF2-40B4-BE49-F238E27FC236}">
                <a16:creationId xmlns:a16="http://schemas.microsoft.com/office/drawing/2014/main" id="{0281CD57-8715-4CFE-866E-8DE95443B74A}"/>
              </a:ext>
            </a:extLst>
          </p:cNvPr>
          <p:cNvSpPr txBox="1"/>
          <p:nvPr/>
        </p:nvSpPr>
        <p:spPr>
          <a:xfrm>
            <a:off x="2671793" y="1047123"/>
            <a:ext cx="6093618"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HUCAMETRICS</a:t>
            </a:r>
          </a:p>
        </p:txBody>
      </p:sp>
      <p:pic>
        <p:nvPicPr>
          <p:cNvPr id="8" name="Picture 7">
            <a:extLst>
              <a:ext uri="{FF2B5EF4-FFF2-40B4-BE49-F238E27FC236}">
                <a16:creationId xmlns:a16="http://schemas.microsoft.com/office/drawing/2014/main" id="{F2915242-6348-4F12-A862-519163431205}"/>
              </a:ext>
            </a:extLst>
          </p:cNvPr>
          <p:cNvPicPr>
            <a:picLocks noChangeAspect="1"/>
          </p:cNvPicPr>
          <p:nvPr/>
        </p:nvPicPr>
        <p:blipFill>
          <a:blip r:embed="rId2"/>
          <a:stretch>
            <a:fillRect/>
          </a:stretch>
        </p:blipFill>
        <p:spPr>
          <a:xfrm>
            <a:off x="942308" y="3508562"/>
            <a:ext cx="10316242" cy="2117649"/>
          </a:xfrm>
          <a:prstGeom prst="rect">
            <a:avLst/>
          </a:prstGeom>
        </p:spPr>
      </p:pic>
    </p:spTree>
    <p:extLst>
      <p:ext uri="{BB962C8B-B14F-4D97-AF65-F5344CB8AC3E}">
        <p14:creationId xmlns:p14="http://schemas.microsoft.com/office/powerpoint/2010/main" val="28956604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39347"/>
            <a:ext cx="81167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COMPETENCE—‘‘READY’’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459504"/>
            <a:ext cx="10632412" cy="3539430"/>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Think of competence in the organization as a collective rather than</a:t>
            </a:r>
          </a:p>
          <a:p>
            <a:r>
              <a:rPr lang="en-US" sz="2800" dirty="0">
                <a:latin typeface="Times New Roman" panose="02020603050405020304" pitchFamily="18" charset="0"/>
                <a:cs typeface="Times New Roman" panose="02020603050405020304" pitchFamily="18" charset="0"/>
              </a:rPr>
              <a:t>an individual phenomenon, where unity of effort is more important than the sum of the parts.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Competence, for HUCAMETRIC purposes, is the group’s or organization’s collective state of being adequate, well qualified, or masterful in performing a specific set of jobs or functions, measured against set standards, and in consistently and successfully achieving specific outcomes.</a:t>
            </a:r>
          </a:p>
        </p:txBody>
      </p:sp>
    </p:spTree>
    <p:extLst>
      <p:ext uri="{BB962C8B-B14F-4D97-AF65-F5344CB8AC3E}">
        <p14:creationId xmlns:p14="http://schemas.microsoft.com/office/powerpoint/2010/main" val="28201394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0407" y="92555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NON MANAGEMENT COMPETENCE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282075"/>
            <a:ext cx="10812720" cy="3539430"/>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Figure 4.6 is an example of what the non management competence profile may look like.</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For these statistics to be useful for predictive and intervention purposes, individual performance results should be aggregated by leader work group.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Most companies underutilize combined individual performance-appraisal scores and fail to adequately manage group performance totals.</a:t>
            </a:r>
          </a:p>
        </p:txBody>
      </p:sp>
    </p:spTree>
    <p:extLst>
      <p:ext uri="{BB962C8B-B14F-4D97-AF65-F5344CB8AC3E}">
        <p14:creationId xmlns:p14="http://schemas.microsoft.com/office/powerpoint/2010/main" val="14952737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3E345873-868A-46B4-9636-414131516D20}"/>
              </a:ext>
            </a:extLst>
          </p:cNvPr>
          <p:cNvPicPr>
            <a:picLocks noChangeAspect="1"/>
          </p:cNvPicPr>
          <p:nvPr/>
        </p:nvPicPr>
        <p:blipFill>
          <a:blip r:embed="rId2"/>
          <a:stretch>
            <a:fillRect/>
          </a:stretch>
        </p:blipFill>
        <p:spPr>
          <a:xfrm>
            <a:off x="1943100" y="165242"/>
            <a:ext cx="6686549" cy="6527499"/>
          </a:xfrm>
          <a:prstGeom prst="rect">
            <a:avLst/>
          </a:prstGeom>
        </p:spPr>
      </p:pic>
      <p:sp>
        <p:nvSpPr>
          <p:cNvPr id="14" name="Flowchart: Connector 13">
            <a:extLst>
              <a:ext uri="{FF2B5EF4-FFF2-40B4-BE49-F238E27FC236}">
                <a16:creationId xmlns:a16="http://schemas.microsoft.com/office/drawing/2014/main" id="{61189089-1265-4916-9F53-00F84C28B75D}"/>
              </a:ext>
            </a:extLst>
          </p:cNvPr>
          <p:cNvSpPr/>
          <p:nvPr/>
        </p:nvSpPr>
        <p:spPr>
          <a:xfrm>
            <a:off x="7529513" y="6115050"/>
            <a:ext cx="771525" cy="577691"/>
          </a:xfrm>
          <a:prstGeom prst="flowChartConnector">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8395925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2555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TOP MANAGEMENT COMPETENCY PROFILE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316429"/>
            <a:ext cx="10667999" cy="3108543"/>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Figure 4.7 is what the top management group profile may look like.</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Competency profiles, once calibrated properly, should statistically describe the competency of each work group, as well as the organization as a whole.</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Group competency scores can be classified into categories of less than adequate, adequate, well qualified, and masterful for purposes of skills training and transfer management. </a:t>
            </a:r>
          </a:p>
        </p:txBody>
      </p:sp>
    </p:spTree>
    <p:extLst>
      <p:ext uri="{BB962C8B-B14F-4D97-AF65-F5344CB8AC3E}">
        <p14:creationId xmlns:p14="http://schemas.microsoft.com/office/powerpoint/2010/main" val="455405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9D78A3E-97D5-4DC3-AD55-ECEF695DD0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9625C27D-10E3-4338-92C1-4AF85BC30DF5}"/>
              </a:ext>
            </a:extLst>
          </p:cNvPr>
          <p:cNvPicPr>
            <a:picLocks noChangeAspect="1"/>
          </p:cNvPicPr>
          <p:nvPr/>
        </p:nvPicPr>
        <p:blipFill>
          <a:blip r:embed="rId2"/>
          <a:stretch>
            <a:fillRect/>
          </a:stretch>
        </p:blipFill>
        <p:spPr>
          <a:xfrm>
            <a:off x="2443163" y="225908"/>
            <a:ext cx="6515099" cy="6466833"/>
          </a:xfrm>
          <a:prstGeom prst="rect">
            <a:avLst/>
          </a:prstGeom>
        </p:spPr>
      </p:pic>
    </p:spTree>
    <p:extLst>
      <p:ext uri="{BB962C8B-B14F-4D97-AF65-F5344CB8AC3E}">
        <p14:creationId xmlns:p14="http://schemas.microsoft.com/office/powerpoint/2010/main" val="37985835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56363" y="837572"/>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EMPLOYEE ENGAGEMENT—‘‘WILLING’’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410934"/>
            <a:ext cx="10421571" cy="3046988"/>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True measurement of engagement statistically describes this state of willingness and predicts the quality, speed, energy, and enthusiasm of human effort in the organization, independent of competence or opportunity to contribute. </a:t>
            </a:r>
          </a:p>
          <a:p>
            <a:r>
              <a:rPr lang="en-US" sz="3200" dirty="0">
                <a:latin typeface="Times New Roman" panose="02020603050405020304" pitchFamily="18" charset="0"/>
                <a:cs typeface="Times New Roman" panose="02020603050405020304" pitchFamily="18" charset="0"/>
              </a:rPr>
              <a:t>‘‘Ready’’ without ‘‘willing’’ results in poor return on human capital because the capital sits idle.</a:t>
            </a:r>
          </a:p>
        </p:txBody>
      </p:sp>
    </p:spTree>
    <p:extLst>
      <p:ext uri="{BB962C8B-B14F-4D97-AF65-F5344CB8AC3E}">
        <p14:creationId xmlns:p14="http://schemas.microsoft.com/office/powerpoint/2010/main" val="919328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EMPLOYEE ENGAGEMENT—‘‘WILLING’’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155119"/>
            <a:ext cx="10601879"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Engagement is often mistaken for satisfaction .As a result, management errantly embarks on fixing the wrong things in an attempt to positively engage more employees.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Two fundamental precepts necessary to positively engage people are often ignored in the survey measurement: </a:t>
            </a:r>
          </a:p>
          <a:p>
            <a:r>
              <a:rPr lang="en-US" sz="2400" dirty="0">
                <a:latin typeface="Times New Roman" panose="02020603050405020304" pitchFamily="18" charset="0"/>
                <a:cs typeface="Times New Roman" panose="02020603050405020304" pitchFamily="18" charset="0"/>
              </a:rPr>
              <a:t> (1) employee sense of fair treatment underpins engagement</a:t>
            </a:r>
          </a:p>
          <a:p>
            <a:r>
              <a:rPr lang="en-US" sz="2400" dirty="0">
                <a:latin typeface="Times New Roman" panose="02020603050405020304" pitchFamily="18" charset="0"/>
                <a:cs typeface="Times New Roman" panose="02020603050405020304" pitchFamily="18" charset="0"/>
              </a:rPr>
              <a:t>(2) the things that engage people are different from the things that disengage them (the opposite of disengagement is not engagement, but no disengagement)</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73589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877334"/>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EMPLOYEE ENGAGEMENT—‘‘WILLING’’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201781"/>
            <a:ext cx="10273380"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There are a couple of things to note about these findings, based on</a:t>
            </a:r>
          </a:p>
          <a:p>
            <a:r>
              <a:rPr lang="en-US" sz="2400" b="1" dirty="0">
                <a:latin typeface="Times New Roman" panose="02020603050405020304" pitchFamily="18" charset="0"/>
                <a:cs typeface="Times New Roman" panose="02020603050405020304" pitchFamily="18" charset="0"/>
              </a:rPr>
              <a:t>Frederick Herzberg’s Two-Factor studies </a:t>
            </a:r>
          </a:p>
          <a:p>
            <a:r>
              <a:rPr lang="en-US" sz="2400" dirty="0">
                <a:latin typeface="Times New Roman" panose="02020603050405020304" pitchFamily="18" charset="0"/>
                <a:cs typeface="Times New Roman" panose="02020603050405020304" pitchFamily="18" charset="0"/>
              </a:rPr>
              <a:t>(1) positive employee engagement cannot be sustained if the majority of disengagement factors is not neutralized, and</a:t>
            </a:r>
          </a:p>
          <a:p>
            <a:r>
              <a:rPr lang="en-US" sz="2400" dirty="0">
                <a:latin typeface="Times New Roman" panose="02020603050405020304" pitchFamily="18" charset="0"/>
                <a:cs typeface="Times New Roman" panose="02020603050405020304" pitchFamily="18" charset="0"/>
              </a:rPr>
              <a:t>(2) to positively engage employees there is more than ‘‘one thing you need to</a:t>
            </a:r>
          </a:p>
          <a:p>
            <a:r>
              <a:rPr lang="en-US" sz="2400" dirty="0">
                <a:latin typeface="Times New Roman" panose="02020603050405020304" pitchFamily="18" charset="0"/>
                <a:cs typeface="Times New Roman" panose="02020603050405020304" pitchFamily="18" charset="0"/>
              </a:rPr>
              <a:t>know’’—most disengagement factors must be neutralized before improvements in engagement factors can have a significant positive influence</a:t>
            </a:r>
          </a:p>
          <a:p>
            <a:pPr algn="ctr"/>
            <a:r>
              <a:rPr lang="en-US" sz="2400" b="1" dirty="0">
                <a:latin typeface="Times New Roman" panose="02020603050405020304" pitchFamily="18" charset="0"/>
                <a:cs typeface="Times New Roman" panose="02020603050405020304" pitchFamily="18" charset="0"/>
              </a:rPr>
              <a:t>Engagement is an individual’s degree of positive or negative emotional</a:t>
            </a:r>
          </a:p>
          <a:p>
            <a:pPr algn="ctr"/>
            <a:r>
              <a:rPr lang="en-US" sz="2400" b="1" dirty="0">
                <a:latin typeface="Times New Roman" panose="02020603050405020304" pitchFamily="18" charset="0"/>
                <a:cs typeface="Times New Roman" panose="02020603050405020304" pitchFamily="18" charset="0"/>
              </a:rPr>
              <a:t>attachment to his or her organization, job, and colleagues.</a:t>
            </a:r>
          </a:p>
        </p:txBody>
      </p:sp>
    </p:spTree>
    <p:extLst>
      <p:ext uri="{BB962C8B-B14F-4D97-AF65-F5344CB8AC3E}">
        <p14:creationId xmlns:p14="http://schemas.microsoft.com/office/powerpoint/2010/main" val="17943043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9883C981-8EAD-4196-A363-6A8F54F3B26E}"/>
              </a:ext>
            </a:extLst>
          </p:cNvPr>
          <p:cNvPicPr>
            <a:picLocks noChangeAspect="1"/>
          </p:cNvPicPr>
          <p:nvPr/>
        </p:nvPicPr>
        <p:blipFill>
          <a:blip r:embed="rId2"/>
          <a:stretch>
            <a:fillRect/>
          </a:stretch>
        </p:blipFill>
        <p:spPr>
          <a:xfrm>
            <a:off x="1494341" y="274102"/>
            <a:ext cx="7655984" cy="6504364"/>
          </a:xfrm>
          <a:prstGeom prst="rect">
            <a:avLst/>
          </a:prstGeom>
        </p:spPr>
      </p:pic>
    </p:spTree>
    <p:extLst>
      <p:ext uri="{BB962C8B-B14F-4D97-AF65-F5344CB8AC3E}">
        <p14:creationId xmlns:p14="http://schemas.microsoft.com/office/powerpoint/2010/main" val="810551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2D574E5-8251-419A-8826-9CFEA5CD77C6}"/>
              </a:ext>
            </a:extLst>
          </p:cNvPr>
          <p:cNvPicPr>
            <a:picLocks noChangeAspect="1"/>
          </p:cNvPicPr>
          <p:nvPr/>
        </p:nvPicPr>
        <p:blipFill>
          <a:blip r:embed="rId2"/>
          <a:stretch>
            <a:fillRect/>
          </a:stretch>
        </p:blipFill>
        <p:spPr>
          <a:xfrm>
            <a:off x="1228725" y="295360"/>
            <a:ext cx="8558213" cy="6197326"/>
          </a:xfrm>
          <a:prstGeom prst="rect">
            <a:avLst/>
          </a:prstGeom>
        </p:spPr>
      </p:pic>
      <p:sp>
        <p:nvSpPr>
          <p:cNvPr id="5" name="TextBox 4">
            <a:extLst>
              <a:ext uri="{FF2B5EF4-FFF2-40B4-BE49-F238E27FC236}">
                <a16:creationId xmlns:a16="http://schemas.microsoft.com/office/drawing/2014/main" id="{19E1EA34-C484-440A-AAC7-DD924C5022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Flowchart: Connector 5">
            <a:extLst>
              <a:ext uri="{FF2B5EF4-FFF2-40B4-BE49-F238E27FC236}">
                <a16:creationId xmlns:a16="http://schemas.microsoft.com/office/drawing/2014/main" id="{31048DE9-C6C3-49E2-AC43-87409B0E5D71}"/>
              </a:ext>
            </a:extLst>
          </p:cNvPr>
          <p:cNvSpPr/>
          <p:nvPr/>
        </p:nvSpPr>
        <p:spPr>
          <a:xfrm>
            <a:off x="4429126" y="1485900"/>
            <a:ext cx="771525" cy="757238"/>
          </a:xfrm>
          <a:prstGeom prst="flowChartConnector">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9800929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9001" y="970179"/>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ORGANIZATIONAL OPPORTUNITY—‘‘ABLE’’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3607" y="2155119"/>
            <a:ext cx="10544785" cy="3539430"/>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Frederick Herzberg once commented, </a:t>
            </a:r>
            <a:r>
              <a:rPr lang="en-US" sz="2800" b="1" i="1" dirty="0">
                <a:latin typeface="Times New Roman" panose="02020603050405020304" pitchFamily="18" charset="0"/>
                <a:cs typeface="Times New Roman" panose="02020603050405020304" pitchFamily="18" charset="0"/>
              </a:rPr>
              <a:t>‘‘If you want someone to do a good job give them a good job to do.’’ </a:t>
            </a:r>
            <a:r>
              <a:rPr lang="en-US" sz="2800" dirty="0">
                <a:latin typeface="Times New Roman" panose="02020603050405020304" pitchFamily="18" charset="0"/>
                <a:cs typeface="Times New Roman" panose="02020603050405020304" pitchFamily="18" charset="0"/>
              </a:rPr>
              <a:t>This statement lies at the heart of what organizational opportunity is all about: putting the right people in the right place at the right time doing the job or working for the cause they love.</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It covers the following areas: </a:t>
            </a:r>
            <a:r>
              <a:rPr lang="en-US" sz="2800" b="1" i="1" dirty="0">
                <a:latin typeface="Times New Roman" panose="02020603050405020304" pitchFamily="18" charset="0"/>
                <a:cs typeface="Times New Roman" panose="02020603050405020304" pitchFamily="18" charset="0"/>
              </a:rPr>
              <a:t>job fit, achievement, recognition, responsibility, advancement, growth, freedom to perform, and a self-classification question involving contribution.</a:t>
            </a:r>
          </a:p>
        </p:txBody>
      </p:sp>
    </p:spTree>
    <p:extLst>
      <p:ext uri="{BB962C8B-B14F-4D97-AF65-F5344CB8AC3E}">
        <p14:creationId xmlns:p14="http://schemas.microsoft.com/office/powerpoint/2010/main" val="454494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43B021F-8901-4AEC-91B1-429DB5E5767C}"/>
              </a:ext>
            </a:extLst>
          </p:cNvPr>
          <p:cNvPicPr>
            <a:picLocks noChangeAspect="1"/>
          </p:cNvPicPr>
          <p:nvPr/>
        </p:nvPicPr>
        <p:blipFill>
          <a:blip r:embed="rId2"/>
          <a:stretch>
            <a:fillRect/>
          </a:stretch>
        </p:blipFill>
        <p:spPr>
          <a:xfrm>
            <a:off x="2533289" y="352105"/>
            <a:ext cx="7317441" cy="6291584"/>
          </a:xfrm>
          <a:prstGeom prst="rect">
            <a:avLst/>
          </a:prstGeom>
        </p:spPr>
      </p:pic>
      <p:sp>
        <p:nvSpPr>
          <p:cNvPr id="5" name="Flowchart: Connector 4">
            <a:extLst>
              <a:ext uri="{FF2B5EF4-FFF2-40B4-BE49-F238E27FC236}">
                <a16:creationId xmlns:a16="http://schemas.microsoft.com/office/drawing/2014/main" id="{39CF6091-39FC-4276-A86D-34B085FD513C}"/>
              </a:ext>
            </a:extLst>
          </p:cNvPr>
          <p:cNvSpPr/>
          <p:nvPr/>
        </p:nvSpPr>
        <p:spPr>
          <a:xfrm>
            <a:off x="7186613" y="5729287"/>
            <a:ext cx="771525" cy="577691"/>
          </a:xfrm>
          <a:prstGeom prst="flowChartConnector">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5398236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Based on the example in Figure 4.11, using the index scores of the nonmanagement group, let’s take a look at how things multiply o</a:t>
            </a:r>
            <a:endParaRPr lang="en-US" dirty="0"/>
          </a:p>
        </p:txBody>
      </p:sp>
      <p:sp>
        <p:nvSpPr>
          <p:cNvPr id="3" name="TextBox 2"/>
          <p:cNvSpPr txBox="1"/>
          <p:nvPr/>
        </p:nvSpPr>
        <p:spPr>
          <a:xfrm>
            <a:off x="2452119" y="92555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RETURN ON HUMAN CAPITAL PREDICTOR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FE9FA2A2-BB46-40A9-9B2B-747D25D8AF9C}"/>
              </a:ext>
            </a:extLst>
          </p:cNvPr>
          <p:cNvPicPr>
            <a:picLocks noChangeAspect="1"/>
          </p:cNvPicPr>
          <p:nvPr/>
        </p:nvPicPr>
        <p:blipFill rotWithShape="1">
          <a:blip r:embed="rId2"/>
          <a:srcRect b="11005"/>
          <a:stretch/>
        </p:blipFill>
        <p:spPr>
          <a:xfrm>
            <a:off x="823608" y="3070072"/>
            <a:ext cx="10154214" cy="2605689"/>
          </a:xfrm>
          <a:prstGeom prst="rect">
            <a:avLst/>
          </a:prstGeom>
        </p:spPr>
      </p:pic>
      <p:sp>
        <p:nvSpPr>
          <p:cNvPr id="11" name="TextBox 10">
            <a:extLst>
              <a:ext uri="{FF2B5EF4-FFF2-40B4-BE49-F238E27FC236}">
                <a16:creationId xmlns:a16="http://schemas.microsoft.com/office/drawing/2014/main" id="{0ED5432B-49A7-4F8F-8689-15463AD89C6A}"/>
              </a:ext>
            </a:extLst>
          </p:cNvPr>
          <p:cNvSpPr txBox="1"/>
          <p:nvPr/>
        </p:nvSpPr>
        <p:spPr>
          <a:xfrm>
            <a:off x="823607" y="2155119"/>
            <a:ext cx="10544785" cy="1384995"/>
          </a:xfrm>
          <a:prstGeom prst="rect">
            <a:avLst/>
          </a:prstGeom>
          <a:noFill/>
        </p:spPr>
        <p:txBody>
          <a:bodyPr wrap="square" rtlCol="0">
            <a:spAutoFit/>
          </a:bodyPr>
          <a:lstStyle/>
          <a:p>
            <a:r>
              <a:rPr lang="en-US" sz="2800" b="1" i="1" dirty="0">
                <a:latin typeface="Times New Roman" panose="02020603050405020304" pitchFamily="18" charset="0"/>
                <a:cs typeface="Times New Roman" panose="02020603050405020304" pitchFamily="18" charset="0"/>
              </a:rPr>
              <a:t>Based on the example in Figure 4.11, using the index scores of the non management group, let’s take a look at how things multiply out:</a:t>
            </a:r>
          </a:p>
          <a:p>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10186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ROI OF HUMAN CAPITAL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3607" y="2155119"/>
            <a:ext cx="10544785" cy="3539430"/>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291,685 can be compared to current revenue per employee, human capital ROI, human capital value added, and human capital market value.</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Every time the CEO success HUCAMETRICS are gathered until some type of predictive relationship is established, overall and at the  workgroup level.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After the first round of measures, there should be sufficient data from the group profiles to establish some predictive trends.</a:t>
            </a:r>
          </a:p>
        </p:txBody>
      </p:sp>
    </p:spTree>
    <p:extLst>
      <p:ext uri="{BB962C8B-B14F-4D97-AF65-F5344CB8AC3E}">
        <p14:creationId xmlns:p14="http://schemas.microsoft.com/office/powerpoint/2010/main" val="19154962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3204</TotalTime>
  <Words>2852</Words>
  <Application>Microsoft Office PowerPoint</Application>
  <PresentationFormat>Widescreen</PresentationFormat>
  <Paragraphs>284</Paragraphs>
  <Slides>43</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Catamaran</vt:lpstr>
      <vt:lpstr>Courier New</vt:lpstr>
      <vt:lpstr>Oxygen</vt:lpstr>
      <vt:lpstr>Times New Roman</vt:lpstr>
      <vt:lpstr>Office Theme</vt:lpstr>
      <vt:lpstr>PowerPoint Presentation</vt:lpstr>
      <vt:lpstr>PowerPoint Presentation</vt:lpstr>
      <vt:lpstr>PowerPoint Presentation</vt:lpstr>
      <vt:lpstr>PowerPoint Presentation</vt:lpstr>
      <vt:lpstr>PLANNING PRACTICES OF SURVEYED COMPANIES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118</cp:revision>
  <dcterms:created xsi:type="dcterms:W3CDTF">2023-04-29T09:08:00Z</dcterms:created>
  <dcterms:modified xsi:type="dcterms:W3CDTF">2024-02-22T23:28:09Z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