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89EF1-56B5-47A1-B56C-72513107B531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B76D8-EAEC-4A20-BF2B-AED0130160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68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597F-4DE7-4475-8EA0-F989EAC48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471C99-284D-4BD6-8488-A2E7112F4B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67379-AAD7-4549-947E-D04080E26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C0281-5D23-4CD1-8FD6-13211E093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2820D-B7DA-453A-AE6D-938C9550F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80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4EAE4-9A24-419D-A93B-F7464066C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9B42F-8557-41D5-AF58-185A09A07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5A229-E8A4-489E-B87E-90101137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F1918-8F0B-496F-8469-BDE24E20C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DB1C4-79E7-4659-9B84-118C11842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69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1B887-F9F7-472B-94F8-5C497E650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4B00D3-0627-4F3B-B5DE-36F8D8CA4E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D95FD-A95E-410B-8F35-B4E87E4B3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71FBF-4443-414B-A75A-194F339E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4928F-2F91-44EC-BE96-B7E5DA9C6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2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9F026-8050-4668-BE6F-C8CD98DA2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D7AB4-7426-4847-B541-106EC1AFF6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5C48BE-DB59-4B3E-92F2-9D6201F87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6C2A83-09B4-4B5F-B2DD-12A7ACB6B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053DF-9D0F-4E94-9272-6139AF71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26FEA6-EDFD-413B-94C7-A59AFB61E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0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64964-4527-4279-9862-3750CA6A0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391BA0-0146-45FE-A581-77105548D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2C9BD-2725-4D27-BA50-34D6A32FD8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B246A-2725-4514-AE25-326A217517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713163-D0D1-4732-A8D5-1155624A9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28191D-141F-4FBB-AE0A-D58AC0F39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758563-EC25-4FF6-9ABA-0386CA517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DD7CEE-EA07-4D76-8E9F-504B92E1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51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9EA5C-96B3-4531-A7A6-3A93C69A2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DE294-E379-4241-867B-3539242B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21301C-06E6-43D1-9E90-928EAAEC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8E5816-D3EE-4589-8826-3AAF386EE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3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20AE0-071D-47B4-BAFB-2C29E00B6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075FF-0F0E-4C2D-A76F-AF87550C9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C4F68-D74F-49A3-AAC9-EDF1DCBF9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887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23B20-3261-4166-8345-EE4A00C2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16142-AD14-4EBA-8662-4A0F5EEF7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327343-D1D4-4371-9BD4-EFB9F49C9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9A4577-18B8-47E8-8D80-2F0A1F0E0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97AFE-D9F5-48EA-8D00-F2029C676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CB8B4-3621-4889-8626-8A7FD0C61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7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A3460-56A1-4DF4-9A13-3201F18A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62D4A9-5EEF-48A7-9684-0276BE6484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BD887-E8FE-45FB-A236-57B99BE9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CAF444-65EF-4FCE-A337-133B5EAE3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E7DD5D-0B58-4D05-AF08-206A4182B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975DB-E8D7-4B8B-98D4-64931506F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18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F8B7D-B0AE-4859-8863-1C3C1B4AA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FB24-4BFE-4FD2-9CF8-78A0CFF5CA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D834F-BFD5-4430-AEF4-1A721A38B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89F12-033E-4794-8ECE-61B7A96A6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E68D-41B7-4F11-80BA-A12E48206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87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2889B-D37E-4FC9-BFB6-64A716508C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48698-67EE-4ADB-BAC0-A0FA23AD8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13E90-9133-4359-8C17-D064242A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26E36-27C6-4A37-BA02-8B13CD1C0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D40D6-A48B-4299-8CB7-86EF729BB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281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01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76409C-C22A-4D3B-B6B7-850239006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82287F-6E9A-49EC-84BE-8272E55CC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42DF2-029E-4370-9427-80CAB0FD50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31FCE-51D0-4532-896B-4EECC6881518}" type="datetimeFigureOut">
              <a:rPr lang="en-US" smtClean="0"/>
              <a:t>12/25/2025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FD420-155A-427E-A09F-2B11E24553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D0584-E7C9-4BAD-9B18-1F1841E94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7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5" Type="http://schemas.openxmlformats.org/officeDocument/2006/relationships/image" Target="../media/image3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3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8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10" Type="http://schemas.openxmlformats.org/officeDocument/2006/relationships/image" Target="../media/image73.png"/><Relationship Id="rId4" Type="http://schemas.openxmlformats.org/officeDocument/2006/relationships/image" Target="../media/image37.png"/><Relationship Id="rId9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68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39.png"/><Relationship Id="rId9" Type="http://schemas.openxmlformats.org/officeDocument/2006/relationships/image" Target="../media/image7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24.png"/><Relationship Id="rId9" Type="http://schemas.openxmlformats.org/officeDocument/2006/relationships/image" Target="../media/image8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14300"/>
          </a:xfrm>
          <a:prstGeom prst="rect">
            <a:avLst/>
          </a:prstGeom>
          <a:solidFill>
            <a:srgbClr val="1E3A8A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 t="23907" b="23907"/>
          <a:stretch/>
        </p:blipFill>
        <p:spPr>
          <a:xfrm>
            <a:off x="0" y="114300"/>
            <a:ext cx="12191695" cy="636239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0" y="114300"/>
            <a:ext cx="12191695" cy="6362395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sp>
        <p:nvSpPr>
          <p:cNvPr id="8" name="Shape 4"/>
          <p:cNvSpPr/>
          <p:nvPr/>
        </p:nvSpPr>
        <p:spPr>
          <a:xfrm>
            <a:off x="2286000" y="4452214"/>
            <a:ext cx="38405" cy="7242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9" name="Shape 5"/>
          <p:cNvSpPr/>
          <p:nvPr/>
        </p:nvSpPr>
        <p:spPr>
          <a:xfrm>
            <a:off x="2286000" y="5366614"/>
            <a:ext cx="38405" cy="4956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0" name="Shape 6"/>
          <p:cNvSpPr/>
          <p:nvPr/>
        </p:nvSpPr>
        <p:spPr>
          <a:xfrm>
            <a:off x="6286500" y="4452214"/>
            <a:ext cx="38405" cy="4956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1" name="Shape 7"/>
          <p:cNvSpPr/>
          <p:nvPr/>
        </p:nvSpPr>
        <p:spPr>
          <a:xfrm>
            <a:off x="6286500" y="5138014"/>
            <a:ext cx="38405" cy="4956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3" name="Text 9"/>
          <p:cNvSpPr txBox="1"/>
          <p:nvPr/>
        </p:nvSpPr>
        <p:spPr>
          <a:xfrm>
            <a:off x="1569110" y="1443838"/>
            <a:ext cx="9401861" cy="1657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11182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An Integrated Technical and Fundamental Stock Analysis Model for the Saudi Stock Market (Tadawul)</a:t>
            </a:r>
            <a:endParaRPr lang="en-US" sz="3600" dirty="0"/>
          </a:p>
        </p:txBody>
      </p:sp>
      <p:sp>
        <p:nvSpPr>
          <p:cNvPr id="14" name="Text 10"/>
          <p:cNvSpPr txBox="1"/>
          <p:nvPr/>
        </p:nvSpPr>
        <p:spPr>
          <a:xfrm>
            <a:off x="2147926" y="3309214"/>
            <a:ext cx="8067751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i="1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Thesis Submitted in Partial Fulfillment of the Requirements for the Degree of</a:t>
            </a:r>
            <a:endParaRPr lang="en-US" sz="1800" dirty="0"/>
          </a:p>
        </p:txBody>
      </p:sp>
      <p:sp>
        <p:nvSpPr>
          <p:cNvPr id="15" name="Text 11"/>
          <p:cNvSpPr txBox="1"/>
          <p:nvPr/>
        </p:nvSpPr>
        <p:spPr>
          <a:xfrm>
            <a:off x="3930091" y="3652114"/>
            <a:ext cx="4506163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i="1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Master of Science in Artificial Intelligence</a:t>
            </a:r>
            <a:endParaRPr lang="en-US" sz="1800" dirty="0"/>
          </a:p>
        </p:txBody>
      </p:sp>
      <p:sp>
        <p:nvSpPr>
          <p:cNvPr id="16" name="Text 12"/>
          <p:cNvSpPr txBox="1"/>
          <p:nvPr/>
        </p:nvSpPr>
        <p:spPr>
          <a:xfrm>
            <a:off x="2476195" y="4461358"/>
            <a:ext cx="116768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PREPARED BY</a:t>
            </a:r>
            <a:endParaRPr lang="en-US" sz="1000" dirty="0"/>
          </a:p>
        </p:txBody>
      </p:sp>
      <p:sp>
        <p:nvSpPr>
          <p:cNvPr id="17" name="Text 13"/>
          <p:cNvSpPr txBox="1"/>
          <p:nvPr/>
        </p:nvSpPr>
        <p:spPr>
          <a:xfrm>
            <a:off x="2476195" y="4709160"/>
            <a:ext cx="144383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</a:t>
            </a:r>
            <a:endParaRPr lang="en-US" sz="1300" dirty="0"/>
          </a:p>
        </p:txBody>
      </p:sp>
      <p:sp>
        <p:nvSpPr>
          <p:cNvPr id="18" name="Text 14"/>
          <p:cNvSpPr txBox="1"/>
          <p:nvPr/>
        </p:nvSpPr>
        <p:spPr>
          <a:xfrm>
            <a:off x="2476195" y="4994453"/>
            <a:ext cx="105338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ID: 252000474</a:t>
            </a:r>
            <a:endParaRPr lang="en-US" sz="1000" dirty="0"/>
          </a:p>
        </p:txBody>
      </p:sp>
      <p:sp>
        <p:nvSpPr>
          <p:cNvPr id="19" name="Text 15"/>
          <p:cNvSpPr txBox="1"/>
          <p:nvPr/>
        </p:nvSpPr>
        <p:spPr>
          <a:xfrm>
            <a:off x="2476195" y="5375758"/>
            <a:ext cx="1148486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DEPARTMENT</a:t>
            </a:r>
            <a:endParaRPr lang="en-US" sz="1000" dirty="0"/>
          </a:p>
        </p:txBody>
      </p:sp>
      <p:sp>
        <p:nvSpPr>
          <p:cNvPr id="20" name="Text 16"/>
          <p:cNvSpPr txBox="1"/>
          <p:nvPr/>
        </p:nvSpPr>
        <p:spPr>
          <a:xfrm>
            <a:off x="2476195" y="5623560"/>
            <a:ext cx="207203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College of Informatics</a:t>
            </a:r>
            <a:endParaRPr lang="en-US" sz="1300" dirty="0"/>
          </a:p>
        </p:txBody>
      </p:sp>
      <p:sp>
        <p:nvSpPr>
          <p:cNvPr id="21" name="Text 17"/>
          <p:cNvSpPr txBox="1"/>
          <p:nvPr/>
        </p:nvSpPr>
        <p:spPr>
          <a:xfrm>
            <a:off x="6476695" y="4461358"/>
            <a:ext cx="1300277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SUPERVISED BY</a:t>
            </a:r>
            <a:endParaRPr lang="en-US" sz="1000" dirty="0"/>
          </a:p>
        </p:txBody>
      </p:sp>
      <p:sp>
        <p:nvSpPr>
          <p:cNvPr id="22" name="Text 18"/>
          <p:cNvSpPr txBox="1"/>
          <p:nvPr/>
        </p:nvSpPr>
        <p:spPr>
          <a:xfrm>
            <a:off x="6476695" y="4709160"/>
            <a:ext cx="180502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Dr. Ashraf El-Sayed</a:t>
            </a:r>
            <a:endParaRPr lang="en-US" sz="1300" dirty="0"/>
          </a:p>
        </p:txBody>
      </p:sp>
      <p:sp>
        <p:nvSpPr>
          <p:cNvPr id="23" name="Text 19"/>
          <p:cNvSpPr txBox="1"/>
          <p:nvPr/>
        </p:nvSpPr>
        <p:spPr>
          <a:xfrm>
            <a:off x="6476695" y="5147158"/>
            <a:ext cx="1357884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ACADEMIC YEAR</a:t>
            </a:r>
            <a:endParaRPr lang="en-US" sz="1000" dirty="0"/>
          </a:p>
        </p:txBody>
      </p:sp>
      <p:sp>
        <p:nvSpPr>
          <p:cNvPr id="24" name="Text 20"/>
          <p:cNvSpPr txBox="1"/>
          <p:nvPr/>
        </p:nvSpPr>
        <p:spPr>
          <a:xfrm>
            <a:off x="6476695" y="5394960"/>
            <a:ext cx="54772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2025</a:t>
            </a:r>
            <a:endParaRPr lang="en-US" sz="1300" dirty="0"/>
          </a:p>
        </p:txBody>
      </p:sp>
      <p:sp>
        <p:nvSpPr>
          <p:cNvPr id="25" name="Shape 21"/>
          <p:cNvSpPr/>
          <p:nvPr/>
        </p:nvSpPr>
        <p:spPr>
          <a:xfrm>
            <a:off x="0" y="6476695"/>
            <a:ext cx="12191695" cy="3813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6" name="Text 22"/>
          <p:cNvSpPr txBox="1"/>
          <p:nvPr/>
        </p:nvSpPr>
        <p:spPr>
          <a:xfrm>
            <a:off x="381305" y="6577279"/>
            <a:ext cx="1690726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Master's Thesis Defense</a:t>
            </a:r>
            <a:endParaRPr lang="en-US" sz="1000" dirty="0"/>
          </a:p>
        </p:txBody>
      </p:sp>
      <p:sp>
        <p:nvSpPr>
          <p:cNvPr id="27" name="Text 23"/>
          <p:cNvSpPr txBox="1"/>
          <p:nvPr/>
        </p:nvSpPr>
        <p:spPr>
          <a:xfrm>
            <a:off x="11522354" y="6577279"/>
            <a:ext cx="395935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UAE</a:t>
            </a:r>
            <a:endParaRPr lang="en-US" sz="10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2B12037-FA9E-4DA6-B828-4F9AAB80134E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36" b="26193"/>
          <a:stretch/>
        </p:blipFill>
        <p:spPr bwMode="auto">
          <a:xfrm>
            <a:off x="4712728" y="120666"/>
            <a:ext cx="2938145" cy="13360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386791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Presentation Outline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761695" y="1476756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761695" y="1476756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990295" y="1827886"/>
            <a:ext cx="419710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01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1561795" y="1751076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695298" y="1884578"/>
            <a:ext cx="190195" cy="190195"/>
          </a:xfrm>
          <a:prstGeom prst="rect">
            <a:avLst/>
          </a:prstGeom>
        </p:spPr>
      </p:pic>
      <p:sp>
        <p:nvSpPr>
          <p:cNvPr id="15" name="Text 11"/>
          <p:cNvSpPr txBox="1"/>
          <p:nvPr/>
        </p:nvSpPr>
        <p:spPr>
          <a:xfrm>
            <a:off x="2210105" y="1865376"/>
            <a:ext cx="28392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Introduction &amp; Background</a:t>
            </a:r>
            <a:endParaRPr lang="en-US" sz="1500" dirty="0"/>
          </a:p>
        </p:txBody>
      </p:sp>
      <p:sp>
        <p:nvSpPr>
          <p:cNvPr id="16" name="Shape 12"/>
          <p:cNvSpPr/>
          <p:nvPr/>
        </p:nvSpPr>
        <p:spPr>
          <a:xfrm>
            <a:off x="6381598" y="1476756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381598" y="1476756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18" name="Text 14"/>
          <p:cNvSpPr txBox="1"/>
          <p:nvPr/>
        </p:nvSpPr>
        <p:spPr>
          <a:xfrm>
            <a:off x="6610198" y="1827886"/>
            <a:ext cx="448056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02</a:t>
            </a:r>
            <a:endParaRPr lang="en-US" sz="1800" dirty="0"/>
          </a:p>
        </p:txBody>
      </p:sp>
      <p:sp>
        <p:nvSpPr>
          <p:cNvPr id="19" name="Shape 15"/>
          <p:cNvSpPr/>
          <p:nvPr/>
        </p:nvSpPr>
        <p:spPr>
          <a:xfrm>
            <a:off x="7181698" y="1751076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315200" y="1884578"/>
            <a:ext cx="190195" cy="190195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7830007" y="1865376"/>
            <a:ext cx="20766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Problem Statement</a:t>
            </a:r>
            <a:endParaRPr lang="en-US" sz="1500" dirty="0"/>
          </a:p>
        </p:txBody>
      </p:sp>
      <p:sp>
        <p:nvSpPr>
          <p:cNvPr id="22" name="Shape 17"/>
          <p:cNvSpPr/>
          <p:nvPr/>
        </p:nvSpPr>
        <p:spPr>
          <a:xfrm>
            <a:off x="761695" y="2712110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761695" y="2712110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24" name="Text 19"/>
          <p:cNvSpPr txBox="1"/>
          <p:nvPr/>
        </p:nvSpPr>
        <p:spPr>
          <a:xfrm>
            <a:off x="990295" y="3063240"/>
            <a:ext cx="448056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03</a:t>
            </a:r>
            <a:endParaRPr lang="en-US" sz="1800" dirty="0"/>
          </a:p>
        </p:txBody>
      </p:sp>
      <p:sp>
        <p:nvSpPr>
          <p:cNvPr id="25" name="Shape 20"/>
          <p:cNvSpPr/>
          <p:nvPr/>
        </p:nvSpPr>
        <p:spPr>
          <a:xfrm>
            <a:off x="1561795" y="2987345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695298" y="3120847"/>
            <a:ext cx="190195" cy="190195"/>
          </a:xfrm>
          <a:prstGeom prst="rect">
            <a:avLst/>
          </a:prstGeom>
        </p:spPr>
      </p:pic>
      <p:sp>
        <p:nvSpPr>
          <p:cNvPr id="27" name="Text 21"/>
          <p:cNvSpPr txBox="1"/>
          <p:nvPr/>
        </p:nvSpPr>
        <p:spPr>
          <a:xfrm>
            <a:off x="2210105" y="2958998"/>
            <a:ext cx="2334463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Objectives &amp; Hypotheses</a:t>
            </a:r>
            <a:endParaRPr lang="en-US" sz="1500" dirty="0"/>
          </a:p>
        </p:txBody>
      </p:sp>
      <p:sp>
        <p:nvSpPr>
          <p:cNvPr id="28" name="Shape 22"/>
          <p:cNvSpPr/>
          <p:nvPr/>
        </p:nvSpPr>
        <p:spPr>
          <a:xfrm>
            <a:off x="6381598" y="2712110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381598" y="2712110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30" name="Text 24"/>
          <p:cNvSpPr txBox="1"/>
          <p:nvPr/>
        </p:nvSpPr>
        <p:spPr>
          <a:xfrm>
            <a:off x="6610198" y="3063240"/>
            <a:ext cx="448056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04</a:t>
            </a:r>
            <a:endParaRPr lang="en-US" sz="1800" dirty="0"/>
          </a:p>
        </p:txBody>
      </p:sp>
      <p:sp>
        <p:nvSpPr>
          <p:cNvPr id="31" name="Shape 25"/>
          <p:cNvSpPr/>
          <p:nvPr/>
        </p:nvSpPr>
        <p:spPr>
          <a:xfrm>
            <a:off x="7181698" y="2987345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32" name="Image 4" descr="preencoded.png"/>
          <p:cNvPicPr>
            <a:picLocks noChangeAspect="1"/>
          </p:cNvPicPr>
          <p:nvPr/>
        </p:nvPicPr>
        <p:blipFill>
          <a:blip r:embed="rId7"/>
          <a:srcRect l="-1282" r="-1282"/>
          <a:stretch/>
        </p:blipFill>
        <p:spPr>
          <a:xfrm>
            <a:off x="7300570" y="3120847"/>
            <a:ext cx="219456" cy="190195"/>
          </a:xfrm>
          <a:prstGeom prst="rect">
            <a:avLst/>
          </a:prstGeom>
        </p:spPr>
      </p:pic>
      <p:sp>
        <p:nvSpPr>
          <p:cNvPr id="33" name="Text 26"/>
          <p:cNvSpPr txBox="1"/>
          <p:nvPr/>
        </p:nvSpPr>
        <p:spPr>
          <a:xfrm>
            <a:off x="7830007" y="3101645"/>
            <a:ext cx="24195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Theoretical Framework</a:t>
            </a:r>
            <a:endParaRPr lang="en-US" sz="1500" dirty="0"/>
          </a:p>
        </p:txBody>
      </p:sp>
      <p:sp>
        <p:nvSpPr>
          <p:cNvPr id="34" name="Shape 27"/>
          <p:cNvSpPr/>
          <p:nvPr/>
        </p:nvSpPr>
        <p:spPr>
          <a:xfrm>
            <a:off x="761695" y="3948379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5" name="Shape 28"/>
          <p:cNvSpPr/>
          <p:nvPr/>
        </p:nvSpPr>
        <p:spPr>
          <a:xfrm>
            <a:off x="761695" y="3948379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36" name="Text 29"/>
          <p:cNvSpPr txBox="1"/>
          <p:nvPr/>
        </p:nvSpPr>
        <p:spPr>
          <a:xfrm>
            <a:off x="990295" y="4299509"/>
            <a:ext cx="448056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05</a:t>
            </a:r>
            <a:endParaRPr lang="en-US" sz="1800" dirty="0"/>
          </a:p>
        </p:txBody>
      </p:sp>
      <p:sp>
        <p:nvSpPr>
          <p:cNvPr id="37" name="Shape 30"/>
          <p:cNvSpPr/>
          <p:nvPr/>
        </p:nvSpPr>
        <p:spPr>
          <a:xfrm>
            <a:off x="1561795" y="4222699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38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695298" y="4356202"/>
            <a:ext cx="190195" cy="190195"/>
          </a:xfrm>
          <a:prstGeom prst="rect">
            <a:avLst/>
          </a:prstGeom>
        </p:spPr>
      </p:pic>
      <p:sp>
        <p:nvSpPr>
          <p:cNvPr id="39" name="Text 31"/>
          <p:cNvSpPr txBox="1"/>
          <p:nvPr/>
        </p:nvSpPr>
        <p:spPr>
          <a:xfrm>
            <a:off x="2210105" y="4336999"/>
            <a:ext cx="187726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Literature Review</a:t>
            </a:r>
            <a:endParaRPr lang="en-US" sz="1500" dirty="0"/>
          </a:p>
        </p:txBody>
      </p:sp>
      <p:sp>
        <p:nvSpPr>
          <p:cNvPr id="40" name="Shape 32"/>
          <p:cNvSpPr/>
          <p:nvPr/>
        </p:nvSpPr>
        <p:spPr>
          <a:xfrm>
            <a:off x="6381598" y="3948379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41" name="Shape 33"/>
          <p:cNvSpPr/>
          <p:nvPr/>
        </p:nvSpPr>
        <p:spPr>
          <a:xfrm>
            <a:off x="6381598" y="3948379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42" name="Text 34"/>
          <p:cNvSpPr txBox="1"/>
          <p:nvPr/>
        </p:nvSpPr>
        <p:spPr>
          <a:xfrm>
            <a:off x="6610198" y="4299509"/>
            <a:ext cx="457200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06</a:t>
            </a:r>
            <a:endParaRPr lang="en-US" sz="1800" dirty="0"/>
          </a:p>
        </p:txBody>
      </p:sp>
      <p:sp>
        <p:nvSpPr>
          <p:cNvPr id="43" name="Shape 35"/>
          <p:cNvSpPr/>
          <p:nvPr/>
        </p:nvSpPr>
        <p:spPr>
          <a:xfrm>
            <a:off x="7181698" y="4222699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44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291426" y="4356202"/>
            <a:ext cx="237744" cy="190195"/>
          </a:xfrm>
          <a:prstGeom prst="rect">
            <a:avLst/>
          </a:prstGeom>
        </p:spPr>
      </p:pic>
      <p:sp>
        <p:nvSpPr>
          <p:cNvPr id="45" name="Text 36"/>
          <p:cNvSpPr txBox="1"/>
          <p:nvPr/>
        </p:nvSpPr>
        <p:spPr>
          <a:xfrm>
            <a:off x="7830007" y="4336999"/>
            <a:ext cx="244876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Proposed Methodology</a:t>
            </a:r>
            <a:endParaRPr lang="en-US" sz="1500" dirty="0"/>
          </a:p>
        </p:txBody>
      </p:sp>
      <p:sp>
        <p:nvSpPr>
          <p:cNvPr id="46" name="Shape 37"/>
          <p:cNvSpPr/>
          <p:nvPr/>
        </p:nvSpPr>
        <p:spPr>
          <a:xfrm>
            <a:off x="761695" y="5183734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47" name="Shape 38"/>
          <p:cNvSpPr/>
          <p:nvPr/>
        </p:nvSpPr>
        <p:spPr>
          <a:xfrm>
            <a:off x="761695" y="5183734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48" name="Text 39"/>
          <p:cNvSpPr txBox="1"/>
          <p:nvPr/>
        </p:nvSpPr>
        <p:spPr>
          <a:xfrm>
            <a:off x="990295" y="5534863"/>
            <a:ext cx="428854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07</a:t>
            </a:r>
            <a:endParaRPr lang="en-US" sz="1800" dirty="0"/>
          </a:p>
        </p:txBody>
      </p:sp>
      <p:sp>
        <p:nvSpPr>
          <p:cNvPr id="49" name="Shape 40"/>
          <p:cNvSpPr/>
          <p:nvPr/>
        </p:nvSpPr>
        <p:spPr>
          <a:xfrm>
            <a:off x="1561795" y="5458968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50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1695298" y="5592470"/>
            <a:ext cx="190195" cy="190195"/>
          </a:xfrm>
          <a:prstGeom prst="rect">
            <a:avLst/>
          </a:prstGeom>
        </p:spPr>
      </p:pic>
      <p:sp>
        <p:nvSpPr>
          <p:cNvPr id="51" name="Text 41"/>
          <p:cNvSpPr txBox="1"/>
          <p:nvPr/>
        </p:nvSpPr>
        <p:spPr>
          <a:xfrm>
            <a:off x="2210105" y="5573268"/>
            <a:ext cx="223845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Experimental Results</a:t>
            </a:r>
            <a:endParaRPr lang="en-US" sz="1500" dirty="0"/>
          </a:p>
        </p:txBody>
      </p:sp>
      <p:sp>
        <p:nvSpPr>
          <p:cNvPr id="52" name="Shape 42"/>
          <p:cNvSpPr/>
          <p:nvPr/>
        </p:nvSpPr>
        <p:spPr>
          <a:xfrm>
            <a:off x="6381598" y="5183734"/>
            <a:ext cx="5048402" cy="1009498"/>
          </a:xfrm>
          <a:prstGeom prst="roundRect">
            <a:avLst>
              <a:gd name="adj" fmla="val 1025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53" name="Shape 43"/>
          <p:cNvSpPr/>
          <p:nvPr/>
        </p:nvSpPr>
        <p:spPr>
          <a:xfrm>
            <a:off x="6381598" y="5183734"/>
            <a:ext cx="57607" cy="1007669"/>
          </a:xfrm>
          <a:prstGeom prst="rect">
            <a:avLst/>
          </a:prstGeom>
          <a:solidFill>
            <a:srgbClr val="1E3A8A">
              <a:alpha val="0"/>
            </a:srgbClr>
          </a:solidFill>
          <a:ln/>
        </p:spPr>
      </p:sp>
      <p:sp>
        <p:nvSpPr>
          <p:cNvPr id="54" name="Text 44"/>
          <p:cNvSpPr txBox="1"/>
          <p:nvPr/>
        </p:nvSpPr>
        <p:spPr>
          <a:xfrm>
            <a:off x="6610198" y="5534863"/>
            <a:ext cx="448056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E5E7E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08</a:t>
            </a:r>
            <a:endParaRPr lang="en-US" sz="1800" dirty="0"/>
          </a:p>
        </p:txBody>
      </p:sp>
      <p:sp>
        <p:nvSpPr>
          <p:cNvPr id="55" name="Shape 45"/>
          <p:cNvSpPr/>
          <p:nvPr/>
        </p:nvSpPr>
        <p:spPr>
          <a:xfrm>
            <a:off x="7181698" y="5458968"/>
            <a:ext cx="457200" cy="457200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56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7338974" y="5592470"/>
            <a:ext cx="142646" cy="190195"/>
          </a:xfrm>
          <a:prstGeom prst="rect">
            <a:avLst/>
          </a:prstGeom>
        </p:spPr>
      </p:pic>
      <p:sp>
        <p:nvSpPr>
          <p:cNvPr id="57" name="Text 46"/>
          <p:cNvSpPr txBox="1"/>
          <p:nvPr/>
        </p:nvSpPr>
        <p:spPr>
          <a:xfrm>
            <a:off x="7830007" y="5573268"/>
            <a:ext cx="280995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Conclusions &amp; Future Work</a:t>
            </a:r>
            <a:endParaRPr lang="en-US" sz="1500" dirty="0"/>
          </a:p>
        </p:txBody>
      </p:sp>
      <p:sp>
        <p:nvSpPr>
          <p:cNvPr id="58" name="Shape 47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59" name="Text 48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60" name="Text 49"/>
          <p:cNvSpPr txBox="1"/>
          <p:nvPr/>
        </p:nvSpPr>
        <p:spPr>
          <a:xfrm>
            <a:off x="11420856" y="6638544"/>
            <a:ext cx="4764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2438705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Introduction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652424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616038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626096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21770" y="7626096"/>
            <a:ext cx="4764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3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90549" y="1923898"/>
            <a:ext cx="228600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251606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48020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 l="-57" r="-57"/>
          <a:stretch/>
        </p:blipFill>
        <p:spPr>
          <a:xfrm>
            <a:off x="1205179" y="3604565"/>
            <a:ext cx="200254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675327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4903927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90549" y="5027371"/>
            <a:ext cx="228600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6098134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632673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90549" y="6450178"/>
            <a:ext cx="228600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790395"/>
            <a:ext cx="3367735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Saudi Stock Market (Tadawul)</a:t>
            </a:r>
            <a:endParaRPr lang="en-US" sz="16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2147011"/>
            <a:ext cx="8567928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largest and fastest-growing financial market in the MENA region, serving as a critical hub for regional investment.</a:t>
            </a:r>
            <a:endParaRPr lang="en-US" sz="13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3471062"/>
            <a:ext cx="223387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Vision 2030 Impact</a:t>
            </a:r>
            <a:endParaRPr lang="en-US" sz="16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827678"/>
            <a:ext cx="911108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Driving market liberalization and economic diversification, attracting significant foreign institutional investment.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4893869"/>
            <a:ext cx="200527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Market Evolution</a:t>
            </a:r>
            <a:endParaRPr lang="en-US" sz="16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5250485"/>
            <a:ext cx="796808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Experiencing increasing sophistication, liquidity, and volatility, requiring advanced analytical tools.</a:t>
            </a:r>
            <a:endParaRPr lang="en-US" sz="13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6317590"/>
            <a:ext cx="229148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Technological Need</a:t>
            </a:r>
            <a:endParaRPr lang="en-US" sz="16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6673291"/>
            <a:ext cx="86447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Growing demand for intelligent, AI-driven decision support systems to navigate complex market dynamics.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6477610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Problem Statement &amp; Research Gap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54400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890979"/>
            <a:ext cx="5524805" cy="1190549"/>
          </a:xfrm>
          <a:prstGeom prst="roundRect">
            <a:avLst>
              <a:gd name="adj" fmla="val 7373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571500" y="1890979"/>
            <a:ext cx="57607" cy="1190549"/>
          </a:xfrm>
          <a:prstGeom prst="rect">
            <a:avLst/>
          </a:prstGeom>
          <a:solidFill>
            <a:srgbClr val="F59E0B"/>
          </a:solidFill>
          <a:ln/>
        </p:spPr>
      </p:sp>
      <p:sp>
        <p:nvSpPr>
          <p:cNvPr id="12" name="Shape 9"/>
          <p:cNvSpPr/>
          <p:nvPr/>
        </p:nvSpPr>
        <p:spPr>
          <a:xfrm>
            <a:off x="857707" y="2119579"/>
            <a:ext cx="457200" cy="457200"/>
          </a:xfrm>
          <a:prstGeom prst="ellipse">
            <a:avLst/>
          </a:prstGeom>
          <a:solidFill>
            <a:srgbClr val="FEF3C7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rcRect l="-57" r="-57"/>
          <a:stretch/>
        </p:blipFill>
        <p:spPr>
          <a:xfrm>
            <a:off x="985723" y="2233879"/>
            <a:ext cx="200254" cy="228600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1505102" y="2137867"/>
            <a:ext cx="283372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Technical Analysis Limitations</a:t>
            </a:r>
            <a:endParaRPr lang="en-US" sz="1300" dirty="0"/>
          </a:p>
        </p:txBody>
      </p:sp>
      <p:sp>
        <p:nvSpPr>
          <p:cNvPr id="15" name="Text 11"/>
          <p:cNvSpPr txBox="1"/>
          <p:nvPr/>
        </p:nvSpPr>
        <p:spPr>
          <a:xfrm>
            <a:off x="1505102" y="2462479"/>
            <a:ext cx="4415638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Focuses purely on timing and momentum, often ignoring the intrinsic value and economic health of the company.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571500" y="3271723"/>
            <a:ext cx="5524805" cy="1190549"/>
          </a:xfrm>
          <a:prstGeom prst="roundRect">
            <a:avLst>
              <a:gd name="adj" fmla="val 7373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571500" y="3271723"/>
            <a:ext cx="57607" cy="1190549"/>
          </a:xfrm>
          <a:prstGeom prst="rect">
            <a:avLst/>
          </a:prstGeom>
          <a:solidFill>
            <a:srgbClr val="10B981"/>
          </a:solidFill>
          <a:ln/>
        </p:spPr>
      </p:sp>
      <p:sp>
        <p:nvSpPr>
          <p:cNvPr id="18" name="Shape 14"/>
          <p:cNvSpPr/>
          <p:nvPr/>
        </p:nvSpPr>
        <p:spPr>
          <a:xfrm>
            <a:off x="857707" y="3500323"/>
            <a:ext cx="457200" cy="457200"/>
          </a:xfrm>
          <a:prstGeom prst="ellipse">
            <a:avLst/>
          </a:prstGeom>
          <a:solidFill>
            <a:srgbClr val="D1FAE5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 l="-80" r="-80"/>
          <a:stretch/>
        </p:blipFill>
        <p:spPr>
          <a:xfrm>
            <a:off x="942746" y="3614623"/>
            <a:ext cx="286207" cy="228600"/>
          </a:xfrm>
          <a:prstGeom prst="rect">
            <a:avLst/>
          </a:prstGeom>
        </p:spPr>
      </p:pic>
      <p:sp>
        <p:nvSpPr>
          <p:cNvPr id="20" name="Text 15"/>
          <p:cNvSpPr txBox="1"/>
          <p:nvPr/>
        </p:nvSpPr>
        <p:spPr>
          <a:xfrm>
            <a:off x="1505102" y="3519526"/>
            <a:ext cx="318668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Fundamental Analysis Limitations</a:t>
            </a:r>
            <a:endParaRPr lang="en-US" sz="1300" dirty="0"/>
          </a:p>
        </p:txBody>
      </p:sp>
      <p:sp>
        <p:nvSpPr>
          <p:cNvPr id="21" name="Text 16"/>
          <p:cNvSpPr txBox="1"/>
          <p:nvPr/>
        </p:nvSpPr>
        <p:spPr>
          <a:xfrm>
            <a:off x="1505102" y="3843223"/>
            <a:ext cx="4338828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Identifies value but lacks precise entry/exit timing signals, making it difficult for short-term trading decisions.</a:t>
            </a:r>
            <a:endParaRPr lang="en-US" sz="1000" dirty="0"/>
          </a:p>
        </p:txBody>
      </p:sp>
      <p:sp>
        <p:nvSpPr>
          <p:cNvPr id="22" name="Shape 17"/>
          <p:cNvSpPr/>
          <p:nvPr/>
        </p:nvSpPr>
        <p:spPr>
          <a:xfrm>
            <a:off x="571500" y="4652467"/>
            <a:ext cx="5524805" cy="1190549"/>
          </a:xfrm>
          <a:prstGeom prst="roundRect">
            <a:avLst>
              <a:gd name="adj" fmla="val 7373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571500" y="4652467"/>
            <a:ext cx="57607" cy="1190549"/>
          </a:xfrm>
          <a:prstGeom prst="rect">
            <a:avLst/>
          </a:prstGeom>
          <a:solidFill>
            <a:srgbClr val="EF4444"/>
          </a:solidFill>
          <a:ln/>
        </p:spPr>
      </p:sp>
      <p:sp>
        <p:nvSpPr>
          <p:cNvPr id="24" name="Shape 19"/>
          <p:cNvSpPr/>
          <p:nvPr/>
        </p:nvSpPr>
        <p:spPr>
          <a:xfrm>
            <a:off x="857707" y="4881067"/>
            <a:ext cx="457200" cy="457200"/>
          </a:xfrm>
          <a:prstGeom prst="ellipse">
            <a:avLst/>
          </a:prstGeom>
          <a:solidFill>
            <a:srgbClr val="FEE2E2"/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72007" y="4995367"/>
            <a:ext cx="228600" cy="228600"/>
          </a:xfrm>
          <a:prstGeom prst="rect">
            <a:avLst/>
          </a:prstGeom>
        </p:spPr>
      </p:pic>
      <p:sp>
        <p:nvSpPr>
          <p:cNvPr id="26" name="Text 20"/>
          <p:cNvSpPr txBox="1"/>
          <p:nvPr/>
        </p:nvSpPr>
        <p:spPr>
          <a:xfrm>
            <a:off x="1505102" y="4900270"/>
            <a:ext cx="250088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Regulatory &amp; Metric Focus</a:t>
            </a:r>
            <a:endParaRPr lang="en-US" sz="1300" dirty="0"/>
          </a:p>
        </p:txBody>
      </p:sp>
      <p:sp>
        <p:nvSpPr>
          <p:cNvPr id="27" name="Text 21"/>
          <p:cNvSpPr txBox="1"/>
          <p:nvPr/>
        </p:nvSpPr>
        <p:spPr>
          <a:xfrm>
            <a:off x="1505102" y="5223967"/>
            <a:ext cx="4139489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Most models optimize for statistical accuracy rather than trading profitability and lack tailored compliance for the Saudi market.</a:t>
            </a:r>
            <a:endParaRPr lang="en-US" sz="1000" dirty="0"/>
          </a:p>
        </p:txBody>
      </p:sp>
      <p:sp>
        <p:nvSpPr>
          <p:cNvPr id="28" name="Shape 22"/>
          <p:cNvSpPr/>
          <p:nvPr/>
        </p:nvSpPr>
        <p:spPr>
          <a:xfrm>
            <a:off x="6476695" y="1835201"/>
            <a:ext cx="5143500" cy="4067251"/>
          </a:xfrm>
          <a:prstGeom prst="roundRect">
            <a:avLst>
              <a:gd name="adj" fmla="val 842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241300" dist="1016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772046" y="1772107"/>
            <a:ext cx="4552798" cy="2895905"/>
          </a:xfrm>
          <a:prstGeom prst="roundRect">
            <a:avLst>
              <a:gd name="adj" fmla="val 1246"/>
            </a:avLst>
          </a:prstGeom>
          <a:solidFill>
            <a:srgbClr val="EFF6FF"/>
          </a:solidFill>
          <a:ln w="25400">
            <a:solidFill>
              <a:srgbClr val="1E3A8A"/>
            </a:solidFill>
            <a:prstDash val="solid"/>
          </a:ln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8858707" y="2104949"/>
            <a:ext cx="381305" cy="381305"/>
          </a:xfrm>
          <a:prstGeom prst="rect">
            <a:avLst/>
          </a:prstGeom>
        </p:spPr>
      </p:pic>
      <p:sp>
        <p:nvSpPr>
          <p:cNvPr id="31" name="Text 24"/>
          <p:cNvSpPr txBox="1"/>
          <p:nvPr/>
        </p:nvSpPr>
        <p:spPr>
          <a:xfrm>
            <a:off x="7517282" y="2771546"/>
            <a:ext cx="3238805" cy="2770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 Critical Research Gap</a:t>
            </a:r>
            <a:endParaRPr lang="en-US" sz="1800" dirty="0"/>
          </a:p>
        </p:txBody>
      </p:sp>
      <p:sp>
        <p:nvSpPr>
          <p:cNvPr id="32" name="Text 25"/>
          <p:cNvSpPr txBox="1"/>
          <p:nvPr/>
        </p:nvSpPr>
        <p:spPr>
          <a:xfrm>
            <a:off x="7082942" y="3219602"/>
            <a:ext cx="4048963" cy="11722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There is currently no integrated, regulatory-compliant model for the Saudi Stock Market (Tadawul) that effectively combines technical timing with fundamental valuation to generate actionable, risk-adjusted trading signals.</a:t>
            </a:r>
            <a:endParaRPr lang="en-US" sz="12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924751" y="4990795"/>
            <a:ext cx="190195" cy="190195"/>
          </a:xfrm>
          <a:prstGeom prst="rect">
            <a:avLst/>
          </a:prstGeom>
        </p:spPr>
      </p:pic>
      <p:sp>
        <p:nvSpPr>
          <p:cNvPr id="34" name="Text 26"/>
          <p:cNvSpPr txBox="1"/>
          <p:nvPr/>
        </p:nvSpPr>
        <p:spPr>
          <a:xfrm>
            <a:off x="7229246" y="4990795"/>
            <a:ext cx="25146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Need for hybrid AI architecture</a:t>
            </a:r>
            <a:endParaRPr lang="en-US" sz="1200" dirty="0"/>
          </a:p>
        </p:txBody>
      </p:sp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924751" y="5372100"/>
            <a:ext cx="190195" cy="190195"/>
          </a:xfrm>
          <a:prstGeom prst="rect">
            <a:avLst/>
          </a:prstGeom>
        </p:spPr>
      </p:pic>
      <p:sp>
        <p:nvSpPr>
          <p:cNvPr id="36" name="Text 27"/>
          <p:cNvSpPr txBox="1"/>
          <p:nvPr/>
        </p:nvSpPr>
        <p:spPr>
          <a:xfrm>
            <a:off x="7229246" y="5372100"/>
            <a:ext cx="25338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Need for practical buy/sell logic</a:t>
            </a:r>
            <a:endParaRPr lang="en-US" sz="1200" dirty="0"/>
          </a:p>
        </p:txBody>
      </p:sp>
      <p:pic>
        <p:nvPicPr>
          <p:cNvPr id="37" name="Image 7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924751" y="5752490"/>
            <a:ext cx="190195" cy="190195"/>
          </a:xfrm>
          <a:prstGeom prst="rect">
            <a:avLst/>
          </a:prstGeom>
        </p:spPr>
      </p:pic>
      <p:sp>
        <p:nvSpPr>
          <p:cNvPr id="38" name="Text 28"/>
          <p:cNvSpPr txBox="1"/>
          <p:nvPr/>
        </p:nvSpPr>
        <p:spPr>
          <a:xfrm>
            <a:off x="7229246" y="5752490"/>
            <a:ext cx="3010205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Need for Tadawul-specific adaptation</a:t>
            </a:r>
            <a:endParaRPr lang="en-US" sz="1200" dirty="0"/>
          </a:p>
        </p:txBody>
      </p:sp>
      <p:sp>
        <p:nvSpPr>
          <p:cNvPr id="39" name="Shape 29"/>
          <p:cNvSpPr/>
          <p:nvPr/>
        </p:nvSpPr>
        <p:spPr>
          <a:xfrm>
            <a:off x="0" y="6638544"/>
            <a:ext cx="12191695" cy="228600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40" name="Text 30"/>
          <p:cNvSpPr txBox="1"/>
          <p:nvPr/>
        </p:nvSpPr>
        <p:spPr>
          <a:xfrm>
            <a:off x="381305" y="6672377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41" name="Text 31"/>
          <p:cNvSpPr txBox="1"/>
          <p:nvPr/>
        </p:nvSpPr>
        <p:spPr>
          <a:xfrm>
            <a:off x="11410798" y="6672377"/>
            <a:ext cx="495605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952805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943661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309982"/>
            <a:ext cx="37911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Objectives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442570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424282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952805"/>
            <a:ext cx="12191695" cy="5619902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20856" y="6638544"/>
            <a:ext cx="4764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5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399946"/>
            <a:ext cx="10668305" cy="761695"/>
          </a:xfrm>
          <a:prstGeom prst="roundRect">
            <a:avLst>
              <a:gd name="adj" fmla="val 1500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990295" y="1580998"/>
            <a:ext cx="400507" cy="400507"/>
          </a:xfrm>
          <a:prstGeom prst="roundRect">
            <a:avLst>
              <a:gd name="adj" fmla="val 54360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1282" r="-1282"/>
          <a:stretch/>
        </p:blipFill>
        <p:spPr>
          <a:xfrm>
            <a:off x="1080821" y="1686154"/>
            <a:ext cx="219456" cy="190195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2391156"/>
            <a:ext cx="10668305" cy="761695"/>
          </a:xfrm>
          <a:prstGeom prst="roundRect">
            <a:avLst>
              <a:gd name="adj" fmla="val 1500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990295" y="2572207"/>
            <a:ext cx="400507" cy="400507"/>
          </a:xfrm>
          <a:prstGeom prst="roundRect">
            <a:avLst>
              <a:gd name="adj" fmla="val 54360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095451" y="2676449"/>
            <a:ext cx="190195" cy="190195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3381451"/>
            <a:ext cx="10668305" cy="761695"/>
          </a:xfrm>
          <a:prstGeom prst="roundRect">
            <a:avLst>
              <a:gd name="adj" fmla="val 1500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990295" y="3562502"/>
            <a:ext cx="400507" cy="400507"/>
          </a:xfrm>
          <a:prstGeom prst="roundRect">
            <a:avLst>
              <a:gd name="adj" fmla="val 54360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71677" y="3666744"/>
            <a:ext cx="237744" cy="190195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4371746"/>
            <a:ext cx="10668305" cy="761695"/>
          </a:xfrm>
          <a:prstGeom prst="roundRect">
            <a:avLst>
              <a:gd name="adj" fmla="val 1500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90295" y="4552798"/>
            <a:ext cx="400507" cy="400507"/>
          </a:xfrm>
          <a:prstGeom prst="roundRect">
            <a:avLst>
              <a:gd name="adj" fmla="val 54360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095451" y="4657954"/>
            <a:ext cx="190195" cy="190195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761695" y="5362956"/>
            <a:ext cx="10668305" cy="761695"/>
          </a:xfrm>
          <a:prstGeom prst="roundRect">
            <a:avLst>
              <a:gd name="adj" fmla="val 1500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7" name="Shape 20"/>
          <p:cNvSpPr/>
          <p:nvPr/>
        </p:nvSpPr>
        <p:spPr>
          <a:xfrm>
            <a:off x="990295" y="5544007"/>
            <a:ext cx="400507" cy="400507"/>
          </a:xfrm>
          <a:prstGeom prst="roundRect">
            <a:avLst>
              <a:gd name="adj" fmla="val 54360"/>
            </a:avLst>
          </a:prstGeom>
          <a:solidFill>
            <a:srgbClr val="EFF6FF"/>
          </a:solidFill>
          <a:ln/>
        </p:spPr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095451" y="5648249"/>
            <a:ext cx="190195" cy="190195"/>
          </a:xfrm>
          <a:prstGeom prst="rect">
            <a:avLst/>
          </a:prstGeom>
        </p:spPr>
      </p:pic>
      <p:sp>
        <p:nvSpPr>
          <p:cNvPr id="29" name="Text 21"/>
          <p:cNvSpPr txBox="1"/>
          <p:nvPr/>
        </p:nvSpPr>
        <p:spPr>
          <a:xfrm>
            <a:off x="1580998" y="1543507"/>
            <a:ext cx="21003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Develop Hybrid Model</a:t>
            </a:r>
            <a:endParaRPr lang="en-US" sz="1300" dirty="0"/>
          </a:p>
        </p:txBody>
      </p:sp>
      <p:sp>
        <p:nvSpPr>
          <p:cNvPr id="30" name="Text 22"/>
          <p:cNvSpPr txBox="1"/>
          <p:nvPr/>
        </p:nvSpPr>
        <p:spPr>
          <a:xfrm>
            <a:off x="1580998" y="1805940"/>
            <a:ext cx="7420356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Construct a stacking ensemble model combining LSTM (technical) and XGBoost (fundamental) analysis.</a:t>
            </a:r>
            <a:endParaRPr lang="en-US" sz="1200" dirty="0"/>
          </a:p>
        </p:txBody>
      </p:sp>
      <p:sp>
        <p:nvSpPr>
          <p:cNvPr id="31" name="Text 23"/>
          <p:cNvSpPr txBox="1"/>
          <p:nvPr/>
        </p:nvSpPr>
        <p:spPr>
          <a:xfrm>
            <a:off x="1580998" y="2533802"/>
            <a:ext cx="240578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Define Actionable Signals</a:t>
            </a:r>
            <a:endParaRPr lang="en-US" sz="1300" dirty="0"/>
          </a:p>
        </p:txBody>
      </p:sp>
      <p:sp>
        <p:nvSpPr>
          <p:cNvPr id="32" name="Text 24"/>
          <p:cNvSpPr txBox="1"/>
          <p:nvPr/>
        </p:nvSpPr>
        <p:spPr>
          <a:xfrm>
            <a:off x="1580998" y="2796235"/>
            <a:ext cx="7601407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Establish practical buy/sell criteria: Take Profit (+5%) and Stop Loss (-2%) within a 30-day holding period.</a:t>
            </a:r>
            <a:endParaRPr lang="en-US" sz="1200" dirty="0"/>
          </a:p>
        </p:txBody>
      </p:sp>
      <p:sp>
        <p:nvSpPr>
          <p:cNvPr id="33" name="Text 25"/>
          <p:cNvSpPr txBox="1"/>
          <p:nvPr/>
        </p:nvSpPr>
        <p:spPr>
          <a:xfrm>
            <a:off x="1580998" y="3524098"/>
            <a:ext cx="3367735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Evaluate Risk-Adjusted Performance</a:t>
            </a:r>
            <a:endParaRPr lang="en-US" sz="1300" dirty="0"/>
          </a:p>
        </p:txBody>
      </p:sp>
      <p:sp>
        <p:nvSpPr>
          <p:cNvPr id="34" name="Text 26"/>
          <p:cNvSpPr txBox="1"/>
          <p:nvPr/>
        </p:nvSpPr>
        <p:spPr>
          <a:xfrm>
            <a:off x="1580998" y="3787445"/>
            <a:ext cx="8315554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Assess model efficacy using economic metrics like Sharpe Ratio and Maximum Drawdown rather than just accuracy.</a:t>
            </a:r>
            <a:endParaRPr lang="en-US" sz="1200" dirty="0"/>
          </a:p>
        </p:txBody>
      </p:sp>
      <p:sp>
        <p:nvSpPr>
          <p:cNvPr id="35" name="Text 27"/>
          <p:cNvSpPr txBox="1"/>
          <p:nvPr/>
        </p:nvSpPr>
        <p:spPr>
          <a:xfrm>
            <a:off x="1580998" y="4515307"/>
            <a:ext cx="287213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Ensure Regulatory Compliance</a:t>
            </a:r>
            <a:endParaRPr lang="en-US" sz="1300" dirty="0"/>
          </a:p>
        </p:txBody>
      </p:sp>
      <p:sp>
        <p:nvSpPr>
          <p:cNvPr id="36" name="Text 28"/>
          <p:cNvSpPr txBox="1"/>
          <p:nvPr/>
        </p:nvSpPr>
        <p:spPr>
          <a:xfrm>
            <a:off x="1580998" y="4777740"/>
            <a:ext cx="83631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Adhere strictly to Capital Market Authority (CMA) regulations by utilizing only publicly accessible and verifiable data.</a:t>
            </a:r>
            <a:endParaRPr lang="en-US" sz="1200" dirty="0"/>
          </a:p>
        </p:txBody>
      </p:sp>
      <p:sp>
        <p:nvSpPr>
          <p:cNvPr id="37" name="Text 29"/>
          <p:cNvSpPr txBox="1"/>
          <p:nvPr/>
        </p:nvSpPr>
        <p:spPr>
          <a:xfrm>
            <a:off x="1580998" y="5505602"/>
            <a:ext cx="30147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Create Generalizable Framework</a:t>
            </a:r>
            <a:endParaRPr lang="en-US" sz="1300" dirty="0"/>
          </a:p>
        </p:txBody>
      </p:sp>
      <p:sp>
        <p:nvSpPr>
          <p:cNvPr id="38" name="Text 30"/>
          <p:cNvSpPr txBox="1"/>
          <p:nvPr/>
        </p:nvSpPr>
        <p:spPr>
          <a:xfrm>
            <a:off x="1580998" y="5768035"/>
            <a:ext cx="7896758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Design a scalable modeling approach applicable to other companies, sectors, and time frames within Tadawul.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4010558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Hypotheses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6305702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393838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402982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16284" y="7402982"/>
            <a:ext cx="4864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6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533449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90549" y="1923898"/>
            <a:ext cx="228600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480206"/>
            <a:ext cx="10668305" cy="1533449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70880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90549" y="3833165"/>
            <a:ext cx="228600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5389474"/>
            <a:ext cx="10668305" cy="1533449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561807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57" r="-57"/>
          <a:stretch/>
        </p:blipFill>
        <p:spPr>
          <a:xfrm>
            <a:off x="1205179" y="5741518"/>
            <a:ext cx="200254" cy="228600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1772107" y="1819656"/>
            <a:ext cx="29535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H1</a:t>
            </a:r>
            <a:endParaRPr lang="en-US" sz="1200" dirty="0"/>
          </a:p>
        </p:txBody>
      </p:sp>
      <p:sp>
        <p:nvSpPr>
          <p:cNvPr id="24" name="Text 18"/>
          <p:cNvSpPr txBox="1"/>
          <p:nvPr/>
        </p:nvSpPr>
        <p:spPr>
          <a:xfrm>
            <a:off x="1772107" y="2018995"/>
            <a:ext cx="354878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Superior Risk-Adjusted Returns</a:t>
            </a:r>
            <a:endParaRPr lang="en-US" sz="1600" dirty="0"/>
          </a:p>
        </p:txBody>
      </p:sp>
      <p:sp>
        <p:nvSpPr>
          <p:cNvPr id="25" name="Text 19"/>
          <p:cNvSpPr txBox="1"/>
          <p:nvPr/>
        </p:nvSpPr>
        <p:spPr>
          <a:xfrm>
            <a:off x="1772107" y="2375611"/>
            <a:ext cx="8634679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 hybrid ensemble based on fundamental and technical analysis will produce risk-adjusted returns that are significantly higher than a purely technical model or purely fundamental model.</a:t>
            </a:r>
            <a:endParaRPr lang="en-US" sz="1300" dirty="0"/>
          </a:p>
        </p:txBody>
      </p:sp>
      <p:sp>
        <p:nvSpPr>
          <p:cNvPr id="26" name="Text 20"/>
          <p:cNvSpPr txBox="1"/>
          <p:nvPr/>
        </p:nvSpPr>
        <p:spPr>
          <a:xfrm>
            <a:off x="1772107" y="3728009"/>
            <a:ext cx="333756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H2</a:t>
            </a:r>
            <a:endParaRPr lang="en-US" sz="1200" dirty="0"/>
          </a:p>
        </p:txBody>
      </p:sp>
      <p:sp>
        <p:nvSpPr>
          <p:cNvPr id="27" name="Text 21"/>
          <p:cNvSpPr txBox="1"/>
          <p:nvPr/>
        </p:nvSpPr>
        <p:spPr>
          <a:xfrm>
            <a:off x="1772107" y="3928262"/>
            <a:ext cx="252008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Drawdown Reduction</a:t>
            </a:r>
            <a:endParaRPr lang="en-US" sz="1600" dirty="0"/>
          </a:p>
        </p:txBody>
      </p:sp>
      <p:sp>
        <p:nvSpPr>
          <p:cNvPr id="28" name="Text 22"/>
          <p:cNvSpPr txBox="1"/>
          <p:nvPr/>
        </p:nvSpPr>
        <p:spPr>
          <a:xfrm>
            <a:off x="1772107" y="4284878"/>
            <a:ext cx="9301277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 hybrid ensemble will demonstrate a lower maximum drawdown relative to single-source models, exhibiting more consistent performance during periods of market instability.</a:t>
            </a:r>
            <a:endParaRPr lang="en-US" sz="1300" dirty="0"/>
          </a:p>
        </p:txBody>
      </p:sp>
      <p:sp>
        <p:nvSpPr>
          <p:cNvPr id="29" name="Text 23"/>
          <p:cNvSpPr txBox="1"/>
          <p:nvPr/>
        </p:nvSpPr>
        <p:spPr>
          <a:xfrm>
            <a:off x="1772107" y="5637276"/>
            <a:ext cx="333756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H3</a:t>
            </a:r>
            <a:endParaRPr lang="en-US" sz="1200" dirty="0"/>
          </a:p>
        </p:txBody>
      </p:sp>
      <p:sp>
        <p:nvSpPr>
          <p:cNvPr id="30" name="Text 24"/>
          <p:cNvSpPr txBox="1"/>
          <p:nvPr/>
        </p:nvSpPr>
        <p:spPr>
          <a:xfrm>
            <a:off x="1772107" y="5836615"/>
            <a:ext cx="191932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Data Sufficiency</a:t>
            </a:r>
            <a:endParaRPr lang="en-US" sz="1600" dirty="0"/>
          </a:p>
        </p:txBody>
      </p:sp>
      <p:sp>
        <p:nvSpPr>
          <p:cNvPr id="31" name="Text 25"/>
          <p:cNvSpPr txBox="1"/>
          <p:nvPr/>
        </p:nvSpPr>
        <p:spPr>
          <a:xfrm>
            <a:off x="1772107" y="6193231"/>
            <a:ext cx="9063533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Sufficient quantitative data sources are available within regulatory confines and are publicly accessible to create effective, compliant AI-based trading models within the Tadawul market.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8315554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Theoretical Framework: Fundamental Analysis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6724498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815377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824521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18113" y="7824521"/>
            <a:ext cx="4864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7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476756"/>
            <a:ext cx="10668305" cy="1123798"/>
          </a:xfrm>
          <a:prstGeom prst="roundRect">
            <a:avLst>
              <a:gd name="adj" fmla="val 8275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666951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90549" y="1790395"/>
            <a:ext cx="228600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2885846"/>
            <a:ext cx="10668305" cy="1733702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07695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 l="-133" r="-133"/>
          <a:stretch/>
        </p:blipFill>
        <p:spPr>
          <a:xfrm>
            <a:off x="1218895" y="3200400"/>
            <a:ext cx="171907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900270"/>
            <a:ext cx="10668305" cy="1123798"/>
          </a:xfrm>
          <a:prstGeom prst="roundRect">
            <a:avLst>
              <a:gd name="adj" fmla="val 8275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5091379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57" r="-57"/>
          <a:stretch/>
        </p:blipFill>
        <p:spPr>
          <a:xfrm>
            <a:off x="1205179" y="5214823"/>
            <a:ext cx="200254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6310274"/>
            <a:ext cx="10668305" cy="1123798"/>
          </a:xfrm>
          <a:prstGeom prst="roundRect">
            <a:avLst>
              <a:gd name="adj" fmla="val 8275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6500470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90549" y="6624828"/>
            <a:ext cx="228600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666951"/>
            <a:ext cx="242956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Intrinsic Value Concept</a:t>
            </a:r>
            <a:endParaRPr lang="en-US" sz="15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1971446"/>
            <a:ext cx="8906256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core principle that an asset's market price will eventually converge to its true economic value determined by underlying business fundamentals.</a:t>
            </a:r>
            <a:endParaRPr lang="en-US" sz="12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3076956"/>
            <a:ext cx="2115007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Key Financial Ratios</a:t>
            </a:r>
            <a:endParaRPr lang="en-US" sz="15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381451"/>
            <a:ext cx="46104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Quantitative metrics used to assess valuation and performance:</a:t>
            </a:r>
            <a:endParaRPr lang="en-US" sz="12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5091379"/>
            <a:ext cx="212415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Data Characteristics</a:t>
            </a:r>
            <a:endParaRPr lang="en-US" sz="15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5395874"/>
            <a:ext cx="9268358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Utilizes low-frequency data updated quarterly or annually, derived from audited financial statements (Income Statement, Balance Sheet).</a:t>
            </a:r>
            <a:endParaRPr lang="en-US" sz="12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6500470"/>
            <a:ext cx="186720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Economic Insight</a:t>
            </a:r>
            <a:endParaRPr lang="en-US" sz="15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6805879"/>
            <a:ext cx="9421063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Provides a deep understanding of company valuation, profitability, and overall financial health, essential for identifying undervalued assets.</a:t>
            </a:r>
            <a:endParaRPr lang="en-US" sz="1200" dirty="0"/>
          </a:p>
        </p:txBody>
      </p:sp>
      <p:sp>
        <p:nvSpPr>
          <p:cNvPr id="34" name="Text 27"/>
          <p:cNvSpPr txBox="1"/>
          <p:nvPr/>
        </p:nvSpPr>
        <p:spPr>
          <a:xfrm>
            <a:off x="1962302" y="3676802"/>
            <a:ext cx="5327294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Price-to-Earnings (P/E): Measures valuation relative to earnings per share.</a:t>
            </a:r>
            <a:endParaRPr lang="en-US" sz="1100" dirty="0"/>
          </a:p>
        </p:txBody>
      </p:sp>
      <p:sp>
        <p:nvSpPr>
          <p:cNvPr id="35" name="Text 28"/>
          <p:cNvSpPr txBox="1"/>
          <p:nvPr/>
        </p:nvSpPr>
        <p:spPr>
          <a:xfrm>
            <a:off x="1962302" y="3929177"/>
            <a:ext cx="6422746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Return on Equity (ROE): Indicates profitability and efficiency in using shareholder capital.</a:t>
            </a:r>
            <a:endParaRPr lang="en-US" sz="1100" dirty="0"/>
          </a:p>
        </p:txBody>
      </p:sp>
      <p:sp>
        <p:nvSpPr>
          <p:cNvPr id="36" name="Text 29"/>
          <p:cNvSpPr txBox="1"/>
          <p:nvPr/>
        </p:nvSpPr>
        <p:spPr>
          <a:xfrm>
            <a:off x="1962302" y="4181551"/>
            <a:ext cx="5594299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Debt-to-Equity (D/E): Assesses financial leverage and long-term solvency risk.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7620610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Theoretical Framework: Technical Analysis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77440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8835847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8844991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12626" y="8844991"/>
            <a:ext cx="4864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8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90549" y="1923898"/>
            <a:ext cx="228600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156509"/>
            <a:ext cx="10668305" cy="2038198"/>
          </a:xfrm>
          <a:prstGeom prst="roundRect">
            <a:avLst>
              <a:gd name="adj" fmla="val 251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385109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90549" y="3509467"/>
            <a:ext cx="228600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1772107" y="4046220"/>
            <a:ext cx="19202" cy="914400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1" name="Shape 16"/>
          <p:cNvSpPr/>
          <p:nvPr/>
        </p:nvSpPr>
        <p:spPr>
          <a:xfrm>
            <a:off x="761695" y="5475427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2" name="Shape 17"/>
          <p:cNvSpPr/>
          <p:nvPr/>
        </p:nvSpPr>
        <p:spPr>
          <a:xfrm>
            <a:off x="1067105" y="5704027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rcRect l="-57" r="-57"/>
          <a:stretch/>
        </p:blipFill>
        <p:spPr>
          <a:xfrm>
            <a:off x="1205179" y="5827471"/>
            <a:ext cx="200254" cy="228600"/>
          </a:xfrm>
          <a:prstGeom prst="rect">
            <a:avLst/>
          </a:prstGeom>
        </p:spPr>
      </p:pic>
      <p:sp>
        <p:nvSpPr>
          <p:cNvPr id="24" name="Shape 18"/>
          <p:cNvSpPr/>
          <p:nvPr/>
        </p:nvSpPr>
        <p:spPr>
          <a:xfrm>
            <a:off x="761695" y="7060082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5" name="Shape 19"/>
          <p:cNvSpPr/>
          <p:nvPr/>
        </p:nvSpPr>
        <p:spPr>
          <a:xfrm>
            <a:off x="1067105" y="7288682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/>
          <a:srcRect l="-80" r="-80"/>
          <a:stretch/>
        </p:blipFill>
        <p:spPr>
          <a:xfrm>
            <a:off x="1162202" y="7412126"/>
            <a:ext cx="286207" cy="228600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1772107" y="1790395"/>
            <a:ext cx="2967228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Market Behavior &amp; Timing</a:t>
            </a:r>
            <a:endParaRPr lang="en-US" sz="16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2147011"/>
            <a:ext cx="9234526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Technical analysis posits that historical price movements and volume patterns can predict future market behavior, focusing on "when" to trade rather than "what" to trade.</a:t>
            </a:r>
            <a:endParaRPr lang="en-US" sz="13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375965"/>
            <a:ext cx="2777033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Key Technical Indicators</a:t>
            </a:r>
            <a:endParaRPr lang="en-US" sz="16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3731666"/>
            <a:ext cx="61301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Quantitative tools used to assess momentum, trend strength, and volatility:</a:t>
            </a:r>
            <a:endParaRPr lang="en-US" sz="1300" dirty="0"/>
          </a:p>
        </p:txBody>
      </p:sp>
      <p:sp>
        <p:nvSpPr>
          <p:cNvPr id="31" name="Text 24"/>
          <p:cNvSpPr txBox="1"/>
          <p:nvPr/>
        </p:nvSpPr>
        <p:spPr>
          <a:xfrm>
            <a:off x="1933956" y="4065422"/>
            <a:ext cx="498165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• Relative Strength Index (RSI) - Overbought/oversold conditions</a:t>
            </a:r>
            <a:endParaRPr lang="en-US" sz="1200" dirty="0"/>
          </a:p>
        </p:txBody>
      </p:sp>
      <p:sp>
        <p:nvSpPr>
          <p:cNvPr id="32" name="Text 25"/>
          <p:cNvSpPr txBox="1"/>
          <p:nvPr/>
        </p:nvSpPr>
        <p:spPr>
          <a:xfrm>
            <a:off x="1933956" y="4294022"/>
            <a:ext cx="5591556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• Moving Average Convergence Divergence (MACD) - Trend momentum</a:t>
            </a:r>
            <a:endParaRPr lang="en-US" sz="1200" dirty="0"/>
          </a:p>
        </p:txBody>
      </p:sp>
      <p:sp>
        <p:nvSpPr>
          <p:cNvPr id="33" name="Text 26"/>
          <p:cNvSpPr txBox="1"/>
          <p:nvPr/>
        </p:nvSpPr>
        <p:spPr>
          <a:xfrm>
            <a:off x="1933956" y="4522622"/>
            <a:ext cx="33339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• Bollinger Bands - Volatility measurement</a:t>
            </a:r>
            <a:endParaRPr lang="en-US" sz="1200" dirty="0"/>
          </a:p>
        </p:txBody>
      </p:sp>
      <p:sp>
        <p:nvSpPr>
          <p:cNvPr id="34" name="Text 27"/>
          <p:cNvSpPr txBox="1"/>
          <p:nvPr/>
        </p:nvSpPr>
        <p:spPr>
          <a:xfrm>
            <a:off x="1933956" y="4751222"/>
            <a:ext cx="380116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• Moving Averages (MA, EMA) - Trend smoothing</a:t>
            </a:r>
            <a:endParaRPr lang="en-US" sz="1200" dirty="0"/>
          </a:p>
        </p:txBody>
      </p:sp>
      <p:sp>
        <p:nvSpPr>
          <p:cNvPr id="35" name="Text 28"/>
          <p:cNvSpPr txBox="1"/>
          <p:nvPr/>
        </p:nvSpPr>
        <p:spPr>
          <a:xfrm>
            <a:off x="1772107" y="5693969"/>
            <a:ext cx="248168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High-Frequency Data</a:t>
            </a:r>
            <a:endParaRPr lang="en-US" sz="1600" dirty="0"/>
          </a:p>
        </p:txBody>
      </p:sp>
      <p:sp>
        <p:nvSpPr>
          <p:cNvPr id="36" name="Text 29"/>
          <p:cNvSpPr txBox="1"/>
          <p:nvPr/>
        </p:nvSpPr>
        <p:spPr>
          <a:xfrm>
            <a:off x="1772107" y="6050585"/>
            <a:ext cx="911108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Utilizes daily OHLCV (Open, High, Low, Close, Volume) data to capture short-term market dynamics and investor sentiment fluctuations.</a:t>
            </a:r>
            <a:endParaRPr lang="en-US" sz="1300" dirty="0"/>
          </a:p>
        </p:txBody>
      </p:sp>
      <p:sp>
        <p:nvSpPr>
          <p:cNvPr id="37" name="Text 30"/>
          <p:cNvSpPr txBox="1"/>
          <p:nvPr/>
        </p:nvSpPr>
        <p:spPr>
          <a:xfrm>
            <a:off x="1772107" y="7279538"/>
            <a:ext cx="2224735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Sentiment Capture</a:t>
            </a:r>
            <a:endParaRPr lang="en-US" sz="1600" dirty="0"/>
          </a:p>
        </p:txBody>
      </p:sp>
      <p:sp>
        <p:nvSpPr>
          <p:cNvPr id="38" name="Text 31"/>
          <p:cNvSpPr txBox="1"/>
          <p:nvPr/>
        </p:nvSpPr>
        <p:spPr>
          <a:xfrm>
            <a:off x="1772107" y="7635240"/>
            <a:ext cx="9054389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Effectively captures collective market psychology and immediate reactions to news, complementing the slower-moving fundamental valuation.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8144561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Machine Learning &amp; Deep Learning Approach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7295998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8387791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8397850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16284" y="8397850"/>
            <a:ext cx="4864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9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80" r="-80"/>
          <a:stretch/>
        </p:blipFill>
        <p:spPr>
          <a:xfrm>
            <a:off x="1162202" y="1923898"/>
            <a:ext cx="286207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251606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48020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90549" y="3604565"/>
            <a:ext cx="228600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93227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516087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t="-45" b="-45"/>
          <a:stretch/>
        </p:blipFill>
        <p:spPr>
          <a:xfrm>
            <a:off x="1175918" y="5284318"/>
            <a:ext cx="256946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6612026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684062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 t="-45" b="-45"/>
          <a:stretch/>
        </p:blipFill>
        <p:spPr>
          <a:xfrm>
            <a:off x="1175918" y="6964985"/>
            <a:ext cx="256946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790395"/>
            <a:ext cx="183428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LSTM Networks</a:t>
            </a:r>
            <a:endParaRPr lang="en-US" sz="16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2147011"/>
            <a:ext cx="8834933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Long Short-Term Memory networks effectively capture temporal dependencies in sequential OHLCV data for technical analysis.</a:t>
            </a:r>
            <a:endParaRPr lang="en-US" sz="13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3471062"/>
            <a:ext cx="1815084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XGBoost Model</a:t>
            </a:r>
            <a:endParaRPr lang="en-US" sz="16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827678"/>
            <a:ext cx="9482328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Extreme Gradient Boosting provides robust performance on structured tabular data, offering interpretability through feature importance for fundamental analysis.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5150815"/>
            <a:ext cx="225308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Ensemble Learning</a:t>
            </a:r>
            <a:endParaRPr lang="en-US" sz="16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5507431"/>
            <a:ext cx="9177833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Combines multiple models to improve prediction robustness and generalization, reducing the variance associated with single-model approaches.</a:t>
            </a:r>
            <a:endParaRPr lang="en-US" sz="13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6831482"/>
            <a:ext cx="252008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Stacking Architecture</a:t>
            </a:r>
            <a:endParaRPr lang="en-US" sz="16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7188098"/>
            <a:ext cx="9244584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Utilizes a Meta-learner (Logistic Regression) to intelligently integrate probability outputs from base models for the final trading decision.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5095951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Literature Review Summary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678210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873898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883042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368735" y="7883042"/>
            <a:ext cx="534010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10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133" r="-133"/>
          <a:stretch/>
        </p:blipFill>
        <p:spPr>
          <a:xfrm>
            <a:off x="1218895" y="1923898"/>
            <a:ext cx="171907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251606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48020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 l="-80" r="-80"/>
          <a:stretch/>
        </p:blipFill>
        <p:spPr>
          <a:xfrm>
            <a:off x="1162202" y="3604565"/>
            <a:ext cx="286207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675327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4903927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80" r="-80"/>
          <a:stretch/>
        </p:blipFill>
        <p:spPr>
          <a:xfrm>
            <a:off x="1162202" y="5027371"/>
            <a:ext cx="286207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609813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632673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90549" y="6450178"/>
            <a:ext cx="228600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790395"/>
            <a:ext cx="326257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Traditional Statistical Models</a:t>
            </a:r>
            <a:endParaRPr lang="en-US" sz="16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2147011"/>
            <a:ext cx="842528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Models like ARIMA show limited effectiveness in volatile, non-stationary emerging markets due to linear assumptions.</a:t>
            </a:r>
            <a:endParaRPr lang="en-US" sz="13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3471062"/>
            <a:ext cx="293888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Machine Learning Models</a:t>
            </a:r>
            <a:endParaRPr lang="en-US" sz="16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827678"/>
            <a:ext cx="855878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Random Forest and SVM offer improved accuracy but often lack interpretability and economic grounding.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4893869"/>
            <a:ext cx="311078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Deep Learning Approaches</a:t>
            </a:r>
            <a:endParaRPr lang="en-US" sz="16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5250485"/>
            <a:ext cx="8396935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LSTM networks excel at technical sequence modeling but frequently ignore fundamental valuation data.</a:t>
            </a:r>
            <a:endParaRPr lang="en-US" sz="13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6317590"/>
            <a:ext cx="275783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Identified Research Gap</a:t>
            </a:r>
            <a:endParaRPr lang="en-US" sz="16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6673291"/>
            <a:ext cx="8910828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Absence of regulatory-compliant hybrid models integrating technical and fundamental analysis specifically for Tadawul.</a:t>
            </a:r>
            <a:endParaRPr lang="en-US" sz="1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5324551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Proposed Methodology: Data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924398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016191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026250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403482" y="7026250"/>
            <a:ext cx="495605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11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476756"/>
            <a:ext cx="10668305" cy="952805"/>
          </a:xfrm>
          <a:prstGeom prst="roundRect">
            <a:avLst>
              <a:gd name="adj" fmla="val 1151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666951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57" r="-57"/>
          <a:stretch/>
        </p:blipFill>
        <p:spPr>
          <a:xfrm>
            <a:off x="1205179" y="1790395"/>
            <a:ext cx="200254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2709367"/>
            <a:ext cx="10668305" cy="1209751"/>
          </a:xfrm>
          <a:prstGeom prst="roundRect">
            <a:avLst>
              <a:gd name="adj" fmla="val 7142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2899562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90549" y="3023006"/>
            <a:ext cx="228600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198925"/>
            <a:ext cx="10668305" cy="1209751"/>
          </a:xfrm>
          <a:prstGeom prst="roundRect">
            <a:avLst>
              <a:gd name="adj" fmla="val 7142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4389120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57" r="-57"/>
          <a:stretch/>
        </p:blipFill>
        <p:spPr>
          <a:xfrm>
            <a:off x="1205179" y="4513478"/>
            <a:ext cx="200254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5688482"/>
            <a:ext cx="10668305" cy="952805"/>
          </a:xfrm>
          <a:prstGeom prst="roundRect">
            <a:avLst>
              <a:gd name="adj" fmla="val 11516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5878678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90549" y="6003036"/>
            <a:ext cx="228600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657807"/>
            <a:ext cx="146212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Time Period</a:t>
            </a:r>
            <a:endParaRPr lang="en-US" sz="16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1994306"/>
            <a:ext cx="915863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Analyzing market data from 2021 to 2025, capturing recent market dynamics and post-pandemic recovery trends.</a:t>
            </a:r>
            <a:endParaRPr lang="en-US" sz="13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2889504"/>
            <a:ext cx="1881835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Scope</a:t>
            </a:r>
            <a:endParaRPr lang="en-US" sz="16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226918"/>
            <a:ext cx="7987284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Focusing on large-cap, liquid Tier 1 companies listed on Tadawul to ensure data quality and market representativeness.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4379976"/>
            <a:ext cx="1586484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Data Sources</a:t>
            </a:r>
            <a:endParaRPr lang="en-US" sz="16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4717390"/>
            <a:ext cx="9434779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Utilizing daily price data (OHLCV) from reliable public providers and quarterly financial statements from official CMA disclosures.</a:t>
            </a:r>
            <a:endParaRPr lang="en-US" sz="13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5869534"/>
            <a:ext cx="1653235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Data Integrity</a:t>
            </a:r>
            <a:endParaRPr lang="en-US" sz="16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6206947"/>
            <a:ext cx="8482889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Ensuring all utilized data is publicly available, verifiable, and strictly compliant with regulatory standards.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8058607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Proposed Methodology: Feature Engineering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476756"/>
            <a:ext cx="5333695" cy="4714646"/>
          </a:xfrm>
          <a:prstGeom prst="roundRect">
            <a:avLst>
              <a:gd name="adj" fmla="val 627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Text 8"/>
          <p:cNvSpPr txBox="1"/>
          <p:nvPr/>
        </p:nvSpPr>
        <p:spPr>
          <a:xfrm>
            <a:off x="866851" y="2562149"/>
            <a:ext cx="200527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MOMENTUM INDICATORS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866851" y="2829154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13" name="Shape 10"/>
          <p:cNvSpPr/>
          <p:nvPr/>
        </p:nvSpPr>
        <p:spPr>
          <a:xfrm>
            <a:off x="866851" y="2829154"/>
            <a:ext cx="38405" cy="457200"/>
          </a:xfrm>
          <a:prstGeom prst="rect">
            <a:avLst/>
          </a:prstGeom>
          <a:solidFill>
            <a:srgbClr val="3B82F6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1057046" y="2943454"/>
            <a:ext cx="39913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Relative Strength Index (RSI) Overbought/Oversold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866851" y="3362249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16" name="Shape 13"/>
          <p:cNvSpPr/>
          <p:nvPr/>
        </p:nvSpPr>
        <p:spPr>
          <a:xfrm>
            <a:off x="866851" y="3362249"/>
            <a:ext cx="38405" cy="457200"/>
          </a:xfrm>
          <a:prstGeom prst="rect">
            <a:avLst/>
          </a:prstGeom>
          <a:solidFill>
            <a:srgbClr val="3B82F6"/>
          </a:solidFill>
          <a:ln/>
        </p:spPr>
      </p:sp>
      <p:sp>
        <p:nvSpPr>
          <p:cNvPr id="17" name="Text 14"/>
          <p:cNvSpPr txBox="1"/>
          <p:nvPr/>
        </p:nvSpPr>
        <p:spPr>
          <a:xfrm>
            <a:off x="1057046" y="3476549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MACD Trend Momentum</a:t>
            </a:r>
            <a:endParaRPr lang="en-US" sz="1200" dirty="0"/>
          </a:p>
        </p:txBody>
      </p:sp>
      <p:sp>
        <p:nvSpPr>
          <p:cNvPr id="18" name="Text 15"/>
          <p:cNvSpPr txBox="1"/>
          <p:nvPr/>
        </p:nvSpPr>
        <p:spPr>
          <a:xfrm>
            <a:off x="866851" y="4190695"/>
            <a:ext cx="1672438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TREND &amp; VOLATILITY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866851" y="4457700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20" name="Shape 17"/>
          <p:cNvSpPr/>
          <p:nvPr/>
        </p:nvSpPr>
        <p:spPr>
          <a:xfrm>
            <a:off x="866851" y="4457700"/>
            <a:ext cx="38405" cy="457200"/>
          </a:xfrm>
          <a:prstGeom prst="rect">
            <a:avLst/>
          </a:prstGeom>
          <a:solidFill>
            <a:srgbClr val="3B82F6"/>
          </a:solidFill>
          <a:ln/>
        </p:spPr>
      </p:sp>
      <p:sp>
        <p:nvSpPr>
          <p:cNvPr id="21" name="Text 18"/>
          <p:cNvSpPr txBox="1"/>
          <p:nvPr/>
        </p:nvSpPr>
        <p:spPr>
          <a:xfrm>
            <a:off x="1057046" y="4572000"/>
            <a:ext cx="256306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Bollinger Bands Volatility Range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866851" y="4990795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23" name="Shape 20"/>
          <p:cNvSpPr/>
          <p:nvPr/>
        </p:nvSpPr>
        <p:spPr>
          <a:xfrm>
            <a:off x="866851" y="4990795"/>
            <a:ext cx="38405" cy="457200"/>
          </a:xfrm>
          <a:prstGeom prst="rect">
            <a:avLst/>
          </a:prstGeom>
          <a:solidFill>
            <a:srgbClr val="3B82F6"/>
          </a:solidFill>
          <a:ln/>
        </p:spPr>
      </p:sp>
      <p:sp>
        <p:nvSpPr>
          <p:cNvPr id="24" name="Text 21"/>
          <p:cNvSpPr txBox="1"/>
          <p:nvPr/>
        </p:nvSpPr>
        <p:spPr>
          <a:xfrm>
            <a:off x="1057046" y="5105095"/>
            <a:ext cx="361005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Moving Averages (MA/EMA) Trend Smoothing</a:t>
            </a:r>
            <a:endParaRPr lang="en-US" sz="1200" dirty="0"/>
          </a:p>
        </p:txBody>
      </p:sp>
      <p:sp>
        <p:nvSpPr>
          <p:cNvPr id="25" name="Shape 22"/>
          <p:cNvSpPr/>
          <p:nvPr/>
        </p:nvSpPr>
        <p:spPr>
          <a:xfrm>
            <a:off x="6286500" y="1476756"/>
            <a:ext cx="5333695" cy="4714646"/>
          </a:xfrm>
          <a:prstGeom prst="roundRect">
            <a:avLst>
              <a:gd name="adj" fmla="val 627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6" name="Text 23"/>
          <p:cNvSpPr txBox="1"/>
          <p:nvPr/>
        </p:nvSpPr>
        <p:spPr>
          <a:xfrm>
            <a:off x="6581851" y="2562149"/>
            <a:ext cx="168158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VALUATION METRICS</a:t>
            </a:r>
            <a:endParaRPr lang="en-US" sz="1000" dirty="0"/>
          </a:p>
        </p:txBody>
      </p:sp>
      <p:sp>
        <p:nvSpPr>
          <p:cNvPr id="27" name="Shape 24"/>
          <p:cNvSpPr/>
          <p:nvPr/>
        </p:nvSpPr>
        <p:spPr>
          <a:xfrm>
            <a:off x="6581851" y="2829154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28" name="Shape 25"/>
          <p:cNvSpPr/>
          <p:nvPr/>
        </p:nvSpPr>
        <p:spPr>
          <a:xfrm>
            <a:off x="6581851" y="2829154"/>
            <a:ext cx="38405" cy="457200"/>
          </a:xfrm>
          <a:prstGeom prst="rect">
            <a:avLst/>
          </a:prstGeom>
          <a:solidFill>
            <a:srgbClr val="10B981"/>
          </a:solidFill>
          <a:ln/>
        </p:spPr>
      </p:sp>
      <p:sp>
        <p:nvSpPr>
          <p:cNvPr id="29" name="Text 26"/>
          <p:cNvSpPr txBox="1"/>
          <p:nvPr/>
        </p:nvSpPr>
        <p:spPr>
          <a:xfrm>
            <a:off x="6772046" y="2943454"/>
            <a:ext cx="31912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Price-to-Earnings (P/E) Market Valuation</a:t>
            </a:r>
            <a:endParaRPr lang="en-US" sz="1200" dirty="0"/>
          </a:p>
        </p:txBody>
      </p:sp>
      <p:sp>
        <p:nvSpPr>
          <p:cNvPr id="30" name="Shape 27"/>
          <p:cNvSpPr/>
          <p:nvPr/>
        </p:nvSpPr>
        <p:spPr>
          <a:xfrm>
            <a:off x="6581851" y="3362249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31" name="Shape 28"/>
          <p:cNvSpPr/>
          <p:nvPr/>
        </p:nvSpPr>
        <p:spPr>
          <a:xfrm>
            <a:off x="6581851" y="3362249"/>
            <a:ext cx="38405" cy="457200"/>
          </a:xfrm>
          <a:prstGeom prst="rect">
            <a:avLst/>
          </a:prstGeom>
          <a:solidFill>
            <a:srgbClr val="10B981"/>
          </a:solidFill>
          <a:ln/>
        </p:spPr>
      </p:sp>
      <p:sp>
        <p:nvSpPr>
          <p:cNvPr id="32" name="Text 29"/>
          <p:cNvSpPr txBox="1"/>
          <p:nvPr/>
        </p:nvSpPr>
        <p:spPr>
          <a:xfrm>
            <a:off x="6772046" y="3476549"/>
            <a:ext cx="2800807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Return on Equity (ROE) Profitability</a:t>
            </a:r>
            <a:endParaRPr lang="en-US" sz="1200" dirty="0"/>
          </a:p>
        </p:txBody>
      </p:sp>
      <p:sp>
        <p:nvSpPr>
          <p:cNvPr id="33" name="Text 30"/>
          <p:cNvSpPr txBox="1"/>
          <p:nvPr/>
        </p:nvSpPr>
        <p:spPr>
          <a:xfrm>
            <a:off x="6581851" y="4190695"/>
            <a:ext cx="156728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FINANCIAL HEALTH</a:t>
            </a:r>
            <a:endParaRPr lang="en-US" sz="1000" dirty="0"/>
          </a:p>
        </p:txBody>
      </p:sp>
      <p:sp>
        <p:nvSpPr>
          <p:cNvPr id="34" name="Shape 31"/>
          <p:cNvSpPr/>
          <p:nvPr/>
        </p:nvSpPr>
        <p:spPr>
          <a:xfrm>
            <a:off x="6581851" y="4457700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35" name="Shape 32"/>
          <p:cNvSpPr/>
          <p:nvPr/>
        </p:nvSpPr>
        <p:spPr>
          <a:xfrm>
            <a:off x="6581851" y="4457700"/>
            <a:ext cx="38405" cy="457200"/>
          </a:xfrm>
          <a:prstGeom prst="rect">
            <a:avLst/>
          </a:prstGeom>
          <a:solidFill>
            <a:srgbClr val="10B981"/>
          </a:solidFill>
          <a:ln/>
        </p:spPr>
      </p:sp>
      <p:sp>
        <p:nvSpPr>
          <p:cNvPr id="36" name="Text 33"/>
          <p:cNvSpPr txBox="1"/>
          <p:nvPr/>
        </p:nvSpPr>
        <p:spPr>
          <a:xfrm>
            <a:off x="6772046" y="4572000"/>
            <a:ext cx="27624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Debt-to-Equity (D/E) Leverage Risk</a:t>
            </a:r>
            <a:endParaRPr lang="en-US" sz="1200" dirty="0"/>
          </a:p>
        </p:txBody>
      </p:sp>
      <p:sp>
        <p:nvSpPr>
          <p:cNvPr id="37" name="Shape 34"/>
          <p:cNvSpPr/>
          <p:nvPr/>
        </p:nvSpPr>
        <p:spPr>
          <a:xfrm>
            <a:off x="6581851" y="4990795"/>
            <a:ext cx="4743907" cy="457200"/>
          </a:xfrm>
          <a:prstGeom prst="roundRect">
            <a:avLst>
              <a:gd name="adj" fmla="val 33333"/>
            </a:avLst>
          </a:prstGeom>
          <a:solidFill>
            <a:srgbClr val="F9FAFB"/>
          </a:solidFill>
          <a:ln/>
        </p:spPr>
      </p:sp>
      <p:sp>
        <p:nvSpPr>
          <p:cNvPr id="38" name="Shape 35"/>
          <p:cNvSpPr/>
          <p:nvPr/>
        </p:nvSpPr>
        <p:spPr>
          <a:xfrm>
            <a:off x="6581851" y="4990795"/>
            <a:ext cx="38405" cy="457200"/>
          </a:xfrm>
          <a:prstGeom prst="rect">
            <a:avLst/>
          </a:prstGeom>
          <a:solidFill>
            <a:srgbClr val="10B981"/>
          </a:solidFill>
          <a:ln/>
        </p:spPr>
      </p:sp>
      <p:sp>
        <p:nvSpPr>
          <p:cNvPr id="39" name="Text 36"/>
          <p:cNvSpPr txBox="1"/>
          <p:nvPr/>
        </p:nvSpPr>
        <p:spPr>
          <a:xfrm>
            <a:off x="6772046" y="5105095"/>
            <a:ext cx="290596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Profit Margins Operational Efficiency</a:t>
            </a:r>
            <a:endParaRPr lang="en-US" sz="1200" dirty="0"/>
          </a:p>
        </p:txBody>
      </p:sp>
      <p:sp>
        <p:nvSpPr>
          <p:cNvPr id="40" name="Shape 37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41" name="Text 38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42" name="Text 39"/>
          <p:cNvSpPr txBox="1"/>
          <p:nvPr/>
        </p:nvSpPr>
        <p:spPr>
          <a:xfrm>
            <a:off x="11379708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12</a:t>
            </a:r>
            <a:endParaRPr lang="en-US" sz="900" dirty="0"/>
          </a:p>
        </p:txBody>
      </p:sp>
      <p:sp>
        <p:nvSpPr>
          <p:cNvPr id="43" name="Shape 40"/>
          <p:cNvSpPr/>
          <p:nvPr/>
        </p:nvSpPr>
        <p:spPr>
          <a:xfrm>
            <a:off x="580644" y="1485900"/>
            <a:ext cx="5315407" cy="780898"/>
          </a:xfrm>
          <a:prstGeom prst="rect">
            <a:avLst/>
          </a:prstGeom>
          <a:solidFill>
            <a:srgbClr val="EFF6FF"/>
          </a:solidFill>
          <a:ln/>
        </p:spPr>
      </p:sp>
      <p:sp>
        <p:nvSpPr>
          <p:cNvPr id="44" name="Shape 41"/>
          <p:cNvSpPr/>
          <p:nvPr/>
        </p:nvSpPr>
        <p:spPr>
          <a:xfrm>
            <a:off x="580644" y="2257654"/>
            <a:ext cx="5315407" cy="9144"/>
          </a:xfrm>
          <a:prstGeom prst="rect">
            <a:avLst/>
          </a:prstGeom>
          <a:solidFill>
            <a:srgbClr val="E5E7EB"/>
          </a:solidFill>
          <a:ln/>
        </p:spPr>
      </p:sp>
      <p:pic>
        <p:nvPicPr>
          <p:cNvPr id="45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736446" y="1757477"/>
            <a:ext cx="228600" cy="228600"/>
          </a:xfrm>
          <a:prstGeom prst="rect">
            <a:avLst/>
          </a:prstGeom>
        </p:spPr>
      </p:pic>
      <p:sp>
        <p:nvSpPr>
          <p:cNvPr id="46" name="Text 42"/>
          <p:cNvSpPr txBox="1"/>
          <p:nvPr/>
        </p:nvSpPr>
        <p:spPr>
          <a:xfrm>
            <a:off x="2079346" y="1742846"/>
            <a:ext cx="282458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TECHNICAL FEATURES</a:t>
            </a:r>
            <a:endParaRPr lang="en-US" sz="1600" dirty="0"/>
          </a:p>
        </p:txBody>
      </p:sp>
      <p:sp>
        <p:nvSpPr>
          <p:cNvPr id="47" name="Shape 43"/>
          <p:cNvSpPr/>
          <p:nvPr/>
        </p:nvSpPr>
        <p:spPr>
          <a:xfrm>
            <a:off x="6295644" y="1485900"/>
            <a:ext cx="5315407" cy="780898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48" name="Shape 44"/>
          <p:cNvSpPr/>
          <p:nvPr/>
        </p:nvSpPr>
        <p:spPr>
          <a:xfrm>
            <a:off x="6295644" y="2257654"/>
            <a:ext cx="5315407" cy="9144"/>
          </a:xfrm>
          <a:prstGeom prst="rect">
            <a:avLst/>
          </a:prstGeom>
          <a:solidFill>
            <a:srgbClr val="E5E7EB"/>
          </a:solidFill>
          <a:ln/>
        </p:spPr>
      </p:sp>
      <p:pic>
        <p:nvPicPr>
          <p:cNvPr id="49" name="Image 2" descr="preencoded.png"/>
          <p:cNvPicPr>
            <a:picLocks noChangeAspect="1"/>
          </p:cNvPicPr>
          <p:nvPr/>
        </p:nvPicPr>
        <p:blipFill>
          <a:blip r:embed="rId5"/>
          <a:srcRect l="-133" r="-133"/>
          <a:stretch/>
        </p:blipFill>
        <p:spPr>
          <a:xfrm>
            <a:off x="7242962" y="1757477"/>
            <a:ext cx="171907" cy="228600"/>
          </a:xfrm>
          <a:prstGeom prst="rect">
            <a:avLst/>
          </a:prstGeom>
        </p:spPr>
      </p:pic>
      <p:sp>
        <p:nvSpPr>
          <p:cNvPr id="50" name="Text 45"/>
          <p:cNvSpPr txBox="1"/>
          <p:nvPr/>
        </p:nvSpPr>
        <p:spPr>
          <a:xfrm>
            <a:off x="7528255" y="1742846"/>
            <a:ext cx="3300984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5966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FUNDAMENTAL FEATURES</a:t>
            </a:r>
            <a:endParaRPr lang="en-US" sz="1600" dirty="0"/>
          </a:p>
        </p:txBody>
      </p:sp>
      <p:sp>
        <p:nvSpPr>
          <p:cNvPr id="51" name="Shape 46"/>
          <p:cNvSpPr/>
          <p:nvPr/>
        </p:nvSpPr>
        <p:spPr>
          <a:xfrm>
            <a:off x="3909974" y="1676095"/>
            <a:ext cx="1800454" cy="304495"/>
          </a:xfrm>
          <a:prstGeom prst="roundRect">
            <a:avLst>
              <a:gd name="adj" fmla="val 187688"/>
            </a:avLst>
          </a:prstGeom>
          <a:solidFill>
            <a:srgbClr val="DBEAFE"/>
          </a:solidFill>
          <a:ln w="12700">
            <a:solidFill>
              <a:srgbClr val="BFDBFE"/>
            </a:solidFill>
            <a:prstDash val="solid"/>
          </a:ln>
          <a:effectLst>
            <a:outerShdw blurRad="38100" dist="25400" dir="54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5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033418" y="1766621"/>
            <a:ext cx="114300" cy="114300"/>
          </a:xfrm>
          <a:prstGeom prst="rect">
            <a:avLst/>
          </a:prstGeom>
        </p:spPr>
      </p:pic>
      <p:sp>
        <p:nvSpPr>
          <p:cNvPr id="53" name="Text 47"/>
          <p:cNvSpPr txBox="1"/>
          <p:nvPr/>
        </p:nvSpPr>
        <p:spPr>
          <a:xfrm>
            <a:off x="4186123" y="1752905"/>
            <a:ext cx="1485900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1E40A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60-Day Rolling Window</a:t>
            </a:r>
            <a:endParaRPr lang="en-US" sz="900" dirty="0"/>
          </a:p>
        </p:txBody>
      </p:sp>
      <p:sp>
        <p:nvSpPr>
          <p:cNvPr id="54" name="Shape 48"/>
          <p:cNvSpPr/>
          <p:nvPr/>
        </p:nvSpPr>
        <p:spPr>
          <a:xfrm>
            <a:off x="9947758" y="1676095"/>
            <a:ext cx="1476756" cy="304495"/>
          </a:xfrm>
          <a:prstGeom prst="roundRect">
            <a:avLst>
              <a:gd name="adj" fmla="val 187688"/>
            </a:avLst>
          </a:prstGeom>
          <a:solidFill>
            <a:srgbClr val="DCFCE7"/>
          </a:solidFill>
          <a:ln w="12700">
            <a:solidFill>
              <a:srgbClr val="BBF7D0"/>
            </a:solidFill>
            <a:prstDash val="solid"/>
          </a:ln>
          <a:effectLst>
            <a:outerShdw blurRad="38100" dist="25400" dir="54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55" name="Image 4" descr="preencoded.png"/>
          <p:cNvPicPr>
            <a:picLocks noChangeAspect="1"/>
          </p:cNvPicPr>
          <p:nvPr/>
        </p:nvPicPr>
        <p:blipFill>
          <a:blip r:embed="rId7"/>
          <a:srcRect l="-2571" r="-2571"/>
          <a:stretch/>
        </p:blipFill>
        <p:spPr>
          <a:xfrm>
            <a:off x="10072116" y="1766621"/>
            <a:ext cx="105156" cy="114300"/>
          </a:xfrm>
          <a:prstGeom prst="rect">
            <a:avLst/>
          </a:prstGeom>
        </p:spPr>
      </p:pic>
      <p:sp>
        <p:nvSpPr>
          <p:cNvPr id="56" name="Text 49"/>
          <p:cNvSpPr txBox="1"/>
          <p:nvPr/>
        </p:nvSpPr>
        <p:spPr>
          <a:xfrm>
            <a:off x="10214762" y="1752905"/>
            <a:ext cx="11722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16653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Quarterly Updates</a:t>
            </a:r>
            <a:endParaRPr lang="en-US" sz="900" dirty="0"/>
          </a:p>
        </p:txBody>
      </p:sp>
      <p:sp>
        <p:nvSpPr>
          <p:cNvPr id="57" name="Shape 50"/>
          <p:cNvSpPr/>
          <p:nvPr/>
        </p:nvSpPr>
        <p:spPr>
          <a:xfrm>
            <a:off x="5857646" y="3595421"/>
            <a:ext cx="476402" cy="476402"/>
          </a:xfrm>
          <a:prstGeom prst="ellipse">
            <a:avLst/>
          </a:prstGeom>
          <a:solidFill>
            <a:srgbClr val="1E3A8A"/>
          </a:solidFill>
          <a:ln w="50800">
            <a:solidFill>
              <a:srgbClr val="F9FAFB"/>
            </a:solidFill>
            <a:prstDash val="solid"/>
          </a:ln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8" name="Text 51"/>
          <p:cNvSpPr txBox="1"/>
          <p:nvPr/>
        </p:nvSpPr>
        <p:spPr>
          <a:xfrm>
            <a:off x="5992063" y="3719779"/>
            <a:ext cx="3246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VS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7125005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Model Architecture: Stacking Ensemble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1095451"/>
            <a:ext cx="12191695" cy="5477256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025957" y="1200607"/>
            <a:ext cx="1100938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INPUT LAYER</a:t>
            </a:r>
            <a:endParaRPr lang="en-US" sz="1000" dirty="0"/>
          </a:p>
        </p:txBody>
      </p:sp>
      <p:sp>
        <p:nvSpPr>
          <p:cNvPr id="12" name="Shape 8"/>
          <p:cNvSpPr/>
          <p:nvPr/>
        </p:nvSpPr>
        <p:spPr>
          <a:xfrm>
            <a:off x="571500" y="1833372"/>
            <a:ext cx="1904695" cy="1218895"/>
          </a:xfrm>
          <a:prstGeom prst="roundRect">
            <a:avLst>
              <a:gd name="adj" fmla="val 7033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1347826" y="1995221"/>
            <a:ext cx="381305" cy="381305"/>
          </a:xfrm>
          <a:prstGeom prst="ellipse">
            <a:avLst/>
          </a:prstGeom>
          <a:solidFill>
            <a:srgbClr val="EFF6FF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423721" y="2072030"/>
            <a:ext cx="228600" cy="228600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790042" y="2471623"/>
            <a:ext cx="16194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Technical Features</a:t>
            </a:r>
            <a:endParaRPr lang="en-US" sz="1200" dirty="0"/>
          </a:p>
        </p:txBody>
      </p:sp>
      <p:sp>
        <p:nvSpPr>
          <p:cNvPr id="16" name="Text 11"/>
          <p:cNvSpPr txBox="1"/>
          <p:nvPr/>
        </p:nvSpPr>
        <p:spPr>
          <a:xfrm>
            <a:off x="865937" y="2728570"/>
            <a:ext cx="14383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Daily Price Data (OHLCV)</a:t>
            </a:r>
            <a:endParaRPr lang="en-US" sz="900" dirty="0"/>
          </a:p>
        </p:txBody>
      </p:sp>
      <p:sp>
        <p:nvSpPr>
          <p:cNvPr id="17" name="Shape 12"/>
          <p:cNvSpPr/>
          <p:nvPr/>
        </p:nvSpPr>
        <p:spPr>
          <a:xfrm>
            <a:off x="571500" y="4386377"/>
            <a:ext cx="1904695" cy="1447495"/>
          </a:xfrm>
          <a:prstGeom prst="roundRect">
            <a:avLst>
              <a:gd name="adj" fmla="val 4987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1347826" y="4548226"/>
            <a:ext cx="381305" cy="381305"/>
          </a:xfrm>
          <a:prstGeom prst="ellipse">
            <a:avLst/>
          </a:prstGeom>
          <a:solidFill>
            <a:srgbClr val="ECFDF5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rcRect l="-133" r="-133"/>
          <a:stretch/>
        </p:blipFill>
        <p:spPr>
          <a:xfrm>
            <a:off x="1452982" y="4624121"/>
            <a:ext cx="171907" cy="228600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1003097" y="5024628"/>
            <a:ext cx="1191463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Fundamental Features</a:t>
            </a:r>
            <a:endParaRPr lang="en-US" sz="1200" dirty="0"/>
          </a:p>
        </p:txBody>
      </p:sp>
      <p:sp>
        <p:nvSpPr>
          <p:cNvPr id="21" name="Text 15"/>
          <p:cNvSpPr txBox="1"/>
          <p:nvPr/>
        </p:nvSpPr>
        <p:spPr>
          <a:xfrm>
            <a:off x="1002182" y="5510174"/>
            <a:ext cx="11622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Quarterly Financials</a:t>
            </a:r>
            <a:endParaRPr lang="en-US" sz="900" dirty="0"/>
          </a:p>
        </p:txBody>
      </p:sp>
      <p:sp>
        <p:nvSpPr>
          <p:cNvPr id="22" name="Text 16"/>
          <p:cNvSpPr txBox="1"/>
          <p:nvPr/>
        </p:nvSpPr>
        <p:spPr>
          <a:xfrm>
            <a:off x="3564331" y="1200607"/>
            <a:ext cx="1357884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BASE LEARNERS</a:t>
            </a:r>
            <a:endParaRPr lang="en-US" sz="1000" dirty="0"/>
          </a:p>
        </p:txBody>
      </p:sp>
      <p:sp>
        <p:nvSpPr>
          <p:cNvPr id="23" name="Shape 17"/>
          <p:cNvSpPr/>
          <p:nvPr/>
        </p:nvSpPr>
        <p:spPr>
          <a:xfrm>
            <a:off x="3047695" y="1928470"/>
            <a:ext cx="2286000" cy="1238098"/>
          </a:xfrm>
          <a:prstGeom prst="roundRect">
            <a:avLst>
              <a:gd name="adj" fmla="val 6817"/>
            </a:avLst>
          </a:prstGeom>
          <a:solidFill>
            <a:srgbClr val="EFF6FF"/>
          </a:solidFill>
          <a:ln w="25400">
            <a:solidFill>
              <a:srgbClr val="3B82F6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4000500" y="2100377"/>
            <a:ext cx="381305" cy="381305"/>
          </a:xfrm>
          <a:prstGeom prst="ellipse">
            <a:avLst/>
          </a:prstGeom>
          <a:solidFill>
            <a:srgbClr val="F3F4F6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 t="-45" b="-45"/>
          <a:stretch/>
        </p:blipFill>
        <p:spPr>
          <a:xfrm>
            <a:off x="4062679" y="2176272"/>
            <a:ext cx="256946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3610966" y="2576779"/>
            <a:ext cx="12765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LSTM Network</a:t>
            </a:r>
            <a:endParaRPr lang="en-US" sz="1200" dirty="0"/>
          </a:p>
        </p:txBody>
      </p:sp>
      <p:sp>
        <p:nvSpPr>
          <p:cNvPr id="27" name="Text 20"/>
          <p:cNvSpPr txBox="1"/>
          <p:nvPr/>
        </p:nvSpPr>
        <p:spPr>
          <a:xfrm>
            <a:off x="3670402" y="2833726"/>
            <a:ext cx="1133856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Sequence Modeling</a:t>
            </a:r>
            <a:endParaRPr lang="en-US" sz="900" dirty="0"/>
          </a:p>
        </p:txBody>
      </p:sp>
      <p:sp>
        <p:nvSpPr>
          <p:cNvPr id="28" name="Shape 21"/>
          <p:cNvSpPr/>
          <p:nvPr/>
        </p:nvSpPr>
        <p:spPr>
          <a:xfrm>
            <a:off x="3047695" y="4500677"/>
            <a:ext cx="2286000" cy="1238098"/>
          </a:xfrm>
          <a:prstGeom prst="roundRect">
            <a:avLst>
              <a:gd name="adj" fmla="val 6817"/>
            </a:avLst>
          </a:prstGeom>
          <a:solidFill>
            <a:srgbClr val="ECFDF5"/>
          </a:solidFill>
          <a:ln w="25400">
            <a:solidFill>
              <a:srgbClr val="10B981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9" name="Shape 22"/>
          <p:cNvSpPr/>
          <p:nvPr/>
        </p:nvSpPr>
        <p:spPr>
          <a:xfrm>
            <a:off x="4000500" y="4671670"/>
            <a:ext cx="381305" cy="381305"/>
          </a:xfrm>
          <a:prstGeom prst="ellipse">
            <a:avLst/>
          </a:prstGeom>
          <a:solidFill>
            <a:srgbClr val="F3F4F6"/>
          </a:solidFill>
          <a:ln/>
        </p:spPr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8"/>
          <a:srcRect l="-57" r="-57"/>
          <a:stretch/>
        </p:blipFill>
        <p:spPr>
          <a:xfrm>
            <a:off x="4091026" y="4748479"/>
            <a:ext cx="200254" cy="228600"/>
          </a:xfrm>
          <a:prstGeom prst="rect">
            <a:avLst/>
          </a:prstGeom>
        </p:spPr>
      </p:pic>
      <p:sp>
        <p:nvSpPr>
          <p:cNvPr id="31" name="Text 23"/>
          <p:cNvSpPr txBox="1"/>
          <p:nvPr/>
        </p:nvSpPr>
        <p:spPr>
          <a:xfrm>
            <a:off x="3579876" y="5148072"/>
            <a:ext cx="1343254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XGBoost Model</a:t>
            </a:r>
            <a:endParaRPr lang="en-US" sz="1200" dirty="0"/>
          </a:p>
        </p:txBody>
      </p:sp>
      <p:sp>
        <p:nvSpPr>
          <p:cNvPr id="32" name="Text 24"/>
          <p:cNvSpPr txBox="1"/>
          <p:nvPr/>
        </p:nvSpPr>
        <p:spPr>
          <a:xfrm>
            <a:off x="3707892" y="5405018"/>
            <a:ext cx="10579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Gradient Boosting</a:t>
            </a:r>
            <a:endParaRPr lang="en-US" sz="900" dirty="0"/>
          </a:p>
        </p:txBody>
      </p:sp>
      <p:sp>
        <p:nvSpPr>
          <p:cNvPr id="33" name="Shape 25"/>
          <p:cNvSpPr/>
          <p:nvPr/>
        </p:nvSpPr>
        <p:spPr>
          <a:xfrm>
            <a:off x="4994453" y="2547518"/>
            <a:ext cx="705002" cy="237744"/>
          </a:xfrm>
          <a:prstGeom prst="roundRect">
            <a:avLst>
              <a:gd name="adj" fmla="val 6153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25400" dist="127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4" name="Text 26"/>
          <p:cNvSpPr txBox="1"/>
          <p:nvPr/>
        </p:nvSpPr>
        <p:spPr>
          <a:xfrm>
            <a:off x="5079492" y="2605126"/>
            <a:ext cx="609905" cy="1243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Prob(Tech)</a:t>
            </a:r>
            <a:endParaRPr lang="en-US" sz="800" dirty="0"/>
          </a:p>
        </p:txBody>
      </p:sp>
      <p:sp>
        <p:nvSpPr>
          <p:cNvPr id="35" name="Shape 27"/>
          <p:cNvSpPr/>
          <p:nvPr/>
        </p:nvSpPr>
        <p:spPr>
          <a:xfrm>
            <a:off x="4969764" y="5119726"/>
            <a:ext cx="733349" cy="237744"/>
          </a:xfrm>
          <a:prstGeom prst="roundRect">
            <a:avLst>
              <a:gd name="adj" fmla="val 6153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25400" dist="127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6" name="Text 28"/>
          <p:cNvSpPr txBox="1"/>
          <p:nvPr/>
        </p:nvSpPr>
        <p:spPr>
          <a:xfrm>
            <a:off x="5055718" y="5176418"/>
            <a:ext cx="638251" cy="1243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Prob(Fund)</a:t>
            </a:r>
            <a:endParaRPr lang="en-US" sz="800" dirty="0"/>
          </a:p>
        </p:txBody>
      </p:sp>
      <p:sp>
        <p:nvSpPr>
          <p:cNvPr id="37" name="Text 29"/>
          <p:cNvSpPr txBox="1"/>
          <p:nvPr/>
        </p:nvSpPr>
        <p:spPr>
          <a:xfrm>
            <a:off x="6452921" y="1200607"/>
            <a:ext cx="1291133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META-LEARNER</a:t>
            </a:r>
            <a:endParaRPr lang="en-US" sz="1000" dirty="0"/>
          </a:p>
        </p:txBody>
      </p:sp>
      <p:sp>
        <p:nvSpPr>
          <p:cNvPr id="38" name="Shape 30"/>
          <p:cNvSpPr/>
          <p:nvPr/>
        </p:nvSpPr>
        <p:spPr>
          <a:xfrm>
            <a:off x="5905195" y="3090672"/>
            <a:ext cx="2286000" cy="1485900"/>
          </a:xfrm>
          <a:prstGeom prst="roundRect">
            <a:avLst>
              <a:gd name="adj" fmla="val 4734"/>
            </a:avLst>
          </a:prstGeom>
          <a:solidFill>
            <a:srgbClr val="FEF3C7"/>
          </a:solidFill>
          <a:ln w="25400">
            <a:solidFill>
              <a:srgbClr val="F59E0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9" name="Shape 31"/>
          <p:cNvSpPr/>
          <p:nvPr/>
        </p:nvSpPr>
        <p:spPr>
          <a:xfrm>
            <a:off x="6858000" y="3262579"/>
            <a:ext cx="381305" cy="381305"/>
          </a:xfrm>
          <a:prstGeom prst="ellipse">
            <a:avLst/>
          </a:prstGeom>
          <a:solidFill>
            <a:srgbClr val="FFFBEB"/>
          </a:solidFill>
          <a:ln/>
        </p:spPr>
      </p:sp>
      <p:pic>
        <p:nvPicPr>
          <p:cNvPr id="40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933895" y="3338474"/>
            <a:ext cx="228600" cy="228600"/>
          </a:xfrm>
          <a:prstGeom prst="rect">
            <a:avLst/>
          </a:prstGeom>
        </p:spPr>
      </p:pic>
      <p:sp>
        <p:nvSpPr>
          <p:cNvPr id="41" name="Text 32"/>
          <p:cNvSpPr txBox="1"/>
          <p:nvPr/>
        </p:nvSpPr>
        <p:spPr>
          <a:xfrm>
            <a:off x="6269126" y="3738982"/>
            <a:ext cx="16770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Logistic Regression</a:t>
            </a:r>
            <a:endParaRPr lang="en-US" sz="1200" dirty="0"/>
          </a:p>
        </p:txBody>
      </p:sp>
      <p:sp>
        <p:nvSpPr>
          <p:cNvPr id="42" name="Text 33"/>
          <p:cNvSpPr txBox="1"/>
          <p:nvPr/>
        </p:nvSpPr>
        <p:spPr>
          <a:xfrm>
            <a:off x="6508699" y="3995928"/>
            <a:ext cx="11722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Stacking Integration</a:t>
            </a:r>
            <a:endParaRPr lang="en-US" sz="900" dirty="0"/>
          </a:p>
        </p:txBody>
      </p:sp>
      <p:sp>
        <p:nvSpPr>
          <p:cNvPr id="43" name="Text 34"/>
          <p:cNvSpPr txBox="1"/>
          <p:nvPr/>
        </p:nvSpPr>
        <p:spPr>
          <a:xfrm>
            <a:off x="6456578" y="4243730"/>
            <a:ext cx="12765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Combines Probabilities</a:t>
            </a:r>
            <a:endParaRPr lang="en-US" sz="900" dirty="0"/>
          </a:p>
        </p:txBody>
      </p:sp>
      <p:sp>
        <p:nvSpPr>
          <p:cNvPr id="44" name="Shape 35"/>
          <p:cNvSpPr/>
          <p:nvPr/>
        </p:nvSpPr>
        <p:spPr>
          <a:xfrm>
            <a:off x="9525305" y="3167482"/>
            <a:ext cx="1333195" cy="1333195"/>
          </a:xfrm>
          <a:prstGeom prst="ellipse">
            <a:avLst/>
          </a:prstGeom>
          <a:solidFill>
            <a:srgbClr val="1E3A8A"/>
          </a:solidFill>
          <a:ln w="50800">
            <a:solidFill>
              <a:srgbClr val="E0E7FF"/>
            </a:solidFill>
            <a:prstDash val="solid"/>
          </a:ln>
          <a:effectLst>
            <a:outerShdw blurRad="139700" dist="101600" dir="5400000" algn="bl" rotWithShape="0">
              <a:srgbClr val="1E3A8A">
                <a:alpha val="30000"/>
              </a:srgbClr>
            </a:outerShdw>
          </a:effectLst>
        </p:spPr>
      </p:sp>
      <p:pic>
        <p:nvPicPr>
          <p:cNvPr id="45" name="Image 7" descr="preencoded.png"/>
          <p:cNvPicPr>
            <a:picLocks noChangeAspect="1"/>
          </p:cNvPicPr>
          <p:nvPr/>
        </p:nvPicPr>
        <p:blipFill>
          <a:blip r:embed="rId10"/>
          <a:srcRect l="-90" r="-90"/>
          <a:stretch/>
        </p:blipFill>
        <p:spPr>
          <a:xfrm>
            <a:off x="10001707" y="3281782"/>
            <a:ext cx="381305" cy="304495"/>
          </a:xfrm>
          <a:prstGeom prst="rect">
            <a:avLst/>
          </a:prstGeom>
        </p:spPr>
      </p:pic>
      <p:sp>
        <p:nvSpPr>
          <p:cNvPr id="46" name="Text 36"/>
          <p:cNvSpPr txBox="1"/>
          <p:nvPr/>
        </p:nvSpPr>
        <p:spPr>
          <a:xfrm>
            <a:off x="9562795" y="3681374"/>
            <a:ext cx="824789" cy="4672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Trading Signal</a:t>
            </a:r>
            <a:endParaRPr lang="en-US" sz="1300" dirty="0"/>
          </a:p>
        </p:txBody>
      </p:sp>
      <p:sp>
        <p:nvSpPr>
          <p:cNvPr id="47" name="Text 37"/>
          <p:cNvSpPr txBox="1"/>
          <p:nvPr/>
        </p:nvSpPr>
        <p:spPr>
          <a:xfrm>
            <a:off x="9732874" y="4224528"/>
            <a:ext cx="101041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DBFE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Buy / Sell / Hold</a:t>
            </a:r>
            <a:endParaRPr lang="en-US" sz="900" dirty="0"/>
          </a:p>
        </p:txBody>
      </p:sp>
      <p:sp>
        <p:nvSpPr>
          <p:cNvPr id="48" name="Text 38"/>
          <p:cNvSpPr txBox="1"/>
          <p:nvPr/>
        </p:nvSpPr>
        <p:spPr>
          <a:xfrm>
            <a:off x="9633204" y="1200607"/>
            <a:ext cx="122438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FINAL OUTPUT</a:t>
            </a:r>
            <a:endParaRPr lang="en-US" sz="1000" dirty="0"/>
          </a:p>
        </p:txBody>
      </p:sp>
      <p:sp>
        <p:nvSpPr>
          <p:cNvPr id="49" name="Shape 39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50" name="Text 40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51" name="Text 41"/>
          <p:cNvSpPr txBox="1"/>
          <p:nvPr/>
        </p:nvSpPr>
        <p:spPr>
          <a:xfrm>
            <a:off x="11379708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4562856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Trading Signal Definition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678210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7873898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7883042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368735" y="7883042"/>
            <a:ext cx="534010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14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761695" y="157185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1067105" y="18004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90549" y="1923898"/>
            <a:ext cx="228600" cy="228600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761695" y="3251606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1067105" y="348020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90549" y="3604565"/>
            <a:ext cx="228600" cy="22860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761695" y="4675327"/>
            <a:ext cx="10668305" cy="1047902"/>
          </a:xfrm>
          <a:prstGeom prst="roundRect">
            <a:avLst>
              <a:gd name="adj" fmla="val 9519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1067105" y="4903927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133" r="-133"/>
          <a:stretch/>
        </p:blipFill>
        <p:spPr>
          <a:xfrm>
            <a:off x="1218895" y="5027371"/>
            <a:ext cx="171907" cy="2286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761695" y="6098134"/>
            <a:ext cx="106683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1067105" y="632673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 l="-80" r="-80"/>
          <a:stretch/>
        </p:blipFill>
        <p:spPr>
          <a:xfrm>
            <a:off x="1162202" y="6450178"/>
            <a:ext cx="286207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1772107" y="1790395"/>
            <a:ext cx="2815438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Actionable Target Signal</a:t>
            </a:r>
            <a:endParaRPr lang="en-US" sz="1600" dirty="0"/>
          </a:p>
        </p:txBody>
      </p:sp>
      <p:sp>
        <p:nvSpPr>
          <p:cNvPr id="27" name="Text 20"/>
          <p:cNvSpPr txBox="1"/>
          <p:nvPr/>
        </p:nvSpPr>
        <p:spPr>
          <a:xfrm>
            <a:off x="1772107" y="2147011"/>
            <a:ext cx="9234526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Focus is on generating actionable buy/sell signals rather than simple price forecasting, directly supporting trading decisions.</a:t>
            </a:r>
            <a:endParaRPr lang="en-US" sz="1300" dirty="0"/>
          </a:p>
        </p:txBody>
      </p:sp>
      <p:sp>
        <p:nvSpPr>
          <p:cNvPr id="28" name="Text 21"/>
          <p:cNvSpPr txBox="1"/>
          <p:nvPr/>
        </p:nvSpPr>
        <p:spPr>
          <a:xfrm>
            <a:off x="1772107" y="3471062"/>
            <a:ext cx="187177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Success Criteria</a:t>
            </a:r>
            <a:endParaRPr lang="en-US" sz="1600" dirty="0"/>
          </a:p>
        </p:txBody>
      </p:sp>
      <p:sp>
        <p:nvSpPr>
          <p:cNvPr id="29" name="Text 22"/>
          <p:cNvSpPr txBox="1"/>
          <p:nvPr/>
        </p:nvSpPr>
        <p:spPr>
          <a:xfrm>
            <a:off x="1772107" y="3827678"/>
            <a:ext cx="904433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Defined by Take Profit (TP) at +5% gain and Stop Loss (SL) at -2% loss, ensuring a balanced risk-reward strategy.</a:t>
            </a:r>
            <a:endParaRPr lang="en-US" sz="1300" dirty="0"/>
          </a:p>
        </p:txBody>
      </p:sp>
      <p:sp>
        <p:nvSpPr>
          <p:cNvPr id="30" name="Text 23"/>
          <p:cNvSpPr txBox="1"/>
          <p:nvPr/>
        </p:nvSpPr>
        <p:spPr>
          <a:xfrm>
            <a:off x="1772107" y="4893869"/>
            <a:ext cx="344363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Signal Classification &amp; Holding</a:t>
            </a:r>
            <a:endParaRPr lang="en-US" sz="1600" dirty="0"/>
          </a:p>
        </p:txBody>
      </p:sp>
      <p:sp>
        <p:nvSpPr>
          <p:cNvPr id="31" name="Text 24"/>
          <p:cNvSpPr txBox="1"/>
          <p:nvPr/>
        </p:nvSpPr>
        <p:spPr>
          <a:xfrm>
            <a:off x="1772107" y="5250485"/>
            <a:ext cx="899678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Signal = 1 (Buy) if TP is reached before SL within a 30-day holding period; otherwise Signal = 0 (No Trade/Hold).</a:t>
            </a:r>
            <a:endParaRPr lang="en-US" sz="1300" dirty="0"/>
          </a:p>
        </p:txBody>
      </p:sp>
      <p:sp>
        <p:nvSpPr>
          <p:cNvPr id="32" name="Text 25"/>
          <p:cNvSpPr txBox="1"/>
          <p:nvPr/>
        </p:nvSpPr>
        <p:spPr>
          <a:xfrm>
            <a:off x="1772107" y="6317590"/>
            <a:ext cx="230063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Risk-Adjusted Logic</a:t>
            </a:r>
            <a:endParaRPr lang="en-US" sz="1600" dirty="0"/>
          </a:p>
        </p:txBody>
      </p:sp>
      <p:sp>
        <p:nvSpPr>
          <p:cNvPr id="33" name="Text 26"/>
          <p:cNvSpPr txBox="1"/>
          <p:nvPr/>
        </p:nvSpPr>
        <p:spPr>
          <a:xfrm>
            <a:off x="1772107" y="6673291"/>
            <a:ext cx="8977579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Aligns model output with practical trading logic, prioritizing risk management over purely statistical prediction accuracy.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6943954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Experimental Results: Baseline Models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761695" y="1772107"/>
            <a:ext cx="10668305" cy="2734056"/>
          </a:xfrm>
          <a:prstGeom prst="roundRect">
            <a:avLst>
              <a:gd name="adj" fmla="val 139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139700" dist="1016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771754" y="1781251"/>
            <a:ext cx="3619195" cy="9720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1152144" y="2157070"/>
            <a:ext cx="8430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MODEL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4390949" y="1781251"/>
            <a:ext cx="1533449" cy="9720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4619549" y="2157070"/>
            <a:ext cx="1205179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ACCURACY</a:t>
            </a:r>
            <a:endParaRPr lang="en-US" sz="1300" dirty="0"/>
          </a:p>
        </p:txBody>
      </p:sp>
      <p:sp>
        <p:nvSpPr>
          <p:cNvPr id="15" name="Shape 12"/>
          <p:cNvSpPr/>
          <p:nvPr/>
        </p:nvSpPr>
        <p:spPr>
          <a:xfrm>
            <a:off x="5917997" y="1781251"/>
            <a:ext cx="1886407" cy="9720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6" name="Text 13"/>
          <p:cNvSpPr txBox="1"/>
          <p:nvPr/>
        </p:nvSpPr>
        <p:spPr>
          <a:xfrm>
            <a:off x="6460236" y="2029054"/>
            <a:ext cx="929030" cy="4672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SHARPE RATIO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7798918" y="1781251"/>
            <a:ext cx="2210105" cy="9720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8" name="Text 15"/>
          <p:cNvSpPr txBox="1"/>
          <p:nvPr/>
        </p:nvSpPr>
        <p:spPr>
          <a:xfrm>
            <a:off x="8263433" y="2029054"/>
            <a:ext cx="1405433" cy="4672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MAX DRAWDOWN</a:t>
            </a:r>
            <a:endParaRPr lang="en-US" sz="1300" dirty="0"/>
          </a:p>
        </p:txBody>
      </p:sp>
      <p:sp>
        <p:nvSpPr>
          <p:cNvPr id="19" name="Shape 16"/>
          <p:cNvSpPr/>
          <p:nvPr/>
        </p:nvSpPr>
        <p:spPr>
          <a:xfrm>
            <a:off x="10003536" y="1781251"/>
            <a:ext cx="1419149" cy="9720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0" name="Text 17"/>
          <p:cNvSpPr txBox="1"/>
          <p:nvPr/>
        </p:nvSpPr>
        <p:spPr>
          <a:xfrm>
            <a:off x="10458907" y="2029054"/>
            <a:ext cx="643738" cy="4672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WIN RATE</a:t>
            </a:r>
            <a:endParaRPr lang="en-US" sz="1300" dirty="0"/>
          </a:p>
        </p:txBody>
      </p:sp>
      <p:sp>
        <p:nvSpPr>
          <p:cNvPr id="21" name="Shape 18"/>
          <p:cNvSpPr/>
          <p:nvPr/>
        </p:nvSpPr>
        <p:spPr>
          <a:xfrm>
            <a:off x="771754" y="3514954"/>
            <a:ext cx="36191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2" name="Shape 19"/>
          <p:cNvSpPr/>
          <p:nvPr/>
        </p:nvSpPr>
        <p:spPr>
          <a:xfrm>
            <a:off x="1152144" y="2980944"/>
            <a:ext cx="304495" cy="304495"/>
          </a:xfrm>
          <a:prstGeom prst="roundRect">
            <a:avLst>
              <a:gd name="adj" fmla="val 75075"/>
            </a:avLst>
          </a:prstGeom>
          <a:solidFill>
            <a:srgbClr val="EFF6FF"/>
          </a:solidFill>
          <a:ln/>
        </p:spPr>
      </p:sp>
      <p:pic>
        <p:nvPicPr>
          <p:cNvPr id="23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228954" y="3057754"/>
            <a:ext cx="152705" cy="152705"/>
          </a:xfrm>
          <a:prstGeom prst="rect">
            <a:avLst/>
          </a:prstGeom>
        </p:spPr>
      </p:pic>
      <p:sp>
        <p:nvSpPr>
          <p:cNvPr id="24" name="Text 20"/>
          <p:cNvSpPr txBox="1"/>
          <p:nvPr/>
        </p:nvSpPr>
        <p:spPr>
          <a:xfrm>
            <a:off x="1609344" y="3004718"/>
            <a:ext cx="210037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LSTM (Technical Only)</a:t>
            </a:r>
            <a:endParaRPr lang="en-US" sz="1300" dirty="0"/>
          </a:p>
        </p:txBody>
      </p:sp>
      <p:sp>
        <p:nvSpPr>
          <p:cNvPr id="25" name="Shape 21"/>
          <p:cNvSpPr/>
          <p:nvPr/>
        </p:nvSpPr>
        <p:spPr>
          <a:xfrm>
            <a:off x="4390949" y="3514954"/>
            <a:ext cx="1533449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6" name="Text 22"/>
          <p:cNvSpPr txBox="1"/>
          <p:nvPr/>
        </p:nvSpPr>
        <p:spPr>
          <a:xfrm>
            <a:off x="4995367" y="3026664"/>
            <a:ext cx="45262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0.61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5917997" y="3514954"/>
            <a:ext cx="1886407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8" name="Text 24"/>
          <p:cNvSpPr txBox="1"/>
          <p:nvPr/>
        </p:nvSpPr>
        <p:spPr>
          <a:xfrm>
            <a:off x="6669634" y="3026664"/>
            <a:ext cx="510235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0.84</a:t>
            </a:r>
            <a:endParaRPr lang="en-US" sz="1300" dirty="0"/>
          </a:p>
        </p:txBody>
      </p:sp>
      <p:sp>
        <p:nvSpPr>
          <p:cNvPr id="29" name="Shape 25"/>
          <p:cNvSpPr/>
          <p:nvPr/>
        </p:nvSpPr>
        <p:spPr>
          <a:xfrm>
            <a:off x="7798918" y="3514954"/>
            <a:ext cx="221010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0" name="Text 26"/>
          <p:cNvSpPr txBox="1"/>
          <p:nvPr/>
        </p:nvSpPr>
        <p:spPr>
          <a:xfrm>
            <a:off x="8711489" y="3026664"/>
            <a:ext cx="510235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-18%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10003536" y="3514954"/>
            <a:ext cx="1419149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2" name="Text 28"/>
          <p:cNvSpPr txBox="1"/>
          <p:nvPr/>
        </p:nvSpPr>
        <p:spPr>
          <a:xfrm>
            <a:off x="10541203" y="3026664"/>
            <a:ext cx="47183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52%</a:t>
            </a:r>
            <a:endParaRPr lang="en-US" sz="1300" dirty="0"/>
          </a:p>
        </p:txBody>
      </p:sp>
      <p:sp>
        <p:nvSpPr>
          <p:cNvPr id="33" name="Shape 29"/>
          <p:cNvSpPr/>
          <p:nvPr/>
        </p:nvSpPr>
        <p:spPr>
          <a:xfrm>
            <a:off x="771754" y="3524098"/>
            <a:ext cx="10649102" cy="97200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4" name="Shape 30"/>
          <p:cNvSpPr/>
          <p:nvPr/>
        </p:nvSpPr>
        <p:spPr>
          <a:xfrm>
            <a:off x="1152144" y="3857854"/>
            <a:ext cx="304495" cy="304495"/>
          </a:xfrm>
          <a:prstGeom prst="roundRect">
            <a:avLst>
              <a:gd name="adj" fmla="val 75075"/>
            </a:avLst>
          </a:prstGeom>
          <a:solidFill>
            <a:srgbClr val="EFF6FF"/>
          </a:solidFill>
          <a:ln/>
        </p:spPr>
      </p:sp>
      <p:pic>
        <p:nvPicPr>
          <p:cNvPr id="35" name="Image 2" descr="preencoded.png"/>
          <p:cNvPicPr>
            <a:picLocks noChangeAspect="1"/>
          </p:cNvPicPr>
          <p:nvPr/>
        </p:nvPicPr>
        <p:blipFill>
          <a:blip r:embed="rId5"/>
          <a:srcRect t="-100" b="-100"/>
          <a:stretch/>
        </p:blipFill>
        <p:spPr>
          <a:xfrm>
            <a:off x="1244498" y="3933749"/>
            <a:ext cx="114300" cy="152705"/>
          </a:xfrm>
          <a:prstGeom prst="rect">
            <a:avLst/>
          </a:prstGeom>
        </p:spPr>
      </p:pic>
      <p:sp>
        <p:nvSpPr>
          <p:cNvPr id="36" name="Text 31"/>
          <p:cNvSpPr txBox="1"/>
          <p:nvPr/>
        </p:nvSpPr>
        <p:spPr>
          <a:xfrm>
            <a:off x="1602943" y="3752698"/>
            <a:ext cx="2691079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XGBoost (Fundamental Only)</a:t>
            </a:r>
            <a:endParaRPr lang="en-US" sz="1300" dirty="0"/>
          </a:p>
        </p:txBody>
      </p:sp>
      <p:sp>
        <p:nvSpPr>
          <p:cNvPr id="37" name="Text 32"/>
          <p:cNvSpPr txBox="1"/>
          <p:nvPr/>
        </p:nvSpPr>
        <p:spPr>
          <a:xfrm>
            <a:off x="4974336" y="3902659"/>
            <a:ext cx="49103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0.58</a:t>
            </a:r>
            <a:endParaRPr lang="en-US" sz="1300" dirty="0"/>
          </a:p>
        </p:txBody>
      </p:sp>
      <p:sp>
        <p:nvSpPr>
          <p:cNvPr id="38" name="Text 33"/>
          <p:cNvSpPr txBox="1"/>
          <p:nvPr/>
        </p:nvSpPr>
        <p:spPr>
          <a:xfrm>
            <a:off x="6681521" y="3902659"/>
            <a:ext cx="49103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0.76</a:t>
            </a:r>
            <a:endParaRPr lang="en-US" sz="1300" dirty="0"/>
          </a:p>
        </p:txBody>
      </p:sp>
      <p:sp>
        <p:nvSpPr>
          <p:cNvPr id="39" name="Text 34"/>
          <p:cNvSpPr txBox="1"/>
          <p:nvPr/>
        </p:nvSpPr>
        <p:spPr>
          <a:xfrm>
            <a:off x="8716061" y="3902659"/>
            <a:ext cx="5001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-21%</a:t>
            </a:r>
            <a:endParaRPr lang="en-US" sz="1300" dirty="0"/>
          </a:p>
        </p:txBody>
      </p:sp>
      <p:sp>
        <p:nvSpPr>
          <p:cNvPr id="40" name="Text 35"/>
          <p:cNvSpPr txBox="1"/>
          <p:nvPr/>
        </p:nvSpPr>
        <p:spPr>
          <a:xfrm>
            <a:off x="10530230" y="3902659"/>
            <a:ext cx="5001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49%</a:t>
            </a:r>
            <a:endParaRPr lang="en-US" sz="1300" dirty="0"/>
          </a:p>
        </p:txBody>
      </p:sp>
      <p:sp>
        <p:nvSpPr>
          <p:cNvPr id="41" name="Shape 36"/>
          <p:cNvSpPr/>
          <p:nvPr/>
        </p:nvSpPr>
        <p:spPr>
          <a:xfrm>
            <a:off x="761695" y="4791456"/>
            <a:ext cx="10668305" cy="1104595"/>
          </a:xfrm>
          <a:prstGeom prst="roundRect">
            <a:avLst>
              <a:gd name="adj" fmla="val 5709"/>
            </a:avLst>
          </a:prstGeom>
          <a:solidFill>
            <a:srgbClr val="FFFBEB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42" name="Shape 37"/>
          <p:cNvSpPr/>
          <p:nvPr/>
        </p:nvSpPr>
        <p:spPr>
          <a:xfrm>
            <a:off x="761695" y="4791456"/>
            <a:ext cx="47549" cy="1104595"/>
          </a:xfrm>
          <a:prstGeom prst="rect">
            <a:avLst/>
          </a:prstGeom>
          <a:solidFill>
            <a:srgbClr val="F59E0B"/>
          </a:solidFill>
          <a:ln/>
        </p:spPr>
      </p:sp>
      <p:pic>
        <p:nvPicPr>
          <p:cNvPr id="43" name="Image 3" descr="preencoded.png"/>
          <p:cNvPicPr>
            <a:picLocks noChangeAspect="1"/>
          </p:cNvPicPr>
          <p:nvPr/>
        </p:nvPicPr>
        <p:blipFill>
          <a:blip r:embed="rId6"/>
          <a:srcRect l="-133" r="-133"/>
          <a:stretch/>
        </p:blipFill>
        <p:spPr>
          <a:xfrm>
            <a:off x="1095451" y="5048402"/>
            <a:ext cx="171907" cy="228600"/>
          </a:xfrm>
          <a:prstGeom prst="rect">
            <a:avLst/>
          </a:prstGeom>
        </p:spPr>
      </p:pic>
      <p:sp>
        <p:nvSpPr>
          <p:cNvPr id="44" name="Text 38"/>
          <p:cNvSpPr txBox="1"/>
          <p:nvPr/>
        </p:nvSpPr>
        <p:spPr>
          <a:xfrm>
            <a:off x="1457554" y="5000854"/>
            <a:ext cx="1648663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92400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KEY OBSERVATION</a:t>
            </a:r>
            <a:endParaRPr lang="en-US" sz="1200" dirty="0"/>
          </a:p>
        </p:txBody>
      </p:sp>
      <p:sp>
        <p:nvSpPr>
          <p:cNvPr id="45" name="Text 39"/>
          <p:cNvSpPr txBox="1"/>
          <p:nvPr/>
        </p:nvSpPr>
        <p:spPr>
          <a:xfrm>
            <a:off x="1457554" y="5266944"/>
            <a:ext cx="95061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78350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Each individual baseline model captures only a single dimension of market behavior (timing vs. valuation), leading to suboptimal risk-adjusted performance when used in isolation.</a:t>
            </a:r>
            <a:endParaRPr lang="en-US" sz="1200" dirty="0"/>
          </a:p>
        </p:txBody>
      </p:sp>
      <p:sp>
        <p:nvSpPr>
          <p:cNvPr id="46" name="Shape 40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47" name="Text 41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48" name="Text 42"/>
          <p:cNvSpPr txBox="1"/>
          <p:nvPr/>
        </p:nvSpPr>
        <p:spPr>
          <a:xfrm>
            <a:off x="11379708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15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6449263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Experimental Results: Hybrid Model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761695" y="1809598"/>
            <a:ext cx="10668305" cy="2704795"/>
          </a:xfrm>
          <a:prstGeom prst="roundRect">
            <a:avLst>
              <a:gd name="adj" fmla="val 142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139700" dist="1016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795528" y="1819656"/>
            <a:ext cx="3724351" cy="6099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1175918" y="2029054"/>
            <a:ext cx="75255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MODEL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4518965" y="1819656"/>
            <a:ext cx="1485900" cy="6099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4783226" y="2029054"/>
            <a:ext cx="1067105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ACCURACY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5998464" y="1819656"/>
            <a:ext cx="1867205" cy="6099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6" name="Text 13"/>
          <p:cNvSpPr txBox="1"/>
          <p:nvPr/>
        </p:nvSpPr>
        <p:spPr>
          <a:xfrm>
            <a:off x="6281928" y="2029054"/>
            <a:ext cx="1410005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SHARPE RATIO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7857439" y="1819656"/>
            <a:ext cx="2171700" cy="6099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8" name="Text 15"/>
          <p:cNvSpPr txBox="1"/>
          <p:nvPr/>
        </p:nvSpPr>
        <p:spPr>
          <a:xfrm>
            <a:off x="8156448" y="2029054"/>
            <a:ext cx="169621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MAX DRAWDOWN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10028225" y="1819656"/>
            <a:ext cx="1399946" cy="60990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0" name="Text 17"/>
          <p:cNvSpPr txBox="1"/>
          <p:nvPr/>
        </p:nvSpPr>
        <p:spPr>
          <a:xfrm>
            <a:off x="10287914" y="2029054"/>
            <a:ext cx="9912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WIN RATE</a:t>
            </a:r>
            <a:endParaRPr lang="en-US" sz="1200" dirty="0"/>
          </a:p>
        </p:txBody>
      </p:sp>
      <p:sp>
        <p:nvSpPr>
          <p:cNvPr id="21" name="Shape 18"/>
          <p:cNvSpPr/>
          <p:nvPr/>
        </p:nvSpPr>
        <p:spPr>
          <a:xfrm>
            <a:off x="795528" y="3114446"/>
            <a:ext cx="3724351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2" name="Shape 19"/>
          <p:cNvSpPr/>
          <p:nvPr/>
        </p:nvSpPr>
        <p:spPr>
          <a:xfrm>
            <a:off x="1175918" y="2619756"/>
            <a:ext cx="304495" cy="304495"/>
          </a:xfrm>
          <a:prstGeom prst="roundRect">
            <a:avLst>
              <a:gd name="adj" fmla="val 75075"/>
            </a:avLst>
          </a:prstGeom>
          <a:solidFill>
            <a:srgbClr val="EFF6FF"/>
          </a:solidFill>
          <a:ln/>
        </p:spPr>
      </p:sp>
      <p:pic>
        <p:nvPicPr>
          <p:cNvPr id="23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252728" y="2695651"/>
            <a:ext cx="152705" cy="152705"/>
          </a:xfrm>
          <a:prstGeom prst="rect">
            <a:avLst/>
          </a:prstGeom>
        </p:spPr>
      </p:pic>
      <p:sp>
        <p:nvSpPr>
          <p:cNvPr id="24" name="Text 20"/>
          <p:cNvSpPr txBox="1"/>
          <p:nvPr/>
        </p:nvSpPr>
        <p:spPr>
          <a:xfrm>
            <a:off x="1633118" y="2657246"/>
            <a:ext cx="186720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LSTM (Technical Only)</a:t>
            </a:r>
            <a:endParaRPr lang="en-US" sz="1200" dirty="0"/>
          </a:p>
        </p:txBody>
      </p:sp>
      <p:sp>
        <p:nvSpPr>
          <p:cNvPr id="25" name="Shape 21"/>
          <p:cNvSpPr/>
          <p:nvPr/>
        </p:nvSpPr>
        <p:spPr>
          <a:xfrm>
            <a:off x="4518965" y="3114446"/>
            <a:ext cx="1485900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6" name="Text 22"/>
          <p:cNvSpPr txBox="1"/>
          <p:nvPr/>
        </p:nvSpPr>
        <p:spPr>
          <a:xfrm>
            <a:off x="5116982" y="2679192"/>
            <a:ext cx="400507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0.61</a:t>
            </a:r>
            <a:endParaRPr lang="en-US" sz="1200" dirty="0"/>
          </a:p>
        </p:txBody>
      </p:sp>
      <p:sp>
        <p:nvSpPr>
          <p:cNvPr id="27" name="Shape 23"/>
          <p:cNvSpPr/>
          <p:nvPr/>
        </p:nvSpPr>
        <p:spPr>
          <a:xfrm>
            <a:off x="5998464" y="3114446"/>
            <a:ext cx="186720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28" name="Text 24"/>
          <p:cNvSpPr txBox="1"/>
          <p:nvPr/>
        </p:nvSpPr>
        <p:spPr>
          <a:xfrm>
            <a:off x="6760159" y="2679192"/>
            <a:ext cx="4572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0.84</a:t>
            </a:r>
            <a:endParaRPr lang="en-US" sz="1200" dirty="0"/>
          </a:p>
        </p:txBody>
      </p:sp>
      <p:sp>
        <p:nvSpPr>
          <p:cNvPr id="29" name="Shape 25"/>
          <p:cNvSpPr/>
          <p:nvPr/>
        </p:nvSpPr>
        <p:spPr>
          <a:xfrm>
            <a:off x="7857439" y="3114446"/>
            <a:ext cx="2171700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0" name="Text 26"/>
          <p:cNvSpPr txBox="1"/>
          <p:nvPr/>
        </p:nvSpPr>
        <p:spPr>
          <a:xfrm>
            <a:off x="8774582" y="2679192"/>
            <a:ext cx="4572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-18%</a:t>
            </a:r>
            <a:endParaRPr lang="en-US" sz="1200" dirty="0"/>
          </a:p>
        </p:txBody>
      </p:sp>
      <p:sp>
        <p:nvSpPr>
          <p:cNvPr id="31" name="Shape 27"/>
          <p:cNvSpPr/>
          <p:nvPr/>
        </p:nvSpPr>
        <p:spPr>
          <a:xfrm>
            <a:off x="10028225" y="3114446"/>
            <a:ext cx="1399946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2" name="Text 28"/>
          <p:cNvSpPr txBox="1"/>
          <p:nvPr/>
        </p:nvSpPr>
        <p:spPr>
          <a:xfrm>
            <a:off x="10572293" y="2679192"/>
            <a:ext cx="4197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52%</a:t>
            </a:r>
            <a:endParaRPr lang="en-US" sz="1200" dirty="0"/>
          </a:p>
        </p:txBody>
      </p:sp>
      <p:sp>
        <p:nvSpPr>
          <p:cNvPr id="33" name="Shape 29"/>
          <p:cNvSpPr/>
          <p:nvPr/>
        </p:nvSpPr>
        <p:spPr>
          <a:xfrm>
            <a:off x="795528" y="3124505"/>
            <a:ext cx="10629900" cy="69494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4" name="Shape 30"/>
          <p:cNvSpPr/>
          <p:nvPr/>
        </p:nvSpPr>
        <p:spPr>
          <a:xfrm>
            <a:off x="795528" y="3810305"/>
            <a:ext cx="3724351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5" name="Shape 31"/>
          <p:cNvSpPr/>
          <p:nvPr/>
        </p:nvSpPr>
        <p:spPr>
          <a:xfrm>
            <a:off x="1175918" y="3314700"/>
            <a:ext cx="304495" cy="304495"/>
          </a:xfrm>
          <a:prstGeom prst="roundRect">
            <a:avLst>
              <a:gd name="adj" fmla="val 75075"/>
            </a:avLst>
          </a:prstGeom>
          <a:solidFill>
            <a:srgbClr val="EFF6FF"/>
          </a:solidFill>
          <a:ln/>
        </p:spPr>
      </p:sp>
      <p:pic>
        <p:nvPicPr>
          <p:cNvPr id="36" name="Image 2" descr="preencoded.png"/>
          <p:cNvPicPr>
            <a:picLocks noChangeAspect="1"/>
          </p:cNvPicPr>
          <p:nvPr/>
        </p:nvPicPr>
        <p:blipFill>
          <a:blip r:embed="rId5"/>
          <a:srcRect t="-100" b="-100"/>
          <a:stretch/>
        </p:blipFill>
        <p:spPr>
          <a:xfrm>
            <a:off x="1271930" y="3390595"/>
            <a:ext cx="114300" cy="152705"/>
          </a:xfrm>
          <a:prstGeom prst="rect">
            <a:avLst/>
          </a:prstGeom>
        </p:spPr>
      </p:pic>
      <p:sp>
        <p:nvSpPr>
          <p:cNvPr id="37" name="Text 32"/>
          <p:cNvSpPr txBox="1"/>
          <p:nvPr/>
        </p:nvSpPr>
        <p:spPr>
          <a:xfrm>
            <a:off x="1633118" y="3353105"/>
            <a:ext cx="243870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XGBoost (Fundamental Only)</a:t>
            </a:r>
            <a:endParaRPr lang="en-US" sz="1200" dirty="0"/>
          </a:p>
        </p:txBody>
      </p:sp>
      <p:sp>
        <p:nvSpPr>
          <p:cNvPr id="38" name="Shape 33"/>
          <p:cNvSpPr/>
          <p:nvPr/>
        </p:nvSpPr>
        <p:spPr>
          <a:xfrm>
            <a:off x="4518965" y="3810305"/>
            <a:ext cx="1485900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39" name="Text 34"/>
          <p:cNvSpPr txBox="1"/>
          <p:nvPr/>
        </p:nvSpPr>
        <p:spPr>
          <a:xfrm>
            <a:off x="5098694" y="3376879"/>
            <a:ext cx="43891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0.58</a:t>
            </a:r>
            <a:endParaRPr lang="en-US" sz="1200" dirty="0"/>
          </a:p>
        </p:txBody>
      </p:sp>
      <p:sp>
        <p:nvSpPr>
          <p:cNvPr id="40" name="Shape 35"/>
          <p:cNvSpPr/>
          <p:nvPr/>
        </p:nvSpPr>
        <p:spPr>
          <a:xfrm>
            <a:off x="5998464" y="3810305"/>
            <a:ext cx="186720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41" name="Text 36"/>
          <p:cNvSpPr txBox="1"/>
          <p:nvPr/>
        </p:nvSpPr>
        <p:spPr>
          <a:xfrm>
            <a:off x="6770218" y="3376879"/>
            <a:ext cx="43891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0.76</a:t>
            </a:r>
            <a:endParaRPr lang="en-US" sz="1200" dirty="0"/>
          </a:p>
        </p:txBody>
      </p:sp>
      <p:sp>
        <p:nvSpPr>
          <p:cNvPr id="42" name="Shape 37"/>
          <p:cNvSpPr/>
          <p:nvPr/>
        </p:nvSpPr>
        <p:spPr>
          <a:xfrm>
            <a:off x="7857439" y="3810305"/>
            <a:ext cx="2171700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43" name="Text 38"/>
          <p:cNvSpPr txBox="1"/>
          <p:nvPr/>
        </p:nvSpPr>
        <p:spPr>
          <a:xfrm>
            <a:off x="8778240" y="3376879"/>
            <a:ext cx="448056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-21%</a:t>
            </a:r>
            <a:endParaRPr lang="en-US" sz="1200" dirty="0"/>
          </a:p>
        </p:txBody>
      </p:sp>
      <p:sp>
        <p:nvSpPr>
          <p:cNvPr id="44" name="Shape 39"/>
          <p:cNvSpPr/>
          <p:nvPr/>
        </p:nvSpPr>
        <p:spPr>
          <a:xfrm>
            <a:off x="10028225" y="3810305"/>
            <a:ext cx="1399946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45" name="Text 40"/>
          <p:cNvSpPr txBox="1"/>
          <p:nvPr/>
        </p:nvSpPr>
        <p:spPr>
          <a:xfrm>
            <a:off x="10562234" y="3376879"/>
            <a:ext cx="43891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7415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49%</a:t>
            </a:r>
            <a:endParaRPr lang="en-US" sz="1200" dirty="0"/>
          </a:p>
        </p:txBody>
      </p:sp>
      <p:sp>
        <p:nvSpPr>
          <p:cNvPr id="46" name="Shape 41"/>
          <p:cNvSpPr/>
          <p:nvPr/>
        </p:nvSpPr>
        <p:spPr>
          <a:xfrm>
            <a:off x="795528" y="3819449"/>
            <a:ext cx="10629900" cy="685800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47" name="Shape 42"/>
          <p:cNvSpPr/>
          <p:nvPr/>
        </p:nvSpPr>
        <p:spPr>
          <a:xfrm>
            <a:off x="795528" y="3819449"/>
            <a:ext cx="47549" cy="685800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48" name="Shape 43"/>
          <p:cNvSpPr/>
          <p:nvPr/>
        </p:nvSpPr>
        <p:spPr>
          <a:xfrm>
            <a:off x="1152144" y="4009644"/>
            <a:ext cx="304495" cy="304495"/>
          </a:xfrm>
          <a:prstGeom prst="roundRect">
            <a:avLst>
              <a:gd name="adj" fmla="val 75075"/>
            </a:avLst>
          </a:prstGeom>
          <a:solidFill>
            <a:srgbClr val="D1FAE5"/>
          </a:solidFill>
          <a:ln/>
        </p:spPr>
      </p:sp>
      <p:pic>
        <p:nvPicPr>
          <p:cNvPr id="49" name="Image 3" descr="preencoded.png"/>
          <p:cNvPicPr>
            <a:picLocks noChangeAspect="1"/>
          </p:cNvPicPr>
          <p:nvPr/>
        </p:nvPicPr>
        <p:blipFill>
          <a:blip r:embed="rId6"/>
          <a:srcRect l="-33" r="-33"/>
          <a:stretch/>
        </p:blipFill>
        <p:spPr>
          <a:xfrm>
            <a:off x="1218895" y="4086454"/>
            <a:ext cx="171907" cy="152705"/>
          </a:xfrm>
          <a:prstGeom prst="rect">
            <a:avLst/>
          </a:prstGeom>
        </p:spPr>
      </p:pic>
      <p:sp>
        <p:nvSpPr>
          <p:cNvPr id="50" name="Text 44"/>
          <p:cNvSpPr txBox="1"/>
          <p:nvPr/>
        </p:nvSpPr>
        <p:spPr>
          <a:xfrm>
            <a:off x="1609344" y="4048049"/>
            <a:ext cx="24003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Hybrid Ensemble (Proposed)</a:t>
            </a:r>
            <a:endParaRPr lang="en-US" sz="1200" dirty="0"/>
          </a:p>
        </p:txBody>
      </p:sp>
      <p:sp>
        <p:nvSpPr>
          <p:cNvPr id="51" name="Text 45"/>
          <p:cNvSpPr txBox="1"/>
          <p:nvPr/>
        </p:nvSpPr>
        <p:spPr>
          <a:xfrm>
            <a:off x="5090465" y="4069994"/>
            <a:ext cx="4572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0.68</a:t>
            </a:r>
            <a:endParaRPr lang="en-US" sz="1200" dirty="0"/>
          </a:p>
        </p:txBody>
      </p:sp>
      <p:sp>
        <p:nvSpPr>
          <p:cNvPr id="52" name="Text 46"/>
          <p:cNvSpPr txBox="1"/>
          <p:nvPr/>
        </p:nvSpPr>
        <p:spPr>
          <a:xfrm>
            <a:off x="6786677" y="4069994"/>
            <a:ext cx="400507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1.25</a:t>
            </a:r>
            <a:endParaRPr lang="en-US" sz="1200" dirty="0"/>
          </a:p>
        </p:txBody>
      </p:sp>
      <p:sp>
        <p:nvSpPr>
          <p:cNvPr id="53" name="Text 47"/>
          <p:cNvSpPr txBox="1"/>
          <p:nvPr/>
        </p:nvSpPr>
        <p:spPr>
          <a:xfrm>
            <a:off x="8772754" y="4069994"/>
            <a:ext cx="4572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-12%</a:t>
            </a:r>
            <a:endParaRPr lang="en-US" sz="1200" dirty="0"/>
          </a:p>
        </p:txBody>
      </p:sp>
      <p:sp>
        <p:nvSpPr>
          <p:cNvPr id="54" name="Text 48"/>
          <p:cNvSpPr txBox="1"/>
          <p:nvPr/>
        </p:nvSpPr>
        <p:spPr>
          <a:xfrm>
            <a:off x="10563149" y="4069994"/>
            <a:ext cx="43891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59%</a:t>
            </a:r>
            <a:endParaRPr lang="en-US" sz="1200" dirty="0"/>
          </a:p>
        </p:txBody>
      </p:sp>
      <p:sp>
        <p:nvSpPr>
          <p:cNvPr id="55" name="Shape 49"/>
          <p:cNvSpPr/>
          <p:nvPr/>
        </p:nvSpPr>
        <p:spPr>
          <a:xfrm>
            <a:off x="761695" y="4753051"/>
            <a:ext cx="10668305" cy="1104595"/>
          </a:xfrm>
          <a:prstGeom prst="roundRect">
            <a:avLst>
              <a:gd name="adj" fmla="val 5709"/>
            </a:avLst>
          </a:prstGeom>
          <a:solidFill>
            <a:srgbClr val="ECFDF5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56" name="Shape 50"/>
          <p:cNvSpPr/>
          <p:nvPr/>
        </p:nvSpPr>
        <p:spPr>
          <a:xfrm>
            <a:off x="761695" y="4753051"/>
            <a:ext cx="47549" cy="1104595"/>
          </a:xfrm>
          <a:prstGeom prst="rect">
            <a:avLst/>
          </a:prstGeom>
          <a:solidFill>
            <a:srgbClr val="059669"/>
          </a:solidFill>
          <a:ln/>
        </p:spPr>
      </p:sp>
      <p:pic>
        <p:nvPicPr>
          <p:cNvPr id="57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095451" y="5009998"/>
            <a:ext cx="228600" cy="228600"/>
          </a:xfrm>
          <a:prstGeom prst="rect">
            <a:avLst/>
          </a:prstGeom>
        </p:spPr>
      </p:pic>
      <p:sp>
        <p:nvSpPr>
          <p:cNvPr id="58" name="Text 51"/>
          <p:cNvSpPr txBox="1"/>
          <p:nvPr/>
        </p:nvSpPr>
        <p:spPr>
          <a:xfrm>
            <a:off x="1514246" y="4962449"/>
            <a:ext cx="3629254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KEY FINDING: SUBSTANTIAL IMPROVEMENT</a:t>
            </a:r>
            <a:endParaRPr lang="en-US" sz="1200" dirty="0"/>
          </a:p>
        </p:txBody>
      </p:sp>
      <p:sp>
        <p:nvSpPr>
          <p:cNvPr id="59" name="Text 52"/>
          <p:cNvSpPr txBox="1"/>
          <p:nvPr/>
        </p:nvSpPr>
        <p:spPr>
          <a:xfrm>
            <a:off x="1514246" y="5229454"/>
            <a:ext cx="9649663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64E3B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hybrid model demonstrates superior performance across all metrics. Most notably, the Sharpe Ratio increased significantly to 1.25, indicating enhanced risk-adjusted returns, while maximum drawdown was reduced to -12%, proving better capital preservation.</a:t>
            </a:r>
            <a:endParaRPr lang="en-US" sz="1200" dirty="0"/>
          </a:p>
        </p:txBody>
      </p:sp>
      <p:sp>
        <p:nvSpPr>
          <p:cNvPr id="60" name="Shape 53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61" name="Text 54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62" name="Text 55"/>
          <p:cNvSpPr txBox="1"/>
          <p:nvPr/>
        </p:nvSpPr>
        <p:spPr>
          <a:xfrm>
            <a:off x="11375136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16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4829861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Performance Visualization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97194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476756"/>
            <a:ext cx="3495751" cy="3810305"/>
          </a:xfrm>
          <a:prstGeom prst="roundRect">
            <a:avLst>
              <a:gd name="adj" fmla="val 1140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Text 8"/>
          <p:cNvSpPr txBox="1"/>
          <p:nvPr/>
        </p:nvSpPr>
        <p:spPr>
          <a:xfrm>
            <a:off x="1741932" y="1695298"/>
            <a:ext cx="1281989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Sharpe Ratio</a:t>
            </a:r>
            <a:endParaRPr lang="en-US" sz="1300" dirty="0"/>
          </a:p>
        </p:txBody>
      </p:sp>
      <p:sp>
        <p:nvSpPr>
          <p:cNvPr id="12" name="Text 9"/>
          <p:cNvSpPr txBox="1"/>
          <p:nvPr/>
        </p:nvSpPr>
        <p:spPr>
          <a:xfrm>
            <a:off x="1256386" y="1990649"/>
            <a:ext cx="2210105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Risk-Adjusted Returns (Higher is Better)</a:t>
            </a:r>
            <a:endParaRPr lang="en-US" sz="90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rcRect l="-150" r="-150"/>
          <a:stretch/>
        </p:blipFill>
        <p:spPr>
          <a:xfrm>
            <a:off x="771754" y="2295144"/>
            <a:ext cx="3095244" cy="2790749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4349801" y="1476756"/>
            <a:ext cx="3495751" cy="3810305"/>
          </a:xfrm>
          <a:prstGeom prst="roundRect">
            <a:avLst>
              <a:gd name="adj" fmla="val 1140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Text 11"/>
          <p:cNvSpPr txBox="1"/>
          <p:nvPr/>
        </p:nvSpPr>
        <p:spPr>
          <a:xfrm>
            <a:off x="5396789" y="1695298"/>
            <a:ext cx="15288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Max Drawdown</a:t>
            </a:r>
            <a:endParaRPr lang="en-US" sz="1300" dirty="0"/>
          </a:p>
        </p:txBody>
      </p:sp>
      <p:sp>
        <p:nvSpPr>
          <p:cNvPr id="16" name="Text 12"/>
          <p:cNvSpPr txBox="1"/>
          <p:nvPr/>
        </p:nvSpPr>
        <p:spPr>
          <a:xfrm>
            <a:off x="5130698" y="1990649"/>
            <a:ext cx="2019910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Downside Risk (Closer to 0 is Better)</a:t>
            </a:r>
            <a:endParaRPr lang="en-US" sz="90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 l="-150" r="-150"/>
          <a:stretch/>
        </p:blipFill>
        <p:spPr>
          <a:xfrm>
            <a:off x="4550054" y="2295144"/>
            <a:ext cx="3095244" cy="2790749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6797650" y="1390802"/>
            <a:ext cx="942746" cy="237744"/>
          </a:xfrm>
          <a:prstGeom prst="roundRect">
            <a:avLst>
              <a:gd name="adj" fmla="val 307692"/>
            </a:avLst>
          </a:prstGeom>
          <a:solidFill>
            <a:srgbClr val="10B981"/>
          </a:solidFill>
          <a:ln/>
          <a:effectLst>
            <a:outerShdw blurRad="381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Text 14"/>
          <p:cNvSpPr txBox="1"/>
          <p:nvPr/>
        </p:nvSpPr>
        <p:spPr>
          <a:xfrm>
            <a:off x="6892747" y="1438351"/>
            <a:ext cx="831190" cy="133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Risk Reduced</a:t>
            </a:r>
            <a:endParaRPr lang="en-US" sz="800" dirty="0"/>
          </a:p>
        </p:txBody>
      </p:sp>
      <p:sp>
        <p:nvSpPr>
          <p:cNvPr id="20" name="Shape 15"/>
          <p:cNvSpPr/>
          <p:nvPr/>
        </p:nvSpPr>
        <p:spPr>
          <a:xfrm>
            <a:off x="8128102" y="1476756"/>
            <a:ext cx="3495751" cy="3810305"/>
          </a:xfrm>
          <a:prstGeom prst="roundRect">
            <a:avLst>
              <a:gd name="adj" fmla="val 1140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Text 16"/>
          <p:cNvSpPr txBox="1"/>
          <p:nvPr/>
        </p:nvSpPr>
        <p:spPr>
          <a:xfrm>
            <a:off x="9460382" y="1695298"/>
            <a:ext cx="95737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Win Rate</a:t>
            </a:r>
            <a:endParaRPr lang="en-US" sz="1300" dirty="0"/>
          </a:p>
        </p:txBody>
      </p:sp>
      <p:sp>
        <p:nvSpPr>
          <p:cNvPr id="22" name="Text 17"/>
          <p:cNvSpPr txBox="1"/>
          <p:nvPr/>
        </p:nvSpPr>
        <p:spPr>
          <a:xfrm>
            <a:off x="8907170" y="1990649"/>
            <a:ext cx="2029054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Trading Success % (Higher is Better)</a:t>
            </a:r>
            <a:endParaRPr lang="en-US" sz="900" dirty="0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rcRect l="-150" r="-150"/>
          <a:stretch/>
        </p:blipFill>
        <p:spPr>
          <a:xfrm>
            <a:off x="8328355" y="2295144"/>
            <a:ext cx="3095244" cy="2790749"/>
          </a:xfrm>
          <a:prstGeom prst="rect">
            <a:avLst/>
          </a:prstGeom>
        </p:spPr>
      </p:pic>
      <p:sp>
        <p:nvSpPr>
          <p:cNvPr id="24" name="Shape 18"/>
          <p:cNvSpPr/>
          <p:nvPr/>
        </p:nvSpPr>
        <p:spPr>
          <a:xfrm>
            <a:off x="10439705" y="1390802"/>
            <a:ext cx="1076249" cy="237744"/>
          </a:xfrm>
          <a:prstGeom prst="roundRect">
            <a:avLst>
              <a:gd name="adj" fmla="val 307692"/>
            </a:avLst>
          </a:prstGeom>
          <a:solidFill>
            <a:srgbClr val="10B981"/>
          </a:solidFill>
          <a:ln/>
          <a:effectLst>
            <a:outerShdw blurRad="381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5" name="Text 19"/>
          <p:cNvSpPr txBox="1"/>
          <p:nvPr/>
        </p:nvSpPr>
        <p:spPr>
          <a:xfrm>
            <a:off x="10534802" y="1438351"/>
            <a:ext cx="964692" cy="133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Most Consistent</a:t>
            </a:r>
            <a:endParaRPr lang="en-US" sz="800" dirty="0"/>
          </a:p>
        </p:txBody>
      </p:sp>
      <p:sp>
        <p:nvSpPr>
          <p:cNvPr id="26" name="Shape 20"/>
          <p:cNvSpPr/>
          <p:nvPr/>
        </p:nvSpPr>
        <p:spPr>
          <a:xfrm>
            <a:off x="571500" y="5572354"/>
            <a:ext cx="11048695" cy="1114654"/>
          </a:xfrm>
          <a:prstGeom prst="roundRect">
            <a:avLst>
              <a:gd name="adj" fmla="val 5609"/>
            </a:avLst>
          </a:prstGeom>
          <a:solidFill>
            <a:srgbClr val="EFF6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7" name="Shape 21"/>
          <p:cNvSpPr/>
          <p:nvPr/>
        </p:nvSpPr>
        <p:spPr>
          <a:xfrm>
            <a:off x="571500" y="5572354"/>
            <a:ext cx="47549" cy="1114654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8" name="Shape 22"/>
          <p:cNvSpPr/>
          <p:nvPr/>
        </p:nvSpPr>
        <p:spPr>
          <a:xfrm>
            <a:off x="905256" y="5843016"/>
            <a:ext cx="428854" cy="571500"/>
          </a:xfrm>
          <a:prstGeom prst="ellipse">
            <a:avLst/>
          </a:prstGeom>
          <a:solidFill>
            <a:srgbClr val="FFFFFF"/>
          </a:solidFill>
          <a:ln/>
          <a:effectLst>
            <a:outerShdw blurRad="38100" dist="25400" dir="54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64692" y="5975604"/>
            <a:ext cx="304495" cy="304495"/>
          </a:xfrm>
          <a:prstGeom prst="rect">
            <a:avLst/>
          </a:prstGeom>
        </p:spPr>
      </p:pic>
      <p:sp>
        <p:nvSpPr>
          <p:cNvPr id="30" name="Text 23"/>
          <p:cNvSpPr txBox="1"/>
          <p:nvPr/>
        </p:nvSpPr>
        <p:spPr>
          <a:xfrm>
            <a:off x="1519733" y="5781751"/>
            <a:ext cx="2376526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Hybrid Model Superiority</a:t>
            </a:r>
            <a:endParaRPr lang="en-US" sz="1300" dirty="0"/>
          </a:p>
        </p:txBody>
      </p:sp>
      <p:sp>
        <p:nvSpPr>
          <p:cNvPr id="31" name="Text 24"/>
          <p:cNvSpPr txBox="1"/>
          <p:nvPr/>
        </p:nvSpPr>
        <p:spPr>
          <a:xfrm>
            <a:off x="1519733" y="6077102"/>
            <a:ext cx="9792310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proposed Hybrid Ensemble outperforms single-source models across all critical metrics, delivering significantly better risk-adjusted returns while effectively managing downside risk.</a:t>
            </a:r>
            <a:endParaRPr lang="en-US" sz="1200" dirty="0"/>
          </a:p>
        </p:txBody>
      </p:sp>
      <p:sp>
        <p:nvSpPr>
          <p:cNvPr id="32" name="Shape 25"/>
          <p:cNvSpPr/>
          <p:nvPr/>
        </p:nvSpPr>
        <p:spPr>
          <a:xfrm>
            <a:off x="0" y="7065569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33" name="Text 26"/>
          <p:cNvSpPr txBox="1"/>
          <p:nvPr/>
        </p:nvSpPr>
        <p:spPr>
          <a:xfrm>
            <a:off x="381305" y="7075627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34" name="Text 27"/>
          <p:cNvSpPr txBox="1"/>
          <p:nvPr/>
        </p:nvSpPr>
        <p:spPr>
          <a:xfrm>
            <a:off x="11376965" y="7075627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17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5229454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Feature Importance Analysis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97194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476756"/>
            <a:ext cx="5333695" cy="3810305"/>
          </a:xfrm>
          <a:prstGeom prst="roundRect">
            <a:avLst>
              <a:gd name="adj" fmla="val 960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Text 8"/>
          <p:cNvSpPr txBox="1"/>
          <p:nvPr/>
        </p:nvSpPr>
        <p:spPr>
          <a:xfrm>
            <a:off x="1663294" y="1752905"/>
            <a:ext cx="32964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Fundamental Drivers (XGBoost)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903781" y="2066544"/>
            <a:ext cx="2777033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Importance of Financial Ratios to Valuation</a:t>
            </a:r>
            <a:endParaRPr lang="en-US" sz="100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rcRect l="-9" r="-9"/>
          <a:stretch/>
        </p:blipFill>
        <p:spPr>
          <a:xfrm>
            <a:off x="819302" y="2447849"/>
            <a:ext cx="4839005" cy="2590495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4394606" y="1390802"/>
            <a:ext cx="1314907" cy="286207"/>
          </a:xfrm>
          <a:prstGeom prst="roundRect">
            <a:avLst>
              <a:gd name="adj" fmla="val 212993"/>
            </a:avLst>
          </a:prstGeom>
          <a:solidFill>
            <a:srgbClr val="10B981"/>
          </a:solidFill>
          <a:ln/>
          <a:effectLst>
            <a:outerShdw blurRad="381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Text 11"/>
          <p:cNvSpPr txBox="1"/>
          <p:nvPr/>
        </p:nvSpPr>
        <p:spPr>
          <a:xfrm>
            <a:off x="4508906" y="1457554"/>
            <a:ext cx="117226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Profitability is Key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6286500" y="1476756"/>
            <a:ext cx="5333695" cy="3810305"/>
          </a:xfrm>
          <a:prstGeom prst="roundRect">
            <a:avLst>
              <a:gd name="adj" fmla="val 960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7" name="Text 13"/>
          <p:cNvSpPr txBox="1"/>
          <p:nvPr/>
        </p:nvSpPr>
        <p:spPr>
          <a:xfrm>
            <a:off x="7735824" y="1752905"/>
            <a:ext cx="2581351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Technical Drivers (LSTM)</a:t>
            </a:r>
            <a:endParaRPr lang="en-US" sz="1500" dirty="0"/>
          </a:p>
        </p:txBody>
      </p:sp>
      <p:sp>
        <p:nvSpPr>
          <p:cNvPr id="18" name="Text 14"/>
          <p:cNvSpPr txBox="1"/>
          <p:nvPr/>
        </p:nvSpPr>
        <p:spPr>
          <a:xfrm>
            <a:off x="7584948" y="2066544"/>
            <a:ext cx="2843784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Contribution of Indicators to Market Timing</a:t>
            </a:r>
            <a:endParaRPr lang="en-US" sz="1000" dirty="0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 l="-9" r="-9"/>
          <a:stretch/>
        </p:blipFill>
        <p:spPr>
          <a:xfrm>
            <a:off x="6534302" y="2447849"/>
            <a:ext cx="4839005" cy="2590495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571500" y="5572354"/>
            <a:ext cx="11048695" cy="1114654"/>
          </a:xfrm>
          <a:prstGeom prst="roundRect">
            <a:avLst>
              <a:gd name="adj" fmla="val 5609"/>
            </a:avLst>
          </a:prstGeom>
          <a:solidFill>
            <a:srgbClr val="EFF6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571500" y="5572354"/>
            <a:ext cx="47549" cy="1114654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2" name="Shape 17"/>
          <p:cNvSpPr/>
          <p:nvPr/>
        </p:nvSpPr>
        <p:spPr>
          <a:xfrm>
            <a:off x="905256" y="5843016"/>
            <a:ext cx="390449" cy="571500"/>
          </a:xfrm>
          <a:prstGeom prst="ellipse">
            <a:avLst/>
          </a:prstGeom>
          <a:solidFill>
            <a:srgbClr val="FFFFFF"/>
          </a:solidFill>
          <a:ln/>
          <a:effectLst>
            <a:outerShdw blurRad="38100" dist="25400" dir="54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46404" y="5975604"/>
            <a:ext cx="304495" cy="304495"/>
          </a:xfrm>
          <a:prstGeom prst="rect">
            <a:avLst/>
          </a:prstGeom>
        </p:spPr>
      </p:pic>
      <p:sp>
        <p:nvSpPr>
          <p:cNvPr id="24" name="Text 18"/>
          <p:cNvSpPr txBox="1"/>
          <p:nvPr/>
        </p:nvSpPr>
        <p:spPr>
          <a:xfrm>
            <a:off x="1482242" y="5781751"/>
            <a:ext cx="3148279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Alignment with Economic Theory</a:t>
            </a:r>
            <a:endParaRPr lang="en-US" sz="1300" dirty="0"/>
          </a:p>
        </p:txBody>
      </p:sp>
      <p:sp>
        <p:nvSpPr>
          <p:cNvPr id="25" name="Text 19"/>
          <p:cNvSpPr txBox="1"/>
          <p:nvPr/>
        </p:nvSpPr>
        <p:spPr>
          <a:xfrm>
            <a:off x="1482242" y="6077102"/>
            <a:ext cx="9887407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model validates financial principles: ROE (Return on Equity) dominates long-term value assessment, while Momentum Indicators (RSI, MACD) are critical for identifying short-term entry and exit points.</a:t>
            </a:r>
            <a:endParaRPr lang="en-US" sz="1200" dirty="0"/>
          </a:p>
        </p:txBody>
      </p:sp>
      <p:sp>
        <p:nvSpPr>
          <p:cNvPr id="26" name="Shape 20"/>
          <p:cNvSpPr/>
          <p:nvPr/>
        </p:nvSpPr>
        <p:spPr>
          <a:xfrm>
            <a:off x="0" y="7065569"/>
            <a:ext cx="12191695" cy="1719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7" name="Text 21"/>
          <p:cNvSpPr txBox="1"/>
          <p:nvPr/>
        </p:nvSpPr>
        <p:spPr>
          <a:xfrm>
            <a:off x="381305" y="7075627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28" name="Text 22"/>
          <p:cNvSpPr txBox="1"/>
          <p:nvPr/>
        </p:nvSpPr>
        <p:spPr>
          <a:xfrm>
            <a:off x="11371478" y="7075627"/>
            <a:ext cx="534010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18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89519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886054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323698"/>
            <a:ext cx="3857854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Contributions</a:t>
            </a:r>
            <a:endParaRPr lang="en-US" sz="24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099548" y="440741"/>
            <a:ext cx="133502" cy="133502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308946" y="424282"/>
            <a:ext cx="1414577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0" y="895198"/>
            <a:ext cx="12191695" cy="567659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181405"/>
            <a:ext cx="5410505" cy="1666951"/>
          </a:xfrm>
          <a:prstGeom prst="roundRect">
            <a:avLst>
              <a:gd name="adj" fmla="val 3761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Text 8"/>
          <p:cNvSpPr txBox="1"/>
          <p:nvPr/>
        </p:nvSpPr>
        <p:spPr>
          <a:xfrm>
            <a:off x="5453482" y="1295705"/>
            <a:ext cx="629107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01</a:t>
            </a:r>
            <a:endParaRPr lang="en-US" sz="2700" dirty="0"/>
          </a:p>
        </p:txBody>
      </p:sp>
      <p:sp>
        <p:nvSpPr>
          <p:cNvPr id="12" name="Shape 9"/>
          <p:cNvSpPr/>
          <p:nvPr/>
        </p:nvSpPr>
        <p:spPr>
          <a:xfrm>
            <a:off x="771754" y="138074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rcRect t="-45" b="-45"/>
          <a:stretch/>
        </p:blipFill>
        <p:spPr>
          <a:xfrm>
            <a:off x="881482" y="1505102"/>
            <a:ext cx="256946" cy="228600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6215177" y="1181405"/>
            <a:ext cx="5410505" cy="1666951"/>
          </a:xfrm>
          <a:prstGeom prst="roundRect">
            <a:avLst>
              <a:gd name="adj" fmla="val 3761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Text 11"/>
          <p:cNvSpPr txBox="1"/>
          <p:nvPr/>
        </p:nvSpPr>
        <p:spPr>
          <a:xfrm>
            <a:off x="11030407" y="1295705"/>
            <a:ext cx="695858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02</a:t>
            </a:r>
            <a:endParaRPr lang="en-US" sz="2700" dirty="0"/>
          </a:p>
        </p:txBody>
      </p:sp>
      <p:sp>
        <p:nvSpPr>
          <p:cNvPr id="16" name="Shape 12"/>
          <p:cNvSpPr/>
          <p:nvPr/>
        </p:nvSpPr>
        <p:spPr>
          <a:xfrm>
            <a:off x="6415430" y="138074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0FDF4"/>
          </a:solidFill>
          <a:ln w="12700">
            <a:solidFill>
              <a:srgbClr val="BBF7D0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538874" y="1505102"/>
            <a:ext cx="228600" cy="22860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571500" y="3086100"/>
            <a:ext cx="5410505" cy="1485900"/>
          </a:xfrm>
          <a:prstGeom prst="roundRect">
            <a:avLst>
              <a:gd name="adj" fmla="val 4734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9" name="Text 14"/>
          <p:cNvSpPr txBox="1"/>
          <p:nvPr/>
        </p:nvSpPr>
        <p:spPr>
          <a:xfrm>
            <a:off x="5385816" y="3200400"/>
            <a:ext cx="7050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03</a:t>
            </a:r>
            <a:endParaRPr lang="en-US" sz="2700" dirty="0"/>
          </a:p>
        </p:txBody>
      </p:sp>
      <p:sp>
        <p:nvSpPr>
          <p:cNvPr id="20" name="Shape 15"/>
          <p:cNvSpPr/>
          <p:nvPr/>
        </p:nvSpPr>
        <p:spPr>
          <a:xfrm>
            <a:off x="771754" y="32863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FFBEB"/>
          </a:solidFill>
          <a:ln w="12700">
            <a:solidFill>
              <a:srgbClr val="FDE68A"/>
            </a:solidFill>
            <a:prstDash val="solid"/>
          </a:ln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95198" y="3409798"/>
            <a:ext cx="228600" cy="228600"/>
          </a:xfrm>
          <a:prstGeom prst="rect">
            <a:avLst/>
          </a:prstGeom>
        </p:spPr>
      </p:pic>
      <p:sp>
        <p:nvSpPr>
          <p:cNvPr id="22" name="Shape 16"/>
          <p:cNvSpPr/>
          <p:nvPr/>
        </p:nvSpPr>
        <p:spPr>
          <a:xfrm>
            <a:off x="6215177" y="3086100"/>
            <a:ext cx="5410505" cy="1485900"/>
          </a:xfrm>
          <a:prstGeom prst="roundRect">
            <a:avLst>
              <a:gd name="adj" fmla="val 4734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3" name="Text 17"/>
          <p:cNvSpPr txBox="1"/>
          <p:nvPr/>
        </p:nvSpPr>
        <p:spPr>
          <a:xfrm>
            <a:off x="10992917" y="3200400"/>
            <a:ext cx="734263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2700" dirty="0"/>
          </a:p>
        </p:txBody>
      </p:sp>
      <p:sp>
        <p:nvSpPr>
          <p:cNvPr id="24" name="Shape 18"/>
          <p:cNvSpPr/>
          <p:nvPr/>
        </p:nvSpPr>
        <p:spPr>
          <a:xfrm>
            <a:off x="6415430" y="328635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EF2F2"/>
          </a:solidFill>
          <a:ln w="12700">
            <a:solidFill>
              <a:srgbClr val="FECACA"/>
            </a:solidFill>
            <a:prstDash val="solid"/>
          </a:ln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6538874" y="3409798"/>
            <a:ext cx="228600" cy="228600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571500" y="4805172"/>
            <a:ext cx="5410505" cy="1485900"/>
          </a:xfrm>
          <a:prstGeom prst="roundRect">
            <a:avLst>
              <a:gd name="adj" fmla="val 4734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7" name="Text 20"/>
          <p:cNvSpPr txBox="1"/>
          <p:nvPr/>
        </p:nvSpPr>
        <p:spPr>
          <a:xfrm>
            <a:off x="5381244" y="4919472"/>
            <a:ext cx="7050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2700" dirty="0"/>
          </a:p>
        </p:txBody>
      </p:sp>
      <p:sp>
        <p:nvSpPr>
          <p:cNvPr id="28" name="Shape 21"/>
          <p:cNvSpPr/>
          <p:nvPr/>
        </p:nvSpPr>
        <p:spPr>
          <a:xfrm>
            <a:off x="771754" y="500542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5F3FF"/>
          </a:solidFill>
          <a:ln w="12700">
            <a:solidFill>
              <a:srgbClr val="DDD6FE"/>
            </a:solidFill>
            <a:prstDash val="solid"/>
          </a:ln>
        </p:spPr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95198" y="5128870"/>
            <a:ext cx="228600" cy="228600"/>
          </a:xfrm>
          <a:prstGeom prst="rect">
            <a:avLst/>
          </a:prstGeom>
        </p:spPr>
      </p:pic>
      <p:sp>
        <p:nvSpPr>
          <p:cNvPr id="30" name="Shape 22"/>
          <p:cNvSpPr/>
          <p:nvPr/>
        </p:nvSpPr>
        <p:spPr>
          <a:xfrm>
            <a:off x="6215177" y="4805172"/>
            <a:ext cx="5410505" cy="1485900"/>
          </a:xfrm>
          <a:prstGeom prst="roundRect">
            <a:avLst>
              <a:gd name="adj" fmla="val 4734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1" name="Text 23"/>
          <p:cNvSpPr txBox="1"/>
          <p:nvPr/>
        </p:nvSpPr>
        <p:spPr>
          <a:xfrm>
            <a:off x="11010290" y="4919472"/>
            <a:ext cx="724205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2700" dirty="0"/>
          </a:p>
        </p:txBody>
      </p:sp>
      <p:sp>
        <p:nvSpPr>
          <p:cNvPr id="32" name="Shape 24"/>
          <p:cNvSpPr/>
          <p:nvPr/>
        </p:nvSpPr>
        <p:spPr>
          <a:xfrm>
            <a:off x="6415430" y="500542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CFEFF"/>
          </a:solidFill>
          <a:ln w="12700">
            <a:solidFill>
              <a:srgbClr val="A5F3FC"/>
            </a:solidFill>
            <a:prstDash val="solid"/>
          </a:ln>
        </p:spPr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538874" y="5128870"/>
            <a:ext cx="228600" cy="228600"/>
          </a:xfrm>
          <a:prstGeom prst="rect">
            <a:avLst/>
          </a:prstGeom>
        </p:spPr>
      </p:pic>
      <p:sp>
        <p:nvSpPr>
          <p:cNvPr id="34" name="Shape 25"/>
          <p:cNvSpPr/>
          <p:nvPr/>
        </p:nvSpPr>
        <p:spPr>
          <a:xfrm>
            <a:off x="8810244" y="5958230"/>
            <a:ext cx="2819095" cy="381305"/>
          </a:xfrm>
          <a:prstGeom prst="roundRect">
            <a:avLst>
              <a:gd name="adj" fmla="val 179856"/>
            </a:avLst>
          </a:prstGeom>
          <a:solidFill>
            <a:srgbClr val="1E3A8A"/>
          </a:solidFill>
          <a:ln/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35" name="Image 7" descr="preencoded.png"/>
          <p:cNvPicPr>
            <a:picLocks noChangeAspect="1"/>
          </p:cNvPicPr>
          <p:nvPr/>
        </p:nvPicPr>
        <p:blipFill>
          <a:blip r:embed="rId10"/>
          <a:srcRect l="-1358" r="-1358"/>
          <a:stretch/>
        </p:blipFill>
        <p:spPr>
          <a:xfrm>
            <a:off x="9000439" y="6084418"/>
            <a:ext cx="142646" cy="123444"/>
          </a:xfrm>
          <a:prstGeom prst="rect">
            <a:avLst/>
          </a:prstGeom>
        </p:spPr>
      </p:pic>
      <p:sp>
        <p:nvSpPr>
          <p:cNvPr id="36" name="Text 26"/>
          <p:cNvSpPr txBox="1"/>
          <p:nvPr/>
        </p:nvSpPr>
        <p:spPr>
          <a:xfrm>
            <a:off x="9219895" y="6053328"/>
            <a:ext cx="2312518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Advancing FinTech in Saudi Arabia</a:t>
            </a:r>
            <a:endParaRPr lang="en-US" sz="900" dirty="0"/>
          </a:p>
        </p:txBody>
      </p:sp>
      <p:sp>
        <p:nvSpPr>
          <p:cNvPr id="37" name="Shape 27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38" name="Text 28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39" name="Text 29"/>
          <p:cNvSpPr txBox="1"/>
          <p:nvPr/>
        </p:nvSpPr>
        <p:spPr>
          <a:xfrm>
            <a:off x="11375136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19</a:t>
            </a:r>
            <a:endParaRPr lang="en-US" sz="900" dirty="0"/>
          </a:p>
        </p:txBody>
      </p:sp>
      <p:sp>
        <p:nvSpPr>
          <p:cNvPr id="40" name="Text 30"/>
          <p:cNvSpPr txBox="1"/>
          <p:nvPr/>
        </p:nvSpPr>
        <p:spPr>
          <a:xfrm>
            <a:off x="1438351" y="1399946"/>
            <a:ext cx="254386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Innovative Model Architecture</a:t>
            </a:r>
            <a:endParaRPr lang="en-US" sz="1200" dirty="0"/>
          </a:p>
        </p:txBody>
      </p:sp>
      <p:sp>
        <p:nvSpPr>
          <p:cNvPr id="41" name="Text 31"/>
          <p:cNvSpPr txBox="1"/>
          <p:nvPr/>
        </p:nvSpPr>
        <p:spPr>
          <a:xfrm>
            <a:off x="1438351" y="1676095"/>
            <a:ext cx="4074566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First comprehensive Stacking Ensemble for Tadawul that effectively integrates high-frequency LSTM timing with low-frequency XGBoost valuation.</a:t>
            </a:r>
            <a:endParaRPr lang="en-US" sz="900" dirty="0"/>
          </a:p>
        </p:txBody>
      </p:sp>
      <p:sp>
        <p:nvSpPr>
          <p:cNvPr id="42" name="Text 32"/>
          <p:cNvSpPr txBox="1"/>
          <p:nvPr/>
        </p:nvSpPr>
        <p:spPr>
          <a:xfrm>
            <a:off x="7082028" y="1399946"/>
            <a:ext cx="194310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Practical Trading Logic</a:t>
            </a:r>
            <a:endParaRPr lang="en-US" sz="1200" dirty="0"/>
          </a:p>
        </p:txBody>
      </p:sp>
      <p:sp>
        <p:nvSpPr>
          <p:cNvPr id="43" name="Text 33"/>
          <p:cNvSpPr txBox="1"/>
          <p:nvPr/>
        </p:nvSpPr>
        <p:spPr>
          <a:xfrm>
            <a:off x="7082028" y="1676095"/>
            <a:ext cx="416052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Moved beyond simple price forecasting to actionable signal generation based on realistic Profit/Stop-Loss thresholds (+5% / -2%).</a:t>
            </a:r>
            <a:endParaRPr lang="en-US" sz="900" dirty="0"/>
          </a:p>
        </p:txBody>
      </p:sp>
      <p:sp>
        <p:nvSpPr>
          <p:cNvPr id="44" name="Text 34"/>
          <p:cNvSpPr txBox="1"/>
          <p:nvPr/>
        </p:nvSpPr>
        <p:spPr>
          <a:xfrm>
            <a:off x="1438351" y="3305556"/>
            <a:ext cx="25914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Transparency &amp; Interpretability</a:t>
            </a:r>
            <a:endParaRPr lang="en-US" sz="1200" dirty="0"/>
          </a:p>
        </p:txBody>
      </p:sp>
      <p:sp>
        <p:nvSpPr>
          <p:cNvPr id="45" name="Text 35"/>
          <p:cNvSpPr txBox="1"/>
          <p:nvPr/>
        </p:nvSpPr>
        <p:spPr>
          <a:xfrm>
            <a:off x="1438351" y="3581705"/>
            <a:ext cx="4283964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Leveraged XGBoost feature importance to reveal economic drivers (ROE, P/E) behind AI predictions, building trust with investors.</a:t>
            </a:r>
            <a:endParaRPr lang="en-US" sz="900" dirty="0"/>
          </a:p>
        </p:txBody>
      </p:sp>
      <p:sp>
        <p:nvSpPr>
          <p:cNvPr id="46" name="Text 36"/>
          <p:cNvSpPr txBox="1"/>
          <p:nvPr/>
        </p:nvSpPr>
        <p:spPr>
          <a:xfrm>
            <a:off x="7082028" y="3305556"/>
            <a:ext cx="1991563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Regulatory Compliance</a:t>
            </a:r>
            <a:endParaRPr lang="en-US" sz="1200" dirty="0"/>
          </a:p>
        </p:txBody>
      </p:sp>
      <p:sp>
        <p:nvSpPr>
          <p:cNvPr id="47" name="Text 37"/>
          <p:cNvSpPr txBox="1"/>
          <p:nvPr/>
        </p:nvSpPr>
        <p:spPr>
          <a:xfrm>
            <a:off x="7082028" y="3581705"/>
            <a:ext cx="441746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Exclusively utilized publicly verifiable CMA disclosures, ensuring the model is fully compliant with Saudi market regulations.</a:t>
            </a:r>
            <a:endParaRPr lang="en-US" sz="900" dirty="0"/>
          </a:p>
        </p:txBody>
      </p:sp>
      <p:sp>
        <p:nvSpPr>
          <p:cNvPr id="48" name="Text 38"/>
          <p:cNvSpPr txBox="1"/>
          <p:nvPr/>
        </p:nvSpPr>
        <p:spPr>
          <a:xfrm>
            <a:off x="1438351" y="5024628"/>
            <a:ext cx="23052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Framework Generalizability</a:t>
            </a:r>
            <a:endParaRPr lang="en-US" sz="1200" dirty="0"/>
          </a:p>
        </p:txBody>
      </p:sp>
      <p:sp>
        <p:nvSpPr>
          <p:cNvPr id="49" name="Text 39"/>
          <p:cNvSpPr txBox="1"/>
          <p:nvPr/>
        </p:nvSpPr>
        <p:spPr>
          <a:xfrm>
            <a:off x="1438351" y="5300777"/>
            <a:ext cx="437997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Created a robust, adaptable framework applicable across different sectors, timeframes, and emerging markets beyond Tadawul.</a:t>
            </a:r>
            <a:endParaRPr lang="en-US" sz="900" dirty="0"/>
          </a:p>
        </p:txBody>
      </p:sp>
      <p:sp>
        <p:nvSpPr>
          <p:cNvPr id="50" name="Text 40"/>
          <p:cNvSpPr txBox="1"/>
          <p:nvPr/>
        </p:nvSpPr>
        <p:spPr>
          <a:xfrm>
            <a:off x="7082028" y="5024628"/>
            <a:ext cx="2105863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Academic Literature Gap</a:t>
            </a:r>
            <a:endParaRPr lang="en-US" sz="1200" dirty="0"/>
          </a:p>
        </p:txBody>
      </p:sp>
      <p:sp>
        <p:nvSpPr>
          <p:cNvPr id="51" name="Text 41"/>
          <p:cNvSpPr txBox="1"/>
          <p:nvPr/>
        </p:nvSpPr>
        <p:spPr>
          <a:xfrm>
            <a:off x="7082028" y="5300777"/>
            <a:ext cx="437997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Filled a critical gap in emerging market literature by proving that hybrid AI models outperform single-source methods in volatile environments.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895198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886054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323698"/>
            <a:ext cx="2095805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Conclusions</a:t>
            </a:r>
            <a:endParaRPr lang="en-US" sz="24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099548" y="440741"/>
            <a:ext cx="133502" cy="133502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308946" y="424282"/>
            <a:ext cx="1414577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0" y="895198"/>
            <a:ext cx="12191695" cy="567659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571500" y="1181405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1" name="Text 8"/>
          <p:cNvSpPr txBox="1"/>
          <p:nvPr/>
        </p:nvSpPr>
        <p:spPr>
          <a:xfrm>
            <a:off x="5453482" y="1295705"/>
            <a:ext cx="629107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01</a:t>
            </a:r>
            <a:endParaRPr lang="en-US" sz="2700" dirty="0"/>
          </a:p>
        </p:txBody>
      </p:sp>
      <p:sp>
        <p:nvSpPr>
          <p:cNvPr id="12" name="Shape 9"/>
          <p:cNvSpPr/>
          <p:nvPr/>
        </p:nvSpPr>
        <p:spPr>
          <a:xfrm>
            <a:off x="771754" y="138074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rcRect l="-80" r="-80"/>
          <a:stretch/>
        </p:blipFill>
        <p:spPr>
          <a:xfrm>
            <a:off x="866851" y="1505102"/>
            <a:ext cx="286207" cy="228600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6215177" y="1181405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Text 11"/>
          <p:cNvSpPr txBox="1"/>
          <p:nvPr/>
        </p:nvSpPr>
        <p:spPr>
          <a:xfrm>
            <a:off x="11030407" y="1295705"/>
            <a:ext cx="695858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02</a:t>
            </a:r>
            <a:endParaRPr lang="en-US" sz="2700" dirty="0"/>
          </a:p>
        </p:txBody>
      </p:sp>
      <p:sp>
        <p:nvSpPr>
          <p:cNvPr id="16" name="Shape 12"/>
          <p:cNvSpPr/>
          <p:nvPr/>
        </p:nvSpPr>
        <p:spPr>
          <a:xfrm>
            <a:off x="6415430" y="1380744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0FDF4"/>
          </a:solidFill>
          <a:ln w="12700">
            <a:solidFill>
              <a:srgbClr val="BBF7D0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538874" y="1505102"/>
            <a:ext cx="228600" cy="22860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571500" y="2962656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9" name="Text 14"/>
          <p:cNvSpPr txBox="1"/>
          <p:nvPr/>
        </p:nvSpPr>
        <p:spPr>
          <a:xfrm>
            <a:off x="5385816" y="3076956"/>
            <a:ext cx="7050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03</a:t>
            </a:r>
            <a:endParaRPr lang="en-US" sz="2700" dirty="0"/>
          </a:p>
        </p:txBody>
      </p:sp>
      <p:sp>
        <p:nvSpPr>
          <p:cNvPr id="20" name="Shape 15"/>
          <p:cNvSpPr/>
          <p:nvPr/>
        </p:nvSpPr>
        <p:spPr>
          <a:xfrm>
            <a:off x="771754" y="3161995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FFBEB"/>
          </a:solidFill>
          <a:ln w="12700">
            <a:solidFill>
              <a:srgbClr val="FDE68A"/>
            </a:solidFill>
            <a:prstDash val="solid"/>
          </a:ln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95198" y="3286354"/>
            <a:ext cx="228600" cy="228600"/>
          </a:xfrm>
          <a:prstGeom prst="rect">
            <a:avLst/>
          </a:prstGeom>
        </p:spPr>
      </p:pic>
      <p:sp>
        <p:nvSpPr>
          <p:cNvPr id="22" name="Shape 16"/>
          <p:cNvSpPr/>
          <p:nvPr/>
        </p:nvSpPr>
        <p:spPr>
          <a:xfrm>
            <a:off x="6215177" y="2962656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3" name="Text 17"/>
          <p:cNvSpPr txBox="1"/>
          <p:nvPr/>
        </p:nvSpPr>
        <p:spPr>
          <a:xfrm>
            <a:off x="10992917" y="3076956"/>
            <a:ext cx="734263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04</a:t>
            </a:r>
            <a:endParaRPr lang="en-US" sz="2700" dirty="0"/>
          </a:p>
        </p:txBody>
      </p:sp>
      <p:sp>
        <p:nvSpPr>
          <p:cNvPr id="24" name="Shape 18"/>
          <p:cNvSpPr/>
          <p:nvPr/>
        </p:nvSpPr>
        <p:spPr>
          <a:xfrm>
            <a:off x="6415430" y="3161995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AF5FF"/>
          </a:solidFill>
          <a:ln w="12700">
            <a:solidFill>
              <a:srgbClr val="E9D5FF"/>
            </a:solidFill>
            <a:prstDash val="solid"/>
          </a:ln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 l="-57" r="-57"/>
          <a:stretch/>
        </p:blipFill>
        <p:spPr>
          <a:xfrm>
            <a:off x="6553505" y="3286354"/>
            <a:ext cx="200254" cy="228600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571500" y="4743907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7" name="Text 20"/>
          <p:cNvSpPr txBox="1"/>
          <p:nvPr/>
        </p:nvSpPr>
        <p:spPr>
          <a:xfrm>
            <a:off x="5381244" y="4858207"/>
            <a:ext cx="7050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05</a:t>
            </a:r>
            <a:endParaRPr lang="en-US" sz="2700" dirty="0"/>
          </a:p>
        </p:txBody>
      </p:sp>
      <p:sp>
        <p:nvSpPr>
          <p:cNvPr id="28" name="Shape 21"/>
          <p:cNvSpPr/>
          <p:nvPr/>
        </p:nvSpPr>
        <p:spPr>
          <a:xfrm>
            <a:off x="771754" y="494324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FFF1F2"/>
          </a:solidFill>
          <a:ln w="12700">
            <a:solidFill>
              <a:srgbClr val="FECDD3"/>
            </a:solidFill>
            <a:prstDash val="solid"/>
          </a:ln>
        </p:spPr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8"/>
          <a:srcRect l="-133" r="-133"/>
          <a:stretch/>
        </p:blipFill>
        <p:spPr>
          <a:xfrm>
            <a:off x="923544" y="5067605"/>
            <a:ext cx="171907" cy="228600"/>
          </a:xfrm>
          <a:prstGeom prst="rect">
            <a:avLst/>
          </a:prstGeom>
        </p:spPr>
      </p:pic>
      <p:sp>
        <p:nvSpPr>
          <p:cNvPr id="30" name="Shape 22"/>
          <p:cNvSpPr/>
          <p:nvPr/>
        </p:nvSpPr>
        <p:spPr>
          <a:xfrm>
            <a:off x="6215177" y="4743907"/>
            <a:ext cx="5410505" cy="1543507"/>
          </a:xfrm>
          <a:prstGeom prst="roundRect">
            <a:avLst>
              <a:gd name="adj" fmla="val 4388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1" name="Text 23"/>
          <p:cNvSpPr txBox="1"/>
          <p:nvPr/>
        </p:nvSpPr>
        <p:spPr>
          <a:xfrm>
            <a:off x="11010290" y="4858207"/>
            <a:ext cx="724205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F3F4F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06</a:t>
            </a:r>
            <a:endParaRPr lang="en-US" sz="2700" dirty="0"/>
          </a:p>
        </p:txBody>
      </p:sp>
      <p:sp>
        <p:nvSpPr>
          <p:cNvPr id="32" name="Shape 24"/>
          <p:cNvSpPr/>
          <p:nvPr/>
        </p:nvSpPr>
        <p:spPr>
          <a:xfrm>
            <a:off x="6415430" y="4943246"/>
            <a:ext cx="476402" cy="476402"/>
          </a:xfrm>
          <a:prstGeom prst="roundRect">
            <a:avLst>
              <a:gd name="adj" fmla="val 46065"/>
            </a:avLst>
          </a:prstGeom>
          <a:solidFill>
            <a:srgbClr val="ECFEFF"/>
          </a:solidFill>
          <a:ln w="12700">
            <a:solidFill>
              <a:srgbClr val="A5F3FC"/>
            </a:solidFill>
            <a:prstDash val="solid"/>
          </a:ln>
        </p:spPr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 r:embed="rId9"/>
          <a:srcRect t="-45" b="-45"/>
          <a:stretch/>
        </p:blipFill>
        <p:spPr>
          <a:xfrm>
            <a:off x="6524244" y="5067605"/>
            <a:ext cx="256946" cy="228600"/>
          </a:xfrm>
          <a:prstGeom prst="rect">
            <a:avLst/>
          </a:prstGeom>
        </p:spPr>
      </p:pic>
      <p:sp>
        <p:nvSpPr>
          <p:cNvPr id="34" name="Shape 25"/>
          <p:cNvSpPr/>
          <p:nvPr/>
        </p:nvSpPr>
        <p:spPr>
          <a:xfrm>
            <a:off x="9074506" y="5958230"/>
            <a:ext cx="2553005" cy="381305"/>
          </a:xfrm>
          <a:prstGeom prst="roundRect">
            <a:avLst>
              <a:gd name="adj" fmla="val 179856"/>
            </a:avLst>
          </a:prstGeom>
          <a:solidFill>
            <a:srgbClr val="059669"/>
          </a:solidFill>
          <a:ln/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35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9264701" y="6084418"/>
            <a:ext cx="123444" cy="123444"/>
          </a:xfrm>
          <a:prstGeom prst="rect">
            <a:avLst/>
          </a:prstGeom>
        </p:spPr>
      </p:pic>
      <p:sp>
        <p:nvSpPr>
          <p:cNvPr id="36" name="Text 26"/>
          <p:cNvSpPr txBox="1"/>
          <p:nvPr/>
        </p:nvSpPr>
        <p:spPr>
          <a:xfrm>
            <a:off x="9464954" y="6053328"/>
            <a:ext cx="206471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Ready for Practical Application</a:t>
            </a:r>
            <a:endParaRPr lang="en-US" sz="900" dirty="0"/>
          </a:p>
        </p:txBody>
      </p:sp>
      <p:sp>
        <p:nvSpPr>
          <p:cNvPr id="37" name="Shape 27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38" name="Text 28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39" name="Text 29"/>
          <p:cNvSpPr txBox="1"/>
          <p:nvPr/>
        </p:nvSpPr>
        <p:spPr>
          <a:xfrm>
            <a:off x="11345875" y="6638544"/>
            <a:ext cx="55321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20</a:t>
            </a:r>
            <a:endParaRPr lang="en-US" sz="900" dirty="0"/>
          </a:p>
        </p:txBody>
      </p:sp>
      <p:sp>
        <p:nvSpPr>
          <p:cNvPr id="40" name="Text 30"/>
          <p:cNvSpPr txBox="1"/>
          <p:nvPr/>
        </p:nvSpPr>
        <p:spPr>
          <a:xfrm>
            <a:off x="1438351" y="1399946"/>
            <a:ext cx="288676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Successful Hybrid Implementation</a:t>
            </a:r>
            <a:endParaRPr lang="en-US" sz="1200" dirty="0"/>
          </a:p>
        </p:txBody>
      </p:sp>
      <p:sp>
        <p:nvSpPr>
          <p:cNvPr id="41" name="Text 31"/>
          <p:cNvSpPr txBox="1"/>
          <p:nvPr/>
        </p:nvSpPr>
        <p:spPr>
          <a:xfrm>
            <a:off x="1438351" y="1676095"/>
            <a:ext cx="4236415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Successfully developed and validated a Stacking Ensemble AI model integrating LSTM (timing) and XGBoost (valuation) tailored for the Saudi market.</a:t>
            </a:r>
            <a:endParaRPr lang="en-US" sz="900" dirty="0"/>
          </a:p>
        </p:txBody>
      </p:sp>
      <p:sp>
        <p:nvSpPr>
          <p:cNvPr id="42" name="Text 32"/>
          <p:cNvSpPr txBox="1"/>
          <p:nvPr/>
        </p:nvSpPr>
        <p:spPr>
          <a:xfrm>
            <a:off x="7082028" y="1399946"/>
            <a:ext cx="1886407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Superior Performance</a:t>
            </a:r>
            <a:endParaRPr lang="en-US" sz="1200" dirty="0"/>
          </a:p>
        </p:txBody>
      </p:sp>
      <p:sp>
        <p:nvSpPr>
          <p:cNvPr id="43" name="Text 33"/>
          <p:cNvSpPr txBox="1"/>
          <p:nvPr/>
        </p:nvSpPr>
        <p:spPr>
          <a:xfrm>
            <a:off x="7082028" y="1676095"/>
            <a:ext cx="4341571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hybrid model demonstrated significantly higher risk-adjusted returns (Sharpe Ratio) compared to standalone technical or fundamental models.</a:t>
            </a:r>
            <a:endParaRPr lang="en-US" sz="900" dirty="0"/>
          </a:p>
        </p:txBody>
      </p:sp>
      <p:sp>
        <p:nvSpPr>
          <p:cNvPr id="44" name="Text 34"/>
          <p:cNvSpPr txBox="1"/>
          <p:nvPr/>
        </p:nvSpPr>
        <p:spPr>
          <a:xfrm>
            <a:off x="1438351" y="3181198"/>
            <a:ext cx="24195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Enhanced Risk Management</a:t>
            </a:r>
            <a:endParaRPr lang="en-US" sz="1200" dirty="0"/>
          </a:p>
        </p:txBody>
      </p:sp>
      <p:sp>
        <p:nvSpPr>
          <p:cNvPr id="45" name="Text 35"/>
          <p:cNvSpPr txBox="1"/>
          <p:nvPr/>
        </p:nvSpPr>
        <p:spPr>
          <a:xfrm>
            <a:off x="1438351" y="3457346"/>
            <a:ext cx="4227271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Achieved reduced maximum drawdown and greater consistency during volatile periods, protecting capital more effectively than single-strategy approaches.</a:t>
            </a:r>
            <a:endParaRPr lang="en-US" sz="900" dirty="0"/>
          </a:p>
        </p:txBody>
      </p:sp>
      <p:sp>
        <p:nvSpPr>
          <p:cNvPr id="46" name="Text 36"/>
          <p:cNvSpPr txBox="1"/>
          <p:nvPr/>
        </p:nvSpPr>
        <p:spPr>
          <a:xfrm>
            <a:off x="7082028" y="3181198"/>
            <a:ext cx="25914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Regulatory &amp; Practical Viability</a:t>
            </a:r>
            <a:endParaRPr lang="en-US" sz="1200" dirty="0"/>
          </a:p>
        </p:txBody>
      </p:sp>
      <p:sp>
        <p:nvSpPr>
          <p:cNvPr id="47" name="Text 37"/>
          <p:cNvSpPr txBox="1"/>
          <p:nvPr/>
        </p:nvSpPr>
        <p:spPr>
          <a:xfrm>
            <a:off x="7082028" y="3457346"/>
            <a:ext cx="4151376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Proven that verifiable, regulatory-compliant public data is sufficient to build robust, interpretable trading models for Tadawul without insider information.</a:t>
            </a:r>
            <a:endParaRPr lang="en-US" sz="900" dirty="0"/>
          </a:p>
        </p:txBody>
      </p:sp>
      <p:sp>
        <p:nvSpPr>
          <p:cNvPr id="48" name="Text 38"/>
          <p:cNvSpPr txBox="1"/>
          <p:nvPr/>
        </p:nvSpPr>
        <p:spPr>
          <a:xfrm>
            <a:off x="1438351" y="4962449"/>
            <a:ext cx="1867205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Hypothesis Validation</a:t>
            </a:r>
            <a:endParaRPr lang="en-US" sz="1200" dirty="0"/>
          </a:p>
        </p:txBody>
      </p:sp>
      <p:sp>
        <p:nvSpPr>
          <p:cNvPr id="49" name="Text 39"/>
          <p:cNvSpPr txBox="1"/>
          <p:nvPr/>
        </p:nvSpPr>
        <p:spPr>
          <a:xfrm>
            <a:off x="1438351" y="5238598"/>
            <a:ext cx="415137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All three research hypotheses (H1, H2, H3) were empirically supported, confirming the value of integrating diverse analytical dimensions.</a:t>
            </a:r>
            <a:endParaRPr lang="en-US" sz="900" dirty="0"/>
          </a:p>
        </p:txBody>
      </p:sp>
      <p:sp>
        <p:nvSpPr>
          <p:cNvPr id="50" name="Text 40"/>
          <p:cNvSpPr txBox="1"/>
          <p:nvPr/>
        </p:nvSpPr>
        <p:spPr>
          <a:xfrm>
            <a:off x="7082028" y="4962449"/>
            <a:ext cx="2371954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Intelligent Decision Support</a:t>
            </a:r>
            <a:endParaRPr lang="en-US" sz="1200" dirty="0"/>
          </a:p>
        </p:txBody>
      </p:sp>
      <p:sp>
        <p:nvSpPr>
          <p:cNvPr id="51" name="Text 41"/>
          <p:cNvSpPr txBox="1"/>
          <p:nvPr/>
        </p:nvSpPr>
        <p:spPr>
          <a:xfrm>
            <a:off x="7082028" y="5238598"/>
            <a:ext cx="4303166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Delivered a practical framework for intelligent trading decisions that balances profit potential with strict risk controls suitable for institutional use.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0" y="0"/>
            <a:ext cx="12191695" cy="1095451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Shape 3"/>
          <p:cNvSpPr/>
          <p:nvPr/>
        </p:nvSpPr>
        <p:spPr>
          <a:xfrm>
            <a:off x="0" y="1086307"/>
            <a:ext cx="12191695" cy="9144"/>
          </a:xfrm>
          <a:prstGeom prst="rect">
            <a:avLst/>
          </a:prstGeom>
          <a:solidFill>
            <a:srgbClr val="E5E7EB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571500" y="428854"/>
            <a:ext cx="6191402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Future Work &amp; Recommendations</a:t>
            </a:r>
            <a:endParaRPr lang="en-US" sz="2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892894" y="562356"/>
            <a:ext cx="152705" cy="15270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0121494" y="543154"/>
            <a:ext cx="16194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B728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0" y="1095451"/>
            <a:ext cx="12191695" cy="5477256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0" name="Shape 7"/>
          <p:cNvSpPr/>
          <p:nvPr/>
        </p:nvSpPr>
        <p:spPr>
          <a:xfrm>
            <a:off x="10287000" y="4953305"/>
            <a:ext cx="2857500" cy="2857500"/>
          </a:xfrm>
          <a:prstGeom prst="ellipse">
            <a:avLst/>
          </a:prstGeom>
          <a:solidFill>
            <a:srgbClr val="1E3A8A">
              <a:alpha val="5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0" y="6572707"/>
            <a:ext cx="12191695" cy="286207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381305" y="6638544"/>
            <a:ext cx="1848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 (ID: 252000474)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11379708" y="6638544"/>
            <a:ext cx="523951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Page 21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571500" y="1696212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800100" y="1886407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14400" y="2000707"/>
            <a:ext cx="190195" cy="190195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6215177" y="1696212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6443777" y="1886407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558077" y="2000707"/>
            <a:ext cx="190195" cy="190195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571500" y="3232404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800100" y="3422599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14400" y="3536899"/>
            <a:ext cx="190195" cy="190195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6215177" y="3232404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6443777" y="3422599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 l="-1282" r="-1282"/>
          <a:stretch/>
        </p:blipFill>
        <p:spPr>
          <a:xfrm>
            <a:off x="6543446" y="3536899"/>
            <a:ext cx="219456" cy="190195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571500" y="4768596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27" name="Shape 20"/>
          <p:cNvSpPr/>
          <p:nvPr/>
        </p:nvSpPr>
        <p:spPr>
          <a:xfrm>
            <a:off x="800100" y="4958791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90626" y="5073091"/>
            <a:ext cx="237744" cy="190195"/>
          </a:xfrm>
          <a:prstGeom prst="rect">
            <a:avLst/>
          </a:prstGeom>
        </p:spPr>
      </p:pic>
      <p:sp>
        <p:nvSpPr>
          <p:cNvPr id="29" name="Shape 21"/>
          <p:cNvSpPr/>
          <p:nvPr/>
        </p:nvSpPr>
        <p:spPr>
          <a:xfrm>
            <a:off x="6215177" y="4768596"/>
            <a:ext cx="5410505" cy="1304849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/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sp>
        <p:nvSpPr>
          <p:cNvPr id="30" name="Shape 22"/>
          <p:cNvSpPr/>
          <p:nvPr/>
        </p:nvSpPr>
        <p:spPr>
          <a:xfrm>
            <a:off x="6443777" y="4958791"/>
            <a:ext cx="418795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/>
        </p:spPr>
      </p:sp>
      <p:pic>
        <p:nvPicPr>
          <p:cNvPr id="31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558077" y="5073091"/>
            <a:ext cx="190195" cy="190195"/>
          </a:xfrm>
          <a:prstGeom prst="rect">
            <a:avLst/>
          </a:prstGeom>
        </p:spPr>
      </p:pic>
      <p:sp>
        <p:nvSpPr>
          <p:cNvPr id="32" name="Text 23"/>
          <p:cNvSpPr txBox="1"/>
          <p:nvPr/>
        </p:nvSpPr>
        <p:spPr>
          <a:xfrm>
            <a:off x="1390802" y="1877263"/>
            <a:ext cx="1812341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Market Expansion</a:t>
            </a:r>
            <a:endParaRPr lang="en-US" sz="1400" dirty="0"/>
          </a:p>
        </p:txBody>
      </p:sp>
      <p:sp>
        <p:nvSpPr>
          <p:cNvPr id="33" name="Text 24"/>
          <p:cNvSpPr txBox="1"/>
          <p:nvPr/>
        </p:nvSpPr>
        <p:spPr>
          <a:xfrm>
            <a:off x="1390802" y="2169871"/>
            <a:ext cx="4451299" cy="6099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Extend model application to additional Tadawul sectors and mid-cap stocks to test generalizability across different liquidity profiles.</a:t>
            </a:r>
            <a:endParaRPr lang="en-US" sz="1100" dirty="0"/>
          </a:p>
        </p:txBody>
      </p:sp>
      <p:sp>
        <p:nvSpPr>
          <p:cNvPr id="34" name="Text 25"/>
          <p:cNvSpPr txBox="1"/>
          <p:nvPr/>
        </p:nvSpPr>
        <p:spPr>
          <a:xfrm>
            <a:off x="7034479" y="1877263"/>
            <a:ext cx="2736799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Macroeconomic Integration</a:t>
            </a:r>
            <a:endParaRPr lang="en-US" sz="1400" dirty="0"/>
          </a:p>
        </p:txBody>
      </p:sp>
      <p:sp>
        <p:nvSpPr>
          <p:cNvPr id="35" name="Text 26"/>
          <p:cNvSpPr txBox="1"/>
          <p:nvPr/>
        </p:nvSpPr>
        <p:spPr>
          <a:xfrm>
            <a:off x="7034479" y="2169871"/>
            <a:ext cx="4422038" cy="6099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Incorporate broader economic indicators (GDP, interest rates, oil prices) and regime detection to enhance fundamental analysis capabilities.</a:t>
            </a:r>
            <a:endParaRPr lang="en-US" sz="1100" dirty="0"/>
          </a:p>
        </p:txBody>
      </p:sp>
      <p:sp>
        <p:nvSpPr>
          <p:cNvPr id="36" name="Text 27"/>
          <p:cNvSpPr txBox="1"/>
          <p:nvPr/>
        </p:nvSpPr>
        <p:spPr>
          <a:xfrm>
            <a:off x="1390802" y="3413455"/>
            <a:ext cx="2288743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Real-Time Deployment</a:t>
            </a:r>
            <a:endParaRPr lang="en-US" sz="1400" dirty="0"/>
          </a:p>
        </p:txBody>
      </p:sp>
      <p:sp>
        <p:nvSpPr>
          <p:cNvPr id="37" name="Text 28"/>
          <p:cNvSpPr txBox="1"/>
          <p:nvPr/>
        </p:nvSpPr>
        <p:spPr>
          <a:xfrm>
            <a:off x="1390802" y="3706978"/>
            <a:ext cx="4184294" cy="6099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Implement system for live data feeds and conduct extensive paper-trading to validate performance in real-time execution environments.</a:t>
            </a:r>
            <a:endParaRPr lang="en-US" sz="1100" dirty="0"/>
          </a:p>
        </p:txBody>
      </p:sp>
      <p:sp>
        <p:nvSpPr>
          <p:cNvPr id="38" name="Text 29"/>
          <p:cNvSpPr txBox="1"/>
          <p:nvPr/>
        </p:nvSpPr>
        <p:spPr>
          <a:xfrm>
            <a:off x="7034479" y="3413455"/>
            <a:ext cx="222199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Portfolio Optimization</a:t>
            </a:r>
            <a:endParaRPr lang="en-US" sz="1400" dirty="0"/>
          </a:p>
        </p:txBody>
      </p:sp>
      <p:sp>
        <p:nvSpPr>
          <p:cNvPr id="39" name="Text 30"/>
          <p:cNvSpPr txBox="1"/>
          <p:nvPr/>
        </p:nvSpPr>
        <p:spPr>
          <a:xfrm>
            <a:off x="7034479" y="3706978"/>
            <a:ext cx="426019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Add a portfolio construction layer to optimize allocation sizing based on signal confidence and correlation analysis.</a:t>
            </a:r>
            <a:endParaRPr lang="en-US" sz="1100" dirty="0"/>
          </a:p>
        </p:txBody>
      </p:sp>
      <p:sp>
        <p:nvSpPr>
          <p:cNvPr id="40" name="Text 31"/>
          <p:cNvSpPr txBox="1"/>
          <p:nvPr/>
        </p:nvSpPr>
        <p:spPr>
          <a:xfrm>
            <a:off x="1390802" y="4949647"/>
            <a:ext cx="244144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Advanced AI Techniques</a:t>
            </a:r>
            <a:endParaRPr lang="en-US" sz="1400" dirty="0"/>
          </a:p>
        </p:txBody>
      </p:sp>
      <p:sp>
        <p:nvSpPr>
          <p:cNvPr id="41" name="Text 32"/>
          <p:cNvSpPr txBox="1"/>
          <p:nvPr/>
        </p:nvSpPr>
        <p:spPr>
          <a:xfrm>
            <a:off x="1390802" y="5243170"/>
            <a:ext cx="4422038" cy="6099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Explore Deep Reinforcement Learning (DRL) approaches to allow the model to learn optimal policy decisions directly from market interactions.</a:t>
            </a:r>
            <a:endParaRPr lang="en-US" sz="1100" dirty="0"/>
          </a:p>
        </p:txBody>
      </p:sp>
      <p:sp>
        <p:nvSpPr>
          <p:cNvPr id="42" name="Text 33"/>
          <p:cNvSpPr txBox="1"/>
          <p:nvPr/>
        </p:nvSpPr>
        <p:spPr>
          <a:xfrm>
            <a:off x="7034479" y="4949647"/>
            <a:ext cx="2364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Cross-Market Validation</a:t>
            </a:r>
            <a:endParaRPr lang="en-US" sz="1400" dirty="0"/>
          </a:p>
        </p:txBody>
      </p:sp>
      <p:sp>
        <p:nvSpPr>
          <p:cNvPr id="43" name="Text 34"/>
          <p:cNvSpPr txBox="1"/>
          <p:nvPr/>
        </p:nvSpPr>
        <p:spPr>
          <a:xfrm>
            <a:off x="7034479" y="5243170"/>
            <a:ext cx="447050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Validate the hybrid framework on other GCC exchanges to assess regional robustness and adaptability to similar emerging markets.</a:t>
            </a:r>
            <a:endParaRPr lang="en-US" sz="11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Shape 2"/>
          <p:cNvSpPr/>
          <p:nvPr/>
        </p:nvSpPr>
        <p:spPr>
          <a:xfrm>
            <a:off x="3539642" y="2952598"/>
            <a:ext cx="5115154" cy="761695"/>
          </a:xfrm>
          <a:prstGeom prst="roundRect">
            <a:avLst>
              <a:gd name="adj" fmla="val 75030"/>
            </a:avLst>
          </a:prstGeom>
          <a:solidFill>
            <a:srgbClr val="EFF6FF"/>
          </a:solidFill>
          <a:ln w="25400">
            <a:solidFill>
              <a:srgbClr val="DBEAFE"/>
            </a:solidFill>
            <a:prstDash val="solid"/>
          </a:ln>
          <a:effectLst>
            <a:outerShdw blurRad="63500" dist="38100" dir="54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130345" y="3200400"/>
            <a:ext cx="333756" cy="26700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3943807" y="4476902"/>
            <a:ext cx="476402" cy="476402"/>
          </a:xfrm>
          <a:prstGeom prst="ellipse">
            <a:avLst/>
          </a:prstGeom>
          <a:solidFill>
            <a:srgbClr val="1E3A8A"/>
          </a:solidFill>
          <a:ln/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 l="-1648" r="-1648"/>
          <a:stretch/>
        </p:blipFill>
        <p:spPr>
          <a:xfrm>
            <a:off x="4096512" y="4619549"/>
            <a:ext cx="171907" cy="190195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333695" y="4476902"/>
            <a:ext cx="476402" cy="476402"/>
          </a:xfrm>
          <a:prstGeom prst="ellipse">
            <a:avLst/>
          </a:prstGeom>
          <a:solidFill>
            <a:srgbClr val="1E3A8A"/>
          </a:solidFill>
          <a:ln/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rcRect l="-1282" r="-1282"/>
          <a:stretch/>
        </p:blipFill>
        <p:spPr>
          <a:xfrm>
            <a:off x="5462626" y="4619549"/>
            <a:ext cx="219456" cy="190195"/>
          </a:xfrm>
          <a:prstGeom prst="rect">
            <a:avLst/>
          </a:prstGeom>
        </p:spPr>
      </p:pic>
      <p:sp>
        <p:nvSpPr>
          <p:cNvPr id="10" name="Shape 5"/>
          <p:cNvSpPr/>
          <p:nvPr/>
        </p:nvSpPr>
        <p:spPr>
          <a:xfrm>
            <a:off x="7247534" y="4476902"/>
            <a:ext cx="476402" cy="476402"/>
          </a:xfrm>
          <a:prstGeom prst="ellipse">
            <a:avLst/>
          </a:prstGeom>
          <a:solidFill>
            <a:srgbClr val="1E3A8A"/>
          </a:solidFill>
          <a:ln/>
          <a:effectLst>
            <a:outerShdw blurRad="63500" dist="38100" dir="5400000" algn="bl" rotWithShape="0">
              <a:srgbClr val="000000">
                <a:alpha val="10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390181" y="4619549"/>
            <a:ext cx="190195" cy="190195"/>
          </a:xfrm>
          <a:prstGeom prst="rect">
            <a:avLst/>
          </a:prstGeom>
        </p:spPr>
      </p:pic>
      <p:sp>
        <p:nvSpPr>
          <p:cNvPr id="12" name="Text 6"/>
          <p:cNvSpPr txBox="1"/>
          <p:nvPr/>
        </p:nvSpPr>
        <p:spPr>
          <a:xfrm>
            <a:off x="3973068" y="666598"/>
            <a:ext cx="4763110" cy="838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THANK YOU</a:t>
            </a:r>
            <a:endParaRPr lang="en-US" sz="5400" dirty="0"/>
          </a:p>
        </p:txBody>
      </p:sp>
      <p:sp>
        <p:nvSpPr>
          <p:cNvPr id="13" name="Text 7"/>
          <p:cNvSpPr txBox="1"/>
          <p:nvPr/>
        </p:nvSpPr>
        <p:spPr>
          <a:xfrm>
            <a:off x="2401214" y="1809598"/>
            <a:ext cx="7563002" cy="6382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i="1" dirty="0">
                <a:solidFill>
                  <a:srgbClr val="4B5563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"An Integrated Technical and Fundamental Stock Analysis Model for the Saudi Stock Market (Tadawul)"</a:t>
            </a:r>
            <a:endParaRPr lang="en-US" sz="1800" dirty="0"/>
          </a:p>
        </p:txBody>
      </p:sp>
      <p:sp>
        <p:nvSpPr>
          <p:cNvPr id="14" name="Text 8"/>
          <p:cNvSpPr txBox="1"/>
          <p:nvPr/>
        </p:nvSpPr>
        <p:spPr>
          <a:xfrm>
            <a:off x="4605833" y="3191256"/>
            <a:ext cx="3629254" cy="2770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QUESTIONS &amp; DISCUSSION</a:t>
            </a:r>
            <a:endParaRPr lang="en-US" sz="1800" dirty="0"/>
          </a:p>
        </p:txBody>
      </p:sp>
      <p:sp>
        <p:nvSpPr>
          <p:cNvPr id="15" name="Text 9"/>
          <p:cNvSpPr txBox="1"/>
          <p:nvPr/>
        </p:nvSpPr>
        <p:spPr>
          <a:xfrm>
            <a:off x="3879799" y="5057546"/>
            <a:ext cx="695858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STUDENT</a:t>
            </a:r>
            <a:endParaRPr lang="en-US" sz="900" dirty="0"/>
          </a:p>
        </p:txBody>
      </p:sp>
      <p:sp>
        <p:nvSpPr>
          <p:cNvPr id="16" name="Text 10"/>
          <p:cNvSpPr txBox="1"/>
          <p:nvPr/>
        </p:nvSpPr>
        <p:spPr>
          <a:xfrm>
            <a:off x="3601822" y="5333695"/>
            <a:ext cx="12765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Malek M. Atarji</a:t>
            </a:r>
            <a:endParaRPr lang="en-US" sz="1200" dirty="0"/>
          </a:p>
        </p:txBody>
      </p:sp>
      <p:sp>
        <p:nvSpPr>
          <p:cNvPr id="17" name="Text 11"/>
          <p:cNvSpPr txBox="1"/>
          <p:nvPr/>
        </p:nvSpPr>
        <p:spPr>
          <a:xfrm>
            <a:off x="5193792" y="5057546"/>
            <a:ext cx="848563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 NUMBER</a:t>
            </a:r>
            <a:endParaRPr lang="en-US" sz="900" dirty="0"/>
          </a:p>
        </p:txBody>
      </p:sp>
      <p:sp>
        <p:nvSpPr>
          <p:cNvPr id="18" name="Text 12"/>
          <p:cNvSpPr txBox="1"/>
          <p:nvPr/>
        </p:nvSpPr>
        <p:spPr>
          <a:xfrm>
            <a:off x="5143500" y="5333695"/>
            <a:ext cx="972007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252000474</a:t>
            </a:r>
            <a:endParaRPr lang="en-US" sz="1200" dirty="0"/>
          </a:p>
        </p:txBody>
      </p:sp>
      <p:sp>
        <p:nvSpPr>
          <p:cNvPr id="19" name="Text 13"/>
          <p:cNvSpPr txBox="1"/>
          <p:nvPr/>
        </p:nvSpPr>
        <p:spPr>
          <a:xfrm>
            <a:off x="7178954" y="5057546"/>
            <a:ext cx="705002" cy="1435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CONTACT</a:t>
            </a:r>
            <a:endParaRPr lang="en-US" sz="900" dirty="0"/>
          </a:p>
        </p:txBody>
      </p:sp>
      <p:sp>
        <p:nvSpPr>
          <p:cNvPr id="20" name="Text 14"/>
          <p:cNvSpPr txBox="1"/>
          <p:nvPr/>
        </p:nvSpPr>
        <p:spPr>
          <a:xfrm>
            <a:off x="6380683" y="5333695"/>
            <a:ext cx="2324405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F29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252000474 @midocean.edu</a:t>
            </a:r>
            <a:endParaRPr lang="en-US" sz="120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>
            <a:alphaModFix amt="80000"/>
          </a:blip>
          <a:srcRect/>
          <a:stretch/>
        </p:blipFill>
        <p:spPr>
          <a:xfrm>
            <a:off x="5905195" y="6115507"/>
            <a:ext cx="381305" cy="381305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5244084" y="6610198"/>
            <a:ext cx="183428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4B5563">
                    <a:alpha val="80000"/>
                  </a:srgbClr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Midocean University</a:t>
            </a:r>
            <a:endParaRPr lang="en-US" sz="1300" dirty="0"/>
          </a:p>
        </p:txBody>
      </p:sp>
      <p:sp>
        <p:nvSpPr>
          <p:cNvPr id="23" name="Text 16"/>
          <p:cNvSpPr txBox="1"/>
          <p:nvPr/>
        </p:nvSpPr>
        <p:spPr>
          <a:xfrm>
            <a:off x="5020056" y="6905549"/>
            <a:ext cx="225308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B7280">
                    <a:alpha val="80000"/>
                  </a:srgbClr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COLLEGE OF INFORMATICS</a:t>
            </a:r>
            <a:endParaRPr lang="en-US" sz="1000" dirty="0"/>
          </a:p>
        </p:txBody>
      </p:sp>
      <p:sp>
        <p:nvSpPr>
          <p:cNvPr id="24" name="Shape 17"/>
          <p:cNvSpPr/>
          <p:nvPr/>
        </p:nvSpPr>
        <p:spPr>
          <a:xfrm>
            <a:off x="0" y="0"/>
            <a:ext cx="12191695" cy="75895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5" name="Shape 18"/>
          <p:cNvSpPr/>
          <p:nvPr/>
        </p:nvSpPr>
        <p:spPr>
          <a:xfrm>
            <a:off x="0" y="7667244"/>
            <a:ext cx="12191695" cy="200254"/>
          </a:xfrm>
          <a:prstGeom prst="rect">
            <a:avLst/>
          </a:prstGeom>
          <a:solidFill>
            <a:srgbClr val="1E3A8A"/>
          </a:solidFill>
          <a:ln/>
        </p:spPr>
      </p:sp>
      <p:sp>
        <p:nvSpPr>
          <p:cNvPr id="26" name="Text 19"/>
          <p:cNvSpPr txBox="1"/>
          <p:nvPr/>
        </p:nvSpPr>
        <p:spPr>
          <a:xfrm>
            <a:off x="4316882" y="7677302"/>
            <a:ext cx="3663086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Master of Science in Artificial Intelligence • 2025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2315</Words>
  <Application>Microsoft Office PowerPoint</Application>
  <PresentationFormat>Widescreen</PresentationFormat>
  <Paragraphs>379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Lora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مالك</dc:creator>
  <cp:lastModifiedBy>مالك</cp:lastModifiedBy>
  <cp:revision>1</cp:revision>
  <dcterms:created xsi:type="dcterms:W3CDTF">2025-12-25T17:42:19Z</dcterms:created>
  <dcterms:modified xsi:type="dcterms:W3CDTF">2025-12-25T17:42:51Z</dcterms:modified>
</cp:coreProperties>
</file>