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700" r:id="rId5"/>
    <p:sldId id="701" r:id="rId6"/>
    <p:sldId id="633" r:id="rId7"/>
    <p:sldId id="638" r:id="rId8"/>
    <p:sldId id="879" r:id="rId9"/>
    <p:sldId id="1028" r:id="rId10"/>
    <p:sldId id="988" r:id="rId11"/>
    <p:sldId id="1026" r:id="rId12"/>
    <p:sldId id="1056" r:id="rId13"/>
    <p:sldId id="1057" r:id="rId14"/>
    <p:sldId id="1030" r:id="rId15"/>
    <p:sldId id="1061" r:id="rId16"/>
    <p:sldId id="1058" r:id="rId17"/>
    <p:sldId id="1062" r:id="rId18"/>
    <p:sldId id="1092" r:id="rId19"/>
    <p:sldId id="1093" r:id="rId20"/>
    <p:sldId id="1094" r:id="rId21"/>
    <p:sldId id="1066" r:id="rId22"/>
    <p:sldId id="1095" r:id="rId23"/>
    <p:sldId id="1071" r:id="rId24"/>
    <p:sldId id="1096" r:id="rId25"/>
    <p:sldId id="1059" r:id="rId26"/>
    <p:sldId id="1063" r:id="rId27"/>
    <p:sldId id="1064" r:id="rId28"/>
    <p:sldId id="1083" r:id="rId29"/>
    <p:sldId id="1073" r:id="rId30"/>
    <p:sldId id="1075" r:id="rId31"/>
    <p:sldId id="1077" r:id="rId32"/>
    <p:sldId id="1076" r:id="rId33"/>
    <p:sldId id="1072" r:id="rId34"/>
    <p:sldId id="1097" r:id="rId35"/>
    <p:sldId id="1098" r:id="rId36"/>
    <p:sldId id="1099" r:id="rId37"/>
    <p:sldId id="1100" r:id="rId38"/>
    <p:sldId id="1101" r:id="rId39"/>
    <p:sldId id="1069" r:id="rId40"/>
    <p:sldId id="1080" r:id="rId41"/>
    <p:sldId id="1102" r:id="rId42"/>
    <p:sldId id="110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0"/>
            <p14:sldId id="701"/>
            <p14:sldId id="633"/>
            <p14:sldId id="638"/>
            <p14:sldId id="879"/>
            <p14:sldId id="1028"/>
            <p14:sldId id="988"/>
            <p14:sldId id="1026"/>
            <p14:sldId id="1056"/>
            <p14:sldId id="1057"/>
            <p14:sldId id="1030"/>
            <p14:sldId id="1061"/>
            <p14:sldId id="1058"/>
            <p14:sldId id="1062"/>
            <p14:sldId id="1092"/>
            <p14:sldId id="1093"/>
            <p14:sldId id="1094"/>
            <p14:sldId id="1066"/>
            <p14:sldId id="1095"/>
            <p14:sldId id="1071"/>
            <p14:sldId id="1096"/>
            <p14:sldId id="1059"/>
            <p14:sldId id="1063"/>
            <p14:sldId id="1064"/>
            <p14:sldId id="1083"/>
            <p14:sldId id="1073"/>
            <p14:sldId id="1075"/>
            <p14:sldId id="1077"/>
            <p14:sldId id="1076"/>
            <p14:sldId id="1072"/>
            <p14:sldId id="1097"/>
            <p14:sldId id="1098"/>
            <p14:sldId id="1099"/>
            <p14:sldId id="1100"/>
            <p14:sldId id="1101"/>
            <p14:sldId id="1069"/>
            <p14:sldId id="1080"/>
            <p14:sldId id="1102"/>
            <p14:sldId id="11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AEEF"/>
    <a:srgbClr val="8E5A6D"/>
    <a:srgbClr val="669BBC"/>
    <a:srgbClr val="F58221"/>
    <a:srgbClr val="FFD200"/>
    <a:srgbClr val="203E5F"/>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334" autoAdjust="0"/>
  </p:normalViewPr>
  <p:slideViewPr>
    <p:cSldViewPr snapToGrid="0">
      <p:cViewPr varScale="1">
        <p:scale>
          <a:sx n="69" d="100"/>
          <a:sy n="69" d="100"/>
        </p:scale>
        <p:origin x="1205" y="72"/>
      </p:cViewPr>
      <p:guideLst/>
    </p:cSldViewPr>
  </p:slideViewPr>
  <p:notesTextViewPr>
    <p:cViewPr>
      <p:scale>
        <a:sx n="1" d="1"/>
        <a:sy n="1" d="1"/>
      </p:scale>
      <p:origin x="0" y="0"/>
    </p:cViewPr>
  </p:notesTextViewPr>
  <p:sorterViewPr>
    <p:cViewPr>
      <p:scale>
        <a:sx n="100" d="100"/>
        <a:sy n="100" d="100"/>
      </p:scale>
      <p:origin x="0" y="-356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buNone/>
            </a:pPr>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03947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buNone/>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54F5A-DC10-EC25-964F-06B973EE76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601F18-62D2-E399-A8EC-E30F38C0C3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162DFAD-8402-18E4-79E4-D78EE1F49C7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B8FBD4F-4F4E-4D8D-BF9C-1B238408BF2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79445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2DE0E-2F74-05D0-35D1-D6CC2A4C45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A06D44-5E1D-6533-76FF-3071A6CEFC4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6B60489-2401-494B-6FDC-A431B9B19DEF}"/>
              </a:ext>
            </a:extLst>
          </p:cNvPr>
          <p:cNvSpPr>
            <a:spLocks noGrp="1"/>
          </p:cNvSpPr>
          <p:nvPr>
            <p:ph type="body" idx="1"/>
          </p:nvPr>
        </p:nvSpPr>
        <p:spPr/>
        <p:txBody>
          <a:bodyPr/>
          <a:lstStyle/>
          <a:p>
            <a:pPr algn="r" rtl="1">
              <a:buNone/>
            </a:pPr>
            <a:endParaRPr lang="en-US" dirty="0"/>
          </a:p>
        </p:txBody>
      </p:sp>
      <p:sp>
        <p:nvSpPr>
          <p:cNvPr id="4" name="Slide Number Placeholder 3">
            <a:extLst>
              <a:ext uri="{FF2B5EF4-FFF2-40B4-BE49-F238E27FC236}">
                <a16:creationId xmlns:a16="http://schemas.microsoft.com/office/drawing/2014/main" id="{AA6AFECB-CF14-ED4B-FCB9-ECF3FEE03C3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9560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9F586-A599-255A-3824-AE7BA90C4E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7243BB-EDA1-DDDE-5158-F14EFE53244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AF85579-DE79-C513-98CE-60AECD9BD345}"/>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9B3DEE5F-580B-9859-3884-90DF18E2FB6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4545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0F6B3-4621-94CA-27A0-BB24841F15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260C32-3784-38DB-08F0-ACB2E611450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B8CE860-8189-5F06-FFAE-EC081168C86E}"/>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2623D2C-81E4-A052-A72D-DE0DACEDDE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96975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32DEF-8828-37EA-3F95-D7FC5D9078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C2BF38-B4F0-6E26-C47E-79D9DC49AC4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C824B02-F8D7-ED43-C109-6857E31C4FE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E421498-21F4-BD4C-610C-8B3204318B0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24611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D071C-CC34-101C-0E9D-73E6F6F4D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BF672A-89D0-507E-7851-84876AC9F3E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2939B21-F13D-4C75-8AB0-E70C589FB91B}"/>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C57C051-B0D1-1DF8-8D6E-FA2B46E72F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694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99DA1-6CE3-54E2-6A32-601A232E2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2C637-6E30-06CF-3B18-A4E5248C12D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8F82389-BB72-982A-4D5A-31F0EF4D85E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F3E8BE5-C457-EC47-4AC6-98E3A63A88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13463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DD002-0FA2-17AB-E8C3-781922340C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074E3D-16C5-3CE0-5AE4-BEC90767566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4247A55-AC83-BA53-9712-49B0B3849FD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CA706040-A2F7-A10E-3B16-BCCFC845439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7993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17AAF-F0B0-495F-FCE0-9798FAF0D9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7BD40D-2D86-51A4-E7D6-EFFCC0D4A4A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BF2CA82-8F64-AA34-27CA-732204739CC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CF9B2B98-FFB6-657B-EF6B-31B4AAB8D6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51337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3A974-2037-2A17-9CBF-0DA6F138F5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00313D-4950-915B-1CC8-22EFEA6463D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D585851-3C04-4A44-086D-ED9D8226D7B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2295AC9-5899-07B8-7DB2-49FA2EF5C2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08891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D9033-CD5B-68C0-4D52-2B3FC8C4A7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9135F1-FC52-A923-1A58-34877306B31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EAC22E-EA76-6642-E66D-3AD39A26766B}"/>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071418F-4B44-BEA3-AD7E-B29C6ED1ED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7097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0D511-B446-9F59-DBE7-3BF7D16CEB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A877B2-9048-7D22-FAE4-DFFEEA6E7AB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23D69B7-D084-BE71-F83E-D063BDFB2C1E}"/>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9FB2E295-D2A3-AE0D-3314-F155B4FFC5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2295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3F067-1EE7-5044-12A5-8D0C4AE1F9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EF9BAE-25EB-66E3-F0C7-8D438C6FB83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5EB24BD-DF93-F17A-22F8-EAF6DB49D4B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F3AC7E54-E6BE-6750-92E6-9E9B054341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81907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10D54-018E-6C04-E10D-649BA176DA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F3A147-AAA1-8D7D-AB53-92FC3D56F00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AC0BBDB-19E6-5251-DA0A-39DC3D564BC0}"/>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FE23D5A-6AD6-9E52-3AE2-74C3B9962BA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481073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5952D-C0F1-B2C9-5FC8-9E3004273D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B4A037-2012-8A4D-261D-02D4A2BFA17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7A5F3CD-98C8-FD66-2B47-1B3A8B3CED4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6DA574A-5B8D-ECBA-0199-924E3848C8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733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96738-71D7-D0A5-C6C6-575575D22F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C7B639-3DFA-3A02-A337-A0FCE6A56F7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503A0A6-AF07-7CA1-6297-9A8F3E5FEEDE}"/>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0512970-4CB1-F3A4-3D12-F1586451989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214107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C45D2-48CA-2D94-2FDE-CB193B8E90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42A56C-7D7E-E331-76C9-23BC9E08C45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9C90F69-B78E-DDE6-4BEB-354734E324A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00C53ADD-7293-CFD3-CB61-722B4BF0FC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76520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8CF20-B35E-126F-CB4C-A0CA94562C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A54DB9-BE99-A147-AE64-DD218B20205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F70FA5C-AA26-AD58-DDCC-F0333ECB4FE4}"/>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CE2CD148-FCE0-B446-3476-D38E0CF321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110302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5EE2C-080F-A6B1-8E19-2B14FF511D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75E05C-AFDB-352A-4BDE-19D1BD425A2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694090D-CF94-92FF-9B72-27890F7060D4}"/>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6F5EF37-9484-1E13-62EE-A6112218F1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61595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A98F1-2D8D-C664-C901-175CA25C19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19AD96-66D9-9C4E-12D2-EFED1AB8856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C78CE49-AB4D-CACC-EE5E-AA1E43D8200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05165A30-86CA-4F57-B3F9-E3AB09CCC0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52581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E82BF-2ED7-4E80-7F73-694AB1E3CE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3A31B-4B5E-202F-6450-53B864F07AA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4B0F84D-ED37-DCB4-1210-EB4F446CC5F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718EB45-290F-8A61-020D-9630DFB51F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14867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C2141-563F-2FDB-9B18-88507AC418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69DF4F-2506-B8F5-C049-FFB433BCB0D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2860B4-CBFB-0183-AE21-D2B0592A33F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129E5157-FC2A-DE6E-7437-611F2046C5F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71842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2CA7A-433A-0FF3-FE06-F515E67DC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E8EBE6-B637-051A-099D-9911DB2B01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290ECA6-E970-F5CF-C43D-7B9B052E62C9}"/>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C66E4C9-1CC3-E46C-992F-CF3D74C8BE0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79181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3C0DA-051D-95F2-35D5-6B9EB19855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7B090A-1AB6-938E-FDF2-045CBC7AEDB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2AB76AC-1F98-1633-4B11-859EF1553E7B}"/>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521D2B6-5F25-9C56-5546-9F5FF49FA6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83422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D5D44-324D-5223-B006-9B85FD2E40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EC89A5-AF57-28E6-1EB9-A07774085B9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3F81DCF-FEA3-AAA7-5279-71A6EA815345}"/>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7540DCB-F624-F108-A885-23B0A3CF0B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271308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2FFDD-33F9-E833-4D9B-B9BEE45591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F13F92-398A-E746-C975-0F61F263EB4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F34EA76-B227-E18C-57F8-CA8D8EA58A0E}"/>
              </a:ext>
            </a:extLst>
          </p:cNvPr>
          <p:cNvSpPr>
            <a:spLocks noGrp="1"/>
          </p:cNvSpPr>
          <p:nvPr>
            <p:ph type="body" idx="1"/>
          </p:nvPr>
        </p:nvSpPr>
        <p:spPr/>
        <p:txBody>
          <a:bodyPr/>
          <a:lstStyle/>
          <a:p>
            <a:pPr algn="r" rtl="1">
              <a:buNone/>
            </a:pPr>
            <a:endParaRPr lang="en-US" dirty="0"/>
          </a:p>
        </p:txBody>
      </p:sp>
      <p:sp>
        <p:nvSpPr>
          <p:cNvPr id="4" name="Slide Number Placeholder 3">
            <a:extLst>
              <a:ext uri="{FF2B5EF4-FFF2-40B4-BE49-F238E27FC236}">
                <a16:creationId xmlns:a16="http://schemas.microsoft.com/office/drawing/2014/main" id="{5499CB92-77F3-6108-D175-C2F778AC4B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133336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92D54-5218-403F-913A-23E0302E3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92AA03-D1C7-CEDB-51B7-B4EC3AC1083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FEF73E3-7493-DC03-0D1A-03CD5277D96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38A86D2-B06D-043E-8AB2-7D657053EB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66556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D54EC-AAA2-0C88-5BD5-5AA737D311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94B875-6297-8710-4C8A-FD2C3D104A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FF25B24-C689-F9C3-4840-01EAE00285C6}"/>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376BD41-4711-983B-87E2-8D67FB1DE4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8362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4F5F8-954B-65A7-890F-F7C76192B1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FF513-48D6-4378-BAC7-F6292F0FDF9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0E9BE5-17CE-AD30-1CC4-18EBDEF0D2D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26DC72E-DAEB-1E2C-85AF-AFD168D883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94208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CA7DF-8B13-AE01-EF51-72594174B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453F46-3C5B-2E82-CECB-C9F3AF80CCA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ABC4B1B-58D1-85E2-4F4D-30F2BC2E63A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9FDD819D-91FA-A374-E0DE-952768CCBA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57839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AC092-C8CF-94A4-CE8D-055DF27670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7F499A-5029-311E-B73A-B674F3607A1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AF3028C-C3A0-B8CC-8F17-9FF0EC9DA13B}"/>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585F30B-37DA-1832-FBBE-7423A4BD48C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45231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FC9B3-E843-0740-8EC4-8F5C30279D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C12A4F-D849-1EFB-0F8F-02F3749CDFA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C1AFDC0-86E0-852F-14D0-65E84F63E5A4}"/>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9E3B834-FEB2-DEFD-BA76-8CB4A5DB83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141046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E2EF8-E2F0-7F80-0445-6767A19BFB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F0C40F-2EC4-CB5F-0085-CCCC1582D83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AB68B92-C6C5-379F-DB48-EE1C97B4FF8E}"/>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145F19A-FCFF-14D6-122E-FEDB14289C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1196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14EA9-0C4F-6420-33A1-8A0305F2CF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8EFAB0-8971-DB8C-2870-8433BC8626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BFF756C-3824-6A6F-C485-B16554E7673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2AA9C24A-00C0-EDB8-35A4-4AF16C4EE8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09271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F5441-DA6A-2F50-3FD1-5377C5A39A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6C5B2C-5E2C-CC91-8381-E64024015F0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9E027C-55FE-4A53-B6E5-9A25DF1299BC}"/>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1B9AEF0-70B7-5990-CF42-3C23268AAD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28817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47091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40.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5" Type="http://schemas.openxmlformats.org/officeDocument/2006/relationships/image" Target="../media/image42.png"/><Relationship Id="rId4" Type="http://schemas.openxmlformats.org/officeDocument/2006/relationships/image" Target="../media/image41.png"/></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0.xml"/><Relationship Id="rId1" Type="http://schemas.openxmlformats.org/officeDocument/2006/relationships/slideLayout" Target="../slideLayouts/slideLayout15.xml"/><Relationship Id="rId6" Type="http://schemas.openxmlformats.org/officeDocument/2006/relationships/image" Target="../media/image46.png"/><Relationship Id="rId5" Type="http://schemas.openxmlformats.org/officeDocument/2006/relationships/image" Target="../media/image45.sv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74884" y="2230955"/>
            <a:ext cx="5973045" cy="738664"/>
          </a:xfrm>
          <a:prstGeom prst="rect">
            <a:avLst/>
          </a:prstGeom>
          <a:noFill/>
        </p:spPr>
        <p:txBody>
          <a:bodyPr wrap="none" rtlCol="0">
            <a:spAutoFit/>
          </a:bodyPr>
          <a:lstStyle/>
          <a:p>
            <a:pPr algn="ctr"/>
            <a:r>
              <a:rPr lang="en-US" sz="4200" b="1" dirty="0">
                <a:solidFill>
                  <a:srgbClr val="00B0F0"/>
                </a:solidFill>
                <a:latin typeface="Alexandria" charset="0"/>
                <a:cs typeface="Alexandria" charset="0"/>
              </a:rPr>
              <a:t>System Administration (2)</a:t>
            </a:r>
          </a:p>
        </p:txBody>
      </p:sp>
      <p:sp>
        <p:nvSpPr>
          <p:cNvPr id="34" name="Rectangle: Rounded Corners 33"/>
          <p:cNvSpPr/>
          <p:nvPr/>
        </p:nvSpPr>
        <p:spPr>
          <a:xfrm>
            <a:off x="455875" y="5983901"/>
            <a:ext cx="2371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1748145" y="3439517"/>
            <a:ext cx="1079142" cy="523220"/>
          </a:xfrm>
          <a:prstGeom prst="rect">
            <a:avLst/>
          </a:prstGeom>
          <a:noFill/>
        </p:spPr>
        <p:txBody>
          <a:bodyPr wrap="none" rtlCol="0">
            <a:spAutoFit/>
          </a:bodyPr>
          <a:lstStyle/>
          <a:p>
            <a:r>
              <a:rPr lang="en-US" sz="2800" dirty="0">
                <a:latin typeface="Alexandria" charset="0"/>
                <a:cs typeface="Alexandria" charset="0"/>
              </a:rPr>
              <a:t>IT401 </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331886"/>
            <a:ext cx="589385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System Administration 2</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6513979" y="4761427"/>
            <a:ext cx="3258136" cy="769441"/>
          </a:xfrm>
          <a:prstGeom prst="rect">
            <a:avLst/>
          </a:prstGeom>
          <a:noFill/>
        </p:spPr>
        <p:txBody>
          <a:bodyPr wrap="none" rtlCol="0">
            <a:spAutoFit/>
          </a:bodyPr>
          <a:lstStyle/>
          <a:p>
            <a:pPr algn="ctr"/>
            <a:r>
              <a:rPr lang="en-US" sz="2000" dirty="0">
                <a:latin typeface="Alexandria" charset="0"/>
                <a:cs typeface="Alexandria" charset="0"/>
              </a:rPr>
              <a:t>IT401 </a:t>
            </a:r>
          </a:p>
          <a:p>
            <a:pPr algn="ctr"/>
            <a:r>
              <a:rPr lang="en-US" sz="2400" b="1" dirty="0">
                <a:latin typeface="Alexandria" charset="0"/>
                <a:cs typeface="Alexandria" charset="0"/>
              </a:rPr>
              <a:t>System Log Architecture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40447" y="1635142"/>
            <a:ext cx="10911106" cy="375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765858" y="1926986"/>
            <a:ext cx="10660283" cy="2173031"/>
          </a:xfrm>
          <a:prstGeom prst="rect">
            <a:avLst/>
          </a:prstGeom>
          <a:noFill/>
        </p:spPr>
        <p:txBody>
          <a:bodyPr wrap="square" rtlCol="0">
            <a:spAutoFit/>
          </a:bodyPr>
          <a:lstStyle/>
          <a:p>
            <a:pPr algn="just">
              <a:lnSpc>
                <a:spcPct val="150000"/>
              </a:lnSpc>
            </a:pPr>
            <a:r>
              <a:rPr lang="en-US" sz="2000" b="0" i="0" u="none" strike="noStrike" baseline="0" dirty="0">
                <a:solidFill>
                  <a:schemeClr val="accent5">
                    <a:lumMod val="50000"/>
                  </a:schemeClr>
                </a:solidFill>
                <a:latin typeface="Calibri" panose="020F0502020204030204" pitchFamily="34" charset="0"/>
                <a:cs typeface="Calibri" panose="020F0502020204030204" pitchFamily="34" charset="0"/>
              </a:rPr>
              <a:t>Upon completion of this lecture, you will be able to:</a:t>
            </a:r>
          </a:p>
          <a:p>
            <a:pPr lvl="1">
              <a:lnSpc>
                <a:spcPct val="150000"/>
              </a:lnSpc>
            </a:pPr>
            <a:r>
              <a:rPr lang="en-US" dirty="0"/>
              <a:t>▪ Understand the System Log Architecture and the purpose of system logging.</a:t>
            </a:r>
            <a:endParaRPr lang="ar-IQ" dirty="0"/>
          </a:p>
          <a:p>
            <a:pPr lvl="1">
              <a:lnSpc>
                <a:spcPct val="150000"/>
              </a:lnSpc>
            </a:pPr>
            <a:r>
              <a:rPr lang="en-US" dirty="0"/>
              <a:t>▪ Analyze Syslog data to identify system and network events.</a:t>
            </a:r>
            <a:endParaRPr lang="ar-IQ" dirty="0"/>
          </a:p>
          <a:p>
            <a:pPr lvl="1">
              <a:lnSpc>
                <a:spcPct val="150000"/>
              </a:lnSpc>
            </a:pPr>
            <a:r>
              <a:rPr lang="en-US" dirty="0"/>
              <a:t>▪ Locate and view log files on the system.</a:t>
            </a:r>
            <a:endParaRPr lang="ar-IQ" dirty="0"/>
          </a:p>
          <a:p>
            <a:pPr lvl="1">
              <a:lnSpc>
                <a:spcPct val="150000"/>
              </a:lnSpc>
            </a:pPr>
            <a:r>
              <a:rPr lang="en-US" dirty="0"/>
              <a:t>▪ Configure remote logging for centralized log management.</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456834" y="1028817"/>
            <a:ext cx="1616148" cy="584775"/>
          </a:xfrm>
          <a:prstGeom prst="rect">
            <a:avLst/>
          </a:prstGeom>
          <a:noFill/>
        </p:spPr>
        <p:txBody>
          <a:bodyPr wrap="none" rtlCol="0">
            <a:spAutoFit/>
          </a:bodyPr>
          <a:lstStyle/>
          <a:p>
            <a:pPr lvl="0" algn="ctr"/>
            <a:r>
              <a:rPr lang="en-US" sz="3200" b="1" kern="1200" dirty="0">
                <a:solidFill>
                  <a:schemeClr val="tx2"/>
                </a:solidFill>
                <a:latin typeface="Alexandria" charset="0"/>
                <a:ea typeface="+mn-ea"/>
                <a:cs typeface="+mn-cs"/>
              </a:rPr>
              <a:t>Outlines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9</a:t>
              </a: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2806789" y="2084561"/>
            <a:ext cx="8377884" cy="3778920"/>
          </a:xfrm>
          <a:prstGeom prst="rect">
            <a:avLst/>
          </a:prstGeom>
          <a:noFill/>
        </p:spPr>
        <p:txBody>
          <a:bodyPr wrap="square">
            <a:spAutoFit/>
          </a:bodyPr>
          <a:lstStyle/>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System Logging </a:t>
            </a: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Analyze a Syslog</a:t>
            </a:r>
            <a:r>
              <a:rPr lang="ar-IQ" sz="2500" kern="100" dirty="0">
                <a:effectLst/>
                <a:latin typeface="Calibri" panose="020F0502020204030204" pitchFamily="34" charset="0"/>
                <a:ea typeface="Calibri" panose="020F0502020204030204" pitchFamily="34" charset="0"/>
                <a:cs typeface="Arial" panose="020B0604020202020204" pitchFamily="34" charset="0"/>
              </a:rPr>
              <a:t>   </a:t>
            </a:r>
            <a:r>
              <a:rPr lang="en-US" sz="2500" kern="100" dirty="0">
                <a:effectLst/>
                <a:latin typeface="Calibri" panose="020F0502020204030204" pitchFamily="34" charset="0"/>
                <a:ea typeface="Calibri" panose="020F0502020204030204" pitchFamily="34" charset="0"/>
                <a:cs typeface="Arial" panose="020B0604020202020204" pitchFamily="34" charset="0"/>
              </a:rPr>
              <a:t> </a:t>
            </a: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latin typeface="Calibri" panose="020F0502020204030204" pitchFamily="34" charset="0"/>
                <a:ea typeface="Calibri" panose="020F0502020204030204" pitchFamily="34" charset="0"/>
                <a:cs typeface="Arial" panose="020B0604020202020204" pitchFamily="34" charset="0"/>
              </a:rPr>
              <a:t>Finding Log</a:t>
            </a:r>
            <a:endParaRPr lang="ar-IQ" sz="25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Configuring a remote logging solution</a:t>
            </a: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Testing Environment</a:t>
            </a:r>
            <a:endParaRPr lang="ar-IQ" sz="25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Firewall</a:t>
            </a:r>
            <a:endParaRPr lang="ar-IQ" sz="25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Aft>
                <a:spcPts val="800"/>
              </a:spcAft>
              <a:buFont typeface="Wingdings" panose="05000000000000000000" pitchFamily="2" charset="2"/>
              <a:buChar char=""/>
              <a:tabLst>
                <a:tab pos="457200" algn="l"/>
              </a:tabLst>
            </a:pPr>
            <a:endParaRPr lang="en-US" sz="2500" kern="100" dirty="0">
              <a:effectLst/>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7A574-06F2-2561-36FF-F8E7C498BD6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4A94D1C-8A0B-0F98-0D7E-0ACC66BF52E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0671B139-495A-18D4-39F7-354CCC78862C}"/>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5299180D-F216-809F-9C11-38BB6FC1515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E6F67730-1C95-877B-D905-8909016B303B}"/>
              </a:ext>
            </a:extLst>
          </p:cNvPr>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DCC05579-D641-2F8B-C212-41FAED0E2D00}"/>
              </a:ext>
            </a:extLst>
          </p:cNvPr>
          <p:cNvSpPr txBox="1"/>
          <p:nvPr/>
        </p:nvSpPr>
        <p:spPr>
          <a:xfrm>
            <a:off x="6289139" y="1391488"/>
            <a:ext cx="3642985" cy="507831"/>
          </a:xfrm>
          <a:prstGeom prst="rect">
            <a:avLst/>
          </a:prstGeom>
          <a:noFill/>
        </p:spPr>
        <p:txBody>
          <a:bodyPr wrap="none" rtlCol="0">
            <a:spAutoFit/>
          </a:bodyPr>
          <a:lstStyle/>
          <a:p>
            <a:pPr lvl="0" algn="ctr"/>
            <a:r>
              <a:rPr lang="en-US" sz="2700" b="1" dirty="0"/>
              <a:t>System Log Architecture</a:t>
            </a:r>
          </a:p>
        </p:txBody>
      </p:sp>
      <p:pic>
        <p:nvPicPr>
          <p:cNvPr id="5" name="Graphic 21">
            <a:extLst>
              <a:ext uri="{FF2B5EF4-FFF2-40B4-BE49-F238E27FC236}">
                <a16:creationId xmlns:a16="http://schemas.microsoft.com/office/drawing/2014/main" id="{E251AA08-087B-40AC-C4A1-9617F71FF9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107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FCEE2-2740-9AE6-E98B-FFFC41D34F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83A4E0-5449-CAA7-2EFC-CD1708F25349}"/>
              </a:ext>
            </a:extLst>
          </p:cNvPr>
          <p:cNvSpPr/>
          <p:nvPr/>
        </p:nvSpPr>
        <p:spPr>
          <a:xfrm>
            <a:off x="640447" y="1918009"/>
            <a:ext cx="10923368" cy="3813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9B4104B-022A-2227-F7A8-E03E1FBB879F}"/>
              </a:ext>
            </a:extLst>
          </p:cNvPr>
          <p:cNvSpPr txBox="1"/>
          <p:nvPr/>
        </p:nvSpPr>
        <p:spPr>
          <a:xfrm>
            <a:off x="765858" y="1194236"/>
            <a:ext cx="666531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ACBC2DA9-7584-44C8-89EA-BC39CFD2C25B}"/>
              </a:ext>
            </a:extLst>
          </p:cNvPr>
          <p:cNvSpPr txBox="1"/>
          <p:nvPr/>
        </p:nvSpPr>
        <p:spPr>
          <a:xfrm>
            <a:off x="765858" y="1998017"/>
            <a:ext cx="10660283" cy="3578800"/>
          </a:xfrm>
          <a:prstGeom prst="rect">
            <a:avLst/>
          </a:prstGeom>
          <a:noFill/>
        </p:spPr>
        <p:txBody>
          <a:bodyPr wrap="square" rtlCol="0">
            <a:spAutoFit/>
          </a:bodyPr>
          <a:lstStyle/>
          <a:p>
            <a:pPr marL="342900" indent="-342900">
              <a:lnSpc>
                <a:spcPct val="150000"/>
              </a:lnSpc>
              <a:buFont typeface="Wingdings" panose="05000000000000000000" pitchFamily="2" charset="2"/>
              <a:buChar char="v"/>
            </a:pPr>
            <a:r>
              <a:rPr lang="en-US" sz="2100" b="1" dirty="0">
                <a:solidFill>
                  <a:schemeClr val="accent2">
                    <a:lumMod val="50000"/>
                  </a:schemeClr>
                </a:solidFill>
              </a:rPr>
              <a:t>System Logging </a:t>
            </a:r>
          </a:p>
          <a:p>
            <a:pPr marL="285750" indent="-285750">
              <a:lnSpc>
                <a:spcPct val="150000"/>
              </a:lnSpc>
              <a:buFont typeface="Wingdings" panose="05000000000000000000" pitchFamily="2" charset="2"/>
              <a:buChar char="§"/>
            </a:pPr>
            <a:r>
              <a:rPr lang="en-US" sz="1900" dirty="0"/>
              <a:t>Processes and the operating system kernel need to record events that occur.</a:t>
            </a:r>
          </a:p>
          <a:p>
            <a:pPr marL="285750" indent="-285750">
              <a:lnSpc>
                <a:spcPct val="150000"/>
              </a:lnSpc>
              <a:buFont typeface="Wingdings" panose="05000000000000000000" pitchFamily="2" charset="2"/>
              <a:buChar char="§"/>
            </a:pPr>
            <a:r>
              <a:rPr lang="en-US" sz="1900" dirty="0"/>
              <a:t>These logs are useful for auditing the system and troubleshooting issues.</a:t>
            </a:r>
          </a:p>
          <a:p>
            <a:pPr marL="285750" indent="-285750">
              <a:lnSpc>
                <a:spcPct val="150000"/>
              </a:lnSpc>
              <a:buFont typeface="Wingdings" panose="05000000000000000000" pitchFamily="2" charset="2"/>
              <a:buChar char="§"/>
            </a:pPr>
            <a:r>
              <a:rPr lang="en-US" sz="1900" dirty="0"/>
              <a:t>By convention, log files are stored in </a:t>
            </a:r>
            <a:r>
              <a:rPr lang="en-US" sz="1900" b="1" dirty="0"/>
              <a:t>/var/log</a:t>
            </a:r>
            <a:r>
              <a:rPr lang="en-US" sz="1900" dirty="0"/>
              <a:t>. Linux uses a standard logging system based on the </a:t>
            </a:r>
            <a:r>
              <a:rPr lang="en-US" sz="1900" b="1" dirty="0"/>
              <a:t>Syslog protocol</a:t>
            </a:r>
            <a:r>
              <a:rPr lang="en-US" sz="1900" dirty="0"/>
              <a:t>.</a:t>
            </a:r>
          </a:p>
          <a:p>
            <a:pPr marL="285750" indent="-285750">
              <a:lnSpc>
                <a:spcPct val="150000"/>
              </a:lnSpc>
              <a:buFont typeface="Wingdings" panose="05000000000000000000" pitchFamily="2" charset="2"/>
              <a:buChar char="§"/>
            </a:pPr>
            <a:r>
              <a:rPr lang="en-US" sz="1900" dirty="0"/>
              <a:t>Many programs use this logging system to record events and organize them into log files.</a:t>
            </a:r>
          </a:p>
          <a:p>
            <a:pPr marL="285750" indent="-285750">
              <a:lnSpc>
                <a:spcPct val="150000"/>
              </a:lnSpc>
              <a:buFont typeface="Wingdings" panose="05000000000000000000" pitchFamily="2" charset="2"/>
              <a:buChar char="§"/>
            </a:pPr>
            <a:r>
              <a:rPr lang="en-US" sz="1900" dirty="0"/>
              <a:t>In Red Hat Enterprise Linux, syslog messages are handled by two services: </a:t>
            </a:r>
            <a:r>
              <a:rPr lang="en-US" sz="1900" b="1" dirty="0" err="1"/>
              <a:t>systemd-journald</a:t>
            </a:r>
            <a:r>
              <a:rPr lang="en-US" sz="1900" dirty="0"/>
              <a:t> and </a:t>
            </a:r>
            <a:r>
              <a:rPr lang="en-US" sz="1900" b="1" dirty="0" err="1"/>
              <a:t>rsyslog</a:t>
            </a:r>
            <a:r>
              <a:rPr lang="en-US" dirty="0"/>
              <a:t>.</a:t>
            </a:r>
          </a:p>
        </p:txBody>
      </p:sp>
      <p:pic>
        <p:nvPicPr>
          <p:cNvPr id="7" name="Graphic 21">
            <a:extLst>
              <a:ext uri="{FF2B5EF4-FFF2-40B4-BE49-F238E27FC236}">
                <a16:creationId xmlns:a16="http://schemas.microsoft.com/office/drawing/2014/main" id="{17D8DFB2-0DA9-CF9D-5899-E72FC3422F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097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03846-FA2C-1662-D45E-D0F1753AC4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5017BE-4E82-1867-1893-10416561C689}"/>
              </a:ext>
            </a:extLst>
          </p:cNvPr>
          <p:cNvSpPr/>
          <p:nvPr/>
        </p:nvSpPr>
        <p:spPr>
          <a:xfrm>
            <a:off x="617281" y="1705221"/>
            <a:ext cx="10779265" cy="4675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9CBC4DA-0552-AAEA-33C2-B35B9836B136}"/>
              </a:ext>
            </a:extLst>
          </p:cNvPr>
          <p:cNvSpPr txBox="1"/>
          <p:nvPr/>
        </p:nvSpPr>
        <p:spPr>
          <a:xfrm>
            <a:off x="736945" y="1076536"/>
            <a:ext cx="10095876"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2776A178-1B9F-45E2-8483-D3B43746E8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sp>
        <p:nvSpPr>
          <p:cNvPr id="2" name="Rectangle 1">
            <a:extLst>
              <a:ext uri="{FF2B5EF4-FFF2-40B4-BE49-F238E27FC236}">
                <a16:creationId xmlns:a16="http://schemas.microsoft.com/office/drawing/2014/main" id="{361E40CD-CDFA-EFBA-0924-A32B57803AE8}"/>
              </a:ext>
            </a:extLst>
          </p:cNvPr>
          <p:cNvSpPr/>
          <p:nvPr/>
        </p:nvSpPr>
        <p:spPr>
          <a:xfrm>
            <a:off x="795454" y="1852684"/>
            <a:ext cx="3564121" cy="424953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err="1">
                <a:ln>
                  <a:noFill/>
                </a:ln>
                <a:solidFill>
                  <a:schemeClr val="accent2">
                    <a:lumMod val="50000"/>
                  </a:schemeClr>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 service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then sorts the syslog messages by type (or facility) and priority and writes them to persistent files in the /var/log directory. </a:t>
            </a:r>
            <a:endParaRPr kumimoji="0" lang="ar-IQ"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a:ln>
                  <a:noFill/>
                </a:ln>
                <a:solidFill>
                  <a:srgbClr val="5B9BD5"/>
                </a:solidFill>
                <a:effectLst/>
                <a:uLnTx/>
                <a:uFillTx/>
                <a:latin typeface="Calibri"/>
                <a:ea typeface="Calibri"/>
                <a:cs typeface="Calibri"/>
                <a:sym typeface="Calibri"/>
              </a:rPr>
              <a:t>/var/log directory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holds various system- and service-specific log files maintained by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4">
            <a:extLst>
              <a:ext uri="{FF2B5EF4-FFF2-40B4-BE49-F238E27FC236}">
                <a16:creationId xmlns:a16="http://schemas.microsoft.com/office/drawing/2014/main" id="{D0E33512-ACB7-B233-2BD1-A93EA59AE675}"/>
              </a:ext>
            </a:extLst>
          </p:cNvPr>
          <p:cNvPicPr>
            <a:picLocks noChangeAspect="1"/>
          </p:cNvPicPr>
          <p:nvPr/>
        </p:nvPicPr>
        <p:blipFill>
          <a:blip r:embed="rId4"/>
          <a:stretch>
            <a:fillRect/>
          </a:stretch>
        </p:blipFill>
        <p:spPr>
          <a:xfrm>
            <a:off x="4269888" y="1982220"/>
            <a:ext cx="7125077" cy="4116103"/>
          </a:xfrm>
          <a:prstGeom prst="rect">
            <a:avLst/>
          </a:prstGeom>
        </p:spPr>
      </p:pic>
    </p:spTree>
    <p:extLst>
      <p:ext uri="{BB962C8B-B14F-4D97-AF65-F5344CB8AC3E}">
        <p14:creationId xmlns:p14="http://schemas.microsoft.com/office/powerpoint/2010/main" val="3896536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64BDF-7D54-9878-2FF6-233D20AABA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3ACD3B-B7E3-21C8-8C7C-370E70B0A6A0}"/>
              </a:ext>
            </a:extLst>
          </p:cNvPr>
          <p:cNvSpPr/>
          <p:nvPr/>
        </p:nvSpPr>
        <p:spPr>
          <a:xfrm>
            <a:off x="640447" y="1587887"/>
            <a:ext cx="8882873" cy="4730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62FD08A-5B2B-6DFA-6365-F8CBDB6D29AD}"/>
              </a:ext>
            </a:extLst>
          </p:cNvPr>
          <p:cNvSpPr txBox="1"/>
          <p:nvPr/>
        </p:nvSpPr>
        <p:spPr>
          <a:xfrm>
            <a:off x="754706" y="892578"/>
            <a:ext cx="666531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3E7F5B28-A503-1A82-A7C6-A9662C32BA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1164687-77E3-084C-B8CD-DC53CFFD8778}"/>
              </a:ext>
            </a:extLst>
          </p:cNvPr>
          <p:cNvPicPr>
            <a:picLocks noChangeAspect="1"/>
          </p:cNvPicPr>
          <p:nvPr/>
        </p:nvPicPr>
        <p:blipFill>
          <a:blip r:embed="rId4"/>
          <a:stretch>
            <a:fillRect/>
          </a:stretch>
        </p:blipFill>
        <p:spPr>
          <a:xfrm>
            <a:off x="1316746" y="1725241"/>
            <a:ext cx="7080121" cy="4477670"/>
          </a:xfrm>
          <a:prstGeom prst="rect">
            <a:avLst/>
          </a:prstGeom>
        </p:spPr>
      </p:pic>
    </p:spTree>
    <p:extLst>
      <p:ext uri="{BB962C8B-B14F-4D97-AF65-F5344CB8AC3E}">
        <p14:creationId xmlns:p14="http://schemas.microsoft.com/office/powerpoint/2010/main" val="286096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CE2A5-438F-D3D1-29AE-ED654C968B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0EE2DE-09AC-B12C-4B91-B321DC828D15}"/>
              </a:ext>
            </a:extLst>
          </p:cNvPr>
          <p:cNvSpPr/>
          <p:nvPr/>
        </p:nvSpPr>
        <p:spPr>
          <a:xfrm>
            <a:off x="617281" y="1398685"/>
            <a:ext cx="10472366" cy="4982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383DDC1-83F9-B0C1-801C-1DDA57A6BDD5}"/>
              </a:ext>
            </a:extLst>
          </p:cNvPr>
          <p:cNvSpPr txBox="1"/>
          <p:nvPr/>
        </p:nvSpPr>
        <p:spPr>
          <a:xfrm>
            <a:off x="736945" y="844687"/>
            <a:ext cx="10095876"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7D8C3341-9B7B-7C9A-0358-95A6F5C01E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sp>
        <p:nvSpPr>
          <p:cNvPr id="2" name="Rectangle 1">
            <a:extLst>
              <a:ext uri="{FF2B5EF4-FFF2-40B4-BE49-F238E27FC236}">
                <a16:creationId xmlns:a16="http://schemas.microsoft.com/office/drawing/2014/main" id="{AC1424EE-9A5E-44F3-5E98-BD8FA2A8F9C2}"/>
              </a:ext>
            </a:extLst>
          </p:cNvPr>
          <p:cNvSpPr/>
          <p:nvPr/>
        </p:nvSpPr>
        <p:spPr>
          <a:xfrm>
            <a:off x="856609" y="1443835"/>
            <a:ext cx="9976212" cy="23774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4472C4"/>
                </a:solidFill>
                <a:effectLst/>
                <a:uLnTx/>
                <a:uFillTx/>
                <a:latin typeface="Calibri"/>
                <a:ea typeface="Calibri"/>
                <a:cs typeface="Calibri"/>
                <a:sym typeface="Calibri"/>
              </a:rPr>
              <a:t>SYSLOG FILES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Many programs use the syslog protocol to log events to the system. Each log message is categorized by a facility (the type of message) and a priority (the severity of the message).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facilities which are available are documented by the rsyslog.conf(5) man page. The eight priorities are also standardized and ranked as follows:</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4">
            <a:extLst>
              <a:ext uri="{FF2B5EF4-FFF2-40B4-BE49-F238E27FC236}">
                <a16:creationId xmlns:a16="http://schemas.microsoft.com/office/drawing/2014/main" id="{8D878DE3-5277-C9B4-129D-1130903D6399}"/>
              </a:ext>
            </a:extLst>
          </p:cNvPr>
          <p:cNvPicPr>
            <a:picLocks noChangeAspect="1"/>
          </p:cNvPicPr>
          <p:nvPr/>
        </p:nvPicPr>
        <p:blipFill>
          <a:blip r:embed="rId4"/>
          <a:stretch>
            <a:fillRect/>
          </a:stretch>
        </p:blipFill>
        <p:spPr>
          <a:xfrm>
            <a:off x="1102353" y="3821300"/>
            <a:ext cx="7484086" cy="2325153"/>
          </a:xfrm>
          <a:prstGeom prst="rect">
            <a:avLst/>
          </a:prstGeom>
        </p:spPr>
      </p:pic>
    </p:spTree>
    <p:extLst>
      <p:ext uri="{BB962C8B-B14F-4D97-AF65-F5344CB8AC3E}">
        <p14:creationId xmlns:p14="http://schemas.microsoft.com/office/powerpoint/2010/main" val="2474169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247A4-6D34-74CC-49CE-5752941418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C1764D-AB13-92E0-AB66-2896788560D3}"/>
              </a:ext>
            </a:extLst>
          </p:cNvPr>
          <p:cNvSpPr/>
          <p:nvPr/>
        </p:nvSpPr>
        <p:spPr>
          <a:xfrm>
            <a:off x="617281" y="1921029"/>
            <a:ext cx="10095876" cy="4357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57602E-9D91-9D60-1209-F51E1C58608D}"/>
              </a:ext>
            </a:extLst>
          </p:cNvPr>
          <p:cNvSpPr txBox="1"/>
          <p:nvPr/>
        </p:nvSpPr>
        <p:spPr>
          <a:xfrm>
            <a:off x="748096" y="1260256"/>
            <a:ext cx="10095876"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F585815B-9A68-239F-D146-5677B4320B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pic>
        <p:nvPicPr>
          <p:cNvPr id="2" name="Picture 1">
            <a:extLst>
              <a:ext uri="{FF2B5EF4-FFF2-40B4-BE49-F238E27FC236}">
                <a16:creationId xmlns:a16="http://schemas.microsoft.com/office/drawing/2014/main" id="{3929C361-E055-F6F8-A208-4D9F08C90895}"/>
              </a:ext>
            </a:extLst>
          </p:cNvPr>
          <p:cNvPicPr>
            <a:picLocks noChangeAspect="1"/>
          </p:cNvPicPr>
          <p:nvPr/>
        </p:nvPicPr>
        <p:blipFill>
          <a:blip r:embed="rId4"/>
          <a:stretch>
            <a:fillRect/>
          </a:stretch>
        </p:blipFill>
        <p:spPr>
          <a:xfrm>
            <a:off x="1091214" y="2040673"/>
            <a:ext cx="9114476" cy="2018370"/>
          </a:xfrm>
          <a:prstGeom prst="rect">
            <a:avLst/>
          </a:prstGeom>
        </p:spPr>
      </p:pic>
      <p:sp>
        <p:nvSpPr>
          <p:cNvPr id="8" name="Rectangle 7">
            <a:extLst>
              <a:ext uri="{FF2B5EF4-FFF2-40B4-BE49-F238E27FC236}">
                <a16:creationId xmlns:a16="http://schemas.microsoft.com/office/drawing/2014/main" id="{6CF14118-3EC7-D228-B09E-FDE119B8B269}"/>
              </a:ext>
            </a:extLst>
          </p:cNvPr>
          <p:cNvSpPr/>
          <p:nvPr/>
        </p:nvSpPr>
        <p:spPr>
          <a:xfrm>
            <a:off x="795454" y="4059043"/>
            <a:ext cx="9720146" cy="207412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err="1">
                <a:ln>
                  <a:noFill/>
                </a:ln>
                <a:solidFill>
                  <a:schemeClr val="accent2">
                    <a:lumMod val="50000"/>
                  </a:schemeClr>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service uses the facility and priority of log messages to determine how to handle them.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This is configured by the file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etc</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/rsyslog.conf and by </a:t>
            </a:r>
            <a:r>
              <a:rPr kumimoji="0" lang="en-US" b="1" i="0" u="none" strike="noStrike" kern="0" cap="none" spc="0" normalizeH="0" baseline="0" noProof="0" dirty="0">
                <a:ln>
                  <a:noFill/>
                </a:ln>
                <a:solidFill>
                  <a:srgbClr val="0070C0"/>
                </a:solidFill>
                <a:effectLst/>
                <a:uLnTx/>
                <a:uFillTx/>
                <a:latin typeface="Calibri"/>
                <a:ea typeface="Calibri"/>
                <a:cs typeface="Calibri"/>
                <a:sym typeface="Calibri"/>
              </a:rPr>
              <a:t>*.conf files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in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etc</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Programs and administrators can change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configuration in a way that will not be overwritten by updates to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by putting </a:t>
            </a:r>
            <a:r>
              <a:rPr lang="en-US" kern="0" dirty="0">
                <a:solidFill>
                  <a:srgbClr val="000000"/>
                </a:solidFill>
                <a:latin typeface="Calibri"/>
                <a:ea typeface="Calibri"/>
                <a:cs typeface="Calibri"/>
                <a:sym typeface="Calibri"/>
              </a:rPr>
              <a:t>customized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files with a .conf suffix in the </a:t>
            </a:r>
            <a:r>
              <a:rPr kumimoji="0" lang="en-US" b="1" i="0" u="none" strike="noStrike" kern="0" cap="none" spc="0" normalizeH="0" baseline="0" noProof="0" dirty="0">
                <a:ln>
                  <a:noFill/>
                </a:ln>
                <a:solidFill>
                  <a:srgbClr val="C00000"/>
                </a:solidFill>
                <a:effectLst/>
                <a:uLnTx/>
                <a:uFillTx/>
                <a:latin typeface="Calibri"/>
                <a:ea typeface="Calibri"/>
                <a:cs typeface="Calibri"/>
                <a:sym typeface="Calibri"/>
              </a:rPr>
              <a:t>/ </a:t>
            </a:r>
            <a:r>
              <a:rPr kumimoji="0" lang="en-US" b="1" i="0" u="none" strike="noStrike" kern="0" cap="none" spc="0" normalizeH="0" baseline="0" noProof="0" dirty="0" err="1">
                <a:ln>
                  <a:noFill/>
                </a:ln>
                <a:solidFill>
                  <a:srgbClr val="C00000"/>
                </a:solidFill>
                <a:effectLst/>
                <a:uLnTx/>
                <a:uFillTx/>
                <a:latin typeface="Calibri"/>
                <a:ea typeface="Calibri"/>
                <a:cs typeface="Calibri"/>
                <a:sym typeface="Calibri"/>
              </a:rPr>
              <a:t>etc</a:t>
            </a:r>
            <a:r>
              <a:rPr kumimoji="0" lang="en-US" b="1" i="0" u="none" strike="noStrike" kern="0" cap="none" spc="0" normalizeH="0" baseline="0" noProof="0" dirty="0">
                <a:ln>
                  <a:noFill/>
                </a:ln>
                <a:solidFill>
                  <a:srgbClr val="C00000"/>
                </a:solidFill>
                <a:effectLst/>
                <a:uLnTx/>
                <a:uFillTx/>
                <a:latin typeface="Calibri"/>
                <a:ea typeface="Calibri"/>
                <a:cs typeface="Calibri"/>
                <a:sym typeface="Calibri"/>
              </a:rPr>
              <a:t>/</a:t>
            </a:r>
            <a:r>
              <a:rPr kumimoji="0" lang="en-US" b="1" i="0" u="none" strike="noStrike" kern="0" cap="none" spc="0" normalizeH="0" baseline="0" noProof="0" dirty="0" err="1">
                <a:ln>
                  <a:noFill/>
                </a:ln>
                <a:solidFill>
                  <a:srgbClr val="C00000"/>
                </a:solidFill>
                <a:effectLst/>
                <a:uLnTx/>
                <a:uFillTx/>
                <a:latin typeface="Calibri"/>
                <a:ea typeface="Calibri"/>
                <a:cs typeface="Calibri"/>
                <a:sym typeface="Calibri"/>
              </a:rPr>
              <a:t>rsyslog.d</a:t>
            </a:r>
            <a:r>
              <a:rPr kumimoji="0" lang="en-US" b="1" i="0" u="none" strike="noStrike" kern="0" cap="none" spc="0" normalizeH="0" baseline="0" noProof="0" dirty="0">
                <a:ln>
                  <a:noFill/>
                </a:ln>
                <a:solidFill>
                  <a:srgbClr val="C00000"/>
                </a:solidFill>
                <a:effectLst/>
                <a:uLnTx/>
                <a:uFillTx/>
                <a:latin typeface="Calibri"/>
                <a:ea typeface="Calibri"/>
                <a:cs typeface="Calibri"/>
                <a:sym typeface="Calibri"/>
              </a:rPr>
              <a:t> </a:t>
            </a:r>
            <a:r>
              <a:rPr lang="en-US" kern="0" dirty="0">
                <a:solidFill>
                  <a:srgbClr val="000000"/>
                </a:solidFill>
                <a:latin typeface="Calibri"/>
                <a:ea typeface="Calibri"/>
                <a:cs typeface="Calibri"/>
                <a:sym typeface="Calibri"/>
              </a:rPr>
              <a:t>directory.</a:t>
            </a:r>
          </a:p>
        </p:txBody>
      </p:sp>
    </p:spTree>
    <p:extLst>
      <p:ext uri="{BB962C8B-B14F-4D97-AF65-F5344CB8AC3E}">
        <p14:creationId xmlns:p14="http://schemas.microsoft.com/office/powerpoint/2010/main" val="1987707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D20FF-1001-27B7-639E-BB1B73B73B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D04E88-D814-8E86-7E2E-CA13AB999D5E}"/>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004EE8F-D4F8-15F9-ABEE-44A52C2628D0}"/>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BA0FC732-BC84-2994-D4E3-17FCADA83304}"/>
              </a:ext>
            </a:extLst>
          </p:cNvPr>
          <p:cNvSpPr txBox="1"/>
          <p:nvPr/>
        </p:nvSpPr>
        <p:spPr>
          <a:xfrm>
            <a:off x="891270" y="2120681"/>
            <a:ext cx="10438369" cy="3373359"/>
          </a:xfrm>
          <a:prstGeom prst="rect">
            <a:avLst/>
          </a:prstGeom>
          <a:noFill/>
        </p:spPr>
        <p:txBody>
          <a:bodyPr wrap="square" rtlCol="0">
            <a:spAutoFit/>
          </a:bodyPr>
          <a:lstStyle/>
          <a:p>
            <a:pPr marR="0" lvl="0" defTabSz="914400" rtl="0" eaLnBrk="1" fontAlgn="auto" latinLnBrk="0" hangingPunct="1">
              <a:lnSpc>
                <a:spcPct val="150000"/>
              </a:lnSpc>
              <a:spcBef>
                <a:spcPts val="0"/>
              </a:spcBef>
              <a:spcAft>
                <a:spcPts val="0"/>
              </a:spcAft>
              <a:buClr>
                <a:srgbClr val="000000"/>
              </a:buClr>
              <a:buSzTx/>
              <a:tabLst/>
              <a:defRPr/>
            </a:pPr>
            <a:r>
              <a:rPr kumimoji="0" lang="en-US" b="1" i="0" u="none" strike="noStrike" kern="0" cap="none" spc="0" normalizeH="0" baseline="0" noProof="0" dirty="0">
                <a:ln>
                  <a:noFill/>
                </a:ln>
                <a:solidFill>
                  <a:srgbClr val="2E75B5"/>
                </a:solidFill>
                <a:effectLst/>
                <a:uLnTx/>
                <a:uFillTx/>
                <a:latin typeface="Calibri"/>
                <a:ea typeface="Calibri"/>
                <a:cs typeface="Calibri"/>
                <a:sym typeface="Calibri"/>
              </a:rPr>
              <a:t>The #### RULES ####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section of </a:t>
            </a: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etc</a:t>
            </a: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/rsyslog.conf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contains directives that define where log messages are saved.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left side of each line indicates the facility and severity of the log message the directive matches.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a:ln>
                  <a:noFill/>
                </a:ln>
                <a:solidFill>
                  <a:srgbClr val="5B9BD5"/>
                </a:solidFill>
                <a:effectLst/>
                <a:uLnTx/>
                <a:uFillTx/>
                <a:latin typeface="Calibri"/>
                <a:ea typeface="Calibri"/>
                <a:cs typeface="Calibri"/>
                <a:sym typeface="Calibri"/>
              </a:rPr>
              <a:t>rsyslog.conf file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can contain the character </a:t>
            </a: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as a wild card in the facility and severity field, where it either stands for all facilities or all severities.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right side of each line indicates what file to save the log message in.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Log messages are normally saved in files in the </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/var/log directory</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A message handled by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can appear in multiple different log files. </a:t>
            </a:r>
          </a:p>
        </p:txBody>
      </p:sp>
      <p:pic>
        <p:nvPicPr>
          <p:cNvPr id="7" name="Graphic 21">
            <a:extLst>
              <a:ext uri="{FF2B5EF4-FFF2-40B4-BE49-F238E27FC236}">
                <a16:creationId xmlns:a16="http://schemas.microsoft.com/office/drawing/2014/main" id="{79028AA8-48F4-2CFB-749B-8564856CFC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7106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C8AD6-9B5A-9C5A-1D58-7DBA09A024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0D4231-EF28-C087-FA82-2D820FAC7E97}"/>
              </a:ext>
            </a:extLst>
          </p:cNvPr>
          <p:cNvSpPr/>
          <p:nvPr/>
        </p:nvSpPr>
        <p:spPr>
          <a:xfrm>
            <a:off x="592265" y="1637953"/>
            <a:ext cx="11246753" cy="4517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E23330E-8DCF-AAD0-9E1A-2B8B19CC58C4}"/>
              </a:ext>
            </a:extLst>
          </p:cNvPr>
          <p:cNvSpPr txBox="1"/>
          <p:nvPr/>
        </p:nvSpPr>
        <p:spPr>
          <a:xfrm>
            <a:off x="676648" y="942645"/>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8C779621-EDCB-33E3-C715-0CDCD24B1B7D}"/>
              </a:ext>
            </a:extLst>
          </p:cNvPr>
          <p:cNvSpPr txBox="1"/>
          <p:nvPr/>
        </p:nvSpPr>
        <p:spPr>
          <a:xfrm>
            <a:off x="711691" y="1820067"/>
            <a:ext cx="11007899" cy="3385542"/>
          </a:xfrm>
          <a:prstGeom prst="rect">
            <a:avLst/>
          </a:prstGeom>
          <a:noFill/>
        </p:spPr>
        <p:txBody>
          <a:bodyPr wrap="square" rtlCol="0">
            <a:spAutoFit/>
          </a:bodyPr>
          <a:lstStyle/>
          <a:p>
            <a:pPr marL="342900" indent="-342900">
              <a:lnSpc>
                <a:spcPct val="150000"/>
              </a:lnSpc>
              <a:buClr>
                <a:srgbClr val="000000"/>
              </a:buClr>
              <a:buSzPts val="2400"/>
              <a:buFont typeface="Wingdings" panose="05000000000000000000" pitchFamily="2" charset="2"/>
              <a:buChar char="§"/>
              <a:defRPr/>
            </a:pPr>
            <a:r>
              <a:rPr lang="en-US" kern="0" dirty="0">
                <a:solidFill>
                  <a:srgbClr val="000000"/>
                </a:solidFill>
                <a:latin typeface="Calibri"/>
                <a:ea typeface="Calibri"/>
                <a:cs typeface="Calibri"/>
                <a:sym typeface="Calibri"/>
              </a:rPr>
              <a:t>To prevent that, the severity field can be set to </a:t>
            </a:r>
            <a:r>
              <a:rPr lang="en-US" b="1" kern="0" dirty="0">
                <a:solidFill>
                  <a:srgbClr val="852F4A"/>
                </a:solidFill>
                <a:latin typeface="Calibri"/>
                <a:ea typeface="Calibri"/>
                <a:cs typeface="Calibri"/>
                <a:sym typeface="Calibri"/>
              </a:rPr>
              <a:t>none</a:t>
            </a:r>
            <a:r>
              <a:rPr lang="en-US" kern="0" dirty="0">
                <a:solidFill>
                  <a:srgbClr val="000000"/>
                </a:solidFill>
                <a:latin typeface="Calibri"/>
                <a:ea typeface="Calibri"/>
                <a:cs typeface="Calibri"/>
                <a:sym typeface="Calibri"/>
              </a:rPr>
              <a:t>, which means that none of the messages directed to this facility are added to the specified log file.</a:t>
            </a:r>
            <a:endParaRPr lang="en-US" kern="0" dirty="0">
              <a:solidFill>
                <a:srgbClr val="000000"/>
              </a:solidFill>
              <a:latin typeface="Calibri"/>
              <a:ea typeface="Calibri"/>
              <a:cs typeface="Calibri"/>
              <a:sym typeface="Arial"/>
            </a:endParaRPr>
          </a:p>
          <a:p>
            <a:pPr>
              <a:lnSpc>
                <a:spcPct val="150000"/>
              </a:lnSpc>
              <a:buClr>
                <a:srgbClr val="000000"/>
              </a:buClr>
              <a:buSzPts val="2400"/>
              <a:defRPr/>
            </a:pPr>
            <a:endParaRPr lang="en-US" kern="0" dirty="0">
              <a:solidFill>
                <a:srgbClr val="000000"/>
              </a:solidFill>
              <a:latin typeface="Calibri"/>
              <a:ea typeface="Calibri"/>
              <a:cs typeface="Calibri"/>
              <a:sym typeface="Arial"/>
            </a:endParaRPr>
          </a:p>
          <a:p>
            <a:pPr marL="342900" indent="-342900">
              <a:lnSpc>
                <a:spcPct val="150000"/>
              </a:lnSpc>
              <a:buClr>
                <a:srgbClr val="000000"/>
              </a:buClr>
              <a:buSzPts val="2400"/>
              <a:buFont typeface="Wingdings" panose="05000000000000000000" pitchFamily="2" charset="2"/>
              <a:buChar char="§"/>
              <a:defRPr/>
            </a:pPr>
            <a:r>
              <a:rPr lang="en-US" kern="0" dirty="0">
                <a:solidFill>
                  <a:srgbClr val="000000"/>
                </a:solidFill>
                <a:latin typeface="Calibri"/>
                <a:ea typeface="Calibri"/>
                <a:cs typeface="Calibri"/>
                <a:sym typeface="Calibri"/>
              </a:rPr>
              <a:t>Instead of logging syslog messages to a file, they can be printed to the terminals of all logged-in users.</a:t>
            </a:r>
            <a:endParaRPr lang="en-US" kern="0" dirty="0">
              <a:solidFill>
                <a:srgbClr val="000000"/>
              </a:solidFill>
              <a:latin typeface="Calibri"/>
              <a:ea typeface="Calibri"/>
              <a:cs typeface="Calibri"/>
              <a:sym typeface="Arial"/>
            </a:endParaRPr>
          </a:p>
          <a:p>
            <a:pPr>
              <a:lnSpc>
                <a:spcPct val="150000"/>
              </a:lnSpc>
              <a:buClr>
                <a:srgbClr val="000000"/>
              </a:buClr>
              <a:buSzPts val="2400"/>
              <a:defRPr/>
            </a:pPr>
            <a:endParaRPr lang="en-US" kern="0" dirty="0">
              <a:solidFill>
                <a:srgbClr val="000000"/>
              </a:solidFill>
              <a:latin typeface="Calibri"/>
              <a:ea typeface="Calibri"/>
              <a:cs typeface="Calibri"/>
              <a:sym typeface="Arial"/>
            </a:endParaRPr>
          </a:p>
          <a:p>
            <a:pPr marL="342900" indent="-342900">
              <a:lnSpc>
                <a:spcPct val="150000"/>
              </a:lnSpc>
              <a:buClr>
                <a:srgbClr val="000000"/>
              </a:buClr>
              <a:buSzPts val="2400"/>
              <a:buFont typeface="Wingdings" panose="05000000000000000000" pitchFamily="2" charset="2"/>
              <a:buChar char="§"/>
              <a:defRPr/>
            </a:pPr>
            <a:r>
              <a:rPr lang="en-US" kern="0" dirty="0">
                <a:solidFill>
                  <a:srgbClr val="000000"/>
                </a:solidFill>
                <a:latin typeface="Calibri"/>
                <a:ea typeface="Calibri"/>
                <a:cs typeface="Calibri"/>
                <a:sym typeface="Calibri"/>
              </a:rPr>
              <a:t>In the default rsyslog.conf file, this is done for all messages that have "</a:t>
            </a:r>
            <a:r>
              <a:rPr lang="en-US" kern="0" dirty="0" err="1">
                <a:solidFill>
                  <a:srgbClr val="852F4A"/>
                </a:solidFill>
                <a:latin typeface="Calibri"/>
                <a:ea typeface="Calibri"/>
                <a:cs typeface="Calibri"/>
                <a:sym typeface="Calibri"/>
              </a:rPr>
              <a:t>emerg</a:t>
            </a:r>
            <a:r>
              <a:rPr lang="en-US" kern="0" dirty="0">
                <a:solidFill>
                  <a:srgbClr val="000000"/>
                </a:solidFill>
                <a:latin typeface="Calibri"/>
                <a:ea typeface="Calibri"/>
                <a:cs typeface="Calibri"/>
                <a:sym typeface="Calibri"/>
              </a:rPr>
              <a:t>" priority.</a:t>
            </a:r>
            <a:endParaRPr lang="en-US" kern="0" dirty="0">
              <a:solidFill>
                <a:srgbClr val="000000"/>
              </a:solidFill>
              <a:latin typeface="Calibri"/>
              <a:ea typeface="Calibri"/>
              <a:cs typeface="Calibri"/>
              <a:sym typeface="Arial"/>
            </a:endParaRPr>
          </a:p>
          <a:p>
            <a:pPr marL="342900" marR="0" lvl="0" indent="-190500" algn="l"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70AD47"/>
                </a:solidFill>
                <a:effectLst/>
                <a:uLnTx/>
                <a:uFillTx/>
                <a:latin typeface="Calibri"/>
                <a:ea typeface="Calibri"/>
                <a:cs typeface="Calibri"/>
                <a:sym typeface="Calibri"/>
              </a:rPr>
              <a:t>SAMPLE RULES SECTION OF rsyslog.conf</a:t>
            </a:r>
          </a:p>
        </p:txBody>
      </p:sp>
      <p:pic>
        <p:nvPicPr>
          <p:cNvPr id="7" name="Graphic 21">
            <a:extLst>
              <a:ext uri="{FF2B5EF4-FFF2-40B4-BE49-F238E27FC236}">
                <a16:creationId xmlns:a16="http://schemas.microsoft.com/office/drawing/2014/main" id="{A86A15D6-A823-8466-5E3E-91DF3F1D46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1198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4D4E2-0DE4-F2ED-6BC4-39A3E5E16ED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E3D4A3D-B652-84BF-71D8-00AA68E80B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grpSp>
        <p:nvGrpSpPr>
          <p:cNvPr id="5" name="Google Shape;199;p9">
            <a:extLst>
              <a:ext uri="{FF2B5EF4-FFF2-40B4-BE49-F238E27FC236}">
                <a16:creationId xmlns:a16="http://schemas.microsoft.com/office/drawing/2014/main" id="{996BB730-5322-AFB2-169F-064894987E83}"/>
              </a:ext>
            </a:extLst>
          </p:cNvPr>
          <p:cNvGrpSpPr/>
          <p:nvPr/>
        </p:nvGrpSpPr>
        <p:grpSpPr>
          <a:xfrm>
            <a:off x="769435" y="200055"/>
            <a:ext cx="7404410" cy="6446072"/>
            <a:chOff x="3250498" y="833019"/>
            <a:chExt cx="6099564" cy="5566506"/>
          </a:xfrm>
        </p:grpSpPr>
        <p:pic>
          <p:nvPicPr>
            <p:cNvPr id="6" name="Google Shape;200;p9">
              <a:extLst>
                <a:ext uri="{FF2B5EF4-FFF2-40B4-BE49-F238E27FC236}">
                  <a16:creationId xmlns:a16="http://schemas.microsoft.com/office/drawing/2014/main" id="{5997A992-86AF-992A-E85C-901145B5E4C8}"/>
                </a:ext>
              </a:extLst>
            </p:cNvPr>
            <p:cNvPicPr preferRelativeResize="0"/>
            <p:nvPr/>
          </p:nvPicPr>
          <p:blipFill rotWithShape="1">
            <a:blip r:embed="rId4">
              <a:alphaModFix/>
            </a:blip>
            <a:srcRect/>
            <a:stretch/>
          </p:blipFill>
          <p:spPr>
            <a:xfrm>
              <a:off x="3250498" y="833019"/>
              <a:ext cx="6099564" cy="5191962"/>
            </a:xfrm>
            <a:prstGeom prst="rect">
              <a:avLst/>
            </a:prstGeom>
            <a:noFill/>
            <a:ln>
              <a:noFill/>
            </a:ln>
          </p:spPr>
        </p:pic>
        <p:pic>
          <p:nvPicPr>
            <p:cNvPr id="8" name="Google Shape;201;p9">
              <a:extLst>
                <a:ext uri="{FF2B5EF4-FFF2-40B4-BE49-F238E27FC236}">
                  <a16:creationId xmlns:a16="http://schemas.microsoft.com/office/drawing/2014/main" id="{118D3E57-9517-98F5-2A8C-42E89D8F4B57}"/>
                </a:ext>
              </a:extLst>
            </p:cNvPr>
            <p:cNvPicPr preferRelativeResize="0"/>
            <p:nvPr/>
          </p:nvPicPr>
          <p:blipFill rotWithShape="1">
            <a:blip r:embed="rId5">
              <a:alphaModFix/>
            </a:blip>
            <a:srcRect/>
            <a:stretch/>
          </p:blipFill>
          <p:spPr>
            <a:xfrm>
              <a:off x="3250498" y="5951850"/>
              <a:ext cx="6099564" cy="447675"/>
            </a:xfrm>
            <a:prstGeom prst="rect">
              <a:avLst/>
            </a:prstGeom>
            <a:noFill/>
            <a:ln>
              <a:noFill/>
            </a:ln>
          </p:spPr>
        </p:pic>
      </p:grpSp>
    </p:spTree>
    <p:extLst>
      <p:ext uri="{BB962C8B-B14F-4D97-AF65-F5344CB8AC3E}">
        <p14:creationId xmlns:p14="http://schemas.microsoft.com/office/powerpoint/2010/main" val="1660519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7D114-0540-879D-5E87-D09E040BB6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83F035-FB70-87ED-FACC-097E21AF3598}"/>
              </a:ext>
            </a:extLst>
          </p:cNvPr>
          <p:cNvSpPr/>
          <p:nvPr/>
        </p:nvSpPr>
        <p:spPr>
          <a:xfrm>
            <a:off x="640446" y="1828799"/>
            <a:ext cx="11046031"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0AA88C0-0BF5-3BB1-052A-CCCFF43DE1F1}"/>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F39075DC-5B1F-752A-9492-77747ACF6C95}"/>
              </a:ext>
            </a:extLst>
          </p:cNvPr>
          <p:cNvSpPr txBox="1"/>
          <p:nvPr/>
        </p:nvSpPr>
        <p:spPr>
          <a:xfrm>
            <a:off x="876815" y="1828800"/>
            <a:ext cx="10438369" cy="2125069"/>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
                <a:srgbClr val="000000"/>
              </a:buClr>
              <a:buSzTx/>
              <a:buFont typeface="Arial"/>
              <a:buNone/>
              <a:tabLst/>
              <a:defRPr/>
            </a:pPr>
            <a:r>
              <a:rPr kumimoji="0" lang="en-US" b="1" i="0" u="none" strike="noStrike" kern="0" cap="none" spc="0" normalizeH="0" baseline="0" noProof="0" dirty="0">
                <a:ln>
                  <a:noFill/>
                </a:ln>
                <a:solidFill>
                  <a:srgbClr val="70AD47"/>
                </a:solidFill>
                <a:effectLst/>
                <a:uLnTx/>
                <a:uFillTx/>
                <a:latin typeface="Calibri"/>
                <a:ea typeface="Calibri"/>
                <a:cs typeface="Calibri"/>
                <a:sym typeface="Calibri"/>
              </a:rPr>
              <a:t>ANALYZE A SYSLOG ENTRY </a:t>
            </a:r>
          </a:p>
          <a:p>
            <a:pPr marL="2857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system logs written by </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start with the oldest message on top and the newest message at the end of the log file.</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All log entries in log files managed by </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are recorded in a standard format. </a:t>
            </a:r>
          </a:p>
          <a:p>
            <a:pPr marL="2857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following example will explain the anatomy of a log file message in the /var/ log/secure log file:</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7" name="Graphic 21">
            <a:extLst>
              <a:ext uri="{FF2B5EF4-FFF2-40B4-BE49-F238E27FC236}">
                <a16:creationId xmlns:a16="http://schemas.microsoft.com/office/drawing/2014/main" id="{93548EE2-3DBF-78DE-041A-E0F161FDD5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A84723F-09F7-259C-7E82-33512BE37128}"/>
              </a:ext>
            </a:extLst>
          </p:cNvPr>
          <p:cNvPicPr>
            <a:picLocks noChangeAspect="1"/>
          </p:cNvPicPr>
          <p:nvPr/>
        </p:nvPicPr>
        <p:blipFill>
          <a:blip r:embed="rId4"/>
          <a:stretch>
            <a:fillRect/>
          </a:stretch>
        </p:blipFill>
        <p:spPr>
          <a:xfrm>
            <a:off x="1856336" y="3953869"/>
            <a:ext cx="7200652" cy="2223868"/>
          </a:xfrm>
          <a:prstGeom prst="rect">
            <a:avLst/>
          </a:prstGeom>
        </p:spPr>
      </p:pic>
    </p:spTree>
    <p:extLst>
      <p:ext uri="{BB962C8B-B14F-4D97-AF65-F5344CB8AC3E}">
        <p14:creationId xmlns:p14="http://schemas.microsoft.com/office/powerpoint/2010/main" val="2094721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CA87D-E594-B603-17BD-390105CBA9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ED7D68-2565-98B8-DF37-1D46F20EE728}"/>
              </a:ext>
            </a:extLst>
          </p:cNvPr>
          <p:cNvSpPr/>
          <p:nvPr/>
        </p:nvSpPr>
        <p:spPr>
          <a:xfrm>
            <a:off x="640446" y="1828799"/>
            <a:ext cx="11046031"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9C6C2D7-E519-C1EC-9988-F3A93B723778}"/>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6D30D22C-E04A-9197-C8E5-0C5FC24C3876}"/>
              </a:ext>
            </a:extLst>
          </p:cNvPr>
          <p:cNvSpPr txBox="1"/>
          <p:nvPr/>
        </p:nvSpPr>
        <p:spPr>
          <a:xfrm>
            <a:off x="876815" y="1828800"/>
            <a:ext cx="10438369" cy="2586734"/>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2060"/>
                </a:solidFill>
                <a:effectLst/>
                <a:uLnTx/>
                <a:uFillTx/>
                <a:latin typeface="Calibri"/>
                <a:ea typeface="Calibri"/>
                <a:cs typeface="Calibri"/>
                <a:sym typeface="Calibri"/>
              </a:rPr>
              <a:t>MONITOR A LOG FILE WITH </a:t>
            </a:r>
            <a:r>
              <a:rPr kumimoji="0" lang="en-US" sz="2000" b="1" i="0" u="none" strike="noStrike" kern="0" cap="none" spc="0" normalizeH="0" baseline="0" noProof="0" dirty="0">
                <a:ln>
                  <a:noFill/>
                </a:ln>
                <a:solidFill>
                  <a:schemeClr val="tx2"/>
                </a:solidFill>
                <a:effectLst/>
                <a:uLnTx/>
                <a:uFillTx/>
                <a:latin typeface="Calibri"/>
                <a:ea typeface="Calibri"/>
                <a:cs typeface="Calibri"/>
                <a:sym typeface="Calibri"/>
              </a:rPr>
              <a:t>tail</a:t>
            </a:r>
            <a:r>
              <a:rPr kumimoji="0" lang="en-US" sz="2000" b="1" i="0" u="none" strike="noStrike" kern="0" cap="none" spc="0" normalizeH="0" baseline="0" noProof="0" dirty="0">
                <a:ln>
                  <a:noFill/>
                </a:ln>
                <a:solidFill>
                  <a:srgbClr val="002060"/>
                </a:solidFill>
                <a:effectLst/>
                <a:uLnTx/>
                <a:uFillTx/>
                <a:latin typeface="Calibri"/>
                <a:ea typeface="Calibri"/>
                <a:cs typeface="Calibri"/>
                <a:sym typeface="Calibri"/>
              </a:rPr>
              <a:t>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It is especially helpful for reproducing problems and issues to monitor one or more log files for events.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tail -f /path/to/file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command outputs the </a:t>
            </a: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last 10 lines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of the file specified and continues to output new lines as they get written to the monitored file.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To monitor for failed login attempts on one terminal, run </a:t>
            </a:r>
            <a:r>
              <a:rPr kumimoji="0" lang="en-US" b="1" i="0" u="none" strike="noStrike" kern="0" cap="none" spc="0" normalizeH="0" baseline="0" noProof="0" dirty="0">
                <a:ln>
                  <a:noFill/>
                </a:ln>
                <a:solidFill>
                  <a:srgbClr val="44546A"/>
                </a:solidFill>
                <a:effectLst/>
                <a:uLnTx/>
                <a:uFillTx/>
                <a:latin typeface="Calibri"/>
                <a:ea typeface="Calibri"/>
                <a:cs typeface="Calibri"/>
                <a:sym typeface="Calibri"/>
              </a:rPr>
              <a:t>ssh as user root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while a user tries to log in to the </a:t>
            </a:r>
            <a:r>
              <a:rPr kumimoji="0" lang="en-US" b="1" i="0" u="none" strike="noStrike" kern="0" cap="none" spc="0" normalizeH="0" baseline="0" noProof="0" dirty="0" err="1">
                <a:ln>
                  <a:noFill/>
                </a:ln>
                <a:solidFill>
                  <a:srgbClr val="FF9518"/>
                </a:solidFill>
                <a:effectLst/>
                <a:uLnTx/>
                <a:uFillTx/>
                <a:latin typeface="Calibri"/>
                <a:ea typeface="Calibri"/>
                <a:cs typeface="Calibri"/>
                <a:sym typeface="Calibri"/>
              </a:rPr>
              <a:t>serverX</a:t>
            </a:r>
            <a:r>
              <a:rPr kumimoji="0" lang="en-US" b="1" i="0" u="none" strike="noStrike" kern="0" cap="none" spc="0" normalizeH="0" baseline="0" noProof="0" dirty="0">
                <a:ln>
                  <a:noFill/>
                </a:ln>
                <a:solidFill>
                  <a:srgbClr val="FF9518"/>
                </a:solidFill>
                <a:effectLst/>
                <a:uLnTx/>
                <a:uFillTx/>
                <a:latin typeface="Calibri"/>
                <a:ea typeface="Calibri"/>
                <a:cs typeface="Calibri"/>
                <a:sym typeface="Calibri"/>
              </a:rPr>
              <a:t> machine:</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7" name="Graphic 21">
            <a:extLst>
              <a:ext uri="{FF2B5EF4-FFF2-40B4-BE49-F238E27FC236}">
                <a16:creationId xmlns:a16="http://schemas.microsoft.com/office/drawing/2014/main" id="{38B70DC8-9F77-4282-DAEB-95F839385F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8338761-30CD-2051-3A5F-03F23CB94BFA}"/>
              </a:ext>
            </a:extLst>
          </p:cNvPr>
          <p:cNvPicPr>
            <a:picLocks noChangeAspect="1"/>
          </p:cNvPicPr>
          <p:nvPr/>
        </p:nvPicPr>
        <p:blipFill>
          <a:blip r:embed="rId4"/>
          <a:stretch>
            <a:fillRect/>
          </a:stretch>
        </p:blipFill>
        <p:spPr>
          <a:xfrm>
            <a:off x="1484375" y="4415534"/>
            <a:ext cx="9358171" cy="1774090"/>
          </a:xfrm>
          <a:prstGeom prst="rect">
            <a:avLst/>
          </a:prstGeom>
        </p:spPr>
      </p:pic>
    </p:spTree>
    <p:extLst>
      <p:ext uri="{BB962C8B-B14F-4D97-AF65-F5344CB8AC3E}">
        <p14:creationId xmlns:p14="http://schemas.microsoft.com/office/powerpoint/2010/main" val="2342134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EC22F-FE54-3661-5F15-1E7F19853B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3EEC66-7857-E084-6337-82F512C625CB}"/>
              </a:ext>
            </a:extLst>
          </p:cNvPr>
          <p:cNvSpPr/>
          <p:nvPr/>
        </p:nvSpPr>
        <p:spPr>
          <a:xfrm>
            <a:off x="640447" y="1345305"/>
            <a:ext cx="10923368" cy="4972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9387E60-293B-891B-A1E5-978A58123F7A}"/>
              </a:ext>
            </a:extLst>
          </p:cNvPr>
          <p:cNvSpPr txBox="1"/>
          <p:nvPr/>
        </p:nvSpPr>
        <p:spPr>
          <a:xfrm>
            <a:off x="733516" y="650256"/>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B77560DA-DAD7-BF60-0F36-793D249B1904}"/>
              </a:ext>
            </a:extLst>
          </p:cNvPr>
          <p:cNvSpPr txBox="1"/>
          <p:nvPr/>
        </p:nvSpPr>
        <p:spPr>
          <a:xfrm>
            <a:off x="721254" y="1345306"/>
            <a:ext cx="10830299" cy="4473019"/>
          </a:xfrm>
          <a:prstGeom prst="rect">
            <a:avLst/>
          </a:prstGeom>
          <a:noFill/>
        </p:spPr>
        <p:txBody>
          <a:bodyPr wrap="square" rtlCol="0">
            <a:spAutoFit/>
          </a:bodyPr>
          <a:lstStyle/>
          <a:p>
            <a:pPr marL="285750" marR="0" lvl="0" indent="-285750" defTabSz="914400" rtl="0" eaLnBrk="1" fontAlgn="auto" latinLnBrk="0" hangingPunct="1">
              <a:lnSpc>
                <a:spcPct val="150000"/>
              </a:lnSpc>
              <a:spcBef>
                <a:spcPts val="0"/>
              </a:spcBef>
              <a:spcAft>
                <a:spcPts val="0"/>
              </a:spcAft>
              <a:buClr>
                <a:srgbClr val="FF9518"/>
              </a:buClr>
              <a:buSzPts val="2400"/>
              <a:buFont typeface="Wingdings" panose="05000000000000000000" pitchFamily="2" charset="2"/>
              <a:buChar char="v"/>
              <a:tabLst/>
              <a:defRPr/>
            </a:pPr>
            <a:r>
              <a:rPr kumimoji="0" lang="en-US" b="1" i="0" u="none" strike="noStrike" kern="0" cap="none" spc="0" normalizeH="0" baseline="0" noProof="0" dirty="0">
                <a:ln>
                  <a:noFill/>
                </a:ln>
                <a:solidFill>
                  <a:srgbClr val="FF9518"/>
                </a:solidFill>
                <a:effectLst/>
                <a:uLnTx/>
                <a:uFillTx/>
                <a:latin typeface="Calibri"/>
                <a:ea typeface="Calibri"/>
                <a:cs typeface="Calibri"/>
                <a:sym typeface="Calibri"/>
              </a:rPr>
              <a:t>FINDING LOG ENTRIES</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you will reconfigure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to write specific messages to a new log file.</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OUTCOMES The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service writes all messages with priority debug to the /var/log/</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messagesdebug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log file for temporary troubleshooting purposes.</a:t>
            </a:r>
          </a:p>
          <a:p>
            <a:pPr marL="342900" marR="0" lvl="0" indent="-342900" defTabSz="914400" rtl="0" eaLnBrk="1" fontAlgn="auto" latinLnBrk="0" hangingPunct="1">
              <a:lnSpc>
                <a:spcPct val="150000"/>
              </a:lnSpc>
              <a:spcBef>
                <a:spcPts val="0"/>
              </a:spcBef>
              <a:spcAft>
                <a:spcPts val="0"/>
              </a:spcAft>
              <a:buClr>
                <a:srgbClr val="4472C4"/>
              </a:buClr>
              <a:buSzPts val="2400"/>
              <a:buFont typeface="+mj-lt"/>
              <a:buAutoNum type="arabicPeriod"/>
              <a:tabLst/>
              <a:defRPr/>
            </a:pPr>
            <a:r>
              <a:rPr kumimoji="0" lang="en-US" b="1" i="0" u="none" strike="noStrike" kern="0" cap="none" spc="0" normalizeH="0" baseline="0" noProof="0" dirty="0">
                <a:ln>
                  <a:noFill/>
                </a:ln>
                <a:solidFill>
                  <a:srgbClr val="4472C4"/>
                </a:solidFill>
                <a:effectLst/>
                <a:uLnTx/>
                <a:uFillTx/>
                <a:latin typeface="Calibri"/>
                <a:ea typeface="Calibri"/>
                <a:cs typeface="Calibri"/>
                <a:sym typeface="Calibri"/>
              </a:rPr>
              <a:t>Configure </a:t>
            </a:r>
            <a:r>
              <a:rPr kumimoji="0" lang="en-US" b="1" i="0" u="none" strike="noStrike" kern="0" cap="none" spc="0" normalizeH="0" baseline="0" noProof="0" dirty="0" err="1">
                <a:ln>
                  <a:noFill/>
                </a:ln>
                <a:solidFill>
                  <a:srgbClr val="4472C4"/>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4472C4"/>
                </a:solidFill>
                <a:effectLst/>
                <a:uLnTx/>
                <a:uFillTx/>
                <a:latin typeface="Calibri"/>
                <a:ea typeface="Calibri"/>
                <a:cs typeface="Calibri"/>
                <a:sym typeface="Calibri"/>
              </a:rPr>
              <a:t> on </a:t>
            </a:r>
            <a:r>
              <a:rPr kumimoji="0" lang="en-US" b="1" i="0" u="none" strike="noStrike" kern="0" cap="none" spc="0" normalizeH="0" baseline="0" noProof="0" dirty="0" err="1">
                <a:ln>
                  <a:noFill/>
                </a:ln>
                <a:solidFill>
                  <a:srgbClr val="4472C4"/>
                </a:solidFill>
                <a:effectLst/>
                <a:uLnTx/>
                <a:uFillTx/>
                <a:latin typeface="Calibri"/>
                <a:ea typeface="Calibri"/>
                <a:cs typeface="Calibri"/>
                <a:sym typeface="Calibri"/>
              </a:rPr>
              <a:t>serverX</a:t>
            </a:r>
            <a:r>
              <a:rPr kumimoji="0" lang="en-US" b="1" i="0" u="none" strike="noStrike" kern="0" cap="none" spc="0" normalizeH="0" baseline="0" noProof="0" dirty="0">
                <a:ln>
                  <a:noFill/>
                </a:ln>
                <a:solidFill>
                  <a:srgbClr val="4472C4"/>
                </a:solidFill>
                <a:effectLst/>
                <a:uLnTx/>
                <a:uFillTx/>
                <a:latin typeface="Calibri"/>
                <a:ea typeface="Calibri"/>
                <a:cs typeface="Calibri"/>
                <a:sym typeface="Calibri"/>
              </a:rPr>
              <a:t> to log all messages </a:t>
            </a:r>
            <a:r>
              <a:rPr kumimoji="0" lang="en-US" b="0" i="0" u="none" strike="noStrike" kern="0" cap="none" spc="0" normalizeH="0" baseline="0" noProof="0" dirty="0">
                <a:ln>
                  <a:noFill/>
                </a:ln>
                <a:solidFill>
                  <a:srgbClr val="4472C4"/>
                </a:solidFill>
                <a:effectLst/>
                <a:uLnTx/>
                <a:uFillTx/>
                <a:latin typeface="Calibri"/>
                <a:ea typeface="Calibri"/>
                <a:cs typeface="Calibri"/>
                <a:sym typeface="Calibri"/>
              </a:rPr>
              <a:t>with severity debug, or higher, for any service into a newly created log file /var/log/messages-debug by adding the </a:t>
            </a:r>
            <a:r>
              <a:rPr kumimoji="0" lang="en-US" b="0" i="0" u="none" strike="noStrike" kern="0" cap="none" spc="0" normalizeH="0" baseline="0" noProof="0" dirty="0" err="1">
                <a:ln>
                  <a:noFill/>
                </a:ln>
                <a:solidFill>
                  <a:srgbClr val="70AD47"/>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 configuration file</a:t>
            </a:r>
            <a:r>
              <a:rPr kumimoji="0" lang="ar-IQ" b="0" i="0" u="none" strike="noStrike" kern="0" cap="none" spc="0" normalizeH="0" baseline="0" noProof="0" dirty="0">
                <a:ln>
                  <a:noFill/>
                </a:ln>
                <a:solidFill>
                  <a:srgbClr val="70AD47"/>
                </a:solidFill>
                <a:effectLst/>
                <a:uLnTx/>
                <a:uFillTx/>
                <a:latin typeface="Calibri"/>
                <a:ea typeface="Calibri"/>
                <a:cs typeface="Calibri"/>
                <a:sym typeface="Calibri"/>
              </a:rPr>
              <a:t> </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a:t>
            </a:r>
            <a:r>
              <a:rPr kumimoji="0" lang="en-US" b="0" i="0" u="none" strike="noStrike" kern="0" cap="none" spc="0" normalizeH="0" baseline="0" noProof="0" dirty="0" err="1">
                <a:ln>
                  <a:noFill/>
                </a:ln>
                <a:solidFill>
                  <a:srgbClr val="70AD47"/>
                </a:solidFill>
                <a:effectLst/>
                <a:uLnTx/>
                <a:uFillTx/>
                <a:latin typeface="Calibri"/>
                <a:ea typeface="Calibri"/>
                <a:cs typeface="Calibri"/>
                <a:sym typeface="Calibri"/>
              </a:rPr>
              <a:t>etc</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a:t>
            </a:r>
            <a:r>
              <a:rPr kumimoji="0" lang="en-US" b="0" i="0" u="none" strike="noStrike" kern="0" cap="none" spc="0" normalizeH="0" baseline="0" noProof="0" dirty="0" err="1">
                <a:ln>
                  <a:noFill/>
                </a:ln>
                <a:solidFill>
                  <a:srgbClr val="70AD47"/>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a:t>
            </a:r>
            <a:r>
              <a:rPr kumimoji="0" lang="en-US" b="0" i="0" u="none" strike="noStrike" kern="0" cap="none" spc="0" normalizeH="0" baseline="0" noProof="0" dirty="0" err="1">
                <a:ln>
                  <a:noFill/>
                </a:ln>
                <a:solidFill>
                  <a:srgbClr val="70AD47"/>
                </a:solidFill>
                <a:effectLst/>
                <a:uLnTx/>
                <a:uFillTx/>
                <a:latin typeface="Calibri"/>
                <a:ea typeface="Calibri"/>
                <a:cs typeface="Calibri"/>
                <a:sym typeface="Calibri"/>
              </a:rPr>
              <a:t>debug.conf</a:t>
            </a:r>
            <a:r>
              <a:rPr kumimoji="0" lang="en-US" b="0" i="0" u="none" strike="noStrike" kern="0" cap="none" spc="0" normalizeH="0" baseline="0" noProof="0" dirty="0">
                <a:ln>
                  <a:noFill/>
                </a:ln>
                <a:solidFill>
                  <a:srgbClr val="70AD47"/>
                </a:solidFill>
                <a:effectLst/>
                <a:uLnTx/>
                <a:uFillTx/>
                <a:latin typeface="Calibri"/>
                <a:ea typeface="Calibri"/>
                <a:cs typeface="Calibri"/>
                <a:sym typeface="Calibri"/>
              </a:rPr>
              <a:t>. Verify that a generated debug log message with the logger command arrives in the /var/log/messages-debug log file.   </a:t>
            </a:r>
            <a:endParaRPr kumimoji="0" lang="ar-IQ" b="0" i="0" u="none" strike="noStrike" kern="0" cap="none" spc="0" normalizeH="0" baseline="0" noProof="0" dirty="0">
              <a:ln>
                <a:noFill/>
              </a:ln>
              <a:solidFill>
                <a:srgbClr val="70AD47"/>
              </a:solidFill>
              <a:effectLst/>
              <a:uLnTx/>
              <a:uFillTx/>
              <a:latin typeface="Calibri"/>
              <a:ea typeface="Calibri"/>
              <a:cs typeface="Calibri"/>
              <a:sym typeface="Calibri"/>
            </a:endParaRPr>
          </a:p>
          <a:p>
            <a:pPr marL="800100" lvl="1" indent="-342900">
              <a:lnSpc>
                <a:spcPct val="150000"/>
              </a:lnSpc>
              <a:buClr>
                <a:srgbClr val="4472C4"/>
              </a:buClr>
              <a:buSzPts val="2400"/>
              <a:buFont typeface="Wingdings" panose="05000000000000000000" pitchFamily="2" charset="2"/>
              <a:buChar char="§"/>
              <a:defRPr/>
            </a:pPr>
            <a:r>
              <a:rPr kumimoji="0" lang="en-US" sz="1600" b="1" i="0" u="none" strike="noStrike" kern="0" cap="none" spc="0" normalizeH="0" baseline="0" noProof="0" dirty="0">
                <a:ln>
                  <a:noFill/>
                </a:ln>
                <a:solidFill>
                  <a:srgbClr val="000000"/>
                </a:solidFill>
                <a:effectLst/>
                <a:uLnTx/>
                <a:uFillTx/>
                <a:latin typeface="Calibri"/>
                <a:ea typeface="Calibri"/>
                <a:cs typeface="Calibri"/>
                <a:sym typeface="Calibri"/>
              </a:rPr>
              <a:t>Change the </a:t>
            </a:r>
            <a:r>
              <a:rPr kumimoji="0" lang="en-US" sz="1600"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sz="1600" b="1" i="0" u="none" strike="noStrike" kern="0" cap="none" spc="0" normalizeH="0" baseline="0" noProof="0" dirty="0">
                <a:ln>
                  <a:noFill/>
                </a:ln>
                <a:solidFill>
                  <a:srgbClr val="000000"/>
                </a:solidFill>
                <a:effectLst/>
                <a:uLnTx/>
                <a:uFillTx/>
                <a:latin typeface="Calibri"/>
                <a:ea typeface="Calibri"/>
                <a:cs typeface="Calibri"/>
                <a:sym typeface="Calibri"/>
              </a:rPr>
              <a:t> configuration to log all messages with severity debug</a:t>
            </a:r>
            <a:r>
              <a:rPr kumimoji="0" lang="en-US" sz="160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to /var/log/messages-debug on </a:t>
            </a:r>
            <a:r>
              <a:rPr kumimoji="0" lang="en-US" sz="1600" i="0" u="none" strike="noStrike" kern="0" cap="none" spc="0" normalizeH="0" baseline="0" noProof="0" dirty="0" err="1">
                <a:ln>
                  <a:noFill/>
                </a:ln>
                <a:solidFill>
                  <a:srgbClr val="7030A0"/>
                </a:solidFill>
                <a:effectLst/>
                <a:uLnTx/>
                <a:uFillTx/>
                <a:latin typeface="Calibri"/>
                <a:ea typeface="Calibri"/>
                <a:cs typeface="Calibri"/>
                <a:sym typeface="Calibri"/>
              </a:rPr>
              <a:t>serverX</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 by adding the /</a:t>
            </a:r>
            <a:r>
              <a:rPr kumimoji="0" lang="en-US" sz="1600" i="0" u="none" strike="noStrike" kern="0" cap="none" spc="0" normalizeH="0" baseline="0" noProof="0" dirty="0" err="1">
                <a:ln>
                  <a:noFill/>
                </a:ln>
                <a:solidFill>
                  <a:srgbClr val="7030A0"/>
                </a:solidFill>
                <a:effectLst/>
                <a:uLnTx/>
                <a:uFillTx/>
                <a:latin typeface="Calibri"/>
                <a:ea typeface="Calibri"/>
                <a:cs typeface="Calibri"/>
                <a:sym typeface="Calibri"/>
              </a:rPr>
              <a:t>etc</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a:t>
            </a:r>
            <a:r>
              <a:rPr kumimoji="0" lang="en-US" sz="1600" i="0" u="none" strike="noStrike" kern="0" cap="none" spc="0" normalizeH="0" baseline="0" noProof="0" dirty="0" err="1">
                <a:ln>
                  <a:noFill/>
                </a:ln>
                <a:solidFill>
                  <a:srgbClr val="7030A0"/>
                </a:solidFill>
                <a:effectLst/>
                <a:uLnTx/>
                <a:uFillTx/>
                <a:latin typeface="Calibri"/>
                <a:ea typeface="Calibri"/>
                <a:cs typeface="Calibri"/>
                <a:sym typeface="Calibri"/>
              </a:rPr>
              <a:t>rsyslog.d</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 </a:t>
            </a:r>
            <a:r>
              <a:rPr kumimoji="0" lang="en-US" sz="1600" i="0" u="none" strike="noStrike" kern="0" cap="none" spc="0" normalizeH="0" baseline="0" noProof="0" dirty="0" err="1">
                <a:ln>
                  <a:noFill/>
                </a:ln>
                <a:solidFill>
                  <a:srgbClr val="7030A0"/>
                </a:solidFill>
                <a:effectLst/>
                <a:uLnTx/>
                <a:uFillTx/>
                <a:latin typeface="Calibri"/>
                <a:ea typeface="Calibri"/>
                <a:cs typeface="Calibri"/>
                <a:sym typeface="Calibri"/>
              </a:rPr>
              <a:t>debug.conf</a:t>
            </a:r>
            <a:r>
              <a:rPr kumimoji="0" lang="en-US" sz="1600" i="0" u="none" strike="noStrike" kern="0" cap="none" spc="0" normalizeH="0" baseline="0" noProof="0" dirty="0">
                <a:ln>
                  <a:noFill/>
                </a:ln>
                <a:solidFill>
                  <a:srgbClr val="7030A0"/>
                </a:solidFill>
                <a:effectLst/>
                <a:uLnTx/>
                <a:uFillTx/>
                <a:latin typeface="Calibri"/>
                <a:ea typeface="Calibri"/>
                <a:cs typeface="Calibri"/>
                <a:sym typeface="Calibri"/>
              </a:rPr>
              <a:t> file.</a:t>
            </a:r>
            <a:endParaRPr kumimoji="0" lang="ar-IQ" sz="1600" i="0" u="none" strike="noStrike" kern="0" cap="none" spc="0" normalizeH="0" baseline="0" noProof="0" dirty="0">
              <a:ln>
                <a:noFill/>
              </a:ln>
              <a:solidFill>
                <a:srgbClr val="7030A0"/>
              </a:solidFill>
              <a:effectLst/>
              <a:uLnTx/>
              <a:uFillTx/>
              <a:latin typeface="Calibri"/>
              <a:ea typeface="Calibri"/>
              <a:cs typeface="Calibri"/>
              <a:sym typeface="Calibri"/>
            </a:endParaRPr>
          </a:p>
          <a:p>
            <a:pPr marL="800100" lvl="1" indent="-342900">
              <a:lnSpc>
                <a:spcPct val="150000"/>
              </a:lnSpc>
              <a:buClr>
                <a:srgbClr val="4472C4"/>
              </a:buClr>
              <a:buSzPts val="2400"/>
              <a:buFont typeface="Wingdings" panose="05000000000000000000" pitchFamily="2" charset="2"/>
              <a:buChar char="§"/>
              <a:defRPr/>
            </a:pPr>
            <a:r>
              <a:rPr lang="en-US" sz="1600" b="1" kern="0" dirty="0">
                <a:solidFill>
                  <a:srgbClr val="000000"/>
                </a:solidFill>
                <a:latin typeface="Calibri"/>
                <a:ea typeface="Calibri"/>
                <a:cs typeface="Calibri"/>
                <a:sym typeface="Calibri"/>
              </a:rPr>
              <a:t>Restart the </a:t>
            </a:r>
            <a:r>
              <a:rPr lang="en-US" sz="1600" b="1" kern="0" dirty="0" err="1">
                <a:solidFill>
                  <a:srgbClr val="000000"/>
                </a:solidFill>
                <a:ea typeface="Calibri"/>
                <a:cs typeface="Calibri"/>
                <a:sym typeface="Calibri"/>
              </a:rPr>
              <a:t>rsyslog</a:t>
            </a:r>
            <a:r>
              <a:rPr lang="en-US" sz="1600" b="1" kern="0" dirty="0">
                <a:solidFill>
                  <a:srgbClr val="000000"/>
                </a:solidFill>
                <a:ea typeface="Calibri"/>
                <a:cs typeface="Calibri"/>
                <a:sym typeface="Calibri"/>
              </a:rPr>
              <a:t> </a:t>
            </a:r>
            <a:r>
              <a:rPr lang="en-US" sz="1600" b="1" kern="0" dirty="0" err="1">
                <a:solidFill>
                  <a:srgbClr val="000000"/>
                </a:solidFill>
                <a:ea typeface="Calibri"/>
                <a:cs typeface="Calibri"/>
                <a:sym typeface="Calibri"/>
              </a:rPr>
              <a:t>serviceon</a:t>
            </a:r>
            <a:r>
              <a:rPr lang="en-US" sz="1600" b="1" kern="0" dirty="0">
                <a:solidFill>
                  <a:srgbClr val="000000"/>
                </a:solidFill>
                <a:ea typeface="Calibri"/>
                <a:cs typeface="Calibri"/>
                <a:sym typeface="Calibri"/>
              </a:rPr>
              <a:t> server.</a:t>
            </a:r>
            <a:endParaRPr lang="ar-IQ" sz="1600" b="1" kern="0" dirty="0">
              <a:solidFill>
                <a:srgbClr val="000000"/>
              </a:solidFill>
              <a:latin typeface="Calibri"/>
              <a:ea typeface="Calibri"/>
              <a:cs typeface="Calibri"/>
              <a:sym typeface="Calibri"/>
            </a:endParaRPr>
          </a:p>
          <a:p>
            <a:pPr marL="800100" lvl="1" indent="-342900">
              <a:lnSpc>
                <a:spcPct val="150000"/>
              </a:lnSpc>
              <a:buClr>
                <a:srgbClr val="4472C4"/>
              </a:buClr>
              <a:buSzPts val="2400"/>
              <a:buFont typeface="Wingdings" panose="05000000000000000000" pitchFamily="2" charset="2"/>
              <a:buChar char="§"/>
              <a:defRPr/>
            </a:pP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7" name="Graphic 21">
            <a:extLst>
              <a:ext uri="{FF2B5EF4-FFF2-40B4-BE49-F238E27FC236}">
                <a16:creationId xmlns:a16="http://schemas.microsoft.com/office/drawing/2014/main" id="{4CFBC7B1-B0E4-F3CA-AA8E-7D3BEA55CE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256;p13">
            <a:extLst>
              <a:ext uri="{FF2B5EF4-FFF2-40B4-BE49-F238E27FC236}">
                <a16:creationId xmlns:a16="http://schemas.microsoft.com/office/drawing/2014/main" id="{B0F42EA9-0294-86FC-0EBA-1CAB41381C99}"/>
              </a:ext>
            </a:extLst>
          </p:cNvPr>
          <p:cNvPicPr preferRelativeResize="0"/>
          <p:nvPr/>
        </p:nvPicPr>
        <p:blipFill rotWithShape="1">
          <a:blip r:embed="rId4">
            <a:alphaModFix/>
          </a:blip>
          <a:srcRect/>
          <a:stretch/>
        </p:blipFill>
        <p:spPr>
          <a:xfrm>
            <a:off x="5562917" y="4678791"/>
            <a:ext cx="5588303" cy="595736"/>
          </a:xfrm>
          <a:prstGeom prst="rect">
            <a:avLst/>
          </a:prstGeom>
          <a:noFill/>
          <a:ln>
            <a:noFill/>
          </a:ln>
        </p:spPr>
      </p:pic>
      <p:pic>
        <p:nvPicPr>
          <p:cNvPr id="8" name="Picture 7">
            <a:extLst>
              <a:ext uri="{FF2B5EF4-FFF2-40B4-BE49-F238E27FC236}">
                <a16:creationId xmlns:a16="http://schemas.microsoft.com/office/drawing/2014/main" id="{91B1E143-FE96-2B9B-C614-E003281A1253}"/>
              </a:ext>
            </a:extLst>
          </p:cNvPr>
          <p:cNvPicPr>
            <a:picLocks noChangeAspect="1"/>
          </p:cNvPicPr>
          <p:nvPr/>
        </p:nvPicPr>
        <p:blipFill>
          <a:blip r:embed="rId5"/>
          <a:stretch>
            <a:fillRect/>
          </a:stretch>
        </p:blipFill>
        <p:spPr>
          <a:xfrm>
            <a:off x="1305817" y="5527773"/>
            <a:ext cx="3848637" cy="581106"/>
          </a:xfrm>
          <a:prstGeom prst="rect">
            <a:avLst/>
          </a:prstGeom>
        </p:spPr>
      </p:pic>
    </p:spTree>
    <p:extLst>
      <p:ext uri="{BB962C8B-B14F-4D97-AF65-F5344CB8AC3E}">
        <p14:creationId xmlns:p14="http://schemas.microsoft.com/office/powerpoint/2010/main" val="762409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0426A-3D52-C33A-E3AD-44EF7A73A2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22C357-5F9F-85AD-7002-F89FA76A2651}"/>
              </a:ext>
            </a:extLst>
          </p:cNvPr>
          <p:cNvSpPr/>
          <p:nvPr/>
        </p:nvSpPr>
        <p:spPr>
          <a:xfrm>
            <a:off x="640447" y="1345305"/>
            <a:ext cx="10923368" cy="4972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dirty="0"/>
          </a:p>
        </p:txBody>
      </p:sp>
      <p:sp>
        <p:nvSpPr>
          <p:cNvPr id="3" name="TextBox 2">
            <a:extLst>
              <a:ext uri="{FF2B5EF4-FFF2-40B4-BE49-F238E27FC236}">
                <a16:creationId xmlns:a16="http://schemas.microsoft.com/office/drawing/2014/main" id="{93E739A9-3DB6-DBB4-67A9-1133177CAF87}"/>
              </a:ext>
            </a:extLst>
          </p:cNvPr>
          <p:cNvSpPr txBox="1"/>
          <p:nvPr/>
        </p:nvSpPr>
        <p:spPr>
          <a:xfrm>
            <a:off x="733516" y="650256"/>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3D0BC062-0FA0-48A6-9532-0E449460FBAF}"/>
              </a:ext>
            </a:extLst>
          </p:cNvPr>
          <p:cNvSpPr txBox="1"/>
          <p:nvPr/>
        </p:nvSpPr>
        <p:spPr>
          <a:xfrm>
            <a:off x="721254" y="1345306"/>
            <a:ext cx="10830299" cy="3780522"/>
          </a:xfrm>
          <a:prstGeom prst="rect">
            <a:avLst/>
          </a:prstGeom>
          <a:noFill/>
        </p:spPr>
        <p:txBody>
          <a:bodyPr wrap="square" rtlCol="0">
            <a:spAutoFit/>
          </a:bodyPr>
          <a:lstStyle/>
          <a:p>
            <a:pPr marL="342900" indent="-342900">
              <a:lnSpc>
                <a:spcPct val="150000"/>
              </a:lnSpc>
              <a:buClr>
                <a:srgbClr val="4472C4"/>
              </a:buClr>
              <a:buSzPts val="2400"/>
              <a:buFont typeface="+mj-lt"/>
              <a:buAutoNum type="arabicPeriod" startAt="2"/>
              <a:defRPr/>
            </a:pPr>
            <a:r>
              <a:rPr lang="en-US" b="1" kern="0" dirty="0">
                <a:solidFill>
                  <a:schemeClr val="accent6">
                    <a:lumMod val="50000"/>
                  </a:schemeClr>
                </a:solidFill>
                <a:latin typeface="Calibri"/>
                <a:ea typeface="Calibri"/>
                <a:cs typeface="Calibri"/>
                <a:sym typeface="Calibri"/>
              </a:rPr>
              <a:t>Generate a debug log message with the logger command and verify that the message gets logged to the log fil</a:t>
            </a:r>
            <a:r>
              <a:rPr lang="en-US" kern="0" dirty="0">
                <a:latin typeface="Calibri"/>
                <a:ea typeface="Calibri"/>
                <a:cs typeface="Calibri"/>
                <a:sym typeface="Calibri"/>
              </a:rPr>
              <a:t>e </a:t>
            </a:r>
            <a:r>
              <a:rPr lang="en-US" b="1" kern="0" dirty="0">
                <a:solidFill>
                  <a:schemeClr val="accent2">
                    <a:lumMod val="50000"/>
                  </a:schemeClr>
                </a:solidFill>
                <a:latin typeface="Calibri"/>
                <a:ea typeface="Calibri"/>
                <a:cs typeface="Calibri"/>
                <a:sym typeface="Calibri"/>
              </a:rPr>
              <a:t>/var/log/messages-debug </a:t>
            </a:r>
            <a:r>
              <a:rPr lang="en-US" kern="0" dirty="0">
                <a:latin typeface="Calibri"/>
                <a:ea typeface="Calibri"/>
                <a:cs typeface="Calibri"/>
                <a:sym typeface="Calibri"/>
              </a:rPr>
              <a:t>with the tail command on </a:t>
            </a:r>
            <a:r>
              <a:rPr lang="en-US" kern="0" dirty="0" err="1">
                <a:latin typeface="Calibri"/>
                <a:ea typeface="Calibri"/>
                <a:cs typeface="Calibri"/>
                <a:sym typeface="Calibri"/>
              </a:rPr>
              <a:t>serverX</a:t>
            </a:r>
            <a:r>
              <a:rPr lang="en-US" kern="0" dirty="0">
                <a:latin typeface="Calibri"/>
                <a:ea typeface="Calibri"/>
                <a:cs typeface="Calibri"/>
                <a:sym typeface="Calibri"/>
              </a:rPr>
              <a:t>. </a:t>
            </a:r>
            <a:endParaRPr lang="ar-IQ" kern="0" dirty="0">
              <a:latin typeface="Calibri"/>
              <a:ea typeface="Calibri"/>
              <a:cs typeface="Calibri"/>
              <a:sym typeface="Calibri"/>
            </a:endParaRPr>
          </a:p>
          <a:p>
            <a:pPr marL="742950" lvl="1" indent="-285750">
              <a:lnSpc>
                <a:spcPct val="150000"/>
              </a:lnSpc>
              <a:buClr>
                <a:srgbClr val="4472C4"/>
              </a:buClr>
              <a:buSzPts val="2400"/>
              <a:buFont typeface="Wingdings" panose="05000000000000000000" pitchFamily="2" charset="2"/>
              <a:buChar char="§"/>
              <a:defRPr/>
            </a:pPr>
            <a:r>
              <a:rPr lang="en-US" dirty="0">
                <a:solidFill>
                  <a:schemeClr val="dk1"/>
                </a:solidFill>
                <a:ea typeface="Calibri"/>
                <a:cs typeface="Calibri"/>
                <a:sym typeface="Calibri"/>
              </a:rPr>
              <a:t>Monitor the /var/log/messages-debug with the tail command on </a:t>
            </a:r>
            <a:r>
              <a:rPr lang="en-US" dirty="0" err="1">
                <a:solidFill>
                  <a:schemeClr val="dk1"/>
                </a:solidFill>
                <a:ea typeface="Calibri"/>
                <a:cs typeface="Calibri"/>
                <a:sym typeface="Calibri"/>
              </a:rPr>
              <a:t>serverX</a:t>
            </a:r>
            <a:r>
              <a:rPr lang="en-US" dirty="0">
                <a:solidFill>
                  <a:schemeClr val="dk1"/>
                </a:solidFill>
                <a:ea typeface="Calibri"/>
                <a:cs typeface="Calibri"/>
                <a:sym typeface="Calibri"/>
              </a:rPr>
              <a:t>.</a:t>
            </a:r>
            <a:endParaRPr lang="ar-IQ" dirty="0">
              <a:solidFill>
                <a:schemeClr val="dk1"/>
              </a:solidFill>
              <a:ea typeface="Calibri"/>
              <a:cs typeface="Calibri"/>
              <a:sym typeface="Calibri"/>
            </a:endParaRPr>
          </a:p>
          <a:p>
            <a:pPr marL="742950" lvl="1" indent="-285750">
              <a:lnSpc>
                <a:spcPct val="150000"/>
              </a:lnSpc>
              <a:buClr>
                <a:srgbClr val="4472C4"/>
              </a:buClr>
              <a:buSzPts val="2400"/>
              <a:buFont typeface="Wingdings" panose="05000000000000000000" pitchFamily="2" charset="2"/>
              <a:buChar char="§"/>
              <a:defRPr/>
            </a:pPr>
            <a:endParaRPr lang="ar-IQ" dirty="0">
              <a:solidFill>
                <a:schemeClr val="dk1"/>
              </a:solidFill>
              <a:ea typeface="Calibri"/>
              <a:cs typeface="Calibri"/>
              <a:sym typeface="Calibri"/>
            </a:endParaRPr>
          </a:p>
          <a:p>
            <a:pPr lvl="1">
              <a:lnSpc>
                <a:spcPct val="150000"/>
              </a:lnSpc>
              <a:buClr>
                <a:srgbClr val="4472C4"/>
              </a:buClr>
              <a:buSzPts val="2400"/>
              <a:defRPr/>
            </a:pPr>
            <a:endParaRPr lang="ar-IQ" dirty="0">
              <a:solidFill>
                <a:schemeClr val="dk1"/>
              </a:solidFill>
              <a:ea typeface="Calibri"/>
              <a:cs typeface="Calibri"/>
              <a:sym typeface="Calibri"/>
            </a:endParaRPr>
          </a:p>
          <a:p>
            <a:pPr marL="742950" lvl="1" indent="-285750">
              <a:lnSpc>
                <a:spcPct val="150000"/>
              </a:lnSpc>
              <a:buClr>
                <a:srgbClr val="4472C4"/>
              </a:buClr>
              <a:buSzPts val="2400"/>
              <a:buFont typeface="Wingdings" panose="05000000000000000000" pitchFamily="2" charset="2"/>
              <a:buChar char="§"/>
              <a:defRPr/>
            </a:pPr>
            <a:r>
              <a:rPr lang="en-US" dirty="0">
                <a:solidFill>
                  <a:schemeClr val="dk1"/>
                </a:solidFill>
                <a:ea typeface="Calibri"/>
                <a:cs typeface="Calibri"/>
                <a:sym typeface="Calibri"/>
              </a:rPr>
              <a:t>On a separate terminal window, use the logger command to generate a debug message on </a:t>
            </a:r>
            <a:r>
              <a:rPr lang="en-US" dirty="0" err="1">
                <a:solidFill>
                  <a:schemeClr val="dk1"/>
                </a:solidFill>
                <a:ea typeface="Calibri"/>
                <a:cs typeface="Calibri"/>
                <a:sym typeface="Calibri"/>
              </a:rPr>
              <a:t>serverX</a:t>
            </a:r>
            <a:r>
              <a:rPr lang="en-US" dirty="0">
                <a:solidFill>
                  <a:schemeClr val="dk1"/>
                </a:solidFill>
                <a:ea typeface="Calibri"/>
                <a:cs typeface="Calibri"/>
                <a:sym typeface="Calibri"/>
              </a:rPr>
              <a:t>.</a:t>
            </a:r>
            <a:endParaRPr lang="en-US" dirty="0"/>
          </a:p>
          <a:p>
            <a:pPr marL="742950" lvl="1" indent="-285750">
              <a:lnSpc>
                <a:spcPct val="150000"/>
              </a:lnSpc>
              <a:buClr>
                <a:srgbClr val="4472C4"/>
              </a:buClr>
              <a:buSzPts val="2400"/>
              <a:buFont typeface="Wingdings" panose="05000000000000000000" pitchFamily="2" charset="2"/>
              <a:buChar char="§"/>
              <a:defRPr/>
            </a:pPr>
            <a:endParaRPr lang="en-US" dirty="0"/>
          </a:p>
          <a:p>
            <a:pPr marL="342900" indent="-342900">
              <a:lnSpc>
                <a:spcPct val="150000"/>
              </a:lnSpc>
              <a:buClr>
                <a:srgbClr val="4472C4"/>
              </a:buClr>
              <a:buSzPts val="2400"/>
              <a:buFont typeface="+mj-lt"/>
              <a:buAutoNum type="arabicPeriod" startAt="2"/>
              <a:defRPr/>
            </a:pPr>
            <a:endParaRPr lang="en-US" kern="0" dirty="0">
              <a:latin typeface="Calibri"/>
              <a:ea typeface="Calibri"/>
              <a:cs typeface="Calibri"/>
              <a:sym typeface="Calibri"/>
            </a:endParaRPr>
          </a:p>
          <a:p>
            <a:pPr lvl="1">
              <a:lnSpc>
                <a:spcPct val="150000"/>
              </a:lnSpc>
              <a:buClr>
                <a:srgbClr val="4472C4"/>
              </a:buClr>
              <a:buSzPts val="2400"/>
              <a:defRPr/>
            </a:pP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7" name="Graphic 21">
            <a:extLst>
              <a:ext uri="{FF2B5EF4-FFF2-40B4-BE49-F238E27FC236}">
                <a16:creationId xmlns:a16="http://schemas.microsoft.com/office/drawing/2014/main" id="{A7C5A120-9B5F-4EFC-8B56-7143C9A9F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C800EB72-DA3E-6D05-5943-3AD5D1F66D93}"/>
              </a:ext>
            </a:extLst>
          </p:cNvPr>
          <p:cNvPicPr>
            <a:picLocks noChangeAspect="1"/>
          </p:cNvPicPr>
          <p:nvPr/>
        </p:nvPicPr>
        <p:blipFill>
          <a:blip r:embed="rId4"/>
          <a:stretch>
            <a:fillRect/>
          </a:stretch>
        </p:blipFill>
        <p:spPr>
          <a:xfrm>
            <a:off x="2437310" y="2704680"/>
            <a:ext cx="5089763" cy="764731"/>
          </a:xfrm>
          <a:prstGeom prst="rect">
            <a:avLst/>
          </a:prstGeom>
        </p:spPr>
      </p:pic>
      <p:pic>
        <p:nvPicPr>
          <p:cNvPr id="6" name="Google Shape;273;p14">
            <a:extLst>
              <a:ext uri="{FF2B5EF4-FFF2-40B4-BE49-F238E27FC236}">
                <a16:creationId xmlns:a16="http://schemas.microsoft.com/office/drawing/2014/main" id="{17C5CFC9-A577-C814-D7F0-710B1CEF0FD6}"/>
              </a:ext>
            </a:extLst>
          </p:cNvPr>
          <p:cNvPicPr preferRelativeResize="0"/>
          <p:nvPr/>
        </p:nvPicPr>
        <p:blipFill rotWithShape="1">
          <a:blip r:embed="rId5">
            <a:alphaModFix/>
          </a:blip>
          <a:srcRect/>
          <a:stretch/>
        </p:blipFill>
        <p:spPr>
          <a:xfrm>
            <a:off x="2437310" y="3978734"/>
            <a:ext cx="5450185" cy="764730"/>
          </a:xfrm>
          <a:prstGeom prst="rect">
            <a:avLst/>
          </a:prstGeom>
          <a:noFill/>
          <a:ln>
            <a:noFill/>
          </a:ln>
        </p:spPr>
      </p:pic>
      <p:pic>
        <p:nvPicPr>
          <p:cNvPr id="11" name="Picture 10">
            <a:extLst>
              <a:ext uri="{FF2B5EF4-FFF2-40B4-BE49-F238E27FC236}">
                <a16:creationId xmlns:a16="http://schemas.microsoft.com/office/drawing/2014/main" id="{746F7134-4381-94E8-766A-B2A2BB9A2921}"/>
              </a:ext>
            </a:extLst>
          </p:cNvPr>
          <p:cNvPicPr>
            <a:picLocks noChangeAspect="1"/>
          </p:cNvPicPr>
          <p:nvPr/>
        </p:nvPicPr>
        <p:blipFill>
          <a:blip r:embed="rId6"/>
          <a:stretch>
            <a:fillRect/>
          </a:stretch>
        </p:blipFill>
        <p:spPr>
          <a:xfrm>
            <a:off x="1222770" y="4948398"/>
            <a:ext cx="8300550" cy="528573"/>
          </a:xfrm>
          <a:prstGeom prst="rect">
            <a:avLst/>
          </a:prstGeom>
        </p:spPr>
      </p:pic>
      <p:pic>
        <p:nvPicPr>
          <p:cNvPr id="13" name="Picture 12">
            <a:extLst>
              <a:ext uri="{FF2B5EF4-FFF2-40B4-BE49-F238E27FC236}">
                <a16:creationId xmlns:a16="http://schemas.microsoft.com/office/drawing/2014/main" id="{8CB1E6A6-5327-3DD0-498E-ED1BA53F0D38}"/>
              </a:ext>
            </a:extLst>
          </p:cNvPr>
          <p:cNvPicPr>
            <a:picLocks noChangeAspect="1"/>
          </p:cNvPicPr>
          <p:nvPr/>
        </p:nvPicPr>
        <p:blipFill>
          <a:blip r:embed="rId7"/>
          <a:stretch>
            <a:fillRect/>
          </a:stretch>
        </p:blipFill>
        <p:spPr>
          <a:xfrm>
            <a:off x="2467181" y="5465215"/>
            <a:ext cx="5249464" cy="768215"/>
          </a:xfrm>
          <a:prstGeom prst="rect">
            <a:avLst/>
          </a:prstGeom>
        </p:spPr>
      </p:pic>
    </p:spTree>
    <p:extLst>
      <p:ext uri="{BB962C8B-B14F-4D97-AF65-F5344CB8AC3E}">
        <p14:creationId xmlns:p14="http://schemas.microsoft.com/office/powerpoint/2010/main" val="4218653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E3E97-972A-4E81-D722-1E8F1DD228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8681E7-457B-5027-91FC-FD0DCCD16E84}"/>
              </a:ext>
            </a:extLst>
          </p:cNvPr>
          <p:cNvSpPr/>
          <p:nvPr/>
        </p:nvSpPr>
        <p:spPr>
          <a:xfrm>
            <a:off x="640446" y="1828799"/>
            <a:ext cx="10990275" cy="4489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59F8723-73F2-175E-04D0-EC60EF2A87AF}"/>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91F7441B-48C4-F0DF-9827-938B24F72267}"/>
              </a:ext>
            </a:extLst>
          </p:cNvPr>
          <p:cNvSpPr txBox="1"/>
          <p:nvPr/>
        </p:nvSpPr>
        <p:spPr>
          <a:xfrm>
            <a:off x="876815" y="1951463"/>
            <a:ext cx="10438369" cy="4248727"/>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70AD47"/>
                </a:solidFill>
                <a:effectLst/>
                <a:uLnTx/>
                <a:uFillTx/>
                <a:latin typeface="Calibri"/>
                <a:ea typeface="Calibri"/>
                <a:cs typeface="Calibri"/>
                <a:sym typeface="Calibri"/>
              </a:rPr>
              <a:t>Configuring a remote logging solution</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Ø"/>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To ensure that logs from various machines in your environment are recorded centrally on a logging server, you can configure the </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application to record logs that fit specific criteria from the client system to the server.</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742950" lvl="1" indent="-285750">
              <a:lnSpc>
                <a:spcPct val="150000"/>
              </a:lnSpc>
              <a:buClr>
                <a:srgbClr val="000000"/>
              </a:buClr>
              <a:buFont typeface="Wingdings" panose="05000000000000000000" pitchFamily="2" charset="2"/>
              <a:buChar char="ü"/>
              <a:defRPr/>
            </a:pP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The </a:t>
            </a:r>
            <a:r>
              <a:rPr kumimoji="0" lang="en-US" b="1" i="0" u="none" strike="noStrike" kern="0" cap="none" spc="0" normalizeH="0" baseline="0" noProof="0" dirty="0" err="1">
                <a:ln>
                  <a:noFill/>
                </a:ln>
                <a:solidFill>
                  <a:srgbClr val="FF0000"/>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 logging service</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application, in combination with the </a:t>
            </a:r>
            <a:r>
              <a:rPr kumimoji="0" lang="en-US" b="1" i="0" u="none" strike="noStrike" kern="0" cap="none" spc="0" normalizeH="0" baseline="0" noProof="0" dirty="0" err="1">
                <a:ln>
                  <a:noFill/>
                </a:ln>
                <a:solidFill>
                  <a:srgbClr val="70AD47"/>
                </a:solidFill>
                <a:effectLst/>
                <a:uLnTx/>
                <a:uFillTx/>
                <a:latin typeface="Calibri"/>
                <a:ea typeface="Calibri"/>
                <a:cs typeface="Calibri"/>
                <a:sym typeface="Calibri"/>
              </a:rPr>
              <a:t>systemd-journald</a:t>
            </a:r>
            <a:r>
              <a:rPr kumimoji="0" lang="en-US" b="1" i="0" u="none" strike="noStrike" kern="0" cap="none" spc="0" normalizeH="0" baseline="0" noProof="0" dirty="0">
                <a:ln>
                  <a:noFill/>
                </a:ln>
                <a:solidFill>
                  <a:srgbClr val="70AD47"/>
                </a:solidFill>
                <a:effectLst/>
                <a:uLnTx/>
                <a:uFillTx/>
                <a:latin typeface="Calibri"/>
                <a:ea typeface="Calibri"/>
                <a:cs typeface="Calibri"/>
                <a:sym typeface="Calibri"/>
              </a:rPr>
              <a:t> service</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provides local and remote logging support in Red Hat Enterprise Linux. </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daemon continuously reads syslog messages received by the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systemd-journald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service from the Journal.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then filters and processes these syslog events and records them to </a:t>
            </a:r>
            <a:r>
              <a:rPr kumimoji="0" lang="en-US" b="1" i="0" u="none" strike="noStrike" kern="0" cap="none" spc="0" normalizeH="0" baseline="0" noProof="0" dirty="0" err="1">
                <a:ln>
                  <a:noFill/>
                </a:ln>
                <a:solidFill>
                  <a:srgbClr val="00B0F0"/>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00B0F0"/>
                </a:solidFill>
                <a:effectLst/>
                <a:uLnTx/>
                <a:uFillTx/>
                <a:latin typeface="Calibri"/>
                <a:ea typeface="Calibri"/>
                <a:cs typeface="Calibri"/>
                <a:sym typeface="Calibri"/>
              </a:rPr>
              <a:t> log files</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or forwards them to other services according to its configuration.</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7" name="Graphic 21">
            <a:extLst>
              <a:ext uri="{FF2B5EF4-FFF2-40B4-BE49-F238E27FC236}">
                <a16:creationId xmlns:a16="http://schemas.microsoft.com/office/drawing/2014/main" id="{4A7D6C5A-A4C9-F98F-8E0C-8C1931AF94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6710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386E2-1475-A183-0916-57E3C1641F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9A16C2-76F3-8B92-0429-406ADD5F1ADB}"/>
              </a:ext>
            </a:extLst>
          </p:cNvPr>
          <p:cNvSpPr/>
          <p:nvPr/>
        </p:nvSpPr>
        <p:spPr>
          <a:xfrm>
            <a:off x="640446" y="1828799"/>
            <a:ext cx="10990275" cy="4489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204466D-837B-1FDE-AD7B-13787BF2AB28}"/>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115367C2-7649-85A1-A585-C2FE9BC4180D}"/>
              </a:ext>
            </a:extLst>
          </p:cNvPr>
          <p:cNvSpPr txBox="1"/>
          <p:nvPr/>
        </p:nvSpPr>
        <p:spPr>
          <a:xfrm>
            <a:off x="876815" y="1951463"/>
            <a:ext cx="10438369" cy="4202561"/>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a:t>
            </a:r>
            <a:r>
              <a:rPr kumimoji="0" lang="en-US" b="1" i="0" u="none" strike="noStrike" kern="0" cap="none" spc="0" normalizeH="0" baseline="0" noProof="0" dirty="0" err="1">
                <a:ln>
                  <a:noFill/>
                </a:ln>
                <a:solidFill>
                  <a:srgbClr val="00B0F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daemon also provides extended filtering, encryption protected relaying of messages, input and output modules, and support for transportation using the </a:t>
            </a:r>
            <a:r>
              <a:rPr kumimoji="0" lang="en-US" b="1" i="0" u="none" strike="noStrike" kern="0" cap="none" spc="0" normalizeH="0" baseline="0" noProof="0" dirty="0">
                <a:ln>
                  <a:noFill/>
                </a:ln>
                <a:solidFill>
                  <a:srgbClr val="FFD966"/>
                </a:solidFill>
                <a:effectLst/>
                <a:uLnTx/>
                <a:uFillTx/>
                <a:latin typeface="Calibri"/>
                <a:ea typeface="Calibri"/>
                <a:cs typeface="Calibri"/>
                <a:sym typeface="Calibri"/>
              </a:rPr>
              <a:t>TCP and UDP protocols.</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438150" marR="0" lvl="0" indent="-28575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1" i="0" u="none" strike="noStrike" kern="0" cap="none" spc="0" normalizeH="0" baseline="0" noProof="0" dirty="0">
              <a:ln>
                <a:noFill/>
              </a:ln>
              <a:solidFill>
                <a:srgbClr val="FFD966"/>
              </a:solidFill>
              <a:effectLst/>
              <a:uLnTx/>
              <a:uFillTx/>
              <a:latin typeface="Calibri"/>
              <a:ea typeface="Calibri"/>
              <a:cs typeface="Calibri"/>
              <a:sym typeface="Calibri"/>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In </a:t>
            </a:r>
            <a:r>
              <a:rPr kumimoji="0" lang="en-US" b="1" i="0" u="none" strike="noStrike" kern="0" cap="none" spc="0" normalizeH="0" baseline="0" noProof="0" dirty="0">
                <a:ln>
                  <a:noFill/>
                </a:ln>
                <a:solidFill>
                  <a:srgbClr val="70AD47"/>
                </a:solidFill>
                <a:effectLst/>
                <a:uLnTx/>
                <a:uFillTx/>
                <a:latin typeface="Calibri"/>
                <a:ea typeface="Calibri"/>
                <a:cs typeface="Calibri"/>
                <a:sym typeface="Calibri"/>
              </a:rPr>
              <a:t>/</a:t>
            </a:r>
            <a:r>
              <a:rPr kumimoji="0" lang="en-US" b="1" i="0" u="none" strike="noStrike" kern="0" cap="none" spc="0" normalizeH="0" baseline="0" noProof="0" dirty="0" err="1">
                <a:ln>
                  <a:noFill/>
                </a:ln>
                <a:solidFill>
                  <a:srgbClr val="70AD47"/>
                </a:solidFill>
                <a:effectLst/>
                <a:uLnTx/>
                <a:uFillTx/>
                <a:latin typeface="Calibri"/>
                <a:ea typeface="Calibri"/>
                <a:cs typeface="Calibri"/>
                <a:sym typeface="Calibri"/>
              </a:rPr>
              <a:t>etc</a:t>
            </a:r>
            <a:r>
              <a:rPr kumimoji="0" lang="en-US" b="1" i="0" u="none" strike="noStrike" kern="0" cap="none" spc="0" normalizeH="0" baseline="0" noProof="0" dirty="0">
                <a:ln>
                  <a:noFill/>
                </a:ln>
                <a:solidFill>
                  <a:srgbClr val="70AD47"/>
                </a:solidFill>
                <a:effectLst/>
                <a:uLnTx/>
                <a:uFillTx/>
                <a:latin typeface="Calibri"/>
                <a:ea typeface="Calibri"/>
                <a:cs typeface="Calibri"/>
                <a:sym typeface="Calibri"/>
              </a:rPr>
              <a:t>/rsyslog.conf,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which is the main configuration file for </a:t>
            </a:r>
            <a:r>
              <a:rPr kumimoji="0" lang="en-US" b="1" i="0" u="none" strike="noStrike" kern="0" cap="none" spc="0" normalizeH="0" baseline="0" noProof="0" dirty="0" err="1">
                <a:ln>
                  <a:noFill/>
                </a:ln>
                <a:solidFill>
                  <a:srgbClr val="44546A"/>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44546A"/>
                </a:solidFill>
                <a:effectLst/>
                <a:uLnTx/>
                <a:uFillTx/>
                <a:latin typeface="Calibri"/>
                <a:ea typeface="Calibri"/>
                <a:cs typeface="Calibri"/>
                <a:sym typeface="Calibri"/>
              </a:rPr>
              <a:t>,</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you can specify the rules according to which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handles the messages.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Generally, you can classify messages by their source and topic (</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facility</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and urgency (</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priority</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and then assign an action that should be performed when a message fits these criteria.</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In </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a:t>
            </a:r>
            <a:r>
              <a:rPr kumimoji="0" lang="en-US" b="1" i="0" u="none" strike="noStrike" kern="0" cap="none" spc="0" normalizeH="0" baseline="0" noProof="0" dirty="0" err="1">
                <a:ln>
                  <a:noFill/>
                </a:ln>
                <a:solidFill>
                  <a:srgbClr val="FF0000"/>
                </a:solidFill>
                <a:effectLst/>
                <a:uLnTx/>
                <a:uFillTx/>
                <a:latin typeface="Calibri"/>
                <a:ea typeface="Calibri"/>
                <a:cs typeface="Calibri"/>
                <a:sym typeface="Calibri"/>
              </a:rPr>
              <a:t>etc</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/rsyslog.conf,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you can also see a list of log files maintained by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rsyslogd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Most log files are located in the /var/log/ directory. Some applications, such as </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httpd</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and </a:t>
            </a:r>
            <a:r>
              <a:rPr kumimoji="0" lang="en-US" b="1" i="0" u="none" strike="noStrike" kern="0" cap="none" spc="0" normalizeH="0" baseline="0" noProof="0" dirty="0">
                <a:ln>
                  <a:noFill/>
                </a:ln>
                <a:solidFill>
                  <a:schemeClr val="accent2">
                    <a:lumMod val="50000"/>
                  </a:schemeClr>
                </a:solidFill>
                <a:effectLst/>
                <a:uLnTx/>
                <a:uFillTx/>
                <a:latin typeface="Calibri"/>
                <a:ea typeface="Calibri"/>
                <a:cs typeface="Calibri"/>
                <a:sym typeface="Calibri"/>
              </a:rPr>
              <a:t>samba</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store their log files in a subdirectory within </a:t>
            </a:r>
            <a:r>
              <a:rPr kumimoji="0" lang="en-US" b="1" i="0" u="none" strike="noStrike" kern="0" cap="none" spc="0" normalizeH="0" baseline="0" noProof="0" dirty="0">
                <a:ln>
                  <a:noFill/>
                </a:ln>
                <a:solidFill>
                  <a:srgbClr val="00B050"/>
                </a:solidFill>
                <a:effectLst/>
                <a:uLnTx/>
                <a:uFillTx/>
                <a:latin typeface="Calibri"/>
                <a:ea typeface="Calibri"/>
                <a:cs typeface="Calibri"/>
                <a:sym typeface="Calibri"/>
              </a:rPr>
              <a:t>/var/log/.</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7" name="Graphic 21">
            <a:extLst>
              <a:ext uri="{FF2B5EF4-FFF2-40B4-BE49-F238E27FC236}">
                <a16:creationId xmlns:a16="http://schemas.microsoft.com/office/drawing/2014/main" id="{1EDF2196-837C-5A70-C54A-B15F9E9185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8405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27EFF-EB36-0558-417B-8EB0077C61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074C43-3B61-6934-CF7E-F8AD1FDACDE9}"/>
              </a:ext>
            </a:extLst>
          </p:cNvPr>
          <p:cNvSpPr/>
          <p:nvPr/>
        </p:nvSpPr>
        <p:spPr>
          <a:xfrm>
            <a:off x="640447" y="1828800"/>
            <a:ext cx="10438369"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2C7F77B-9B5F-AC36-0ECF-A0C500B141B1}"/>
              </a:ext>
            </a:extLst>
          </p:cNvPr>
          <p:cNvSpPr txBox="1"/>
          <p:nvPr/>
        </p:nvSpPr>
        <p:spPr>
          <a:xfrm>
            <a:off x="721253" y="1133491"/>
            <a:ext cx="11032132"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Nunito" pitchFamily="2" charset="0"/>
                <a:ea typeface="+mn-ea"/>
                <a:cs typeface="+mn-cs"/>
              </a:rPr>
              <a:t>How to Set Up Remote Logging on Linux Using </a:t>
            </a:r>
            <a:r>
              <a:rPr kumimoji="0" lang="en-US" sz="3000" b="1" i="0" u="none" strike="noStrike" kern="1200" cap="none" spc="0" normalizeH="0" baseline="0" noProof="0" dirty="0" err="1">
                <a:ln>
                  <a:noFill/>
                </a:ln>
                <a:solidFill>
                  <a:prstClr val="black"/>
                </a:solidFill>
                <a:effectLst/>
                <a:uLnTx/>
                <a:uFillTx/>
                <a:latin typeface="Nunito" pitchFamily="2" charset="0"/>
                <a:ea typeface="+mn-ea"/>
                <a:cs typeface="+mn-cs"/>
              </a:rPr>
              <a:t>Rsyslog</a:t>
            </a:r>
            <a:endParaRPr kumimoji="0" lang="en-US" sz="3000" b="1" i="0" u="none" strike="noStrike" kern="1200" cap="none" spc="0" normalizeH="0" baseline="0" noProof="0" dirty="0">
              <a:ln>
                <a:noFill/>
              </a:ln>
              <a:solidFill>
                <a:prstClr val="black"/>
              </a:solidFill>
              <a:effectLst/>
              <a:uLnTx/>
              <a:uFillTx/>
              <a:latin typeface="Nunito" pitchFamily="2" charset="0"/>
              <a:ea typeface="+mn-ea"/>
              <a:cs typeface="+mn-cs"/>
            </a:endParaRPr>
          </a:p>
        </p:txBody>
      </p:sp>
      <p:sp>
        <p:nvSpPr>
          <p:cNvPr id="48" name="TextBox 47">
            <a:extLst>
              <a:ext uri="{FF2B5EF4-FFF2-40B4-BE49-F238E27FC236}">
                <a16:creationId xmlns:a16="http://schemas.microsoft.com/office/drawing/2014/main" id="{98252422-0C40-0A57-5B1C-B6FA28E0E2C9}"/>
              </a:ext>
            </a:extLst>
          </p:cNvPr>
          <p:cNvSpPr txBox="1"/>
          <p:nvPr/>
        </p:nvSpPr>
        <p:spPr>
          <a:xfrm>
            <a:off x="721253" y="2109352"/>
            <a:ext cx="10438369" cy="3787062"/>
          </a:xfrm>
          <a:prstGeom prst="rect">
            <a:avLst/>
          </a:prstGeom>
          <a:noFill/>
        </p:spPr>
        <p:txBody>
          <a:bodyPr wrap="square" rtlCol="0">
            <a:spAutoFit/>
          </a:bodyPr>
          <a:lstStyle/>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Logs</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are a critical component of any software or operating system. Logs usually record user’s actions, system events, network activity and so much more, depending on what they are intended for. One of the most widely used logging systems on Linux systems is </a:t>
            </a:r>
            <a:r>
              <a:rPr kumimoji="0" lang="en-US" b="1" i="0" u="none" strike="noStrike" kern="0" cap="none" spc="0" normalizeH="0" baseline="0" noProof="0" dirty="0" err="1">
                <a:ln>
                  <a:noFill/>
                </a:ln>
                <a:solidFill>
                  <a:srgbClr val="FF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FF0000"/>
                </a:solidFill>
                <a:effectLst/>
                <a:uLnTx/>
                <a:uFillTx/>
                <a:latin typeface="Calibri"/>
                <a:ea typeface="Calibri"/>
                <a:cs typeface="Calibri"/>
                <a:sym typeface="Calibri"/>
              </a:rPr>
              <a:t>.</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5B9BD5"/>
              </a:buClr>
              <a:buSzPts val="2400"/>
              <a:buFont typeface="Wingdings" panose="05000000000000000000" pitchFamily="2" charset="2"/>
              <a:buChar char="§"/>
              <a:tabLst/>
              <a:defRPr/>
            </a:pPr>
            <a:r>
              <a:rPr kumimoji="0" lang="en-US" b="1" i="0" u="none" strike="noStrike" kern="0" cap="none" spc="0" normalizeH="0" baseline="0" noProof="0" dirty="0" err="1">
                <a:ln>
                  <a:noFill/>
                </a:ln>
                <a:solidFill>
                  <a:srgbClr val="5B9BD5"/>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5B9BD5"/>
                </a:solidFill>
                <a:effectLst/>
                <a:uLnTx/>
                <a:uFillTx/>
                <a:latin typeface="Calibri"/>
                <a:ea typeface="Calibri"/>
                <a:cs typeface="Calibri"/>
                <a:sym typeface="Calibri"/>
              </a:rPr>
              <a:t>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is a powerful, secure and high-performance log processing system which accepts data from different types of source (systems/applications) and outputs it into multiple formats.</a:t>
            </a:r>
            <a:endParaRPr kumimoji="0" lang="ar-IQ"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defTabSz="914400" rtl="0" eaLnBrk="1" fontAlgn="auto" latinLnBrk="0" hangingPunct="1">
              <a:lnSpc>
                <a:spcPct val="150000"/>
              </a:lnSpc>
              <a:spcBef>
                <a:spcPts val="0"/>
              </a:spcBef>
              <a:spcAft>
                <a:spcPts val="0"/>
              </a:spcAft>
              <a:buClr>
                <a:srgbClr val="5B9BD5"/>
              </a:buClr>
              <a:buSzPts val="2400"/>
              <a:buFont typeface="Noto Sans Symbols"/>
              <a:buChar char="❑"/>
              <a:tabLst/>
              <a:defRPr/>
            </a:pP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Ø"/>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It has evolved from a regular </a:t>
            </a:r>
            <a:r>
              <a:rPr kumimoji="0" lang="en-US" b="1" i="0" u="none" strike="noStrike" kern="0" cap="none" spc="0" normalizeH="0" baseline="0" noProof="0" dirty="0">
                <a:ln>
                  <a:noFill/>
                </a:ln>
                <a:solidFill>
                  <a:srgbClr val="FFC000"/>
                </a:solidFill>
                <a:effectLst/>
                <a:uLnTx/>
                <a:uFillTx/>
                <a:latin typeface="Calibri"/>
                <a:ea typeface="Calibri"/>
                <a:cs typeface="Calibri"/>
                <a:sym typeface="Calibri"/>
              </a:rPr>
              <a:t>syslog</a:t>
            </a:r>
            <a:r>
              <a:rPr kumimoji="0" lang="en-US" b="0" i="0" u="none" strike="noStrike" kern="0" cap="none" spc="0" normalizeH="0" baseline="0" noProof="0" dirty="0">
                <a:ln>
                  <a:noFill/>
                </a:ln>
                <a:solidFill>
                  <a:srgbClr val="FFC000"/>
                </a:solidFill>
                <a:effectLst/>
                <a:uLnTx/>
                <a:uFillTx/>
                <a:latin typeface="Calibri"/>
                <a:ea typeface="Calibri"/>
                <a:cs typeface="Calibri"/>
                <a:sym typeface="Calibri"/>
              </a:rPr>
              <a:t> </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daemon to a fully-featured, enterprise level logging system. It is designed in a client/server model, therefore it can be configured as a client and/or as a central logging server for other servers, network devices, and remote applications.</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7" name="Graphic 21">
            <a:extLst>
              <a:ext uri="{FF2B5EF4-FFF2-40B4-BE49-F238E27FC236}">
                <a16:creationId xmlns:a16="http://schemas.microsoft.com/office/drawing/2014/main" id="{829370E6-0C1E-3EC4-5404-725224DBFA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6194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7124F-7A04-DD66-97FB-D01EB9A290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DE575B-0EDE-D177-7E49-FAEF24D050E5}"/>
              </a:ext>
            </a:extLst>
          </p:cNvPr>
          <p:cNvSpPr/>
          <p:nvPr/>
        </p:nvSpPr>
        <p:spPr>
          <a:xfrm>
            <a:off x="640446" y="1828799"/>
            <a:ext cx="11046031"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D2EB6E4-CD88-A57D-C678-D9B367D2E3B9}"/>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sp>
        <p:nvSpPr>
          <p:cNvPr id="48" name="TextBox 47">
            <a:extLst>
              <a:ext uri="{FF2B5EF4-FFF2-40B4-BE49-F238E27FC236}">
                <a16:creationId xmlns:a16="http://schemas.microsoft.com/office/drawing/2014/main" id="{A0CE567F-6D68-10A4-7B62-1B05DDFA73EA}"/>
              </a:ext>
            </a:extLst>
          </p:cNvPr>
          <p:cNvSpPr txBox="1"/>
          <p:nvPr/>
        </p:nvSpPr>
        <p:spPr>
          <a:xfrm>
            <a:off x="876815" y="1828800"/>
            <a:ext cx="10438369" cy="3002232"/>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7030A0"/>
                </a:solidFill>
                <a:effectLst/>
                <a:uLnTx/>
                <a:uFillTx/>
                <a:latin typeface="Calibri"/>
                <a:ea typeface="Calibri"/>
                <a:cs typeface="Calibri"/>
                <a:sym typeface="Calibri"/>
              </a:rPr>
              <a:t>Testing Environment</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Noto Sans Symbols"/>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For the purpose of this guide, we will use the following hosts:</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Server</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192.168.241.140</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b="1" i="0" u="none" strike="noStrike" kern="0" cap="none" spc="0" normalizeH="0" baseline="0" noProof="0" dirty="0">
                <a:ln>
                  <a:noFill/>
                </a:ln>
                <a:solidFill>
                  <a:srgbClr val="000000"/>
                </a:solidFill>
                <a:effectLst/>
                <a:uLnTx/>
                <a:uFillTx/>
                <a:latin typeface="Calibri"/>
                <a:ea typeface="Calibri"/>
                <a:cs typeface="Calibri"/>
                <a:sym typeface="Calibri"/>
              </a:rPr>
              <a:t>Client</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172.31.21.58</a:t>
            </a:r>
          </a:p>
          <a:p>
            <a:pPr marR="0" lvl="0" algn="l" defTabSz="914400" rtl="0" eaLnBrk="1" fontAlgn="auto" latinLnBrk="0" hangingPunct="1">
              <a:lnSpc>
                <a:spcPct val="150000"/>
              </a:lnSpc>
              <a:spcBef>
                <a:spcPts val="0"/>
              </a:spcBef>
              <a:spcAft>
                <a:spcPts val="0"/>
              </a:spcAft>
              <a:buClr>
                <a:srgbClr val="FF0000"/>
              </a:buClr>
              <a:buSzPts val="2400"/>
              <a:tabLst/>
              <a:defRPr/>
            </a:pP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How to Install and Configure </a:t>
            </a:r>
            <a:r>
              <a:rPr kumimoji="0" lang="en-US" b="1" i="0" u="none" strike="noStrike" kern="0" cap="none" spc="0" normalizeH="0" baseline="0" noProof="0" dirty="0" err="1">
                <a:ln>
                  <a:noFill/>
                </a:ln>
                <a:solidFill>
                  <a:srgbClr val="FF0000"/>
                </a:solidFill>
                <a:effectLst/>
                <a:uLnTx/>
                <a:uFillTx/>
                <a:latin typeface="Calibri"/>
                <a:ea typeface="Calibri"/>
                <a:cs typeface="Calibri"/>
                <a:sym typeface="Calibri"/>
              </a:rPr>
              <a:t>Rsyslog</a:t>
            </a:r>
            <a:r>
              <a:rPr kumimoji="0" lang="en-US" b="1" i="0" u="none" strike="noStrike" kern="0" cap="none" spc="0" normalizeH="0" baseline="0" noProof="0" dirty="0">
                <a:ln>
                  <a:noFill/>
                </a:ln>
                <a:solidFill>
                  <a:srgbClr val="FF0000"/>
                </a:solidFill>
                <a:effectLst/>
                <a:uLnTx/>
                <a:uFillTx/>
                <a:latin typeface="Calibri"/>
                <a:ea typeface="Calibri"/>
                <a:cs typeface="Calibri"/>
                <a:sym typeface="Calibri"/>
              </a:rPr>
              <a:t> Server</a:t>
            </a:r>
            <a:endParaRPr kumimoji="0" lang="en-US"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Most Linux distributions come with the </a:t>
            </a:r>
            <a:r>
              <a:rPr kumimoji="0" lang="en-US" b="1" i="0" u="none" strike="noStrike" kern="0" cap="none" spc="0" normalizeH="0" baseline="0" noProof="0" dirty="0" err="1">
                <a:ln>
                  <a:noFill/>
                </a:ln>
                <a:solidFill>
                  <a:srgbClr val="000000"/>
                </a:solidFill>
                <a:effectLst/>
                <a:uLnTx/>
                <a:uFillTx/>
                <a:latin typeface="Calibri"/>
                <a:ea typeface="Calibri"/>
                <a:cs typeface="Calibri"/>
                <a:sym typeface="Calibri"/>
              </a:rPr>
              <a:t>rsyslog</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package preinstalled. </a:t>
            </a:r>
          </a:p>
          <a:p>
            <a:pPr marL="342900" marR="0" lvl="0" indent="-342900" algn="l"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In case it’s not installed, you can install it using your Linux package manager tool as shown.</a:t>
            </a:r>
            <a:endParaRPr kumimoji="0" lang="en-US" b="0" i="0" u="none" strike="noStrike" kern="0" cap="none" spc="0" normalizeH="0" baseline="0" noProof="0" dirty="0">
              <a:ln>
                <a:noFill/>
              </a:ln>
              <a:solidFill>
                <a:srgbClr val="000000"/>
              </a:solidFill>
              <a:effectLst/>
              <a:uLnTx/>
              <a:uFillTx/>
              <a:latin typeface="Arial"/>
              <a:cs typeface="Arial"/>
              <a:sym typeface="Arial"/>
            </a:endParaRPr>
          </a:p>
        </p:txBody>
      </p:sp>
      <p:pic>
        <p:nvPicPr>
          <p:cNvPr id="7" name="Graphic 21">
            <a:extLst>
              <a:ext uri="{FF2B5EF4-FFF2-40B4-BE49-F238E27FC236}">
                <a16:creationId xmlns:a16="http://schemas.microsoft.com/office/drawing/2014/main" id="{C7C7946A-8C91-4A4A-BE66-34C3366785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4A8BF9A-8FA3-F8E5-5C88-48FA1B79D36D}"/>
              </a:ext>
            </a:extLst>
          </p:cNvPr>
          <p:cNvPicPr>
            <a:picLocks noChangeAspect="1"/>
          </p:cNvPicPr>
          <p:nvPr/>
        </p:nvPicPr>
        <p:blipFill>
          <a:blip r:embed="rId4">
            <a:duotone>
              <a:schemeClr val="accent1">
                <a:shade val="45000"/>
                <a:satMod val="135000"/>
              </a:schemeClr>
              <a:prstClr val="white"/>
            </a:duotone>
          </a:blip>
          <a:stretch>
            <a:fillRect/>
          </a:stretch>
        </p:blipFill>
        <p:spPr>
          <a:xfrm>
            <a:off x="876815" y="4947141"/>
            <a:ext cx="10438369" cy="1018120"/>
          </a:xfrm>
          <a:prstGeom prst="rect">
            <a:avLst/>
          </a:prstGeom>
        </p:spPr>
      </p:pic>
    </p:spTree>
    <p:extLst>
      <p:ext uri="{BB962C8B-B14F-4D97-AF65-F5344CB8AC3E}">
        <p14:creationId xmlns:p14="http://schemas.microsoft.com/office/powerpoint/2010/main" val="3380662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75CD5-FD52-0088-7F09-84AADA48F2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89047E-B3CF-1233-5EBD-5F4B57114784}"/>
              </a:ext>
            </a:extLst>
          </p:cNvPr>
          <p:cNvSpPr/>
          <p:nvPr/>
        </p:nvSpPr>
        <p:spPr>
          <a:xfrm>
            <a:off x="617281" y="1921029"/>
            <a:ext cx="10095876" cy="43794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BEA46B6-CA1C-A67E-EB26-F6BCAE9C830B}"/>
              </a:ext>
            </a:extLst>
          </p:cNvPr>
          <p:cNvSpPr txBox="1"/>
          <p:nvPr/>
        </p:nvSpPr>
        <p:spPr>
          <a:xfrm>
            <a:off x="748096" y="1260256"/>
            <a:ext cx="10095876"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86538B6D-215B-0CB9-513C-2DDEFFC22D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12726" y="277192"/>
            <a:ext cx="2305141" cy="1076343"/>
          </a:xfrm>
          <a:prstGeom prst="rect">
            <a:avLst/>
          </a:prstGeom>
        </p:spPr>
      </p:pic>
      <p:pic>
        <p:nvPicPr>
          <p:cNvPr id="6" name="Picture 5">
            <a:extLst>
              <a:ext uri="{FF2B5EF4-FFF2-40B4-BE49-F238E27FC236}">
                <a16:creationId xmlns:a16="http://schemas.microsoft.com/office/drawing/2014/main" id="{27812AB2-1181-BD03-8041-CF2A40000760}"/>
              </a:ext>
            </a:extLst>
          </p:cNvPr>
          <p:cNvPicPr>
            <a:picLocks noChangeAspect="1"/>
          </p:cNvPicPr>
          <p:nvPr/>
        </p:nvPicPr>
        <p:blipFill>
          <a:blip r:embed="rId4"/>
          <a:stretch>
            <a:fillRect/>
          </a:stretch>
        </p:blipFill>
        <p:spPr>
          <a:xfrm>
            <a:off x="978226" y="2420776"/>
            <a:ext cx="8600671" cy="3379913"/>
          </a:xfrm>
          <a:prstGeom prst="rect">
            <a:avLst/>
          </a:prstGeom>
        </p:spPr>
      </p:pic>
    </p:spTree>
    <p:extLst>
      <p:ext uri="{BB962C8B-B14F-4D97-AF65-F5344CB8AC3E}">
        <p14:creationId xmlns:p14="http://schemas.microsoft.com/office/powerpoint/2010/main" val="268376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4F8A07-AAD9-BDD1-60B6-278B127E9D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9F6E3C-A887-CF12-48C1-DE0F4112A3AB}"/>
              </a:ext>
            </a:extLst>
          </p:cNvPr>
          <p:cNvSpPr/>
          <p:nvPr/>
        </p:nvSpPr>
        <p:spPr>
          <a:xfrm>
            <a:off x="640447" y="1828800"/>
            <a:ext cx="9975514"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86EE129-5061-F002-351E-8B489FAF6F1E}"/>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5A6A3B7B-00D7-39D2-76B7-07A8F9E980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9051B843-6F5C-737D-EC43-0C64BC0984F5}"/>
              </a:ext>
            </a:extLst>
          </p:cNvPr>
          <p:cNvPicPr>
            <a:picLocks noChangeAspect="1"/>
          </p:cNvPicPr>
          <p:nvPr/>
        </p:nvPicPr>
        <p:blipFill>
          <a:blip r:embed="rId4"/>
          <a:stretch>
            <a:fillRect/>
          </a:stretch>
        </p:blipFill>
        <p:spPr>
          <a:xfrm>
            <a:off x="808887" y="2437799"/>
            <a:ext cx="9637937" cy="2769821"/>
          </a:xfrm>
          <a:prstGeom prst="rect">
            <a:avLst/>
          </a:prstGeom>
        </p:spPr>
      </p:pic>
    </p:spTree>
    <p:extLst>
      <p:ext uri="{BB962C8B-B14F-4D97-AF65-F5344CB8AC3E}">
        <p14:creationId xmlns:p14="http://schemas.microsoft.com/office/powerpoint/2010/main" val="10822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A270F-E0A5-D32A-ADBF-B6178678FA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1580CB-615A-C465-5FB9-332FD4DB6A93}"/>
              </a:ext>
            </a:extLst>
          </p:cNvPr>
          <p:cNvSpPr/>
          <p:nvPr/>
        </p:nvSpPr>
        <p:spPr>
          <a:xfrm>
            <a:off x="640447" y="1828800"/>
            <a:ext cx="10410412"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8AA5839-B53B-C281-F477-334509039CE7}"/>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82649036-86C0-018D-6D9C-29BE7C9093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87CC37B7-D177-2FD4-023B-25BC3F7271BB}"/>
              </a:ext>
            </a:extLst>
          </p:cNvPr>
          <p:cNvPicPr>
            <a:picLocks noChangeAspect="1"/>
          </p:cNvPicPr>
          <p:nvPr/>
        </p:nvPicPr>
        <p:blipFill>
          <a:blip r:embed="rId4"/>
          <a:stretch>
            <a:fillRect/>
          </a:stretch>
        </p:blipFill>
        <p:spPr>
          <a:xfrm>
            <a:off x="906557" y="2121187"/>
            <a:ext cx="9497532" cy="3620882"/>
          </a:xfrm>
          <a:prstGeom prst="rect">
            <a:avLst/>
          </a:prstGeom>
        </p:spPr>
      </p:pic>
    </p:spTree>
    <p:extLst>
      <p:ext uri="{BB962C8B-B14F-4D97-AF65-F5344CB8AC3E}">
        <p14:creationId xmlns:p14="http://schemas.microsoft.com/office/powerpoint/2010/main" val="3020809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BDC3C-B43D-EF0C-DCF9-2A927A376A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6480EB-7D14-C24C-C16E-A1604C4ABB40}"/>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5AE71F0-FFA6-2FA1-D23F-B61FAB064AE3}"/>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C8ED6621-0183-A2E5-1693-30640C5801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1DE141B-9745-BDFC-664A-17755F4E7FE5}"/>
              </a:ext>
            </a:extLst>
          </p:cNvPr>
          <p:cNvPicPr>
            <a:picLocks noChangeAspect="1"/>
          </p:cNvPicPr>
          <p:nvPr/>
        </p:nvPicPr>
        <p:blipFill>
          <a:blip r:embed="rId4"/>
          <a:stretch>
            <a:fillRect/>
          </a:stretch>
        </p:blipFill>
        <p:spPr>
          <a:xfrm>
            <a:off x="1382253" y="1996068"/>
            <a:ext cx="8723444" cy="3728441"/>
          </a:xfrm>
          <a:prstGeom prst="rect">
            <a:avLst/>
          </a:prstGeom>
        </p:spPr>
      </p:pic>
    </p:spTree>
    <p:extLst>
      <p:ext uri="{BB962C8B-B14F-4D97-AF65-F5344CB8AC3E}">
        <p14:creationId xmlns:p14="http://schemas.microsoft.com/office/powerpoint/2010/main" val="405816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938B4-12D1-7F4F-DB9F-AF8208F013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B0BA2A-9664-E9FE-8450-80BDB77F0540}"/>
              </a:ext>
            </a:extLst>
          </p:cNvPr>
          <p:cNvSpPr/>
          <p:nvPr/>
        </p:nvSpPr>
        <p:spPr>
          <a:xfrm>
            <a:off x="640447" y="1828800"/>
            <a:ext cx="10923368" cy="4404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94266A7-0841-5D84-F8F5-8CAC1D4C4541}"/>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6CE451A2-8F0D-A295-D3C3-F72E2F4C27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CDA3CE80-E5BA-2A1F-ADC1-43FD690E4B92}"/>
              </a:ext>
            </a:extLst>
          </p:cNvPr>
          <p:cNvPicPr>
            <a:picLocks noChangeAspect="1"/>
          </p:cNvPicPr>
          <p:nvPr/>
        </p:nvPicPr>
        <p:blipFill>
          <a:blip r:embed="rId4"/>
          <a:stretch>
            <a:fillRect/>
          </a:stretch>
        </p:blipFill>
        <p:spPr>
          <a:xfrm>
            <a:off x="870291" y="2268907"/>
            <a:ext cx="10451418" cy="3524518"/>
          </a:xfrm>
          <a:prstGeom prst="rect">
            <a:avLst/>
          </a:prstGeom>
        </p:spPr>
      </p:pic>
    </p:spTree>
    <p:extLst>
      <p:ext uri="{BB962C8B-B14F-4D97-AF65-F5344CB8AC3E}">
        <p14:creationId xmlns:p14="http://schemas.microsoft.com/office/powerpoint/2010/main" val="2155083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9D7E9D-E836-F360-E245-B3AC51D43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A95F00-C45D-4556-7BA7-97F67F2A0632}"/>
              </a:ext>
            </a:extLst>
          </p:cNvPr>
          <p:cNvSpPr/>
          <p:nvPr/>
        </p:nvSpPr>
        <p:spPr>
          <a:xfrm>
            <a:off x="640447" y="1208947"/>
            <a:ext cx="10075875" cy="5109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27DA5E8-622F-AFDA-5BD0-8EBC75E4E3FF}"/>
              </a:ext>
            </a:extLst>
          </p:cNvPr>
          <p:cNvSpPr txBox="1"/>
          <p:nvPr/>
        </p:nvSpPr>
        <p:spPr>
          <a:xfrm>
            <a:off x="640447" y="624172"/>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6FF24612-7B2D-C4D9-430E-94ED79D283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02DD049D-000A-B5CF-511E-4D8BC2710164}"/>
              </a:ext>
            </a:extLst>
          </p:cNvPr>
          <p:cNvPicPr>
            <a:picLocks noChangeAspect="1"/>
          </p:cNvPicPr>
          <p:nvPr/>
        </p:nvPicPr>
        <p:blipFill>
          <a:blip r:embed="rId4"/>
          <a:stretch>
            <a:fillRect/>
          </a:stretch>
        </p:blipFill>
        <p:spPr>
          <a:xfrm>
            <a:off x="808205" y="1345306"/>
            <a:ext cx="9740358" cy="4888522"/>
          </a:xfrm>
          <a:prstGeom prst="rect">
            <a:avLst/>
          </a:prstGeom>
        </p:spPr>
      </p:pic>
    </p:spTree>
    <p:extLst>
      <p:ext uri="{BB962C8B-B14F-4D97-AF65-F5344CB8AC3E}">
        <p14:creationId xmlns:p14="http://schemas.microsoft.com/office/powerpoint/2010/main" val="22340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EC17B-5A26-BCF7-3120-18FF2416C4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F1BA44-648C-FD47-E5B3-7E7C7B771A19}"/>
              </a:ext>
            </a:extLst>
          </p:cNvPr>
          <p:cNvSpPr/>
          <p:nvPr/>
        </p:nvSpPr>
        <p:spPr>
          <a:xfrm>
            <a:off x="640447" y="2046179"/>
            <a:ext cx="11124090" cy="4272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E5796BB-D47E-B9B6-3A46-AB5E95668C0E}"/>
              </a:ext>
            </a:extLst>
          </p:cNvPr>
          <p:cNvSpPr txBox="1"/>
          <p:nvPr/>
        </p:nvSpPr>
        <p:spPr>
          <a:xfrm>
            <a:off x="834405" y="1315464"/>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A4013906-B215-2034-5A71-125BEADBA6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A9D0808F-427C-7133-EDE0-4C073705742E}"/>
              </a:ext>
            </a:extLst>
          </p:cNvPr>
          <p:cNvPicPr>
            <a:picLocks noChangeAspect="1"/>
          </p:cNvPicPr>
          <p:nvPr/>
        </p:nvPicPr>
        <p:blipFill>
          <a:blip r:embed="rId4"/>
          <a:stretch>
            <a:fillRect/>
          </a:stretch>
        </p:blipFill>
        <p:spPr>
          <a:xfrm>
            <a:off x="832703" y="2254616"/>
            <a:ext cx="10526594" cy="3620005"/>
          </a:xfrm>
          <a:prstGeom prst="rect">
            <a:avLst/>
          </a:prstGeom>
        </p:spPr>
      </p:pic>
    </p:spTree>
    <p:extLst>
      <p:ext uri="{BB962C8B-B14F-4D97-AF65-F5344CB8AC3E}">
        <p14:creationId xmlns:p14="http://schemas.microsoft.com/office/powerpoint/2010/main" val="1568366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07C339-0E27-5BBE-78C5-3A8D2BD467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B28C20-EFC6-0EA1-551A-62543445F122}"/>
              </a:ext>
            </a:extLst>
          </p:cNvPr>
          <p:cNvSpPr/>
          <p:nvPr/>
        </p:nvSpPr>
        <p:spPr>
          <a:xfrm>
            <a:off x="640447" y="2107580"/>
            <a:ext cx="11126784" cy="4210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367D50D-747D-C36A-0E71-A058BB81A475}"/>
              </a:ext>
            </a:extLst>
          </p:cNvPr>
          <p:cNvSpPr txBox="1"/>
          <p:nvPr/>
        </p:nvSpPr>
        <p:spPr>
          <a:xfrm>
            <a:off x="799312" y="1345306"/>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4C364181-F341-BB98-314A-40B5B9E05A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6B686471-A129-5D51-38E0-A1AD499F879C}"/>
              </a:ext>
            </a:extLst>
          </p:cNvPr>
          <p:cNvPicPr>
            <a:picLocks noChangeAspect="1"/>
          </p:cNvPicPr>
          <p:nvPr/>
        </p:nvPicPr>
        <p:blipFill>
          <a:blip r:embed="rId4"/>
          <a:stretch>
            <a:fillRect/>
          </a:stretch>
        </p:blipFill>
        <p:spPr>
          <a:xfrm>
            <a:off x="891753" y="2464420"/>
            <a:ext cx="10439233" cy="3521996"/>
          </a:xfrm>
          <a:prstGeom prst="rect">
            <a:avLst/>
          </a:prstGeom>
        </p:spPr>
      </p:pic>
    </p:spTree>
    <p:extLst>
      <p:ext uri="{BB962C8B-B14F-4D97-AF65-F5344CB8AC3E}">
        <p14:creationId xmlns:p14="http://schemas.microsoft.com/office/powerpoint/2010/main" val="345099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B0A36-9F17-B952-1C06-FCC45DB5B0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B03B7D-FA03-09C7-97C4-89987E1CBB40}"/>
              </a:ext>
            </a:extLst>
          </p:cNvPr>
          <p:cNvSpPr/>
          <p:nvPr/>
        </p:nvSpPr>
        <p:spPr>
          <a:xfrm>
            <a:off x="640447" y="1244053"/>
            <a:ext cx="10923368" cy="50742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ABE317A-5088-8D90-A695-EF2C91850EF5}"/>
              </a:ext>
            </a:extLst>
          </p:cNvPr>
          <p:cNvSpPr txBox="1"/>
          <p:nvPr/>
        </p:nvSpPr>
        <p:spPr>
          <a:xfrm>
            <a:off x="732404" y="659279"/>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5B5525DC-F750-7FEC-3496-D149B10F83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7C58B3F3-436C-F962-C6D1-97BFA743C7FE}"/>
              </a:ext>
            </a:extLst>
          </p:cNvPr>
          <p:cNvPicPr>
            <a:picLocks noChangeAspect="1"/>
          </p:cNvPicPr>
          <p:nvPr/>
        </p:nvPicPr>
        <p:blipFill>
          <a:blip r:embed="rId4"/>
          <a:stretch>
            <a:fillRect/>
          </a:stretch>
        </p:blipFill>
        <p:spPr>
          <a:xfrm>
            <a:off x="818907" y="1538867"/>
            <a:ext cx="10554185" cy="4486671"/>
          </a:xfrm>
          <a:prstGeom prst="rect">
            <a:avLst/>
          </a:prstGeom>
        </p:spPr>
      </p:pic>
    </p:spTree>
    <p:extLst>
      <p:ext uri="{BB962C8B-B14F-4D97-AF65-F5344CB8AC3E}">
        <p14:creationId xmlns:p14="http://schemas.microsoft.com/office/powerpoint/2010/main" val="3973662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5CC10-3CED-7519-633B-C10A285C6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AF8E4F-DD8C-F98A-19D0-DA8E6E0DBEBD}"/>
              </a:ext>
            </a:extLst>
          </p:cNvPr>
          <p:cNvSpPr/>
          <p:nvPr/>
        </p:nvSpPr>
        <p:spPr>
          <a:xfrm>
            <a:off x="528934" y="1944471"/>
            <a:ext cx="9507163" cy="4210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E69B68C-8EA1-CD3D-949E-09D698AE2429}"/>
              </a:ext>
            </a:extLst>
          </p:cNvPr>
          <p:cNvSpPr txBox="1"/>
          <p:nvPr/>
        </p:nvSpPr>
        <p:spPr>
          <a:xfrm>
            <a:off x="528934" y="1255840"/>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D3BF56E9-64CB-1F94-BBE2-F4E02EEEEA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E7FDCAA-95D0-6F0D-9B53-37ECF5C800EA}"/>
              </a:ext>
            </a:extLst>
          </p:cNvPr>
          <p:cNvPicPr>
            <a:picLocks noChangeAspect="1"/>
          </p:cNvPicPr>
          <p:nvPr/>
        </p:nvPicPr>
        <p:blipFill>
          <a:blip r:embed="rId4"/>
          <a:stretch>
            <a:fillRect/>
          </a:stretch>
        </p:blipFill>
        <p:spPr>
          <a:xfrm>
            <a:off x="799312" y="2152183"/>
            <a:ext cx="8448808" cy="3795271"/>
          </a:xfrm>
          <a:prstGeom prst="rect">
            <a:avLst/>
          </a:prstGeom>
        </p:spPr>
      </p:pic>
    </p:spTree>
    <p:extLst>
      <p:ext uri="{BB962C8B-B14F-4D97-AF65-F5344CB8AC3E}">
        <p14:creationId xmlns:p14="http://schemas.microsoft.com/office/powerpoint/2010/main" val="3863540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084F0-F678-2457-A6F5-95A521D352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A9743-1BAF-D22A-4C22-43360CF789B9}"/>
              </a:ext>
            </a:extLst>
          </p:cNvPr>
          <p:cNvSpPr/>
          <p:nvPr/>
        </p:nvSpPr>
        <p:spPr>
          <a:xfrm>
            <a:off x="640447" y="1385919"/>
            <a:ext cx="11126784" cy="4932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AD75E80-872E-F84B-0955-6C09C495298E}"/>
              </a:ext>
            </a:extLst>
          </p:cNvPr>
          <p:cNvSpPr txBox="1"/>
          <p:nvPr/>
        </p:nvSpPr>
        <p:spPr>
          <a:xfrm>
            <a:off x="810464" y="801144"/>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90CF623F-2D8E-DC8B-5F00-C717FFE251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A802A368-4645-A139-F547-E8868ABBC964}"/>
              </a:ext>
            </a:extLst>
          </p:cNvPr>
          <p:cNvPicPr>
            <a:picLocks noChangeAspect="1"/>
          </p:cNvPicPr>
          <p:nvPr/>
        </p:nvPicPr>
        <p:blipFill>
          <a:blip r:embed="rId4"/>
          <a:stretch>
            <a:fillRect/>
          </a:stretch>
        </p:blipFill>
        <p:spPr>
          <a:xfrm>
            <a:off x="795596" y="1672683"/>
            <a:ext cx="10834647" cy="4451444"/>
          </a:xfrm>
          <a:prstGeom prst="rect">
            <a:avLst/>
          </a:prstGeom>
        </p:spPr>
      </p:pic>
    </p:spTree>
    <p:extLst>
      <p:ext uri="{BB962C8B-B14F-4D97-AF65-F5344CB8AC3E}">
        <p14:creationId xmlns:p14="http://schemas.microsoft.com/office/powerpoint/2010/main" val="3660469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5FAF0-731F-FD84-4152-D72A269316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F5D8D8-E5A9-3BAC-1DB9-0844450F90D9}"/>
              </a:ext>
            </a:extLst>
          </p:cNvPr>
          <p:cNvSpPr/>
          <p:nvPr/>
        </p:nvSpPr>
        <p:spPr>
          <a:xfrm>
            <a:off x="640447" y="1550939"/>
            <a:ext cx="11126784" cy="4767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CEA9DB0-43F0-7F7E-EA2B-74DAC82AB624}"/>
              </a:ext>
            </a:extLst>
          </p:cNvPr>
          <p:cNvSpPr txBox="1"/>
          <p:nvPr/>
        </p:nvSpPr>
        <p:spPr>
          <a:xfrm>
            <a:off x="743556" y="966164"/>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271764C3-EA68-42E0-FA76-4A9ECC653B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AC193DC-A58A-BB20-FEED-EEE954513923}"/>
              </a:ext>
            </a:extLst>
          </p:cNvPr>
          <p:cNvPicPr>
            <a:picLocks noChangeAspect="1"/>
          </p:cNvPicPr>
          <p:nvPr/>
        </p:nvPicPr>
        <p:blipFill>
          <a:blip r:embed="rId4"/>
          <a:stretch>
            <a:fillRect/>
          </a:stretch>
        </p:blipFill>
        <p:spPr>
          <a:xfrm>
            <a:off x="894624" y="1667340"/>
            <a:ext cx="10402752" cy="4534533"/>
          </a:xfrm>
          <a:prstGeom prst="rect">
            <a:avLst/>
          </a:prstGeom>
        </p:spPr>
      </p:pic>
    </p:spTree>
    <p:extLst>
      <p:ext uri="{BB962C8B-B14F-4D97-AF65-F5344CB8AC3E}">
        <p14:creationId xmlns:p14="http://schemas.microsoft.com/office/powerpoint/2010/main" val="556762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C7A83-564D-014A-6FAE-A881E51D67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AF1900-BF94-BDF6-0BDD-BB37B8487945}"/>
              </a:ext>
            </a:extLst>
          </p:cNvPr>
          <p:cNvSpPr/>
          <p:nvPr/>
        </p:nvSpPr>
        <p:spPr>
          <a:xfrm>
            <a:off x="640447" y="2107580"/>
            <a:ext cx="11126784" cy="4210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D0D6AF9-4EF8-EE6B-017A-55008AAE63C8}"/>
              </a:ext>
            </a:extLst>
          </p:cNvPr>
          <p:cNvSpPr txBox="1"/>
          <p:nvPr/>
        </p:nvSpPr>
        <p:spPr>
          <a:xfrm>
            <a:off x="891753" y="1408838"/>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F7C6263A-6143-2A62-B0BA-765F32FC82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D929D13-D46C-8F46-F74D-45D1FE457E6F}"/>
              </a:ext>
            </a:extLst>
          </p:cNvPr>
          <p:cNvPicPr>
            <a:picLocks noChangeAspect="1"/>
          </p:cNvPicPr>
          <p:nvPr/>
        </p:nvPicPr>
        <p:blipFill>
          <a:blip r:embed="rId4"/>
          <a:stretch>
            <a:fillRect/>
          </a:stretch>
        </p:blipFill>
        <p:spPr>
          <a:xfrm>
            <a:off x="796327" y="2343492"/>
            <a:ext cx="10755226" cy="3419952"/>
          </a:xfrm>
          <a:prstGeom prst="rect">
            <a:avLst/>
          </a:prstGeom>
        </p:spPr>
      </p:pic>
    </p:spTree>
    <p:extLst>
      <p:ext uri="{BB962C8B-B14F-4D97-AF65-F5344CB8AC3E}">
        <p14:creationId xmlns:p14="http://schemas.microsoft.com/office/powerpoint/2010/main" val="2765614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B989F-02EC-F24A-D39F-B7E77BC094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3B3610-084C-21CB-3FB1-76A5DF8A441B}"/>
              </a:ext>
            </a:extLst>
          </p:cNvPr>
          <p:cNvSpPr/>
          <p:nvPr/>
        </p:nvSpPr>
        <p:spPr>
          <a:xfrm>
            <a:off x="640447" y="1583473"/>
            <a:ext cx="11126784" cy="4734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16E962C-3A90-84C8-89B1-8288B270AFD4}"/>
              </a:ext>
            </a:extLst>
          </p:cNvPr>
          <p:cNvSpPr txBox="1"/>
          <p:nvPr/>
        </p:nvSpPr>
        <p:spPr>
          <a:xfrm>
            <a:off x="765859" y="85644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0EE6266B-1482-1F92-67CD-6F832349C0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459DA91-3983-468F-5A24-185959626CAF}"/>
              </a:ext>
            </a:extLst>
          </p:cNvPr>
          <p:cNvPicPr>
            <a:picLocks noChangeAspect="1"/>
          </p:cNvPicPr>
          <p:nvPr/>
        </p:nvPicPr>
        <p:blipFill>
          <a:blip r:embed="rId4"/>
          <a:stretch>
            <a:fillRect/>
          </a:stretch>
        </p:blipFill>
        <p:spPr>
          <a:xfrm>
            <a:off x="1460810" y="1849823"/>
            <a:ext cx="9944185" cy="4264478"/>
          </a:xfrm>
          <a:prstGeom prst="rect">
            <a:avLst/>
          </a:prstGeom>
        </p:spPr>
      </p:pic>
    </p:spTree>
    <p:extLst>
      <p:ext uri="{BB962C8B-B14F-4D97-AF65-F5344CB8AC3E}">
        <p14:creationId xmlns:p14="http://schemas.microsoft.com/office/powerpoint/2010/main" val="2926507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A8C80-7574-568D-AABD-B0A50DC065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5BD0B0-E314-937F-0F94-26B2BE3C2507}"/>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52E02EC-42FB-6595-3015-CB413ADFB4F0}"/>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888F7653-AB95-7CAB-9DE1-76AEFC20A0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ACCE800-C7AD-D5C4-0CE9-6D590A6F8223}"/>
              </a:ext>
            </a:extLst>
          </p:cNvPr>
          <p:cNvPicPr>
            <a:picLocks noChangeAspect="1"/>
          </p:cNvPicPr>
          <p:nvPr/>
        </p:nvPicPr>
        <p:blipFill>
          <a:blip r:embed="rId4"/>
          <a:stretch>
            <a:fillRect/>
          </a:stretch>
        </p:blipFill>
        <p:spPr>
          <a:xfrm>
            <a:off x="906883" y="2047432"/>
            <a:ext cx="9720229" cy="4052210"/>
          </a:xfrm>
          <a:prstGeom prst="rect">
            <a:avLst/>
          </a:prstGeom>
        </p:spPr>
      </p:pic>
    </p:spTree>
    <p:extLst>
      <p:ext uri="{BB962C8B-B14F-4D97-AF65-F5344CB8AC3E}">
        <p14:creationId xmlns:p14="http://schemas.microsoft.com/office/powerpoint/2010/main" val="616935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E2B98-BCC1-FB21-BAD5-7B4B12F74B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41D3BA-785A-E992-ECA2-402C94DD85AF}"/>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57E9B76-E82C-2051-0B83-09B9C32BD1F5}"/>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526922B0-56EA-94D5-1C9C-3C4DE89284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F6B5DD34-1915-2564-3ECA-DA00A790A21C}"/>
              </a:ext>
            </a:extLst>
          </p:cNvPr>
          <p:cNvPicPr>
            <a:picLocks noChangeAspect="1"/>
          </p:cNvPicPr>
          <p:nvPr/>
        </p:nvPicPr>
        <p:blipFill>
          <a:blip r:embed="rId4"/>
          <a:stretch>
            <a:fillRect/>
          </a:stretch>
        </p:blipFill>
        <p:spPr>
          <a:xfrm>
            <a:off x="823176" y="2121187"/>
            <a:ext cx="10545647" cy="3505689"/>
          </a:xfrm>
          <a:prstGeom prst="rect">
            <a:avLst/>
          </a:prstGeom>
        </p:spPr>
      </p:pic>
    </p:spTree>
    <p:extLst>
      <p:ext uri="{BB962C8B-B14F-4D97-AF65-F5344CB8AC3E}">
        <p14:creationId xmlns:p14="http://schemas.microsoft.com/office/powerpoint/2010/main" val="2132767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0F693-8AEF-33E5-FAC0-68C3E25E3E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9EF9AD-6A24-0C64-C8FA-CE200EE22E74}"/>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D79F201-F8A7-C178-2A9A-F4B14B2A0D09}"/>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7DB6FE86-A1CA-69A3-D257-D8B10D3C61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3A409F5-5BB3-FDDC-AFA3-8D9D1CEB54ED}"/>
              </a:ext>
            </a:extLst>
          </p:cNvPr>
          <p:cNvPicPr>
            <a:picLocks noChangeAspect="1"/>
          </p:cNvPicPr>
          <p:nvPr/>
        </p:nvPicPr>
        <p:blipFill>
          <a:blip r:embed="rId4"/>
          <a:stretch>
            <a:fillRect/>
          </a:stretch>
        </p:blipFill>
        <p:spPr>
          <a:xfrm>
            <a:off x="870808" y="2201760"/>
            <a:ext cx="10450383" cy="3086531"/>
          </a:xfrm>
          <a:prstGeom prst="rect">
            <a:avLst/>
          </a:prstGeom>
        </p:spPr>
      </p:pic>
    </p:spTree>
    <p:extLst>
      <p:ext uri="{BB962C8B-B14F-4D97-AF65-F5344CB8AC3E}">
        <p14:creationId xmlns:p14="http://schemas.microsoft.com/office/powerpoint/2010/main" val="1474690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A551F-E9BA-26CB-87AD-2ABFC785D1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9A1B62-AA94-F267-615A-8E20A42B0C04}"/>
              </a:ext>
            </a:extLst>
          </p:cNvPr>
          <p:cNvSpPr/>
          <p:nvPr/>
        </p:nvSpPr>
        <p:spPr>
          <a:xfrm>
            <a:off x="640447" y="1828800"/>
            <a:ext cx="10923368" cy="40865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F807C0E-94B0-DEA2-88CD-0ED8C2303D89}"/>
              </a:ext>
            </a:extLst>
          </p:cNvPr>
          <p:cNvSpPr txBox="1"/>
          <p:nvPr/>
        </p:nvSpPr>
        <p:spPr>
          <a:xfrm>
            <a:off x="721253" y="1133491"/>
            <a:ext cx="7976698"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System Log Architecture</a:t>
            </a:r>
          </a:p>
        </p:txBody>
      </p:sp>
      <p:pic>
        <p:nvPicPr>
          <p:cNvPr id="7" name="Graphic 21">
            <a:extLst>
              <a:ext uri="{FF2B5EF4-FFF2-40B4-BE49-F238E27FC236}">
                <a16:creationId xmlns:a16="http://schemas.microsoft.com/office/drawing/2014/main" id="{BD0F3A10-ECC3-26F6-D720-E2C0042F2F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19C6C6A9-9A8A-28B2-84C3-77E638753879}"/>
              </a:ext>
            </a:extLst>
          </p:cNvPr>
          <p:cNvPicPr>
            <a:picLocks noChangeAspect="1"/>
          </p:cNvPicPr>
          <p:nvPr/>
        </p:nvPicPr>
        <p:blipFill>
          <a:blip r:embed="rId4"/>
          <a:stretch>
            <a:fillRect/>
          </a:stretch>
        </p:blipFill>
        <p:spPr>
          <a:xfrm>
            <a:off x="813554" y="1999882"/>
            <a:ext cx="8602275" cy="1895740"/>
          </a:xfrm>
          <a:prstGeom prst="rect">
            <a:avLst/>
          </a:prstGeom>
        </p:spPr>
      </p:pic>
      <p:pic>
        <p:nvPicPr>
          <p:cNvPr id="11" name="Picture 10">
            <a:extLst>
              <a:ext uri="{FF2B5EF4-FFF2-40B4-BE49-F238E27FC236}">
                <a16:creationId xmlns:a16="http://schemas.microsoft.com/office/drawing/2014/main" id="{262D6254-CB29-FBB2-32AE-1D2F3F02385E}"/>
              </a:ext>
            </a:extLst>
          </p:cNvPr>
          <p:cNvPicPr>
            <a:picLocks noChangeAspect="1"/>
          </p:cNvPicPr>
          <p:nvPr/>
        </p:nvPicPr>
        <p:blipFill>
          <a:blip r:embed="rId5"/>
          <a:stretch>
            <a:fillRect/>
          </a:stretch>
        </p:blipFill>
        <p:spPr>
          <a:xfrm>
            <a:off x="846675" y="3989429"/>
            <a:ext cx="7725853" cy="895475"/>
          </a:xfrm>
          <a:prstGeom prst="rect">
            <a:avLst/>
          </a:prstGeom>
        </p:spPr>
      </p:pic>
    </p:spTree>
    <p:extLst>
      <p:ext uri="{BB962C8B-B14F-4D97-AF65-F5344CB8AC3E}">
        <p14:creationId xmlns:p14="http://schemas.microsoft.com/office/powerpoint/2010/main" val="2317267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49100919-8a76-4266-be0c-7dc583902cb4"/>
    <ds:schemaRef ds:uri="http://schemas.microsoft.com/office/2006/metadata/properties"/>
    <ds:schemaRef ds:uri="d13aca44-ef33-4cf4-9980-7f0b00e6eeb9"/>
    <ds:schemaRef ds:uri="http://purl.org/dc/terms/"/>
    <ds:schemaRef ds:uri="http://schemas.microsoft.com/office/2006/documentManagement/types"/>
    <ds:schemaRef ds:uri="http://purl.org/dc/elements/1.1/"/>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29961</TotalTime>
  <Words>1570</Words>
  <Application>Microsoft Office PowerPoint</Application>
  <PresentationFormat>Widescreen</PresentationFormat>
  <Paragraphs>169</Paragraphs>
  <Slides>40</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Noto Sans Symbols</vt:lpstr>
      <vt:lpstr>Nunito</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686</cp:revision>
  <dcterms:created xsi:type="dcterms:W3CDTF">2023-04-29T09:08:00Z</dcterms:created>
  <dcterms:modified xsi:type="dcterms:W3CDTF">2026-02-03T22:45:52Z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