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1"/>
  </p:sldMasterIdLst>
  <p:notesMasterIdLst>
    <p:notesMasterId r:id="rId33"/>
  </p:notesMasterIdLst>
  <p:sldIdLst>
    <p:sldId id="394" r:id="rId2"/>
    <p:sldId id="404" r:id="rId3"/>
    <p:sldId id="396" r:id="rId4"/>
    <p:sldId id="398" r:id="rId5"/>
    <p:sldId id="364" r:id="rId6"/>
    <p:sldId id="295" r:id="rId7"/>
    <p:sldId id="399" r:id="rId8"/>
    <p:sldId id="365" r:id="rId9"/>
    <p:sldId id="400" r:id="rId10"/>
    <p:sldId id="366" r:id="rId11"/>
    <p:sldId id="401" r:id="rId12"/>
    <p:sldId id="369" r:id="rId13"/>
    <p:sldId id="370" r:id="rId14"/>
    <p:sldId id="371" r:id="rId15"/>
    <p:sldId id="372" r:id="rId16"/>
    <p:sldId id="374" r:id="rId17"/>
    <p:sldId id="403" r:id="rId18"/>
    <p:sldId id="350" r:id="rId19"/>
    <p:sldId id="351" r:id="rId20"/>
    <p:sldId id="352" r:id="rId21"/>
    <p:sldId id="353" r:id="rId22"/>
    <p:sldId id="354" r:id="rId23"/>
    <p:sldId id="355" r:id="rId24"/>
    <p:sldId id="356" r:id="rId25"/>
    <p:sldId id="357" r:id="rId26"/>
    <p:sldId id="358" r:id="rId27"/>
    <p:sldId id="359" r:id="rId28"/>
    <p:sldId id="360" r:id="rId29"/>
    <p:sldId id="361" r:id="rId30"/>
    <p:sldId id="362" r:id="rId31"/>
    <p:sldId id="363"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A1C"/>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26" autoAdjust="0"/>
    <p:restoredTop sz="94660"/>
  </p:normalViewPr>
  <p:slideViewPr>
    <p:cSldViewPr snapToGrid="0">
      <p:cViewPr varScale="1">
        <p:scale>
          <a:sx n="71" d="100"/>
          <a:sy n="71" d="100"/>
        </p:scale>
        <p:origin x="804" y="1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9/26/2024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9171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378273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05683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239424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186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3849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83079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8775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9111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44066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163004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204551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78902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08782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410654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165979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54181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1960662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14141757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3156784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69210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1403059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1587281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0388635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77382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85386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88186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24357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81524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78434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66408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70923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74775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58592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8C74A31B-FF56-417B-8DEE-958FFCC6BCD5}" type="datetimeFigureOut">
              <a:rPr lang="en-US" smtClean="0"/>
              <a:t>9/26/2024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524285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61271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545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6003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7584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5570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74206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5728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9/26/2024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54480585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hyperlink" Target="https://www.activtrak.com/blog/how-to-reduce-unnecessary-meetings/" TargetMode="External"/><Relationship Id="rId4" Type="http://schemas.openxmlformats.org/officeDocument/2006/relationships/hyperlink" Target="https://www.activtrak.com/blog/distractions-in-the-workplace/"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image" Target="../media/image17.jpg"/><Relationship Id="rId5" Type="http://schemas.openxmlformats.org/officeDocument/2006/relationships/image" Target="../media/image7.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Welcoming Lecture</a:t>
            </a: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89963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4"/>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5727866" y="2989263"/>
            <a:ext cx="660616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Time</a:t>
            </a:r>
            <a:r>
              <a:rPr lang="en-US" sz="4400" b="1" dirty="0">
                <a:solidFill>
                  <a:srgbClr val="00B0F0"/>
                </a:solidFill>
                <a:latin typeface="Times New Roman" panose="02020603050405020304" pitchFamily="18" charset="0"/>
                <a:cs typeface="Times New Roman" panose="02020603050405020304" pitchFamily="18" charset="0"/>
              </a:rPr>
              <a:t> </a:t>
            </a:r>
            <a:r>
              <a:rPr lang="en-US" sz="4400" b="1" dirty="0" smtClean="0">
                <a:solidFill>
                  <a:srgbClr val="00B0F0"/>
                </a:solidFill>
                <a:latin typeface="Times New Roman" panose="02020603050405020304" pitchFamily="18" charset="0"/>
                <a:cs typeface="Times New Roman" panose="02020603050405020304" pitchFamily="18" charset="0"/>
              </a:rPr>
              <a:t>Management</a:t>
            </a:r>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266391" y="421019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Welcoming Lecture</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470400" y="4873528"/>
            <a:ext cx="1260281" cy="461665"/>
          </a:xfrm>
          <a:prstGeom prst="rect">
            <a:avLst/>
          </a:prstGeom>
          <a:noFill/>
        </p:spPr>
        <p:txBody>
          <a:bodyPr wrap="none" rtlCol="0">
            <a:spAutoFit/>
          </a:bodyPr>
          <a:lstStyle/>
          <a:p>
            <a:r>
              <a:rPr lang="en-US" sz="2400" b="1" i="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PMG 212</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xmlns="" id="{1BBD67B8-DB49-942C-018D-7F74C671F260}"/>
              </a:ext>
            </a:extLst>
          </p:cNvPr>
          <p:cNvSpPr txBox="1"/>
          <p:nvPr/>
        </p:nvSpPr>
        <p:spPr>
          <a:xfrm>
            <a:off x="416851" y="6098572"/>
            <a:ext cx="6508259"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Prepared by Dr. </a:t>
            </a:r>
            <a:r>
              <a:rPr lang="en-US" sz="2800" b="1" dirty="0" err="1">
                <a:solidFill>
                  <a:srgbClr val="00B0F0"/>
                </a:solidFill>
                <a:latin typeface="Times New Roman" panose="02020603050405020304" pitchFamily="18" charset="0"/>
                <a:cs typeface="Times New Roman" panose="02020603050405020304" pitchFamily="18" charset="0"/>
              </a:rPr>
              <a:t>Amira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0029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273921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Introduction </a:t>
            </a:r>
            <a:endPar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Meaning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of</a:t>
            </a:r>
            <a:r>
              <a:rPr lang="en-US" sz="2800" b="1" dirty="0" smtClean="0">
                <a:latin typeface="Times New Roman" panose="02020603050405020304" pitchFamily="18" charset="0"/>
                <a:cs typeface="Times New Roman" panose="02020603050405020304" pitchFamily="18" charset="0"/>
              </a:rPr>
              <a:t>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 Project time </a:t>
            </a: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Orientation</a:t>
            </a:r>
            <a:endParaRPr lang="en-US" sz="28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7079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26776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9943" y="1052695"/>
            <a:ext cx="10550188" cy="4970591"/>
          </a:xfrm>
          <a:prstGeom prst="rect">
            <a:avLst/>
          </a:prstGeom>
        </p:spPr>
        <p:txBody>
          <a:bodyPr wrap="square">
            <a:spAutoFit/>
          </a:bodyPr>
          <a:lstStyle/>
          <a:p>
            <a:pPr marL="0" lvl="2" algn="r" defTabSz="900073" rtl="1">
              <a:spcAft>
                <a:spcPts val="600"/>
              </a:spcAft>
              <a:defRPr/>
            </a:pPr>
            <a:r>
              <a:rPr lang="ar-EG" sz="2800" b="1" dirty="0">
                <a:solidFill>
                  <a:schemeClr val="bg1">
                    <a:lumMod val="50000"/>
                  </a:schemeClr>
                </a:solidFill>
                <a:latin typeface="AECOM Sans" panose="020B0504020202020204" pitchFamily="34" charset="0"/>
                <a:ea typeface="AECOM Sans" panose="020B0504020202020204" pitchFamily="34" charset="0"/>
                <a:cs typeface="+mj-cs"/>
              </a:rPr>
              <a:t>الخبــــرات</a:t>
            </a:r>
            <a:r>
              <a:rPr lang="ar-EG" sz="2800" b="1" dirty="0" smtClean="0">
                <a:solidFill>
                  <a:schemeClr val="bg1">
                    <a:lumMod val="50000"/>
                  </a:schemeClr>
                </a:solidFill>
                <a:latin typeface="AECOM Sans" panose="020B0504020202020204" pitchFamily="34" charset="0"/>
                <a:ea typeface="AECOM Sans" panose="020B0504020202020204" pitchFamily="34" charset="0"/>
                <a:cs typeface="+mj-cs"/>
              </a:rPr>
              <a:t>:</a:t>
            </a:r>
          </a:p>
          <a:p>
            <a:pPr marL="0" lvl="2" algn="r" defTabSz="900073" rtl="1">
              <a:spcAft>
                <a:spcPts val="600"/>
              </a:spcAft>
              <a:defRPr/>
            </a:pPr>
            <a:endParaRPr lang="ar-EG" sz="2800"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درجة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الدكتوراة في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الذكاء الصناعي وتطبيقته في ادارة الجودة الشاملة – جامعه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القاهره</a:t>
            </a: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مديرة ادارة الجودة,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شهادة الأيزو </a:t>
            </a:r>
            <a:r>
              <a:rPr lang="en-US" sz="2400" b="1" dirty="0" smtClean="0">
                <a:solidFill>
                  <a:schemeClr val="bg1">
                    <a:lumMod val="50000"/>
                  </a:schemeClr>
                </a:solidFill>
                <a:latin typeface="AECOM Sans" panose="020B0504020202020204" pitchFamily="34" charset="0"/>
                <a:ea typeface="AECOM Sans" panose="020B0504020202020204" pitchFamily="34" charset="0"/>
                <a:cs typeface="+mj-cs"/>
              </a:rPr>
              <a:t> </a:t>
            </a:r>
            <a:r>
              <a:rPr lang="en-US" sz="2400" b="1" dirty="0" smtClean="0">
                <a:solidFill>
                  <a:schemeClr val="bg1">
                    <a:lumMod val="50000"/>
                  </a:schemeClr>
                </a:solidFill>
                <a:cs typeface="+mj-cs"/>
              </a:rPr>
              <a:t>IATF 16949:2016 &amp; </a:t>
            </a:r>
            <a:r>
              <a:rPr lang="en-US" sz="2400" b="1" dirty="0">
                <a:solidFill>
                  <a:schemeClr val="bg1">
                    <a:lumMod val="50000"/>
                  </a:schemeClr>
                </a:solidFill>
                <a:cs typeface="+mj-cs"/>
              </a:rPr>
              <a:t> ISO TS 16949</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مدربة معتمدة.</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10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عاماً من الخبرة في إدارة المشاريع/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تقييم الاداء</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علي جائزه افضل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اداء تطويري في قطاع السيارات(2022)  علي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مستوي الشرق الأوسط وشمال أفريقيا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استشاري تحليلات اقتصادية وساسية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–المجلس المصري للشئون الخارجية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وزارة الخارجية المصرية</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محاضرة ومدربة معتمدة بهيئه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الأمم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المتحدة واليونسكو منذ 2016 </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نشر 5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شاركت </a:t>
            </a:r>
            <a:r>
              <a:rPr lang="ar-EG"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بالعديد من المؤتمرات الدوليه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بدبي – السعودية – المانيا </a:t>
            </a:r>
            <a:endParaRPr lang="ar"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endParaRPr>
          </a:p>
        </p:txBody>
      </p:sp>
      <p:pic>
        <p:nvPicPr>
          <p:cNvPr id="4" name="Picture 3">
            <a:extLst>
              <a:ext uri="{FF2B5EF4-FFF2-40B4-BE49-F238E27FC236}">
                <a16:creationId xmlns:a16="http://schemas.microsoft.com/office/drawing/2014/main" xmlns="" id="{CBBA58F7-397B-7DE5-A7C3-7859BEFC12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08263" y="43686"/>
            <a:ext cx="2383737" cy="1125123"/>
          </a:xfrm>
          <a:prstGeom prst="rect">
            <a:avLst/>
          </a:prstGeom>
        </p:spPr>
      </p:pic>
    </p:spTree>
    <p:extLst>
      <p:ext uri="{BB962C8B-B14F-4D97-AF65-F5344CB8AC3E}">
        <p14:creationId xmlns:p14="http://schemas.microsoft.com/office/powerpoint/2010/main" val="32849784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Google Shape;3186;p36">
            <a:extLst>
              <a:ext uri="{FF2B5EF4-FFF2-40B4-BE49-F238E27FC236}">
                <a16:creationId xmlns="" xmlns:a16="http://schemas.microsoft.com/office/drawing/2014/main"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جديد ] صور اسم اهلا وسهلا | Arabic calligraphy art, Arabic art, Balloon  illustration">
            <a:extLst>
              <a:ext uri="{FF2B5EF4-FFF2-40B4-BE49-F238E27FC236}">
                <a16:creationId xmlns="" xmlns:a16="http://schemas.microsoft.com/office/drawing/2014/main" id="{5ECB10DC-3100-1548-BA83-9CA7234430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284"/>
          <a:stretch/>
        </p:blipFill>
        <p:spPr bwMode="auto">
          <a:xfrm rot="272800">
            <a:off x="2869239" y="1762709"/>
            <a:ext cx="6488609" cy="37705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xmlns="" id="{B4F11E07-4264-8495-2858-4C5FEEEE25D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8535040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18975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This course introduces advanced techniques for planning, managing, and controlling the schedule. The student will learn to create, analyze, and manage the critical path. The student will study resource levelling and scheduling within constraints (limited resources, time, cost, quality, risk, and communication). The student will learn how to use scheduling software at an advanced level. The student will study advanced formal scheduling techniques.</a:t>
            </a: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4670561" y="1629472"/>
            <a:ext cx="6288792" cy="584775"/>
          </a:xfrm>
          <a:prstGeom prst="rect">
            <a:avLst/>
          </a:prstGeom>
          <a:noFill/>
        </p:spPr>
        <p:txBody>
          <a:bodyPr wrap="square" rtlCol="0">
            <a:spAutoFit/>
          </a:bodyPr>
          <a:lstStyle/>
          <a:p>
            <a:r>
              <a:rPr lang="en-US" sz="32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Project Time Management Course</a:t>
            </a:r>
          </a:p>
        </p:txBody>
      </p:sp>
      <p:grpSp>
        <p:nvGrpSpPr>
          <p:cNvPr id="11" name="Google Shape;531;p45">
            <a:extLst>
              <a:ext uri="{FF2B5EF4-FFF2-40B4-BE49-F238E27FC236}">
                <a16:creationId xmlns="" xmlns:a16="http://schemas.microsoft.com/office/drawing/2014/main" id="{5594617E-7544-D04F-B38A-E344AC5615A3}"/>
              </a:ext>
            </a:extLst>
          </p:cNvPr>
          <p:cNvGrpSpPr/>
          <p:nvPr/>
        </p:nvGrpSpPr>
        <p:grpSpPr>
          <a:xfrm>
            <a:off x="151958" y="4515805"/>
            <a:ext cx="3232113" cy="1884961"/>
            <a:chOff x="4189650" y="2440275"/>
            <a:chExt cx="4195525" cy="2055425"/>
          </a:xfrm>
        </p:grpSpPr>
        <p:sp>
          <p:nvSpPr>
            <p:cNvPr id="12" name="Google Shape;532;p45">
              <a:extLst>
                <a:ext uri="{FF2B5EF4-FFF2-40B4-BE49-F238E27FC236}">
                  <a16:creationId xmlns=""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533;p45">
              <a:extLst>
                <a:ext uri="{FF2B5EF4-FFF2-40B4-BE49-F238E27FC236}">
                  <a16:creationId xmlns=""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Google Shape;534;p45">
              <a:extLst>
                <a:ext uri="{FF2B5EF4-FFF2-40B4-BE49-F238E27FC236}">
                  <a16:creationId xmlns=""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535;p45">
              <a:extLst>
                <a:ext uri="{FF2B5EF4-FFF2-40B4-BE49-F238E27FC236}">
                  <a16:creationId xmlns=""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6;p45">
              <a:extLst>
                <a:ext uri="{FF2B5EF4-FFF2-40B4-BE49-F238E27FC236}">
                  <a16:creationId xmlns=""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7;p45">
              <a:extLst>
                <a:ext uri="{FF2B5EF4-FFF2-40B4-BE49-F238E27FC236}">
                  <a16:creationId xmlns=""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8;p45">
              <a:extLst>
                <a:ext uri="{FF2B5EF4-FFF2-40B4-BE49-F238E27FC236}">
                  <a16:creationId xmlns=""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9;p45">
              <a:extLst>
                <a:ext uri="{FF2B5EF4-FFF2-40B4-BE49-F238E27FC236}">
                  <a16:creationId xmlns=""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40;p45">
              <a:extLst>
                <a:ext uri="{FF2B5EF4-FFF2-40B4-BE49-F238E27FC236}">
                  <a16:creationId xmlns=""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41;p45">
              <a:extLst>
                <a:ext uri="{FF2B5EF4-FFF2-40B4-BE49-F238E27FC236}">
                  <a16:creationId xmlns=""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42;p45">
              <a:extLst>
                <a:ext uri="{FF2B5EF4-FFF2-40B4-BE49-F238E27FC236}">
                  <a16:creationId xmlns=""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3;p45">
              <a:extLst>
                <a:ext uri="{FF2B5EF4-FFF2-40B4-BE49-F238E27FC236}">
                  <a16:creationId xmlns=""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4;p45">
              <a:extLst>
                <a:ext uri="{FF2B5EF4-FFF2-40B4-BE49-F238E27FC236}">
                  <a16:creationId xmlns=""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5;p45">
              <a:extLst>
                <a:ext uri="{FF2B5EF4-FFF2-40B4-BE49-F238E27FC236}">
                  <a16:creationId xmlns=""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6" name="Google Shape;546;p45">
              <a:extLst>
                <a:ext uri="{FF2B5EF4-FFF2-40B4-BE49-F238E27FC236}">
                  <a16:creationId xmlns=""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7;p45">
              <a:extLst>
                <a:ext uri="{FF2B5EF4-FFF2-40B4-BE49-F238E27FC236}">
                  <a16:creationId xmlns=""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8;p45">
              <a:extLst>
                <a:ext uri="{FF2B5EF4-FFF2-40B4-BE49-F238E27FC236}">
                  <a16:creationId xmlns=""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Google Shape;549;p45">
              <a:extLst>
                <a:ext uri="{FF2B5EF4-FFF2-40B4-BE49-F238E27FC236}">
                  <a16:creationId xmlns=""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50;p45">
              <a:extLst>
                <a:ext uri="{FF2B5EF4-FFF2-40B4-BE49-F238E27FC236}">
                  <a16:creationId xmlns=""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51;p45">
              <a:extLst>
                <a:ext uri="{FF2B5EF4-FFF2-40B4-BE49-F238E27FC236}">
                  <a16:creationId xmlns=""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2;p45">
              <a:extLst>
                <a:ext uri="{FF2B5EF4-FFF2-40B4-BE49-F238E27FC236}">
                  <a16:creationId xmlns=""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3;p45">
              <a:extLst>
                <a:ext uri="{FF2B5EF4-FFF2-40B4-BE49-F238E27FC236}">
                  <a16:creationId xmlns=""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4;p45">
              <a:extLst>
                <a:ext uri="{FF2B5EF4-FFF2-40B4-BE49-F238E27FC236}">
                  <a16:creationId xmlns=""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5;p45">
              <a:extLst>
                <a:ext uri="{FF2B5EF4-FFF2-40B4-BE49-F238E27FC236}">
                  <a16:creationId xmlns=""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6;p45">
              <a:extLst>
                <a:ext uri="{FF2B5EF4-FFF2-40B4-BE49-F238E27FC236}">
                  <a16:creationId xmlns=""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7;p45">
              <a:extLst>
                <a:ext uri="{FF2B5EF4-FFF2-40B4-BE49-F238E27FC236}">
                  <a16:creationId xmlns=""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8;p45">
              <a:extLst>
                <a:ext uri="{FF2B5EF4-FFF2-40B4-BE49-F238E27FC236}">
                  <a16:creationId xmlns=""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9;p45">
              <a:extLst>
                <a:ext uri="{FF2B5EF4-FFF2-40B4-BE49-F238E27FC236}">
                  <a16:creationId xmlns=""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60;p45">
              <a:extLst>
                <a:ext uri="{FF2B5EF4-FFF2-40B4-BE49-F238E27FC236}">
                  <a16:creationId xmlns=""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61;p45">
              <a:extLst>
                <a:ext uri="{FF2B5EF4-FFF2-40B4-BE49-F238E27FC236}">
                  <a16:creationId xmlns=""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2;p45">
              <a:extLst>
                <a:ext uri="{FF2B5EF4-FFF2-40B4-BE49-F238E27FC236}">
                  <a16:creationId xmlns=""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3;p45">
              <a:extLst>
                <a:ext uri="{FF2B5EF4-FFF2-40B4-BE49-F238E27FC236}">
                  <a16:creationId xmlns=""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4;p45">
              <a:extLst>
                <a:ext uri="{FF2B5EF4-FFF2-40B4-BE49-F238E27FC236}">
                  <a16:creationId xmlns=""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5;p45">
              <a:extLst>
                <a:ext uri="{FF2B5EF4-FFF2-40B4-BE49-F238E27FC236}">
                  <a16:creationId xmlns=""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6;p45">
              <a:extLst>
                <a:ext uri="{FF2B5EF4-FFF2-40B4-BE49-F238E27FC236}">
                  <a16:creationId xmlns=""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7;p45">
              <a:extLst>
                <a:ext uri="{FF2B5EF4-FFF2-40B4-BE49-F238E27FC236}">
                  <a16:creationId xmlns=""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8;p45">
              <a:extLst>
                <a:ext uri="{FF2B5EF4-FFF2-40B4-BE49-F238E27FC236}">
                  <a16:creationId xmlns=""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9;p45">
              <a:extLst>
                <a:ext uri="{FF2B5EF4-FFF2-40B4-BE49-F238E27FC236}">
                  <a16:creationId xmlns=""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2148196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26070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639289" y="1592385"/>
            <a:ext cx="11196525" cy="2308284"/>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Project time management is the process of planning, scheduling and overseeing activities required to complete a project. Organizations use it to define milestones, meet deadlines, stay within budget and work toward project goals. It’s typically handled by a designated project manager, but also involves team managers responsible for helping employees with their own time management skills.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67552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57978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3785611"/>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Remember, project time management is not the same as project management. The latter involves setting up workflows. The former ensures those workflows are completed in a timely manner. To do it well, follow these </a:t>
            </a:r>
            <a:r>
              <a:rPr lang="en-US" sz="2400" dirty="0" smtClean="0">
                <a:solidFill>
                  <a:srgbClr val="000000"/>
                </a:solidFill>
                <a:latin typeface="sofia-pro"/>
              </a:rPr>
              <a:t>eight steps</a:t>
            </a:r>
            <a:r>
              <a:rPr lang="en-US" sz="2400" dirty="0">
                <a:solidFill>
                  <a:srgbClr val="000000"/>
                </a:solidFill>
                <a:latin typeface="sofia-pro"/>
              </a:rPr>
              <a:t>.</a:t>
            </a:r>
          </a:p>
          <a:p>
            <a:pPr fontAlgn="base"/>
            <a:endParaRPr lang="en-US" sz="2400" dirty="0">
              <a:solidFill>
                <a:srgbClr val="000000"/>
              </a:solidFill>
              <a:latin typeface="sofia-pro"/>
            </a:endParaRPr>
          </a:p>
          <a:p>
            <a:pPr fontAlgn="base"/>
            <a:r>
              <a:rPr lang="en-US" sz="2400" dirty="0">
                <a:solidFill>
                  <a:srgbClr val="000000"/>
                </a:solidFill>
                <a:latin typeface="sofia-pro"/>
              </a:rPr>
              <a:t>1. Plan your project</a:t>
            </a:r>
          </a:p>
          <a:p>
            <a:pPr fontAlgn="base"/>
            <a:r>
              <a:rPr lang="en-US" sz="2400" dirty="0"/>
              <a:t>The first step is to build a project plan. Outline how you'll structure, implement and monitor each aspect of the project as it progresses. This plan will provide visibility to everyone involved, from employees responsible for deliverables to the stakeholders you report to.</a:t>
            </a:r>
          </a:p>
          <a:p>
            <a:pPr fontAlgn="base"/>
            <a:endParaRPr lang="en-US" sz="2400" dirty="0">
              <a:solidFill>
                <a:srgbClr val="000000"/>
              </a:solidFill>
              <a:latin typeface="sofia-pro"/>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1998551" y="710867"/>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a typeface="Calibri"/>
                <a:cs typeface="Calibri"/>
                <a:sym typeface="Calibri"/>
              </a:rPr>
              <a:t>8 </a:t>
            </a:r>
            <a:r>
              <a:rPr lang="en-US" sz="2800" b="1" dirty="0">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xmlns=""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41003904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smtClean="0">
                <a:solidFill>
                  <a:srgbClr val="000000"/>
                </a:solidFill>
                <a:latin typeface="sofia-pro"/>
              </a:rPr>
              <a:t>2</a:t>
            </a:r>
            <a:r>
              <a:rPr lang="en-US" sz="2400" dirty="0">
                <a:solidFill>
                  <a:srgbClr val="000000"/>
                </a:solidFill>
                <a:latin typeface="sofia-pro"/>
              </a:rPr>
              <a:t>. Define your deliverables</a:t>
            </a:r>
          </a:p>
          <a:p>
            <a:pPr fontAlgn="base"/>
            <a:r>
              <a:rPr lang="en-US" sz="2400" dirty="0"/>
              <a:t>Next, create a list of all the assignments required to successfully complete your project. Start by identifying </a:t>
            </a:r>
            <a:r>
              <a:rPr lang="en-US" sz="2400" dirty="0" smtClean="0"/>
              <a:t>overall </a:t>
            </a:r>
            <a:r>
              <a:rPr lang="en-US" sz="2400" dirty="0"/>
              <a:t>activities before dividing each one into a subset of individual subtasks. This step helps ensure you don’t overlook important interdependencies or set unrealistic deadlines because you didn’t have the full picture. </a:t>
            </a:r>
          </a:p>
          <a:p>
            <a:pPr fontAlgn="base"/>
            <a:endParaRPr lang="en-US" sz="2400" dirty="0">
              <a:solidFill>
                <a:srgbClr val="000000"/>
              </a:solidFill>
              <a:latin typeface="sofia-pro"/>
            </a:endParaRPr>
          </a:p>
          <a:p>
            <a:pPr fontAlgn="base"/>
            <a:r>
              <a:rPr lang="en-US" sz="2400" dirty="0"/>
              <a:t>3. Organize project tasks</a:t>
            </a:r>
          </a:p>
          <a:p>
            <a:pPr fontAlgn="base"/>
            <a:r>
              <a:rPr lang="en-US" sz="2400" dirty="0"/>
              <a:t>Once you have a full list of activities, decide what order to complete them in. For example, should web design start after copywriting is finished? Or will the two activities occur simultaneously? When in doubt, ask. Your project team may have suggestions based on lessons learned from previous projects.</a:t>
            </a:r>
          </a:p>
          <a:p>
            <a:pPr fontAlgn="base"/>
            <a:endParaRPr lang="en-US" sz="2400" dirty="0">
              <a:solidFill>
                <a:srgbClr val="000000"/>
              </a:solidFill>
              <a:latin typeface="sofia-pro"/>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1862100" y="684436"/>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a typeface="Calibri"/>
                <a:cs typeface="Calibri"/>
                <a:sym typeface="Calibri"/>
              </a:rPr>
              <a:t>8 </a:t>
            </a:r>
            <a:r>
              <a:rPr lang="en-US" sz="2800" b="1" dirty="0">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xmlns=""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394044007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4. Create a timeline</a:t>
            </a:r>
          </a:p>
          <a:p>
            <a:pPr fontAlgn="base"/>
            <a:r>
              <a:rPr lang="en-US" sz="2400" dirty="0"/>
              <a:t>As long as you know approximately how long each task and activity will take, you’re ready to create the project timeline. If you don’t know, go back to step three and ask employees for their input. Then use those activity duration estimates to arrange milestones and set deadlines in the appropriate order.</a:t>
            </a:r>
          </a:p>
          <a:p>
            <a:pPr fontAlgn="base"/>
            <a:endParaRPr lang="en-US" sz="2400" dirty="0">
              <a:solidFill>
                <a:srgbClr val="000000"/>
              </a:solidFill>
              <a:latin typeface="sofia-pro"/>
            </a:endParaRPr>
          </a:p>
          <a:p>
            <a:pPr fontAlgn="base"/>
            <a:r>
              <a:rPr lang="en-US" sz="2400" dirty="0">
                <a:solidFill>
                  <a:srgbClr val="000000"/>
                </a:solidFill>
                <a:latin typeface="sofia-pro"/>
              </a:rPr>
              <a:t>5. Assign jobs</a:t>
            </a:r>
          </a:p>
          <a:p>
            <a:pPr fontAlgn="base"/>
            <a:r>
              <a:rPr lang="en-US" sz="2400" dirty="0"/>
              <a:t>Distributing tasks involves more than just deciding who will work on what. You also need to examine employees’ current workloads and decide how your project fits in with others already in progress. This will help you distribute workloads fairly and efficiently — if the same employee is responsible for multiple tasks, this will affect your timeline in step four.</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ffectLst>
                  <a:outerShdw blurRad="38100" dist="38100" dir="2700000" algn="tl">
                    <a:srgbClr val="000000">
                      <a:alpha val="43137"/>
                    </a:srgbClr>
                  </a:outerShdw>
                </a:effectLst>
                <a:ea typeface="Calibri"/>
                <a:cs typeface="Calibri"/>
                <a:sym typeface="Calibri"/>
              </a:rPr>
              <a:t>8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xmlns=""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6717999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6. Use project planning tools</a:t>
            </a:r>
          </a:p>
          <a:p>
            <a:pPr fontAlgn="base"/>
            <a:r>
              <a:rPr lang="en-US" sz="2400" dirty="0"/>
              <a:t>Finding the right scheduling and planning tools helps streamline project time management. For example, Gantt Charts provide graphical representations of project activities so you can visualize project schedules and dependencies. Or you might prefer basic project management software to house all your lists, calendars, charts and timelines in a central location.</a:t>
            </a:r>
          </a:p>
          <a:p>
            <a:pPr fontAlgn="base"/>
            <a:endParaRPr lang="en-US" sz="2400" dirty="0">
              <a:solidFill>
                <a:srgbClr val="000000"/>
              </a:solidFill>
              <a:latin typeface="sofia-pro"/>
            </a:endParaRPr>
          </a:p>
          <a:p>
            <a:pPr fontAlgn="base"/>
            <a:r>
              <a:rPr lang="en-US" sz="2400" dirty="0">
                <a:solidFill>
                  <a:srgbClr val="000000"/>
                </a:solidFill>
                <a:latin typeface="sofia-pro"/>
              </a:rPr>
              <a:t>7. Communicate regularly</a:t>
            </a:r>
          </a:p>
          <a:p>
            <a:pPr fontAlgn="base"/>
            <a:r>
              <a:rPr lang="en-US" sz="2400" dirty="0"/>
              <a:t>If your team is continually behind schedule, you might need to provide more clarity. Open communication will help you see when someone is overwhelmed or you need to adjust expectations. Likewise, inform stakeholders of progress through regular updates to help prevent confusion or uncertainty. </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ffectLst>
                  <a:outerShdw blurRad="38100" dist="38100" dir="2700000" algn="tl">
                    <a:srgbClr val="000000">
                      <a:alpha val="43137"/>
                    </a:srgbClr>
                  </a:outerShdw>
                </a:effectLst>
                <a:ea typeface="Calibri"/>
                <a:cs typeface="Calibri"/>
                <a:sym typeface="Calibri"/>
              </a:rPr>
              <a:t>8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xmlns=""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20222524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2677616"/>
          </a:xfrm>
          <a:prstGeom prst="rect">
            <a:avLst/>
          </a:prstGeom>
          <a:noFill/>
          <a:ln>
            <a:noFill/>
          </a:ln>
        </p:spPr>
        <p:txBody>
          <a:bodyPr spcFirstLastPara="1" wrap="square" lIns="91425" tIns="45700" rIns="91425" bIns="45700" anchor="t" anchorCtr="0">
            <a:spAutoFit/>
          </a:bodyPr>
          <a:lstStyle/>
          <a:p>
            <a:pPr fontAlgn="base"/>
            <a:endParaRPr lang="en-US" sz="2400" dirty="0">
              <a:solidFill>
                <a:srgbClr val="000000"/>
              </a:solidFill>
              <a:latin typeface="sofia-pro"/>
            </a:endParaRPr>
          </a:p>
          <a:p>
            <a:pPr fontAlgn="base"/>
            <a:r>
              <a:rPr lang="en-US" sz="2400" dirty="0">
                <a:solidFill>
                  <a:srgbClr val="2C343B"/>
                </a:solidFill>
                <a:latin typeface="sofia-pro"/>
              </a:rPr>
              <a:t>8. Minimize distractions</a:t>
            </a:r>
          </a:p>
          <a:p>
            <a:pPr fontAlgn="base"/>
            <a:r>
              <a:rPr lang="en-US" sz="2400" dirty="0"/>
              <a:t>A big part of keeping projects on schedule involves supporting team members. Offer to help employees structure their time, and minimize potential </a:t>
            </a:r>
            <a:r>
              <a:rPr lang="en-US" sz="2400" dirty="0">
                <a:hlinkClick r:id="rId4"/>
              </a:rPr>
              <a:t>distractions</a:t>
            </a:r>
            <a:r>
              <a:rPr lang="en-US" sz="2400" dirty="0"/>
              <a:t> so they can stay focused on tasks. Ensure employees have access to an environment where productivity can thrive and take other measures like eliminating </a:t>
            </a:r>
            <a:r>
              <a:rPr lang="en-US" sz="2400" dirty="0">
                <a:hlinkClick r:id="rId5"/>
              </a:rPr>
              <a:t>unnecessary meetings</a:t>
            </a:r>
            <a:r>
              <a:rPr lang="en-US" sz="2400" dirty="0" smtClean="0"/>
              <a:t>.</a:t>
            </a:r>
          </a:p>
          <a:p>
            <a:pPr fontAlgn="base"/>
            <a:endParaRPr lang="en-US" sz="2400"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8</a:t>
            </a:r>
            <a:r>
              <a:rPr lang="en-US" sz="2800" b="1" dirty="0" smtClean="0">
                <a:effectLst>
                  <a:outerShdw blurRad="38100" dist="38100" dir="2700000" algn="tl">
                    <a:srgbClr val="000000">
                      <a:alpha val="43137"/>
                    </a:srgbClr>
                  </a:outerShdw>
                </a:effectLst>
                <a:ea typeface="Calibri"/>
                <a:cs typeface="Calibri"/>
                <a:sym typeface="Calibri"/>
              </a:rPr>
              <a:t>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a16="http://schemas.microsoft.com/office/drawing/2014/main" xmlns=""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110143589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indent="-571500">
              <a:buFont typeface="Wingdings" panose="05000000000000000000" pitchFamily="2" charset="2"/>
              <a:buChar char="Ø"/>
              <a:defRPr/>
            </a:pPr>
            <a:r>
              <a:rPr lang="en-US" sz="2800" b="1" dirty="0" smtClean="0">
                <a:solidFill>
                  <a:schemeClr val="tx1">
                    <a:lumMod val="65000"/>
                    <a:lumOff val="35000"/>
                  </a:schemeClr>
                </a:solidFill>
                <a:latin typeface="Times New Roman" panose="02020603050405020304" pitchFamily="18" charset="0"/>
                <a:cs typeface="Times New Roman" panose="02020603050405020304" pitchFamily="18" charset="0"/>
              </a:rPr>
              <a:t>Orientation</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4168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8BCBFB35-849A-A846-920B-05F167933D55}"/>
              </a:ext>
            </a:extLst>
          </p:cNvPr>
          <p:cNvSpPr txBox="1">
            <a:spLocks/>
          </p:cNvSpPr>
          <p:nvPr/>
        </p:nvSpPr>
        <p:spPr>
          <a:xfrm>
            <a:off x="1560266" y="203407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a:t>
            </a:r>
            <a:r>
              <a:rPr lang="ar-SA"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تكون </a:t>
            </a:r>
            <a:r>
              <a:rPr lang="ar-SA"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مدة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spTree>
    <p:extLst>
      <p:ext uri="{BB962C8B-B14F-4D97-AF65-F5344CB8AC3E}">
        <p14:creationId xmlns:p14="http://schemas.microsoft.com/office/powerpoint/2010/main" val="37036746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5" name="Picture 4">
            <a:extLst>
              <a:ext uri="{FF2B5EF4-FFF2-40B4-BE49-F238E27FC236}">
                <a16:creationId xmlns:a16="http://schemas.microsoft.com/office/drawing/2014/main" xmlns="" id="{A357B08A-B981-ED4B-A093-E182024848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6744" y="1635258"/>
            <a:ext cx="9482169" cy="4001847"/>
          </a:xfrm>
          <a:prstGeom prst="rect">
            <a:avLst/>
          </a:prstGeom>
        </p:spPr>
      </p:pic>
    </p:spTree>
    <p:extLst>
      <p:ext uri="{BB962C8B-B14F-4D97-AF65-F5344CB8AC3E}">
        <p14:creationId xmlns:p14="http://schemas.microsoft.com/office/powerpoint/2010/main" val="24365325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علي منصة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988671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a:t>
            </a:r>
            <a:r>
              <a:rPr lang="ar-SA" sz="2800" b="1" dirty="0" smtClean="0">
                <a:solidFill>
                  <a:schemeClr val="accent1"/>
                </a:solidFill>
                <a:latin typeface="Tahoma" panose="020B0604030504040204" pitchFamily="34" charset="0"/>
                <a:ea typeface="Tahoma" panose="020B0604030504040204" pitchFamily="34" charset="0"/>
                <a:cs typeface="Tahoma" panose="020B0604030504040204" pitchFamily="34" charset="0"/>
              </a:rPr>
              <a:t>أسبوع</a:t>
            </a:r>
            <a:r>
              <a:rPr lang="en-US" sz="2800" b="1" dirty="0" smtClean="0">
                <a:latin typeface="Tahoma" panose="020B0604030504040204" pitchFamily="34" charset="0"/>
                <a:ea typeface="Tahoma" panose="020B0604030504040204" pitchFamily="34" charset="0"/>
                <a:cs typeface="Tahoma" panose="020B0604030504040204" pitchFamily="34" charset="0"/>
              </a:rPr>
              <a:t>. </a:t>
            </a: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spTree>
    <p:extLst>
      <p:ext uri="{BB962C8B-B14F-4D97-AF65-F5344CB8AC3E}">
        <p14:creationId xmlns:p14="http://schemas.microsoft.com/office/powerpoint/2010/main" val="14281355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a:t>
            </a:r>
            <a:r>
              <a:rPr lang="ar-SA"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956489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4" name="Picture 3">
            <a:extLst>
              <a:ext uri="{FF2B5EF4-FFF2-40B4-BE49-F238E27FC236}">
                <a16:creationId xmlns="" xmlns:a16="http://schemas.microsoft.com/office/drawing/2014/main" id="{EDE348BC-2DB5-8346-8FB1-6536ADB6FC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24725925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943682" y="578273"/>
            <a:ext cx="2392000" cy="646331"/>
          </a:xfrm>
          <a:prstGeom prst="rect">
            <a:avLst/>
          </a:prstGeom>
          <a:noFill/>
        </p:spPr>
        <p:txBody>
          <a:bodyPr wrap="none" rtlCol="0">
            <a:spAutoFit/>
          </a:bodyPr>
          <a:lstStyle/>
          <a:p>
            <a:pPr algn="r" rtl="1"/>
            <a:r>
              <a:rPr lang="en-US" sz="3600" dirty="0">
                <a:solidFill>
                  <a:srgbClr val="FF9518"/>
                </a:solidFill>
                <a:latin typeface="Bauhaus 93" pitchFamily="82" charset="77"/>
                <a:cs typeface="Tajawal Medium" panose="00000600000000000000" pitchFamily="2" charset="-78"/>
              </a:rPr>
              <a:t>Short Exam</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 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r>
              <a:rPr lang="ar-SA" sz="2400" b="1" dirty="0">
                <a:latin typeface="Tahoma" panose="020B0604030504040204" pitchFamily="34" charset="0"/>
                <a:ea typeface="Tahoma" panose="020B0604030504040204" pitchFamily="34" charset="0"/>
                <a:cs typeface="Tahoma" panose="020B0604030504040204" pitchFamily="34" charset="0"/>
              </a:rPr>
              <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فترة السماحية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p>
          <a:p>
            <a:pPr algn="ctr" rtl="1"/>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بنك الأسئلة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القصير  ٢٤ سؤال.</a:t>
            </a:r>
            <a:r>
              <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عدد الأسئلة الصوتية في البنك حوالي  ٦أسئلة.</a:t>
            </a:r>
            <a:r>
              <a:rPr lang="ar-SA" sz="2000" dirty="0">
                <a:solidFill>
                  <a:schemeClr val="dk1"/>
                </a:solidFill>
              </a:rPr>
              <a:t/>
            </a:r>
            <a:br>
              <a:rPr lang="ar-SA" sz="2000" dirty="0">
                <a:solidFill>
                  <a:schemeClr val="dk1"/>
                </a:solidFill>
              </a:rPr>
            </a:br>
            <a:r>
              <a:rPr lang="en-US" sz="2000" dirty="0">
                <a:solidFill>
                  <a:schemeClr val="dk1"/>
                </a:solidFill>
              </a:rPr>
              <a:t/>
            </a:r>
            <a:br>
              <a:rPr lang="en-US" sz="2000" dirty="0">
                <a:solidFill>
                  <a:schemeClr val="dk1"/>
                </a:solidFill>
              </a:rPr>
            </a:br>
            <a:endParaRPr lang="en-US" sz="2000" dirty="0">
              <a:solidFill>
                <a:schemeClr val="dk1"/>
              </a:solidFill>
            </a:endParaRPr>
          </a:p>
        </p:txBody>
      </p:sp>
    </p:spTree>
    <p:extLst>
      <p:ext uri="{BB962C8B-B14F-4D97-AF65-F5344CB8AC3E}">
        <p14:creationId xmlns:p14="http://schemas.microsoft.com/office/powerpoint/2010/main" val="33753560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781531" cy="646331"/>
          </a:xfrm>
          <a:prstGeom prst="rect">
            <a:avLst/>
          </a:prstGeom>
          <a:noFill/>
        </p:spPr>
        <p:txBody>
          <a:bodyPr wrap="none" rtlCol="0">
            <a:spAutoFit/>
          </a:bodyPr>
          <a:lstStyle/>
          <a:p>
            <a:r>
              <a:rPr lang="en" sz="3600" dirty="0">
                <a:solidFill>
                  <a:srgbClr val="FF9518"/>
                </a:solidFill>
                <a:latin typeface="Bauhaus 93" pitchFamily="82" charset="77"/>
                <a:cs typeface="Tajawal Medium" panose="00000600000000000000" pitchFamily="2" charset="-78"/>
              </a:rPr>
              <a:t>FINAL EXAMS </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spTree>
    <p:extLst>
      <p:ext uri="{BB962C8B-B14F-4D97-AF65-F5344CB8AC3E}">
        <p14:creationId xmlns:p14="http://schemas.microsoft.com/office/powerpoint/2010/main" val="29091210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699" y="1514901"/>
            <a:ext cx="7601802" cy="472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03633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4" name="Picture 3">
            <a:extLst>
              <a:ext uri="{FF2B5EF4-FFF2-40B4-BE49-F238E27FC236}">
                <a16:creationId xmlns="" xmlns:a16="http://schemas.microsoft.com/office/drawing/2014/main" id="{6E82D1A2-8AAE-6948-A224-9D9CE2665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41053452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a:t>
            </a:r>
            <a:r>
              <a:rPr lang="ar-SA" sz="3600" b="1" dirty="0">
                <a:latin typeface="Tahoma" panose="020B0604030504040204" pitchFamily="34" charset="0"/>
                <a:ea typeface="Tahoma" panose="020B0604030504040204" pitchFamily="34" charset="0"/>
                <a:cs typeface="Tahoma" panose="020B0604030504040204" pitchFamily="34" charset="0"/>
              </a:rPr>
              <a:t>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spTree>
    <p:extLst>
      <p:ext uri="{BB962C8B-B14F-4D97-AF65-F5344CB8AC3E}">
        <p14:creationId xmlns:p14="http://schemas.microsoft.com/office/powerpoint/2010/main" val="33416794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4" name="Google Shape;1410;p45"/>
          <p:cNvGrpSpPr/>
          <p:nvPr/>
        </p:nvGrpSpPr>
        <p:grpSpPr>
          <a:xfrm>
            <a:off x="972933" y="1379425"/>
            <a:ext cx="4454763" cy="4657744"/>
            <a:chOff x="729700" y="1034569"/>
            <a:chExt cx="3341072" cy="3493308"/>
          </a:xfrm>
        </p:grpSpPr>
        <p:sp>
          <p:nvSpPr>
            <p:cNvPr id="5"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6"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7"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8"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9"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0"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dirty="0"/>
            </a:p>
          </p:txBody>
        </p:sp>
        <p:sp>
          <p:nvSpPr>
            <p:cNvPr id="11"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2"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13"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14"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5"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6"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7"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8"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19"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0"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1"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22"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dirty="0"/>
            </a:p>
          </p:txBody>
        </p:sp>
        <p:sp>
          <p:nvSpPr>
            <p:cNvPr id="23"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4"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25"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6"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7"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8"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9"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30"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grpSp>
          <p:nvGrpSpPr>
            <p:cNvPr id="31" name="Google Shape;1437;p45"/>
            <p:cNvGrpSpPr/>
            <p:nvPr/>
          </p:nvGrpSpPr>
          <p:grpSpPr>
            <a:xfrm>
              <a:off x="1750302" y="1433604"/>
              <a:ext cx="691925" cy="595011"/>
              <a:chOff x="1635727" y="1501503"/>
              <a:chExt cx="457834" cy="393708"/>
            </a:xfrm>
          </p:grpSpPr>
          <p:sp>
            <p:nvSpPr>
              <p:cNvPr id="79"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80"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81"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grpSp>
        <p:sp>
          <p:nvSpPr>
            <p:cNvPr id="32"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3"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4"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5"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6"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7"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8"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9"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0"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1"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2"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43"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4"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5"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6"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47"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48"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49"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0"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1"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2"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3"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4"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5"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6"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7"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8"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dirty="0"/>
            </a:p>
          </p:txBody>
        </p:sp>
        <p:sp>
          <p:nvSpPr>
            <p:cNvPr id="59"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60"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1"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2"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3"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4"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5"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6"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67"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8"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9"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0"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1"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72"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73"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4"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5"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6"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dirty="0"/>
            </a:p>
          </p:txBody>
        </p:sp>
        <p:sp>
          <p:nvSpPr>
            <p:cNvPr id="77"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78"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grpSp>
      <p:sp>
        <p:nvSpPr>
          <p:cNvPr id="82" name="Google Shape;1488;p45"/>
          <p:cNvSpPr txBox="1">
            <a:spLocks/>
          </p:cNvSpPr>
          <p:nvPr/>
        </p:nvSpPr>
        <p:spPr>
          <a:xfrm>
            <a:off x="5198657" y="677603"/>
            <a:ext cx="6887200" cy="5454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Clr>
                <a:schemeClr val="dk1"/>
              </a:buClr>
              <a:buSzPts val="1100"/>
            </a:pPr>
            <a:r>
              <a:rPr lang="en-US" sz="8800" b="1" i="1" dirty="0" smtClean="0">
                <a:solidFill>
                  <a:schemeClr val="bg1">
                    <a:lumMod val="50000"/>
                  </a:schemeClr>
                </a:solidFill>
                <a:effectLst>
                  <a:outerShdw blurRad="38100" dist="38100" dir="2700000" algn="tl">
                    <a:srgbClr val="000000">
                      <a:alpha val="43137"/>
                    </a:srgbClr>
                  </a:outerShdw>
                </a:effectLst>
              </a:rPr>
              <a:t>We are AWESOME.</a:t>
            </a:r>
            <a:br>
              <a:rPr lang="en-US" sz="8800" b="1" i="1" dirty="0" smtClean="0">
                <a:solidFill>
                  <a:schemeClr val="bg1">
                    <a:lumMod val="50000"/>
                  </a:schemeClr>
                </a:solidFill>
                <a:effectLst>
                  <a:outerShdw blurRad="38100" dist="38100" dir="2700000" algn="tl">
                    <a:srgbClr val="000000">
                      <a:alpha val="43137"/>
                    </a:srgbClr>
                  </a:outerShdw>
                </a:effectLst>
              </a:rPr>
            </a:br>
            <a:r>
              <a:rPr lang="en-US" sz="8800" b="1" i="1" dirty="0" smtClean="0">
                <a:solidFill>
                  <a:schemeClr val="bg1">
                    <a:lumMod val="50000"/>
                  </a:schemeClr>
                </a:solidFill>
                <a:effectLst>
                  <a:outerShdw blurRad="38100" dist="38100" dir="2700000" algn="tl">
                    <a:srgbClr val="000000">
                      <a:alpha val="43137"/>
                    </a:srgbClr>
                  </a:outerShdw>
                </a:effectLst>
              </a:rPr>
              <a:t>We can do it!</a:t>
            </a:r>
          </a:p>
          <a:p>
            <a:endParaRPr lang="en-US" b="1" i="1" dirty="0">
              <a:solidFill>
                <a:schemeClr val="bg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314743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36197386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527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32847861"/>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4028</TotalTime>
  <Words>1051</Words>
  <Application>Microsoft Office PowerPoint</Application>
  <PresentationFormat>Widescreen</PresentationFormat>
  <Paragraphs>160</Paragraphs>
  <Slides>31</Slides>
  <Notes>24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31</vt:i4>
      </vt:variant>
    </vt:vector>
  </HeadingPairs>
  <TitlesOfParts>
    <vt:vector size="45" baseType="lpstr">
      <vt:lpstr>AECOM Sans</vt:lpstr>
      <vt:lpstr>Alexandria</vt:lpstr>
      <vt:lpstr>Arial</vt:lpstr>
      <vt:lpstr>Bauhaus 93</vt:lpstr>
      <vt:lpstr>Calibri</vt:lpstr>
      <vt:lpstr>Calibri Light</vt:lpstr>
      <vt:lpstr>Catamaran</vt:lpstr>
      <vt:lpstr>Roboto Light</vt:lpstr>
      <vt:lpstr>sofia-pro</vt:lpstr>
      <vt:lpstr>Tahoma</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133</cp:revision>
  <dcterms:created xsi:type="dcterms:W3CDTF">2021-08-03T13:03:26Z</dcterms:created>
  <dcterms:modified xsi:type="dcterms:W3CDTF">2024-09-26T14:17:59Z</dcterms:modified>
</cp:coreProperties>
</file>