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</p:sldIdLst>
  <p:sldSz cx="12192000" cy="6858000"/>
  <p:notesSz cx="6858000" cy="9144000"/>
  <p:defaultTextStyle>
    <a:defPPr>
      <a:defRPr lang="ar-E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ar-EG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3D5C7-5441-4B11-AB84-F4CDEAA31F71}" type="datetimeFigureOut">
              <a:rPr lang="ar-EG" smtClean="0"/>
              <a:t>12/01/1446</a:t>
            </a:fld>
            <a:endParaRPr lang="ar-E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843EB-EB0E-42BE-8964-5D632A517B77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57857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ar-EG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EG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43D5C7-5441-4B11-AB84-F4CDEAA31F71}" type="datetimeFigureOut">
              <a:rPr lang="ar-EG" smtClean="0"/>
              <a:t>12/01/1446</a:t>
            </a:fld>
            <a:endParaRPr lang="ar-E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ar-E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A843EB-EB0E-42BE-8964-5D632A517B77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003676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ar-E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9658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288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Learning Objectives:</a:t>
            </a:r>
            <a:endParaRPr lang="en-US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944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smtClean="0"/>
              <a:t>DATA STRUCTURES </a:t>
            </a:r>
            <a:endParaRPr lang="en-US" sz="4400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7998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smtClean="0"/>
              <a:t>Representation of Stack (or) Implementation of stack</a:t>
            </a:r>
            <a:endParaRPr lang="en-US" sz="4000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3314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814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C00000"/>
                </a:solidFill>
              </a:rPr>
              <a:t>2. Stack using linked list:   </a:t>
            </a:r>
            <a:r>
              <a:rPr lang="en-US" smtClean="0"/>
              <a:t>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064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C00000"/>
                </a:solidFill>
              </a:rPr>
              <a:t>The linked stack looks as shown in figure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0344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7175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FF0000"/>
                </a:solidFill>
              </a:rPr>
              <a:t>Linked list implementation of stack: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4090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FF0000"/>
                </a:solidFill>
              </a:rPr>
              <a:t>Linked list implementation of stack: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701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FF0000"/>
                </a:solidFill>
              </a:rPr>
              <a:t>Linked list implementation of stack: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22220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FF0000"/>
                </a:solidFill>
              </a:rPr>
              <a:t>Linked list implementation of stack: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3269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C00000"/>
                </a:solidFill>
              </a:rPr>
              <a:t>The linked stack looks as shown in figure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8143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smtClean="0"/>
              <a:t>Adding a node to the stack (Push operation)</a:t>
            </a:r>
            <a:endParaRPr lang="en-US" sz="4000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5355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FF0000"/>
                </a:solidFill>
              </a:rPr>
              <a:t>Adding a node to the stack (Push operation):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7605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FF0000"/>
                </a:solidFill>
              </a:rPr>
              <a:t>Adding a node to the stack </a:t>
            </a:r>
            <a:r>
              <a:rPr lang="en-US" b="1" smtClean="0">
                <a:solidFill>
                  <a:srgbClr val="0070C0"/>
                </a:solidFill>
              </a:rPr>
              <a:t>(Push operation)</a:t>
            </a:r>
            <a:r>
              <a:rPr lang="en-US" b="1" smtClean="0">
                <a:solidFill>
                  <a:srgbClr val="FF0000"/>
                </a:solidFill>
              </a:rPr>
              <a:t>: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4299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FF0000"/>
                </a:solidFill>
              </a:rPr>
              <a:t>Adding a node to the stack </a:t>
            </a:r>
            <a:r>
              <a:rPr lang="en-US" b="1" smtClean="0">
                <a:solidFill>
                  <a:srgbClr val="0070C0"/>
                </a:solidFill>
              </a:rPr>
              <a:t>(Push operation)</a:t>
            </a:r>
            <a:r>
              <a:rPr lang="en-US" b="1" smtClean="0">
                <a:solidFill>
                  <a:srgbClr val="FF0000"/>
                </a:solidFill>
              </a:rPr>
              <a:t>:</a:t>
            </a:r>
            <a:endParaRPr lang="en-US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17774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Time Complexity : o(1)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6340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smtClean="0"/>
              <a:t>Deleting a node from the stack (POP operation)</a:t>
            </a:r>
            <a:endParaRPr lang="en-US" sz="4000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8745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smtClean="0">
                <a:solidFill>
                  <a:srgbClr val="FF0000"/>
                </a:solidFill>
              </a:rPr>
              <a:t>Deleting a node from the stack (POP operation):</a:t>
            </a:r>
            <a:endParaRPr lang="en-US" sz="4000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5617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smtClean="0">
                <a:solidFill>
                  <a:srgbClr val="FF0000"/>
                </a:solidFill>
              </a:rPr>
              <a:t>Deleting a node from the stack (POP operation):</a:t>
            </a:r>
            <a:endParaRPr lang="en-US" sz="4000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747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smtClean="0">
                <a:solidFill>
                  <a:srgbClr val="FF0000"/>
                </a:solidFill>
              </a:rPr>
              <a:t>Deleting a node from the stack (POP operation):</a:t>
            </a:r>
            <a:endParaRPr lang="en-US" sz="4000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0567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smtClean="0">
                <a:solidFill>
                  <a:srgbClr val="FF0000"/>
                </a:solidFill>
              </a:rPr>
              <a:t>Deleting a node from the stack (POP operation):</a:t>
            </a:r>
            <a:endParaRPr lang="en-US" sz="4000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2322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smtClean="0"/>
              <a:t>Display the nodes (Traversing)</a:t>
            </a:r>
            <a:endParaRPr lang="en-US" sz="4000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44243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smtClean="0">
                <a:solidFill>
                  <a:srgbClr val="FF0000"/>
                </a:solidFill>
              </a:rPr>
              <a:t>Display the nodes (Traversing):</a:t>
            </a:r>
            <a:endParaRPr lang="en-US" sz="4000" b="1" dirty="0" smtClean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6440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smtClean="0">
                <a:solidFill>
                  <a:srgbClr val="FF0000"/>
                </a:solidFill>
              </a:rPr>
              <a:t>Display the nodes (Traversing):</a:t>
            </a:r>
            <a:endParaRPr lang="en-US" sz="4000" b="1" dirty="0" smtClean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6287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5132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C00000"/>
                </a:solidFill>
              </a:rPr>
              <a:t>QUEUE:   </a:t>
            </a:r>
            <a:r>
              <a:rPr lang="en-US" smtClean="0"/>
              <a:t>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08381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C00000"/>
                </a:solidFill>
              </a:rPr>
              <a:t>QUEUE:   </a:t>
            </a:r>
            <a:r>
              <a:rPr lang="en-US" smtClean="0"/>
              <a:t>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1726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smtClean="0"/>
              <a:t>Real-world examples of queue</a:t>
            </a:r>
            <a:endParaRPr lang="en-US" sz="4000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03856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342900" algn="just">
              <a:lnSpc>
                <a:spcPct val="200000"/>
              </a:lnSpc>
              <a:buSzPts val="1800"/>
              <a:buFont typeface="Arial" panose="020B0604020202020204" pitchFamily="34" charset="0"/>
              <a:buChar char="●"/>
            </a:pPr>
            <a:r>
              <a:rPr lang="en-US" sz="2800" smtClean="0">
                <a:latin typeface="+mn-lt"/>
                <a:ea typeface="+mn-ea"/>
                <a:cs typeface="+mn-cs"/>
              </a:rPr>
              <a:t>A real-world example of queue can be a single-lane one-way road, where the vehicle enters first, exits first. </a:t>
            </a:r>
            <a:endParaRPr lang="en-US" sz="2800" dirty="0"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42481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342900" algn="just">
              <a:lnSpc>
                <a:spcPct val="200000"/>
              </a:lnSpc>
              <a:buSzPts val="1800"/>
              <a:buFont typeface="Arial" panose="020B0604020202020204" pitchFamily="34" charset="0"/>
              <a:buChar char="●"/>
            </a:pPr>
            <a:r>
              <a:rPr lang="en-US" sz="2800" smtClean="0">
                <a:latin typeface="+mn-lt"/>
                <a:ea typeface="+mn-ea"/>
                <a:cs typeface="+mn-cs"/>
              </a:rPr>
              <a:t>More real-world examples can be seen as queues at the ticket windows and bus-stops and our college library. </a:t>
            </a:r>
            <a:endParaRPr lang="en-US" sz="2800" dirty="0"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53325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60073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C00000"/>
                </a:solidFill>
              </a:rPr>
              <a:t>QUEUE:   </a:t>
            </a:r>
            <a:r>
              <a:rPr lang="en-US" smtClean="0"/>
              <a:t>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9820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C00000"/>
                </a:solidFill>
              </a:rPr>
              <a:t>QUEUE:   </a:t>
            </a:r>
            <a:r>
              <a:rPr lang="en-US" smtClean="0"/>
              <a:t>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93623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C00000"/>
                </a:solidFill>
              </a:rPr>
              <a:t>QUEUE:   </a:t>
            </a:r>
            <a:r>
              <a:rPr lang="en-US" smtClean="0"/>
              <a:t>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99440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C00000"/>
                </a:solidFill>
              </a:rPr>
              <a:t>QUEUE:   </a:t>
            </a:r>
            <a:r>
              <a:rPr lang="en-US" smtClean="0"/>
              <a:t>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25795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C00000"/>
                </a:solidFill>
              </a:rPr>
              <a:t>QUEUE:   </a:t>
            </a:r>
            <a:r>
              <a:rPr lang="en-US" smtClean="0"/>
              <a:t>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23330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C00000"/>
                </a:solidFill>
              </a:rPr>
              <a:t>QUEUE:   </a:t>
            </a:r>
            <a:r>
              <a:rPr lang="en-US" smtClean="0"/>
              <a:t>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49242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0415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234</Words>
  <Application>Microsoft Office PowerPoint</Application>
  <PresentationFormat>Widescreen</PresentationFormat>
  <Paragraphs>34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6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Learning Objectives:</vt:lpstr>
      <vt:lpstr>DATA STRUCTURES </vt:lpstr>
      <vt:lpstr>Representation of Stack (or) Implementation of stack</vt:lpstr>
      <vt:lpstr>PowerPoint Presentation</vt:lpstr>
      <vt:lpstr>2. Stack using linked list:    </vt:lpstr>
      <vt:lpstr>The linked stack looks as shown in figure</vt:lpstr>
      <vt:lpstr>PowerPoint Presentation</vt:lpstr>
      <vt:lpstr>Linked list implementation of stack:</vt:lpstr>
      <vt:lpstr>Linked list implementation of stack:</vt:lpstr>
      <vt:lpstr>Linked list implementation of stack:</vt:lpstr>
      <vt:lpstr>Linked list implementation of stack:</vt:lpstr>
      <vt:lpstr>The linked stack looks as shown in figure</vt:lpstr>
      <vt:lpstr>Adding a node to the stack (Push operation)</vt:lpstr>
      <vt:lpstr>Adding a node to the stack (Push operation):</vt:lpstr>
      <vt:lpstr>Adding a node to the stack (Push operation):</vt:lpstr>
      <vt:lpstr>Adding a node to the stack (Push operation):</vt:lpstr>
      <vt:lpstr>Time Complexity : o(1)</vt:lpstr>
      <vt:lpstr>Deleting a node from the stack (POP operation)</vt:lpstr>
      <vt:lpstr>Deleting a node from the stack (POP operation):</vt:lpstr>
      <vt:lpstr>Deleting a node from the stack (POP operation):</vt:lpstr>
      <vt:lpstr>Deleting a node from the stack (POP operation):</vt:lpstr>
      <vt:lpstr>Deleting a node from the stack (POP operation):</vt:lpstr>
      <vt:lpstr>Display the nodes (Traversing)</vt:lpstr>
      <vt:lpstr>Display the nodes (Traversing):</vt:lpstr>
      <vt:lpstr>Display the nodes (Traversing):</vt:lpstr>
      <vt:lpstr>PowerPoint Presentation</vt:lpstr>
      <vt:lpstr>QUEUE:    </vt:lpstr>
      <vt:lpstr>QUEUE:    </vt:lpstr>
      <vt:lpstr>Real-world examples of queue</vt:lpstr>
      <vt:lpstr>A real-world example of queue can be a single-lane one-way road, where the vehicle enters first, exits first. </vt:lpstr>
      <vt:lpstr>More real-world examples can be seen as queues at the ticket windows and bus-stops and our college library. </vt:lpstr>
      <vt:lpstr>PowerPoint Presentation</vt:lpstr>
      <vt:lpstr>QUEUE:    </vt:lpstr>
      <vt:lpstr>QUEUE:    </vt:lpstr>
      <vt:lpstr>QUEUE:    </vt:lpstr>
      <vt:lpstr>QUEUE:    </vt:lpstr>
      <vt:lpstr>QUEUE:    </vt:lpstr>
      <vt:lpstr>QUEUE: 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El-Wattaneya</dc:creator>
  <cp:lastModifiedBy>El-Wattaneya</cp:lastModifiedBy>
  <cp:revision>1</cp:revision>
  <dcterms:created xsi:type="dcterms:W3CDTF">2024-07-18T12:52:10Z</dcterms:created>
  <dcterms:modified xsi:type="dcterms:W3CDTF">2024-07-18T12:52:10Z</dcterms:modified>
</cp:coreProperties>
</file>