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303" r:id="rId6"/>
    <p:sldId id="271" r:id="rId7"/>
    <p:sldId id="508" r:id="rId8"/>
    <p:sldId id="528" r:id="rId9"/>
    <p:sldId id="507" r:id="rId10"/>
    <p:sldId id="506" r:id="rId11"/>
    <p:sldId id="505" r:id="rId12"/>
    <p:sldId id="504" r:id="rId13"/>
    <p:sldId id="503" r:id="rId14"/>
    <p:sldId id="502" r:id="rId15"/>
    <p:sldId id="501" r:id="rId16"/>
    <p:sldId id="500" r:id="rId17"/>
    <p:sldId id="499" r:id="rId18"/>
    <p:sldId id="498" r:id="rId19"/>
    <p:sldId id="497" r:id="rId20"/>
    <p:sldId id="496" r:id="rId21"/>
    <p:sldId id="495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8"/>
            <p14:sldId id="528"/>
            <p14:sldId id="507"/>
            <p14:sldId id="506"/>
            <p14:sldId id="505"/>
            <p14:sldId id="504"/>
            <p14:sldId id="503"/>
            <p14:sldId id="502"/>
            <p14:sldId id="501"/>
            <p14:sldId id="500"/>
            <p14:sldId id="499"/>
            <p14:sldId id="498"/>
            <p14:sldId id="497"/>
            <p14:sldId id="496"/>
            <p14:sldId id="495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3738" autoAdjust="0"/>
  </p:normalViewPr>
  <p:slideViewPr>
    <p:cSldViewPr snapToGrid="0">
      <p:cViewPr>
        <p:scale>
          <a:sx n="86" d="100"/>
          <a:sy n="86" d="100"/>
        </p:scale>
        <p:origin x="-542" y="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6236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144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7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63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116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0576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6950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787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70286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063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5183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9121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7659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8897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Metwally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630780"/>
            <a:ext cx="3516608" cy="82777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Introductory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97"/>
    </mc:Choice>
    <mc:Fallback xmlns="">
      <p:transition spd="slow" advTm="4179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840963" y="4232260"/>
            <a:ext cx="40603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Introductory lecture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Hoda Metwally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2"/>
    </mc:Choice>
    <mc:Fallback xmlns="">
      <p:transition spd="slow" advTm="141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6184928" y="1607061"/>
            <a:ext cx="3167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Introductory lecture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5C0F8DF-5175-7056-D702-0089694F90AA}"/>
              </a:ext>
            </a:extLst>
          </p:cNvPr>
          <p:cNvSpPr txBox="1"/>
          <p:nvPr/>
        </p:nvSpPr>
        <p:spPr>
          <a:xfrm>
            <a:off x="1132460" y="1583728"/>
            <a:ext cx="522858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Project Cost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C69BB15-40EF-F1FD-1B93-3E09FD9A94CC}"/>
              </a:ext>
            </a:extLst>
          </p:cNvPr>
          <p:cNvSpPr txBox="1"/>
          <p:nvPr/>
        </p:nvSpPr>
        <p:spPr>
          <a:xfrm>
            <a:off x="1023730" y="3167390"/>
            <a:ext cx="891291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PMG 213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Hoda Metwally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1"/>
    </mc:Choice>
    <mc:Fallback xmlns="">
      <p:transition spd="slow" advTm="2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CF021D6-7251-E2A6-18E6-7AB3B372FEAF}"/>
              </a:ext>
            </a:extLst>
          </p:cNvPr>
          <p:cNvSpPr txBox="1"/>
          <p:nvPr/>
        </p:nvSpPr>
        <p:spPr>
          <a:xfrm>
            <a:off x="4015409" y="2564296"/>
            <a:ext cx="7911547" cy="2471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PhD Degree in  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Faculty of Business- Ain Shams University.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Experience in teaching Accounting.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92E6C4A4-E1D3-A53E-92EF-F8FE6B77FC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3617843" cy="35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EBA7D98F-34CB-2A19-C557-C7CD744B1A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56888C4-BDA0-99E2-D273-E1B3743B18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5957" y="1941447"/>
            <a:ext cx="6700085" cy="297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8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3"/>
    </mc:Choice>
    <mc:Fallback xmlns="">
      <p:transition spd="slow" advTm="1867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4D28167E-2CAC-B00A-B6F6-AC3051787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A029B80-C911-5278-E61D-4563FB53B70D}"/>
              </a:ext>
            </a:extLst>
          </p:cNvPr>
          <p:cNvSpPr txBox="1"/>
          <p:nvPr/>
        </p:nvSpPr>
        <p:spPr>
          <a:xfrm>
            <a:off x="3048828" y="2471013"/>
            <a:ext cx="6097656" cy="1915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5-Value management.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6-Time and cost change management.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7-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Impact of cost‐estimation changes on project.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05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"/>
    </mc:Choice>
    <mc:Fallback xmlns="">
      <p:transition spd="slow" advTm="51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909C31CB-3B3E-79E3-8655-80264368B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5E86253-F029-280E-45E5-3A93120C4223}"/>
              </a:ext>
            </a:extLst>
          </p:cNvPr>
          <p:cNvSpPr txBox="1"/>
          <p:nvPr/>
        </p:nvSpPr>
        <p:spPr>
          <a:xfrm>
            <a:off x="745435" y="1659285"/>
            <a:ext cx="840104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Outcomes: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Analyze the project’s goals and select an appropriate cost‐estimation approach.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Prepare a cost estimate and analyze staff resources, cost drivers, contingency costs, and management reserves.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Establish a cost baseline by applying the cost budgeting process.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1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7"/>
    </mc:Choice>
    <mc:Fallback xmlns="">
      <p:transition spd="slow" advTm="97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092EB084-51D9-CC34-17EC-7233DF5E5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35AB83A-3C06-FF8C-CF55-E665A6F91431}"/>
              </a:ext>
            </a:extLst>
          </p:cNvPr>
          <p:cNvSpPr txBox="1"/>
          <p:nvPr/>
        </p:nvSpPr>
        <p:spPr>
          <a:xfrm>
            <a:off x="1431235" y="1659285"/>
            <a:ext cx="7715249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Analyze project performance by applying the cost control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Evaluate types of resource costs necessary to draw up a complete cost estimate, and determine the        accounting category of each, such as direct, indirect, capital, and operating.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Managing changes in a project.</a:t>
            </a:r>
          </a:p>
        </p:txBody>
      </p:sp>
    </p:spTree>
    <p:extLst>
      <p:ext uri="{BB962C8B-B14F-4D97-AF65-F5344CB8AC3E}">
        <p14:creationId xmlns:p14="http://schemas.microsoft.com/office/powerpoint/2010/main" val="94026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3"/>
    </mc:Choice>
    <mc:Fallback xmlns="">
      <p:transition spd="slow" advTm="803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56317911-048E-2BBB-634A-22796B88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391A9ED-F60F-8365-5617-04064DA61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2914" y="933101"/>
            <a:ext cx="8926171" cy="499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1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241"/>
    </mc:Choice>
    <mc:Fallback xmlns="">
      <p:transition spd="slow" advTm="48724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ADE44363-24F4-78ED-0493-FDCC21A17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6F8F4A3-9E2C-9D82-B6C2-D7642891E6DC}"/>
              </a:ext>
            </a:extLst>
          </p:cNvPr>
          <p:cNvSpPr txBox="1"/>
          <p:nvPr/>
        </p:nvSpPr>
        <p:spPr>
          <a:xfrm>
            <a:off x="3048828" y="1105287"/>
            <a:ext cx="6097656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a Project?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Temporary effort undertaken to create a unique service or     product  or result.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Temporary means has a definite beginning and a definite ending.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Unique means different design , different location ,different circumstances….etc.</a:t>
            </a:r>
          </a:p>
        </p:txBody>
      </p:sp>
    </p:spTree>
    <p:extLst>
      <p:ext uri="{BB962C8B-B14F-4D97-AF65-F5344CB8AC3E}">
        <p14:creationId xmlns:p14="http://schemas.microsoft.com/office/powerpoint/2010/main" val="344606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75"/>
    </mc:Choice>
    <mc:Fallback xmlns="">
      <p:transition spd="slow" advTm="13597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35754F2C-C21F-8220-1D5A-A33A91A28D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02306C7-50D5-15E3-A49C-47228CE27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586" y="969051"/>
            <a:ext cx="10662828" cy="4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4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44"/>
    </mc:Choice>
    <mc:Fallback xmlns="">
      <p:transition spd="slow" advTm="2384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392F1086-FE62-A5A2-1491-B09611F9E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0F5B68D-C2E5-15C9-7286-305D424CD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4941" y="1071233"/>
            <a:ext cx="8002117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28"/>
    </mc:Choice>
    <mc:Fallback xmlns="">
      <p:transition spd="slow" advTm="572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9D0342F8-045D-3CAD-1443-4A8D7CEC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0E29E87-58B3-0299-AE27-06718287A73C}"/>
              </a:ext>
            </a:extLst>
          </p:cNvPr>
          <p:cNvSpPr txBox="1"/>
          <p:nvPr/>
        </p:nvSpPr>
        <p:spPr>
          <a:xfrm>
            <a:off x="2435087" y="674400"/>
            <a:ext cx="67113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Management 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process of planning and controlling the budget of a business 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Budget: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a spending plan based on income and expenses. It‘s an estimate of how much money will be made and spent in a definite future time. </a:t>
            </a:r>
          </a:p>
        </p:txBody>
      </p:sp>
    </p:spTree>
    <p:extLst>
      <p:ext uri="{BB962C8B-B14F-4D97-AF65-F5344CB8AC3E}">
        <p14:creationId xmlns:p14="http://schemas.microsoft.com/office/powerpoint/2010/main" val="6636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88"/>
    </mc:Choice>
    <mc:Fallback xmlns="">
      <p:transition spd="slow" advTm="7098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854A9780-DDCB-F9B4-60A9-D85D42089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20D5D54-F96B-16F1-D446-48FB3EC96174}"/>
              </a:ext>
            </a:extLst>
          </p:cNvPr>
          <p:cNvSpPr txBox="1"/>
          <p:nvPr/>
        </p:nvSpPr>
        <p:spPr>
          <a:xfrm>
            <a:off x="3048828" y="2151728"/>
            <a:ext cx="609765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management is a form of management accounting that helps businesses to avoid exceeding the budget with more accurate forecasts of expenditures.</a:t>
            </a:r>
          </a:p>
        </p:txBody>
      </p:sp>
    </p:spTree>
    <p:extLst>
      <p:ext uri="{BB962C8B-B14F-4D97-AF65-F5344CB8AC3E}">
        <p14:creationId xmlns:p14="http://schemas.microsoft.com/office/powerpoint/2010/main" val="233588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77"/>
    </mc:Choice>
    <mc:Fallback xmlns="">
      <p:transition spd="slow" advTm="3937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02F9F23E-0667-A886-E6C9-B2316C893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ACA12F8-8D20-A2B8-4BCA-B8414DAE058C}"/>
              </a:ext>
            </a:extLst>
          </p:cNvPr>
          <p:cNvSpPr txBox="1"/>
          <p:nvPr/>
        </p:nvSpPr>
        <p:spPr>
          <a:xfrm>
            <a:off x="3048828" y="1351508"/>
            <a:ext cx="609765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Stages of Cost Management: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1-Set up: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A stage in which managers determine what is included in the cost management plan. It identifies the stakeholders , tools and data structure needed to track costs.</a:t>
            </a:r>
          </a:p>
        </p:txBody>
      </p:sp>
    </p:spTree>
    <p:extLst>
      <p:ext uri="{BB962C8B-B14F-4D97-AF65-F5344CB8AC3E}">
        <p14:creationId xmlns:p14="http://schemas.microsoft.com/office/powerpoint/2010/main" val="284769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54"/>
    </mc:Choice>
    <mc:Fallback xmlns="">
      <p:transition spd="slow" advTm="43754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AB1D4866-3CFB-FF24-3E98-D2D711420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ADB6A6-3FB0-C001-21CD-724B4E725B68}"/>
              </a:ext>
            </a:extLst>
          </p:cNvPr>
          <p:cNvSpPr txBox="1"/>
          <p:nvPr/>
        </p:nvSpPr>
        <p:spPr>
          <a:xfrm>
            <a:off x="3048828" y="920621"/>
            <a:ext cx="609765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2-Resource planning: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stage identifies the resources needed to complete the project (ex: materials, assets staff). It determines resource allocation including the amount of the resource needed for how long and how it will be allocated.  (resources are allocated to tasks).</a:t>
            </a:r>
          </a:p>
        </p:txBody>
      </p:sp>
    </p:spTree>
    <p:extLst>
      <p:ext uri="{BB962C8B-B14F-4D97-AF65-F5344CB8AC3E}">
        <p14:creationId xmlns:p14="http://schemas.microsoft.com/office/powerpoint/2010/main" val="195091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83"/>
    </mc:Choice>
    <mc:Fallback xmlns="">
      <p:transition spd="slow" advTm="5598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3FF099D5-317D-A965-F5DA-98659E46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46FE347-D4A9-9B6E-DC9D-EC7F84BC090B}"/>
              </a:ext>
            </a:extLst>
          </p:cNvPr>
          <p:cNvSpPr txBox="1"/>
          <p:nvPr/>
        </p:nvSpPr>
        <p:spPr>
          <a:xfrm>
            <a:off x="3048828" y="1905506"/>
            <a:ext cx="609765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Budgeting and cost estimation: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this stage the project scope is refined, the cost and duration of each task are estimated and a budget  is created.</a:t>
            </a:r>
          </a:p>
        </p:txBody>
      </p:sp>
    </p:spTree>
    <p:extLst>
      <p:ext uri="{BB962C8B-B14F-4D97-AF65-F5344CB8AC3E}">
        <p14:creationId xmlns:p14="http://schemas.microsoft.com/office/powerpoint/2010/main" val="90051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10"/>
    </mc:Choice>
    <mc:Fallback xmlns="">
      <p:transition spd="slow" advTm="4031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="" xmlns:a16="http://schemas.microsoft.com/office/drawing/2014/main" id="{1D3287F7-19E4-7C11-CB77-EF23A50A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D1A34EA-9E89-D214-74BF-122A1EC60438}"/>
              </a:ext>
            </a:extLst>
          </p:cNvPr>
          <p:cNvSpPr txBox="1"/>
          <p:nvPr/>
        </p:nvSpPr>
        <p:spPr>
          <a:xfrm>
            <a:off x="2126974" y="674400"/>
            <a:ext cx="701951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Cost control: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As the project progresses as managers track how costs differ from estimated budget and take corrective actions must be taken to reduce these deviations.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in this stage costs are monitored , reported , controlled and adjusted .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41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36"/>
    </mc:Choice>
    <mc:Fallback xmlns="">
      <p:transition spd="slow" advTm="7203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7"/>
    </mc:Choice>
    <mc:Fallback xmlns="">
      <p:transition spd="slow" advTm="353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CC9DD96E-FC96-4029-82B2-7EB5E283A8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456</Words>
  <Application>Microsoft Office PowerPoint</Application>
  <PresentationFormat>Custom</PresentationFormat>
  <Paragraphs>66</Paragraphs>
  <Slides>19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 Hussin</cp:lastModifiedBy>
  <cp:revision>42</cp:revision>
  <dcterms:created xsi:type="dcterms:W3CDTF">2023-04-29T09:08:00Z</dcterms:created>
  <dcterms:modified xsi:type="dcterms:W3CDTF">2024-09-25T20:20:15Z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