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Default Extension="jpg" ContentType="image/jpg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</p:sldIdLst>
  <p:sldSz cx="12192000" cy="6858000"/>
  <p:notesSz cx="12192000" cy="6858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Relationship Id="rId41" Type="http://schemas.openxmlformats.org/officeDocument/2006/relationships/slide" Target="slides/slide36.xml"/><Relationship Id="rId42" Type="http://schemas.openxmlformats.org/officeDocument/2006/relationships/slide" Target="slides/slide37.xml"/><Relationship Id="rId43" Type="http://schemas.openxmlformats.org/officeDocument/2006/relationships/slide" Target="slides/slide38.xml"/><Relationship Id="rId44" Type="http://schemas.openxmlformats.org/officeDocument/2006/relationships/slide" Target="slides/slide39.xml"/><Relationship Id="rId45" Type="http://schemas.openxmlformats.org/officeDocument/2006/relationships/slide" Target="slides/slide40.xml"/><Relationship Id="rId46" Type="http://schemas.openxmlformats.org/officeDocument/2006/relationships/slide" Target="slides/slide41.xml"/><Relationship Id="rId47" Type="http://schemas.openxmlformats.org/officeDocument/2006/relationships/slide" Target="slides/slide42.xml"/><Relationship Id="rId48" Type="http://schemas.openxmlformats.org/officeDocument/2006/relationships/slide" Target="slides/slide43.xml"/><Relationship Id="rId49" Type="http://schemas.openxmlformats.org/officeDocument/2006/relationships/slide" Target="slides/slide44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524" y="963167"/>
            <a:ext cx="12192000" cy="58419"/>
          </a:xfrm>
          <a:custGeom>
            <a:avLst/>
            <a:gdLst/>
            <a:ahLst/>
            <a:cxnLst/>
            <a:rect l="l" t="t" r="r" b="b"/>
            <a:pathLst>
              <a:path w="12192000" h="58419">
                <a:moveTo>
                  <a:pt x="12192000" y="23114"/>
                </a:moveTo>
                <a:lnTo>
                  <a:pt x="0" y="23114"/>
                </a:lnTo>
                <a:lnTo>
                  <a:pt x="0" y="57912"/>
                </a:lnTo>
                <a:lnTo>
                  <a:pt x="12192000" y="57912"/>
                </a:lnTo>
                <a:lnTo>
                  <a:pt x="12192000" y="23114"/>
                </a:lnTo>
                <a:close/>
              </a:path>
              <a:path w="12192000" h="58419">
                <a:moveTo>
                  <a:pt x="12192000" y="0"/>
                </a:moveTo>
                <a:lnTo>
                  <a:pt x="0" y="0"/>
                </a:lnTo>
                <a:lnTo>
                  <a:pt x="0" y="11557"/>
                </a:lnTo>
                <a:lnTo>
                  <a:pt x="12192000" y="11557"/>
                </a:lnTo>
                <a:lnTo>
                  <a:pt x="12192000" y="0"/>
                </a:lnTo>
                <a:close/>
              </a:path>
            </a:pathLst>
          </a:custGeom>
          <a:solidFill>
            <a:srgbClr val="1721C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1523" y="6478523"/>
            <a:ext cx="12192000" cy="1905"/>
          </a:xfrm>
          <a:custGeom>
            <a:avLst/>
            <a:gdLst/>
            <a:ahLst/>
            <a:cxnLst/>
            <a:rect l="l" t="t" r="r" b="b"/>
            <a:pathLst>
              <a:path w="12192000" h="1904">
                <a:moveTo>
                  <a:pt x="0" y="0"/>
                </a:moveTo>
                <a:lnTo>
                  <a:pt x="12192000" y="1587"/>
                </a:lnTo>
              </a:path>
            </a:pathLst>
          </a:custGeom>
          <a:ln w="9144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900" b="0" i="0" u="sng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070223" y="256997"/>
            <a:ext cx="4051553" cy="454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3540" y="2176802"/>
            <a:ext cx="11004550" cy="40227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900" b="0" i="0" u="sng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jp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hyperlink" Target="http://condor.depaul.edu/dmumaugh/readings/handouts/SE477/Black-Swan-2009-04.pdf" TargetMode="External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jpg"/><Relationship Id="rId3" Type="http://schemas.openxmlformats.org/officeDocument/2006/relationships/image" Target="../media/image14.jpg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png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
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0.jpg"/></Relationships>
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
</file>

<file path=ppt/slides/_rels/slide2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jpg"/><Relationship Id="rId3" Type="http://schemas.openxmlformats.org/officeDocument/2006/relationships/image" Target="../media/image14.jpg"/></Relationships>

</file>

<file path=ppt/slides/_rels/slide2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2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2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1.jpg"/></Relationships>

</file>

<file path=ppt/slides/_rels/slide2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3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2.png"/></Relationships>

</file>

<file path=ppt/slides/_rels/slide3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3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3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3.jpg"/></Relationships>

</file>

<file path=ppt/slides/_rels/slide3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3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jpg"/><Relationship Id="rId3" Type="http://schemas.openxmlformats.org/officeDocument/2006/relationships/image" Target="../media/image14.jpg"/></Relationships>

</file>

<file path=ppt/slides/_rels/slide3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3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3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3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4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4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
</file>

<file path=ppt/slides/_rels/slide4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
</file>

<file path=ppt/slides/_rels/slide4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
</file>

<file path=ppt/slides/_rels/slide4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9" cy="685799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06112" y="1993392"/>
              <a:ext cx="4819015" cy="1938655"/>
            </a:xfrm>
            <a:custGeom>
              <a:avLst/>
              <a:gdLst/>
              <a:ahLst/>
              <a:cxnLst/>
              <a:rect l="l" t="t" r="r" b="b"/>
              <a:pathLst>
                <a:path w="4819015" h="1938654">
                  <a:moveTo>
                    <a:pt x="4818888" y="0"/>
                  </a:moveTo>
                  <a:lnTo>
                    <a:pt x="0" y="0"/>
                  </a:lnTo>
                  <a:lnTo>
                    <a:pt x="0" y="1938527"/>
                  </a:lnTo>
                  <a:lnTo>
                    <a:pt x="4818888" y="1938527"/>
                  </a:lnTo>
                  <a:lnTo>
                    <a:pt x="4818888" y="0"/>
                  </a:lnTo>
                  <a:close/>
                </a:path>
              </a:pathLst>
            </a:custGeom>
            <a:solidFill>
              <a:srgbClr val="52718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848225" y="2254961"/>
            <a:ext cx="2430145" cy="4686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900">
                <a:solidFill>
                  <a:srgbClr val="FFFFFF"/>
                </a:solidFill>
                <a:latin typeface="Times New Roman"/>
                <a:cs typeface="Times New Roman"/>
              </a:rPr>
              <a:t>Managing</a:t>
            </a:r>
            <a:r>
              <a:rPr dirty="0" sz="2900" spc="-9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spc="-5">
                <a:solidFill>
                  <a:srgbClr val="FFFFFF"/>
                </a:solidFill>
                <a:latin typeface="Times New Roman"/>
                <a:cs typeface="Times New Roman"/>
              </a:rPr>
              <a:t>Risk</a:t>
            </a:r>
            <a:endParaRPr sz="29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48225" y="2697606"/>
            <a:ext cx="1334135" cy="69024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ts val="2380"/>
              </a:lnSpc>
              <a:spcBef>
                <a:spcPts val="90"/>
              </a:spcBef>
            </a:pPr>
            <a:r>
              <a:rPr dirty="0" sz="2000" spc="-5" b="1">
                <a:solidFill>
                  <a:srgbClr val="FFFFFF"/>
                </a:solidFill>
                <a:latin typeface="Times New Roman"/>
                <a:cs typeface="Times New Roman"/>
              </a:rPr>
              <a:t>Part</a:t>
            </a:r>
            <a:r>
              <a:rPr dirty="0" sz="2000" spc="-4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000" spc="-5" b="1">
                <a:solidFill>
                  <a:srgbClr val="FFFFFF"/>
                </a:solidFill>
                <a:latin typeface="Times New Roman"/>
                <a:cs typeface="Times New Roman"/>
              </a:rPr>
              <a:t>one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ts val="2860"/>
              </a:lnSpc>
            </a:pPr>
            <a:r>
              <a:rPr dirty="0" sz="2400" spc="-5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r>
              <a:rPr dirty="0" sz="2400" spc="-9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imes New Roman"/>
                <a:cs typeface="Times New Roman"/>
              </a:rPr>
              <a:t>8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48225" y="3609213"/>
            <a:ext cx="2916555" cy="2705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600" spc="-5" b="1">
                <a:solidFill>
                  <a:srgbClr val="FFFFFF"/>
                </a:solidFill>
                <a:latin typeface="Calibri"/>
                <a:cs typeface="Calibri"/>
              </a:rPr>
              <a:t>Prepared</a:t>
            </a:r>
            <a:r>
              <a:rPr dirty="0" sz="1600" spc="-60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1600" spc="5" b="1">
                <a:solidFill>
                  <a:srgbClr val="FFFFFF"/>
                </a:solidFill>
                <a:latin typeface="Calibri"/>
                <a:cs typeface="Calibri"/>
              </a:rPr>
              <a:t>by/</a:t>
            </a:r>
            <a:r>
              <a:rPr dirty="0" sz="1600" spc="-30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1600" spc="-50" b="1">
                <a:solidFill>
                  <a:srgbClr val="FFFFFF"/>
                </a:solidFill>
                <a:latin typeface="Calibri"/>
                <a:cs typeface="Calibri"/>
              </a:rPr>
              <a:t>Dr.</a:t>
            </a:r>
            <a:r>
              <a:rPr dirty="0" sz="1600" spc="10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1600" spc="-10" b="1">
                <a:solidFill>
                  <a:srgbClr val="FFFFFF"/>
                </a:solidFill>
                <a:latin typeface="Calibri"/>
                <a:cs typeface="Calibri"/>
              </a:rPr>
              <a:t>Walaa</a:t>
            </a:r>
            <a:r>
              <a:rPr dirty="0" sz="1600" spc="-60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1600" spc="5" b="1">
                <a:solidFill>
                  <a:srgbClr val="FFFFFF"/>
                </a:solidFill>
                <a:latin typeface="Calibri"/>
                <a:cs typeface="Calibri"/>
              </a:rPr>
              <a:t>Mohamed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706111" y="3983735"/>
            <a:ext cx="4819015" cy="881380"/>
          </a:xfrm>
          <a:custGeom>
            <a:avLst/>
            <a:gdLst/>
            <a:ahLst/>
            <a:cxnLst/>
            <a:rect l="l" t="t" r="r" b="b"/>
            <a:pathLst>
              <a:path w="4819015" h="881379">
                <a:moveTo>
                  <a:pt x="4818888" y="0"/>
                </a:moveTo>
                <a:lnTo>
                  <a:pt x="0" y="0"/>
                </a:lnTo>
                <a:lnTo>
                  <a:pt x="0" y="880871"/>
                </a:lnTo>
                <a:lnTo>
                  <a:pt x="4818888" y="880871"/>
                </a:lnTo>
                <a:lnTo>
                  <a:pt x="4818888" y="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4848225" y="3961374"/>
            <a:ext cx="3491229" cy="583565"/>
          </a:xfrm>
          <a:prstGeom prst="rect">
            <a:avLst/>
          </a:prstGeom>
        </p:spPr>
        <p:txBody>
          <a:bodyPr wrap="square" lIns="0" tIns="4508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355"/>
              </a:spcBef>
            </a:pPr>
            <a:r>
              <a:rPr dirty="0" sz="1350" spc="-10" b="1">
                <a:solidFill>
                  <a:srgbClr val="F1F1F1"/>
                </a:solidFill>
                <a:latin typeface="Calibri"/>
                <a:cs typeface="Calibri"/>
              </a:rPr>
              <a:t>PMG101</a:t>
            </a:r>
            <a:endParaRPr sz="1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55"/>
              </a:spcBef>
            </a:pPr>
            <a:r>
              <a:rPr dirty="0" sz="1800" spc="-15" b="1">
                <a:solidFill>
                  <a:srgbClr val="F1F1F1"/>
                </a:solidFill>
                <a:latin typeface="Calibri"/>
                <a:cs typeface="Calibri"/>
              </a:rPr>
              <a:t>Foundations</a:t>
            </a:r>
            <a:r>
              <a:rPr dirty="0" sz="1800" spc="45" b="1">
                <a:solidFill>
                  <a:srgbClr val="F1F1F1"/>
                </a:solidFill>
                <a:latin typeface="Calibri"/>
                <a:cs typeface="Calibri"/>
              </a:rPr>
              <a:t> </a:t>
            </a:r>
            <a:r>
              <a:rPr dirty="0" sz="1800" spc="-5" b="1">
                <a:solidFill>
                  <a:srgbClr val="F1F1F1"/>
                </a:solidFill>
                <a:latin typeface="Calibri"/>
                <a:cs typeface="Calibri"/>
              </a:rPr>
              <a:t>of</a:t>
            </a:r>
            <a:r>
              <a:rPr dirty="0" sz="1800" spc="5" b="1">
                <a:solidFill>
                  <a:srgbClr val="F1F1F1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F1F1F1"/>
                </a:solidFill>
                <a:latin typeface="Calibri"/>
                <a:cs typeface="Calibri"/>
              </a:rPr>
              <a:t>Project</a:t>
            </a:r>
            <a:r>
              <a:rPr dirty="0" sz="1800" b="1">
                <a:solidFill>
                  <a:srgbClr val="F1F1F1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F1F1F1"/>
                </a:solidFill>
                <a:latin typeface="Calibri"/>
                <a:cs typeface="Calibri"/>
              </a:rPr>
              <a:t>Management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667000" y="1993392"/>
            <a:ext cx="1975485" cy="2871470"/>
          </a:xfrm>
          <a:custGeom>
            <a:avLst/>
            <a:gdLst/>
            <a:ahLst/>
            <a:cxnLst/>
            <a:rect l="l" t="t" r="r" b="b"/>
            <a:pathLst>
              <a:path w="1975485" h="2871470">
                <a:moveTo>
                  <a:pt x="1975103" y="0"/>
                </a:moveTo>
                <a:lnTo>
                  <a:pt x="0" y="0"/>
                </a:lnTo>
                <a:lnTo>
                  <a:pt x="0" y="2871216"/>
                </a:lnTo>
                <a:lnTo>
                  <a:pt x="1975103" y="2871216"/>
                </a:lnTo>
                <a:lnTo>
                  <a:pt x="1975103" y="0"/>
                </a:lnTo>
                <a:close/>
              </a:path>
            </a:pathLst>
          </a:custGeom>
          <a:solidFill>
            <a:srgbClr val="333E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2746375" y="3423030"/>
            <a:ext cx="1555750" cy="53784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5080">
              <a:lnSpc>
                <a:spcPct val="101800"/>
              </a:lnSpc>
              <a:spcBef>
                <a:spcPts val="95"/>
              </a:spcBef>
            </a:pPr>
            <a:r>
              <a:rPr dirty="0" sz="1650" spc="-10" b="1">
                <a:solidFill>
                  <a:srgbClr val="527189"/>
                </a:solidFill>
                <a:latin typeface="Calibri"/>
                <a:cs typeface="Calibri"/>
              </a:rPr>
              <a:t>Everyone’s</a:t>
            </a:r>
            <a:r>
              <a:rPr dirty="0" sz="1650" spc="20" b="1">
                <a:solidFill>
                  <a:srgbClr val="527189"/>
                </a:solidFill>
                <a:latin typeface="Calibri"/>
                <a:cs typeface="Calibri"/>
              </a:rPr>
              <a:t> </a:t>
            </a:r>
            <a:r>
              <a:rPr dirty="0" sz="1650" spc="10" b="1">
                <a:solidFill>
                  <a:srgbClr val="527189"/>
                </a:solidFill>
                <a:latin typeface="Calibri"/>
                <a:cs typeface="Calibri"/>
              </a:rPr>
              <a:t>Smart </a:t>
            </a:r>
            <a:r>
              <a:rPr dirty="0" sz="1650" spc="-360" b="1">
                <a:solidFill>
                  <a:srgbClr val="527189"/>
                </a:solidFill>
                <a:latin typeface="Calibri"/>
                <a:cs typeface="Calibri"/>
              </a:rPr>
              <a:t> </a:t>
            </a:r>
            <a:r>
              <a:rPr dirty="0" sz="1650" spc="5" b="1">
                <a:solidFill>
                  <a:srgbClr val="527189"/>
                </a:solidFill>
                <a:latin typeface="Calibri"/>
                <a:cs typeface="Calibri"/>
              </a:rPr>
              <a:t>University</a:t>
            </a:r>
            <a:endParaRPr sz="1650">
              <a:latin typeface="Calibri"/>
              <a:cs typeface="Calibri"/>
            </a:endParaRPr>
          </a:p>
        </p:txBody>
      </p:sp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712720" y="2484120"/>
            <a:ext cx="1514856" cy="8321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671309" y="3193745"/>
            <a:ext cx="4004945" cy="636905"/>
          </a:xfrm>
          <a:prstGeom prst="rect">
            <a:avLst/>
          </a:prstGeom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z="4000" spc="-5">
                <a:solidFill>
                  <a:srgbClr val="2E5496"/>
                </a:solidFill>
                <a:latin typeface="Calibri"/>
                <a:cs typeface="Calibri"/>
              </a:rPr>
              <a:t>Learning</a:t>
            </a:r>
            <a:r>
              <a:rPr dirty="0" sz="4000" spc="-80">
                <a:solidFill>
                  <a:srgbClr val="2E5496"/>
                </a:solidFill>
                <a:latin typeface="Calibri"/>
                <a:cs typeface="Calibri"/>
              </a:rPr>
              <a:t> </a:t>
            </a:r>
            <a:r>
              <a:rPr dirty="0" sz="4000" spc="-5">
                <a:solidFill>
                  <a:srgbClr val="2E5496"/>
                </a:solidFill>
                <a:latin typeface="Calibri"/>
                <a:cs typeface="Calibri"/>
              </a:rPr>
              <a:t>objectives</a:t>
            </a:r>
            <a:endParaRPr sz="40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582168"/>
            <a:ext cx="5471160" cy="6276340"/>
            <a:chOff x="0" y="582168"/>
            <a:chExt cx="5471160" cy="627634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582168"/>
              <a:ext cx="5471160" cy="627583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1365504"/>
              <a:ext cx="4361688" cy="505053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96895" y="0"/>
            <a:ext cx="7030084" cy="12114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33192" y="132029"/>
            <a:ext cx="6327140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5" b="0">
                <a:latin typeface="Microsoft Sans Serif"/>
                <a:cs typeface="Microsoft Sans Serif"/>
              </a:rPr>
              <a:t>How</a:t>
            </a:r>
            <a:r>
              <a:rPr dirty="0" sz="4400" spc="50" b="0">
                <a:latin typeface="Microsoft Sans Serif"/>
                <a:cs typeface="Microsoft Sans Serif"/>
              </a:rPr>
              <a:t> </a:t>
            </a:r>
            <a:r>
              <a:rPr dirty="0" sz="4400" spc="-10" b="0">
                <a:latin typeface="Microsoft Sans Serif"/>
                <a:cs typeface="Microsoft Sans Serif"/>
              </a:rPr>
              <a:t>risk</a:t>
            </a:r>
            <a:r>
              <a:rPr dirty="0" sz="4400" spc="3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averse</a:t>
            </a:r>
            <a:r>
              <a:rPr dirty="0" sz="4400" spc="3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are</a:t>
            </a:r>
            <a:r>
              <a:rPr dirty="0" sz="4400" spc="5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you?</a:t>
            </a:r>
            <a:endParaRPr sz="4400">
              <a:latin typeface="Microsoft Sans Serif"/>
              <a:cs typeface="Microsoft Sans Serif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749361" y="987361"/>
            <a:ext cx="4352925" cy="3548379"/>
            <a:chOff x="1749361" y="987361"/>
            <a:chExt cx="4352925" cy="3548379"/>
          </a:xfrm>
        </p:grpSpPr>
        <p:sp>
          <p:nvSpPr>
            <p:cNvPr id="5" name="object 5"/>
            <p:cNvSpPr/>
            <p:nvPr/>
          </p:nvSpPr>
          <p:spPr>
            <a:xfrm>
              <a:off x="1754123" y="992124"/>
              <a:ext cx="4343400" cy="3538854"/>
            </a:xfrm>
            <a:custGeom>
              <a:avLst/>
              <a:gdLst/>
              <a:ahLst/>
              <a:cxnLst/>
              <a:rect l="l" t="t" r="r" b="b"/>
              <a:pathLst>
                <a:path w="4343400" h="3538854">
                  <a:moveTo>
                    <a:pt x="4343400" y="0"/>
                  </a:moveTo>
                  <a:lnTo>
                    <a:pt x="0" y="0"/>
                  </a:lnTo>
                  <a:lnTo>
                    <a:pt x="0" y="3538728"/>
                  </a:lnTo>
                  <a:lnTo>
                    <a:pt x="4343400" y="3538728"/>
                  </a:lnTo>
                  <a:lnTo>
                    <a:pt x="4343400" y="0"/>
                  </a:lnTo>
                  <a:close/>
                </a:path>
              </a:pathLst>
            </a:custGeom>
            <a:solidFill>
              <a:srgbClr val="CC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754123" y="992124"/>
              <a:ext cx="4343400" cy="3538854"/>
            </a:xfrm>
            <a:custGeom>
              <a:avLst/>
              <a:gdLst/>
              <a:ahLst/>
              <a:cxnLst/>
              <a:rect l="l" t="t" r="r" b="b"/>
              <a:pathLst>
                <a:path w="4343400" h="3538854">
                  <a:moveTo>
                    <a:pt x="0" y="3538728"/>
                  </a:moveTo>
                  <a:lnTo>
                    <a:pt x="4343400" y="3538728"/>
                  </a:lnTo>
                  <a:lnTo>
                    <a:pt x="4343400" y="0"/>
                  </a:lnTo>
                  <a:lnTo>
                    <a:pt x="0" y="0"/>
                  </a:lnTo>
                  <a:lnTo>
                    <a:pt x="0" y="3538728"/>
                  </a:lnTo>
                  <a:close/>
                </a:path>
              </a:pathLst>
            </a:custGeom>
            <a:ln w="91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831975" y="1018158"/>
            <a:ext cx="4044950" cy="3073400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sz="2000" spc="-5" b="1">
                <a:latin typeface="Arial"/>
                <a:cs typeface="Arial"/>
              </a:rPr>
              <a:t>Risk</a:t>
            </a:r>
            <a:r>
              <a:rPr dirty="0" sz="2000" spc="-20" b="1">
                <a:latin typeface="Arial"/>
                <a:cs typeface="Arial"/>
              </a:rPr>
              <a:t> </a:t>
            </a:r>
            <a:r>
              <a:rPr dirty="0" sz="2000" spc="-5" b="1">
                <a:latin typeface="Arial"/>
                <a:cs typeface="Arial"/>
              </a:rPr>
              <a:t>averse</a:t>
            </a:r>
            <a:r>
              <a:rPr dirty="0" sz="2000" spc="-15" b="1">
                <a:latin typeface="Arial"/>
                <a:cs typeface="Arial"/>
              </a:rPr>
              <a:t> </a:t>
            </a:r>
            <a:r>
              <a:rPr dirty="0" sz="2000" spc="-5" b="1">
                <a:latin typeface="Arial"/>
                <a:cs typeface="Arial"/>
              </a:rPr>
              <a:t>people:</a:t>
            </a:r>
            <a:endParaRPr sz="2000">
              <a:latin typeface="Arial"/>
              <a:cs typeface="Arial"/>
            </a:endParaRPr>
          </a:p>
          <a:p>
            <a:pPr marL="469900" indent="-34163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like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being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dependable</a:t>
            </a:r>
            <a:r>
              <a:rPr dirty="0" sz="2000" spc="9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I’m</a:t>
            </a:r>
            <a:endParaRPr sz="20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</a:pPr>
            <a:r>
              <a:rPr dirty="0" sz="2000" spc="-15">
                <a:latin typeface="Microsoft Sans Serif"/>
                <a:cs typeface="Microsoft Sans Serif"/>
              </a:rPr>
              <a:t>usually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punctual.</a:t>
            </a:r>
            <a:endParaRPr sz="2000">
              <a:latin typeface="Microsoft Sans Serif"/>
              <a:cs typeface="Microsoft Sans Serif"/>
            </a:endParaRPr>
          </a:p>
          <a:p>
            <a:pPr marL="469900" indent="-34163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am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not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likely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take</a:t>
            </a:r>
            <a:r>
              <a:rPr dirty="0" sz="2000" spc="-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chances.</a:t>
            </a:r>
            <a:endParaRPr sz="2000">
              <a:latin typeface="Microsoft Sans Serif"/>
              <a:cs typeface="Microsoft Sans Serif"/>
            </a:endParaRPr>
          </a:p>
          <a:p>
            <a:pPr marL="469900" indent="-341630">
              <a:lnSpc>
                <a:spcPct val="100000"/>
              </a:lnSpc>
              <a:spcBef>
                <a:spcPts val="5"/>
              </a:spcBef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am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responsible</a:t>
            </a:r>
            <a:r>
              <a:rPr dirty="0" sz="2000" spc="8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prefer to</a:t>
            </a:r>
            <a:endParaRPr sz="20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</a:pPr>
            <a:r>
              <a:rPr dirty="0" sz="2000" spc="-10">
                <a:latin typeface="Microsoft Sans Serif"/>
                <a:cs typeface="Microsoft Sans Serif"/>
              </a:rPr>
              <a:t>work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30">
                <a:latin typeface="Microsoft Sans Serif"/>
                <a:cs typeface="Microsoft Sans Serif"/>
              </a:rPr>
              <a:t>efficiently.</a:t>
            </a:r>
            <a:endParaRPr sz="2000">
              <a:latin typeface="Microsoft Sans Serif"/>
              <a:cs typeface="Microsoft Sans Serif"/>
            </a:endParaRPr>
          </a:p>
          <a:p>
            <a:pPr marL="469900" indent="-341630">
              <a:lnSpc>
                <a:spcPct val="100000"/>
              </a:lnSpc>
              <a:spcBef>
                <a:spcPts val="5"/>
              </a:spcBef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am</a:t>
            </a:r>
            <a:r>
              <a:rPr dirty="0" sz="2000" spc="5">
                <a:latin typeface="Microsoft Sans Serif"/>
                <a:cs typeface="Microsoft Sans Serif"/>
              </a:rPr>
              <a:t> more</a:t>
            </a:r>
            <a:r>
              <a:rPr dirty="0" sz="2000" spc="-10">
                <a:latin typeface="Microsoft Sans Serif"/>
                <a:cs typeface="Microsoft Sans Serif"/>
              </a:rPr>
              <a:t> service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oriented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than</a:t>
            </a:r>
            <a:endParaRPr sz="20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</a:pPr>
            <a:r>
              <a:rPr dirty="0" sz="2000" spc="-10">
                <a:latin typeface="Microsoft Sans Serif"/>
                <a:cs typeface="Microsoft Sans Serif"/>
              </a:rPr>
              <a:t>self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oriented.</a:t>
            </a:r>
            <a:endParaRPr sz="2000">
              <a:latin typeface="Microsoft Sans Serif"/>
              <a:cs typeface="Microsoft Sans Serif"/>
            </a:endParaRPr>
          </a:p>
          <a:p>
            <a:pPr marL="469900" marR="87630" indent="-34163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value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institutions</a:t>
            </a:r>
            <a:r>
              <a:rPr dirty="0" sz="2000" spc="1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observe </a:t>
            </a:r>
            <a:r>
              <a:rPr dirty="0" sz="2000" spc="-5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traditions</a:t>
            </a:r>
            <a:endParaRPr sz="2000">
              <a:latin typeface="Microsoft Sans Serif"/>
              <a:cs typeface="Microsoft Sans Serif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092761" y="987361"/>
            <a:ext cx="4352925" cy="3487420"/>
            <a:chOff x="6092761" y="987361"/>
            <a:chExt cx="4352925" cy="3487420"/>
          </a:xfrm>
        </p:grpSpPr>
        <p:sp>
          <p:nvSpPr>
            <p:cNvPr id="9" name="object 9"/>
            <p:cNvSpPr/>
            <p:nvPr/>
          </p:nvSpPr>
          <p:spPr>
            <a:xfrm>
              <a:off x="6097523" y="992124"/>
              <a:ext cx="4343400" cy="3477895"/>
            </a:xfrm>
            <a:custGeom>
              <a:avLst/>
              <a:gdLst/>
              <a:ahLst/>
              <a:cxnLst/>
              <a:rect l="l" t="t" r="r" b="b"/>
              <a:pathLst>
                <a:path w="4343400" h="3477895">
                  <a:moveTo>
                    <a:pt x="4343400" y="0"/>
                  </a:moveTo>
                  <a:lnTo>
                    <a:pt x="0" y="0"/>
                  </a:lnTo>
                  <a:lnTo>
                    <a:pt x="0" y="3477768"/>
                  </a:lnTo>
                  <a:lnTo>
                    <a:pt x="4343400" y="3477768"/>
                  </a:lnTo>
                  <a:lnTo>
                    <a:pt x="4343400" y="0"/>
                  </a:lnTo>
                  <a:close/>
                </a:path>
              </a:pathLst>
            </a:custGeom>
            <a:solidFill>
              <a:srgbClr val="FFFF66">
                <a:alpha val="45881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097523" y="992124"/>
              <a:ext cx="4343400" cy="3477895"/>
            </a:xfrm>
            <a:custGeom>
              <a:avLst/>
              <a:gdLst/>
              <a:ahLst/>
              <a:cxnLst/>
              <a:rect l="l" t="t" r="r" b="b"/>
              <a:pathLst>
                <a:path w="4343400" h="3477895">
                  <a:moveTo>
                    <a:pt x="0" y="3477768"/>
                  </a:moveTo>
                  <a:lnTo>
                    <a:pt x="4343400" y="3477768"/>
                  </a:lnTo>
                  <a:lnTo>
                    <a:pt x="4343400" y="0"/>
                  </a:lnTo>
                  <a:lnTo>
                    <a:pt x="0" y="0"/>
                  </a:lnTo>
                  <a:lnTo>
                    <a:pt x="0" y="3477768"/>
                  </a:lnTo>
                  <a:close/>
                </a:path>
              </a:pathLst>
            </a:custGeom>
            <a:ln w="91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6176264" y="1018158"/>
            <a:ext cx="4176395" cy="337883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sz="2000" spc="-5" b="1">
                <a:latin typeface="Arial"/>
                <a:cs typeface="Arial"/>
              </a:rPr>
              <a:t>Risk</a:t>
            </a:r>
            <a:r>
              <a:rPr dirty="0" sz="2000" spc="-15" b="1">
                <a:latin typeface="Arial"/>
                <a:cs typeface="Arial"/>
              </a:rPr>
              <a:t> </a:t>
            </a:r>
            <a:r>
              <a:rPr dirty="0" sz="2000" spc="-10" b="1">
                <a:latin typeface="Arial"/>
                <a:cs typeface="Arial"/>
              </a:rPr>
              <a:t>seeking</a:t>
            </a:r>
            <a:r>
              <a:rPr dirty="0" sz="2000" spc="5" b="1">
                <a:latin typeface="Arial"/>
                <a:cs typeface="Arial"/>
              </a:rPr>
              <a:t> </a:t>
            </a:r>
            <a:r>
              <a:rPr dirty="0" sz="2000" spc="-5" b="1">
                <a:latin typeface="Arial"/>
                <a:cs typeface="Arial"/>
              </a:rPr>
              <a:t>people:</a:t>
            </a:r>
            <a:endParaRPr sz="2000">
              <a:latin typeface="Arial"/>
              <a:cs typeface="Arial"/>
            </a:endParaRPr>
          </a:p>
          <a:p>
            <a:pPr marL="469900" indent="-34163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like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action,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and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act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impulsively</a:t>
            </a:r>
            <a:endParaRPr sz="20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</a:pPr>
            <a:r>
              <a:rPr dirty="0" sz="2000" spc="-5">
                <a:latin typeface="Microsoft Sans Serif"/>
                <a:cs typeface="Microsoft Sans Serif"/>
              </a:rPr>
              <a:t>at</a:t>
            </a:r>
            <a:r>
              <a:rPr dirty="0" sz="2000" spc="-2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times.</a:t>
            </a:r>
            <a:endParaRPr sz="2000">
              <a:latin typeface="Microsoft Sans Serif"/>
              <a:cs typeface="Microsoft Sans Serif"/>
            </a:endParaRPr>
          </a:p>
          <a:p>
            <a:pPr marL="469900" indent="-34163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seek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excitement</a:t>
            </a:r>
            <a:r>
              <a:rPr dirty="0" sz="2000" spc="-2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for</a:t>
            </a:r>
            <a:r>
              <a:rPr dirty="0" sz="2000" spc="-5">
                <a:latin typeface="Microsoft Sans Serif"/>
                <a:cs typeface="Microsoft Sans Serif"/>
              </a:rPr>
              <a:t> the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thrill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endParaRPr sz="20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</a:pPr>
            <a:r>
              <a:rPr dirty="0" sz="2000" spc="-5">
                <a:latin typeface="Microsoft Sans Serif"/>
                <a:cs typeface="Microsoft Sans Serif"/>
              </a:rPr>
              <a:t>the experience.</a:t>
            </a:r>
            <a:endParaRPr sz="2000">
              <a:latin typeface="Microsoft Sans Serif"/>
              <a:cs typeface="Microsoft Sans Serif"/>
            </a:endParaRPr>
          </a:p>
          <a:p>
            <a:pPr marL="469900" indent="-34163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am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resourceful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prefer </a:t>
            </a:r>
            <a:r>
              <a:rPr dirty="0" sz="2000" spc="-5">
                <a:latin typeface="Microsoft Sans Serif"/>
                <a:cs typeface="Microsoft Sans Serif"/>
              </a:rPr>
              <a:t>not</a:t>
            </a:r>
            <a:endParaRPr sz="20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</a:pPr>
            <a:r>
              <a:rPr dirty="0" sz="2000" spc="-5">
                <a:latin typeface="Microsoft Sans Serif"/>
                <a:cs typeface="Microsoft Sans Serif"/>
              </a:rPr>
              <a:t>to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plan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or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prepare.</a:t>
            </a:r>
            <a:endParaRPr sz="2000">
              <a:latin typeface="Microsoft Sans Serif"/>
              <a:cs typeface="Microsoft Sans Serif"/>
            </a:endParaRPr>
          </a:p>
          <a:p>
            <a:pPr marL="469900" indent="-34163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am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5">
                <a:latin typeface="Microsoft Sans Serif"/>
                <a:cs typeface="Microsoft Sans Serif"/>
              </a:rPr>
              <a:t>more</a:t>
            </a:r>
            <a:r>
              <a:rPr dirty="0" sz="2000" spc="-10">
                <a:latin typeface="Microsoft Sans Serif"/>
                <a:cs typeface="Microsoft Sans Serif"/>
              </a:rPr>
              <a:t> self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oriented</a:t>
            </a:r>
            <a:r>
              <a:rPr dirty="0" sz="2000" spc="6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than</a:t>
            </a:r>
            <a:endParaRPr sz="20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</a:pPr>
            <a:r>
              <a:rPr dirty="0" sz="2000" spc="-5">
                <a:latin typeface="Microsoft Sans Serif"/>
                <a:cs typeface="Microsoft Sans Serif"/>
              </a:rPr>
              <a:t>service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oriented.</a:t>
            </a:r>
            <a:endParaRPr sz="2000">
              <a:latin typeface="Microsoft Sans Serif"/>
              <a:cs typeface="Microsoft Sans Serif"/>
            </a:endParaRPr>
          </a:p>
          <a:p>
            <a:pPr marL="469900" marR="808990" indent="-34163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like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anticipate</a:t>
            </a:r>
            <a:r>
              <a:rPr dirty="0" sz="2000" spc="8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another </a:t>
            </a:r>
            <a:r>
              <a:rPr dirty="0" sz="2000" spc="-5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person’s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position.</a:t>
            </a:r>
            <a:endParaRPr sz="2000">
              <a:latin typeface="Microsoft Sans Serif"/>
              <a:cs typeface="Microsoft Sans Serif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749551" y="4492752"/>
            <a:ext cx="8696325" cy="1948180"/>
            <a:chOff x="1749551" y="4492752"/>
            <a:chExt cx="8696325" cy="1948180"/>
          </a:xfrm>
        </p:grpSpPr>
        <p:sp>
          <p:nvSpPr>
            <p:cNvPr id="13" name="object 13"/>
            <p:cNvSpPr/>
            <p:nvPr/>
          </p:nvSpPr>
          <p:spPr>
            <a:xfrm>
              <a:off x="1754123" y="4497324"/>
              <a:ext cx="8686800" cy="1938655"/>
            </a:xfrm>
            <a:custGeom>
              <a:avLst/>
              <a:gdLst/>
              <a:ahLst/>
              <a:cxnLst/>
              <a:rect l="l" t="t" r="r" b="b"/>
              <a:pathLst>
                <a:path w="8686800" h="1938654">
                  <a:moveTo>
                    <a:pt x="8686800" y="0"/>
                  </a:moveTo>
                  <a:lnTo>
                    <a:pt x="0" y="0"/>
                  </a:lnTo>
                  <a:lnTo>
                    <a:pt x="0" y="1938527"/>
                  </a:lnTo>
                  <a:lnTo>
                    <a:pt x="8686800" y="1938527"/>
                  </a:lnTo>
                  <a:lnTo>
                    <a:pt x="8686800" y="0"/>
                  </a:lnTo>
                  <a:close/>
                </a:path>
              </a:pathLst>
            </a:custGeom>
            <a:solidFill>
              <a:srgbClr val="99FF66">
                <a:alpha val="2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754123" y="4497324"/>
              <a:ext cx="8686800" cy="1938655"/>
            </a:xfrm>
            <a:custGeom>
              <a:avLst/>
              <a:gdLst/>
              <a:ahLst/>
              <a:cxnLst/>
              <a:rect l="l" t="t" r="r" b="b"/>
              <a:pathLst>
                <a:path w="8686800" h="1938654">
                  <a:moveTo>
                    <a:pt x="0" y="1938527"/>
                  </a:moveTo>
                  <a:lnTo>
                    <a:pt x="8686800" y="1938527"/>
                  </a:lnTo>
                  <a:lnTo>
                    <a:pt x="8686800" y="0"/>
                  </a:lnTo>
                  <a:lnTo>
                    <a:pt x="0" y="0"/>
                  </a:lnTo>
                  <a:lnTo>
                    <a:pt x="0" y="1938527"/>
                  </a:lnTo>
                  <a:close/>
                </a:path>
              </a:pathLst>
            </a:custGeom>
            <a:ln w="91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831975" y="4524578"/>
            <a:ext cx="6731634" cy="18542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000" spc="-10" b="1">
                <a:latin typeface="Arial"/>
                <a:cs typeface="Arial"/>
              </a:rPr>
              <a:t>Risk </a:t>
            </a:r>
            <a:r>
              <a:rPr dirty="0" sz="2000" spc="-5" b="1">
                <a:latin typeface="Arial"/>
                <a:cs typeface="Arial"/>
              </a:rPr>
              <a:t>neutral</a:t>
            </a:r>
            <a:r>
              <a:rPr dirty="0" sz="2000" spc="-30" b="1">
                <a:latin typeface="Arial"/>
                <a:cs typeface="Arial"/>
              </a:rPr>
              <a:t> </a:t>
            </a:r>
            <a:r>
              <a:rPr dirty="0" sz="2000" spc="-5" b="1">
                <a:latin typeface="Arial"/>
                <a:cs typeface="Arial"/>
              </a:rPr>
              <a:t>people:</a:t>
            </a:r>
            <a:endParaRPr sz="2000">
              <a:latin typeface="Arial"/>
              <a:cs typeface="Arial"/>
            </a:endParaRPr>
          </a:p>
          <a:p>
            <a:pPr marL="530860" indent="-402590">
              <a:lnSpc>
                <a:spcPct val="100000"/>
              </a:lnSpc>
              <a:buFont typeface="Wingdings"/>
              <a:buChar char=""/>
              <a:tabLst>
                <a:tab pos="530225" algn="l"/>
                <a:tab pos="53086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trust </a:t>
            </a:r>
            <a:r>
              <a:rPr dirty="0" sz="2000" spc="10">
                <a:latin typeface="Microsoft Sans Serif"/>
                <a:cs typeface="Microsoft Sans Serif"/>
              </a:rPr>
              <a:t>my</a:t>
            </a:r>
            <a:r>
              <a:rPr dirty="0" sz="2000" spc="-1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intuition,</a:t>
            </a:r>
            <a:r>
              <a:rPr dirty="0" sz="2000" spc="9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am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comfortable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with</a:t>
            </a:r>
            <a:r>
              <a:rPr dirty="0" sz="2000" spc="6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unknown.</a:t>
            </a:r>
            <a:endParaRPr sz="2000">
              <a:latin typeface="Microsoft Sans Serif"/>
              <a:cs typeface="Microsoft Sans Serif"/>
            </a:endParaRPr>
          </a:p>
          <a:p>
            <a:pPr marL="530860" indent="-402590">
              <a:lnSpc>
                <a:spcPct val="100000"/>
              </a:lnSpc>
              <a:buFont typeface="Wingdings"/>
              <a:buChar char=""/>
              <a:tabLst>
                <a:tab pos="530225" algn="l"/>
                <a:tab pos="53086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think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about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future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have</a:t>
            </a:r>
            <a:r>
              <a:rPr dirty="0" sz="2000" spc="6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long-range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objectives.</a:t>
            </a:r>
            <a:endParaRPr sz="2000">
              <a:latin typeface="Microsoft Sans Serif"/>
              <a:cs typeface="Microsoft Sans Serif"/>
            </a:endParaRPr>
          </a:p>
          <a:p>
            <a:pPr marL="530860" indent="-402590">
              <a:lnSpc>
                <a:spcPts val="2390"/>
              </a:lnSpc>
              <a:spcBef>
                <a:spcPts val="25"/>
              </a:spcBef>
              <a:buFont typeface="Wingdings"/>
              <a:buChar char=""/>
              <a:tabLst>
                <a:tab pos="530225" algn="l"/>
                <a:tab pos="53086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am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naturally</a:t>
            </a:r>
            <a:r>
              <a:rPr dirty="0" sz="2000" spc="8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curious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often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ask, </a:t>
            </a:r>
            <a:r>
              <a:rPr dirty="0" sz="2000" spc="-5">
                <a:latin typeface="MS PGothic"/>
                <a:cs typeface="MS PGothic"/>
              </a:rPr>
              <a:t>“</a:t>
            </a:r>
            <a:r>
              <a:rPr dirty="0" sz="2000" spc="-5">
                <a:latin typeface="Microsoft Sans Serif"/>
                <a:cs typeface="Microsoft Sans Serif"/>
              </a:rPr>
              <a:t>Why?</a:t>
            </a:r>
            <a:r>
              <a:rPr dirty="0" sz="2000" spc="-5">
                <a:latin typeface="MS PGothic"/>
                <a:cs typeface="MS PGothic"/>
              </a:rPr>
              <a:t>”</a:t>
            </a:r>
            <a:endParaRPr sz="2000">
              <a:latin typeface="MS PGothic"/>
              <a:cs typeface="MS PGothic"/>
            </a:endParaRPr>
          </a:p>
          <a:p>
            <a:pPr marL="530860" indent="-402590">
              <a:lnSpc>
                <a:spcPts val="2390"/>
              </a:lnSpc>
              <a:buFont typeface="Wingdings"/>
              <a:buChar char=""/>
              <a:tabLst>
                <a:tab pos="530225" algn="l"/>
                <a:tab pos="53086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enjoy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generating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new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ideas.</a:t>
            </a:r>
            <a:endParaRPr sz="2000">
              <a:latin typeface="Microsoft Sans Serif"/>
              <a:cs typeface="Microsoft Sans Serif"/>
            </a:endParaRPr>
          </a:p>
          <a:p>
            <a:pPr marL="530860" indent="-402590">
              <a:lnSpc>
                <a:spcPct val="100000"/>
              </a:lnSpc>
              <a:spcBef>
                <a:spcPts val="5"/>
              </a:spcBef>
              <a:buFont typeface="Wingdings"/>
              <a:buChar char=""/>
              <a:tabLst>
                <a:tab pos="530225" algn="l"/>
                <a:tab pos="53086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work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best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when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am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inspired.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48328" y="0"/>
            <a:ext cx="3924046" cy="12114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484878" y="132029"/>
            <a:ext cx="3220720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10" b="0">
                <a:latin typeface="Microsoft Sans Serif"/>
                <a:cs typeface="Microsoft Sans Serif"/>
              </a:rPr>
              <a:t>Black</a:t>
            </a:r>
            <a:r>
              <a:rPr dirty="0" sz="4400" spc="-5" b="0">
                <a:latin typeface="Microsoft Sans Serif"/>
                <a:cs typeface="Microsoft Sans Serif"/>
              </a:rPr>
              <a:t> </a:t>
            </a:r>
            <a:r>
              <a:rPr dirty="0" sz="4400" spc="-10" b="0">
                <a:latin typeface="Microsoft Sans Serif"/>
                <a:cs typeface="Microsoft Sans Serif"/>
              </a:rPr>
              <a:t>Swans</a:t>
            </a:r>
            <a:endParaRPr sz="4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540" y="1015110"/>
            <a:ext cx="10365740" cy="53733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6870" marR="774700" indent="-344805">
              <a:lnSpc>
                <a:spcPct val="100000"/>
              </a:lnSpc>
              <a:spcBef>
                <a:spcPts val="100"/>
              </a:spcBef>
            </a:pPr>
            <a:r>
              <a:rPr dirty="0" sz="2400" spc="5">
                <a:latin typeface="Microsoft Sans Serif"/>
                <a:cs typeface="Microsoft Sans Serif"/>
              </a:rPr>
              <a:t>They</a:t>
            </a:r>
            <a:r>
              <a:rPr dirty="0" sz="2400" spc="-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are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unpredictable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or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unforeseen</a:t>
            </a:r>
            <a:r>
              <a:rPr dirty="0" sz="2400" spc="-2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event,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typically</a:t>
            </a:r>
            <a:r>
              <a:rPr dirty="0" sz="2400" spc="6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one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 spc="-15">
                <a:latin typeface="Microsoft Sans Serif"/>
                <a:cs typeface="Microsoft Sans Serif"/>
              </a:rPr>
              <a:t>with</a:t>
            </a:r>
            <a:r>
              <a:rPr dirty="0" sz="2400" spc="5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extreme </a:t>
            </a:r>
            <a:r>
              <a:rPr dirty="0" sz="2400" spc="-62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consequences.</a:t>
            </a:r>
            <a:endParaRPr sz="24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dirty="0" u="heavy" sz="2400" spc="-1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Risk</a:t>
            </a:r>
            <a:r>
              <a:rPr dirty="0" u="heavy" sz="2400" spc="2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 </a:t>
            </a:r>
            <a:r>
              <a:rPr dirty="0" u="heavy" sz="240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management:</a:t>
            </a:r>
            <a:r>
              <a:rPr dirty="0" u="heavy" sz="2400" spc="-4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 </a:t>
            </a:r>
            <a:r>
              <a:rPr dirty="0" u="heavy" sz="240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There</a:t>
            </a:r>
            <a:r>
              <a:rPr dirty="0" u="heavy" sz="2400" spc="-1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 </a:t>
            </a:r>
            <a:r>
              <a:rPr dirty="0" u="heavy" sz="2400" spc="-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are</a:t>
            </a:r>
            <a:r>
              <a:rPr dirty="0" u="heavy" sz="2400" spc="1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 </a:t>
            </a:r>
            <a:r>
              <a:rPr dirty="0" u="heavy" sz="240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no</a:t>
            </a:r>
            <a:r>
              <a:rPr dirty="0" u="heavy" sz="2400" spc="3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 </a:t>
            </a:r>
            <a:r>
              <a:rPr dirty="0" u="heavy" sz="2400" spc="-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black</a:t>
            </a:r>
            <a:r>
              <a:rPr dirty="0" u="heavy" sz="2400" spc="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 </a:t>
            </a:r>
            <a:r>
              <a:rPr dirty="0" u="heavy" sz="2400" spc="-5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Sans Serif"/>
                <a:cs typeface="Microsoft Sans Serif"/>
                <a:hlinkClick r:id="rId3"/>
              </a:rPr>
              <a:t>swans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5">
                <a:latin typeface="Microsoft Sans Serif"/>
                <a:cs typeface="Microsoft Sans Serif"/>
              </a:rPr>
              <a:t>The</a:t>
            </a:r>
            <a:r>
              <a:rPr dirty="0" sz="2400" spc="-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March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2011</a:t>
            </a:r>
            <a:r>
              <a:rPr dirty="0" sz="2400" spc="-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earthquake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and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tsunami</a:t>
            </a:r>
            <a:r>
              <a:rPr dirty="0" sz="2400" spc="-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and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crisis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15">
                <a:latin typeface="Microsoft Sans Serif"/>
                <a:cs typeface="Microsoft Sans Serif"/>
              </a:rPr>
              <a:t>with</a:t>
            </a:r>
            <a:r>
              <a:rPr dirty="0" sz="2400" spc="6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nuclear plant.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95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Could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not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happen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84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Sea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walls</a:t>
            </a:r>
            <a:r>
              <a:rPr dirty="0" sz="2000" spc="8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were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tall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enough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0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29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Historical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record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says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otherwise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Generators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were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ready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4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29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Assuming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no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tsunami</a:t>
            </a:r>
            <a:r>
              <a:rPr dirty="0" sz="2000" spc="-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could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hit</a:t>
            </a:r>
            <a:endParaRPr sz="20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60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>
                <a:latin typeface="Microsoft Sans Serif"/>
                <a:cs typeface="Microsoft Sans Serif"/>
              </a:rPr>
              <a:t>BP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Oil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spill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in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April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2010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95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5">
                <a:latin typeface="Microsoft Sans Serif"/>
                <a:cs typeface="Microsoft Sans Serif"/>
              </a:rPr>
              <a:t>Blow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out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preventer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would</a:t>
            </a:r>
            <a:r>
              <a:rPr dirty="0" sz="2000" spc="8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work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0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10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Known</a:t>
            </a:r>
            <a:r>
              <a:rPr dirty="0" sz="2000" spc="6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problems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84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Management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was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on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top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problems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05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S PGothic"/>
                <a:cs typeface="MS PGothic"/>
              </a:rPr>
              <a:t>“</a:t>
            </a:r>
            <a:r>
              <a:rPr dirty="0" sz="2000" spc="-10">
                <a:latin typeface="Microsoft Sans Serif"/>
                <a:cs typeface="Microsoft Sans Serif"/>
              </a:rPr>
              <a:t>Excellent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record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safety</a:t>
            </a:r>
            <a:r>
              <a:rPr dirty="0" sz="2000" spc="-5">
                <a:latin typeface="MS PGothic"/>
                <a:cs typeface="MS PGothic"/>
              </a:rPr>
              <a:t>”</a:t>
            </a:r>
            <a:r>
              <a:rPr dirty="0" sz="2000" spc="-5">
                <a:latin typeface="Microsoft Sans Serif"/>
                <a:cs typeface="Microsoft Sans Serif"/>
              </a:rPr>
              <a:t>.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41576" y="0"/>
            <a:ext cx="8340598" cy="12114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77617" y="132029"/>
            <a:ext cx="7634605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5" b="0">
                <a:latin typeface="Microsoft Sans Serif"/>
                <a:cs typeface="Microsoft Sans Serif"/>
              </a:rPr>
              <a:t>What</a:t>
            </a:r>
            <a:r>
              <a:rPr dirty="0" sz="4400" spc="5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can</a:t>
            </a:r>
            <a:r>
              <a:rPr dirty="0" sz="4400" spc="40" b="0">
                <a:latin typeface="Microsoft Sans Serif"/>
                <a:cs typeface="Microsoft Sans Serif"/>
              </a:rPr>
              <a:t> </a:t>
            </a:r>
            <a:r>
              <a:rPr dirty="0" sz="4400" spc="-10" b="0">
                <a:latin typeface="Microsoft Sans Serif"/>
                <a:cs typeface="Microsoft Sans Serif"/>
              </a:rPr>
              <a:t>Possibly</a:t>
            </a:r>
            <a:r>
              <a:rPr dirty="0" sz="4400" spc="4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Go</a:t>
            </a:r>
            <a:r>
              <a:rPr dirty="0" sz="4400" spc="6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Wrong?</a:t>
            </a:r>
            <a:endParaRPr sz="4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540" y="993873"/>
            <a:ext cx="10582275" cy="4878705"/>
          </a:xfrm>
          <a:prstGeom prst="rect">
            <a:avLst/>
          </a:prstGeom>
        </p:spPr>
        <p:txBody>
          <a:bodyPr wrap="square" lIns="0" tIns="368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dirty="0" sz="2400" spc="-5">
                <a:latin typeface="Microsoft Sans Serif"/>
                <a:cs typeface="Microsoft Sans Serif"/>
              </a:rPr>
              <a:t>Consider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S PGothic"/>
                <a:cs typeface="MS PGothic"/>
              </a:rPr>
              <a:t>“</a:t>
            </a:r>
            <a:r>
              <a:rPr dirty="0" sz="2400" spc="-5">
                <a:latin typeface="Microsoft Sans Serif"/>
                <a:cs typeface="Microsoft Sans Serif"/>
              </a:rPr>
              <a:t>average</a:t>
            </a:r>
            <a:r>
              <a:rPr dirty="0" sz="2400" spc="-5">
                <a:latin typeface="MS PGothic"/>
                <a:cs typeface="MS PGothic"/>
              </a:rPr>
              <a:t>”</a:t>
            </a:r>
            <a:r>
              <a:rPr dirty="0" sz="2400" spc="-35">
                <a:latin typeface="MS PGothic"/>
                <a:cs typeface="MS PGothic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college</a:t>
            </a:r>
            <a:r>
              <a:rPr dirty="0" sz="2400" spc="4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student: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5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  <a:tab pos="4281805" algn="l"/>
              </a:tabLst>
            </a:pPr>
            <a:r>
              <a:rPr dirty="0" sz="2400" spc="15">
                <a:latin typeface="Microsoft Sans Serif"/>
                <a:cs typeface="Microsoft Sans Serif"/>
              </a:rPr>
              <a:t>What</a:t>
            </a:r>
            <a:r>
              <a:rPr dirty="0" sz="2400" spc="-5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risks</a:t>
            </a:r>
            <a:r>
              <a:rPr dirty="0" sz="2400" spc="4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does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student	encounter?</a:t>
            </a:r>
            <a:r>
              <a:rPr dirty="0" sz="2400" spc="-1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How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can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20">
                <a:latin typeface="Microsoft Sans Serif"/>
                <a:cs typeface="Microsoft Sans Serif"/>
              </a:rPr>
              <a:t>we</a:t>
            </a:r>
            <a:r>
              <a:rPr dirty="0" sz="2400" spc="6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mitigate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</a:t>
            </a:r>
            <a:r>
              <a:rPr dirty="0" sz="2400" spc="-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damage?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95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Computer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related: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4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04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Lose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file;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0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10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Lose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flash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drive;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0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29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Lose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hard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drive;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damaged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0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29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Lose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computer;</a:t>
            </a:r>
            <a:r>
              <a:rPr dirty="0" sz="2000" spc="-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damaged,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lost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or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stolen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0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29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Crash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computer;</a:t>
            </a:r>
            <a:r>
              <a:rPr dirty="0" sz="2000" spc="-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corrupted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files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4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35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No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network?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Cannot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access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D2L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Attendance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time</a:t>
            </a:r>
            <a:r>
              <a:rPr dirty="0" sz="2000" spc="-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management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0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20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Miss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class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or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late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0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25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Late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home</a:t>
            </a:r>
            <a:r>
              <a:rPr dirty="0" sz="2000" spc="-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work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submission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4"/>
              </a:spcBef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25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Miss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home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work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submission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41576" y="0"/>
            <a:ext cx="8340598" cy="12114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77617" y="132029"/>
            <a:ext cx="7634605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5" b="0">
                <a:latin typeface="Microsoft Sans Serif"/>
                <a:cs typeface="Microsoft Sans Serif"/>
              </a:rPr>
              <a:t>What</a:t>
            </a:r>
            <a:r>
              <a:rPr dirty="0" sz="4400" spc="5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can</a:t>
            </a:r>
            <a:r>
              <a:rPr dirty="0" sz="4400" spc="40" b="0">
                <a:latin typeface="Microsoft Sans Serif"/>
                <a:cs typeface="Microsoft Sans Serif"/>
              </a:rPr>
              <a:t> </a:t>
            </a:r>
            <a:r>
              <a:rPr dirty="0" sz="4400" spc="-10" b="0">
                <a:latin typeface="Microsoft Sans Serif"/>
                <a:cs typeface="Microsoft Sans Serif"/>
              </a:rPr>
              <a:t>Possibly</a:t>
            </a:r>
            <a:r>
              <a:rPr dirty="0" sz="4400" spc="4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Go</a:t>
            </a:r>
            <a:r>
              <a:rPr dirty="0" sz="4400" spc="6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Wrong?</a:t>
            </a:r>
            <a:endParaRPr sz="4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540" y="1007719"/>
            <a:ext cx="8031480" cy="5250815"/>
          </a:xfrm>
          <a:prstGeom prst="rect">
            <a:avLst/>
          </a:prstGeom>
        </p:spPr>
        <p:txBody>
          <a:bodyPr wrap="square" lIns="0" tIns="3619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dirty="0" sz="2400" spc="-5">
                <a:latin typeface="Microsoft Sans Serif"/>
                <a:cs typeface="Microsoft Sans Serif"/>
              </a:rPr>
              <a:t>Consider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</a:t>
            </a:r>
            <a:r>
              <a:rPr dirty="0" sz="2400" spc="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S PGothic"/>
                <a:cs typeface="MS PGothic"/>
              </a:rPr>
              <a:t>“</a:t>
            </a:r>
            <a:r>
              <a:rPr dirty="0" sz="2400" spc="-5">
                <a:latin typeface="Microsoft Sans Serif"/>
                <a:cs typeface="Microsoft Sans Serif"/>
              </a:rPr>
              <a:t>average</a:t>
            </a:r>
            <a:r>
              <a:rPr dirty="0" sz="2400" spc="-5">
                <a:latin typeface="MS PGothic"/>
                <a:cs typeface="MS PGothic"/>
              </a:rPr>
              <a:t>”</a:t>
            </a:r>
            <a:r>
              <a:rPr dirty="0" sz="2400" spc="-40">
                <a:latin typeface="MS PGothic"/>
                <a:cs typeface="MS PGothic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project: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5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>
                <a:latin typeface="Microsoft Sans Serif"/>
                <a:cs typeface="Microsoft Sans Serif"/>
              </a:rPr>
              <a:t>Testing takes</a:t>
            </a:r>
            <a:r>
              <a:rPr dirty="0" sz="2400" spc="-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longer</a:t>
            </a:r>
            <a:r>
              <a:rPr dirty="0" sz="2400" spc="5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than</a:t>
            </a:r>
            <a:r>
              <a:rPr dirty="0" sz="2400" spc="-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planned</a:t>
            </a:r>
            <a:r>
              <a:rPr dirty="0" sz="2400" spc="40">
                <a:latin typeface="Microsoft Sans Serif"/>
                <a:cs typeface="Microsoft Sans Serif"/>
              </a:rPr>
              <a:t> </a:t>
            </a:r>
            <a:r>
              <a:rPr dirty="0" sz="2400" spc="630">
                <a:latin typeface="Microsoft Sans Serif"/>
                <a:cs typeface="Microsoft Sans Serif"/>
              </a:rPr>
              <a:t>–</a:t>
            </a:r>
            <a:r>
              <a:rPr dirty="0" sz="2400" spc="4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cannot</a:t>
            </a:r>
            <a:r>
              <a:rPr dirty="0" sz="2400" spc="-1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resolve</a:t>
            </a:r>
            <a:r>
              <a:rPr dirty="0" sz="2400" spc="3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bugs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>
                <a:latin typeface="Microsoft Sans Serif"/>
                <a:cs typeface="Microsoft Sans Serif"/>
              </a:rPr>
              <a:t>Vendor</a:t>
            </a:r>
            <a:r>
              <a:rPr dirty="0" sz="2400" spc="-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cannot</a:t>
            </a:r>
            <a:r>
              <a:rPr dirty="0" sz="2400" spc="-10">
                <a:latin typeface="Microsoft Sans Serif"/>
                <a:cs typeface="Microsoft Sans Serif"/>
              </a:rPr>
              <a:t> deliver</a:t>
            </a:r>
            <a:r>
              <a:rPr dirty="0" sz="2400" spc="4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a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product</a:t>
            </a:r>
            <a:r>
              <a:rPr dirty="0" sz="2400" spc="-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on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schedule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10">
                <a:latin typeface="Microsoft Sans Serif"/>
                <a:cs typeface="Microsoft Sans Serif"/>
              </a:rPr>
              <a:t>Critical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engineer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>
                <a:latin typeface="Microsoft Sans Serif"/>
                <a:cs typeface="Microsoft Sans Serif"/>
              </a:rPr>
              <a:t>Has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accident</a:t>
            </a:r>
            <a:r>
              <a:rPr dirty="0" sz="2400" spc="-2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(wipes</a:t>
            </a:r>
            <a:r>
              <a:rPr dirty="0" sz="2400" spc="4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out</a:t>
            </a:r>
            <a:r>
              <a:rPr dirty="0" sz="2400" spc="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in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ski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jump)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>
                <a:latin typeface="Microsoft Sans Serif"/>
                <a:cs typeface="Microsoft Sans Serif"/>
              </a:rPr>
              <a:t>Becomes</a:t>
            </a:r>
            <a:r>
              <a:rPr dirty="0" sz="2400" spc="-4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a</a:t>
            </a:r>
            <a:r>
              <a:rPr dirty="0" sz="2400" spc="-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parent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Has</a:t>
            </a:r>
            <a:r>
              <a:rPr dirty="0" sz="2400">
                <a:latin typeface="Microsoft Sans Serif"/>
                <a:cs typeface="Microsoft Sans Serif"/>
              </a:rPr>
              <a:t> major</a:t>
            </a:r>
            <a:r>
              <a:rPr dirty="0" sz="2400" spc="-3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surgery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10">
                <a:latin typeface="Microsoft Sans Serif"/>
                <a:cs typeface="Microsoft Sans Serif"/>
              </a:rPr>
              <a:t>Critical</a:t>
            </a:r>
            <a:r>
              <a:rPr dirty="0" sz="2400" spc="3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engineer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leaves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project/company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Change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 spc="5">
                <a:latin typeface="Microsoft Sans Serif"/>
                <a:cs typeface="Microsoft Sans Serif"/>
              </a:rPr>
              <a:t>of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ownership.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Project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on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hold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Major</a:t>
            </a:r>
            <a:r>
              <a:rPr dirty="0" sz="2400" spc="-10">
                <a:latin typeface="Microsoft Sans Serif"/>
                <a:cs typeface="Microsoft Sans Serif"/>
              </a:rPr>
              <a:t> downsizing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Dysfunctional</a:t>
            </a:r>
            <a:r>
              <a:rPr dirty="0" sz="2400" spc="-20">
                <a:latin typeface="Microsoft Sans Serif"/>
                <a:cs typeface="Microsoft Sans Serif"/>
              </a:rPr>
              <a:t> </a:t>
            </a:r>
            <a:r>
              <a:rPr dirty="0" sz="2400" spc="5">
                <a:latin typeface="Microsoft Sans Serif"/>
                <a:cs typeface="Microsoft Sans Serif"/>
              </a:rPr>
              <a:t>staff</a:t>
            </a:r>
            <a:endParaRPr sz="24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15">
                <a:latin typeface="Microsoft Sans Serif"/>
                <a:cs typeface="Microsoft Sans Serif"/>
              </a:rPr>
              <a:t>Blizzard</a:t>
            </a:r>
            <a:r>
              <a:rPr dirty="0" sz="2400" spc="7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and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power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failures</a:t>
            </a:r>
            <a:endParaRPr sz="24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1439" y="146304"/>
            <a:ext cx="58419" cy="311150"/>
          </a:xfrm>
          <a:custGeom>
            <a:avLst/>
            <a:gdLst/>
            <a:ahLst/>
            <a:cxnLst/>
            <a:rect l="l" t="t" r="r" b="b"/>
            <a:pathLst>
              <a:path w="58419" h="311150">
                <a:moveTo>
                  <a:pt x="57912" y="0"/>
                </a:moveTo>
                <a:lnTo>
                  <a:pt x="0" y="0"/>
                </a:lnTo>
                <a:lnTo>
                  <a:pt x="0" y="310896"/>
                </a:lnTo>
                <a:lnTo>
                  <a:pt x="57912" y="310896"/>
                </a:lnTo>
                <a:lnTo>
                  <a:pt x="57912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91439" y="603504"/>
            <a:ext cx="58419" cy="311150"/>
          </a:xfrm>
          <a:custGeom>
            <a:avLst/>
            <a:gdLst/>
            <a:ahLst/>
            <a:cxnLst/>
            <a:rect l="l" t="t" r="r" b="b"/>
            <a:pathLst>
              <a:path w="58419" h="311150">
                <a:moveTo>
                  <a:pt x="57912" y="0"/>
                </a:moveTo>
                <a:lnTo>
                  <a:pt x="0" y="0"/>
                </a:lnTo>
                <a:lnTo>
                  <a:pt x="0" y="310896"/>
                </a:lnTo>
                <a:lnTo>
                  <a:pt x="57912" y="310896"/>
                </a:lnTo>
                <a:lnTo>
                  <a:pt x="57912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91439" y="1060703"/>
            <a:ext cx="426720" cy="311150"/>
          </a:xfrm>
          <a:custGeom>
            <a:avLst/>
            <a:gdLst/>
            <a:ahLst/>
            <a:cxnLst/>
            <a:rect l="l" t="t" r="r" b="b"/>
            <a:pathLst>
              <a:path w="426720" h="311150">
                <a:moveTo>
                  <a:pt x="426720" y="0"/>
                </a:moveTo>
                <a:lnTo>
                  <a:pt x="0" y="0"/>
                </a:lnTo>
                <a:lnTo>
                  <a:pt x="0" y="310896"/>
                </a:lnTo>
                <a:lnTo>
                  <a:pt x="426720" y="310896"/>
                </a:lnTo>
                <a:lnTo>
                  <a:pt x="426720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91439" y="1517903"/>
            <a:ext cx="426720" cy="311150"/>
          </a:xfrm>
          <a:custGeom>
            <a:avLst/>
            <a:gdLst/>
            <a:ahLst/>
            <a:cxnLst/>
            <a:rect l="l" t="t" r="r" b="b"/>
            <a:pathLst>
              <a:path w="426720" h="311150">
                <a:moveTo>
                  <a:pt x="426720" y="0"/>
                </a:moveTo>
                <a:lnTo>
                  <a:pt x="0" y="0"/>
                </a:lnTo>
                <a:lnTo>
                  <a:pt x="0" y="310896"/>
                </a:lnTo>
                <a:lnTo>
                  <a:pt x="426720" y="310896"/>
                </a:lnTo>
                <a:lnTo>
                  <a:pt x="426720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78739" y="885621"/>
            <a:ext cx="12038965" cy="5057140"/>
          </a:xfrm>
          <a:prstGeom prst="rect">
            <a:avLst/>
          </a:prstGeom>
        </p:spPr>
        <p:txBody>
          <a:bodyPr wrap="square" lIns="0" tIns="165100" rIns="0" bIns="0" rtlCol="0" vert="horz">
            <a:spAutoFit/>
          </a:bodyPr>
          <a:lstStyle/>
          <a:p>
            <a:pPr algn="just" marL="12700">
              <a:lnSpc>
                <a:spcPct val="100000"/>
              </a:lnSpc>
              <a:spcBef>
                <a:spcPts val="1300"/>
              </a:spcBef>
            </a:pPr>
            <a:r>
              <a:rPr dirty="0" sz="2000" spc="-10" b="1">
                <a:latin typeface="Calibri"/>
                <a:cs typeface="Calibri"/>
              </a:rPr>
              <a:t>Risk</a:t>
            </a:r>
            <a:r>
              <a:rPr dirty="0" sz="2000" spc="10" b="1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is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an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uncertain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event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or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condition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that,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if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it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occurs,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has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positive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or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negative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30">
                <a:latin typeface="Calibri"/>
                <a:cs typeface="Calibri"/>
              </a:rPr>
              <a:t>effect</a:t>
            </a:r>
            <a:r>
              <a:rPr dirty="0" sz="2000" spc="8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on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objectives.</a:t>
            </a:r>
            <a:endParaRPr sz="2000">
              <a:latin typeface="Calibri"/>
              <a:cs typeface="Calibri"/>
            </a:endParaRPr>
          </a:p>
          <a:p>
            <a:pPr algn="just" marL="12700" marR="5080">
              <a:lnSpc>
                <a:spcPct val="150100"/>
              </a:lnSpc>
            </a:pPr>
            <a:r>
              <a:rPr dirty="0" sz="2000" spc="-10" b="1">
                <a:latin typeface="Calibri"/>
                <a:cs typeface="Calibri"/>
              </a:rPr>
              <a:t>Risk </a:t>
            </a:r>
            <a:r>
              <a:rPr dirty="0" sz="2000" spc="-5">
                <a:latin typeface="Calibri"/>
                <a:cs typeface="Calibri"/>
              </a:rPr>
              <a:t>has a </a:t>
            </a:r>
            <a:r>
              <a:rPr dirty="0" sz="2000" spc="-10">
                <a:latin typeface="Calibri"/>
                <a:cs typeface="Calibri"/>
              </a:rPr>
              <a:t>cause </a:t>
            </a:r>
            <a:r>
              <a:rPr dirty="0" sz="2000">
                <a:latin typeface="Calibri"/>
                <a:cs typeface="Calibri"/>
              </a:rPr>
              <a:t>and, </a:t>
            </a:r>
            <a:r>
              <a:rPr dirty="0" sz="2000" spc="-5">
                <a:latin typeface="Calibri"/>
                <a:cs typeface="Calibri"/>
              </a:rPr>
              <a:t>if it </a:t>
            </a:r>
            <a:r>
              <a:rPr dirty="0" sz="2000" spc="-10">
                <a:latin typeface="Calibri"/>
                <a:cs typeface="Calibri"/>
              </a:rPr>
              <a:t>occurs, </a:t>
            </a:r>
            <a:r>
              <a:rPr dirty="0" sz="2000" spc="-5">
                <a:latin typeface="Calibri"/>
                <a:cs typeface="Calibri"/>
              </a:rPr>
              <a:t>a consequence. </a:t>
            </a:r>
            <a:r>
              <a:rPr dirty="0" sz="2000" spc="-15">
                <a:latin typeface="Calibri"/>
                <a:cs typeface="Calibri"/>
              </a:rPr>
              <a:t>For example, </a:t>
            </a:r>
            <a:r>
              <a:rPr dirty="0" sz="2000" spc="-5">
                <a:latin typeface="Calibri"/>
                <a:cs typeface="Calibri"/>
              </a:rPr>
              <a:t>a cause </a:t>
            </a:r>
            <a:r>
              <a:rPr dirty="0" sz="2000" spc="-25">
                <a:latin typeface="Calibri"/>
                <a:cs typeface="Calibri"/>
              </a:rPr>
              <a:t>may </a:t>
            </a:r>
            <a:r>
              <a:rPr dirty="0" sz="2000" spc="-5">
                <a:latin typeface="Calibri"/>
                <a:cs typeface="Calibri"/>
              </a:rPr>
              <a:t>be a </a:t>
            </a:r>
            <a:r>
              <a:rPr dirty="0" sz="2000" spc="-10">
                <a:latin typeface="Calibri"/>
                <a:cs typeface="Calibri"/>
              </a:rPr>
              <a:t>flu virus </a:t>
            </a:r>
            <a:r>
              <a:rPr dirty="0" sz="2000" spc="-5">
                <a:latin typeface="Calibri"/>
                <a:cs typeface="Calibri"/>
              </a:rPr>
              <a:t>or </a:t>
            </a:r>
            <a:r>
              <a:rPr dirty="0" sz="2000" spc="-10">
                <a:latin typeface="Calibri"/>
                <a:cs typeface="Calibri"/>
              </a:rPr>
              <a:t>change in </a:t>
            </a:r>
            <a:r>
              <a:rPr dirty="0" sz="2000" spc="-5">
                <a:latin typeface="Calibri"/>
                <a:cs typeface="Calibri"/>
              </a:rPr>
              <a:t>scope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requirements.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 </a:t>
            </a:r>
            <a:r>
              <a:rPr dirty="0" sz="2000" spc="-15">
                <a:latin typeface="Calibri"/>
                <a:cs typeface="Calibri"/>
              </a:rPr>
              <a:t>event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5">
                <a:latin typeface="Calibri"/>
                <a:cs typeface="Calibri"/>
              </a:rPr>
              <a:t>is </a:t>
            </a:r>
            <a:r>
              <a:rPr dirty="0" sz="2000">
                <a:latin typeface="Calibri"/>
                <a:cs typeface="Calibri"/>
              </a:rPr>
              <a:t>that </a:t>
            </a:r>
            <a:r>
              <a:rPr dirty="0" sz="2000" spc="-15">
                <a:latin typeface="Calibri"/>
                <a:cs typeface="Calibri"/>
              </a:rPr>
              <a:t>team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members </a:t>
            </a:r>
            <a:r>
              <a:rPr dirty="0" sz="2000" spc="-20">
                <a:latin typeface="Calibri"/>
                <a:cs typeface="Calibri"/>
              </a:rPr>
              <a:t>get</a:t>
            </a:r>
            <a:r>
              <a:rPr dirty="0" sz="2000" spc="-15">
                <a:latin typeface="Calibri"/>
                <a:cs typeface="Calibri"/>
              </a:rPr>
              <a:t> stricken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with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flu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or the </a:t>
            </a:r>
            <a:r>
              <a:rPr dirty="0" sz="2000" spc="-10">
                <a:latin typeface="Calibri"/>
                <a:cs typeface="Calibri"/>
              </a:rPr>
              <a:t>product</a:t>
            </a:r>
            <a:r>
              <a:rPr dirty="0" sz="2000" spc="4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has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4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 </a:t>
            </a:r>
            <a:r>
              <a:rPr dirty="0" sz="2000" spc="-5">
                <a:latin typeface="Calibri"/>
                <a:cs typeface="Calibri"/>
              </a:rPr>
              <a:t>redesigned. If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either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of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these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uncertain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events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occurs,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it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will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impact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cost,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schedule,</a:t>
            </a:r>
            <a:r>
              <a:rPr dirty="0" sz="2000" spc="6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and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/or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quality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of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950">
              <a:latin typeface="Calibri"/>
              <a:cs typeface="Calibri"/>
            </a:endParaRPr>
          </a:p>
          <a:p>
            <a:pPr algn="just" marL="12700" marR="10160">
              <a:lnSpc>
                <a:spcPct val="150100"/>
              </a:lnSpc>
            </a:pPr>
            <a:r>
              <a:rPr dirty="0" sz="2000" spc="-5">
                <a:latin typeface="Calibri"/>
                <a:cs typeface="Calibri"/>
              </a:rPr>
              <a:t>Some </a:t>
            </a:r>
            <a:r>
              <a:rPr dirty="0" sz="2000" spc="-10">
                <a:latin typeface="Calibri"/>
                <a:cs typeface="Calibri"/>
              </a:rPr>
              <a:t>potential </a:t>
            </a:r>
            <a:r>
              <a:rPr dirty="0" sz="2000" spc="-5">
                <a:latin typeface="Calibri"/>
                <a:cs typeface="Calibri"/>
              </a:rPr>
              <a:t>risk events can be identified </a:t>
            </a:r>
            <a:r>
              <a:rPr dirty="0" u="heavy" sz="2000" spc="-1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before</a:t>
            </a:r>
            <a:r>
              <a:rPr dirty="0" sz="2000" spc="-15" b="1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5">
                <a:latin typeface="Calibri"/>
                <a:cs typeface="Calibri"/>
              </a:rPr>
              <a:t>starts—such as equipment malfunction or change </a:t>
            </a:r>
            <a:r>
              <a:rPr dirty="0" sz="2000" spc="-10">
                <a:latin typeface="Calibri"/>
                <a:cs typeface="Calibri"/>
              </a:rPr>
              <a:t>in 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technical </a:t>
            </a:r>
            <a:r>
              <a:rPr dirty="0" sz="2000" spc="-5">
                <a:latin typeface="Calibri"/>
                <a:cs typeface="Calibri"/>
              </a:rPr>
              <a:t>requirements. Risks </a:t>
            </a:r>
            <a:r>
              <a:rPr dirty="0" sz="2000" spc="-15">
                <a:latin typeface="Calibri"/>
                <a:cs typeface="Calibri"/>
              </a:rPr>
              <a:t>can </a:t>
            </a:r>
            <a:r>
              <a:rPr dirty="0" sz="2000" spc="-5">
                <a:latin typeface="Calibri"/>
                <a:cs typeface="Calibri"/>
              </a:rPr>
              <a:t>be </a:t>
            </a:r>
            <a:r>
              <a:rPr dirty="0" u="heavy" sz="2000" spc="-1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anticipated</a:t>
            </a:r>
            <a:r>
              <a:rPr dirty="0" u="heavy" sz="2000" spc="-1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consequences</a:t>
            </a:r>
            <a:r>
              <a:rPr dirty="0" sz="2000">
                <a:latin typeface="Calibri"/>
                <a:cs typeface="Calibri"/>
              </a:rPr>
              <a:t>, </a:t>
            </a:r>
            <a:r>
              <a:rPr dirty="0" sz="2000" spc="-15">
                <a:latin typeface="Calibri"/>
                <a:cs typeface="Calibri"/>
              </a:rPr>
              <a:t>like</a:t>
            </a:r>
            <a:r>
              <a:rPr dirty="0" sz="2000" spc="4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schedule slippages or </a:t>
            </a:r>
            <a:r>
              <a:rPr dirty="0" sz="2000" spc="-15">
                <a:latin typeface="Calibri"/>
                <a:cs typeface="Calibri"/>
              </a:rPr>
              <a:t>cost </a:t>
            </a:r>
            <a:r>
              <a:rPr dirty="0" sz="2000" spc="-5">
                <a:latin typeface="Calibri"/>
                <a:cs typeface="Calibri"/>
              </a:rPr>
              <a:t>overruns. Risks can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be </a:t>
            </a:r>
            <a:r>
              <a:rPr dirty="0" u="heavy" sz="2000" spc="-1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beyond</a:t>
            </a:r>
            <a:r>
              <a:rPr dirty="0" u="heavy" sz="2000" spc="2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imagination</a:t>
            </a:r>
            <a:r>
              <a:rPr dirty="0" u="heavy" sz="2000" spc="4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like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2008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financial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meltdown.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900">
              <a:latin typeface="Calibri"/>
              <a:cs typeface="Calibri"/>
            </a:endParaRPr>
          </a:p>
          <a:p>
            <a:pPr algn="just" marL="12700">
              <a:lnSpc>
                <a:spcPct val="100000"/>
              </a:lnSpc>
            </a:pPr>
            <a:r>
              <a:rPr dirty="0" sz="2000" spc="-5">
                <a:latin typeface="Calibri"/>
                <a:cs typeface="Calibri"/>
              </a:rPr>
              <a:t>While</a:t>
            </a:r>
            <a:r>
              <a:rPr dirty="0" sz="2000" spc="35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risks</a:t>
            </a:r>
            <a:r>
              <a:rPr dirty="0" sz="2000" spc="38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can</a:t>
            </a:r>
            <a:r>
              <a:rPr dirty="0" sz="2000" spc="38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have</a:t>
            </a:r>
            <a:r>
              <a:rPr dirty="0" sz="2000" spc="365">
                <a:latin typeface="Calibri"/>
                <a:cs typeface="Calibri"/>
              </a:rPr>
              <a:t> </a:t>
            </a:r>
            <a:r>
              <a:rPr dirty="0" u="heavy" sz="2000" spc="-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positive</a:t>
            </a:r>
            <a:r>
              <a:rPr dirty="0" u="heavy" sz="2000" spc="38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consequences</a:t>
            </a:r>
            <a:r>
              <a:rPr dirty="0" u="heavy" sz="2000" spc="37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such</a:t>
            </a:r>
            <a:r>
              <a:rPr dirty="0" sz="2000" spc="3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</a:t>
            </a:r>
            <a:r>
              <a:rPr dirty="0" sz="2000" spc="35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unexpected</a:t>
            </a:r>
            <a:r>
              <a:rPr dirty="0" sz="2000" spc="38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price</a:t>
            </a:r>
            <a:r>
              <a:rPr dirty="0" sz="2000" spc="36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reduction</a:t>
            </a:r>
            <a:r>
              <a:rPr dirty="0" sz="2000" spc="39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in</a:t>
            </a:r>
            <a:r>
              <a:rPr dirty="0" sz="2000" spc="37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materials,</a:t>
            </a:r>
            <a:r>
              <a:rPr dirty="0" sz="2000" spc="360">
                <a:latin typeface="Calibri"/>
                <a:cs typeface="Calibri"/>
              </a:rPr>
              <a:t> </a:t>
            </a:r>
            <a:r>
              <a:rPr dirty="0" u="heavy" sz="200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</a:t>
            </a:r>
            <a:r>
              <a:rPr dirty="0" u="heavy" sz="2000" spc="39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2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focus</a:t>
            </a:r>
            <a:r>
              <a:rPr dirty="0" u="heavy" sz="2000" spc="36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of</a:t>
            </a:r>
            <a:r>
              <a:rPr dirty="0" u="heavy" sz="2000" spc="38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this</a:t>
            </a:r>
            <a:endParaRPr sz="2000">
              <a:latin typeface="Calibri"/>
              <a:cs typeface="Calibri"/>
            </a:endParaRPr>
          </a:p>
          <a:p>
            <a:pPr algn="just" marL="12700">
              <a:lnSpc>
                <a:spcPct val="100000"/>
              </a:lnSpc>
              <a:spcBef>
                <a:spcPts val="1205"/>
              </a:spcBef>
            </a:pPr>
            <a:r>
              <a:rPr dirty="0" u="heavy" sz="2000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chapter</a:t>
            </a:r>
            <a:r>
              <a:rPr dirty="0" u="heavy" sz="2000" spc="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is</a:t>
            </a:r>
            <a:r>
              <a:rPr dirty="0" u="heavy" sz="2000" spc="2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on</a:t>
            </a:r>
            <a:r>
              <a:rPr dirty="0" u="heavy" sz="2000" spc="2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what</a:t>
            </a:r>
            <a:r>
              <a:rPr dirty="0" u="heavy" sz="2000" spc="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can</a:t>
            </a:r>
            <a:r>
              <a:rPr dirty="0" u="heavy" sz="2000" spc="2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2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go</a:t>
            </a:r>
            <a:r>
              <a:rPr dirty="0" u="heavy" sz="2000" spc="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wrong</a:t>
            </a:r>
            <a:r>
              <a:rPr dirty="0" u="heavy" sz="2000" spc="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(negative)</a:t>
            </a:r>
            <a:r>
              <a:rPr dirty="0" u="heavy" sz="2000" spc="4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and</a:t>
            </a:r>
            <a:r>
              <a:rPr dirty="0" u="heavy" sz="200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</a:t>
            </a:r>
            <a:r>
              <a:rPr dirty="0" u="heavy" sz="2000" spc="2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risk</a:t>
            </a:r>
            <a:r>
              <a:rPr dirty="0" u="heavy" sz="2000" spc="2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management</a:t>
            </a:r>
            <a:r>
              <a:rPr dirty="0" u="heavy" sz="2000" spc="9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process.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69664" y="0"/>
            <a:ext cx="3884422" cy="1211452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506214" y="113741"/>
            <a:ext cx="3183890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10" b="0">
                <a:latin typeface="Calibri Light"/>
                <a:cs typeface="Calibri Light"/>
              </a:rPr>
              <a:t>Risk</a:t>
            </a:r>
            <a:r>
              <a:rPr dirty="0" sz="4400" spc="-65" b="0">
                <a:latin typeface="Calibri Light"/>
                <a:cs typeface="Calibri Light"/>
              </a:rPr>
              <a:t> </a:t>
            </a:r>
            <a:r>
              <a:rPr dirty="0" sz="4400" spc="-10" b="0">
                <a:latin typeface="Calibri Light"/>
                <a:cs typeface="Calibri Light"/>
              </a:rPr>
              <a:t>definition</a:t>
            </a:r>
            <a:endParaRPr sz="4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08120" y="0"/>
            <a:ext cx="4207510" cy="12114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344670" y="132029"/>
            <a:ext cx="3503295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10" b="0">
                <a:latin typeface="Microsoft Sans Serif"/>
                <a:cs typeface="Microsoft Sans Serif"/>
              </a:rPr>
              <a:t>Risk</a:t>
            </a:r>
            <a:r>
              <a:rPr dirty="0" sz="4400" spc="-25" b="0">
                <a:latin typeface="Microsoft Sans Serif"/>
                <a:cs typeface="Microsoft Sans Serif"/>
              </a:rPr>
              <a:t> </a:t>
            </a:r>
            <a:r>
              <a:rPr dirty="0" sz="4400" spc="-10" b="0">
                <a:latin typeface="Microsoft Sans Serif"/>
                <a:cs typeface="Microsoft Sans Serif"/>
              </a:rPr>
              <a:t>definition</a:t>
            </a:r>
            <a:endParaRPr sz="4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540" y="1356182"/>
            <a:ext cx="10888980" cy="3672204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756285" indent="-287020">
              <a:lnSpc>
                <a:spcPct val="100000"/>
              </a:lnSpc>
              <a:spcBef>
                <a:spcPts val="95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S PGothic"/>
                <a:cs typeface="MS PGothic"/>
              </a:rPr>
              <a:t>“</a:t>
            </a:r>
            <a:r>
              <a:rPr dirty="0" u="sng" sz="2000" spc="-5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Not</a:t>
            </a:r>
            <a:r>
              <a:rPr dirty="0" u="sng" sz="2000" spc="-10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all</a:t>
            </a:r>
            <a:r>
              <a:rPr dirty="0" u="sng" sz="2000" spc="35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 spc="-5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risks</a:t>
            </a:r>
            <a:r>
              <a:rPr dirty="0" u="sng" sz="2000" spc="-15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 spc="-5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are</a:t>
            </a:r>
            <a:r>
              <a:rPr dirty="0" u="sng" sz="2000" spc="20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 spc="-10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bad:</a:t>
            </a:r>
            <a:r>
              <a:rPr dirty="0" u="sng" sz="2000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Risks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can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present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opportunities</a:t>
            </a:r>
            <a:r>
              <a:rPr dirty="0" sz="2000" spc="1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as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well</a:t>
            </a:r>
            <a:r>
              <a:rPr dirty="0" sz="2000" spc="8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as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threats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project.</a:t>
            </a:r>
            <a:endParaRPr sz="20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spcBef>
                <a:spcPts val="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Risk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originates</a:t>
            </a:r>
            <a:r>
              <a:rPr dirty="0" sz="2000" spc="10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in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the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uncertainty</a:t>
            </a:r>
            <a:r>
              <a:rPr dirty="0" sz="2000" spc="8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associated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with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any</a:t>
            </a:r>
            <a:r>
              <a:rPr dirty="0" sz="2000" spc="6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520">
                <a:latin typeface="Microsoft Sans Serif"/>
                <a:cs typeface="Microsoft Sans Serif"/>
              </a:rPr>
              <a:t>–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remember,</a:t>
            </a:r>
            <a:r>
              <a:rPr dirty="0" sz="2000" spc="-5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projects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are</a:t>
            </a:r>
            <a:r>
              <a:rPr dirty="0" sz="2000" spc="75">
                <a:latin typeface="Microsoft Sans Serif"/>
                <a:cs typeface="Microsoft Sans Serif"/>
              </a:rPr>
              <a:t> </a:t>
            </a:r>
            <a:r>
              <a:rPr dirty="0" u="sng" sz="2000" spc="-10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unique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FF0000"/>
              </a:buClr>
              <a:buFont typeface="Wingdings"/>
              <a:buChar char=""/>
            </a:pPr>
            <a:endParaRPr sz="34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dirty="0" sz="2000" spc="-10" b="1">
                <a:latin typeface="Arial"/>
                <a:cs typeface="Arial"/>
              </a:rPr>
              <a:t>Project</a:t>
            </a:r>
            <a:r>
              <a:rPr dirty="0" sz="2000" spc="-15" b="1">
                <a:latin typeface="Arial"/>
                <a:cs typeface="Arial"/>
              </a:rPr>
              <a:t> </a:t>
            </a:r>
            <a:r>
              <a:rPr dirty="0" sz="2000" spc="-10" b="1">
                <a:latin typeface="Arial"/>
                <a:cs typeface="Arial"/>
              </a:rPr>
              <a:t>Risks</a:t>
            </a:r>
            <a:endParaRPr sz="2000">
              <a:latin typeface="Arial"/>
              <a:cs typeface="Arial"/>
            </a:endParaRPr>
          </a:p>
          <a:p>
            <a:pPr lvl="1" marL="756285" indent="-287020">
              <a:lnSpc>
                <a:spcPct val="100000"/>
              </a:lnSpc>
              <a:spcBef>
                <a:spcPts val="1200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10">
                <a:latin typeface="Microsoft Sans Serif"/>
                <a:cs typeface="Microsoft Sans Serif"/>
              </a:rPr>
              <a:t>What</a:t>
            </a:r>
            <a:r>
              <a:rPr dirty="0" sz="2000" spc="-7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can </a:t>
            </a:r>
            <a:r>
              <a:rPr dirty="0" sz="2000" spc="-10">
                <a:latin typeface="Microsoft Sans Serif"/>
                <a:cs typeface="Microsoft Sans Serif"/>
              </a:rPr>
              <a:t>go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wrong?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1205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10">
                <a:latin typeface="Microsoft Sans Serif"/>
                <a:cs typeface="Microsoft Sans Serif"/>
              </a:rPr>
              <a:t>What</a:t>
            </a:r>
            <a:r>
              <a:rPr dirty="0" sz="2000" spc="-6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is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likelihood?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120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10">
                <a:latin typeface="Microsoft Sans Serif"/>
                <a:cs typeface="Microsoft Sans Serif"/>
              </a:rPr>
              <a:t>What</a:t>
            </a:r>
            <a:r>
              <a:rPr dirty="0" sz="2000" spc="-65">
                <a:latin typeface="Microsoft Sans Serif"/>
                <a:cs typeface="Microsoft Sans Serif"/>
              </a:rPr>
              <a:t> </a:t>
            </a:r>
            <a:r>
              <a:rPr dirty="0" sz="2000" spc="-25">
                <a:latin typeface="Microsoft Sans Serif"/>
                <a:cs typeface="Microsoft Sans Serif"/>
              </a:rPr>
              <a:t>will</a:t>
            </a:r>
            <a:r>
              <a:rPr dirty="0" sz="2000" spc="9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the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damage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be?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1205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10">
                <a:latin typeface="Microsoft Sans Serif"/>
                <a:cs typeface="Microsoft Sans Serif"/>
              </a:rPr>
              <a:t>What</a:t>
            </a:r>
            <a:r>
              <a:rPr dirty="0" sz="2000" spc="-6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can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we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do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about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it?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25495" y="0"/>
            <a:ext cx="6569709" cy="12114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61792" y="132029"/>
            <a:ext cx="5864860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5" b="0">
                <a:latin typeface="Microsoft Sans Serif"/>
                <a:cs typeface="Microsoft Sans Serif"/>
              </a:rPr>
              <a:t>How</a:t>
            </a:r>
            <a:r>
              <a:rPr dirty="0" sz="4400" spc="4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to</a:t>
            </a:r>
            <a:r>
              <a:rPr dirty="0" sz="4400" spc="3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Categorize</a:t>
            </a:r>
            <a:r>
              <a:rPr dirty="0" sz="4400" spc="40" b="0">
                <a:latin typeface="Microsoft Sans Serif"/>
                <a:cs typeface="Microsoft Sans Serif"/>
              </a:rPr>
              <a:t> </a:t>
            </a:r>
            <a:r>
              <a:rPr dirty="0" sz="4400" spc="-10" b="0">
                <a:latin typeface="Microsoft Sans Serif"/>
                <a:cs typeface="Microsoft Sans Serif"/>
              </a:rPr>
              <a:t>Risk</a:t>
            </a:r>
            <a:endParaRPr sz="4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540" y="1015110"/>
            <a:ext cx="11217910" cy="367474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b="1">
                <a:latin typeface="Arial"/>
                <a:cs typeface="Arial"/>
              </a:rPr>
              <a:t>Risks:</a:t>
            </a:r>
            <a:r>
              <a:rPr dirty="0" sz="2400" spc="-40" b="1">
                <a:latin typeface="Arial"/>
                <a:cs typeface="Arial"/>
              </a:rPr>
              <a:t> </a:t>
            </a:r>
            <a:r>
              <a:rPr dirty="0" sz="2400" spc="5" b="1">
                <a:latin typeface="Arial"/>
                <a:cs typeface="Arial"/>
              </a:rPr>
              <a:t>known,</a:t>
            </a:r>
            <a:r>
              <a:rPr dirty="0" sz="2400" spc="-100" b="1">
                <a:latin typeface="Arial"/>
                <a:cs typeface="Arial"/>
              </a:rPr>
              <a:t> </a:t>
            </a:r>
            <a:r>
              <a:rPr dirty="0" sz="2400" spc="5" b="1">
                <a:latin typeface="Arial"/>
                <a:cs typeface="Arial"/>
              </a:rPr>
              <a:t>unknown,</a:t>
            </a:r>
            <a:r>
              <a:rPr dirty="0" sz="2400" spc="-70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unknowable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400">
              <a:latin typeface="Arial"/>
              <a:cs typeface="Arial"/>
            </a:endParaRPr>
          </a:p>
          <a:p>
            <a:pPr marL="356870" marR="44450" indent="-344805">
              <a:lnSpc>
                <a:spcPct val="100000"/>
              </a:lnSpc>
              <a:spcBef>
                <a:spcPts val="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u="sng" sz="200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Known</a:t>
            </a:r>
            <a:r>
              <a:rPr dirty="0" u="sng" sz="2000" spc="-2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 spc="-1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Risks:</a:t>
            </a:r>
            <a:r>
              <a:rPr dirty="0" u="sng" sz="2000" spc="4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Risks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that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can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be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uncovered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after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careful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evaluation</a:t>
            </a:r>
            <a:r>
              <a:rPr dirty="0" sz="2000" spc="1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plan,</a:t>
            </a:r>
            <a:r>
              <a:rPr dirty="0" sz="2000" spc="7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business </a:t>
            </a:r>
            <a:r>
              <a:rPr dirty="0" sz="2000" spc="-5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technical</a:t>
            </a:r>
            <a:r>
              <a:rPr dirty="0" sz="2000" spc="6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environment,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other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reliable</a:t>
            </a:r>
            <a:r>
              <a:rPr dirty="0" sz="2000" spc="9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sources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information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(I.e. </a:t>
            </a:r>
            <a:r>
              <a:rPr dirty="0" sz="2000" spc="-15">
                <a:latin typeface="Microsoft Sans Serif"/>
                <a:cs typeface="Microsoft Sans Serif"/>
              </a:rPr>
              <a:t>unrealistic</a:t>
            </a:r>
            <a:r>
              <a:rPr dirty="0" sz="2000" spc="11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delivery </a:t>
            </a:r>
            <a:r>
              <a:rPr dirty="0" sz="2000" spc="-10">
                <a:latin typeface="Microsoft Sans Serif"/>
                <a:cs typeface="Microsoft Sans Serif"/>
              </a:rPr>
              <a:t> dates,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lack</a:t>
            </a:r>
            <a:r>
              <a:rPr dirty="0" sz="2000" spc="6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of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user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input,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etc.)</a:t>
            </a:r>
            <a:endParaRPr sz="20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buClr>
                <a:srgbClr val="FF0000"/>
              </a:buClr>
              <a:buFont typeface="Wingdings"/>
              <a:buChar char=""/>
            </a:pPr>
            <a:endParaRPr sz="22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1639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Refer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those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risks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that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can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u="sng" sz="2000" spc="-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be</a:t>
            </a:r>
            <a:r>
              <a:rPr dirty="0" u="sng" sz="2000" spc="1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 spc="-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estimated</a:t>
            </a:r>
            <a:r>
              <a:rPr dirty="0" u="sng" sz="2000" spc="-1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from</a:t>
            </a:r>
            <a:r>
              <a:rPr dirty="0" sz="2000" spc="-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historical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information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1685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Can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be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mitigated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by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management</a:t>
            </a:r>
            <a:r>
              <a:rPr dirty="0" sz="2000" spc="-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techniques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through</a:t>
            </a:r>
            <a:r>
              <a:rPr dirty="0" sz="2000" spc="6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response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plans,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should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they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occur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16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 i="1">
                <a:latin typeface="Arial"/>
                <a:cs typeface="Arial"/>
              </a:rPr>
              <a:t>Example:</a:t>
            </a:r>
            <a:r>
              <a:rPr dirty="0" sz="2000" spc="40" i="1">
                <a:latin typeface="Arial"/>
                <a:cs typeface="Arial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Potential</a:t>
            </a:r>
            <a:r>
              <a:rPr dirty="0" sz="2000" spc="10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delay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in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delivery</a:t>
            </a:r>
            <a:r>
              <a:rPr dirty="0" sz="2000" spc="8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from</a:t>
            </a:r>
            <a:r>
              <a:rPr dirty="0" sz="2000" spc="-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third-party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vendor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25495" y="0"/>
            <a:ext cx="6569709" cy="12114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61792" y="132029"/>
            <a:ext cx="5864860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5" b="0">
                <a:latin typeface="Microsoft Sans Serif"/>
                <a:cs typeface="Microsoft Sans Serif"/>
              </a:rPr>
              <a:t>How</a:t>
            </a:r>
            <a:r>
              <a:rPr dirty="0" sz="4400" spc="4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to</a:t>
            </a:r>
            <a:r>
              <a:rPr dirty="0" sz="4400" spc="3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Categorize</a:t>
            </a:r>
            <a:r>
              <a:rPr dirty="0" sz="4400" spc="40" b="0">
                <a:latin typeface="Microsoft Sans Serif"/>
                <a:cs typeface="Microsoft Sans Serif"/>
              </a:rPr>
              <a:t> </a:t>
            </a:r>
            <a:r>
              <a:rPr dirty="0" sz="4400" spc="-10" b="0">
                <a:latin typeface="Microsoft Sans Serif"/>
                <a:cs typeface="Microsoft Sans Serif"/>
              </a:rPr>
              <a:t>Risk</a:t>
            </a:r>
            <a:endParaRPr sz="4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94888" y="1146047"/>
            <a:ext cx="1073785" cy="271780"/>
          </a:xfrm>
          <a:prstGeom prst="rect">
            <a:avLst/>
          </a:prstGeom>
          <a:solidFill>
            <a:srgbClr val="FFFF00"/>
          </a:solidFill>
        </p:spPr>
        <p:txBody>
          <a:bodyPr wrap="square" lIns="0" tIns="0" rIns="0" bIns="0" rtlCol="0" vert="horz">
            <a:spAutoFit/>
          </a:bodyPr>
          <a:lstStyle/>
          <a:p>
            <a:pPr marL="635">
              <a:lnSpc>
                <a:spcPts val="2090"/>
              </a:lnSpc>
            </a:pPr>
            <a:r>
              <a:rPr dirty="0" sz="1900" spc="-15" b="1">
                <a:latin typeface="Arial"/>
                <a:cs typeface="Arial"/>
              </a:rPr>
              <a:t>un</a:t>
            </a:r>
            <a:r>
              <a:rPr dirty="0" sz="1900" spc="-5" b="1">
                <a:latin typeface="Arial"/>
                <a:cs typeface="Arial"/>
              </a:rPr>
              <a:t>kn</a:t>
            </a:r>
            <a:r>
              <a:rPr dirty="0" sz="1900" spc="-20" b="1">
                <a:latin typeface="Arial"/>
                <a:cs typeface="Arial"/>
              </a:rPr>
              <a:t>o</a:t>
            </a:r>
            <a:r>
              <a:rPr dirty="0" sz="1900" spc="50" b="1">
                <a:latin typeface="Arial"/>
                <a:cs typeface="Arial"/>
              </a:rPr>
              <a:t>w</a:t>
            </a:r>
            <a:r>
              <a:rPr dirty="0" sz="1900" spc="-5" b="1">
                <a:latin typeface="Arial"/>
                <a:cs typeface="Arial"/>
              </a:rPr>
              <a:t>n</a:t>
            </a:r>
            <a:endParaRPr sz="19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3540" y="1109598"/>
            <a:ext cx="10781030" cy="31496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95"/>
              </a:spcBef>
              <a:buClr>
                <a:srgbClr val="FF0000"/>
              </a:buClr>
              <a:buSzPct val="113157"/>
              <a:buFont typeface="Wingdings"/>
              <a:buChar char=""/>
              <a:tabLst>
                <a:tab pos="356870" algn="l"/>
                <a:tab pos="357505" algn="l"/>
                <a:tab pos="4036695" algn="l"/>
                <a:tab pos="10188575" algn="l"/>
              </a:tabLst>
            </a:pPr>
            <a:r>
              <a:rPr dirty="0" u="sng" sz="190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</a:t>
            </a:r>
            <a:r>
              <a:rPr dirty="0" u="sng" sz="1900" spc="-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</a:t>
            </a:r>
            <a:r>
              <a:rPr dirty="0" u="sng" sz="1900" spc="-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edic</a:t>
            </a:r>
            <a:r>
              <a:rPr dirty="0" u="sng" sz="1900" spc="-1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</a:t>
            </a:r>
            <a:r>
              <a:rPr dirty="0" u="sng" sz="1900" spc="-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abl</a:t>
            </a:r>
            <a:r>
              <a:rPr dirty="0" u="sng" sz="1900" spc="-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</a:t>
            </a:r>
            <a:r>
              <a:rPr dirty="0" u="sng" sz="1900" spc="2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sng" sz="1900" spc="-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Risks</a:t>
            </a:r>
            <a:r>
              <a:rPr dirty="0" sz="1900" spc="40" b="1">
                <a:latin typeface="Arial"/>
                <a:cs typeface="Arial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[but</a:t>
            </a:r>
            <a:r>
              <a:rPr dirty="0" sz="1900">
                <a:latin typeface="Microsoft Sans Serif"/>
                <a:cs typeface="Microsoft Sans Serif"/>
              </a:rPr>
              <a:t>	</a:t>
            </a:r>
            <a:r>
              <a:rPr dirty="0" sz="1900" spc="-15">
                <a:latin typeface="Microsoft Sans Serif"/>
                <a:cs typeface="Microsoft Sans Serif"/>
              </a:rPr>
              <a:t>r</a:t>
            </a:r>
            <a:r>
              <a:rPr dirty="0" sz="1900" spc="-10">
                <a:latin typeface="Microsoft Sans Serif"/>
                <a:cs typeface="Microsoft Sans Serif"/>
              </a:rPr>
              <a:t>i</a:t>
            </a:r>
            <a:r>
              <a:rPr dirty="0" sz="1900">
                <a:latin typeface="Microsoft Sans Serif"/>
                <a:cs typeface="Microsoft Sans Serif"/>
              </a:rPr>
              <a:t>sks</a:t>
            </a:r>
            <a:r>
              <a:rPr dirty="0" sz="1900" spc="5">
                <a:latin typeface="Microsoft Sans Serif"/>
                <a:cs typeface="Microsoft Sans Serif"/>
              </a:rPr>
              <a:t>]</a:t>
            </a:r>
            <a:r>
              <a:rPr dirty="0" sz="1900" spc="-5" b="1">
                <a:latin typeface="Arial"/>
                <a:cs typeface="Arial"/>
              </a:rPr>
              <a:t>:</a:t>
            </a:r>
            <a:r>
              <a:rPr dirty="0" sz="1900" spc="-10" b="1">
                <a:latin typeface="Arial"/>
                <a:cs typeface="Arial"/>
              </a:rPr>
              <a:t> </a:t>
            </a:r>
            <a:r>
              <a:rPr dirty="0" sz="1900" spc="-15">
                <a:latin typeface="Microsoft Sans Serif"/>
                <a:cs typeface="Microsoft Sans Serif"/>
              </a:rPr>
              <a:t>R</a:t>
            </a:r>
            <a:r>
              <a:rPr dirty="0" sz="1900">
                <a:latin typeface="Microsoft Sans Serif"/>
                <a:cs typeface="Microsoft Sans Serif"/>
              </a:rPr>
              <a:t>i</a:t>
            </a:r>
            <a:r>
              <a:rPr dirty="0" sz="1900">
                <a:latin typeface="Microsoft Sans Serif"/>
                <a:cs typeface="Microsoft Sans Serif"/>
              </a:rPr>
              <a:t>sk</a:t>
            </a:r>
            <a:r>
              <a:rPr dirty="0" sz="1900" spc="-5">
                <a:latin typeface="Microsoft Sans Serif"/>
                <a:cs typeface="Microsoft Sans Serif"/>
              </a:rPr>
              <a:t>s</a:t>
            </a:r>
            <a:r>
              <a:rPr dirty="0" sz="1900" spc="-2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that</a:t>
            </a:r>
            <a:r>
              <a:rPr dirty="0" sz="1900" spc="25">
                <a:latin typeface="Microsoft Sans Serif"/>
                <a:cs typeface="Microsoft Sans Serif"/>
              </a:rPr>
              <a:t> </a:t>
            </a:r>
            <a:r>
              <a:rPr dirty="0" sz="1900">
                <a:latin typeface="Microsoft Sans Serif"/>
                <a:cs typeface="Microsoft Sans Serif"/>
              </a:rPr>
              <a:t>c</a:t>
            </a:r>
            <a:r>
              <a:rPr dirty="0" sz="1900" spc="-5">
                <a:latin typeface="Microsoft Sans Serif"/>
                <a:cs typeface="Microsoft Sans Serif"/>
              </a:rPr>
              <a:t>an</a:t>
            </a:r>
            <a:r>
              <a:rPr dirty="0" sz="1900" spc="2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be</a:t>
            </a:r>
            <a:r>
              <a:rPr dirty="0" sz="1900" spc="4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e</a:t>
            </a:r>
            <a:r>
              <a:rPr dirty="0" sz="1900" spc="5">
                <a:latin typeface="Microsoft Sans Serif"/>
                <a:cs typeface="Microsoft Sans Serif"/>
              </a:rPr>
              <a:t>x</a:t>
            </a:r>
            <a:r>
              <a:rPr dirty="0" sz="1900" spc="-5">
                <a:latin typeface="Microsoft Sans Serif"/>
                <a:cs typeface="Microsoft Sans Serif"/>
              </a:rPr>
              <a:t>t</a:t>
            </a:r>
            <a:r>
              <a:rPr dirty="0" sz="1900" spc="-15">
                <a:latin typeface="Microsoft Sans Serif"/>
                <a:cs typeface="Microsoft Sans Serif"/>
              </a:rPr>
              <a:t>r</a:t>
            </a:r>
            <a:r>
              <a:rPr dirty="0" sz="1900" spc="-10">
                <a:latin typeface="Microsoft Sans Serif"/>
                <a:cs typeface="Microsoft Sans Serif"/>
              </a:rPr>
              <a:t>apo</a:t>
            </a:r>
            <a:r>
              <a:rPr dirty="0" sz="1900" spc="10">
                <a:latin typeface="Microsoft Sans Serif"/>
                <a:cs typeface="Microsoft Sans Serif"/>
              </a:rPr>
              <a:t>l</a:t>
            </a:r>
            <a:r>
              <a:rPr dirty="0" sz="1900" spc="-5">
                <a:latin typeface="Microsoft Sans Serif"/>
                <a:cs typeface="Microsoft Sans Serif"/>
              </a:rPr>
              <a:t>ated</a:t>
            </a:r>
            <a:r>
              <a:rPr dirty="0" sz="1900" spc="45">
                <a:latin typeface="Microsoft Sans Serif"/>
                <a:cs typeface="Microsoft Sans Serif"/>
              </a:rPr>
              <a:t> </a:t>
            </a:r>
            <a:r>
              <a:rPr dirty="0" sz="1900" spc="15">
                <a:latin typeface="Microsoft Sans Serif"/>
                <a:cs typeface="Microsoft Sans Serif"/>
              </a:rPr>
              <a:t>f</a:t>
            </a:r>
            <a:r>
              <a:rPr dirty="0" sz="1900" spc="-15">
                <a:latin typeface="Microsoft Sans Serif"/>
                <a:cs typeface="Microsoft Sans Serif"/>
              </a:rPr>
              <a:t>r</a:t>
            </a:r>
            <a:r>
              <a:rPr dirty="0" sz="1900" spc="-5">
                <a:latin typeface="Microsoft Sans Serif"/>
                <a:cs typeface="Microsoft Sans Serif"/>
              </a:rPr>
              <a:t>om</a:t>
            </a:r>
            <a:r>
              <a:rPr dirty="0" sz="1900" spc="2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pa</a:t>
            </a:r>
            <a:r>
              <a:rPr dirty="0" sz="1900" spc="5">
                <a:latin typeface="Microsoft Sans Serif"/>
                <a:cs typeface="Microsoft Sans Serif"/>
              </a:rPr>
              <a:t>s</a:t>
            </a:r>
            <a:r>
              <a:rPr dirty="0" sz="1900" spc="-5">
                <a:latin typeface="Microsoft Sans Serif"/>
                <a:cs typeface="Microsoft Sans Serif"/>
              </a:rPr>
              <a:t>t</a:t>
            </a:r>
            <a:r>
              <a:rPr dirty="0" sz="1900" spc="20">
                <a:latin typeface="Microsoft Sans Serif"/>
                <a:cs typeface="Microsoft Sans Serif"/>
              </a:rPr>
              <a:t> </a:t>
            </a:r>
            <a:r>
              <a:rPr dirty="0" sz="1900" spc="-10">
                <a:latin typeface="Microsoft Sans Serif"/>
                <a:cs typeface="Microsoft Sans Serif"/>
              </a:rPr>
              <a:t>pro</a:t>
            </a:r>
            <a:r>
              <a:rPr dirty="0" sz="1900" spc="-25">
                <a:latin typeface="Microsoft Sans Serif"/>
                <a:cs typeface="Microsoft Sans Serif"/>
              </a:rPr>
              <a:t>j</a:t>
            </a:r>
            <a:r>
              <a:rPr dirty="0" sz="1900" spc="-5">
                <a:latin typeface="Microsoft Sans Serif"/>
                <a:cs typeface="Microsoft Sans Serif"/>
              </a:rPr>
              <a:t>e</a:t>
            </a:r>
            <a:r>
              <a:rPr dirty="0" sz="1900" spc="5">
                <a:latin typeface="Microsoft Sans Serif"/>
                <a:cs typeface="Microsoft Sans Serif"/>
              </a:rPr>
              <a:t>c</a:t>
            </a:r>
            <a:r>
              <a:rPr dirty="0" sz="1900" spc="-5">
                <a:latin typeface="Microsoft Sans Serif"/>
                <a:cs typeface="Microsoft Sans Serif"/>
              </a:rPr>
              <a:t>t</a:t>
            </a:r>
            <a:r>
              <a:rPr dirty="0" sz="1900" spc="5">
                <a:latin typeface="Microsoft Sans Serif"/>
                <a:cs typeface="Microsoft Sans Serif"/>
              </a:rPr>
              <a:t>s</a:t>
            </a:r>
            <a:r>
              <a:rPr dirty="0" sz="1900" spc="-5">
                <a:latin typeface="Microsoft Sans Serif"/>
                <a:cs typeface="Microsoft Sans Serif"/>
              </a:rPr>
              <a:t>.</a:t>
            </a:r>
            <a:r>
              <a:rPr dirty="0" sz="1900">
                <a:latin typeface="Microsoft Sans Serif"/>
                <a:cs typeface="Microsoft Sans Serif"/>
              </a:rPr>
              <a:t>	</a:t>
            </a:r>
            <a:r>
              <a:rPr dirty="0" sz="1900" spc="-15">
                <a:latin typeface="Microsoft Sans Serif"/>
                <a:cs typeface="Microsoft Sans Serif"/>
              </a:rPr>
              <a:t>(</a:t>
            </a:r>
            <a:r>
              <a:rPr dirty="0" sz="1900">
                <a:latin typeface="Microsoft Sans Serif"/>
                <a:cs typeface="Microsoft Sans Serif"/>
              </a:rPr>
              <a:t>S</a:t>
            </a:r>
            <a:r>
              <a:rPr dirty="0" sz="1900" spc="-5">
                <a:latin typeface="Microsoft Sans Serif"/>
                <a:cs typeface="Microsoft Sans Serif"/>
              </a:rPr>
              <a:t>ta</a:t>
            </a:r>
            <a:r>
              <a:rPr dirty="0" sz="1900" spc="20">
                <a:latin typeface="Microsoft Sans Serif"/>
                <a:cs typeface="Microsoft Sans Serif"/>
              </a:rPr>
              <a:t>f</a:t>
            </a:r>
            <a:r>
              <a:rPr dirty="0" sz="1900" spc="-5">
                <a:latin typeface="Microsoft Sans Serif"/>
                <a:cs typeface="Microsoft Sans Serif"/>
              </a:rPr>
              <a:t>f</a:t>
            </a:r>
            <a:endParaRPr sz="19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8268" y="1542668"/>
            <a:ext cx="5264150" cy="31496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900" spc="-5">
                <a:latin typeface="Microsoft Sans Serif"/>
                <a:cs typeface="Microsoft Sans Serif"/>
              </a:rPr>
              <a:t>turnover,</a:t>
            </a:r>
            <a:r>
              <a:rPr dirty="0" sz="1900" spc="5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poor</a:t>
            </a:r>
            <a:r>
              <a:rPr dirty="0" sz="1900" spc="6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communication</a:t>
            </a:r>
            <a:r>
              <a:rPr dirty="0" sz="1900" spc="6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with</a:t>
            </a:r>
            <a:r>
              <a:rPr dirty="0" sz="1900" spc="1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the</a:t>
            </a:r>
            <a:r>
              <a:rPr dirty="0" sz="1900" spc="1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customer)</a:t>
            </a:r>
            <a:endParaRPr sz="19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1044" y="1944700"/>
            <a:ext cx="8041640" cy="31496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95"/>
              </a:spcBef>
              <a:buClr>
                <a:srgbClr val="FF0000"/>
              </a:buClr>
              <a:buSzPct val="73684"/>
              <a:buFont typeface="Wingdings"/>
              <a:buChar char=""/>
              <a:tabLst>
                <a:tab pos="299085" algn="l"/>
                <a:tab pos="299720" algn="l"/>
              </a:tabLst>
            </a:pPr>
            <a:r>
              <a:rPr dirty="0" u="sng" sz="190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Refer</a:t>
            </a:r>
            <a:r>
              <a:rPr dirty="0" u="sng" sz="1900" spc="1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to</a:t>
            </a:r>
            <a:r>
              <a:rPr dirty="0" u="sng" sz="1900" spc="2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those</a:t>
            </a:r>
            <a:r>
              <a:rPr dirty="0" u="sng" sz="1900" spc="2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risks</a:t>
            </a:r>
            <a:r>
              <a:rPr dirty="0" u="sng" sz="1900" spc="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that</a:t>
            </a:r>
            <a:r>
              <a:rPr dirty="0" u="sng" sz="1900" spc="2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we</a:t>
            </a:r>
            <a:r>
              <a:rPr dirty="0" u="sng" sz="1900" spc="5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know</a:t>
            </a:r>
            <a:r>
              <a:rPr dirty="0" u="sng" sz="1900" spc="2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have</a:t>
            </a:r>
            <a:r>
              <a:rPr dirty="0" u="sng" sz="1900" spc="4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a</a:t>
            </a:r>
            <a:r>
              <a:rPr dirty="0" u="sng" sz="1900" spc="5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probability</a:t>
            </a:r>
            <a:r>
              <a:rPr dirty="0" u="sng" sz="1900" spc="3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of</a:t>
            </a:r>
            <a:r>
              <a:rPr dirty="0" u="sng" sz="1900" spc="2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occurring,</a:t>
            </a:r>
            <a:r>
              <a:rPr dirty="0" u="sng" sz="1900" spc="5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but</a:t>
            </a:r>
            <a:r>
              <a:rPr dirty="0" u="sng" sz="1900" spc="2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do</a:t>
            </a:r>
            <a:r>
              <a:rPr dirty="0" u="sng" sz="1900" spc="5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endParaRPr sz="19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69680" y="1981200"/>
            <a:ext cx="1127760" cy="271780"/>
          </a:xfrm>
          <a:prstGeom prst="rect">
            <a:avLst/>
          </a:prstGeom>
          <a:solidFill>
            <a:srgbClr val="FFFF00"/>
          </a:solidFill>
        </p:spPr>
        <p:txBody>
          <a:bodyPr wrap="square" lIns="0" tIns="0" rIns="0" bIns="0" rtlCol="0" vert="horz">
            <a:spAutoFit/>
          </a:bodyPr>
          <a:lstStyle/>
          <a:p>
            <a:pPr marL="1905">
              <a:lnSpc>
                <a:spcPts val="2090"/>
              </a:lnSpc>
            </a:pPr>
            <a:r>
              <a:rPr dirty="0" sz="1900" spc="-10" b="1">
                <a:latin typeface="Arial"/>
                <a:cs typeface="Arial"/>
              </a:rPr>
              <a:t>not</a:t>
            </a:r>
            <a:r>
              <a:rPr dirty="0" sz="1900" spc="-5" b="1">
                <a:latin typeface="Arial"/>
                <a:cs typeface="Arial"/>
              </a:rPr>
              <a:t> </a:t>
            </a:r>
            <a:r>
              <a:rPr dirty="0" sz="1900" spc="-10" b="1">
                <a:latin typeface="Arial"/>
                <a:cs typeface="Arial"/>
              </a:rPr>
              <a:t>know</a:t>
            </a:r>
            <a:endParaRPr sz="1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87153" y="1944700"/>
            <a:ext cx="1210310" cy="31496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the</a:t>
            </a:r>
            <a:r>
              <a:rPr dirty="0" u="sng" sz="1900" spc="-1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 </a:t>
            </a:r>
            <a:r>
              <a:rPr dirty="0" u="sng" sz="1900" spc="-5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precise</a:t>
            </a:r>
            <a:endParaRPr sz="19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69850" rIns="0" bIns="0" rtlCol="0" vert="horz">
            <a:spAutoFit/>
          </a:bodyPr>
          <a:lstStyle/>
          <a:p>
            <a:pPr marL="756285">
              <a:lnSpc>
                <a:spcPct val="100000"/>
              </a:lnSpc>
              <a:spcBef>
                <a:spcPts val="550"/>
              </a:spcBef>
            </a:pPr>
            <a:r>
              <a:rPr dirty="0" spc="-5"/>
              <a:t>impact</a:t>
            </a:r>
          </a:p>
          <a:p>
            <a:pPr marL="756285" indent="-287020">
              <a:lnSpc>
                <a:spcPct val="100000"/>
              </a:lnSpc>
              <a:spcBef>
                <a:spcPts val="459"/>
              </a:spcBef>
              <a:buClr>
                <a:srgbClr val="FF0000"/>
              </a:buClr>
              <a:buSzPct val="73684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u="none" spc="-5"/>
              <a:t>Cannot</a:t>
            </a:r>
            <a:r>
              <a:rPr dirty="0" u="none" spc="45"/>
              <a:t> </a:t>
            </a:r>
            <a:r>
              <a:rPr dirty="0" u="none" spc="-5"/>
              <a:t>be</a:t>
            </a:r>
            <a:r>
              <a:rPr dirty="0" u="none" spc="50"/>
              <a:t> </a:t>
            </a:r>
            <a:r>
              <a:rPr dirty="0" u="none" spc="-5"/>
              <a:t>managed</a:t>
            </a:r>
            <a:r>
              <a:rPr dirty="0" u="none" spc="75"/>
              <a:t> </a:t>
            </a:r>
            <a:r>
              <a:rPr dirty="0" u="none" spc="-5"/>
              <a:t>directly</a:t>
            </a:r>
            <a:r>
              <a:rPr dirty="0" u="none" spc="35"/>
              <a:t> </a:t>
            </a:r>
            <a:r>
              <a:rPr dirty="0" u="none" spc="-5"/>
              <a:t>but</a:t>
            </a:r>
            <a:r>
              <a:rPr dirty="0" u="none" spc="25"/>
              <a:t> </a:t>
            </a:r>
            <a:r>
              <a:rPr dirty="0" u="none"/>
              <a:t>can</a:t>
            </a:r>
            <a:r>
              <a:rPr dirty="0" u="none" spc="25"/>
              <a:t> </a:t>
            </a:r>
            <a:r>
              <a:rPr dirty="0" u="none" spc="-5"/>
              <a:t>be</a:t>
            </a:r>
            <a:r>
              <a:rPr dirty="0" u="none" spc="25"/>
              <a:t> </a:t>
            </a:r>
            <a:r>
              <a:rPr dirty="0" u="none" spc="-5"/>
              <a:t>mitigated</a:t>
            </a:r>
            <a:r>
              <a:rPr dirty="0" u="none" spc="75"/>
              <a:t> </a:t>
            </a:r>
            <a:r>
              <a:rPr dirty="0" u="none" spc="-5"/>
              <a:t>by</a:t>
            </a:r>
            <a:r>
              <a:rPr dirty="0" u="none" spc="10"/>
              <a:t> </a:t>
            </a:r>
            <a:r>
              <a:rPr dirty="0" u="none" spc="-5"/>
              <a:t>the</a:t>
            </a:r>
            <a:r>
              <a:rPr dirty="0" u="none" spc="50"/>
              <a:t> </a:t>
            </a:r>
            <a:r>
              <a:rPr dirty="0" u="none"/>
              <a:t>use</a:t>
            </a:r>
            <a:r>
              <a:rPr dirty="0" u="none" spc="25"/>
              <a:t> </a:t>
            </a:r>
            <a:r>
              <a:rPr dirty="0" u="none" spc="-5"/>
              <a:t>of</a:t>
            </a:r>
            <a:r>
              <a:rPr dirty="0" u="none" spc="25"/>
              <a:t> </a:t>
            </a:r>
            <a:r>
              <a:rPr dirty="0" u="none" spc="-5"/>
              <a:t>contingency</a:t>
            </a:r>
          </a:p>
          <a:p>
            <a:pPr marL="756285" indent="-287020">
              <a:lnSpc>
                <a:spcPct val="100000"/>
              </a:lnSpc>
              <a:spcBef>
                <a:spcPts val="455"/>
              </a:spcBef>
              <a:buClr>
                <a:srgbClr val="FF0000"/>
              </a:buClr>
              <a:buSzPct val="73684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u="none" i="1">
                <a:latin typeface="Arial"/>
                <a:cs typeface="Arial"/>
              </a:rPr>
              <a:t>Example:</a:t>
            </a:r>
            <a:r>
              <a:rPr dirty="0" u="none" spc="5" i="1">
                <a:latin typeface="Arial"/>
                <a:cs typeface="Arial"/>
              </a:rPr>
              <a:t> </a:t>
            </a:r>
            <a:r>
              <a:rPr dirty="0" u="none"/>
              <a:t>Loss </a:t>
            </a:r>
            <a:r>
              <a:rPr dirty="0" u="none" spc="-5"/>
              <a:t>of</a:t>
            </a:r>
            <a:r>
              <a:rPr dirty="0" u="none" spc="15"/>
              <a:t> </a:t>
            </a:r>
            <a:r>
              <a:rPr dirty="0" u="none" spc="-5"/>
              <a:t>key</a:t>
            </a:r>
            <a:r>
              <a:rPr dirty="0" u="none" spc="30"/>
              <a:t> </a:t>
            </a:r>
            <a:r>
              <a:rPr dirty="0" u="none" spc="-5"/>
              <a:t>personnel</a:t>
            </a:r>
            <a:r>
              <a:rPr dirty="0" u="none" spc="45"/>
              <a:t> </a:t>
            </a:r>
            <a:r>
              <a:rPr dirty="0" u="none" spc="-5"/>
              <a:t>due</a:t>
            </a:r>
            <a:r>
              <a:rPr dirty="0" u="none" spc="50"/>
              <a:t> </a:t>
            </a:r>
            <a:r>
              <a:rPr dirty="0" u="none" spc="-5"/>
              <a:t>to</a:t>
            </a:r>
            <a:r>
              <a:rPr dirty="0" u="none" spc="15"/>
              <a:t> </a:t>
            </a:r>
            <a:r>
              <a:rPr dirty="0" u="none" spc="-5"/>
              <a:t>turnover</a:t>
            </a:r>
          </a:p>
          <a:p>
            <a:pPr marL="356870" indent="-344805">
              <a:lnSpc>
                <a:spcPct val="100000"/>
              </a:lnSpc>
              <a:spcBef>
                <a:spcPts val="455"/>
              </a:spcBef>
              <a:buClr>
                <a:srgbClr val="FF0000"/>
              </a:buClr>
              <a:buSzPct val="113157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pc="-10" b="1">
                <a:latin typeface="Arial"/>
                <a:cs typeface="Arial"/>
              </a:rPr>
              <a:t>Unpredictable</a:t>
            </a:r>
            <a:r>
              <a:rPr dirty="0" spc="60" b="1">
                <a:latin typeface="Arial"/>
                <a:cs typeface="Arial"/>
              </a:rPr>
              <a:t> </a:t>
            </a:r>
            <a:r>
              <a:rPr dirty="0" spc="-5" b="1">
                <a:latin typeface="Arial"/>
                <a:cs typeface="Arial"/>
              </a:rPr>
              <a:t>Risks</a:t>
            </a:r>
          </a:p>
          <a:p>
            <a:pPr marL="356870">
              <a:lnSpc>
                <a:spcPct val="100000"/>
              </a:lnSpc>
              <a:spcBef>
                <a:spcPts val="30"/>
              </a:spcBef>
            </a:pPr>
            <a:r>
              <a:rPr dirty="0" u="none">
                <a:latin typeface="MS PGothic"/>
                <a:cs typeface="MS PGothic"/>
              </a:rPr>
              <a:t>“</a:t>
            </a:r>
            <a:r>
              <a:rPr dirty="0" u="none"/>
              <a:t>Joker</a:t>
            </a:r>
            <a:r>
              <a:rPr dirty="0" u="none">
                <a:latin typeface="MS PGothic"/>
                <a:cs typeface="MS PGothic"/>
              </a:rPr>
              <a:t>”</a:t>
            </a:r>
            <a:r>
              <a:rPr dirty="0" u="none" spc="-70">
                <a:latin typeface="MS PGothic"/>
                <a:cs typeface="MS PGothic"/>
              </a:rPr>
              <a:t> </a:t>
            </a:r>
            <a:r>
              <a:rPr dirty="0" u="none" spc="-5"/>
              <a:t>risks</a:t>
            </a:r>
            <a:r>
              <a:rPr dirty="0" u="none" spc="5"/>
              <a:t> </a:t>
            </a:r>
            <a:r>
              <a:rPr dirty="0" u="none" spc="-5"/>
              <a:t>that</a:t>
            </a:r>
            <a:r>
              <a:rPr dirty="0" u="none" spc="20"/>
              <a:t> </a:t>
            </a:r>
            <a:r>
              <a:rPr dirty="0" u="none" spc="-5"/>
              <a:t>are</a:t>
            </a:r>
            <a:r>
              <a:rPr dirty="0" u="none" spc="40"/>
              <a:t> </a:t>
            </a:r>
            <a:r>
              <a:rPr dirty="0" u="none" spc="-5"/>
              <a:t>hard</a:t>
            </a:r>
            <a:r>
              <a:rPr dirty="0" u="none" spc="65"/>
              <a:t> </a:t>
            </a:r>
            <a:r>
              <a:rPr dirty="0" u="none" spc="-5"/>
              <a:t>to</a:t>
            </a:r>
            <a:r>
              <a:rPr dirty="0" u="none" spc="15"/>
              <a:t> </a:t>
            </a:r>
            <a:r>
              <a:rPr dirty="0" u="none" spc="-5"/>
              <a:t>predict.</a:t>
            </a:r>
          </a:p>
          <a:p>
            <a:pPr>
              <a:lnSpc>
                <a:spcPct val="100000"/>
              </a:lnSpc>
            </a:pPr>
            <a:endParaRPr sz="2800"/>
          </a:p>
          <a:p>
            <a:pPr marL="356870" indent="-344805">
              <a:lnSpc>
                <a:spcPct val="100000"/>
              </a:lnSpc>
              <a:buClr>
                <a:srgbClr val="FF0000"/>
              </a:buClr>
              <a:buSzPct val="113157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b="1">
                <a:latin typeface="Arial"/>
                <a:cs typeface="Arial"/>
              </a:rPr>
              <a:t>Unknowable</a:t>
            </a:r>
            <a:r>
              <a:rPr dirty="0" spc="-45" b="1">
                <a:latin typeface="Arial"/>
                <a:cs typeface="Arial"/>
              </a:rPr>
              <a:t> </a:t>
            </a:r>
            <a:r>
              <a:rPr dirty="0" spc="-5" b="1">
                <a:latin typeface="Arial"/>
                <a:cs typeface="Arial"/>
              </a:rPr>
              <a:t>risks</a:t>
            </a:r>
          </a:p>
          <a:p>
            <a:pPr lvl="1" marL="756285" indent="-287020">
              <a:lnSpc>
                <a:spcPct val="100000"/>
              </a:lnSpc>
              <a:spcBef>
                <a:spcPts val="455"/>
              </a:spcBef>
              <a:buClr>
                <a:srgbClr val="FF0000"/>
              </a:buClr>
              <a:buSzPct val="73684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1900">
                <a:latin typeface="Microsoft Sans Serif"/>
                <a:cs typeface="Microsoft Sans Serif"/>
              </a:rPr>
              <a:t>Refer</a:t>
            </a:r>
            <a:r>
              <a:rPr dirty="0" sz="1900" spc="2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to</a:t>
            </a:r>
            <a:r>
              <a:rPr dirty="0" sz="1900" spc="30">
                <a:latin typeface="Microsoft Sans Serif"/>
                <a:cs typeface="Microsoft Sans Serif"/>
              </a:rPr>
              <a:t> </a:t>
            </a:r>
            <a:r>
              <a:rPr dirty="0" sz="1900">
                <a:latin typeface="Microsoft Sans Serif"/>
                <a:cs typeface="Microsoft Sans Serif"/>
              </a:rPr>
              <a:t>those</a:t>
            </a:r>
            <a:r>
              <a:rPr dirty="0" sz="1900" spc="3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risks</a:t>
            </a:r>
            <a:r>
              <a:rPr dirty="0" sz="1900" spc="1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that</a:t>
            </a:r>
            <a:r>
              <a:rPr dirty="0" sz="1900" spc="2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are</a:t>
            </a:r>
            <a:r>
              <a:rPr dirty="0" sz="1900" spc="5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outside</a:t>
            </a:r>
            <a:r>
              <a:rPr dirty="0" sz="1900" spc="3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the</a:t>
            </a:r>
            <a:r>
              <a:rPr dirty="0" sz="1900" spc="55">
                <a:latin typeface="Microsoft Sans Serif"/>
                <a:cs typeface="Microsoft Sans Serif"/>
              </a:rPr>
              <a:t> </a:t>
            </a:r>
            <a:r>
              <a:rPr dirty="0" sz="1900">
                <a:latin typeface="Microsoft Sans Serif"/>
                <a:cs typeface="Microsoft Sans Serif"/>
              </a:rPr>
              <a:t>scope</a:t>
            </a:r>
            <a:r>
              <a:rPr dirty="0" sz="1900" spc="3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of</a:t>
            </a:r>
            <a:r>
              <a:rPr dirty="0" sz="1900" spc="2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historical</a:t>
            </a:r>
            <a:r>
              <a:rPr dirty="0" sz="1900" spc="1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or</a:t>
            </a:r>
            <a:r>
              <a:rPr dirty="0" sz="1900" spc="4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probabilistic</a:t>
            </a:r>
            <a:r>
              <a:rPr dirty="0" sz="1900" spc="15">
                <a:latin typeface="Microsoft Sans Serif"/>
                <a:cs typeface="Microsoft Sans Serif"/>
              </a:rPr>
              <a:t> </a:t>
            </a:r>
            <a:r>
              <a:rPr dirty="0" sz="1900" spc="-10">
                <a:latin typeface="Microsoft Sans Serif"/>
                <a:cs typeface="Microsoft Sans Serif"/>
              </a:rPr>
              <a:t>models</a:t>
            </a:r>
            <a:r>
              <a:rPr dirty="0" sz="1900" spc="80">
                <a:latin typeface="Microsoft Sans Serif"/>
                <a:cs typeface="Microsoft Sans Serif"/>
              </a:rPr>
              <a:t> </a:t>
            </a:r>
            <a:r>
              <a:rPr dirty="0" sz="1900" spc="5">
                <a:latin typeface="Microsoft Sans Serif"/>
                <a:cs typeface="Microsoft Sans Serif"/>
              </a:rPr>
              <a:t>for</a:t>
            </a:r>
            <a:r>
              <a:rPr dirty="0" sz="190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the</a:t>
            </a:r>
            <a:r>
              <a:rPr dirty="0" sz="1900" spc="30">
                <a:latin typeface="Microsoft Sans Serif"/>
                <a:cs typeface="Microsoft Sans Serif"/>
              </a:rPr>
              <a:t> </a:t>
            </a:r>
            <a:r>
              <a:rPr dirty="0" sz="1900" spc="-10">
                <a:latin typeface="Microsoft Sans Serif"/>
                <a:cs typeface="Microsoft Sans Serif"/>
              </a:rPr>
              <a:t>project</a:t>
            </a:r>
            <a:endParaRPr sz="19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59"/>
              </a:spcBef>
              <a:buClr>
                <a:srgbClr val="FF0000"/>
              </a:buClr>
              <a:buSzPct val="73684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1900" spc="-5">
                <a:latin typeface="Microsoft Sans Serif"/>
                <a:cs typeface="Microsoft Sans Serif"/>
              </a:rPr>
              <a:t>Are</a:t>
            </a:r>
            <a:r>
              <a:rPr dirty="0" sz="1900" spc="2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beyond</a:t>
            </a:r>
            <a:r>
              <a:rPr dirty="0" sz="1900" spc="8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the</a:t>
            </a:r>
            <a:r>
              <a:rPr dirty="0" sz="1900" spc="25">
                <a:latin typeface="Microsoft Sans Serif"/>
                <a:cs typeface="Microsoft Sans Serif"/>
              </a:rPr>
              <a:t> </a:t>
            </a:r>
            <a:r>
              <a:rPr dirty="0" sz="1900">
                <a:latin typeface="Microsoft Sans Serif"/>
                <a:cs typeface="Microsoft Sans Serif"/>
              </a:rPr>
              <a:t>scope</a:t>
            </a:r>
            <a:r>
              <a:rPr dirty="0" sz="1900" spc="3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of</a:t>
            </a:r>
            <a:r>
              <a:rPr dirty="0" sz="1900" spc="2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risk</a:t>
            </a:r>
            <a:r>
              <a:rPr dirty="0" sz="1900" spc="35">
                <a:latin typeface="Microsoft Sans Serif"/>
                <a:cs typeface="Microsoft Sans Serif"/>
              </a:rPr>
              <a:t> </a:t>
            </a:r>
            <a:r>
              <a:rPr dirty="0" sz="1900" spc="-10">
                <a:latin typeface="Microsoft Sans Serif"/>
                <a:cs typeface="Microsoft Sans Serif"/>
              </a:rPr>
              <a:t>management</a:t>
            </a:r>
            <a:r>
              <a:rPr dirty="0" sz="1900" spc="12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and</a:t>
            </a:r>
            <a:r>
              <a:rPr dirty="0" sz="1900" spc="3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usually</a:t>
            </a:r>
            <a:r>
              <a:rPr dirty="0" sz="1900" spc="3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are</a:t>
            </a:r>
            <a:r>
              <a:rPr dirty="0" sz="1900" spc="2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addressed</a:t>
            </a:r>
            <a:r>
              <a:rPr dirty="0" sz="1900" spc="7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by</a:t>
            </a:r>
            <a:r>
              <a:rPr dirty="0" sz="1900" spc="70">
                <a:latin typeface="Microsoft Sans Serif"/>
                <a:cs typeface="Microsoft Sans Serif"/>
              </a:rPr>
              <a:t> </a:t>
            </a:r>
            <a:r>
              <a:rPr dirty="0" sz="1900" i="1">
                <a:latin typeface="Arial"/>
                <a:cs typeface="Arial"/>
              </a:rPr>
              <a:t>crisis </a:t>
            </a:r>
            <a:r>
              <a:rPr dirty="0" sz="1900" spc="-5">
                <a:latin typeface="Microsoft Sans Serif"/>
                <a:cs typeface="Microsoft Sans Serif"/>
              </a:rPr>
              <a:t>or</a:t>
            </a:r>
            <a:r>
              <a:rPr dirty="0" sz="1900" spc="40">
                <a:latin typeface="Microsoft Sans Serif"/>
                <a:cs typeface="Microsoft Sans Serif"/>
              </a:rPr>
              <a:t> </a:t>
            </a:r>
            <a:r>
              <a:rPr dirty="0" sz="1900" i="1">
                <a:latin typeface="Arial"/>
                <a:cs typeface="Arial"/>
              </a:rPr>
              <a:t>disaster</a:t>
            </a:r>
            <a:endParaRPr sz="1900">
              <a:latin typeface="Arial"/>
              <a:cs typeface="Arial"/>
            </a:endParaRPr>
          </a:p>
          <a:p>
            <a:pPr marL="756285">
              <a:lnSpc>
                <a:spcPct val="100000"/>
              </a:lnSpc>
            </a:pPr>
            <a:r>
              <a:rPr dirty="0" u="none" spc="-5" i="1">
                <a:latin typeface="Arial"/>
                <a:cs typeface="Arial"/>
              </a:rPr>
              <a:t>management</a:t>
            </a:r>
          </a:p>
          <a:p>
            <a:pPr lvl="1" marL="756285" indent="-287020">
              <a:lnSpc>
                <a:spcPct val="100000"/>
              </a:lnSpc>
              <a:spcBef>
                <a:spcPts val="459"/>
              </a:spcBef>
              <a:buClr>
                <a:srgbClr val="FF0000"/>
              </a:buClr>
              <a:buSzPct val="73684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1900" i="1">
                <a:latin typeface="Arial"/>
                <a:cs typeface="Arial"/>
              </a:rPr>
              <a:t>Examples:</a:t>
            </a:r>
            <a:r>
              <a:rPr dirty="0" sz="1900" spc="-10" i="1">
                <a:latin typeface="Arial"/>
                <a:cs typeface="Arial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Corporate</a:t>
            </a:r>
            <a:r>
              <a:rPr dirty="0" sz="1900" spc="90">
                <a:latin typeface="Microsoft Sans Serif"/>
                <a:cs typeface="Microsoft Sans Serif"/>
              </a:rPr>
              <a:t> </a:t>
            </a:r>
            <a:r>
              <a:rPr dirty="0" sz="1900">
                <a:latin typeface="Microsoft Sans Serif"/>
                <a:cs typeface="Microsoft Sans Serif"/>
              </a:rPr>
              <a:t>failures, </a:t>
            </a:r>
            <a:r>
              <a:rPr dirty="0" sz="1900" spc="-5">
                <a:latin typeface="Microsoft Sans Serif"/>
                <a:cs typeface="Microsoft Sans Serif"/>
              </a:rPr>
              <a:t>natural</a:t>
            </a:r>
            <a:r>
              <a:rPr dirty="0" sz="1900" spc="55">
                <a:latin typeface="Microsoft Sans Serif"/>
                <a:cs typeface="Microsoft Sans Serif"/>
              </a:rPr>
              <a:t> </a:t>
            </a:r>
            <a:r>
              <a:rPr dirty="0" sz="1900">
                <a:latin typeface="Microsoft Sans Serif"/>
                <a:cs typeface="Microsoft Sans Serif"/>
              </a:rPr>
              <a:t>disasters, acts</a:t>
            </a:r>
            <a:r>
              <a:rPr dirty="0" sz="1900" spc="1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of</a:t>
            </a:r>
            <a:r>
              <a:rPr dirty="0" sz="1900" spc="2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terrorism</a:t>
            </a:r>
            <a:r>
              <a:rPr dirty="0" sz="1900" spc="7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or</a:t>
            </a:r>
            <a:r>
              <a:rPr dirty="0" sz="1900" spc="4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war,</a:t>
            </a:r>
            <a:r>
              <a:rPr dirty="0" sz="1900" spc="20">
                <a:latin typeface="Microsoft Sans Serif"/>
                <a:cs typeface="Microsoft Sans Serif"/>
              </a:rPr>
              <a:t> </a:t>
            </a:r>
            <a:r>
              <a:rPr dirty="0" sz="1900" spc="-15">
                <a:latin typeface="Microsoft Sans Serif"/>
                <a:cs typeface="Microsoft Sans Serif"/>
              </a:rPr>
              <a:t>major</a:t>
            </a:r>
            <a:r>
              <a:rPr dirty="0" sz="1900" spc="90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snowstorm</a:t>
            </a:r>
            <a:r>
              <a:rPr dirty="0" sz="1900" spc="45">
                <a:latin typeface="Microsoft Sans Serif"/>
                <a:cs typeface="Microsoft Sans Serif"/>
              </a:rPr>
              <a:t> </a:t>
            </a:r>
            <a:r>
              <a:rPr dirty="0" sz="1900" spc="-5">
                <a:latin typeface="Microsoft Sans Serif"/>
                <a:cs typeface="Microsoft Sans Serif"/>
              </a:rPr>
              <a:t>and</a:t>
            </a:r>
            <a:endParaRPr sz="1900">
              <a:latin typeface="Microsoft Sans Serif"/>
              <a:cs typeface="Microsoft Sans Serif"/>
            </a:endParaRPr>
          </a:p>
          <a:p>
            <a:pPr marL="756285">
              <a:lnSpc>
                <a:spcPct val="100000"/>
              </a:lnSpc>
            </a:pPr>
            <a:r>
              <a:rPr dirty="0" u="none" spc="-5"/>
              <a:t>power</a:t>
            </a:r>
            <a:r>
              <a:rPr dirty="0" u="none" spc="20"/>
              <a:t> </a:t>
            </a:r>
            <a:r>
              <a:rPr dirty="0" u="none" spc="-5"/>
              <a:t>loss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773167" y="0"/>
            <a:ext cx="2642870" cy="429895"/>
          </a:xfrm>
          <a:custGeom>
            <a:avLst/>
            <a:gdLst/>
            <a:ahLst/>
            <a:cxnLst/>
            <a:rect l="l" t="t" r="r" b="b"/>
            <a:pathLst>
              <a:path w="2642870" h="429895">
                <a:moveTo>
                  <a:pt x="0" y="429767"/>
                </a:moveTo>
                <a:lnTo>
                  <a:pt x="2642616" y="429767"/>
                </a:lnTo>
                <a:lnTo>
                  <a:pt x="2642616" y="0"/>
                </a:lnTo>
                <a:lnTo>
                  <a:pt x="0" y="0"/>
                </a:lnTo>
                <a:lnTo>
                  <a:pt x="0" y="429767"/>
                </a:lnTo>
                <a:close/>
              </a:path>
            </a:pathLst>
          </a:custGeom>
          <a:solidFill>
            <a:srgbClr val="00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61738" y="0"/>
            <a:ext cx="2665095" cy="45339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5">
                <a:solidFill>
                  <a:srgbClr val="000000"/>
                </a:solidFill>
                <a:latin typeface="Calibri"/>
                <a:cs typeface="Calibri"/>
              </a:rPr>
              <a:t>Risk</a:t>
            </a:r>
            <a:r>
              <a:rPr dirty="0" spc="-11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pc="-5">
                <a:solidFill>
                  <a:srgbClr val="000000"/>
                </a:solidFill>
                <a:latin typeface="Calibri"/>
                <a:cs typeface="Calibri"/>
              </a:rPr>
              <a:t>management</a:t>
            </a:r>
          </a:p>
        </p:txBody>
      </p:sp>
      <p:sp>
        <p:nvSpPr>
          <p:cNvPr id="4" name="object 4"/>
          <p:cNvSpPr/>
          <p:nvPr/>
        </p:nvSpPr>
        <p:spPr>
          <a:xfrm>
            <a:off x="7415783" y="0"/>
            <a:ext cx="79375" cy="429895"/>
          </a:xfrm>
          <a:custGeom>
            <a:avLst/>
            <a:gdLst/>
            <a:ahLst/>
            <a:cxnLst/>
            <a:rect l="l" t="t" r="r" b="b"/>
            <a:pathLst>
              <a:path w="79375" h="429895">
                <a:moveTo>
                  <a:pt x="0" y="429767"/>
                </a:moveTo>
                <a:lnTo>
                  <a:pt x="79248" y="429767"/>
                </a:lnTo>
                <a:lnTo>
                  <a:pt x="79248" y="0"/>
                </a:lnTo>
                <a:lnTo>
                  <a:pt x="0" y="0"/>
                </a:lnTo>
                <a:lnTo>
                  <a:pt x="0" y="429767"/>
                </a:lnTo>
                <a:close/>
              </a:path>
            </a:pathLst>
          </a:custGeom>
          <a:solidFill>
            <a:srgbClr val="00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91440" y="804671"/>
            <a:ext cx="1963420" cy="311150"/>
          </a:xfrm>
          <a:custGeom>
            <a:avLst/>
            <a:gdLst/>
            <a:ahLst/>
            <a:cxnLst/>
            <a:rect l="l" t="t" r="r" b="b"/>
            <a:pathLst>
              <a:path w="1963420" h="311150">
                <a:moveTo>
                  <a:pt x="496811" y="0"/>
                </a:moveTo>
                <a:lnTo>
                  <a:pt x="426720" y="0"/>
                </a:lnTo>
                <a:lnTo>
                  <a:pt x="0" y="0"/>
                </a:lnTo>
                <a:lnTo>
                  <a:pt x="0" y="310896"/>
                </a:lnTo>
                <a:lnTo>
                  <a:pt x="426720" y="310896"/>
                </a:lnTo>
                <a:lnTo>
                  <a:pt x="496811" y="310896"/>
                </a:lnTo>
                <a:lnTo>
                  <a:pt x="496811" y="0"/>
                </a:lnTo>
                <a:close/>
              </a:path>
              <a:path w="1963420" h="311150">
                <a:moveTo>
                  <a:pt x="1962912" y="0"/>
                </a:moveTo>
                <a:lnTo>
                  <a:pt x="1892808" y="0"/>
                </a:lnTo>
                <a:lnTo>
                  <a:pt x="496824" y="0"/>
                </a:lnTo>
                <a:lnTo>
                  <a:pt x="496824" y="310896"/>
                </a:lnTo>
                <a:lnTo>
                  <a:pt x="1892808" y="310896"/>
                </a:lnTo>
                <a:lnTo>
                  <a:pt x="1962912" y="310896"/>
                </a:lnTo>
                <a:lnTo>
                  <a:pt x="1962912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91440" y="3172967"/>
            <a:ext cx="3093720" cy="344805"/>
          </a:xfrm>
          <a:custGeom>
            <a:avLst/>
            <a:gdLst/>
            <a:ahLst/>
            <a:cxnLst/>
            <a:rect l="l" t="t" r="r" b="b"/>
            <a:pathLst>
              <a:path w="3093720" h="344804">
                <a:moveTo>
                  <a:pt x="3093707" y="0"/>
                </a:moveTo>
                <a:lnTo>
                  <a:pt x="3093707" y="0"/>
                </a:lnTo>
                <a:lnTo>
                  <a:pt x="0" y="0"/>
                </a:lnTo>
                <a:lnTo>
                  <a:pt x="0" y="344424"/>
                </a:lnTo>
                <a:lnTo>
                  <a:pt x="3093707" y="344424"/>
                </a:lnTo>
                <a:lnTo>
                  <a:pt x="3093707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8739" y="630332"/>
            <a:ext cx="12037060" cy="624586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just" marL="12700" marR="5080">
              <a:lnSpc>
                <a:spcPct val="150100"/>
              </a:lnSpc>
              <a:spcBef>
                <a:spcPts val="95"/>
              </a:spcBef>
            </a:pPr>
            <a:r>
              <a:rPr dirty="0" sz="2000" spc="-10" b="1">
                <a:latin typeface="Calibri"/>
                <a:cs typeface="Calibri"/>
              </a:rPr>
              <a:t>Risk management </a:t>
            </a:r>
            <a:r>
              <a:rPr dirty="0" sz="2000" spc="-15">
                <a:latin typeface="Calibri"/>
                <a:cs typeface="Calibri"/>
              </a:rPr>
              <a:t>attempts </a:t>
            </a:r>
            <a:r>
              <a:rPr dirty="0" sz="2000" spc="-5">
                <a:latin typeface="Calibri"/>
                <a:cs typeface="Calibri"/>
              </a:rPr>
              <a:t>to </a:t>
            </a:r>
            <a:r>
              <a:rPr dirty="0" sz="2000" spc="-20">
                <a:latin typeface="Calibri"/>
                <a:cs typeface="Calibri"/>
              </a:rPr>
              <a:t>recognize </a:t>
            </a:r>
            <a:r>
              <a:rPr dirty="0" sz="2000" spc="-5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manage </a:t>
            </a:r>
            <a:r>
              <a:rPr dirty="0" sz="2000" spc="-5">
                <a:latin typeface="Calibri"/>
                <a:cs typeface="Calibri"/>
              </a:rPr>
              <a:t>potential and </a:t>
            </a:r>
            <a:r>
              <a:rPr dirty="0" sz="2000" spc="-15">
                <a:latin typeface="Calibri"/>
                <a:cs typeface="Calibri"/>
              </a:rPr>
              <a:t>unforeseen </a:t>
            </a:r>
            <a:r>
              <a:rPr dirty="0" sz="2000" spc="-5">
                <a:latin typeface="Calibri"/>
                <a:cs typeface="Calibri"/>
              </a:rPr>
              <a:t>trouble </a:t>
            </a:r>
            <a:r>
              <a:rPr dirty="0" sz="2000" spc="-10">
                <a:latin typeface="Calibri"/>
                <a:cs typeface="Calibri"/>
              </a:rPr>
              <a:t>spots that </a:t>
            </a:r>
            <a:r>
              <a:rPr dirty="0" sz="2000" spc="-15">
                <a:latin typeface="Calibri"/>
                <a:cs typeface="Calibri"/>
              </a:rPr>
              <a:t>may </a:t>
            </a:r>
            <a:r>
              <a:rPr dirty="0" sz="2000" spc="-5">
                <a:latin typeface="Calibri"/>
                <a:cs typeface="Calibri"/>
              </a:rPr>
              <a:t>occur </a:t>
            </a:r>
            <a:r>
              <a:rPr dirty="0" sz="2000" spc="-10">
                <a:latin typeface="Calibri"/>
                <a:cs typeface="Calibri"/>
              </a:rPr>
              <a:t>when 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5">
                <a:latin typeface="Calibri"/>
                <a:cs typeface="Calibri"/>
              </a:rPr>
              <a:t>is implemented. </a:t>
            </a:r>
            <a:r>
              <a:rPr dirty="0" sz="2000" spc="-10">
                <a:latin typeface="Calibri"/>
                <a:cs typeface="Calibri"/>
              </a:rPr>
              <a:t>Risk </a:t>
            </a:r>
            <a:r>
              <a:rPr dirty="0" sz="2000" spc="-5">
                <a:latin typeface="Calibri"/>
                <a:cs typeface="Calibri"/>
              </a:rPr>
              <a:t>management identifies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as </a:t>
            </a:r>
            <a:r>
              <a:rPr dirty="0" sz="2000" spc="-15">
                <a:latin typeface="Calibri"/>
                <a:cs typeface="Calibri"/>
              </a:rPr>
              <a:t>many</a:t>
            </a:r>
            <a:r>
              <a:rPr dirty="0" sz="2000" spc="-10">
                <a:latin typeface="Calibri"/>
                <a:cs typeface="Calibri"/>
              </a:rPr>
              <a:t> risk events </a:t>
            </a:r>
            <a:r>
              <a:rPr dirty="0" sz="2000" spc="-5">
                <a:latin typeface="Calibri"/>
                <a:cs typeface="Calibri"/>
              </a:rPr>
              <a:t>as </a:t>
            </a:r>
            <a:r>
              <a:rPr dirty="0" sz="2000">
                <a:latin typeface="Calibri"/>
                <a:cs typeface="Calibri"/>
              </a:rPr>
              <a:t>possible </a:t>
            </a:r>
            <a:r>
              <a:rPr dirty="0" sz="2000" spc="-10">
                <a:latin typeface="Calibri"/>
                <a:cs typeface="Calibri"/>
              </a:rPr>
              <a:t>(what </a:t>
            </a:r>
            <a:r>
              <a:rPr dirty="0" sz="2000" spc="-15">
                <a:latin typeface="Calibri"/>
                <a:cs typeface="Calibri"/>
              </a:rPr>
              <a:t>can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go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wrong), 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minimizes </a:t>
            </a:r>
            <a:r>
              <a:rPr dirty="0" sz="2000">
                <a:latin typeface="Calibri"/>
                <a:cs typeface="Calibri"/>
              </a:rPr>
              <a:t>their </a:t>
            </a:r>
            <a:r>
              <a:rPr dirty="0" sz="2000" spc="-5">
                <a:latin typeface="Calibri"/>
                <a:cs typeface="Calibri"/>
              </a:rPr>
              <a:t>impact </a:t>
            </a:r>
            <a:r>
              <a:rPr dirty="0" sz="2000" spc="-10">
                <a:latin typeface="Calibri"/>
                <a:cs typeface="Calibri"/>
              </a:rPr>
              <a:t>(what </a:t>
            </a:r>
            <a:r>
              <a:rPr dirty="0" sz="2000" spc="-15">
                <a:latin typeface="Calibri"/>
                <a:cs typeface="Calibri"/>
              </a:rPr>
              <a:t>can </a:t>
            </a:r>
            <a:r>
              <a:rPr dirty="0" sz="2000" spc="-5">
                <a:latin typeface="Calibri"/>
                <a:cs typeface="Calibri"/>
              </a:rPr>
              <a:t>be done about </a:t>
            </a:r>
            <a:r>
              <a:rPr dirty="0" sz="2000" spc="-10">
                <a:latin typeface="Calibri"/>
                <a:cs typeface="Calibri"/>
              </a:rPr>
              <a:t>the </a:t>
            </a:r>
            <a:r>
              <a:rPr dirty="0" sz="2000" spc="-20">
                <a:latin typeface="Calibri"/>
                <a:cs typeface="Calibri"/>
              </a:rPr>
              <a:t>event before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5">
                <a:latin typeface="Calibri"/>
                <a:cs typeface="Calibri"/>
              </a:rPr>
              <a:t>begins), manages </a:t>
            </a:r>
            <a:r>
              <a:rPr dirty="0" sz="2000" spc="-10">
                <a:latin typeface="Calibri"/>
                <a:cs typeface="Calibri"/>
              </a:rPr>
              <a:t>responses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>
                <a:latin typeface="Calibri"/>
                <a:cs typeface="Calibri"/>
              </a:rPr>
              <a:t>those 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events that </a:t>
            </a:r>
            <a:r>
              <a:rPr dirty="0" sz="2000" spc="-5">
                <a:latin typeface="Calibri"/>
                <a:cs typeface="Calibri"/>
              </a:rPr>
              <a:t>do </a:t>
            </a:r>
            <a:r>
              <a:rPr dirty="0" sz="2000" spc="-10">
                <a:latin typeface="Calibri"/>
                <a:cs typeface="Calibri"/>
              </a:rPr>
              <a:t>materialize </a:t>
            </a:r>
            <a:r>
              <a:rPr dirty="0" sz="2000" spc="-5">
                <a:latin typeface="Calibri"/>
                <a:cs typeface="Calibri"/>
              </a:rPr>
              <a:t>(contingency plans), and </a:t>
            </a:r>
            <a:r>
              <a:rPr dirty="0" sz="2000" spc="-10">
                <a:latin typeface="Calibri"/>
                <a:cs typeface="Calibri"/>
              </a:rPr>
              <a:t>provides contingency </a:t>
            </a:r>
            <a:r>
              <a:rPr dirty="0" sz="2000" spc="-5">
                <a:latin typeface="Calibri"/>
                <a:cs typeface="Calibri"/>
              </a:rPr>
              <a:t>funds </a:t>
            </a:r>
            <a:r>
              <a:rPr dirty="0" sz="2000" spc="-15">
                <a:latin typeface="Calibri"/>
                <a:cs typeface="Calibri"/>
              </a:rPr>
              <a:t>to cover </a:t>
            </a:r>
            <a:r>
              <a:rPr dirty="0" sz="2000" spc="-5">
                <a:latin typeface="Calibri"/>
                <a:cs typeface="Calibri"/>
              </a:rPr>
              <a:t>risk events </a:t>
            </a:r>
            <a:r>
              <a:rPr dirty="0" sz="2000" spc="-10">
                <a:latin typeface="Calibri"/>
                <a:cs typeface="Calibri"/>
              </a:rPr>
              <a:t>that </a:t>
            </a:r>
            <a:r>
              <a:rPr dirty="0" sz="2000">
                <a:latin typeface="Calibri"/>
                <a:cs typeface="Calibri"/>
              </a:rPr>
              <a:t>actually 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materialize.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500">
              <a:latin typeface="Calibri"/>
              <a:cs typeface="Calibri"/>
            </a:endParaRPr>
          </a:p>
          <a:p>
            <a:pPr algn="just" marL="12700">
              <a:lnSpc>
                <a:spcPct val="100000"/>
              </a:lnSpc>
            </a:pPr>
            <a:r>
              <a:rPr dirty="0" sz="2200" spc="5" b="1">
                <a:latin typeface="Calibri"/>
                <a:cs typeface="Calibri"/>
              </a:rPr>
              <a:t>Risk</a:t>
            </a:r>
            <a:r>
              <a:rPr dirty="0" sz="2200" spc="-55" b="1">
                <a:latin typeface="Calibri"/>
                <a:cs typeface="Calibri"/>
              </a:rPr>
              <a:t> </a:t>
            </a:r>
            <a:r>
              <a:rPr dirty="0" sz="2200" spc="-10" b="1">
                <a:latin typeface="Calibri"/>
                <a:cs typeface="Calibri"/>
              </a:rPr>
              <a:t>Management </a:t>
            </a:r>
            <a:r>
              <a:rPr dirty="0" sz="2200" spc="-5" b="1">
                <a:latin typeface="Calibri"/>
                <a:cs typeface="Calibri"/>
              </a:rPr>
              <a:t>Process</a:t>
            </a:r>
            <a:endParaRPr sz="2200">
              <a:latin typeface="Calibri"/>
              <a:cs typeface="Calibri"/>
            </a:endParaRPr>
          </a:p>
          <a:p>
            <a:pPr algn="just" marL="12700" marR="5080">
              <a:lnSpc>
                <a:spcPct val="150100"/>
              </a:lnSpc>
              <a:spcBef>
                <a:spcPts val="655"/>
              </a:spcBef>
            </a:pPr>
            <a:r>
              <a:rPr dirty="0" sz="2000" spc="-10">
                <a:latin typeface="Calibri"/>
                <a:cs typeface="Calibri"/>
              </a:rPr>
              <a:t>Figure</a:t>
            </a:r>
            <a:r>
              <a:rPr dirty="0" sz="2000" spc="1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7.1</a:t>
            </a:r>
            <a:r>
              <a:rPr dirty="0" sz="2000" spc="1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presents</a:t>
            </a:r>
            <a:r>
              <a:rPr dirty="0" sz="2000" spc="1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1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graphic</a:t>
            </a:r>
            <a:r>
              <a:rPr dirty="0" sz="2000" spc="1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model</a:t>
            </a:r>
            <a:r>
              <a:rPr dirty="0" sz="2000" spc="1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of</a:t>
            </a:r>
            <a:r>
              <a:rPr dirty="0" sz="2000" spc="1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1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risk</a:t>
            </a:r>
            <a:r>
              <a:rPr dirty="0" sz="2000" spc="1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management</a:t>
            </a:r>
            <a:r>
              <a:rPr dirty="0" sz="2000" spc="15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challenge.</a:t>
            </a:r>
            <a:r>
              <a:rPr dirty="0" sz="2000" spc="1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1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chances</a:t>
            </a:r>
            <a:r>
              <a:rPr dirty="0" sz="2000" spc="1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of</a:t>
            </a:r>
            <a:r>
              <a:rPr dirty="0" sz="2000" spc="15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1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13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event</a:t>
            </a:r>
            <a:r>
              <a:rPr dirty="0" sz="2000" spc="1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occurring</a:t>
            </a:r>
            <a:r>
              <a:rPr dirty="0" sz="2000" spc="1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(e.g., </a:t>
            </a:r>
            <a:r>
              <a:rPr dirty="0" sz="2000" spc="-4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an </a:t>
            </a:r>
            <a:r>
              <a:rPr dirty="0" sz="2000" spc="-15">
                <a:latin typeface="Calibri"/>
                <a:cs typeface="Calibri"/>
              </a:rPr>
              <a:t>error </a:t>
            </a:r>
            <a:r>
              <a:rPr dirty="0" sz="2000" spc="-10">
                <a:latin typeface="Calibri"/>
                <a:cs typeface="Calibri"/>
              </a:rPr>
              <a:t>in </a:t>
            </a:r>
            <a:r>
              <a:rPr dirty="0" sz="2000" spc="-5">
                <a:latin typeface="Calibri"/>
                <a:cs typeface="Calibri"/>
              </a:rPr>
              <a:t>time estimates, </a:t>
            </a:r>
            <a:r>
              <a:rPr dirty="0" sz="2000" spc="-15">
                <a:latin typeface="Calibri"/>
                <a:cs typeface="Calibri"/>
              </a:rPr>
              <a:t>cost </a:t>
            </a:r>
            <a:r>
              <a:rPr dirty="0" sz="2000" spc="-10">
                <a:latin typeface="Calibri"/>
                <a:cs typeface="Calibri"/>
              </a:rPr>
              <a:t>estimates, </a:t>
            </a:r>
            <a:r>
              <a:rPr dirty="0" sz="2000" spc="-5">
                <a:latin typeface="Calibri"/>
                <a:cs typeface="Calibri"/>
              </a:rPr>
              <a:t>or design technology) </a:t>
            </a:r>
            <a:r>
              <a:rPr dirty="0" sz="2000" spc="-15">
                <a:latin typeface="Calibri"/>
                <a:cs typeface="Calibri"/>
              </a:rPr>
              <a:t>are greatest </a:t>
            </a:r>
            <a:r>
              <a:rPr dirty="0" sz="2000" spc="-10">
                <a:latin typeface="Calibri"/>
                <a:cs typeface="Calibri"/>
              </a:rPr>
              <a:t>in </a:t>
            </a:r>
            <a:r>
              <a:rPr dirty="0" sz="2000" spc="-5">
                <a:latin typeface="Calibri"/>
                <a:cs typeface="Calibri"/>
              </a:rPr>
              <a:t>the concept, </a:t>
            </a:r>
            <a:r>
              <a:rPr dirty="0" sz="2000">
                <a:latin typeface="Calibri"/>
                <a:cs typeface="Calibri"/>
              </a:rPr>
              <a:t>planning, </a:t>
            </a:r>
            <a:r>
              <a:rPr dirty="0" sz="2000" spc="-5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start-up </a:t>
            </a:r>
            <a:r>
              <a:rPr dirty="0" sz="2000" spc="-5">
                <a:latin typeface="Calibri"/>
                <a:cs typeface="Calibri"/>
              </a:rPr>
              <a:t> phases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of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project.</a:t>
            </a:r>
            <a:endParaRPr sz="2000">
              <a:latin typeface="Calibri"/>
              <a:cs typeface="Calibri"/>
            </a:endParaRPr>
          </a:p>
          <a:p>
            <a:pPr algn="just" marL="12700" marR="5080">
              <a:lnSpc>
                <a:spcPct val="150100"/>
              </a:lnSpc>
              <a:spcBef>
                <a:spcPts val="600"/>
              </a:spcBef>
            </a:pPr>
            <a:r>
              <a:rPr dirty="0" sz="2000" spc="-10">
                <a:latin typeface="Calibri"/>
                <a:cs typeface="Calibri"/>
              </a:rPr>
              <a:t>The </a:t>
            </a:r>
            <a:r>
              <a:rPr dirty="0" sz="2000" spc="-15">
                <a:latin typeface="Calibri"/>
                <a:cs typeface="Calibri"/>
              </a:rPr>
              <a:t>cost </a:t>
            </a:r>
            <a:r>
              <a:rPr dirty="0" sz="2000" spc="-5">
                <a:latin typeface="Calibri"/>
                <a:cs typeface="Calibri"/>
              </a:rPr>
              <a:t>impact </a:t>
            </a:r>
            <a:r>
              <a:rPr dirty="0" sz="2000">
                <a:latin typeface="Calibri"/>
                <a:cs typeface="Calibri"/>
              </a:rPr>
              <a:t>of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risk event </a:t>
            </a:r>
            <a:r>
              <a:rPr dirty="0" sz="2000" spc="-5">
                <a:latin typeface="Calibri"/>
                <a:cs typeface="Calibri"/>
              </a:rPr>
              <a:t>in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5">
                <a:latin typeface="Calibri"/>
                <a:cs typeface="Calibri"/>
              </a:rPr>
              <a:t>is less if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20">
                <a:latin typeface="Calibri"/>
                <a:cs typeface="Calibri"/>
              </a:rPr>
              <a:t>event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occurs </a:t>
            </a:r>
            <a:r>
              <a:rPr dirty="0" u="heavy" sz="2000" spc="-1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earlier</a:t>
            </a:r>
            <a:r>
              <a:rPr dirty="0" sz="2000" spc="430" b="1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rather </a:t>
            </a:r>
            <a:r>
              <a:rPr dirty="0" sz="2000" spc="-5">
                <a:latin typeface="Calibri"/>
                <a:cs typeface="Calibri"/>
              </a:rPr>
              <a:t>than </a:t>
            </a:r>
            <a:r>
              <a:rPr dirty="0" u="heavy" sz="2000" spc="-1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later</a:t>
            </a:r>
            <a:r>
              <a:rPr dirty="0" sz="2000" spc="-15">
                <a:latin typeface="Calibri"/>
                <a:cs typeface="Calibri"/>
              </a:rPr>
              <a:t>. </a:t>
            </a:r>
            <a:r>
              <a:rPr dirty="0" sz="2000" spc="-10">
                <a:latin typeface="Calibri"/>
                <a:cs typeface="Calibri"/>
              </a:rPr>
              <a:t>The </a:t>
            </a:r>
            <a:r>
              <a:rPr dirty="0" sz="2000" spc="-5">
                <a:latin typeface="Calibri"/>
                <a:cs typeface="Calibri"/>
              </a:rPr>
              <a:t>early </a:t>
            </a:r>
            <a:r>
              <a:rPr dirty="0" sz="2000" spc="-15">
                <a:latin typeface="Calibri"/>
                <a:cs typeface="Calibri"/>
              </a:rPr>
              <a:t>stages </a:t>
            </a:r>
            <a:r>
              <a:rPr dirty="0" sz="2000" spc="-5">
                <a:latin typeface="Calibri"/>
                <a:cs typeface="Calibri"/>
              </a:rPr>
              <a:t>of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15">
                <a:latin typeface="Calibri"/>
                <a:cs typeface="Calibri"/>
              </a:rPr>
              <a:t>represent </a:t>
            </a:r>
            <a:r>
              <a:rPr dirty="0" sz="2000" spc="-5">
                <a:latin typeface="Calibri"/>
                <a:cs typeface="Calibri"/>
              </a:rPr>
              <a:t>the period </a:t>
            </a:r>
            <a:r>
              <a:rPr dirty="0" sz="2000" spc="-10">
                <a:latin typeface="Calibri"/>
                <a:cs typeface="Calibri"/>
              </a:rPr>
              <a:t>when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5">
                <a:latin typeface="Calibri"/>
                <a:cs typeface="Calibri"/>
              </a:rPr>
              <a:t>opportunity </a:t>
            </a:r>
            <a:r>
              <a:rPr dirty="0" sz="2000" spc="-25">
                <a:latin typeface="Calibri"/>
                <a:cs typeface="Calibri"/>
              </a:rPr>
              <a:t>for </a:t>
            </a:r>
            <a:r>
              <a:rPr dirty="0" sz="2000" spc="-5">
                <a:latin typeface="Calibri"/>
                <a:cs typeface="Calibri"/>
              </a:rPr>
              <a:t>minimizing the impact or </a:t>
            </a:r>
            <a:r>
              <a:rPr dirty="0" sz="2000" spc="-10">
                <a:latin typeface="Calibri"/>
                <a:cs typeface="Calibri"/>
              </a:rPr>
              <a:t>working around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potential </a:t>
            </a:r>
            <a:r>
              <a:rPr dirty="0" sz="2000" spc="-5">
                <a:latin typeface="Calibri"/>
                <a:cs typeface="Calibri"/>
              </a:rPr>
              <a:t>risk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exists.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Conversely,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u="heavy" sz="2000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as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</a:t>
            </a:r>
            <a:r>
              <a:rPr dirty="0" u="heavy" sz="200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project</a:t>
            </a:r>
            <a:r>
              <a:rPr dirty="0" u="heavy" sz="200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passes</a:t>
            </a:r>
            <a:r>
              <a:rPr dirty="0" u="heavy" sz="2000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</a:t>
            </a:r>
            <a:r>
              <a:rPr dirty="0" u="heavy" sz="200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halfway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implementation</a:t>
            </a:r>
            <a:r>
              <a:rPr dirty="0" u="heavy" sz="200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mark,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</a:t>
            </a:r>
            <a:r>
              <a:rPr dirty="0" u="heavy" sz="2000" spc="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cost</a:t>
            </a:r>
            <a:r>
              <a:rPr dirty="0" u="heavy" sz="2000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of</a:t>
            </a:r>
            <a:r>
              <a:rPr dirty="0" u="heavy" sz="200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</a:t>
            </a:r>
            <a:r>
              <a:rPr dirty="0" u="heavy" sz="200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risk</a:t>
            </a:r>
            <a:r>
              <a:rPr dirty="0" u="heavy" sz="200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event</a:t>
            </a:r>
            <a:r>
              <a:rPr dirty="0" u="heavy" sz="2000" spc="42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occurring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u="heavy" sz="2000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increases</a:t>
            </a:r>
            <a:r>
              <a:rPr dirty="0" u="heavy" sz="2000" spc="6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2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rapidly.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920239" y="6565392"/>
            <a:ext cx="58419" cy="292735"/>
          </a:xfrm>
          <a:custGeom>
            <a:avLst/>
            <a:gdLst/>
            <a:ahLst/>
            <a:cxnLst/>
            <a:rect l="l" t="t" r="r" b="b"/>
            <a:pathLst>
              <a:path w="58419" h="292734">
                <a:moveTo>
                  <a:pt x="57912" y="0"/>
                </a:moveTo>
                <a:lnTo>
                  <a:pt x="0" y="0"/>
                </a:lnTo>
                <a:lnTo>
                  <a:pt x="0" y="292607"/>
                </a:lnTo>
                <a:lnTo>
                  <a:pt x="57912" y="292607"/>
                </a:lnTo>
                <a:lnTo>
                  <a:pt x="57912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163567" y="0"/>
            <a:ext cx="3862070" cy="429895"/>
          </a:xfrm>
          <a:custGeom>
            <a:avLst/>
            <a:gdLst/>
            <a:ahLst/>
            <a:cxnLst/>
            <a:rect l="l" t="t" r="r" b="b"/>
            <a:pathLst>
              <a:path w="3862070" h="429895">
                <a:moveTo>
                  <a:pt x="0" y="429767"/>
                </a:moveTo>
                <a:lnTo>
                  <a:pt x="3861816" y="429767"/>
                </a:lnTo>
                <a:lnTo>
                  <a:pt x="3861816" y="0"/>
                </a:lnTo>
                <a:lnTo>
                  <a:pt x="0" y="0"/>
                </a:lnTo>
                <a:lnTo>
                  <a:pt x="0" y="429767"/>
                </a:lnTo>
                <a:close/>
              </a:path>
            </a:pathLst>
          </a:custGeom>
          <a:solidFill>
            <a:srgbClr val="00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51757" y="0"/>
            <a:ext cx="3890645" cy="45339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5">
                <a:solidFill>
                  <a:srgbClr val="000000"/>
                </a:solidFill>
                <a:latin typeface="Calibri"/>
                <a:cs typeface="Calibri"/>
              </a:rPr>
              <a:t>Risk</a:t>
            </a:r>
            <a:r>
              <a:rPr dirty="0" spc="-55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pc="-5">
                <a:solidFill>
                  <a:srgbClr val="000000"/>
                </a:solidFill>
                <a:latin typeface="Calibri"/>
                <a:cs typeface="Calibri"/>
              </a:rPr>
              <a:t>Management</a:t>
            </a:r>
            <a:r>
              <a:rPr dirty="0" spc="-4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0000"/>
                </a:solidFill>
                <a:latin typeface="Calibri"/>
                <a:cs typeface="Calibri"/>
              </a:rPr>
              <a:t>Process</a:t>
            </a:r>
          </a:p>
        </p:txBody>
      </p:sp>
      <p:sp>
        <p:nvSpPr>
          <p:cNvPr id="4" name="object 4"/>
          <p:cNvSpPr/>
          <p:nvPr/>
        </p:nvSpPr>
        <p:spPr>
          <a:xfrm>
            <a:off x="8025383" y="0"/>
            <a:ext cx="79375" cy="429895"/>
          </a:xfrm>
          <a:custGeom>
            <a:avLst/>
            <a:gdLst/>
            <a:ahLst/>
            <a:cxnLst/>
            <a:rect l="l" t="t" r="r" b="b"/>
            <a:pathLst>
              <a:path w="79375" h="429895">
                <a:moveTo>
                  <a:pt x="0" y="429767"/>
                </a:moveTo>
                <a:lnTo>
                  <a:pt x="79248" y="429767"/>
                </a:lnTo>
                <a:lnTo>
                  <a:pt x="79248" y="0"/>
                </a:lnTo>
                <a:lnTo>
                  <a:pt x="0" y="0"/>
                </a:lnTo>
                <a:lnTo>
                  <a:pt x="0" y="429767"/>
                </a:lnTo>
                <a:close/>
              </a:path>
            </a:pathLst>
          </a:custGeom>
          <a:solidFill>
            <a:srgbClr val="00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8739" y="691293"/>
            <a:ext cx="12036425" cy="18542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just" marL="12700" marR="5080">
              <a:lnSpc>
                <a:spcPct val="150000"/>
              </a:lnSpc>
              <a:spcBef>
                <a:spcPts val="95"/>
              </a:spcBef>
            </a:pPr>
            <a:r>
              <a:rPr dirty="0" sz="2000" spc="-15">
                <a:latin typeface="Calibri"/>
                <a:cs typeface="Calibri"/>
              </a:rPr>
              <a:t>For </a:t>
            </a:r>
            <a:r>
              <a:rPr dirty="0" sz="2000" spc="-10">
                <a:latin typeface="Calibri"/>
                <a:cs typeface="Calibri"/>
              </a:rPr>
              <a:t>example, </a:t>
            </a:r>
            <a:r>
              <a:rPr dirty="0" sz="2000" spc="-5">
                <a:latin typeface="Calibri"/>
                <a:cs typeface="Calibri"/>
              </a:rPr>
              <a:t>the risk </a:t>
            </a:r>
            <a:r>
              <a:rPr dirty="0" sz="2000" spc="-15">
                <a:latin typeface="Calibri"/>
                <a:cs typeface="Calibri"/>
              </a:rPr>
              <a:t>event </a:t>
            </a:r>
            <a:r>
              <a:rPr dirty="0" sz="2000" spc="10">
                <a:latin typeface="Calibri"/>
                <a:cs typeface="Calibri"/>
              </a:rPr>
              <a:t>of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design flaw </a:t>
            </a:r>
            <a:r>
              <a:rPr dirty="0" sz="2000" spc="-5">
                <a:latin typeface="Calibri"/>
                <a:cs typeface="Calibri"/>
              </a:rPr>
              <a:t>occurring </a:t>
            </a:r>
            <a:r>
              <a:rPr dirty="0" sz="2000" spc="-10">
                <a:latin typeface="Calibri"/>
                <a:cs typeface="Calibri"/>
              </a:rPr>
              <a:t>after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prototype </a:t>
            </a:r>
            <a:r>
              <a:rPr dirty="0" sz="2000" spc="-5">
                <a:latin typeface="Calibri"/>
                <a:cs typeface="Calibri"/>
              </a:rPr>
              <a:t>has </a:t>
            </a:r>
            <a:r>
              <a:rPr dirty="0" sz="2000" spc="-10">
                <a:latin typeface="Calibri"/>
                <a:cs typeface="Calibri"/>
              </a:rPr>
              <a:t>been </a:t>
            </a:r>
            <a:r>
              <a:rPr dirty="0" sz="2000" spc="-5">
                <a:latin typeface="Calibri"/>
                <a:cs typeface="Calibri"/>
              </a:rPr>
              <a:t>made has a </a:t>
            </a:r>
            <a:r>
              <a:rPr dirty="0" sz="2000" spc="-15">
                <a:latin typeface="Calibri"/>
                <a:cs typeface="Calibri"/>
              </a:rPr>
              <a:t>greater cost </a:t>
            </a:r>
            <a:r>
              <a:rPr dirty="0" sz="2000" spc="-5">
                <a:latin typeface="Calibri"/>
                <a:cs typeface="Calibri"/>
              </a:rPr>
              <a:t>or </a:t>
            </a:r>
            <a:r>
              <a:rPr dirty="0" sz="2000">
                <a:latin typeface="Calibri"/>
                <a:cs typeface="Calibri"/>
              </a:rPr>
              <a:t>time 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impact than if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20">
                <a:latin typeface="Calibri"/>
                <a:cs typeface="Calibri"/>
              </a:rPr>
              <a:t>event </a:t>
            </a:r>
            <a:r>
              <a:rPr dirty="0" sz="2000" spc="-10">
                <a:latin typeface="Calibri"/>
                <a:cs typeface="Calibri"/>
              </a:rPr>
              <a:t>occurred </a:t>
            </a:r>
            <a:r>
              <a:rPr dirty="0" sz="2000" spc="-5">
                <a:latin typeface="Calibri"/>
                <a:cs typeface="Calibri"/>
              </a:rPr>
              <a:t>in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15">
                <a:latin typeface="Calibri"/>
                <a:cs typeface="Calibri"/>
              </a:rPr>
              <a:t>start-up </a:t>
            </a:r>
            <a:r>
              <a:rPr dirty="0" sz="2000" spc="-5">
                <a:latin typeface="Calibri"/>
                <a:cs typeface="Calibri"/>
              </a:rPr>
              <a:t>phase of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project. </a:t>
            </a:r>
            <a:r>
              <a:rPr dirty="0" sz="2000" spc="-25">
                <a:latin typeface="Calibri"/>
                <a:cs typeface="Calibri"/>
              </a:rPr>
              <a:t>Clearly, </a:t>
            </a:r>
            <a:r>
              <a:rPr dirty="0" sz="2000" spc="-5">
                <a:latin typeface="Calibri"/>
                <a:cs typeface="Calibri"/>
              </a:rPr>
              <a:t>identifying </a:t>
            </a:r>
            <a:r>
              <a:rPr dirty="0" sz="2000" spc="-10">
                <a:latin typeface="Calibri"/>
                <a:cs typeface="Calibri"/>
              </a:rPr>
              <a:t>project risk </a:t>
            </a:r>
            <a:r>
              <a:rPr dirty="0" sz="2000" spc="-15">
                <a:latin typeface="Calibri"/>
                <a:cs typeface="Calibri"/>
              </a:rPr>
              <a:t>events </a:t>
            </a:r>
            <a:r>
              <a:rPr dirty="0" sz="2000">
                <a:latin typeface="Calibri"/>
                <a:cs typeface="Calibri"/>
              </a:rPr>
              <a:t>and 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deciding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response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before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begins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is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more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prudent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approach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than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not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attempting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manage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risk.</a:t>
            </a:r>
            <a:endParaRPr sz="2000">
              <a:latin typeface="Calibri"/>
              <a:cs typeface="Calibri"/>
            </a:endParaRPr>
          </a:p>
          <a:p>
            <a:pPr algn="just" marL="12700">
              <a:lnSpc>
                <a:spcPct val="100000"/>
              </a:lnSpc>
              <a:spcBef>
                <a:spcPts val="1675"/>
              </a:spcBef>
            </a:pPr>
            <a:r>
              <a:rPr dirty="0" sz="1600" spc="-5" b="1">
                <a:latin typeface="Calibri"/>
                <a:cs typeface="Calibri"/>
              </a:rPr>
              <a:t>Figure</a:t>
            </a:r>
            <a:r>
              <a:rPr dirty="0" sz="1600" spc="-25" b="1">
                <a:latin typeface="Calibri"/>
                <a:cs typeface="Calibri"/>
              </a:rPr>
              <a:t> </a:t>
            </a:r>
            <a:r>
              <a:rPr dirty="0" sz="1600" b="1">
                <a:latin typeface="Calibri"/>
                <a:cs typeface="Calibri"/>
              </a:rPr>
              <a:t>7.1:</a:t>
            </a:r>
            <a:r>
              <a:rPr dirty="0" sz="1600" spc="-15" b="1">
                <a:latin typeface="Calibri"/>
                <a:cs typeface="Calibri"/>
              </a:rPr>
              <a:t> </a:t>
            </a:r>
            <a:r>
              <a:rPr dirty="0" sz="1600" spc="-5" b="1">
                <a:latin typeface="Calibri"/>
                <a:cs typeface="Calibri"/>
              </a:rPr>
              <a:t>Risk</a:t>
            </a:r>
            <a:r>
              <a:rPr dirty="0" sz="1600" spc="-30" b="1">
                <a:latin typeface="Calibri"/>
                <a:cs typeface="Calibri"/>
              </a:rPr>
              <a:t> </a:t>
            </a:r>
            <a:r>
              <a:rPr dirty="0" sz="1600" spc="-10" b="1">
                <a:latin typeface="Calibri"/>
                <a:cs typeface="Calibri"/>
              </a:rPr>
              <a:t>event</a:t>
            </a:r>
            <a:r>
              <a:rPr dirty="0" sz="1600" spc="-25" b="1">
                <a:latin typeface="Calibri"/>
                <a:cs typeface="Calibri"/>
              </a:rPr>
              <a:t> </a:t>
            </a:r>
            <a:r>
              <a:rPr dirty="0" sz="1600" spc="-5" b="1">
                <a:latin typeface="Calibri"/>
                <a:cs typeface="Calibri"/>
              </a:rPr>
              <a:t>graph</a:t>
            </a:r>
            <a:endParaRPr sz="160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07008" y="2596895"/>
            <a:ext cx="9579864" cy="404164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175759" y="86614"/>
            <a:ext cx="3840479" cy="436245"/>
          </a:xfrm>
          <a:custGeom>
            <a:avLst/>
            <a:gdLst/>
            <a:ahLst/>
            <a:cxnLst/>
            <a:rect l="l" t="t" r="r" b="b"/>
            <a:pathLst>
              <a:path w="3840479" h="436245">
                <a:moveTo>
                  <a:pt x="3840480" y="0"/>
                </a:moveTo>
                <a:lnTo>
                  <a:pt x="0" y="0"/>
                </a:lnTo>
                <a:lnTo>
                  <a:pt x="0" y="435864"/>
                </a:lnTo>
                <a:lnTo>
                  <a:pt x="3840480" y="435864"/>
                </a:lnTo>
                <a:lnTo>
                  <a:pt x="3840480" y="0"/>
                </a:lnTo>
                <a:close/>
              </a:path>
            </a:pathLst>
          </a:custGeom>
          <a:solidFill>
            <a:srgbClr val="00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63948" y="58623"/>
            <a:ext cx="3869690" cy="454025"/>
          </a:xfrm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pc="5">
                <a:solidFill>
                  <a:srgbClr val="000000"/>
                </a:solidFill>
                <a:latin typeface="Calibri"/>
                <a:cs typeface="Calibri"/>
              </a:rPr>
              <a:t>Risk</a:t>
            </a:r>
            <a:r>
              <a:rPr dirty="0" spc="-6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pc="-5">
                <a:solidFill>
                  <a:srgbClr val="000000"/>
                </a:solidFill>
                <a:latin typeface="Calibri"/>
                <a:cs typeface="Calibri"/>
              </a:rPr>
              <a:t>management</a:t>
            </a:r>
            <a:r>
              <a:rPr dirty="0" spc="-7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pc="5">
                <a:solidFill>
                  <a:srgbClr val="000000"/>
                </a:solidFill>
                <a:latin typeface="Calibri"/>
                <a:cs typeface="Calibri"/>
              </a:rPr>
              <a:t>process</a:t>
            </a:r>
          </a:p>
        </p:txBody>
      </p:sp>
      <p:sp>
        <p:nvSpPr>
          <p:cNvPr id="4" name="object 4"/>
          <p:cNvSpPr/>
          <p:nvPr/>
        </p:nvSpPr>
        <p:spPr>
          <a:xfrm>
            <a:off x="8016240" y="86614"/>
            <a:ext cx="79375" cy="436245"/>
          </a:xfrm>
          <a:custGeom>
            <a:avLst/>
            <a:gdLst/>
            <a:ahLst/>
            <a:cxnLst/>
            <a:rect l="l" t="t" r="r" b="b"/>
            <a:pathLst>
              <a:path w="79375" h="436245">
                <a:moveTo>
                  <a:pt x="79248" y="0"/>
                </a:moveTo>
                <a:lnTo>
                  <a:pt x="0" y="0"/>
                </a:lnTo>
                <a:lnTo>
                  <a:pt x="0" y="435864"/>
                </a:lnTo>
                <a:lnTo>
                  <a:pt x="79248" y="435864"/>
                </a:lnTo>
                <a:lnTo>
                  <a:pt x="79248" y="0"/>
                </a:lnTo>
                <a:close/>
              </a:path>
            </a:pathLst>
          </a:custGeom>
          <a:solidFill>
            <a:srgbClr val="00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096000" y="574294"/>
            <a:ext cx="40005" cy="210820"/>
          </a:xfrm>
          <a:custGeom>
            <a:avLst/>
            <a:gdLst/>
            <a:ahLst/>
            <a:cxnLst/>
            <a:rect l="l" t="t" r="r" b="b"/>
            <a:pathLst>
              <a:path w="40004" h="210820">
                <a:moveTo>
                  <a:pt x="39624" y="0"/>
                </a:moveTo>
                <a:lnTo>
                  <a:pt x="0" y="0"/>
                </a:lnTo>
                <a:lnTo>
                  <a:pt x="0" y="210312"/>
                </a:lnTo>
                <a:lnTo>
                  <a:pt x="39624" y="210312"/>
                </a:lnTo>
                <a:lnTo>
                  <a:pt x="39624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096000" y="836422"/>
            <a:ext cx="40005" cy="210820"/>
          </a:xfrm>
          <a:custGeom>
            <a:avLst/>
            <a:gdLst/>
            <a:ahLst/>
            <a:cxnLst/>
            <a:rect l="l" t="t" r="r" b="b"/>
            <a:pathLst>
              <a:path w="40004" h="210819">
                <a:moveTo>
                  <a:pt x="39624" y="0"/>
                </a:moveTo>
                <a:lnTo>
                  <a:pt x="0" y="0"/>
                </a:lnTo>
                <a:lnTo>
                  <a:pt x="0" y="210312"/>
                </a:lnTo>
                <a:lnTo>
                  <a:pt x="39624" y="210312"/>
                </a:lnTo>
                <a:lnTo>
                  <a:pt x="39624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1440" y="1220469"/>
            <a:ext cx="1987550" cy="311150"/>
          </a:xfrm>
          <a:custGeom>
            <a:avLst/>
            <a:gdLst/>
            <a:ahLst/>
            <a:cxnLst/>
            <a:rect l="l" t="t" r="r" b="b"/>
            <a:pathLst>
              <a:path w="1987550" h="311150">
                <a:moveTo>
                  <a:pt x="1987283" y="0"/>
                </a:moveTo>
                <a:lnTo>
                  <a:pt x="1905000" y="0"/>
                </a:lnTo>
                <a:lnTo>
                  <a:pt x="509016" y="0"/>
                </a:lnTo>
                <a:lnTo>
                  <a:pt x="426720" y="0"/>
                </a:lnTo>
                <a:lnTo>
                  <a:pt x="0" y="0"/>
                </a:lnTo>
                <a:lnTo>
                  <a:pt x="0" y="310896"/>
                </a:lnTo>
                <a:lnTo>
                  <a:pt x="426720" y="310896"/>
                </a:lnTo>
                <a:lnTo>
                  <a:pt x="509016" y="310896"/>
                </a:lnTo>
                <a:lnTo>
                  <a:pt x="1905000" y="310896"/>
                </a:lnTo>
                <a:lnTo>
                  <a:pt x="1987283" y="310896"/>
                </a:lnTo>
                <a:lnTo>
                  <a:pt x="1987283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78739" y="1046385"/>
            <a:ext cx="12034520" cy="337947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just" marL="12700" marR="5080">
              <a:lnSpc>
                <a:spcPct val="150000"/>
              </a:lnSpc>
              <a:spcBef>
                <a:spcPts val="95"/>
              </a:spcBef>
            </a:pPr>
            <a:r>
              <a:rPr dirty="0" sz="2000" spc="-10" b="1">
                <a:latin typeface="Calibri"/>
                <a:cs typeface="Calibri"/>
              </a:rPr>
              <a:t>Risk management </a:t>
            </a:r>
            <a:r>
              <a:rPr dirty="0" sz="2000" spc="-5">
                <a:latin typeface="Calibri"/>
                <a:cs typeface="Calibri"/>
              </a:rPr>
              <a:t>is a </a:t>
            </a:r>
            <a:r>
              <a:rPr dirty="0" sz="2000" spc="-10">
                <a:latin typeface="Calibri"/>
                <a:cs typeface="Calibri"/>
              </a:rPr>
              <a:t>proactive approach </a:t>
            </a:r>
            <a:r>
              <a:rPr dirty="0" sz="2000" spc="-15">
                <a:latin typeface="Calibri"/>
                <a:cs typeface="Calibri"/>
              </a:rPr>
              <a:t>rather </a:t>
            </a:r>
            <a:r>
              <a:rPr dirty="0" sz="2000" spc="-5">
                <a:latin typeface="Calibri"/>
                <a:cs typeface="Calibri"/>
              </a:rPr>
              <a:t>than </a:t>
            </a:r>
            <a:r>
              <a:rPr dirty="0" sz="2000" spc="-10">
                <a:latin typeface="Calibri"/>
                <a:cs typeface="Calibri"/>
              </a:rPr>
              <a:t>reactive. </a:t>
            </a:r>
            <a:r>
              <a:rPr dirty="0" sz="2000" spc="-5">
                <a:latin typeface="Calibri"/>
                <a:cs typeface="Calibri"/>
              </a:rPr>
              <a:t>It is a </a:t>
            </a:r>
            <a:r>
              <a:rPr dirty="0" sz="2000" spc="-15">
                <a:latin typeface="Calibri"/>
                <a:cs typeface="Calibri"/>
              </a:rPr>
              <a:t>preventive </a:t>
            </a:r>
            <a:r>
              <a:rPr dirty="0" sz="2000" spc="-5">
                <a:latin typeface="Calibri"/>
                <a:cs typeface="Calibri"/>
              </a:rPr>
              <a:t>process designed </a:t>
            </a:r>
            <a:r>
              <a:rPr dirty="0" sz="2000" spc="-15">
                <a:latin typeface="Calibri"/>
                <a:cs typeface="Calibri"/>
              </a:rPr>
              <a:t>to ensure </a:t>
            </a:r>
            <a:r>
              <a:rPr dirty="0" sz="2000" spc="-10">
                <a:latin typeface="Calibri"/>
                <a:cs typeface="Calibri"/>
              </a:rPr>
              <a:t>that </a:t>
            </a:r>
            <a:r>
              <a:rPr dirty="0" sz="2000" spc="-5">
                <a:latin typeface="Calibri"/>
                <a:cs typeface="Calibri"/>
              </a:rPr>
              <a:t> surprises are </a:t>
            </a:r>
            <a:r>
              <a:rPr dirty="0" sz="2000" spc="-10">
                <a:latin typeface="Calibri"/>
                <a:cs typeface="Calibri"/>
              </a:rPr>
              <a:t>reduced </a:t>
            </a:r>
            <a:r>
              <a:rPr dirty="0" sz="2000">
                <a:latin typeface="Calibri"/>
                <a:cs typeface="Calibri"/>
              </a:rPr>
              <a:t>and </a:t>
            </a:r>
            <a:r>
              <a:rPr dirty="0" sz="2000" spc="-5">
                <a:latin typeface="Calibri"/>
                <a:cs typeface="Calibri"/>
              </a:rPr>
              <a:t>that </a:t>
            </a:r>
            <a:r>
              <a:rPr dirty="0" sz="2000" spc="-15">
                <a:latin typeface="Calibri"/>
                <a:cs typeface="Calibri"/>
              </a:rPr>
              <a:t>negative </a:t>
            </a:r>
            <a:r>
              <a:rPr dirty="0" sz="2000" spc="-5">
                <a:latin typeface="Calibri"/>
                <a:cs typeface="Calibri"/>
              </a:rPr>
              <a:t>consequences </a:t>
            </a:r>
            <a:r>
              <a:rPr dirty="0" sz="2000" spc="-10">
                <a:latin typeface="Calibri"/>
                <a:cs typeface="Calibri"/>
              </a:rPr>
              <a:t>associated </a:t>
            </a:r>
            <a:r>
              <a:rPr dirty="0" sz="2000">
                <a:latin typeface="Calibri"/>
                <a:cs typeface="Calibri"/>
              </a:rPr>
              <a:t>with </a:t>
            </a:r>
            <a:r>
              <a:rPr dirty="0" sz="2000" spc="-5">
                <a:latin typeface="Calibri"/>
                <a:cs typeface="Calibri"/>
              </a:rPr>
              <a:t>undesirable </a:t>
            </a:r>
            <a:r>
              <a:rPr dirty="0" sz="2000" spc="-10">
                <a:latin typeface="Calibri"/>
                <a:cs typeface="Calibri"/>
              </a:rPr>
              <a:t>events are </a:t>
            </a:r>
            <a:r>
              <a:rPr dirty="0" sz="2000" spc="-5">
                <a:latin typeface="Calibri"/>
                <a:cs typeface="Calibri"/>
              </a:rPr>
              <a:t>minimized. It </a:t>
            </a:r>
            <a:r>
              <a:rPr dirty="0" sz="2000">
                <a:latin typeface="Calibri"/>
                <a:cs typeface="Calibri"/>
              </a:rPr>
              <a:t>also 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prepares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manager</a:t>
            </a:r>
            <a:r>
              <a:rPr dirty="0" sz="2000" spc="6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25">
                <a:latin typeface="Calibri"/>
                <a:cs typeface="Calibri"/>
              </a:rPr>
              <a:t>take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action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when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time,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cost,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and/or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technical</a:t>
            </a:r>
            <a:r>
              <a:rPr dirty="0" sz="2000" spc="6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advantage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is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possible.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900">
              <a:latin typeface="Calibri"/>
              <a:cs typeface="Calibri"/>
            </a:endParaRPr>
          </a:p>
          <a:p>
            <a:pPr algn="just" marL="12700" marR="5080">
              <a:lnSpc>
                <a:spcPct val="150000"/>
              </a:lnSpc>
            </a:pPr>
            <a:r>
              <a:rPr dirty="0" sz="2000" spc="-5">
                <a:latin typeface="Calibri"/>
                <a:cs typeface="Calibri"/>
              </a:rPr>
              <a:t>Successful </a:t>
            </a:r>
            <a:r>
              <a:rPr dirty="0" sz="2000" spc="-10">
                <a:latin typeface="Calibri"/>
                <a:cs typeface="Calibri"/>
              </a:rPr>
              <a:t>management </a:t>
            </a:r>
            <a:r>
              <a:rPr dirty="0" sz="2000" spc="-5">
                <a:latin typeface="Calibri"/>
                <a:cs typeface="Calibri"/>
              </a:rPr>
              <a:t>of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5">
                <a:latin typeface="Calibri"/>
                <a:cs typeface="Calibri"/>
              </a:rPr>
              <a:t>risk </a:t>
            </a:r>
            <a:r>
              <a:rPr dirty="0" sz="2000" spc="-10">
                <a:latin typeface="Calibri"/>
                <a:cs typeface="Calibri"/>
              </a:rPr>
              <a:t>gives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project manager better </a:t>
            </a:r>
            <a:r>
              <a:rPr dirty="0" sz="2000" spc="-15">
                <a:latin typeface="Calibri"/>
                <a:cs typeface="Calibri"/>
              </a:rPr>
              <a:t>control over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future </a:t>
            </a:r>
            <a:r>
              <a:rPr dirty="0" sz="2000" spc="-5">
                <a:latin typeface="Calibri"/>
                <a:cs typeface="Calibri"/>
              </a:rPr>
              <a:t>and </a:t>
            </a:r>
            <a:r>
              <a:rPr dirty="0" sz="2000" spc="-15">
                <a:latin typeface="Calibri"/>
                <a:cs typeface="Calibri"/>
              </a:rPr>
              <a:t>can </a:t>
            </a:r>
            <a:r>
              <a:rPr dirty="0" sz="2000" spc="-5">
                <a:latin typeface="Calibri"/>
                <a:cs typeface="Calibri"/>
              </a:rPr>
              <a:t>significantly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improve </a:t>
            </a:r>
            <a:r>
              <a:rPr dirty="0" sz="2000" spc="-5">
                <a:latin typeface="Calibri"/>
                <a:cs typeface="Calibri"/>
              </a:rPr>
              <a:t>chances </a:t>
            </a:r>
            <a:r>
              <a:rPr dirty="0" sz="2000" spc="10">
                <a:latin typeface="Calibri"/>
                <a:cs typeface="Calibri"/>
              </a:rPr>
              <a:t>of </a:t>
            </a:r>
            <a:r>
              <a:rPr dirty="0" sz="2000" spc="-5">
                <a:latin typeface="Calibri"/>
                <a:cs typeface="Calibri"/>
              </a:rPr>
              <a:t>reaching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5">
                <a:latin typeface="Calibri"/>
                <a:cs typeface="Calibri"/>
              </a:rPr>
              <a:t>objectives on time, </a:t>
            </a:r>
            <a:r>
              <a:rPr dirty="0" sz="2000">
                <a:latin typeface="Calibri"/>
                <a:cs typeface="Calibri"/>
              </a:rPr>
              <a:t>within </a:t>
            </a:r>
            <a:r>
              <a:rPr dirty="0" sz="2000" spc="-10">
                <a:latin typeface="Calibri"/>
                <a:cs typeface="Calibri"/>
              </a:rPr>
              <a:t>budget, </a:t>
            </a:r>
            <a:r>
              <a:rPr dirty="0" sz="2000">
                <a:latin typeface="Calibri"/>
                <a:cs typeface="Calibri"/>
              </a:rPr>
              <a:t>and </a:t>
            </a:r>
            <a:r>
              <a:rPr dirty="0" sz="2000" spc="-5">
                <a:latin typeface="Calibri"/>
                <a:cs typeface="Calibri"/>
              </a:rPr>
              <a:t>meeting </a:t>
            </a:r>
            <a:r>
              <a:rPr dirty="0" sz="2000" spc="-10">
                <a:latin typeface="Calibri"/>
                <a:cs typeface="Calibri"/>
              </a:rPr>
              <a:t>required </a:t>
            </a:r>
            <a:r>
              <a:rPr dirty="0" sz="2000" spc="-5">
                <a:latin typeface="Calibri"/>
                <a:cs typeface="Calibri"/>
              </a:rPr>
              <a:t>technical (functional)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performance.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277857" y="6206438"/>
            <a:ext cx="847725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5" b="1">
                <a:solidFill>
                  <a:srgbClr val="006666"/>
                </a:solidFill>
                <a:latin typeface="Arial"/>
                <a:cs typeface="Arial"/>
              </a:rPr>
              <a:t>F</a:t>
            </a:r>
            <a:r>
              <a:rPr dirty="0" sz="1200" spc="-25" b="1">
                <a:solidFill>
                  <a:srgbClr val="006666"/>
                </a:solidFill>
                <a:latin typeface="Arial"/>
                <a:cs typeface="Arial"/>
              </a:rPr>
              <a:t>I</a:t>
            </a:r>
            <a:r>
              <a:rPr dirty="0" sz="1200" spc="-5" b="1">
                <a:solidFill>
                  <a:srgbClr val="006666"/>
                </a:solidFill>
                <a:latin typeface="Arial"/>
                <a:cs typeface="Arial"/>
              </a:rPr>
              <a:t>GURE</a:t>
            </a:r>
            <a:r>
              <a:rPr dirty="0" sz="1200" spc="-55" b="1">
                <a:solidFill>
                  <a:srgbClr val="006666"/>
                </a:solidFill>
                <a:latin typeface="Arial"/>
                <a:cs typeface="Arial"/>
              </a:rPr>
              <a:t> </a:t>
            </a:r>
            <a:r>
              <a:rPr dirty="0" sz="1200" spc="-5" b="1">
                <a:solidFill>
                  <a:srgbClr val="006666"/>
                </a:solidFill>
                <a:latin typeface="Arial"/>
                <a:cs typeface="Arial"/>
              </a:rPr>
              <a:t>7.2</a:t>
            </a:r>
            <a:endParaRPr sz="12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50335" y="457200"/>
            <a:ext cx="3627119" cy="590397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217361" y="1969007"/>
            <a:ext cx="2060541" cy="113385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11327" y="651052"/>
            <a:ext cx="11905615" cy="47523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5080">
              <a:lnSpc>
                <a:spcPct val="150100"/>
              </a:lnSpc>
              <a:spcBef>
                <a:spcPts val="100"/>
              </a:spcBef>
            </a:pPr>
            <a:r>
              <a:rPr dirty="0" sz="2000" spc="-10">
                <a:latin typeface="Calibri"/>
                <a:cs typeface="Calibri"/>
              </a:rPr>
              <a:t>The </a:t>
            </a:r>
            <a:r>
              <a:rPr dirty="0" sz="2000">
                <a:latin typeface="Calibri"/>
                <a:cs typeface="Calibri"/>
              </a:rPr>
              <a:t>risk </a:t>
            </a:r>
            <a:r>
              <a:rPr dirty="0" sz="2000" spc="-5">
                <a:latin typeface="Calibri"/>
                <a:cs typeface="Calibri"/>
              </a:rPr>
              <a:t>management process begins by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trying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generate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list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of all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possible</a:t>
            </a:r>
            <a:r>
              <a:rPr dirty="0" sz="2000" spc="-5">
                <a:latin typeface="Calibri"/>
                <a:cs typeface="Calibri"/>
              </a:rPr>
              <a:t> risks </a:t>
            </a:r>
            <a:r>
              <a:rPr dirty="0" sz="2000" spc="-10">
                <a:latin typeface="Calibri"/>
                <a:cs typeface="Calibri"/>
              </a:rPr>
              <a:t>that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could</a:t>
            </a:r>
            <a:r>
              <a:rPr dirty="0" sz="2000" spc="43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affect</a:t>
            </a:r>
            <a:r>
              <a:rPr dirty="0" sz="2000" spc="409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project.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Typically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manager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pulls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30">
                <a:latin typeface="Calibri"/>
                <a:cs typeface="Calibri"/>
              </a:rPr>
              <a:t>together,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during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planning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phase,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4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management</a:t>
            </a:r>
            <a:r>
              <a:rPr dirty="0" sz="2000" spc="4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team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consisting</a:t>
            </a:r>
            <a:r>
              <a:rPr dirty="0" sz="2000" spc="-5">
                <a:latin typeface="Calibri"/>
                <a:cs typeface="Calibri"/>
              </a:rPr>
              <a:t> of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core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team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members</a:t>
            </a:r>
            <a:r>
              <a:rPr dirty="0" sz="2000">
                <a:latin typeface="Calibri"/>
                <a:cs typeface="Calibri"/>
              </a:rPr>
              <a:t> and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other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relevant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stakeholders.</a:t>
            </a:r>
            <a:r>
              <a:rPr dirty="0" sz="2000" spc="-10">
                <a:latin typeface="Calibri"/>
                <a:cs typeface="Calibri"/>
              </a:rPr>
              <a:t> The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team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uses</a:t>
            </a:r>
            <a:r>
              <a:rPr dirty="0" sz="2000" spc="4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brainstorming</a:t>
            </a:r>
            <a:r>
              <a:rPr dirty="0" sz="2000" spc="4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45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other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problem </a:t>
            </a:r>
            <a:r>
              <a:rPr dirty="0" sz="2000" spc="-5">
                <a:latin typeface="Calibri"/>
                <a:cs typeface="Calibri"/>
              </a:rPr>
              <a:t>identifying techniques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5">
                <a:latin typeface="Calibri"/>
                <a:cs typeface="Calibri"/>
              </a:rPr>
              <a:t>identify </a:t>
            </a:r>
            <a:r>
              <a:rPr dirty="0" sz="2000" spc="-10">
                <a:latin typeface="Calibri"/>
                <a:cs typeface="Calibri"/>
              </a:rPr>
              <a:t>potential problems. </a:t>
            </a:r>
            <a:r>
              <a:rPr dirty="0" sz="2000" spc="-5">
                <a:latin typeface="Calibri"/>
                <a:cs typeface="Calibri"/>
              </a:rPr>
              <a:t>Participants </a:t>
            </a:r>
            <a:r>
              <a:rPr dirty="0" sz="2000" spc="-15">
                <a:latin typeface="Calibri"/>
                <a:cs typeface="Calibri"/>
              </a:rPr>
              <a:t>are encouraged to </a:t>
            </a:r>
            <a:r>
              <a:rPr dirty="0" sz="2000" spc="-30">
                <a:latin typeface="Calibri"/>
                <a:cs typeface="Calibri"/>
              </a:rPr>
              <a:t>keep </a:t>
            </a:r>
            <a:r>
              <a:rPr dirty="0" sz="2000" spc="-5">
                <a:latin typeface="Calibri"/>
                <a:cs typeface="Calibri"/>
              </a:rPr>
              <a:t>an </a:t>
            </a:r>
            <a:r>
              <a:rPr dirty="0" sz="2000" spc="-10">
                <a:latin typeface="Calibri"/>
                <a:cs typeface="Calibri"/>
              </a:rPr>
              <a:t>open </a:t>
            </a:r>
            <a:r>
              <a:rPr dirty="0" sz="2000" spc="-15">
                <a:latin typeface="Calibri"/>
                <a:cs typeface="Calibri"/>
              </a:rPr>
              <a:t>mind 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and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generate</a:t>
            </a:r>
            <a:r>
              <a:rPr dirty="0" sz="2000" spc="7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as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many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probable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risks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as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possible.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900">
              <a:latin typeface="Calibri"/>
              <a:cs typeface="Calibri"/>
            </a:endParaRPr>
          </a:p>
          <a:p>
            <a:pPr algn="just" marL="12700" marR="6985">
              <a:lnSpc>
                <a:spcPct val="150100"/>
              </a:lnSpc>
            </a:pPr>
            <a:r>
              <a:rPr dirty="0" sz="2000" spc="-5">
                <a:latin typeface="Calibri"/>
                <a:cs typeface="Calibri"/>
              </a:rPr>
              <a:t>One </a:t>
            </a:r>
            <a:r>
              <a:rPr dirty="0" sz="2000" spc="-10">
                <a:latin typeface="Calibri"/>
                <a:cs typeface="Calibri"/>
              </a:rPr>
              <a:t>common </a:t>
            </a:r>
            <a:r>
              <a:rPr dirty="0" sz="2000" spc="-20">
                <a:latin typeface="Calibri"/>
                <a:cs typeface="Calibri"/>
              </a:rPr>
              <a:t>mistake </a:t>
            </a:r>
            <a:r>
              <a:rPr dirty="0" sz="2000" spc="-5">
                <a:latin typeface="Calibri"/>
                <a:cs typeface="Calibri"/>
              </a:rPr>
              <a:t>that </a:t>
            </a:r>
            <a:r>
              <a:rPr dirty="0" sz="2000" spc="5">
                <a:latin typeface="Calibri"/>
                <a:cs typeface="Calibri"/>
              </a:rPr>
              <a:t>is </a:t>
            </a:r>
            <a:r>
              <a:rPr dirty="0" sz="2000" spc="-5">
                <a:latin typeface="Calibri"/>
                <a:cs typeface="Calibri"/>
              </a:rPr>
              <a:t>made </a:t>
            </a:r>
            <a:r>
              <a:rPr dirty="0" sz="2000">
                <a:latin typeface="Calibri"/>
                <a:cs typeface="Calibri"/>
              </a:rPr>
              <a:t>early </a:t>
            </a:r>
            <a:r>
              <a:rPr dirty="0" sz="2000" spc="-5">
                <a:latin typeface="Calibri"/>
                <a:cs typeface="Calibri"/>
              </a:rPr>
              <a:t>in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5">
                <a:latin typeface="Calibri"/>
                <a:cs typeface="Calibri"/>
              </a:rPr>
              <a:t>risk identification process is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20">
                <a:latin typeface="Calibri"/>
                <a:cs typeface="Calibri"/>
              </a:rPr>
              <a:t>focus </a:t>
            </a:r>
            <a:r>
              <a:rPr dirty="0" sz="2000" spc="-5">
                <a:latin typeface="Calibri"/>
                <a:cs typeface="Calibri"/>
              </a:rPr>
              <a:t>on objectives </a:t>
            </a:r>
            <a:r>
              <a:rPr dirty="0" sz="2000">
                <a:latin typeface="Calibri"/>
                <a:cs typeface="Calibri"/>
              </a:rPr>
              <a:t>and </a:t>
            </a:r>
            <a:r>
              <a:rPr dirty="0" sz="2000" spc="-5">
                <a:latin typeface="Calibri"/>
                <a:cs typeface="Calibri"/>
              </a:rPr>
              <a:t>not on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events that could produce </a:t>
            </a:r>
            <a:r>
              <a:rPr dirty="0" sz="2000" spc="-5">
                <a:latin typeface="Calibri"/>
                <a:cs typeface="Calibri"/>
              </a:rPr>
              <a:t>consequences. </a:t>
            </a:r>
            <a:r>
              <a:rPr dirty="0" sz="2000" spc="-15">
                <a:latin typeface="Calibri"/>
                <a:cs typeface="Calibri"/>
              </a:rPr>
              <a:t>For example, </a:t>
            </a:r>
            <a:r>
              <a:rPr dirty="0" sz="2000" spc="-10">
                <a:latin typeface="Calibri"/>
                <a:cs typeface="Calibri"/>
              </a:rPr>
              <a:t>team </a:t>
            </a:r>
            <a:r>
              <a:rPr dirty="0" sz="2000" spc="-5">
                <a:latin typeface="Calibri"/>
                <a:cs typeface="Calibri"/>
              </a:rPr>
              <a:t>members </a:t>
            </a:r>
            <a:r>
              <a:rPr dirty="0" sz="2000" spc="-20">
                <a:latin typeface="Calibri"/>
                <a:cs typeface="Calibri"/>
              </a:rPr>
              <a:t>may </a:t>
            </a:r>
            <a:r>
              <a:rPr dirty="0" sz="2000" spc="-5">
                <a:latin typeface="Calibri"/>
                <a:cs typeface="Calibri"/>
              </a:rPr>
              <a:t>identify failing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10">
                <a:latin typeface="Calibri"/>
                <a:cs typeface="Calibri"/>
              </a:rPr>
              <a:t>meet </a:t>
            </a:r>
            <a:r>
              <a:rPr dirty="0" sz="2000">
                <a:latin typeface="Calibri"/>
                <a:cs typeface="Calibri"/>
              </a:rPr>
              <a:t>schedule </a:t>
            </a:r>
            <a:r>
              <a:rPr dirty="0" sz="2000" spc="5">
                <a:latin typeface="Calibri"/>
                <a:cs typeface="Calibri"/>
              </a:rPr>
              <a:t>as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major risk. </a:t>
            </a:r>
            <a:r>
              <a:rPr dirty="0" sz="2000" spc="-10">
                <a:latin typeface="Calibri"/>
                <a:cs typeface="Calibri"/>
              </a:rPr>
              <a:t>What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they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need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focus </a:t>
            </a:r>
            <a:r>
              <a:rPr dirty="0" sz="2000" spc="-5">
                <a:latin typeface="Calibri"/>
                <a:cs typeface="Calibri"/>
              </a:rPr>
              <a:t>on </a:t>
            </a:r>
            <a:r>
              <a:rPr dirty="0" sz="2000" spc="-15">
                <a:latin typeface="Calibri"/>
                <a:cs typeface="Calibri"/>
              </a:rPr>
              <a:t>are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events that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could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cause </a:t>
            </a:r>
            <a:r>
              <a:rPr dirty="0" sz="2000" spc="-5">
                <a:latin typeface="Calibri"/>
                <a:cs typeface="Calibri"/>
              </a:rPr>
              <a:t>this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4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happen</a:t>
            </a:r>
            <a:r>
              <a:rPr dirty="0" sz="2000" spc="4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(i.e.,</a:t>
            </a:r>
            <a:r>
              <a:rPr dirty="0" sz="2000" spc="434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poor </a:t>
            </a:r>
            <a:r>
              <a:rPr dirty="0" sz="2000" spc="-10">
                <a:latin typeface="Calibri"/>
                <a:cs typeface="Calibri"/>
              </a:rPr>
              <a:t>estimates, 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adverse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35">
                <a:latin typeface="Calibri"/>
                <a:cs typeface="Calibri"/>
              </a:rPr>
              <a:t>weather,</a:t>
            </a:r>
            <a:r>
              <a:rPr dirty="0" sz="2000" spc="6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shipping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delays,</a:t>
            </a:r>
            <a:r>
              <a:rPr dirty="0" sz="2000" spc="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etc.).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Only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by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focusing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on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actual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events</a:t>
            </a:r>
            <a:r>
              <a:rPr dirty="0" sz="2000" spc="7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can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potential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solutions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found.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40970"/>
            <a:ext cx="4979035" cy="51244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3200" spc="-5"/>
              <a:t>Step 1:</a:t>
            </a:r>
            <a:r>
              <a:rPr dirty="0" sz="3200" spc="-15"/>
              <a:t> </a:t>
            </a:r>
            <a:r>
              <a:rPr dirty="0" sz="3200" spc="-10"/>
              <a:t>Risk</a:t>
            </a:r>
            <a:r>
              <a:rPr dirty="0" sz="3200" spc="-15"/>
              <a:t> </a:t>
            </a:r>
            <a:r>
              <a:rPr dirty="0" sz="3200" spc="-10"/>
              <a:t>Identification</a:t>
            </a:r>
            <a:endParaRPr sz="32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12087" y="371742"/>
            <a:ext cx="4003115" cy="2824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8415">
              <a:lnSpc>
                <a:spcPct val="100000"/>
              </a:lnSpc>
              <a:spcBef>
                <a:spcPts val="110"/>
              </a:spcBef>
            </a:pPr>
            <a:r>
              <a:rPr dirty="0"/>
              <a:t>Risk</a:t>
            </a:r>
            <a:r>
              <a:rPr dirty="0" spc="-30"/>
              <a:t> </a:t>
            </a:r>
            <a:r>
              <a:rPr dirty="0"/>
              <a:t>Identification</a:t>
            </a:r>
            <a:r>
              <a:rPr dirty="0" spc="-35"/>
              <a:t> </a:t>
            </a:r>
            <a:r>
              <a:rPr dirty="0"/>
              <a:t>tools</a:t>
            </a:r>
          </a:p>
        </p:txBody>
      </p:sp>
      <p:sp>
        <p:nvSpPr>
          <p:cNvPr id="4" name="object 4"/>
          <p:cNvSpPr/>
          <p:nvPr/>
        </p:nvSpPr>
        <p:spPr>
          <a:xfrm>
            <a:off x="91440" y="1057655"/>
            <a:ext cx="5645150" cy="344805"/>
          </a:xfrm>
          <a:custGeom>
            <a:avLst/>
            <a:gdLst/>
            <a:ahLst/>
            <a:cxnLst/>
            <a:rect l="l" t="t" r="r" b="b"/>
            <a:pathLst>
              <a:path w="5645150" h="344805">
                <a:moveTo>
                  <a:pt x="5644896" y="0"/>
                </a:moveTo>
                <a:lnTo>
                  <a:pt x="5644896" y="0"/>
                </a:lnTo>
                <a:lnTo>
                  <a:pt x="0" y="0"/>
                </a:lnTo>
                <a:lnTo>
                  <a:pt x="0" y="344424"/>
                </a:lnTo>
                <a:lnTo>
                  <a:pt x="5644896" y="344424"/>
                </a:lnTo>
                <a:lnTo>
                  <a:pt x="5644896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8739" y="1015110"/>
            <a:ext cx="12038965" cy="50768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b="1">
                <a:latin typeface="Arial"/>
                <a:cs typeface="Arial"/>
              </a:rPr>
              <a:t>1-</a:t>
            </a:r>
            <a:r>
              <a:rPr dirty="0" sz="2400" spc="-10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Risk</a:t>
            </a:r>
            <a:r>
              <a:rPr dirty="0" sz="2400" spc="-10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breakdown</a:t>
            </a:r>
            <a:r>
              <a:rPr dirty="0" sz="2400" spc="-75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structures</a:t>
            </a:r>
            <a:r>
              <a:rPr dirty="0" sz="2400" spc="-10" b="1">
                <a:latin typeface="Arial"/>
                <a:cs typeface="Arial"/>
              </a:rPr>
              <a:t> </a:t>
            </a:r>
            <a:r>
              <a:rPr dirty="0" sz="2400" spc="-5" b="1">
                <a:latin typeface="Arial"/>
                <a:cs typeface="Arial"/>
              </a:rPr>
              <a:t>(RBSs)</a:t>
            </a:r>
            <a:r>
              <a:rPr dirty="0" sz="2400" spc="15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: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050">
              <a:latin typeface="Arial"/>
              <a:cs typeface="Arial"/>
            </a:endParaRPr>
          </a:p>
          <a:p>
            <a:pPr algn="just" marL="356870" marR="5080" indent="-344805">
              <a:lnSpc>
                <a:spcPct val="150100"/>
              </a:lnSpc>
              <a:buClr>
                <a:srgbClr val="FF0000"/>
              </a:buClr>
              <a:buSzPct val="112500"/>
              <a:buFont typeface="Wingdings"/>
              <a:buChar char=""/>
              <a:tabLst>
                <a:tab pos="357505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Organizations use </a:t>
            </a:r>
            <a:r>
              <a:rPr dirty="0" sz="2000" spc="-10">
                <a:latin typeface="Microsoft Sans Serif"/>
                <a:cs typeface="Microsoft Sans Serif"/>
              </a:rPr>
              <a:t>risk </a:t>
            </a:r>
            <a:r>
              <a:rPr dirty="0" sz="2000" spc="-5">
                <a:latin typeface="Microsoft Sans Serif"/>
                <a:cs typeface="Microsoft Sans Serif"/>
              </a:rPr>
              <a:t>breakdown structures (RBSs) </a:t>
            </a:r>
            <a:r>
              <a:rPr dirty="0" sz="2000" spc="-15">
                <a:latin typeface="Microsoft Sans Serif"/>
                <a:cs typeface="Microsoft Sans Serif"/>
              </a:rPr>
              <a:t>in </a:t>
            </a:r>
            <a:r>
              <a:rPr dirty="0" sz="2000" spc="-5">
                <a:latin typeface="Microsoft Sans Serif"/>
                <a:cs typeface="Microsoft Sans Serif"/>
              </a:rPr>
              <a:t>conjunction </a:t>
            </a:r>
            <a:r>
              <a:rPr dirty="0" sz="2000" spc="-10">
                <a:latin typeface="Microsoft Sans Serif"/>
                <a:cs typeface="Microsoft Sans Serif"/>
              </a:rPr>
              <a:t>with work </a:t>
            </a:r>
            <a:r>
              <a:rPr dirty="0" sz="2000" spc="-5">
                <a:latin typeface="Microsoft Sans Serif"/>
                <a:cs typeface="Microsoft Sans Serif"/>
              </a:rPr>
              <a:t>breakdown structures </a:t>
            </a:r>
            <a:r>
              <a:rPr dirty="0" sz="2000">
                <a:latin typeface="Microsoft Sans Serif"/>
                <a:cs typeface="Microsoft Sans Serif"/>
              </a:rPr>
              <a:t> (WBSs) </a:t>
            </a:r>
            <a:r>
              <a:rPr dirty="0" sz="2000" spc="-10">
                <a:latin typeface="Microsoft Sans Serif"/>
                <a:cs typeface="Microsoft Sans Serif"/>
              </a:rPr>
              <a:t>to </a:t>
            </a:r>
            <a:r>
              <a:rPr dirty="0" sz="2000" spc="-15">
                <a:latin typeface="Microsoft Sans Serif"/>
                <a:cs typeface="Microsoft Sans Serif"/>
              </a:rPr>
              <a:t>help </a:t>
            </a:r>
            <a:r>
              <a:rPr dirty="0" sz="2000" spc="-5">
                <a:latin typeface="Microsoft Sans Serif"/>
                <a:cs typeface="Microsoft Sans Serif"/>
              </a:rPr>
              <a:t>management </a:t>
            </a:r>
            <a:r>
              <a:rPr dirty="0" sz="2000">
                <a:latin typeface="Microsoft Sans Serif"/>
                <a:cs typeface="Microsoft Sans Serif"/>
              </a:rPr>
              <a:t>teams </a:t>
            </a:r>
            <a:r>
              <a:rPr dirty="0" sz="2000" spc="-5">
                <a:latin typeface="Microsoft Sans Serif"/>
                <a:cs typeface="Microsoft Sans Serif"/>
              </a:rPr>
              <a:t>identify </a:t>
            </a:r>
            <a:r>
              <a:rPr dirty="0" sz="2000">
                <a:latin typeface="Microsoft Sans Serif"/>
                <a:cs typeface="Microsoft Sans Serif"/>
              </a:rPr>
              <a:t>and eventually </a:t>
            </a:r>
            <a:r>
              <a:rPr dirty="0" sz="2000" spc="-10">
                <a:latin typeface="Microsoft Sans Serif"/>
                <a:cs typeface="Microsoft Sans Serif"/>
              </a:rPr>
              <a:t>analyze </a:t>
            </a:r>
            <a:r>
              <a:rPr dirty="0" sz="2000">
                <a:latin typeface="Microsoft Sans Serif"/>
                <a:cs typeface="Microsoft Sans Serif"/>
              </a:rPr>
              <a:t>risks. </a:t>
            </a:r>
            <a:r>
              <a:rPr dirty="0" sz="2000" spc="-10">
                <a:latin typeface="Microsoft Sans Serif"/>
                <a:cs typeface="Microsoft Sans Serif"/>
              </a:rPr>
              <a:t>Figure 7.3 </a:t>
            </a:r>
            <a:r>
              <a:rPr dirty="0" sz="2000" spc="-5">
                <a:latin typeface="Microsoft Sans Serif"/>
                <a:cs typeface="Microsoft Sans Serif"/>
              </a:rPr>
              <a:t>provides a generic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example </a:t>
            </a:r>
            <a:r>
              <a:rPr dirty="0" sz="2000" spc="-10">
                <a:latin typeface="Microsoft Sans Serif"/>
                <a:cs typeface="Microsoft Sans Serif"/>
              </a:rPr>
              <a:t>of an </a:t>
            </a:r>
            <a:r>
              <a:rPr dirty="0" sz="2000" spc="-5">
                <a:latin typeface="Microsoft Sans Serif"/>
                <a:cs typeface="Microsoft Sans Serif"/>
              </a:rPr>
              <a:t>RBS. </a:t>
            </a:r>
            <a:r>
              <a:rPr dirty="0" sz="2000">
                <a:latin typeface="Microsoft Sans Serif"/>
                <a:cs typeface="Microsoft Sans Serif"/>
              </a:rPr>
              <a:t>The focus </a:t>
            </a:r>
            <a:r>
              <a:rPr dirty="0" sz="2000" spc="-10">
                <a:latin typeface="Microsoft Sans Serif"/>
                <a:cs typeface="Microsoft Sans Serif"/>
              </a:rPr>
              <a:t>at </a:t>
            </a:r>
            <a:r>
              <a:rPr dirty="0" sz="2000" spc="-5">
                <a:latin typeface="Microsoft Sans Serif"/>
                <a:cs typeface="Microsoft Sans Serif"/>
              </a:rPr>
              <a:t>the beginning should </a:t>
            </a:r>
            <a:r>
              <a:rPr dirty="0" sz="2000" spc="-10">
                <a:latin typeface="Microsoft Sans Serif"/>
                <a:cs typeface="Microsoft Sans Serif"/>
              </a:rPr>
              <a:t>be on </a:t>
            </a:r>
            <a:r>
              <a:rPr dirty="0" sz="2000">
                <a:latin typeface="Microsoft Sans Serif"/>
                <a:cs typeface="Microsoft Sans Serif"/>
              </a:rPr>
              <a:t>risks </a:t>
            </a:r>
            <a:r>
              <a:rPr dirty="0" sz="2000" spc="-10">
                <a:latin typeface="Microsoft Sans Serif"/>
                <a:cs typeface="Microsoft Sans Serif"/>
              </a:rPr>
              <a:t>that </a:t>
            </a:r>
            <a:r>
              <a:rPr dirty="0" sz="2000" spc="-5">
                <a:latin typeface="Microsoft Sans Serif"/>
                <a:cs typeface="Microsoft Sans Serif"/>
              </a:rPr>
              <a:t>can </a:t>
            </a:r>
            <a:r>
              <a:rPr dirty="0" sz="2000">
                <a:latin typeface="Microsoft Sans Serif"/>
                <a:cs typeface="Microsoft Sans Serif"/>
              </a:rPr>
              <a:t>affect </a:t>
            </a:r>
            <a:r>
              <a:rPr dirty="0" sz="2000" spc="-5">
                <a:latin typeface="Microsoft Sans Serif"/>
                <a:cs typeface="Microsoft Sans Serif"/>
              </a:rPr>
              <a:t>the </a:t>
            </a:r>
            <a:r>
              <a:rPr dirty="0" sz="2000" spc="-10">
                <a:latin typeface="Microsoft Sans Serif"/>
                <a:cs typeface="Microsoft Sans Serif"/>
              </a:rPr>
              <a:t>whole </a:t>
            </a:r>
            <a:r>
              <a:rPr dirty="0" sz="2000" spc="-5">
                <a:latin typeface="Microsoft Sans Serif"/>
                <a:cs typeface="Microsoft Sans Serif"/>
              </a:rPr>
              <a:t>project </a:t>
            </a:r>
            <a:r>
              <a:rPr dirty="0" sz="2000" spc="-10">
                <a:latin typeface="Microsoft Sans Serif"/>
                <a:cs typeface="Microsoft Sans Serif"/>
              </a:rPr>
              <a:t>as </a:t>
            </a:r>
            <a:r>
              <a:rPr dirty="0" sz="2000" spc="-5">
                <a:latin typeface="Microsoft Sans Serif"/>
                <a:cs typeface="Microsoft Sans Serif"/>
              </a:rPr>
              <a:t> opposed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specific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section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or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network.</a:t>
            </a:r>
            <a:endParaRPr sz="20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buClr>
                <a:srgbClr val="FF0000"/>
              </a:buClr>
              <a:buFont typeface="Wingdings"/>
              <a:buChar char=""/>
            </a:pPr>
            <a:endParaRPr sz="2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FF0000"/>
              </a:buClr>
              <a:buFont typeface="Wingdings"/>
              <a:buChar char=""/>
            </a:pPr>
            <a:endParaRPr sz="1800">
              <a:latin typeface="Microsoft Sans Serif"/>
              <a:cs typeface="Microsoft Sans Serif"/>
            </a:endParaRPr>
          </a:p>
          <a:p>
            <a:pPr algn="just" marL="356870" marR="6985" indent="-344805">
              <a:lnSpc>
                <a:spcPct val="150100"/>
              </a:lnSpc>
              <a:buClr>
                <a:srgbClr val="FF0000"/>
              </a:buClr>
              <a:buSzPct val="112500"/>
              <a:buFont typeface="Wingdings"/>
              <a:buChar char=""/>
              <a:tabLst>
                <a:tab pos="357505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After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the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5">
                <a:latin typeface="Microsoft Sans Serif"/>
                <a:cs typeface="Microsoft Sans Serif"/>
              </a:rPr>
              <a:t>macro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risks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have</a:t>
            </a:r>
            <a:r>
              <a:rPr dirty="0" sz="2000" spc="-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been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identified,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specific</a:t>
            </a:r>
            <a:r>
              <a:rPr dirty="0" sz="2000" spc="-5">
                <a:latin typeface="Microsoft Sans Serif"/>
                <a:cs typeface="Microsoft Sans Serif"/>
              </a:rPr>
              <a:t> areas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can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be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checked.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</a:t>
            </a:r>
            <a:r>
              <a:rPr dirty="0" sz="2000" spc="-5">
                <a:latin typeface="Microsoft Sans Serif"/>
                <a:cs typeface="Microsoft Sans Serif"/>
              </a:rPr>
              <a:t> effective</a:t>
            </a:r>
            <a:r>
              <a:rPr dirty="0" sz="2000" spc="5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tool</a:t>
            </a:r>
            <a:r>
              <a:rPr dirty="0" sz="2000" spc="52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for 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identifying specific </a:t>
            </a:r>
            <a:r>
              <a:rPr dirty="0" sz="2000">
                <a:latin typeface="Microsoft Sans Serif"/>
                <a:cs typeface="Microsoft Sans Serif"/>
              </a:rPr>
              <a:t>risks </a:t>
            </a:r>
            <a:r>
              <a:rPr dirty="0" sz="2000" spc="-20">
                <a:latin typeface="Microsoft Sans Serif"/>
                <a:cs typeface="Microsoft Sans Serif"/>
              </a:rPr>
              <a:t>is </a:t>
            </a:r>
            <a:r>
              <a:rPr dirty="0" sz="2000" spc="-5">
                <a:latin typeface="Microsoft Sans Serif"/>
                <a:cs typeface="Microsoft Sans Serif"/>
              </a:rPr>
              <a:t>the work </a:t>
            </a:r>
            <a:r>
              <a:rPr dirty="0" sz="2000" spc="-10">
                <a:latin typeface="Microsoft Sans Serif"/>
                <a:cs typeface="Microsoft Sans Serif"/>
              </a:rPr>
              <a:t>breakdown </a:t>
            </a:r>
            <a:r>
              <a:rPr dirty="0" sz="2000" spc="-5">
                <a:latin typeface="Microsoft Sans Serif"/>
                <a:cs typeface="Microsoft Sans Serif"/>
              </a:rPr>
              <a:t>structure. Use </a:t>
            </a:r>
            <a:r>
              <a:rPr dirty="0" sz="2000" spc="-10">
                <a:latin typeface="Microsoft Sans Serif"/>
                <a:cs typeface="Microsoft Sans Serif"/>
              </a:rPr>
              <a:t>of </a:t>
            </a:r>
            <a:r>
              <a:rPr dirty="0" sz="2000" spc="-5">
                <a:latin typeface="Microsoft Sans Serif"/>
                <a:cs typeface="Microsoft Sans Serif"/>
              </a:rPr>
              <a:t>the </a:t>
            </a:r>
            <a:r>
              <a:rPr dirty="0" sz="2000">
                <a:latin typeface="Microsoft Sans Serif"/>
                <a:cs typeface="Microsoft Sans Serif"/>
              </a:rPr>
              <a:t>RBS reduces </a:t>
            </a:r>
            <a:r>
              <a:rPr dirty="0" sz="2000" spc="-5">
                <a:latin typeface="Microsoft Sans Serif"/>
                <a:cs typeface="Microsoft Sans Serif"/>
              </a:rPr>
              <a:t>the chance a risk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event </a:t>
            </a:r>
            <a:r>
              <a:rPr dirty="0" sz="2000" spc="-10">
                <a:latin typeface="Microsoft Sans Serif"/>
                <a:cs typeface="Microsoft Sans Serif"/>
              </a:rPr>
              <a:t>will be</a:t>
            </a:r>
            <a:r>
              <a:rPr dirty="0" sz="2000" spc="-5">
                <a:latin typeface="Microsoft Sans Serif"/>
                <a:cs typeface="Microsoft Sans Serif"/>
              </a:rPr>
              <a:t> missed. </a:t>
            </a:r>
            <a:r>
              <a:rPr dirty="0" sz="2000">
                <a:latin typeface="Microsoft Sans Serif"/>
                <a:cs typeface="Microsoft Sans Serif"/>
              </a:rPr>
              <a:t>On </a:t>
            </a:r>
            <a:r>
              <a:rPr dirty="0" sz="2000" spc="-10">
                <a:latin typeface="Microsoft Sans Serif"/>
                <a:cs typeface="Microsoft Sans Serif"/>
              </a:rPr>
              <a:t>large </a:t>
            </a:r>
            <a:r>
              <a:rPr dirty="0" sz="2000" spc="-5">
                <a:latin typeface="Microsoft Sans Serif"/>
                <a:cs typeface="Microsoft Sans Serif"/>
              </a:rPr>
              <a:t>projects </a:t>
            </a:r>
            <a:r>
              <a:rPr dirty="0" sz="2000" spc="-10">
                <a:latin typeface="Microsoft Sans Serif"/>
                <a:cs typeface="Microsoft Sans Serif"/>
              </a:rPr>
              <a:t>multiple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risk</a:t>
            </a:r>
            <a:r>
              <a:rPr dirty="0" sz="2000" spc="-5">
                <a:latin typeface="Microsoft Sans Serif"/>
                <a:cs typeface="Microsoft Sans Serif"/>
              </a:rPr>
              <a:t> teams are </a:t>
            </a:r>
            <a:r>
              <a:rPr dirty="0" sz="2000" spc="-10">
                <a:latin typeface="Microsoft Sans Serif"/>
                <a:cs typeface="Microsoft Sans Serif"/>
              </a:rPr>
              <a:t>organized </a:t>
            </a:r>
            <a:r>
              <a:rPr dirty="0" sz="2000" spc="-5">
                <a:latin typeface="Microsoft Sans Serif"/>
                <a:cs typeface="Microsoft Sans Serif"/>
              </a:rPr>
              <a:t>around </a:t>
            </a:r>
            <a:r>
              <a:rPr dirty="0" sz="2000" spc="-10">
                <a:latin typeface="Microsoft Sans Serif"/>
                <a:cs typeface="Microsoft Sans Serif"/>
              </a:rPr>
              <a:t>specific</a:t>
            </a:r>
            <a:r>
              <a:rPr dirty="0" sz="2000" spc="509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deliverables 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submit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their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risk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management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reports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to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the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manager.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3736" y="1146047"/>
            <a:ext cx="10930128" cy="477012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277857" y="6201562"/>
            <a:ext cx="847725" cy="2089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5" b="1">
                <a:solidFill>
                  <a:srgbClr val="006666"/>
                </a:solidFill>
                <a:latin typeface="Arial"/>
                <a:cs typeface="Arial"/>
              </a:rPr>
              <a:t>F</a:t>
            </a:r>
            <a:r>
              <a:rPr dirty="0" sz="1200" spc="-25" b="1">
                <a:solidFill>
                  <a:srgbClr val="006666"/>
                </a:solidFill>
                <a:latin typeface="Arial"/>
                <a:cs typeface="Arial"/>
              </a:rPr>
              <a:t>I</a:t>
            </a:r>
            <a:r>
              <a:rPr dirty="0" sz="1200" b="1">
                <a:solidFill>
                  <a:srgbClr val="006666"/>
                </a:solidFill>
                <a:latin typeface="Arial"/>
                <a:cs typeface="Arial"/>
              </a:rPr>
              <a:t>GU</a:t>
            </a:r>
            <a:r>
              <a:rPr dirty="0" sz="1200" spc="-10" b="1">
                <a:solidFill>
                  <a:srgbClr val="006666"/>
                </a:solidFill>
                <a:latin typeface="Arial"/>
                <a:cs typeface="Arial"/>
              </a:rPr>
              <a:t>R</a:t>
            </a:r>
            <a:r>
              <a:rPr dirty="0" sz="1200" b="1">
                <a:solidFill>
                  <a:srgbClr val="006666"/>
                </a:solidFill>
                <a:latin typeface="Arial"/>
                <a:cs typeface="Arial"/>
              </a:rPr>
              <a:t>E</a:t>
            </a:r>
            <a:r>
              <a:rPr dirty="0" sz="1200" spc="-55" b="1">
                <a:solidFill>
                  <a:srgbClr val="006666"/>
                </a:solidFill>
                <a:latin typeface="Arial"/>
                <a:cs typeface="Arial"/>
              </a:rPr>
              <a:t> </a:t>
            </a:r>
            <a:r>
              <a:rPr dirty="0" sz="1200" b="1">
                <a:solidFill>
                  <a:srgbClr val="006666"/>
                </a:solidFill>
                <a:latin typeface="Arial"/>
                <a:cs typeface="Arial"/>
              </a:rPr>
              <a:t>7.3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93444" y="330834"/>
            <a:ext cx="7132320" cy="3911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-5">
                <a:solidFill>
                  <a:srgbClr val="EB018D"/>
                </a:solidFill>
              </a:rPr>
              <a:t>FIGURE</a:t>
            </a:r>
            <a:r>
              <a:rPr dirty="0" sz="2400" spc="-20">
                <a:solidFill>
                  <a:srgbClr val="EB018D"/>
                </a:solidFill>
              </a:rPr>
              <a:t> </a:t>
            </a:r>
            <a:r>
              <a:rPr dirty="0" sz="2400">
                <a:solidFill>
                  <a:srgbClr val="EB018D"/>
                </a:solidFill>
              </a:rPr>
              <a:t>7.3</a:t>
            </a:r>
            <a:r>
              <a:rPr dirty="0" sz="2400" spc="-5">
                <a:solidFill>
                  <a:srgbClr val="EB018D"/>
                </a:solidFill>
              </a:rPr>
              <a:t> </a:t>
            </a:r>
            <a:r>
              <a:rPr dirty="0" sz="2400">
                <a:solidFill>
                  <a:srgbClr val="231F20"/>
                </a:solidFill>
              </a:rPr>
              <a:t>The</a:t>
            </a:r>
            <a:r>
              <a:rPr dirty="0" sz="2400" spc="-15">
                <a:solidFill>
                  <a:srgbClr val="231F20"/>
                </a:solidFill>
              </a:rPr>
              <a:t> </a:t>
            </a:r>
            <a:r>
              <a:rPr dirty="0" sz="2400">
                <a:solidFill>
                  <a:srgbClr val="231F20"/>
                </a:solidFill>
              </a:rPr>
              <a:t>Risk</a:t>
            </a:r>
            <a:r>
              <a:rPr dirty="0" sz="2400" spc="-15">
                <a:solidFill>
                  <a:srgbClr val="231F20"/>
                </a:solidFill>
              </a:rPr>
              <a:t> </a:t>
            </a:r>
            <a:r>
              <a:rPr dirty="0" sz="2400" spc="5">
                <a:solidFill>
                  <a:srgbClr val="231F20"/>
                </a:solidFill>
              </a:rPr>
              <a:t>Breakdown</a:t>
            </a:r>
            <a:r>
              <a:rPr dirty="0" sz="2400" spc="-75">
                <a:solidFill>
                  <a:srgbClr val="231F20"/>
                </a:solidFill>
              </a:rPr>
              <a:t> </a:t>
            </a:r>
            <a:r>
              <a:rPr dirty="0" sz="2400" spc="-5">
                <a:solidFill>
                  <a:srgbClr val="231F20"/>
                </a:solidFill>
              </a:rPr>
              <a:t>Structure</a:t>
            </a:r>
            <a:r>
              <a:rPr dirty="0" sz="2400" spc="-10">
                <a:solidFill>
                  <a:srgbClr val="231F20"/>
                </a:solidFill>
              </a:rPr>
              <a:t> </a:t>
            </a:r>
            <a:r>
              <a:rPr dirty="0" sz="2400" spc="-5">
                <a:solidFill>
                  <a:srgbClr val="231F20"/>
                </a:solidFill>
              </a:rPr>
              <a:t>(RBS)</a:t>
            </a:r>
            <a:endParaRPr sz="24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99891" y="371742"/>
            <a:ext cx="2027390" cy="2824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063997" y="256997"/>
            <a:ext cx="2065020" cy="454025"/>
          </a:xfrm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pc="-5" b="0">
                <a:latin typeface="Microsoft Sans Serif"/>
                <a:cs typeface="Microsoft Sans Serif"/>
              </a:rPr>
              <a:t>Risk</a:t>
            </a:r>
            <a:r>
              <a:rPr dirty="0" spc="-70" b="0">
                <a:latin typeface="Microsoft Sans Serif"/>
                <a:cs typeface="Microsoft Sans Serif"/>
              </a:rPr>
              <a:t> </a:t>
            </a:r>
            <a:r>
              <a:rPr dirty="0" spc="5" b="0">
                <a:latin typeface="Microsoft Sans Serif"/>
                <a:cs typeface="Microsoft Sans Serif"/>
              </a:rPr>
              <a:t>sources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39" y="1015110"/>
            <a:ext cx="11702415" cy="42703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u="heavy" sz="2400" spc="-5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Risk</a:t>
            </a:r>
            <a:r>
              <a:rPr dirty="0" u="heavy" sz="2400" spc="10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heavy" sz="2400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sources</a:t>
            </a:r>
            <a:r>
              <a:rPr dirty="0" u="heavy" sz="2400" spc="5" i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are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identified</a:t>
            </a:r>
            <a:r>
              <a:rPr dirty="0" sz="2400" spc="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during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risk</a:t>
            </a:r>
            <a:r>
              <a:rPr dirty="0" sz="2400" spc="3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identification</a:t>
            </a:r>
            <a:r>
              <a:rPr dirty="0" sz="2400" spc="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phase.</a:t>
            </a:r>
            <a:endParaRPr sz="24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FF0000"/>
              </a:buClr>
              <a:buFont typeface="Wingdings"/>
              <a:buChar char=""/>
            </a:pPr>
            <a:endParaRPr sz="355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10">
                <a:latin typeface="Microsoft Sans Serif"/>
                <a:cs typeface="Microsoft Sans Serif"/>
              </a:rPr>
              <a:t>Risk</a:t>
            </a:r>
            <a:r>
              <a:rPr dirty="0" sz="2400" spc="3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categories</a:t>
            </a:r>
            <a:r>
              <a:rPr dirty="0" sz="2400" spc="4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systematically</a:t>
            </a:r>
            <a:r>
              <a:rPr dirty="0" sz="2400" spc="4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classify</a:t>
            </a:r>
            <a:r>
              <a:rPr dirty="0" sz="2400" spc="-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risks</a:t>
            </a:r>
            <a:r>
              <a:rPr dirty="0" sz="2400" spc="6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and </a:t>
            </a:r>
            <a:r>
              <a:rPr dirty="0" sz="2400" spc="-5">
                <a:latin typeface="Microsoft Sans Serif"/>
                <a:cs typeface="Microsoft Sans Serif"/>
              </a:rPr>
              <a:t>provide</a:t>
            </a:r>
            <a:r>
              <a:rPr dirty="0" sz="2400" spc="8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context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 spc="10">
                <a:latin typeface="Microsoft Sans Serif"/>
                <a:cs typeface="Microsoft Sans Serif"/>
              </a:rPr>
              <a:t>for</a:t>
            </a:r>
            <a:r>
              <a:rPr dirty="0" sz="2400" spc="-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understanding</a:t>
            </a:r>
            <a:endParaRPr sz="2400">
              <a:latin typeface="Microsoft Sans Serif"/>
              <a:cs typeface="Microsoft Sans Serif"/>
            </a:endParaRPr>
          </a:p>
          <a:p>
            <a:pPr marL="356870">
              <a:lnSpc>
                <a:spcPct val="100000"/>
              </a:lnSpc>
            </a:pPr>
            <a:r>
              <a:rPr dirty="0" sz="2400">
                <a:latin typeface="Microsoft Sans Serif"/>
                <a:cs typeface="Microsoft Sans Serif"/>
              </a:rPr>
              <a:t>those</a:t>
            </a:r>
            <a:r>
              <a:rPr dirty="0" sz="2400" spc="-3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risks</a:t>
            </a:r>
            <a:endParaRPr sz="24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55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Starting </a:t>
            </a:r>
            <a:r>
              <a:rPr dirty="0" sz="2400">
                <a:latin typeface="Microsoft Sans Serif"/>
                <a:cs typeface="Microsoft Sans Serif"/>
              </a:rPr>
              <a:t>point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list</a:t>
            </a:r>
            <a:r>
              <a:rPr dirty="0" sz="2400" spc="4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of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risk</a:t>
            </a:r>
            <a:r>
              <a:rPr dirty="0" sz="2400" spc="3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categories: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>
                <a:latin typeface="Microsoft Sans Serif"/>
                <a:cs typeface="Microsoft Sans Serif"/>
              </a:rPr>
              <a:t>Technical,</a:t>
            </a:r>
            <a:r>
              <a:rPr dirty="0" sz="2400" spc="-1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quality,</a:t>
            </a:r>
            <a:r>
              <a:rPr dirty="0" sz="2400" spc="5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or performance</a:t>
            </a:r>
            <a:r>
              <a:rPr dirty="0" sz="2400" spc="-4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risks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Project</a:t>
            </a:r>
            <a:r>
              <a:rPr dirty="0" sz="2400" spc="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management</a:t>
            </a:r>
            <a:r>
              <a:rPr dirty="0" sz="2400" spc="-4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risks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10">
                <a:latin typeface="Microsoft Sans Serif"/>
                <a:cs typeface="Microsoft Sans Serif"/>
              </a:rPr>
              <a:t>Organizational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risks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External </a:t>
            </a:r>
            <a:r>
              <a:rPr dirty="0" sz="2400" spc="-10">
                <a:latin typeface="Microsoft Sans Serif"/>
                <a:cs typeface="Microsoft Sans Serif"/>
              </a:rPr>
              <a:t>risks</a:t>
            </a:r>
            <a:endParaRPr sz="24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99891" y="371742"/>
            <a:ext cx="2027390" cy="2824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063997" y="256997"/>
            <a:ext cx="2065020" cy="454025"/>
          </a:xfrm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pc="-5" b="0">
                <a:latin typeface="Microsoft Sans Serif"/>
                <a:cs typeface="Microsoft Sans Serif"/>
              </a:rPr>
              <a:t>Risk</a:t>
            </a:r>
            <a:r>
              <a:rPr dirty="0" spc="-70" b="0">
                <a:latin typeface="Microsoft Sans Serif"/>
                <a:cs typeface="Microsoft Sans Serif"/>
              </a:rPr>
              <a:t> </a:t>
            </a:r>
            <a:r>
              <a:rPr dirty="0" spc="5" b="0">
                <a:latin typeface="Microsoft Sans Serif"/>
                <a:cs typeface="Microsoft Sans Serif"/>
              </a:rPr>
              <a:t>sources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3540" y="941704"/>
            <a:ext cx="9822180" cy="4417060"/>
          </a:xfrm>
          <a:prstGeom prst="rect">
            <a:avLst/>
          </a:prstGeom>
        </p:spPr>
        <p:txBody>
          <a:bodyPr wrap="square" lIns="0" tIns="85725" rIns="0" bIns="0" rtlCol="0" vert="horz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67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5" b="1">
                <a:latin typeface="Arial"/>
                <a:cs typeface="Arial"/>
              </a:rPr>
              <a:t>Technical/quality/performance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risks</a:t>
            </a:r>
            <a:endParaRPr sz="2400">
              <a:latin typeface="Arial"/>
              <a:cs typeface="Arial"/>
            </a:endParaRPr>
          </a:p>
          <a:p>
            <a:pPr lvl="1" marL="756285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Unproven</a:t>
            </a:r>
            <a:r>
              <a:rPr dirty="0" sz="2400" spc="4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or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complex technology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Changes</a:t>
            </a:r>
            <a:r>
              <a:rPr dirty="0" sz="2400" spc="3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to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technology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anticipated during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</a:t>
            </a:r>
            <a:r>
              <a:rPr dirty="0" sz="2400" spc="-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course</a:t>
            </a:r>
            <a:r>
              <a:rPr dirty="0" sz="2400" spc="5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of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</a:t>
            </a:r>
            <a:r>
              <a:rPr dirty="0" sz="2400" spc="-5">
                <a:latin typeface="Microsoft Sans Serif"/>
                <a:cs typeface="Microsoft Sans Serif"/>
              </a:rPr>
              <a:t> project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Unrealistic</a:t>
            </a:r>
            <a:r>
              <a:rPr dirty="0" sz="2400" spc="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quality</a:t>
            </a:r>
            <a:r>
              <a:rPr dirty="0" sz="2400" spc="4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goals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Unrealistic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performance</a:t>
            </a:r>
            <a:r>
              <a:rPr dirty="0" sz="2400" spc="-5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goals</a:t>
            </a:r>
            <a:endParaRPr sz="2400">
              <a:latin typeface="Microsoft Sans Serif"/>
              <a:cs typeface="Microsoft Sans Serif"/>
            </a:endParaRPr>
          </a:p>
          <a:p>
            <a:pPr lvl="1">
              <a:lnSpc>
                <a:spcPct val="100000"/>
              </a:lnSpc>
              <a:spcBef>
                <a:spcPts val="15"/>
              </a:spcBef>
              <a:buClr>
                <a:srgbClr val="FF0000"/>
              </a:buClr>
              <a:buFont typeface="Wingdings"/>
              <a:buChar char=""/>
            </a:pPr>
            <a:endParaRPr sz="3550">
              <a:latin typeface="Microsoft Sans Serif"/>
              <a:cs typeface="Microsoft Sans Serif"/>
            </a:endParaRPr>
          </a:p>
          <a:p>
            <a:pPr marL="356870" indent="-344805">
              <a:lnSpc>
                <a:spcPct val="100000"/>
              </a:lnSpc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spc="-5" b="1">
                <a:latin typeface="Arial"/>
                <a:cs typeface="Arial"/>
              </a:rPr>
              <a:t>Project</a:t>
            </a:r>
            <a:r>
              <a:rPr dirty="0" sz="2400" spc="-15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management</a:t>
            </a:r>
            <a:r>
              <a:rPr dirty="0" sz="2400" spc="-70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risks</a:t>
            </a:r>
            <a:endParaRPr sz="2400">
              <a:latin typeface="Arial"/>
              <a:cs typeface="Arial"/>
            </a:endParaRPr>
          </a:p>
          <a:p>
            <a:pPr lvl="1" marL="756285" indent="-287020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>
                <a:latin typeface="Microsoft Sans Serif"/>
                <a:cs typeface="Microsoft Sans Serif"/>
              </a:rPr>
              <a:t>Improper</a:t>
            </a:r>
            <a:r>
              <a:rPr dirty="0" sz="2400" spc="-3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schedule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and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resource</a:t>
            </a:r>
            <a:r>
              <a:rPr dirty="0" sz="2400" spc="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planning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>
                <a:latin typeface="Microsoft Sans Serif"/>
                <a:cs typeface="Microsoft Sans Serif"/>
              </a:rPr>
              <a:t>Poor</a:t>
            </a:r>
            <a:r>
              <a:rPr dirty="0" sz="2400" spc="-1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project</a:t>
            </a:r>
            <a:r>
              <a:rPr dirty="0" sz="240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planning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>
                <a:latin typeface="Microsoft Sans Serif"/>
                <a:cs typeface="Microsoft Sans Serif"/>
              </a:rPr>
              <a:t>Improper</a:t>
            </a:r>
            <a:r>
              <a:rPr dirty="0" sz="2400" spc="-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or</a:t>
            </a:r>
            <a:r>
              <a:rPr dirty="0" sz="2400" spc="4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poor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project</a:t>
            </a:r>
            <a:r>
              <a:rPr dirty="0" sz="2400" spc="3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management</a:t>
            </a:r>
            <a:r>
              <a:rPr dirty="0" sz="2400" spc="-2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disciplines</a:t>
            </a:r>
            <a:r>
              <a:rPr dirty="0" sz="2400" spc="4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or</a:t>
            </a:r>
            <a:r>
              <a:rPr dirty="0" sz="2400" spc="4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methodologies</a:t>
            </a:r>
            <a:endParaRPr sz="24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69488" y="371742"/>
            <a:ext cx="2085150" cy="2824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033517" y="256997"/>
            <a:ext cx="2123440" cy="454025"/>
          </a:xfrm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pc="-5" b="0">
                <a:latin typeface="Microsoft Sans Serif"/>
                <a:cs typeface="Microsoft Sans Serif"/>
              </a:rPr>
              <a:t>Risk</a:t>
            </a:r>
            <a:r>
              <a:rPr dirty="0" spc="-70" b="0">
                <a:latin typeface="Microsoft Sans Serif"/>
                <a:cs typeface="Microsoft Sans Serif"/>
              </a:rPr>
              <a:t> </a:t>
            </a:r>
            <a:r>
              <a:rPr dirty="0" spc="5" b="0">
                <a:latin typeface="Microsoft Sans Serif"/>
                <a:cs typeface="Microsoft Sans Serif"/>
              </a:rPr>
              <a:t>Sources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3540" y="941704"/>
            <a:ext cx="11126470" cy="4200525"/>
          </a:xfrm>
          <a:prstGeom prst="rect">
            <a:avLst/>
          </a:prstGeom>
        </p:spPr>
        <p:txBody>
          <a:bodyPr wrap="square" lIns="0" tIns="85725" rIns="0" bIns="0" rtlCol="0" vert="horz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67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b="1">
                <a:latin typeface="Arial"/>
                <a:cs typeface="Arial"/>
              </a:rPr>
              <a:t>Organizational</a:t>
            </a:r>
            <a:r>
              <a:rPr dirty="0" sz="2400" spc="-100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risks</a:t>
            </a:r>
            <a:endParaRPr sz="2400">
              <a:latin typeface="Arial"/>
              <a:cs typeface="Arial"/>
            </a:endParaRPr>
          </a:p>
          <a:p>
            <a:pPr lvl="1" marL="756285" marR="147955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>
                <a:latin typeface="Microsoft Sans Serif"/>
                <a:cs typeface="Microsoft Sans Serif"/>
              </a:rPr>
              <a:t>Resource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conflicts </a:t>
            </a:r>
            <a:r>
              <a:rPr dirty="0" sz="2400">
                <a:latin typeface="Microsoft Sans Serif"/>
                <a:cs typeface="Microsoft Sans Serif"/>
              </a:rPr>
              <a:t>due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to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multiple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projects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occurring</a:t>
            </a:r>
            <a:r>
              <a:rPr dirty="0" sz="2400" spc="5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at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</a:t>
            </a:r>
            <a:r>
              <a:rPr dirty="0" sz="2400" spc="-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same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time </a:t>
            </a:r>
            <a:r>
              <a:rPr dirty="0" sz="2400" spc="-10">
                <a:latin typeface="Microsoft Sans Serif"/>
                <a:cs typeface="Microsoft Sans Serif"/>
              </a:rPr>
              <a:t>in</a:t>
            </a:r>
            <a:r>
              <a:rPr dirty="0" sz="2400" spc="4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 </a:t>
            </a:r>
            <a:r>
              <a:rPr dirty="0" sz="2400" spc="-62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organization</a:t>
            </a:r>
            <a:endParaRPr sz="2400">
              <a:latin typeface="Microsoft Sans Serif"/>
              <a:cs typeface="Microsoft Sans Serif"/>
            </a:endParaRPr>
          </a:p>
          <a:p>
            <a:pPr lvl="1" marL="756285" marR="5080" indent="-287020">
              <a:lnSpc>
                <a:spcPct val="100000"/>
              </a:lnSpc>
              <a:spcBef>
                <a:spcPts val="580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Unrealistic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scope,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time,</a:t>
            </a:r>
            <a:r>
              <a:rPr dirty="0" sz="2400" spc="-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and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cost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objectives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with</a:t>
            </a:r>
            <a:r>
              <a:rPr dirty="0" sz="2400" spc="3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respect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to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the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organization’s </a:t>
            </a:r>
            <a:r>
              <a:rPr dirty="0" sz="2400" spc="-62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resources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or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structure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>
                <a:latin typeface="Microsoft Sans Serif"/>
                <a:cs typeface="Microsoft Sans Serif"/>
              </a:rPr>
              <a:t>Lack</a:t>
            </a:r>
            <a:r>
              <a:rPr dirty="0" sz="2400" spc="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of</a:t>
            </a:r>
            <a:r>
              <a:rPr dirty="0" sz="2400" spc="1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funding</a:t>
            </a:r>
            <a:r>
              <a:rPr dirty="0" sz="2400" spc="-20">
                <a:latin typeface="Microsoft Sans Serif"/>
                <a:cs typeface="Microsoft Sans Serif"/>
              </a:rPr>
              <a:t> </a:t>
            </a:r>
            <a:r>
              <a:rPr dirty="0" sz="2400" spc="5">
                <a:latin typeface="Microsoft Sans Serif"/>
                <a:cs typeface="Microsoft Sans Serif"/>
              </a:rPr>
              <a:t>for</a:t>
            </a:r>
            <a:r>
              <a:rPr dirty="0" sz="2400">
                <a:latin typeface="Microsoft Sans Serif"/>
                <a:cs typeface="Microsoft Sans Serif"/>
              </a:rPr>
              <a:t> the</a:t>
            </a:r>
            <a:r>
              <a:rPr dirty="0" sz="2400" spc="-5">
                <a:latin typeface="Microsoft Sans Serif"/>
                <a:cs typeface="Microsoft Sans Serif"/>
              </a:rPr>
              <a:t> project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or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diversion</a:t>
            </a:r>
            <a:r>
              <a:rPr dirty="0" sz="2400" spc="6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of</a:t>
            </a:r>
            <a:r>
              <a:rPr dirty="0" sz="2400" spc="15">
                <a:latin typeface="Microsoft Sans Serif"/>
                <a:cs typeface="Microsoft Sans Serif"/>
              </a:rPr>
              <a:t> </a:t>
            </a:r>
            <a:r>
              <a:rPr dirty="0" sz="2400" spc="5">
                <a:latin typeface="Microsoft Sans Serif"/>
                <a:cs typeface="Microsoft Sans Serif"/>
              </a:rPr>
              <a:t>funds</a:t>
            </a:r>
            <a:r>
              <a:rPr dirty="0" sz="2400" spc="-40">
                <a:latin typeface="Microsoft Sans Serif"/>
                <a:cs typeface="Microsoft Sans Serif"/>
              </a:rPr>
              <a:t> </a:t>
            </a:r>
            <a:r>
              <a:rPr dirty="0" sz="2400" spc="5">
                <a:latin typeface="Microsoft Sans Serif"/>
                <a:cs typeface="Microsoft Sans Serif"/>
              </a:rPr>
              <a:t>from</a:t>
            </a:r>
            <a:r>
              <a:rPr dirty="0" sz="2400">
                <a:latin typeface="Microsoft Sans Serif"/>
                <a:cs typeface="Microsoft Sans Serif"/>
              </a:rPr>
              <a:t> the</a:t>
            </a:r>
            <a:r>
              <a:rPr dirty="0" sz="2400" spc="-10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project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to</a:t>
            </a:r>
            <a:r>
              <a:rPr dirty="0" sz="2400" spc="20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icrosoft Sans Serif"/>
                <a:cs typeface="Microsoft Sans Serif"/>
              </a:rPr>
              <a:t>other</a:t>
            </a:r>
            <a:endParaRPr sz="2400">
              <a:latin typeface="Microsoft Sans Serif"/>
              <a:cs typeface="Microsoft Sans Serif"/>
            </a:endParaRPr>
          </a:p>
          <a:p>
            <a:pPr marL="756285">
              <a:lnSpc>
                <a:spcPct val="100000"/>
              </a:lnSpc>
              <a:spcBef>
                <a:spcPts val="5"/>
              </a:spcBef>
            </a:pPr>
            <a:r>
              <a:rPr dirty="0" sz="2400" spc="-5">
                <a:latin typeface="Microsoft Sans Serif"/>
                <a:cs typeface="Microsoft Sans Serif"/>
              </a:rPr>
              <a:t>projects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Management</a:t>
            </a:r>
            <a:r>
              <a:rPr dirty="0" sz="2400" spc="-20">
                <a:latin typeface="Microsoft Sans Serif"/>
                <a:cs typeface="Microsoft Sans Serif"/>
              </a:rPr>
              <a:t> </a:t>
            </a:r>
            <a:r>
              <a:rPr dirty="0" sz="2400" spc="-10">
                <a:latin typeface="Microsoft Sans Serif"/>
                <a:cs typeface="Microsoft Sans Serif"/>
              </a:rPr>
              <a:t>oversight</a:t>
            </a:r>
            <a:r>
              <a:rPr dirty="0" sz="2400" spc="5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changes</a:t>
            </a:r>
            <a:endParaRPr sz="24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60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>
                <a:latin typeface="Microsoft Sans Serif"/>
                <a:cs typeface="Microsoft Sans Serif"/>
              </a:rPr>
              <a:t>Loss of</a:t>
            </a:r>
            <a:r>
              <a:rPr dirty="0" sz="2400" spc="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icrosoft Sans Serif"/>
                <a:cs typeface="Microsoft Sans Serif"/>
              </a:rPr>
              <a:t>project</a:t>
            </a:r>
            <a:r>
              <a:rPr dirty="0" sz="2400" spc="25">
                <a:latin typeface="Microsoft Sans Serif"/>
                <a:cs typeface="Microsoft Sans Serif"/>
              </a:rPr>
              <a:t> </a:t>
            </a:r>
            <a:r>
              <a:rPr dirty="0" sz="2400">
                <a:latin typeface="MS PGothic"/>
                <a:cs typeface="MS PGothic"/>
              </a:rPr>
              <a:t>‘</a:t>
            </a:r>
            <a:r>
              <a:rPr dirty="0" sz="2400">
                <a:latin typeface="Microsoft Sans Serif"/>
                <a:cs typeface="Microsoft Sans Serif"/>
              </a:rPr>
              <a:t>champion</a:t>
            </a:r>
            <a:r>
              <a:rPr dirty="0" sz="2400">
                <a:latin typeface="MS PGothic"/>
                <a:cs typeface="MS PGothic"/>
              </a:rPr>
              <a:t>’</a:t>
            </a:r>
            <a:endParaRPr sz="2400">
              <a:latin typeface="MS PGothic"/>
              <a:cs typeface="MS PGothic"/>
            </a:endParaRPr>
          </a:p>
          <a:p>
            <a:pPr lvl="1" marL="756285" indent="-287020">
              <a:lnSpc>
                <a:spcPct val="100000"/>
              </a:lnSpc>
              <a:spcBef>
                <a:spcPts val="575"/>
              </a:spcBef>
              <a:buClr>
                <a:srgbClr val="FF0000"/>
              </a:buClr>
              <a:buSzPct val="72916"/>
              <a:buFont typeface="Wingdings"/>
              <a:buChar char=""/>
              <a:tabLst>
                <a:tab pos="756920" algn="l"/>
              </a:tabLst>
            </a:pPr>
            <a:r>
              <a:rPr dirty="0" sz="2400" spc="-5">
                <a:latin typeface="Microsoft Sans Serif"/>
                <a:cs typeface="Microsoft Sans Serif"/>
              </a:rPr>
              <a:t>Project</a:t>
            </a:r>
            <a:r>
              <a:rPr dirty="0" sz="2400" spc="-15">
                <a:latin typeface="Microsoft Sans Serif"/>
                <a:cs typeface="Microsoft Sans Serif"/>
              </a:rPr>
              <a:t> </a:t>
            </a:r>
            <a:r>
              <a:rPr dirty="0" sz="2400" spc="-5">
                <a:latin typeface="MS PGothic"/>
                <a:cs typeface="MS PGothic"/>
              </a:rPr>
              <a:t>‘</a:t>
            </a:r>
            <a:r>
              <a:rPr dirty="0" sz="2400" spc="-5">
                <a:latin typeface="Microsoft Sans Serif"/>
                <a:cs typeface="Microsoft Sans Serif"/>
              </a:rPr>
              <a:t>politics</a:t>
            </a:r>
            <a:r>
              <a:rPr dirty="0" sz="2400" spc="-5">
                <a:latin typeface="MS PGothic"/>
                <a:cs typeface="MS PGothic"/>
              </a:rPr>
              <a:t>’</a:t>
            </a:r>
            <a:endParaRPr sz="2400">
              <a:latin typeface="MS PGothic"/>
              <a:cs typeface="MS PGothic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69488" y="371742"/>
            <a:ext cx="2085150" cy="2824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033517" y="256997"/>
            <a:ext cx="2123440" cy="454025"/>
          </a:xfrm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pc="-5" b="0">
                <a:latin typeface="Microsoft Sans Serif"/>
                <a:cs typeface="Microsoft Sans Serif"/>
              </a:rPr>
              <a:t>Risk</a:t>
            </a:r>
            <a:r>
              <a:rPr dirty="0" spc="-70" b="0">
                <a:latin typeface="Microsoft Sans Serif"/>
                <a:cs typeface="Microsoft Sans Serif"/>
              </a:rPr>
              <a:t> </a:t>
            </a:r>
            <a:r>
              <a:rPr dirty="0" spc="5" b="0">
                <a:latin typeface="Microsoft Sans Serif"/>
                <a:cs typeface="Microsoft Sans Serif"/>
              </a:rPr>
              <a:t>Sources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3540" y="937686"/>
            <a:ext cx="11428095" cy="5020310"/>
          </a:xfrm>
          <a:prstGeom prst="rect">
            <a:avLst/>
          </a:prstGeom>
        </p:spPr>
        <p:txBody>
          <a:bodyPr wrap="square" lIns="0" tIns="90170" rIns="0" bIns="0" rtlCol="0" vert="horz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710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6870" algn="l"/>
                <a:tab pos="357505" algn="l"/>
              </a:tabLst>
            </a:pPr>
            <a:r>
              <a:rPr dirty="0" sz="2400" b="1">
                <a:latin typeface="Arial"/>
                <a:cs typeface="Arial"/>
              </a:rPr>
              <a:t>External</a:t>
            </a:r>
            <a:r>
              <a:rPr dirty="0" sz="2400" spc="-75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risks</a:t>
            </a:r>
            <a:endParaRPr sz="2400">
              <a:latin typeface="Arial"/>
              <a:cs typeface="Arial"/>
            </a:endParaRPr>
          </a:p>
          <a:p>
            <a:pPr lvl="1" marL="756285" indent="-287020">
              <a:lnSpc>
                <a:spcPct val="100000"/>
              </a:lnSpc>
              <a:spcBef>
                <a:spcPts val="495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New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laws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or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regulations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Labor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issues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84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>
                <a:latin typeface="Microsoft Sans Serif"/>
                <a:cs typeface="Microsoft Sans Serif"/>
              </a:rPr>
              <a:t>Weather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Exchange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rates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Changes</a:t>
            </a:r>
            <a:r>
              <a:rPr dirty="0" sz="2000" spc="7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in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foreign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policy</a:t>
            </a:r>
            <a:r>
              <a:rPr dirty="0" sz="2000" spc="8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for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projects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performed</a:t>
            </a:r>
            <a:r>
              <a:rPr dirty="0" sz="2000" spc="-3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(all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or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in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part)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in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other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countries</a:t>
            </a:r>
            <a:endParaRPr sz="2000">
              <a:latin typeface="Microsoft Sans Serif"/>
              <a:cs typeface="Microsoft Sans Serif"/>
            </a:endParaRPr>
          </a:p>
          <a:p>
            <a:pPr lvl="1"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Catastrophic</a:t>
            </a:r>
            <a:r>
              <a:rPr dirty="0" sz="2000" spc="8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risks</a:t>
            </a:r>
            <a:r>
              <a:rPr dirty="0" sz="2000" spc="-1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(</a:t>
            </a:r>
            <a:r>
              <a:rPr dirty="0" sz="2000" i="1">
                <a:latin typeface="Arial"/>
                <a:cs typeface="Arial"/>
              </a:rPr>
              <a:t>force</a:t>
            </a:r>
            <a:r>
              <a:rPr dirty="0" sz="2000" spc="-25" i="1">
                <a:latin typeface="Arial"/>
                <a:cs typeface="Arial"/>
              </a:rPr>
              <a:t> </a:t>
            </a:r>
            <a:r>
              <a:rPr dirty="0" sz="2000" spc="-10" i="1">
                <a:latin typeface="Arial"/>
                <a:cs typeface="Arial"/>
              </a:rPr>
              <a:t>majeure</a:t>
            </a:r>
            <a:r>
              <a:rPr dirty="0" sz="2000" spc="-10">
                <a:latin typeface="Microsoft Sans Serif"/>
                <a:cs typeface="Microsoft Sans Serif"/>
              </a:rPr>
              <a:t>)</a:t>
            </a:r>
            <a:r>
              <a:rPr dirty="0" sz="2000" spc="7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are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outside</a:t>
            </a:r>
            <a:r>
              <a:rPr dirty="0" sz="2000" spc="6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scope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risk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management </a:t>
            </a:r>
            <a:r>
              <a:rPr dirty="0" sz="2000" spc="-15">
                <a:latin typeface="Microsoft Sans Serif"/>
                <a:cs typeface="Microsoft Sans Serif"/>
              </a:rPr>
              <a:t>planning</a:t>
            </a:r>
            <a:r>
              <a:rPr dirty="0" sz="2000" spc="160">
                <a:latin typeface="Microsoft Sans Serif"/>
                <a:cs typeface="Microsoft Sans Serif"/>
              </a:rPr>
              <a:t> </a:t>
            </a:r>
            <a:r>
              <a:rPr dirty="0" sz="2000" spc="520">
                <a:latin typeface="Microsoft Sans Serif"/>
                <a:cs typeface="Microsoft Sans Serif"/>
              </a:rPr>
              <a:t>–</a:t>
            </a:r>
            <a:endParaRPr sz="2000">
              <a:latin typeface="Microsoft Sans Serif"/>
              <a:cs typeface="Microsoft Sans Serif"/>
            </a:endParaRPr>
          </a:p>
          <a:p>
            <a:pPr marL="756285">
              <a:lnSpc>
                <a:spcPct val="100000"/>
              </a:lnSpc>
              <a:spcBef>
                <a:spcPts val="5"/>
              </a:spcBef>
            </a:pPr>
            <a:r>
              <a:rPr dirty="0" sz="2000" spc="-10">
                <a:latin typeface="Microsoft Sans Serif"/>
                <a:cs typeface="Microsoft Sans Serif"/>
              </a:rPr>
              <a:t>require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disaster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recovery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techniques</a:t>
            </a:r>
            <a:endParaRPr sz="2000">
              <a:latin typeface="Microsoft Sans Serif"/>
              <a:cs typeface="Microsoft Sans Serif"/>
            </a:endParaRPr>
          </a:p>
          <a:p>
            <a:pPr marL="869315">
              <a:lnSpc>
                <a:spcPct val="100000"/>
              </a:lnSpc>
              <a:spcBef>
                <a:spcPts val="480"/>
              </a:spcBef>
              <a:tabLst>
                <a:tab pos="7918450" algn="l"/>
              </a:tabLst>
            </a:pPr>
            <a:r>
              <a:rPr dirty="0" sz="2000" spc="-5">
                <a:solidFill>
                  <a:srgbClr val="FF0000"/>
                </a:solidFill>
                <a:latin typeface="Ebrima"/>
                <a:cs typeface="Ebrima"/>
              </a:rPr>
              <a:t>»</a:t>
            </a:r>
            <a:r>
              <a:rPr dirty="0" sz="2000" spc="260">
                <a:solidFill>
                  <a:srgbClr val="FF0000"/>
                </a:solidFill>
                <a:latin typeface="Ebrima"/>
                <a:cs typeface="Ebrima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Examples: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Earthquakes,</a:t>
            </a:r>
            <a:r>
              <a:rPr dirty="0" sz="2000" spc="6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meteorites,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volcanoes,</a:t>
            </a:r>
            <a:r>
              <a:rPr dirty="0" sz="2000" spc="8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hurricanes,	</a:t>
            </a:r>
            <a:r>
              <a:rPr dirty="0" sz="2000" spc="-5">
                <a:latin typeface="Microsoft Sans Serif"/>
                <a:cs typeface="Microsoft Sans Serif"/>
              </a:rPr>
              <a:t>floods,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civil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unrest,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terrorism,</a:t>
            </a:r>
            <a:endParaRPr sz="2000">
              <a:latin typeface="Microsoft Sans Serif"/>
              <a:cs typeface="Microsoft Sans Serif"/>
            </a:endParaRPr>
          </a:p>
          <a:p>
            <a:pPr marL="1097915">
              <a:lnSpc>
                <a:spcPct val="100000"/>
              </a:lnSpc>
            </a:pPr>
            <a:r>
              <a:rPr dirty="0" sz="2000" spc="-5">
                <a:latin typeface="Microsoft Sans Serif"/>
                <a:cs typeface="Microsoft Sans Serif"/>
              </a:rPr>
              <a:t>etc.</a:t>
            </a:r>
            <a:endParaRPr sz="2000">
              <a:latin typeface="Microsoft Sans Serif"/>
              <a:cs typeface="Microsoft Sans Serif"/>
            </a:endParaRPr>
          </a:p>
          <a:p>
            <a:pPr algn="just" marL="869315" marR="5080">
              <a:lnSpc>
                <a:spcPct val="150100"/>
              </a:lnSpc>
              <a:spcBef>
                <a:spcPts val="50"/>
              </a:spcBef>
            </a:pPr>
            <a:r>
              <a:rPr dirty="0" sz="2000" spc="-10">
                <a:latin typeface="Microsoft Sans Serif"/>
                <a:cs typeface="Microsoft Sans Serif"/>
              </a:rPr>
              <a:t>Since </a:t>
            </a:r>
            <a:r>
              <a:rPr dirty="0" sz="2000" spc="-5">
                <a:latin typeface="Microsoft Sans Serif"/>
                <a:cs typeface="Microsoft Sans Serif"/>
              </a:rPr>
              <a:t>such external </a:t>
            </a:r>
            <a:r>
              <a:rPr dirty="0" sz="2000">
                <a:latin typeface="Microsoft Sans Serif"/>
                <a:cs typeface="Microsoft Sans Serif"/>
              </a:rPr>
              <a:t>risks </a:t>
            </a:r>
            <a:r>
              <a:rPr dirty="0" sz="2000" spc="-5">
                <a:latin typeface="Microsoft Sans Serif"/>
                <a:cs typeface="Microsoft Sans Serif"/>
              </a:rPr>
              <a:t>are usually considered before </a:t>
            </a:r>
            <a:r>
              <a:rPr dirty="0" sz="2000" spc="-10">
                <a:latin typeface="Microsoft Sans Serif"/>
                <a:cs typeface="Microsoft Sans Serif"/>
              </a:rPr>
              <a:t>the </a:t>
            </a:r>
            <a:r>
              <a:rPr dirty="0" sz="2000" spc="-5">
                <a:latin typeface="Microsoft Sans Serif"/>
                <a:cs typeface="Microsoft Sans Serif"/>
              </a:rPr>
              <a:t>decision </a:t>
            </a:r>
            <a:r>
              <a:rPr dirty="0" sz="2000" spc="-10">
                <a:latin typeface="Microsoft Sans Serif"/>
                <a:cs typeface="Microsoft Sans Serif"/>
              </a:rPr>
              <a:t>to </a:t>
            </a:r>
            <a:r>
              <a:rPr dirty="0" sz="2000" spc="5">
                <a:latin typeface="Microsoft Sans Serif"/>
                <a:cs typeface="Microsoft Sans Serif"/>
              </a:rPr>
              <a:t>go </a:t>
            </a:r>
            <a:r>
              <a:rPr dirty="0" sz="2000">
                <a:latin typeface="Microsoft Sans Serif"/>
                <a:cs typeface="Microsoft Sans Serif"/>
              </a:rPr>
              <a:t>ahead </a:t>
            </a:r>
            <a:r>
              <a:rPr dirty="0" sz="2000" spc="-10">
                <a:latin typeface="Microsoft Sans Serif"/>
                <a:cs typeface="Microsoft Sans Serif"/>
              </a:rPr>
              <a:t>with </a:t>
            </a:r>
            <a:r>
              <a:rPr dirty="0" sz="2000">
                <a:latin typeface="Microsoft Sans Serif"/>
                <a:cs typeface="Microsoft Sans Serif"/>
              </a:rPr>
              <a:t>the 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project, they </a:t>
            </a:r>
            <a:r>
              <a:rPr dirty="0" sz="2000" spc="-15">
                <a:latin typeface="Microsoft Sans Serif"/>
                <a:cs typeface="Microsoft Sans Serif"/>
              </a:rPr>
              <a:t>will </a:t>
            </a:r>
            <a:r>
              <a:rPr dirty="0" sz="2000">
                <a:latin typeface="Microsoft Sans Serif"/>
                <a:cs typeface="Microsoft Sans Serif"/>
              </a:rPr>
              <a:t>be </a:t>
            </a:r>
            <a:r>
              <a:rPr dirty="0" sz="2000" spc="-5">
                <a:latin typeface="Microsoft Sans Serif"/>
                <a:cs typeface="Microsoft Sans Serif"/>
              </a:rPr>
              <a:t>excluded </a:t>
            </a:r>
            <a:r>
              <a:rPr dirty="0" sz="2000" spc="-10">
                <a:latin typeface="Microsoft Sans Serif"/>
                <a:cs typeface="Microsoft Sans Serif"/>
              </a:rPr>
              <a:t>from the discussion </a:t>
            </a:r>
            <a:r>
              <a:rPr dirty="0" sz="2000" spc="-5">
                <a:latin typeface="Microsoft Sans Serif"/>
                <a:cs typeface="Microsoft Sans Serif"/>
              </a:rPr>
              <a:t>of project </a:t>
            </a:r>
            <a:r>
              <a:rPr dirty="0" sz="2000">
                <a:latin typeface="Microsoft Sans Serif"/>
                <a:cs typeface="Microsoft Sans Serif"/>
              </a:rPr>
              <a:t>risks. </a:t>
            </a:r>
            <a:r>
              <a:rPr dirty="0" sz="2000" spc="-5">
                <a:latin typeface="Microsoft Sans Serif"/>
                <a:cs typeface="Microsoft Sans Serif"/>
              </a:rPr>
              <a:t>However, </a:t>
            </a:r>
            <a:r>
              <a:rPr dirty="0" sz="2000" spc="-10">
                <a:latin typeface="Microsoft Sans Serif"/>
                <a:cs typeface="Microsoft Sans Serif"/>
              </a:rPr>
              <a:t>external </a:t>
            </a:r>
            <a:r>
              <a:rPr dirty="0" sz="2000" spc="5">
                <a:latin typeface="Microsoft Sans Serif"/>
                <a:cs typeface="Microsoft Sans Serif"/>
              </a:rPr>
              <a:t>risks </a:t>
            </a:r>
            <a:r>
              <a:rPr dirty="0" sz="2000" spc="-5">
                <a:latin typeface="Microsoft Sans Serif"/>
                <a:cs typeface="Microsoft Sans Serif"/>
              </a:rPr>
              <a:t>are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extremely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important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5">
                <a:latin typeface="Microsoft Sans Serif"/>
                <a:cs typeface="Microsoft Sans Serif"/>
              </a:rPr>
              <a:t>must</a:t>
            </a:r>
            <a:r>
              <a:rPr dirty="0" sz="2000" spc="-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be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addressed.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12087" y="371742"/>
            <a:ext cx="4003115" cy="2824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8415">
              <a:lnSpc>
                <a:spcPct val="100000"/>
              </a:lnSpc>
              <a:spcBef>
                <a:spcPts val="110"/>
              </a:spcBef>
            </a:pPr>
            <a:r>
              <a:rPr dirty="0"/>
              <a:t>Risk</a:t>
            </a:r>
            <a:r>
              <a:rPr dirty="0" spc="-30"/>
              <a:t> </a:t>
            </a:r>
            <a:r>
              <a:rPr dirty="0"/>
              <a:t>Identification</a:t>
            </a:r>
            <a:r>
              <a:rPr dirty="0" spc="-35"/>
              <a:t> </a:t>
            </a:r>
            <a:r>
              <a:rPr dirty="0"/>
              <a:t>tools</a:t>
            </a:r>
          </a:p>
        </p:txBody>
      </p:sp>
      <p:sp>
        <p:nvSpPr>
          <p:cNvPr id="4" name="object 4"/>
          <p:cNvSpPr/>
          <p:nvPr/>
        </p:nvSpPr>
        <p:spPr>
          <a:xfrm>
            <a:off x="91440" y="1057655"/>
            <a:ext cx="2207260" cy="344805"/>
          </a:xfrm>
          <a:custGeom>
            <a:avLst/>
            <a:gdLst/>
            <a:ahLst/>
            <a:cxnLst/>
            <a:rect l="l" t="t" r="r" b="b"/>
            <a:pathLst>
              <a:path w="2207260" h="344805">
                <a:moveTo>
                  <a:pt x="2206752" y="0"/>
                </a:moveTo>
                <a:lnTo>
                  <a:pt x="2206752" y="0"/>
                </a:lnTo>
                <a:lnTo>
                  <a:pt x="0" y="0"/>
                </a:lnTo>
                <a:lnTo>
                  <a:pt x="0" y="344424"/>
                </a:lnTo>
                <a:lnTo>
                  <a:pt x="2206752" y="344424"/>
                </a:lnTo>
                <a:lnTo>
                  <a:pt x="2206752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8739" y="1015110"/>
            <a:ext cx="12038330" cy="46196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b="1">
                <a:latin typeface="Arial"/>
                <a:cs typeface="Arial"/>
              </a:rPr>
              <a:t>2-</a:t>
            </a:r>
            <a:r>
              <a:rPr dirty="0" sz="2400" spc="-30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Risk</a:t>
            </a:r>
            <a:r>
              <a:rPr dirty="0" sz="2400" spc="-35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profile: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050">
              <a:latin typeface="Arial"/>
              <a:cs typeface="Arial"/>
            </a:endParaRPr>
          </a:p>
          <a:p>
            <a:pPr algn="just" marL="356870" marR="8255" indent="-344805">
              <a:lnSpc>
                <a:spcPct val="150100"/>
              </a:lnSpc>
              <a:buClr>
                <a:srgbClr val="FF0000"/>
              </a:buClr>
              <a:buSzPct val="112500"/>
              <a:buFont typeface="Wingdings"/>
              <a:buChar char=""/>
              <a:tabLst>
                <a:tab pos="357505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A </a:t>
            </a:r>
            <a:r>
              <a:rPr dirty="0" sz="2000" spc="-10">
                <a:latin typeface="Microsoft Sans Serif"/>
                <a:cs typeface="Microsoft Sans Serif"/>
              </a:rPr>
              <a:t>risk profile </a:t>
            </a:r>
            <a:r>
              <a:rPr dirty="0" sz="2000" spc="-20">
                <a:latin typeface="Microsoft Sans Serif"/>
                <a:cs typeface="Microsoft Sans Serif"/>
              </a:rPr>
              <a:t>is </a:t>
            </a:r>
            <a:r>
              <a:rPr dirty="0" sz="2000" spc="-5">
                <a:latin typeface="Microsoft Sans Serif"/>
                <a:cs typeface="Microsoft Sans Serif"/>
              </a:rPr>
              <a:t>another </a:t>
            </a:r>
            <a:r>
              <a:rPr dirty="0" sz="2000">
                <a:latin typeface="Microsoft Sans Serif"/>
                <a:cs typeface="Microsoft Sans Serif"/>
              </a:rPr>
              <a:t>useful </a:t>
            </a:r>
            <a:r>
              <a:rPr dirty="0" sz="2000" spc="-10">
                <a:latin typeface="Microsoft Sans Serif"/>
                <a:cs typeface="Microsoft Sans Serif"/>
              </a:rPr>
              <a:t>tool. </a:t>
            </a:r>
            <a:r>
              <a:rPr dirty="0" sz="2000" spc="-5">
                <a:latin typeface="Microsoft Sans Serif"/>
                <a:cs typeface="Microsoft Sans Serif"/>
              </a:rPr>
              <a:t>A </a:t>
            </a:r>
            <a:r>
              <a:rPr dirty="0" sz="2000" spc="-10">
                <a:latin typeface="Microsoft Sans Serif"/>
                <a:cs typeface="Microsoft Sans Serif"/>
              </a:rPr>
              <a:t>risk profile </a:t>
            </a:r>
            <a:r>
              <a:rPr dirty="0" sz="2000" spc="-20">
                <a:latin typeface="Microsoft Sans Serif"/>
                <a:cs typeface="Microsoft Sans Serif"/>
              </a:rPr>
              <a:t>is </a:t>
            </a:r>
            <a:r>
              <a:rPr dirty="0" sz="2000" spc="-5">
                <a:latin typeface="Microsoft Sans Serif"/>
                <a:cs typeface="Microsoft Sans Serif"/>
              </a:rPr>
              <a:t>a </a:t>
            </a:r>
            <a:r>
              <a:rPr dirty="0" sz="2000" spc="-10">
                <a:latin typeface="Microsoft Sans Serif"/>
                <a:cs typeface="Microsoft Sans Serif"/>
              </a:rPr>
              <a:t>list </a:t>
            </a:r>
            <a:r>
              <a:rPr dirty="0" sz="2000" spc="-5">
                <a:latin typeface="Microsoft Sans Serif"/>
                <a:cs typeface="Microsoft Sans Serif"/>
              </a:rPr>
              <a:t>of </a:t>
            </a:r>
            <a:r>
              <a:rPr dirty="0" sz="2000" spc="-10">
                <a:latin typeface="Microsoft Sans Serif"/>
                <a:cs typeface="Microsoft Sans Serif"/>
              </a:rPr>
              <a:t>questions </a:t>
            </a:r>
            <a:r>
              <a:rPr dirty="0" sz="2000">
                <a:latin typeface="Microsoft Sans Serif"/>
                <a:cs typeface="Microsoft Sans Serif"/>
              </a:rPr>
              <a:t>that </a:t>
            </a:r>
            <a:r>
              <a:rPr dirty="0" sz="2000" spc="-10">
                <a:latin typeface="Microsoft Sans Serif"/>
                <a:cs typeface="Microsoft Sans Serif"/>
              </a:rPr>
              <a:t>ad- </a:t>
            </a:r>
            <a:r>
              <a:rPr dirty="0" sz="2000">
                <a:latin typeface="Microsoft Sans Serif"/>
                <a:cs typeface="Microsoft Sans Serif"/>
              </a:rPr>
              <a:t>dress </a:t>
            </a:r>
            <a:r>
              <a:rPr dirty="0" sz="2000" spc="-10">
                <a:latin typeface="Microsoft Sans Serif"/>
                <a:cs typeface="Microsoft Sans Serif"/>
              </a:rPr>
              <a:t>traditional </a:t>
            </a:r>
            <a:r>
              <a:rPr dirty="0" sz="2000" spc="-5">
                <a:latin typeface="Microsoft Sans Serif"/>
                <a:cs typeface="Microsoft Sans Serif"/>
              </a:rPr>
              <a:t>areas </a:t>
            </a:r>
            <a:r>
              <a:rPr dirty="0" sz="2000" spc="-10">
                <a:latin typeface="Microsoft Sans Serif"/>
                <a:cs typeface="Microsoft Sans Serif"/>
              </a:rPr>
              <a:t>of </a:t>
            </a:r>
            <a:r>
              <a:rPr dirty="0" sz="2000" spc="-5">
                <a:latin typeface="Microsoft Sans Serif"/>
                <a:cs typeface="Microsoft Sans Serif"/>
              </a:rPr>
              <a:t> uncertainty </a:t>
            </a:r>
            <a:r>
              <a:rPr dirty="0" sz="2000" spc="5">
                <a:latin typeface="Microsoft Sans Serif"/>
                <a:cs typeface="Microsoft Sans Serif"/>
              </a:rPr>
              <a:t>on </a:t>
            </a:r>
            <a:r>
              <a:rPr dirty="0" sz="2000" spc="-5">
                <a:latin typeface="Microsoft Sans Serif"/>
                <a:cs typeface="Microsoft Sans Serif"/>
              </a:rPr>
              <a:t>a project. </a:t>
            </a:r>
            <a:r>
              <a:rPr dirty="0" sz="2000">
                <a:latin typeface="Microsoft Sans Serif"/>
                <a:cs typeface="Microsoft Sans Serif"/>
              </a:rPr>
              <a:t>These </a:t>
            </a:r>
            <a:r>
              <a:rPr dirty="0" sz="2000" spc="-5">
                <a:latin typeface="Microsoft Sans Serif"/>
                <a:cs typeface="Microsoft Sans Serif"/>
              </a:rPr>
              <a:t>questions have been </a:t>
            </a:r>
            <a:r>
              <a:rPr dirty="0" sz="2000" spc="-10">
                <a:latin typeface="Microsoft Sans Serif"/>
                <a:cs typeface="Microsoft Sans Serif"/>
              </a:rPr>
              <a:t>developed </a:t>
            </a:r>
            <a:r>
              <a:rPr dirty="0" sz="2000">
                <a:latin typeface="Microsoft Sans Serif"/>
                <a:cs typeface="Microsoft Sans Serif"/>
              </a:rPr>
              <a:t>and </a:t>
            </a:r>
            <a:r>
              <a:rPr dirty="0" sz="2000" spc="-10">
                <a:latin typeface="Microsoft Sans Serif"/>
                <a:cs typeface="Microsoft Sans Serif"/>
              </a:rPr>
              <a:t>refined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from</a:t>
            </a:r>
            <a:r>
              <a:rPr dirty="0" sz="2000" spc="-10">
                <a:latin typeface="Microsoft Sans Serif"/>
                <a:cs typeface="Microsoft Sans Serif"/>
              </a:rPr>
              <a:t> previous, similar </a:t>
            </a:r>
            <a:r>
              <a:rPr dirty="0" sz="2000" spc="-5">
                <a:latin typeface="Microsoft Sans Serif"/>
                <a:cs typeface="Microsoft Sans Serif"/>
              </a:rPr>
              <a:t> projects.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Figure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7.4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provides</a:t>
            </a:r>
            <a:r>
              <a:rPr dirty="0" sz="2000" spc="8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partial</a:t>
            </a:r>
            <a:r>
              <a:rPr dirty="0" sz="2000" spc="6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example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of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a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risk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profile.</a:t>
            </a:r>
            <a:endParaRPr sz="20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buClr>
                <a:srgbClr val="FF0000"/>
              </a:buClr>
              <a:buFont typeface="Wingdings"/>
              <a:buChar char=""/>
            </a:pPr>
            <a:endParaRPr sz="2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0000"/>
              </a:buClr>
              <a:buFont typeface="Wingdings"/>
              <a:buChar char=""/>
            </a:pPr>
            <a:endParaRPr sz="1800">
              <a:latin typeface="Microsoft Sans Serif"/>
              <a:cs typeface="Microsoft Sans Serif"/>
            </a:endParaRPr>
          </a:p>
          <a:p>
            <a:pPr algn="just" marL="356870" marR="5080" indent="-344805">
              <a:lnSpc>
                <a:spcPct val="150100"/>
              </a:lnSpc>
              <a:spcBef>
                <a:spcPts val="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7505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Risk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profiles</a:t>
            </a:r>
            <a:r>
              <a:rPr dirty="0" sz="2000" spc="-5">
                <a:latin typeface="Microsoft Sans Serif"/>
                <a:cs typeface="Microsoft Sans Serif"/>
              </a:rPr>
              <a:t> are generated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maintained</a:t>
            </a:r>
            <a:r>
              <a:rPr dirty="0" sz="2000" spc="-5">
                <a:latin typeface="Microsoft Sans Serif"/>
                <a:cs typeface="Microsoft Sans Serif"/>
              </a:rPr>
              <a:t> usually </a:t>
            </a:r>
            <a:r>
              <a:rPr dirty="0" sz="2000" spc="5">
                <a:latin typeface="Microsoft Sans Serif"/>
                <a:cs typeface="Microsoft Sans Serif"/>
              </a:rPr>
              <a:t>by </a:t>
            </a:r>
            <a:r>
              <a:rPr dirty="0" sz="2000" spc="-5">
                <a:latin typeface="Microsoft Sans Serif"/>
                <a:cs typeface="Microsoft Sans Serif"/>
              </a:rPr>
              <a:t>personnel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from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project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office.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5">
                <a:latin typeface="Microsoft Sans Serif"/>
                <a:cs typeface="Microsoft Sans Serif"/>
              </a:rPr>
              <a:t>They </a:t>
            </a:r>
            <a:r>
              <a:rPr dirty="0" sz="2000" spc="-5">
                <a:latin typeface="Microsoft Sans Serif"/>
                <a:cs typeface="Microsoft Sans Serif"/>
              </a:rPr>
              <a:t>are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updated and </a:t>
            </a:r>
            <a:r>
              <a:rPr dirty="0" sz="2000" spc="-10">
                <a:latin typeface="Microsoft Sans Serif"/>
                <a:cs typeface="Microsoft Sans Serif"/>
              </a:rPr>
              <a:t>refined</a:t>
            </a:r>
            <a:r>
              <a:rPr dirty="0" sz="2000" spc="-5">
                <a:latin typeface="Microsoft Sans Serif"/>
                <a:cs typeface="Microsoft Sans Serif"/>
              </a:rPr>
              <a:t> during the post project </a:t>
            </a:r>
            <a:r>
              <a:rPr dirty="0" sz="2000" spc="-10">
                <a:latin typeface="Microsoft Sans Serif"/>
                <a:cs typeface="Microsoft Sans Serif"/>
              </a:rPr>
              <a:t>audit. </a:t>
            </a:r>
            <a:r>
              <a:rPr dirty="0" sz="2000" spc="-5">
                <a:latin typeface="Microsoft Sans Serif"/>
                <a:cs typeface="Microsoft Sans Serif"/>
              </a:rPr>
              <a:t>These </a:t>
            </a:r>
            <a:r>
              <a:rPr dirty="0" sz="2000" spc="-10">
                <a:latin typeface="Microsoft Sans Serif"/>
                <a:cs typeface="Microsoft Sans Serif"/>
              </a:rPr>
              <a:t>profiles,</a:t>
            </a:r>
            <a:r>
              <a:rPr dirty="0" sz="2000" spc="509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when </a:t>
            </a:r>
            <a:r>
              <a:rPr dirty="0" sz="2000">
                <a:latin typeface="Microsoft Sans Serif"/>
                <a:cs typeface="Microsoft Sans Serif"/>
              </a:rPr>
              <a:t>kept </a:t>
            </a:r>
            <a:r>
              <a:rPr dirty="0" sz="2000" spc="-10">
                <a:latin typeface="Microsoft Sans Serif"/>
                <a:cs typeface="Microsoft Sans Serif"/>
              </a:rPr>
              <a:t>up to date, </a:t>
            </a:r>
            <a:r>
              <a:rPr dirty="0" sz="2000" spc="-5">
                <a:latin typeface="Microsoft Sans Serif"/>
                <a:cs typeface="Microsoft Sans Serif"/>
              </a:rPr>
              <a:t>can </a:t>
            </a:r>
            <a:r>
              <a:rPr dirty="0" sz="2000" spc="-10">
                <a:latin typeface="Microsoft Sans Serif"/>
                <a:cs typeface="Microsoft Sans Serif"/>
              </a:rPr>
              <a:t>be </a:t>
            </a:r>
            <a:r>
              <a:rPr dirty="0" sz="2000" spc="-5">
                <a:latin typeface="Microsoft Sans Serif"/>
                <a:cs typeface="Microsoft Sans Serif"/>
              </a:rPr>
              <a:t>a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powerful resource </a:t>
            </a:r>
            <a:r>
              <a:rPr dirty="0" sz="2000" spc="-20">
                <a:latin typeface="Microsoft Sans Serif"/>
                <a:cs typeface="Microsoft Sans Serif"/>
              </a:rPr>
              <a:t>in </a:t>
            </a:r>
            <a:r>
              <a:rPr dirty="0" sz="2000">
                <a:latin typeface="Microsoft Sans Serif"/>
                <a:cs typeface="Microsoft Sans Serif"/>
              </a:rPr>
              <a:t>the risk </a:t>
            </a:r>
            <a:r>
              <a:rPr dirty="0" sz="2000" spc="-5">
                <a:latin typeface="Microsoft Sans Serif"/>
                <a:cs typeface="Microsoft Sans Serif"/>
              </a:rPr>
              <a:t>management process. </a:t>
            </a:r>
            <a:r>
              <a:rPr dirty="0" sz="2000" spc="-10">
                <a:latin typeface="Microsoft Sans Serif"/>
                <a:cs typeface="Microsoft Sans Serif"/>
              </a:rPr>
              <a:t>The </a:t>
            </a:r>
            <a:r>
              <a:rPr dirty="0" sz="2000" spc="-5">
                <a:latin typeface="Microsoft Sans Serif"/>
                <a:cs typeface="Microsoft Sans Serif"/>
              </a:rPr>
              <a:t>collective experience </a:t>
            </a:r>
            <a:r>
              <a:rPr dirty="0" sz="2000" spc="-10">
                <a:latin typeface="Microsoft Sans Serif"/>
                <a:cs typeface="Microsoft Sans Serif"/>
              </a:rPr>
              <a:t>of </a:t>
            </a:r>
            <a:r>
              <a:rPr dirty="0" sz="2000" spc="-15">
                <a:latin typeface="Microsoft Sans Serif"/>
                <a:cs typeface="Microsoft Sans Serif"/>
              </a:rPr>
              <a:t>the </a:t>
            </a:r>
            <a:r>
              <a:rPr dirty="0" sz="2000" spc="-5">
                <a:latin typeface="Microsoft Sans Serif"/>
                <a:cs typeface="Microsoft Sans Serif"/>
              </a:rPr>
              <a:t>firm’s past projects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resides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in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their</a:t>
            </a:r>
            <a:r>
              <a:rPr dirty="0" sz="2000" spc="5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questions.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6591" y="1267967"/>
            <a:ext cx="9729216" cy="4953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277857" y="6201562"/>
            <a:ext cx="847725" cy="2089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5" b="1">
                <a:solidFill>
                  <a:srgbClr val="006666"/>
                </a:solidFill>
                <a:latin typeface="Arial"/>
                <a:cs typeface="Arial"/>
              </a:rPr>
              <a:t>F</a:t>
            </a:r>
            <a:r>
              <a:rPr dirty="0" sz="1200" spc="-25" b="1">
                <a:solidFill>
                  <a:srgbClr val="006666"/>
                </a:solidFill>
                <a:latin typeface="Arial"/>
                <a:cs typeface="Arial"/>
              </a:rPr>
              <a:t>I</a:t>
            </a:r>
            <a:r>
              <a:rPr dirty="0" sz="1200" b="1">
                <a:solidFill>
                  <a:srgbClr val="006666"/>
                </a:solidFill>
                <a:latin typeface="Arial"/>
                <a:cs typeface="Arial"/>
              </a:rPr>
              <a:t>GU</a:t>
            </a:r>
            <a:r>
              <a:rPr dirty="0" sz="1200" spc="-10" b="1">
                <a:solidFill>
                  <a:srgbClr val="006666"/>
                </a:solidFill>
                <a:latin typeface="Arial"/>
                <a:cs typeface="Arial"/>
              </a:rPr>
              <a:t>R</a:t>
            </a:r>
            <a:r>
              <a:rPr dirty="0" sz="1200" b="1">
                <a:solidFill>
                  <a:srgbClr val="006666"/>
                </a:solidFill>
                <a:latin typeface="Arial"/>
                <a:cs typeface="Arial"/>
              </a:rPr>
              <a:t>E</a:t>
            </a:r>
            <a:r>
              <a:rPr dirty="0" sz="1200" spc="-55" b="1">
                <a:solidFill>
                  <a:srgbClr val="006666"/>
                </a:solidFill>
                <a:latin typeface="Arial"/>
                <a:cs typeface="Arial"/>
              </a:rPr>
              <a:t> </a:t>
            </a:r>
            <a:r>
              <a:rPr dirty="0" sz="1200" b="1">
                <a:solidFill>
                  <a:srgbClr val="006666"/>
                </a:solidFill>
                <a:latin typeface="Arial"/>
                <a:cs typeface="Arial"/>
              </a:rPr>
              <a:t>7.4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26032" y="267081"/>
            <a:ext cx="6289040" cy="628650"/>
          </a:xfrm>
          <a:prstGeom prst="rect"/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ts val="2375"/>
              </a:lnSpc>
              <a:spcBef>
                <a:spcPts val="90"/>
              </a:spcBef>
            </a:pPr>
            <a:r>
              <a:rPr dirty="0" sz="2000" spc="-5">
                <a:solidFill>
                  <a:srgbClr val="EB018D"/>
                </a:solidFill>
              </a:rPr>
              <a:t>FIGURE</a:t>
            </a:r>
            <a:r>
              <a:rPr dirty="0" sz="2000" spc="-35">
                <a:solidFill>
                  <a:srgbClr val="EB018D"/>
                </a:solidFill>
              </a:rPr>
              <a:t> </a:t>
            </a:r>
            <a:r>
              <a:rPr dirty="0" sz="2000" spc="-5">
                <a:solidFill>
                  <a:srgbClr val="EB018D"/>
                </a:solidFill>
              </a:rPr>
              <a:t>7.4</a:t>
            </a:r>
            <a:endParaRPr sz="2000"/>
          </a:p>
          <a:p>
            <a:pPr marL="12700">
              <a:lnSpc>
                <a:spcPts val="2375"/>
              </a:lnSpc>
            </a:pPr>
            <a:r>
              <a:rPr dirty="0" sz="2000" spc="-10">
                <a:solidFill>
                  <a:srgbClr val="231F20"/>
                </a:solidFill>
              </a:rPr>
              <a:t>Partial</a:t>
            </a:r>
            <a:r>
              <a:rPr dirty="0" sz="2000" spc="10">
                <a:solidFill>
                  <a:srgbClr val="231F20"/>
                </a:solidFill>
              </a:rPr>
              <a:t> </a:t>
            </a:r>
            <a:r>
              <a:rPr dirty="0" sz="2000" spc="-5">
                <a:solidFill>
                  <a:srgbClr val="231F20"/>
                </a:solidFill>
              </a:rPr>
              <a:t>Risk</a:t>
            </a:r>
            <a:r>
              <a:rPr dirty="0" sz="2000" spc="15">
                <a:solidFill>
                  <a:srgbClr val="231F20"/>
                </a:solidFill>
              </a:rPr>
              <a:t> </a:t>
            </a:r>
            <a:r>
              <a:rPr dirty="0" sz="2000" spc="-10">
                <a:solidFill>
                  <a:srgbClr val="231F20"/>
                </a:solidFill>
              </a:rPr>
              <a:t>Profile</a:t>
            </a:r>
            <a:r>
              <a:rPr dirty="0" sz="2000" spc="15">
                <a:solidFill>
                  <a:srgbClr val="231F20"/>
                </a:solidFill>
              </a:rPr>
              <a:t> </a:t>
            </a:r>
            <a:r>
              <a:rPr dirty="0" sz="2000" spc="-5">
                <a:solidFill>
                  <a:srgbClr val="231F20"/>
                </a:solidFill>
              </a:rPr>
              <a:t>for </a:t>
            </a:r>
            <a:r>
              <a:rPr dirty="0" sz="2000" spc="-10">
                <a:solidFill>
                  <a:srgbClr val="231F20"/>
                </a:solidFill>
              </a:rPr>
              <a:t>Product</a:t>
            </a:r>
            <a:r>
              <a:rPr dirty="0" sz="2000" spc="25">
                <a:solidFill>
                  <a:srgbClr val="231F20"/>
                </a:solidFill>
              </a:rPr>
              <a:t> </a:t>
            </a:r>
            <a:r>
              <a:rPr dirty="0" sz="2000" spc="-5">
                <a:solidFill>
                  <a:srgbClr val="231F20"/>
                </a:solidFill>
              </a:rPr>
              <a:t>Development</a:t>
            </a:r>
            <a:r>
              <a:rPr dirty="0" sz="2000" spc="5">
                <a:solidFill>
                  <a:srgbClr val="231F20"/>
                </a:solidFill>
              </a:rPr>
              <a:t> </a:t>
            </a:r>
            <a:r>
              <a:rPr dirty="0" sz="2000" spc="-10">
                <a:solidFill>
                  <a:srgbClr val="231F20"/>
                </a:solidFill>
              </a:rPr>
              <a:t>Project</a:t>
            </a:r>
            <a:endParaRPr sz="20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12087" y="371742"/>
            <a:ext cx="4003115" cy="2824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8415">
              <a:lnSpc>
                <a:spcPct val="100000"/>
              </a:lnSpc>
              <a:spcBef>
                <a:spcPts val="110"/>
              </a:spcBef>
            </a:pPr>
            <a:r>
              <a:rPr dirty="0"/>
              <a:t>Risk</a:t>
            </a:r>
            <a:r>
              <a:rPr dirty="0" spc="-30"/>
              <a:t> </a:t>
            </a:r>
            <a:r>
              <a:rPr dirty="0"/>
              <a:t>Identification</a:t>
            </a:r>
            <a:r>
              <a:rPr dirty="0" spc="-35"/>
              <a:t> </a:t>
            </a:r>
            <a:r>
              <a:rPr dirty="0"/>
              <a:t>tools</a:t>
            </a:r>
          </a:p>
        </p:txBody>
      </p:sp>
      <p:sp>
        <p:nvSpPr>
          <p:cNvPr id="4" name="object 4"/>
          <p:cNvSpPr/>
          <p:nvPr/>
        </p:nvSpPr>
        <p:spPr>
          <a:xfrm>
            <a:off x="91440" y="1057655"/>
            <a:ext cx="3139440" cy="344805"/>
          </a:xfrm>
          <a:custGeom>
            <a:avLst/>
            <a:gdLst/>
            <a:ahLst/>
            <a:cxnLst/>
            <a:rect l="l" t="t" r="r" b="b"/>
            <a:pathLst>
              <a:path w="3139440" h="344805">
                <a:moveTo>
                  <a:pt x="3139440" y="0"/>
                </a:moveTo>
                <a:lnTo>
                  <a:pt x="3139440" y="0"/>
                </a:lnTo>
                <a:lnTo>
                  <a:pt x="0" y="0"/>
                </a:lnTo>
                <a:lnTo>
                  <a:pt x="0" y="344424"/>
                </a:lnTo>
                <a:lnTo>
                  <a:pt x="3139440" y="344424"/>
                </a:lnTo>
                <a:lnTo>
                  <a:pt x="3139440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8739" y="883298"/>
            <a:ext cx="12039600" cy="5867400"/>
          </a:xfrm>
          <a:prstGeom prst="rect">
            <a:avLst/>
          </a:prstGeom>
        </p:spPr>
        <p:txBody>
          <a:bodyPr wrap="square" lIns="0" tIns="14414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35"/>
              </a:spcBef>
            </a:pPr>
            <a:r>
              <a:rPr dirty="0" sz="2400" b="1">
                <a:latin typeface="Arial"/>
                <a:cs typeface="Arial"/>
              </a:rPr>
              <a:t>3-</a:t>
            </a:r>
            <a:r>
              <a:rPr dirty="0" sz="2400" spc="-25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Historical</a:t>
            </a:r>
            <a:r>
              <a:rPr dirty="0" sz="2400" spc="-60" b="1">
                <a:latin typeface="Arial"/>
                <a:cs typeface="Arial"/>
              </a:rPr>
              <a:t> </a:t>
            </a:r>
            <a:r>
              <a:rPr dirty="0" sz="2400" b="1">
                <a:latin typeface="Arial"/>
                <a:cs typeface="Arial"/>
              </a:rPr>
              <a:t>records:</a:t>
            </a:r>
            <a:endParaRPr sz="2400">
              <a:latin typeface="Arial"/>
              <a:cs typeface="Arial"/>
            </a:endParaRPr>
          </a:p>
          <a:p>
            <a:pPr algn="just" marL="356870" marR="5715" indent="-344805">
              <a:lnSpc>
                <a:spcPct val="150100"/>
              </a:lnSpc>
              <a:spcBef>
                <a:spcPts val="65"/>
              </a:spcBef>
              <a:buClr>
                <a:srgbClr val="FF0000"/>
              </a:buClr>
              <a:buSzPct val="112500"/>
              <a:buFont typeface="Wingdings"/>
              <a:buChar char=""/>
              <a:tabLst>
                <a:tab pos="357505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Historical records can complement </a:t>
            </a:r>
            <a:r>
              <a:rPr dirty="0" sz="2000" spc="-10">
                <a:latin typeface="Microsoft Sans Serif"/>
                <a:cs typeface="Microsoft Sans Serif"/>
              </a:rPr>
              <a:t>or be </a:t>
            </a:r>
            <a:r>
              <a:rPr dirty="0" sz="2000" spc="-5">
                <a:latin typeface="Microsoft Sans Serif"/>
                <a:cs typeface="Microsoft Sans Serif"/>
              </a:rPr>
              <a:t>used </a:t>
            </a:r>
            <a:r>
              <a:rPr dirty="0" sz="2000" spc="-10">
                <a:latin typeface="Microsoft Sans Serif"/>
                <a:cs typeface="Microsoft Sans Serif"/>
              </a:rPr>
              <a:t>when </a:t>
            </a:r>
            <a:r>
              <a:rPr dirty="0" sz="2000">
                <a:latin typeface="Microsoft Sans Serif"/>
                <a:cs typeface="Microsoft Sans Serif"/>
              </a:rPr>
              <a:t>formal </a:t>
            </a:r>
            <a:r>
              <a:rPr dirty="0" sz="2000" spc="-5">
                <a:latin typeface="Microsoft Sans Serif"/>
                <a:cs typeface="Microsoft Sans Serif"/>
              </a:rPr>
              <a:t>risk </a:t>
            </a:r>
            <a:r>
              <a:rPr dirty="0" sz="2000" spc="-15">
                <a:latin typeface="Microsoft Sans Serif"/>
                <a:cs typeface="Microsoft Sans Serif"/>
              </a:rPr>
              <a:t>profiles </a:t>
            </a:r>
            <a:r>
              <a:rPr dirty="0" sz="2000" spc="-5">
                <a:latin typeface="Microsoft Sans Serif"/>
                <a:cs typeface="Microsoft Sans Serif"/>
              </a:rPr>
              <a:t>are </a:t>
            </a:r>
            <a:r>
              <a:rPr dirty="0" sz="2000" spc="-10">
                <a:latin typeface="Microsoft Sans Serif"/>
                <a:cs typeface="Microsoft Sans Serif"/>
              </a:rPr>
              <a:t>not available. </a:t>
            </a:r>
            <a:r>
              <a:rPr dirty="0" sz="2000" spc="-5">
                <a:latin typeface="Microsoft Sans Serif"/>
                <a:cs typeface="Microsoft Sans Serif"/>
              </a:rPr>
              <a:t>Project teams </a:t>
            </a:r>
            <a:r>
              <a:rPr dirty="0" sz="2000">
                <a:latin typeface="Microsoft Sans Serif"/>
                <a:cs typeface="Microsoft Sans Serif"/>
              </a:rPr>
              <a:t> can </a:t>
            </a:r>
            <a:r>
              <a:rPr dirty="0" sz="2000" spc="-5">
                <a:latin typeface="Microsoft Sans Serif"/>
                <a:cs typeface="Microsoft Sans Serif"/>
              </a:rPr>
              <a:t>investigate </a:t>
            </a:r>
            <a:r>
              <a:rPr dirty="0" sz="2000" spc="-10">
                <a:latin typeface="Microsoft Sans Serif"/>
                <a:cs typeface="Microsoft Sans Serif"/>
              </a:rPr>
              <a:t>what </a:t>
            </a:r>
            <a:r>
              <a:rPr dirty="0" sz="2000" spc="-5">
                <a:latin typeface="Microsoft Sans Serif"/>
                <a:cs typeface="Microsoft Sans Serif"/>
              </a:rPr>
              <a:t>happened </a:t>
            </a:r>
            <a:r>
              <a:rPr dirty="0" sz="2000">
                <a:latin typeface="Microsoft Sans Serif"/>
                <a:cs typeface="Microsoft Sans Serif"/>
              </a:rPr>
              <a:t>on </a:t>
            </a:r>
            <a:r>
              <a:rPr dirty="0" sz="2000" spc="-10">
                <a:latin typeface="Microsoft Sans Serif"/>
                <a:cs typeface="Microsoft Sans Serif"/>
              </a:rPr>
              <a:t>similar </a:t>
            </a:r>
            <a:r>
              <a:rPr dirty="0" sz="2000" spc="-5">
                <a:latin typeface="Microsoft Sans Serif"/>
                <a:cs typeface="Microsoft Sans Serif"/>
              </a:rPr>
              <a:t>projects in </a:t>
            </a:r>
            <a:r>
              <a:rPr dirty="0" sz="2000">
                <a:latin typeface="Microsoft Sans Serif"/>
                <a:cs typeface="Microsoft Sans Serif"/>
              </a:rPr>
              <a:t>the </a:t>
            </a:r>
            <a:r>
              <a:rPr dirty="0" sz="2000" spc="-5">
                <a:latin typeface="Microsoft Sans Serif"/>
                <a:cs typeface="Microsoft Sans Serif"/>
              </a:rPr>
              <a:t>past to identify </a:t>
            </a:r>
            <a:r>
              <a:rPr dirty="0" sz="2000" spc="-10">
                <a:latin typeface="Microsoft Sans Serif"/>
                <a:cs typeface="Microsoft Sans Serif"/>
              </a:rPr>
              <a:t>potential </a:t>
            </a:r>
            <a:r>
              <a:rPr dirty="0" sz="2000" spc="-5">
                <a:latin typeface="Microsoft Sans Serif"/>
                <a:cs typeface="Microsoft Sans Serif"/>
              </a:rPr>
              <a:t>risks. For </a:t>
            </a:r>
            <a:r>
              <a:rPr dirty="0" sz="2000" spc="-10">
                <a:latin typeface="Microsoft Sans Serif"/>
                <a:cs typeface="Microsoft Sans Serif"/>
              </a:rPr>
              <a:t>example, </a:t>
            </a:r>
            <a:r>
              <a:rPr dirty="0" sz="2000" spc="-5">
                <a:latin typeface="Microsoft Sans Serif"/>
                <a:cs typeface="Microsoft Sans Serif"/>
              </a:rPr>
              <a:t>a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manager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can</a:t>
            </a:r>
            <a:r>
              <a:rPr dirty="0" sz="2000">
                <a:latin typeface="Microsoft Sans Serif"/>
                <a:cs typeface="Microsoft Sans Serif"/>
              </a:rPr>
              <a:t> check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on-</a:t>
            </a:r>
            <a:r>
              <a:rPr dirty="0" sz="2000" spc="-5">
                <a:latin typeface="Microsoft Sans Serif"/>
                <a:cs typeface="Microsoft Sans Serif"/>
              </a:rPr>
              <a:t> time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performance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selected</a:t>
            </a:r>
            <a:r>
              <a:rPr dirty="0" sz="2000" spc="-5">
                <a:latin typeface="Microsoft Sans Serif"/>
                <a:cs typeface="Microsoft Sans Serif"/>
              </a:rPr>
              <a:t> vendors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gauge</a:t>
            </a:r>
            <a:r>
              <a:rPr dirty="0" sz="2000">
                <a:latin typeface="Microsoft Sans Serif"/>
                <a:cs typeface="Microsoft Sans Serif"/>
              </a:rPr>
              <a:t> the</a:t>
            </a:r>
            <a:r>
              <a:rPr dirty="0" sz="2000" spc="53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threat</a:t>
            </a:r>
            <a:r>
              <a:rPr dirty="0" sz="2000" spc="5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of </a:t>
            </a:r>
            <a:r>
              <a:rPr dirty="0" sz="2000" spc="-5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shipping delays. </a:t>
            </a:r>
            <a:r>
              <a:rPr dirty="0" sz="2000" spc="-10">
                <a:latin typeface="Microsoft Sans Serif"/>
                <a:cs typeface="Microsoft Sans Serif"/>
              </a:rPr>
              <a:t>IT </a:t>
            </a:r>
            <a:r>
              <a:rPr dirty="0" sz="2000" spc="-5">
                <a:latin typeface="Microsoft Sans Serif"/>
                <a:cs typeface="Microsoft Sans Serif"/>
              </a:rPr>
              <a:t>project managers can </a:t>
            </a:r>
            <a:r>
              <a:rPr dirty="0" sz="2000">
                <a:latin typeface="Microsoft Sans Serif"/>
                <a:cs typeface="Microsoft Sans Serif"/>
              </a:rPr>
              <a:t>access </a:t>
            </a:r>
            <a:r>
              <a:rPr dirty="0" sz="2000" spc="-10">
                <a:latin typeface="Microsoft Sans Serif"/>
                <a:cs typeface="Microsoft Sans Serif"/>
              </a:rPr>
              <a:t>“best practices” papers detailing </a:t>
            </a:r>
            <a:r>
              <a:rPr dirty="0" sz="2000" spc="-5">
                <a:latin typeface="Microsoft Sans Serif"/>
                <a:cs typeface="Microsoft Sans Serif"/>
              </a:rPr>
              <a:t>other companies’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experiences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converting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software</a:t>
            </a:r>
            <a:r>
              <a:rPr dirty="0" sz="2000">
                <a:latin typeface="Microsoft Sans Serif"/>
                <a:cs typeface="Microsoft Sans Serif"/>
              </a:rPr>
              <a:t> systems.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Inquiries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should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not</a:t>
            </a:r>
            <a:r>
              <a:rPr dirty="0" sz="2000" spc="5">
                <a:latin typeface="Microsoft Sans Serif"/>
                <a:cs typeface="Microsoft Sans Serif"/>
              </a:rPr>
              <a:t> be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limited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recorded</a:t>
            </a:r>
            <a:r>
              <a:rPr dirty="0" sz="2000" spc="5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data.</a:t>
            </a:r>
            <a:r>
              <a:rPr dirty="0" sz="2000" spc="509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Savvy </a:t>
            </a:r>
            <a:r>
              <a:rPr dirty="0" sz="2000" spc="-5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managers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tap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wisdom</a:t>
            </a:r>
            <a:r>
              <a:rPr dirty="0" sz="2000" spc="9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others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by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seeking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advice</a:t>
            </a:r>
            <a:r>
              <a:rPr dirty="0" sz="2000" spc="7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veteran</a:t>
            </a:r>
            <a:r>
              <a:rPr dirty="0" sz="2000" spc="6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managers.</a:t>
            </a:r>
            <a:endParaRPr sz="20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0000"/>
              </a:buClr>
              <a:buFont typeface="Wingdings"/>
              <a:buChar char=""/>
            </a:pPr>
            <a:endParaRPr sz="2100">
              <a:latin typeface="Microsoft Sans Serif"/>
              <a:cs typeface="Microsoft Sans Serif"/>
            </a:endParaRPr>
          </a:p>
          <a:p>
            <a:pPr algn="just" marL="356870" marR="5080" indent="-344805">
              <a:lnSpc>
                <a:spcPct val="150100"/>
              </a:lnSpc>
              <a:buClr>
                <a:srgbClr val="FF0000"/>
              </a:buClr>
              <a:buSzPct val="112500"/>
              <a:buFont typeface="Wingdings"/>
              <a:buChar char=""/>
              <a:tabLst>
                <a:tab pos="357505" algn="l"/>
              </a:tabLst>
            </a:pPr>
            <a:r>
              <a:rPr dirty="0" sz="2000" spc="5">
                <a:latin typeface="Microsoft Sans Serif"/>
                <a:cs typeface="Microsoft Sans Serif"/>
              </a:rPr>
              <a:t>The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risk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identification</a:t>
            </a:r>
            <a:r>
              <a:rPr dirty="0" sz="2000" spc="-5">
                <a:latin typeface="Microsoft Sans Serif"/>
                <a:cs typeface="Microsoft Sans Serif"/>
              </a:rPr>
              <a:t> process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should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not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5">
                <a:latin typeface="Microsoft Sans Serif"/>
                <a:cs typeface="Microsoft Sans Serif"/>
              </a:rPr>
              <a:t>be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limited</a:t>
            </a:r>
            <a:r>
              <a:rPr dirty="0" sz="2000" spc="-5">
                <a:latin typeface="Microsoft Sans Serif"/>
                <a:cs typeface="Microsoft Sans Serif"/>
              </a:rPr>
              <a:t> to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just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-5">
                <a:latin typeface="Microsoft Sans Serif"/>
                <a:cs typeface="Microsoft Sans Serif"/>
              </a:rPr>
              <a:t> core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5">
                <a:latin typeface="Microsoft Sans Serif"/>
                <a:cs typeface="Microsoft Sans Serif"/>
              </a:rPr>
              <a:t>team.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Input</a:t>
            </a:r>
            <a:r>
              <a:rPr dirty="0" sz="2000" spc="-10">
                <a:latin typeface="Microsoft Sans Serif"/>
                <a:cs typeface="Microsoft Sans Serif"/>
              </a:rPr>
              <a:t> from</a:t>
            </a:r>
            <a:r>
              <a:rPr dirty="0" sz="2000" spc="-5">
                <a:latin typeface="Microsoft Sans Serif"/>
                <a:cs typeface="Microsoft Sans Serif"/>
              </a:rPr>
              <a:t> customers, </a:t>
            </a:r>
            <a:r>
              <a:rPr dirty="0" sz="2000" spc="-5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sponsors, subcontractors, vendors, and other stakeholders </a:t>
            </a:r>
            <a:r>
              <a:rPr dirty="0" sz="2000" spc="-10">
                <a:latin typeface="Microsoft Sans Serif"/>
                <a:cs typeface="Microsoft Sans Serif"/>
              </a:rPr>
              <a:t>should be </a:t>
            </a:r>
            <a:r>
              <a:rPr dirty="0" sz="2000" spc="-5">
                <a:latin typeface="Microsoft Sans Serif"/>
                <a:cs typeface="Microsoft Sans Serif"/>
              </a:rPr>
              <a:t>solicited. </a:t>
            </a:r>
            <a:r>
              <a:rPr dirty="0" sz="2000" spc="-10">
                <a:latin typeface="Microsoft Sans Serif"/>
                <a:cs typeface="Microsoft Sans Serif"/>
              </a:rPr>
              <a:t>Relevant </a:t>
            </a:r>
            <a:r>
              <a:rPr dirty="0" sz="2000" spc="-5">
                <a:latin typeface="Microsoft Sans Serif"/>
                <a:cs typeface="Microsoft Sans Serif"/>
              </a:rPr>
              <a:t>stakeholders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can </a:t>
            </a:r>
            <a:r>
              <a:rPr dirty="0" sz="2000" spc="-10">
                <a:latin typeface="Microsoft Sans Serif"/>
                <a:cs typeface="Microsoft Sans Serif"/>
              </a:rPr>
              <a:t>be </a:t>
            </a:r>
            <a:r>
              <a:rPr dirty="0" sz="2000" spc="-5">
                <a:latin typeface="Microsoft Sans Serif"/>
                <a:cs typeface="Microsoft Sans Serif"/>
              </a:rPr>
              <a:t>formally interviewed </a:t>
            </a:r>
            <a:r>
              <a:rPr dirty="0" sz="2000" spc="-10">
                <a:latin typeface="Microsoft Sans Serif"/>
                <a:cs typeface="Microsoft Sans Serif"/>
              </a:rPr>
              <a:t>or included on </a:t>
            </a:r>
            <a:r>
              <a:rPr dirty="0" sz="2000">
                <a:latin typeface="Microsoft Sans Serif"/>
                <a:cs typeface="Microsoft Sans Serif"/>
              </a:rPr>
              <a:t>the risk </a:t>
            </a:r>
            <a:r>
              <a:rPr dirty="0" sz="2000" spc="-5">
                <a:latin typeface="Microsoft Sans Serif"/>
                <a:cs typeface="Microsoft Sans Serif"/>
              </a:rPr>
              <a:t>management </a:t>
            </a:r>
            <a:r>
              <a:rPr dirty="0" sz="2000">
                <a:latin typeface="Microsoft Sans Serif"/>
                <a:cs typeface="Microsoft Sans Serif"/>
              </a:rPr>
              <a:t>team. </a:t>
            </a:r>
            <a:r>
              <a:rPr dirty="0" sz="2000" spc="-5">
                <a:latin typeface="Microsoft Sans Serif"/>
                <a:cs typeface="Microsoft Sans Serif"/>
              </a:rPr>
              <a:t>Not </a:t>
            </a:r>
            <a:r>
              <a:rPr dirty="0" sz="2000">
                <a:latin typeface="Microsoft Sans Serif"/>
                <a:cs typeface="Microsoft Sans Serif"/>
              </a:rPr>
              <a:t>only </a:t>
            </a:r>
            <a:r>
              <a:rPr dirty="0" sz="2000" spc="5">
                <a:latin typeface="Microsoft Sans Serif"/>
                <a:cs typeface="Microsoft Sans Serif"/>
              </a:rPr>
              <a:t>do </a:t>
            </a:r>
            <a:r>
              <a:rPr dirty="0" sz="2000" spc="-5">
                <a:latin typeface="Microsoft Sans Serif"/>
                <a:cs typeface="Microsoft Sans Serif"/>
              </a:rPr>
              <a:t>these players </a:t>
            </a:r>
            <a:r>
              <a:rPr dirty="0" sz="2000" spc="-10">
                <a:latin typeface="Microsoft Sans Serif"/>
                <a:cs typeface="Microsoft Sans Serif"/>
              </a:rPr>
              <a:t>have </a:t>
            </a:r>
            <a:r>
              <a:rPr dirty="0" sz="2000" spc="-5">
                <a:latin typeface="Microsoft Sans Serif"/>
                <a:cs typeface="Microsoft Sans Serif"/>
              </a:rPr>
              <a:t>a 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valuable perspective, </a:t>
            </a:r>
            <a:r>
              <a:rPr dirty="0" sz="2000">
                <a:latin typeface="Microsoft Sans Serif"/>
                <a:cs typeface="Microsoft Sans Serif"/>
              </a:rPr>
              <a:t>but </a:t>
            </a:r>
            <a:r>
              <a:rPr dirty="0" sz="2000" spc="-10">
                <a:latin typeface="Microsoft Sans Serif"/>
                <a:cs typeface="Microsoft Sans Serif"/>
              </a:rPr>
              <a:t>by involving them </a:t>
            </a:r>
            <a:r>
              <a:rPr dirty="0" sz="2000" spc="-20">
                <a:latin typeface="Microsoft Sans Serif"/>
                <a:cs typeface="Microsoft Sans Serif"/>
              </a:rPr>
              <a:t>in </a:t>
            </a:r>
            <a:r>
              <a:rPr dirty="0" sz="2000" spc="-10">
                <a:latin typeface="Microsoft Sans Serif"/>
                <a:cs typeface="Microsoft Sans Serif"/>
              </a:rPr>
              <a:t>the risk </a:t>
            </a:r>
            <a:r>
              <a:rPr dirty="0" sz="2000">
                <a:latin typeface="Microsoft Sans Serif"/>
                <a:cs typeface="Microsoft Sans Serif"/>
              </a:rPr>
              <a:t>management </a:t>
            </a:r>
            <a:r>
              <a:rPr dirty="0" sz="2000" spc="-10">
                <a:latin typeface="Microsoft Sans Serif"/>
                <a:cs typeface="Microsoft Sans Serif"/>
              </a:rPr>
              <a:t>process they </a:t>
            </a:r>
            <a:r>
              <a:rPr dirty="0" sz="2000" spc="-5">
                <a:latin typeface="Microsoft Sans Serif"/>
                <a:cs typeface="Microsoft Sans Serif"/>
              </a:rPr>
              <a:t>also </a:t>
            </a:r>
            <a:r>
              <a:rPr dirty="0" sz="2000">
                <a:latin typeface="Microsoft Sans Serif"/>
                <a:cs typeface="Microsoft Sans Serif"/>
              </a:rPr>
              <a:t>become more 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committed</a:t>
            </a:r>
            <a:r>
              <a:rPr dirty="0" sz="2000" spc="-4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to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success.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277857" y="6206438"/>
            <a:ext cx="847725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5" b="1">
                <a:solidFill>
                  <a:srgbClr val="006666"/>
                </a:solidFill>
                <a:latin typeface="Arial"/>
                <a:cs typeface="Arial"/>
              </a:rPr>
              <a:t>F</a:t>
            </a:r>
            <a:r>
              <a:rPr dirty="0" sz="1200" spc="-25" b="1">
                <a:solidFill>
                  <a:srgbClr val="006666"/>
                </a:solidFill>
                <a:latin typeface="Arial"/>
                <a:cs typeface="Arial"/>
              </a:rPr>
              <a:t>I</a:t>
            </a:r>
            <a:r>
              <a:rPr dirty="0" sz="1200" spc="-5" b="1">
                <a:solidFill>
                  <a:srgbClr val="006666"/>
                </a:solidFill>
                <a:latin typeface="Arial"/>
                <a:cs typeface="Arial"/>
              </a:rPr>
              <a:t>GURE</a:t>
            </a:r>
            <a:r>
              <a:rPr dirty="0" sz="1200" spc="-55" b="1">
                <a:solidFill>
                  <a:srgbClr val="006666"/>
                </a:solidFill>
                <a:latin typeface="Arial"/>
                <a:cs typeface="Arial"/>
              </a:rPr>
              <a:t> </a:t>
            </a:r>
            <a:r>
              <a:rPr dirty="0" sz="1200" spc="-5" b="1">
                <a:solidFill>
                  <a:srgbClr val="006666"/>
                </a:solidFill>
                <a:latin typeface="Arial"/>
                <a:cs typeface="Arial"/>
              </a:rPr>
              <a:t>7.2</a:t>
            </a:r>
            <a:endParaRPr sz="12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50335" y="457200"/>
            <a:ext cx="3627119" cy="590397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217361" y="1969007"/>
            <a:ext cx="2060541" cy="1133856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0"/>
            <a:ext cx="11944985" cy="23475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just" marL="12700">
              <a:lnSpc>
                <a:spcPct val="100000"/>
              </a:lnSpc>
              <a:spcBef>
                <a:spcPts val="100"/>
              </a:spcBef>
            </a:pPr>
            <a:r>
              <a:rPr dirty="0" sz="3000"/>
              <a:t>Step</a:t>
            </a:r>
            <a:r>
              <a:rPr dirty="0" sz="3000" spc="-20"/>
              <a:t> </a:t>
            </a:r>
            <a:r>
              <a:rPr dirty="0" sz="3000" spc="-5"/>
              <a:t>2</a:t>
            </a:r>
            <a:r>
              <a:rPr dirty="0" sz="3000" spc="-15"/>
              <a:t> </a:t>
            </a:r>
            <a:r>
              <a:rPr dirty="0" sz="3000"/>
              <a:t>Risk</a:t>
            </a:r>
            <a:r>
              <a:rPr dirty="0" sz="3000" spc="-135"/>
              <a:t> </a:t>
            </a:r>
            <a:r>
              <a:rPr dirty="0" sz="3000" spc="-15"/>
              <a:t>Assessment:</a:t>
            </a:r>
            <a:endParaRPr sz="3000"/>
          </a:p>
          <a:p>
            <a:pPr algn="just" marL="12700" marR="5080">
              <a:lnSpc>
                <a:spcPct val="150100"/>
              </a:lnSpc>
              <a:spcBef>
                <a:spcPts val="275"/>
              </a:spcBef>
            </a:pP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Step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1 produces a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list </a:t>
            </a:r>
            <a:r>
              <a:rPr dirty="0" sz="2000" spc="10" b="0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potential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risks.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Not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all of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these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risks deserve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attention.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Some are trivial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can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be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ignored,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 while others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pose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serious threats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to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welfare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of the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project. Managers </a:t>
            </a:r>
            <a:r>
              <a:rPr dirty="0" sz="2000" spc="-20" b="0">
                <a:solidFill>
                  <a:srgbClr val="0D0D0D"/>
                </a:solidFill>
                <a:latin typeface="Calibri"/>
                <a:cs typeface="Calibri"/>
              </a:rPr>
              <a:t>have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to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develop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methods </a:t>
            </a:r>
            <a:r>
              <a:rPr dirty="0" sz="2000" spc="-25" b="0">
                <a:solidFill>
                  <a:srgbClr val="0D0D0D"/>
                </a:solidFill>
                <a:latin typeface="Calibri"/>
                <a:cs typeface="Calibri"/>
              </a:rPr>
              <a:t>for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sifting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through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list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of risks, eliminating inconsequential or redundant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ones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stratifying </a:t>
            </a:r>
            <a:r>
              <a:rPr dirty="0" sz="2000" spc="-20" b="0">
                <a:solidFill>
                  <a:srgbClr val="0D0D0D"/>
                </a:solidFill>
                <a:latin typeface="Calibri"/>
                <a:cs typeface="Calibri"/>
              </a:rPr>
              <a:t>worthy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ones in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terms of </a:t>
            </a:r>
            <a:r>
              <a:rPr dirty="0" sz="2000" spc="5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importance</a:t>
            </a:r>
            <a:r>
              <a:rPr dirty="0" sz="2000" spc="20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10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need</a:t>
            </a:r>
            <a:r>
              <a:rPr dirty="0" sz="2000" spc="5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5" b="0">
                <a:solidFill>
                  <a:srgbClr val="0D0D0D"/>
                </a:solidFill>
                <a:latin typeface="Calibri"/>
                <a:cs typeface="Calibri"/>
              </a:rPr>
              <a:t>for</a:t>
            </a:r>
            <a:r>
              <a:rPr dirty="0" sz="2000" spc="30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attention.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1440" y="3465575"/>
            <a:ext cx="2609215" cy="375285"/>
          </a:xfrm>
          <a:custGeom>
            <a:avLst/>
            <a:gdLst/>
            <a:ahLst/>
            <a:cxnLst/>
            <a:rect l="l" t="t" r="r" b="b"/>
            <a:pathLst>
              <a:path w="2609215" h="375285">
                <a:moveTo>
                  <a:pt x="2609088" y="0"/>
                </a:moveTo>
                <a:lnTo>
                  <a:pt x="2609088" y="0"/>
                </a:lnTo>
                <a:lnTo>
                  <a:pt x="0" y="0"/>
                </a:lnTo>
                <a:lnTo>
                  <a:pt x="0" y="374904"/>
                </a:lnTo>
                <a:lnTo>
                  <a:pt x="2609088" y="374904"/>
                </a:lnTo>
                <a:lnTo>
                  <a:pt x="2609088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8739" y="2622295"/>
            <a:ext cx="11948160" cy="42170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u="heavy" sz="2800" spc="5" b="1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Risk</a:t>
            </a:r>
            <a:r>
              <a:rPr dirty="0" u="heavy" sz="2800" spc="-60" b="1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800" b="1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assessment</a:t>
            </a:r>
            <a:r>
              <a:rPr dirty="0" u="heavy" sz="2800" spc="-50" b="1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800" spc="-5" b="1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tools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dirty="0" sz="2400" b="1">
                <a:solidFill>
                  <a:srgbClr val="0D0D0D"/>
                </a:solidFill>
                <a:latin typeface="Calibri"/>
                <a:cs typeface="Calibri"/>
              </a:rPr>
              <a:t>1-</a:t>
            </a:r>
            <a:r>
              <a:rPr dirty="0" sz="2400" spc="-30" b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400" spc="-5" b="1">
                <a:solidFill>
                  <a:srgbClr val="0D0D0D"/>
                </a:solidFill>
                <a:latin typeface="Calibri"/>
                <a:cs typeface="Calibri"/>
              </a:rPr>
              <a:t>Scenario</a:t>
            </a:r>
            <a:r>
              <a:rPr dirty="0" sz="2400" spc="-50" b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400" spc="-5" b="1">
                <a:solidFill>
                  <a:srgbClr val="0D0D0D"/>
                </a:solidFill>
                <a:latin typeface="Calibri"/>
                <a:cs typeface="Calibri"/>
              </a:rPr>
              <a:t>analysis</a:t>
            </a:r>
            <a:endParaRPr sz="2400">
              <a:latin typeface="Calibri"/>
              <a:cs typeface="Calibri"/>
            </a:endParaRPr>
          </a:p>
          <a:p>
            <a:pPr marL="12700" marR="5080">
              <a:lnSpc>
                <a:spcPct val="150100"/>
              </a:lnSpc>
              <a:spcBef>
                <a:spcPts val="254"/>
              </a:spcBef>
            </a:pP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It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is</a:t>
            </a:r>
            <a:r>
              <a:rPr dirty="0" sz="2000" spc="1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easiest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19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most</a:t>
            </a:r>
            <a:r>
              <a:rPr dirty="0" sz="2000" spc="18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commonly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used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technique</a:t>
            </a:r>
            <a:r>
              <a:rPr dirty="0" sz="2000" spc="18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for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analyzing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risks.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40">
                <a:solidFill>
                  <a:srgbClr val="0D0D0D"/>
                </a:solidFill>
                <a:latin typeface="Calibri"/>
                <a:cs typeface="Calibri"/>
              </a:rPr>
              <a:t>Team</a:t>
            </a:r>
            <a:r>
              <a:rPr dirty="0" sz="2000" spc="17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members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assess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1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significance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20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4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each</a:t>
            </a:r>
            <a:r>
              <a:rPr dirty="0" sz="2000" spc="3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</a:t>
            </a:r>
            <a:r>
              <a:rPr dirty="0" sz="2000" spc="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event</a:t>
            </a:r>
            <a:r>
              <a:rPr dirty="0" sz="2000" spc="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in</a:t>
            </a:r>
            <a:r>
              <a:rPr dirty="0" sz="2000" spc="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terms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of: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50">
              <a:latin typeface="Calibri"/>
              <a:cs typeface="Calibri"/>
            </a:endParaRPr>
          </a:p>
          <a:p>
            <a:pPr marL="356870" indent="-344805">
              <a:lnSpc>
                <a:spcPct val="100000"/>
              </a:lnSpc>
              <a:buFont typeface="Microsoft Sans Serif"/>
              <a:buChar char="•"/>
              <a:tabLst>
                <a:tab pos="356870" algn="l"/>
                <a:tab pos="357505" algn="l"/>
              </a:tabLst>
            </a:pP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Probability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event.</a:t>
            </a:r>
            <a:endParaRPr sz="2000">
              <a:latin typeface="Calibri"/>
              <a:cs typeface="Calibri"/>
            </a:endParaRPr>
          </a:p>
          <a:p>
            <a:pPr marL="356870" indent="-344805">
              <a:lnSpc>
                <a:spcPct val="100000"/>
              </a:lnSpc>
              <a:spcBef>
                <a:spcPts val="1805"/>
              </a:spcBef>
              <a:buFont typeface="Microsoft Sans Serif"/>
              <a:buChar char="•"/>
              <a:tabLst>
                <a:tab pos="356870" algn="l"/>
                <a:tab pos="357505" algn="l"/>
              </a:tabLst>
            </a:pP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</a:t>
            </a:r>
            <a:r>
              <a:rPr dirty="0" sz="2000" spc="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event.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Simply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stated,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risks</a:t>
            </a:r>
            <a:r>
              <a:rPr dirty="0" sz="2000" spc="1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need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be</a:t>
            </a:r>
            <a:r>
              <a:rPr dirty="0" sz="2000" spc="1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evaluated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terms</a:t>
            </a:r>
            <a:r>
              <a:rPr dirty="0" sz="2000" spc="1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 spc="1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1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likelihood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1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event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is</a:t>
            </a:r>
            <a:r>
              <a:rPr dirty="0" sz="2000" spc="1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going</a:t>
            </a:r>
            <a:r>
              <a:rPr dirty="0" sz="2000" spc="1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to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occur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1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or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consequences</a:t>
            </a:r>
            <a:r>
              <a:rPr dirty="0" sz="2000" spc="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its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occurrence.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1440" y="3047"/>
            <a:ext cx="2468880" cy="375285"/>
          </a:xfrm>
          <a:custGeom>
            <a:avLst/>
            <a:gdLst/>
            <a:ahLst/>
            <a:cxnLst/>
            <a:rect l="l" t="t" r="r" b="b"/>
            <a:pathLst>
              <a:path w="2468880" h="375285">
                <a:moveTo>
                  <a:pt x="2468880" y="0"/>
                </a:moveTo>
                <a:lnTo>
                  <a:pt x="316979" y="0"/>
                </a:lnTo>
                <a:lnTo>
                  <a:pt x="249936" y="0"/>
                </a:lnTo>
                <a:lnTo>
                  <a:pt x="155448" y="0"/>
                </a:lnTo>
                <a:lnTo>
                  <a:pt x="0" y="0"/>
                </a:lnTo>
                <a:lnTo>
                  <a:pt x="0" y="374904"/>
                </a:lnTo>
                <a:lnTo>
                  <a:pt x="155448" y="374904"/>
                </a:lnTo>
                <a:lnTo>
                  <a:pt x="249936" y="374904"/>
                </a:lnTo>
                <a:lnTo>
                  <a:pt x="316979" y="374904"/>
                </a:lnTo>
                <a:lnTo>
                  <a:pt x="2468880" y="374904"/>
                </a:lnTo>
                <a:lnTo>
                  <a:pt x="2468880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0"/>
            <a:ext cx="2493010" cy="3917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>
                <a:solidFill>
                  <a:srgbClr val="0D0D0D"/>
                </a:solidFill>
                <a:latin typeface="Calibri"/>
                <a:cs typeface="Calibri"/>
              </a:rPr>
              <a:t>1-</a:t>
            </a:r>
            <a:r>
              <a:rPr dirty="0" sz="2400" spc="-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400" spc="-5">
                <a:solidFill>
                  <a:srgbClr val="0D0D0D"/>
                </a:solidFill>
                <a:latin typeface="Calibri"/>
                <a:cs typeface="Calibri"/>
              </a:rPr>
              <a:t>Scenario</a:t>
            </a:r>
            <a:r>
              <a:rPr dirty="0" sz="2400" spc="-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400" spc="-5">
                <a:solidFill>
                  <a:srgbClr val="0D0D0D"/>
                </a:solidFill>
                <a:latin typeface="Calibri"/>
                <a:cs typeface="Calibri"/>
              </a:rPr>
              <a:t>analysis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560320" y="3047"/>
            <a:ext cx="140335" cy="375285"/>
          </a:xfrm>
          <a:custGeom>
            <a:avLst/>
            <a:gdLst/>
            <a:ahLst/>
            <a:cxnLst/>
            <a:rect l="l" t="t" r="r" b="b"/>
            <a:pathLst>
              <a:path w="140335" h="375285">
                <a:moveTo>
                  <a:pt x="140208" y="0"/>
                </a:moveTo>
                <a:lnTo>
                  <a:pt x="70104" y="0"/>
                </a:lnTo>
                <a:lnTo>
                  <a:pt x="0" y="0"/>
                </a:lnTo>
                <a:lnTo>
                  <a:pt x="0" y="374904"/>
                </a:lnTo>
                <a:lnTo>
                  <a:pt x="70104" y="374904"/>
                </a:lnTo>
                <a:lnTo>
                  <a:pt x="140208" y="374904"/>
                </a:lnTo>
                <a:lnTo>
                  <a:pt x="140208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8739" y="636429"/>
            <a:ext cx="12041505" cy="566610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just" marL="12700" marR="5080">
              <a:lnSpc>
                <a:spcPct val="150100"/>
              </a:lnSpc>
              <a:spcBef>
                <a:spcPts val="95"/>
              </a:spcBef>
            </a:pP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For example.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a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project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manager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being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struck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by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lightning </a:t>
            </a:r>
            <a:r>
              <a:rPr dirty="0" sz="2000" spc="-215">
                <a:solidFill>
                  <a:srgbClr val="0D0D0D"/>
                </a:solidFill>
                <a:latin typeface="Microsoft Sans Serif"/>
                <a:cs typeface="Microsoft Sans Serif"/>
              </a:rPr>
              <a:t>ةقعاص</a:t>
            </a:r>
            <a:r>
              <a:rPr dirty="0" sz="2000" spc="-210">
                <a:solidFill>
                  <a:srgbClr val="0D0D0D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at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work site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have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major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negative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 on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project,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but the likelihood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is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so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low it is not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worthy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consideration.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Conversely,</a:t>
            </a:r>
            <a:r>
              <a:rPr dirty="0" sz="2000" spc="4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people do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change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jobs,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so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event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like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loss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40">
                <a:solidFill>
                  <a:srgbClr val="0D0D0D"/>
                </a:solidFill>
                <a:latin typeface="Calibri"/>
                <a:cs typeface="Calibri"/>
              </a:rPr>
              <a:t>key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project personnel would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have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not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only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adverse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 but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also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high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likelihood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occurring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some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organizations.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If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so,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then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be wise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for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that organization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be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proactive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mitigate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this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risk by developing incentive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schemes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for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retaining specialists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and/or</a:t>
            </a:r>
            <a:r>
              <a:rPr dirty="0" sz="2000" spc="4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engaging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in cross-training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to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reduce</a:t>
            </a:r>
            <a:r>
              <a:rPr dirty="0" sz="2000" spc="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impact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30">
                <a:solidFill>
                  <a:srgbClr val="0D0D0D"/>
                </a:solidFill>
                <a:latin typeface="Calibri"/>
                <a:cs typeface="Calibri"/>
              </a:rPr>
              <a:t>turnover.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900">
              <a:latin typeface="Calibri"/>
              <a:cs typeface="Calibri"/>
            </a:endParaRPr>
          </a:p>
          <a:p>
            <a:pPr algn="just" marL="12700" marR="8890">
              <a:lnSpc>
                <a:spcPct val="150000"/>
              </a:lnSpc>
              <a:spcBef>
                <a:spcPts val="5"/>
              </a:spcBef>
            </a:pP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9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quality</a:t>
            </a:r>
            <a:r>
              <a:rPr dirty="0" sz="2000" spc="114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1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credibility</a:t>
            </a:r>
            <a:r>
              <a:rPr dirty="0" sz="2000" spc="1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 spc="1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1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risk</a:t>
            </a:r>
            <a:r>
              <a:rPr dirty="0" sz="2000" spc="114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analysis</a:t>
            </a:r>
            <a:r>
              <a:rPr dirty="0" sz="2000" spc="10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process</a:t>
            </a:r>
            <a:r>
              <a:rPr dirty="0" sz="2000" spc="10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requires</a:t>
            </a:r>
            <a:r>
              <a:rPr dirty="0" sz="2000" spc="10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that</a:t>
            </a:r>
            <a:r>
              <a:rPr dirty="0" sz="2000" spc="1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different</a:t>
            </a:r>
            <a:r>
              <a:rPr dirty="0" sz="2000" spc="114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levels</a:t>
            </a:r>
            <a:r>
              <a:rPr dirty="0" sz="2000" spc="1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 spc="1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risk</a:t>
            </a:r>
            <a:r>
              <a:rPr dirty="0" sz="2000" spc="1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probabilities</a:t>
            </a:r>
            <a:r>
              <a:rPr dirty="0" sz="2000" spc="1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1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impacts </a:t>
            </a:r>
            <a:r>
              <a:rPr dirty="0" sz="2000" spc="-4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be defined.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These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definitions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vary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should be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tailored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</a:t>
            </a:r>
            <a:r>
              <a:rPr dirty="0" sz="2000" spc="4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specific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nature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needs of the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project.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For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example,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relatively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simple scale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ranging from “very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unlikely”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 “almost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certainly”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may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suffice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for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one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project,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whereas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another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project</a:t>
            </a:r>
            <a:r>
              <a:rPr dirty="0" sz="2000" spc="4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may</a:t>
            </a:r>
            <a:r>
              <a:rPr dirty="0" sz="2000" spc="409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use more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precise numerical</a:t>
            </a:r>
            <a:r>
              <a:rPr dirty="0" sz="2000" spc="4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probabilities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(e.g.,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0.1, 0.3,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0.5,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. . .).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Figure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7.5 provides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example</a:t>
            </a:r>
            <a:r>
              <a:rPr dirty="0" sz="2000" spc="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how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scales</a:t>
            </a:r>
            <a:r>
              <a:rPr dirty="0" sz="2000" spc="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could</a:t>
            </a:r>
            <a:r>
              <a:rPr dirty="0" sz="2000" spc="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be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defined</a:t>
            </a:r>
            <a:r>
              <a:rPr dirty="0" sz="2000" spc="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given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project</a:t>
            </a:r>
            <a:r>
              <a:rPr dirty="0" sz="2000" spc="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objectives</a:t>
            </a:r>
            <a:r>
              <a:rPr dirty="0" sz="2000" spc="7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cost,</a:t>
            </a:r>
            <a:r>
              <a:rPr dirty="0" sz="2000" spc="3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time,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scope,</a:t>
            </a:r>
            <a:r>
              <a:rPr dirty="0" sz="2000" spc="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quality.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2608" y="847344"/>
            <a:ext cx="11369040" cy="58308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8739" y="313385"/>
            <a:ext cx="12033885" cy="3003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5">
                <a:solidFill>
                  <a:srgbClr val="EB008B"/>
                </a:solidFill>
                <a:latin typeface="Calibri"/>
                <a:cs typeface="Calibri"/>
              </a:rPr>
              <a:t>FIGURE</a:t>
            </a:r>
            <a:r>
              <a:rPr dirty="0" sz="1800" spc="-35">
                <a:solidFill>
                  <a:srgbClr val="EB008B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EB008B"/>
                </a:solidFill>
                <a:latin typeface="Calibri"/>
                <a:cs typeface="Calibri"/>
              </a:rPr>
              <a:t>7.5</a:t>
            </a:r>
            <a:r>
              <a:rPr dirty="0" sz="1800" spc="425">
                <a:solidFill>
                  <a:srgbClr val="EB008B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221F20"/>
                </a:solidFill>
                <a:latin typeface="Cambria"/>
                <a:cs typeface="Cambria"/>
              </a:rPr>
              <a:t>Defined</a:t>
            </a:r>
            <a:r>
              <a:rPr dirty="0" sz="1800" spc="-1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5">
                <a:solidFill>
                  <a:srgbClr val="221F20"/>
                </a:solidFill>
                <a:latin typeface="Cambria"/>
                <a:cs typeface="Cambria"/>
              </a:rPr>
              <a:t>Conditions</a:t>
            </a:r>
            <a:r>
              <a:rPr dirty="0" sz="1800" spc="20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10">
                <a:solidFill>
                  <a:srgbClr val="221F20"/>
                </a:solidFill>
                <a:latin typeface="Cambria"/>
                <a:cs typeface="Cambria"/>
              </a:rPr>
              <a:t>for</a:t>
            </a:r>
            <a:r>
              <a:rPr dirty="0" sz="1800" spc="4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5">
                <a:solidFill>
                  <a:srgbClr val="221F20"/>
                </a:solidFill>
                <a:latin typeface="Cambria"/>
                <a:cs typeface="Cambria"/>
              </a:rPr>
              <a:t>Impact</a:t>
            </a:r>
            <a:r>
              <a:rPr dirty="0" sz="1800" spc="30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5">
                <a:solidFill>
                  <a:srgbClr val="221F20"/>
                </a:solidFill>
                <a:latin typeface="Cambria"/>
                <a:cs typeface="Cambria"/>
              </a:rPr>
              <a:t>Scales</a:t>
            </a:r>
            <a:r>
              <a:rPr dirty="0" sz="1800" spc="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>
                <a:solidFill>
                  <a:srgbClr val="221F20"/>
                </a:solidFill>
                <a:latin typeface="Cambria"/>
                <a:cs typeface="Cambria"/>
              </a:rPr>
              <a:t>of</a:t>
            </a:r>
            <a:r>
              <a:rPr dirty="0" sz="1800" spc="12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>
                <a:solidFill>
                  <a:srgbClr val="221F20"/>
                </a:solidFill>
                <a:latin typeface="Cambria"/>
                <a:cs typeface="Cambria"/>
              </a:rPr>
              <a:t>a</a:t>
            </a:r>
            <a:r>
              <a:rPr dirty="0" sz="1800" spc="2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>
                <a:solidFill>
                  <a:srgbClr val="221F20"/>
                </a:solidFill>
                <a:latin typeface="Cambria"/>
                <a:cs typeface="Cambria"/>
              </a:rPr>
              <a:t>Risk</a:t>
            </a:r>
            <a:r>
              <a:rPr dirty="0" sz="1800" spc="3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>
                <a:solidFill>
                  <a:srgbClr val="221F20"/>
                </a:solidFill>
                <a:latin typeface="Cambria"/>
                <a:cs typeface="Cambria"/>
              </a:rPr>
              <a:t>on</a:t>
            </a:r>
            <a:r>
              <a:rPr dirty="0" sz="1800" spc="4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5">
                <a:solidFill>
                  <a:srgbClr val="221F20"/>
                </a:solidFill>
                <a:latin typeface="Cambria"/>
                <a:cs typeface="Cambria"/>
              </a:rPr>
              <a:t>Major</a:t>
            </a:r>
            <a:r>
              <a:rPr dirty="0" sz="1800" spc="20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5">
                <a:solidFill>
                  <a:srgbClr val="221F20"/>
                </a:solidFill>
                <a:latin typeface="Cambria"/>
                <a:cs typeface="Cambria"/>
              </a:rPr>
              <a:t>Project</a:t>
            </a:r>
            <a:r>
              <a:rPr dirty="0" sz="1800" spc="-2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10">
                <a:solidFill>
                  <a:srgbClr val="221F20"/>
                </a:solidFill>
                <a:latin typeface="Cambria"/>
                <a:cs typeface="Cambria"/>
              </a:rPr>
              <a:t>Objectives</a:t>
            </a:r>
            <a:r>
              <a:rPr dirty="0" sz="1800" spc="4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5">
                <a:solidFill>
                  <a:srgbClr val="221F20"/>
                </a:solidFill>
                <a:latin typeface="Cambria"/>
                <a:cs typeface="Cambria"/>
              </a:rPr>
              <a:t>(Examples</a:t>
            </a:r>
            <a:r>
              <a:rPr dirty="0" sz="1800" spc="4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10">
                <a:solidFill>
                  <a:srgbClr val="221F20"/>
                </a:solidFill>
                <a:latin typeface="Cambria"/>
                <a:cs typeface="Cambria"/>
              </a:rPr>
              <a:t>for</a:t>
            </a:r>
            <a:r>
              <a:rPr dirty="0" sz="1800" spc="4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15">
                <a:solidFill>
                  <a:srgbClr val="221F20"/>
                </a:solidFill>
                <a:latin typeface="Cambria"/>
                <a:cs typeface="Cambria"/>
              </a:rPr>
              <a:t>negative</a:t>
            </a:r>
            <a:r>
              <a:rPr dirty="0" sz="1800" spc="-18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5">
                <a:solidFill>
                  <a:srgbClr val="221F20"/>
                </a:solidFill>
                <a:latin typeface="Cambria"/>
                <a:cs typeface="Cambria"/>
              </a:rPr>
              <a:t>impacts</a:t>
            </a:r>
            <a:r>
              <a:rPr dirty="0" sz="1800" spc="15">
                <a:solidFill>
                  <a:srgbClr val="221F20"/>
                </a:solidFill>
                <a:latin typeface="Cambria"/>
                <a:cs typeface="Cambria"/>
              </a:rPr>
              <a:t> </a:t>
            </a:r>
            <a:r>
              <a:rPr dirty="0" sz="1800" spc="-10">
                <a:solidFill>
                  <a:srgbClr val="221F20"/>
                </a:solidFill>
                <a:latin typeface="Cambria"/>
                <a:cs typeface="Cambria"/>
              </a:rPr>
              <a:t>only)</a:t>
            </a:r>
            <a:endParaRPr sz="18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6492" y="135509"/>
            <a:ext cx="2574290" cy="375285"/>
          </a:xfrm>
          <a:prstGeom prst="rect"/>
          <a:solidFill>
            <a:srgbClr val="FFFF00"/>
          </a:solidFill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ts val="2785"/>
              </a:lnSpc>
            </a:pPr>
            <a:r>
              <a:rPr dirty="0" sz="2400">
                <a:solidFill>
                  <a:srgbClr val="0D0D0D"/>
                </a:solidFill>
                <a:latin typeface="Calibri"/>
                <a:cs typeface="Calibri"/>
              </a:rPr>
              <a:t>1-</a:t>
            </a:r>
            <a:r>
              <a:rPr dirty="0" sz="2400" spc="-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400" spc="-5">
                <a:solidFill>
                  <a:srgbClr val="0D0D0D"/>
                </a:solidFill>
                <a:latin typeface="Calibri"/>
                <a:cs typeface="Calibri"/>
              </a:rPr>
              <a:t>Scenario</a:t>
            </a:r>
            <a:r>
              <a:rPr dirty="0" sz="2400" spc="-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400" spc="-5">
                <a:solidFill>
                  <a:srgbClr val="0D0D0D"/>
                </a:solidFill>
                <a:latin typeface="Calibri"/>
                <a:cs typeface="Calibri"/>
              </a:rPr>
              <a:t>analysis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1439" y="540893"/>
            <a:ext cx="70485" cy="375285"/>
          </a:xfrm>
          <a:custGeom>
            <a:avLst/>
            <a:gdLst/>
            <a:ahLst/>
            <a:cxnLst/>
            <a:rect l="l" t="t" r="r" b="b"/>
            <a:pathLst>
              <a:path w="70485" h="375284">
                <a:moveTo>
                  <a:pt x="70103" y="0"/>
                </a:moveTo>
                <a:lnTo>
                  <a:pt x="0" y="0"/>
                </a:lnTo>
                <a:lnTo>
                  <a:pt x="0" y="374903"/>
                </a:lnTo>
                <a:lnTo>
                  <a:pt x="70103" y="374903"/>
                </a:lnTo>
                <a:lnTo>
                  <a:pt x="70103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8739" y="914577"/>
            <a:ext cx="12035790" cy="53619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5715">
              <a:lnSpc>
                <a:spcPct val="150000"/>
              </a:lnSpc>
              <a:spcBef>
                <a:spcPts val="100"/>
              </a:spcBef>
            </a:pP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Documentation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scenario analyses can be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seen in various risk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assessment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forms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used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by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companies. Figure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7.6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partial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example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a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assessment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form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used on an IS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project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involving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upgrade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from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Windows Vista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to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Windows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7.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900">
              <a:latin typeface="Calibri"/>
              <a:cs typeface="Calibri"/>
            </a:endParaRPr>
          </a:p>
          <a:p>
            <a:pPr algn="just" marL="12700" marR="5080">
              <a:lnSpc>
                <a:spcPct val="150000"/>
              </a:lnSpc>
            </a:pP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Notice</a:t>
            </a:r>
            <a:r>
              <a:rPr dirty="0" sz="2000" spc="2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that</a:t>
            </a:r>
            <a:r>
              <a:rPr dirty="0" sz="2000" spc="254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</a:t>
            </a:r>
            <a:r>
              <a:rPr dirty="0" sz="2000" spc="2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addition</a:t>
            </a:r>
            <a:r>
              <a:rPr dirty="0" sz="2000" spc="2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</a:t>
            </a:r>
            <a:r>
              <a:rPr dirty="0" sz="2000" spc="23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evaluating</a:t>
            </a:r>
            <a:r>
              <a:rPr dirty="0" sz="2000" spc="254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2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severity</a:t>
            </a:r>
            <a:r>
              <a:rPr dirty="0" sz="2000" spc="2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2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probability</a:t>
            </a:r>
            <a:r>
              <a:rPr dirty="0" sz="2000" spc="27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 spc="2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</a:t>
            </a:r>
            <a:r>
              <a:rPr dirty="0" sz="2000" spc="254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events</a:t>
            </a:r>
            <a:r>
              <a:rPr dirty="0" sz="2000" spc="2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2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team</a:t>
            </a:r>
            <a:r>
              <a:rPr dirty="0" sz="2000" spc="254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also</a:t>
            </a:r>
            <a:r>
              <a:rPr dirty="0" sz="2000" spc="2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assesses</a:t>
            </a:r>
            <a:r>
              <a:rPr dirty="0" sz="2000" spc="2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when</a:t>
            </a:r>
            <a:r>
              <a:rPr dirty="0" sz="2000" spc="2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4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event</a:t>
            </a:r>
            <a:r>
              <a:rPr dirty="0" sz="2000" spc="4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might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occur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its detection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difficulty.</a:t>
            </a:r>
            <a:r>
              <a:rPr dirty="0" sz="2000" spc="409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Detection difficulty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measure of how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easy</a:t>
            </a:r>
            <a:r>
              <a:rPr dirty="0" sz="2000" spc="42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be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detect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that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event</a:t>
            </a:r>
            <a:r>
              <a:rPr dirty="0" sz="2000" spc="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was</a:t>
            </a:r>
            <a:r>
              <a:rPr dirty="0" sz="2000" spc="2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going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occur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in</a:t>
            </a:r>
            <a:r>
              <a:rPr dirty="0" sz="2000" spc="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time</a:t>
            </a:r>
            <a:r>
              <a:rPr dirty="0" sz="2000" spc="2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take</a:t>
            </a:r>
            <a:r>
              <a:rPr dirty="0" sz="2000" spc="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mitigating</a:t>
            </a:r>
            <a:r>
              <a:rPr dirty="0" sz="2000" spc="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action,</a:t>
            </a:r>
            <a:r>
              <a:rPr dirty="0" sz="2000" spc="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that</a:t>
            </a:r>
            <a:r>
              <a:rPr dirty="0" sz="2000" spc="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is,</a:t>
            </a:r>
            <a:r>
              <a:rPr dirty="0" sz="2000" spc="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how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much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warning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</a:t>
            </a:r>
            <a:r>
              <a:rPr dirty="0" sz="2000" spc="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we</a:t>
            </a:r>
            <a:r>
              <a:rPr dirty="0" sz="2000" spc="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have?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900">
              <a:latin typeface="Calibri"/>
              <a:cs typeface="Calibri"/>
            </a:endParaRPr>
          </a:p>
          <a:p>
            <a:pPr algn="just" marL="12700" marR="5715">
              <a:lnSpc>
                <a:spcPct val="150100"/>
              </a:lnSpc>
              <a:spcBef>
                <a:spcPts val="5"/>
              </a:spcBef>
            </a:pP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So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the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Windows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7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conversion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example,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detection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scale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range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from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5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= no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warning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(The</a:t>
            </a:r>
            <a:r>
              <a:rPr dirty="0" sz="2000" spc="4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highest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detection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score 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5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be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given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events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that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could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only be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discovered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after it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too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late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(i.e.,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system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freezing))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1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= lots</a:t>
            </a:r>
            <a:r>
              <a:rPr dirty="0" sz="2000" spc="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time</a:t>
            </a:r>
            <a:r>
              <a:rPr dirty="0" sz="2000" spc="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react.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1439" y="6362636"/>
            <a:ext cx="58419" cy="311150"/>
          </a:xfrm>
          <a:custGeom>
            <a:avLst/>
            <a:gdLst/>
            <a:ahLst/>
            <a:cxnLst/>
            <a:rect l="l" t="t" r="r" b="b"/>
            <a:pathLst>
              <a:path w="58419" h="311150">
                <a:moveTo>
                  <a:pt x="57912" y="0"/>
                </a:moveTo>
                <a:lnTo>
                  <a:pt x="0" y="0"/>
                </a:lnTo>
                <a:lnTo>
                  <a:pt x="0" y="310895"/>
                </a:lnTo>
                <a:lnTo>
                  <a:pt x="57912" y="310895"/>
                </a:lnTo>
                <a:lnTo>
                  <a:pt x="57912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5220" y="0"/>
            <a:ext cx="3110230" cy="3003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15">
                <a:solidFill>
                  <a:srgbClr val="0D0D0D"/>
                </a:solidFill>
                <a:latin typeface="Calibri"/>
                <a:cs typeface="Calibri"/>
              </a:rPr>
              <a:t>Figure</a:t>
            </a:r>
            <a:r>
              <a:rPr dirty="0" sz="1800" spc="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1800">
                <a:solidFill>
                  <a:srgbClr val="0D0D0D"/>
                </a:solidFill>
                <a:latin typeface="Calibri"/>
                <a:cs typeface="Calibri"/>
              </a:rPr>
              <a:t>7.6: </a:t>
            </a:r>
            <a:r>
              <a:rPr dirty="0" sz="1800" spc="-5">
                <a:solidFill>
                  <a:srgbClr val="0D0D0D"/>
                </a:solidFill>
                <a:latin typeface="Calibri"/>
                <a:cs typeface="Calibri"/>
              </a:rPr>
              <a:t>Risk</a:t>
            </a:r>
            <a:r>
              <a:rPr dirty="0" sz="1800" spc="-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0D0D0D"/>
                </a:solidFill>
                <a:latin typeface="Calibri"/>
                <a:cs typeface="Calibri"/>
              </a:rPr>
              <a:t>Assessment</a:t>
            </a:r>
            <a:r>
              <a:rPr dirty="0" sz="1800" spc="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1800" spc="-10">
                <a:solidFill>
                  <a:srgbClr val="0D0D0D"/>
                </a:solidFill>
                <a:latin typeface="Calibri"/>
                <a:cs typeface="Calibri"/>
              </a:rPr>
              <a:t>Form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0831" y="667512"/>
            <a:ext cx="11301984" cy="5510784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1440" y="3047"/>
            <a:ext cx="2468880" cy="375285"/>
          </a:xfrm>
          <a:custGeom>
            <a:avLst/>
            <a:gdLst/>
            <a:ahLst/>
            <a:cxnLst/>
            <a:rect l="l" t="t" r="r" b="b"/>
            <a:pathLst>
              <a:path w="2468880" h="375285">
                <a:moveTo>
                  <a:pt x="2468880" y="0"/>
                </a:moveTo>
                <a:lnTo>
                  <a:pt x="316979" y="0"/>
                </a:lnTo>
                <a:lnTo>
                  <a:pt x="249936" y="0"/>
                </a:lnTo>
                <a:lnTo>
                  <a:pt x="155448" y="0"/>
                </a:lnTo>
                <a:lnTo>
                  <a:pt x="0" y="0"/>
                </a:lnTo>
                <a:lnTo>
                  <a:pt x="0" y="374904"/>
                </a:lnTo>
                <a:lnTo>
                  <a:pt x="155448" y="374904"/>
                </a:lnTo>
                <a:lnTo>
                  <a:pt x="249936" y="374904"/>
                </a:lnTo>
                <a:lnTo>
                  <a:pt x="316979" y="374904"/>
                </a:lnTo>
                <a:lnTo>
                  <a:pt x="2468880" y="374904"/>
                </a:lnTo>
                <a:lnTo>
                  <a:pt x="2468880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0"/>
            <a:ext cx="2493010" cy="3917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>
                <a:solidFill>
                  <a:srgbClr val="0D0D0D"/>
                </a:solidFill>
                <a:latin typeface="Calibri"/>
                <a:cs typeface="Calibri"/>
              </a:rPr>
              <a:t>1-</a:t>
            </a:r>
            <a:r>
              <a:rPr dirty="0" sz="2400" spc="-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400" spc="-5">
                <a:solidFill>
                  <a:srgbClr val="0D0D0D"/>
                </a:solidFill>
                <a:latin typeface="Calibri"/>
                <a:cs typeface="Calibri"/>
              </a:rPr>
              <a:t>Scenario</a:t>
            </a:r>
            <a:r>
              <a:rPr dirty="0" sz="2400" spc="-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400" spc="-5">
                <a:solidFill>
                  <a:srgbClr val="0D0D0D"/>
                </a:solidFill>
                <a:latin typeface="Calibri"/>
                <a:cs typeface="Calibri"/>
              </a:rPr>
              <a:t>analysis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560320" y="3047"/>
            <a:ext cx="140335" cy="375285"/>
          </a:xfrm>
          <a:custGeom>
            <a:avLst/>
            <a:gdLst/>
            <a:ahLst/>
            <a:cxnLst/>
            <a:rect l="l" t="t" r="r" b="b"/>
            <a:pathLst>
              <a:path w="140335" h="375285">
                <a:moveTo>
                  <a:pt x="140208" y="0"/>
                </a:moveTo>
                <a:lnTo>
                  <a:pt x="70104" y="0"/>
                </a:lnTo>
                <a:lnTo>
                  <a:pt x="0" y="0"/>
                </a:lnTo>
                <a:lnTo>
                  <a:pt x="0" y="374904"/>
                </a:lnTo>
                <a:lnTo>
                  <a:pt x="70104" y="374904"/>
                </a:lnTo>
                <a:lnTo>
                  <a:pt x="140208" y="374904"/>
                </a:lnTo>
                <a:lnTo>
                  <a:pt x="140208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8739" y="618140"/>
            <a:ext cx="12038965" cy="62001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just" marL="12700" marR="7620">
              <a:lnSpc>
                <a:spcPct val="150100"/>
              </a:lnSpc>
              <a:spcBef>
                <a:spcPts val="95"/>
              </a:spcBef>
            </a:pP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Often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organizations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find it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useful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categorize </a:t>
            </a:r>
            <a:r>
              <a:rPr dirty="0" u="heavy" sz="2000" spc="-5" b="1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the severity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different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risks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into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some</a:t>
            </a:r>
            <a:r>
              <a:rPr dirty="0" sz="2000" spc="4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form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risk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assessment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matrix.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matrix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typically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structured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around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likelihood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event. For example,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risk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matrix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presented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Figure 7.7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consists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a 5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x 5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array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elements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with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each element representing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different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set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likelihood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values.</a:t>
            </a:r>
            <a:endParaRPr sz="2000">
              <a:latin typeface="Calibri"/>
              <a:cs typeface="Calibri"/>
            </a:endParaRPr>
          </a:p>
          <a:p>
            <a:pPr algn="just" marL="12700" marR="5080">
              <a:lnSpc>
                <a:spcPct val="150100"/>
              </a:lnSpc>
              <a:spcBef>
                <a:spcPts val="595"/>
              </a:spcBef>
            </a:pP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matrix is divided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into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red, </a:t>
            </a:r>
            <a:r>
              <a:rPr dirty="0" sz="2000" spc="-35">
                <a:solidFill>
                  <a:srgbClr val="0D0D0D"/>
                </a:solidFill>
                <a:latin typeface="Calibri"/>
                <a:cs typeface="Calibri"/>
              </a:rPr>
              <a:t>yellow,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green zones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representing </a:t>
            </a:r>
            <a:r>
              <a:rPr dirty="0" sz="2000" spc="-35">
                <a:solidFill>
                  <a:srgbClr val="0D0D0D"/>
                </a:solidFill>
                <a:latin typeface="Calibri"/>
                <a:cs typeface="Calibri"/>
              </a:rPr>
              <a:t>major,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moderate,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minor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risks,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respectively.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The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red zone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centered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on the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top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right corner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matrix (high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impact/high likelihood), while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green zone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centered</a:t>
            </a:r>
            <a:r>
              <a:rPr dirty="0" sz="2000" spc="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on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bottom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left</a:t>
            </a:r>
            <a:r>
              <a:rPr dirty="0" sz="2000" spc="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corner</a:t>
            </a:r>
            <a:r>
              <a:rPr dirty="0" sz="2000" spc="1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(low</a:t>
            </a:r>
            <a:r>
              <a:rPr dirty="0" sz="2000" spc="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impact/low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likelihood).</a:t>
            </a:r>
            <a:endParaRPr sz="2000">
              <a:latin typeface="Calibri"/>
              <a:cs typeface="Calibri"/>
            </a:endParaRPr>
          </a:p>
          <a:p>
            <a:pPr algn="just" marL="12700" marR="6985" indent="57785">
              <a:lnSpc>
                <a:spcPct val="150000"/>
              </a:lnSpc>
              <a:spcBef>
                <a:spcPts val="605"/>
              </a:spcBef>
            </a:pP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moderate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risk,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yellow zone extends down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middle of the matrix. Since impact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generally considered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more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important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than likelihood (a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10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percent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chance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losing $1,000,000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usually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considered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more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severe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risk than a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90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percent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chance</a:t>
            </a:r>
            <a:r>
              <a:rPr dirty="0" sz="2000" spc="2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losing</a:t>
            </a:r>
            <a:r>
              <a:rPr dirty="0" sz="2000" spc="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$1,000),</a:t>
            </a:r>
            <a:r>
              <a:rPr dirty="0" sz="2000" spc="3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red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zone</a:t>
            </a:r>
            <a:r>
              <a:rPr dirty="0" sz="2000" spc="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(major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risk)</a:t>
            </a:r>
            <a:r>
              <a:rPr dirty="0" sz="2000" spc="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extends</a:t>
            </a:r>
            <a:r>
              <a:rPr dirty="0" sz="2000" spc="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farther</a:t>
            </a:r>
            <a:r>
              <a:rPr dirty="0" sz="2000" spc="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down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the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high</a:t>
            </a:r>
            <a:r>
              <a:rPr dirty="0" sz="2000" spc="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impact</a:t>
            </a:r>
            <a:r>
              <a:rPr dirty="0" sz="2000" spc="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column.</a:t>
            </a:r>
            <a:endParaRPr sz="2000">
              <a:latin typeface="Calibri"/>
              <a:cs typeface="Calibri"/>
            </a:endParaRPr>
          </a:p>
          <a:p>
            <a:pPr algn="just" marL="12700" marR="5715">
              <a:lnSpc>
                <a:spcPct val="150000"/>
              </a:lnSpc>
              <a:spcBef>
                <a:spcPts val="600"/>
              </a:spcBef>
            </a:pP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Using</a:t>
            </a:r>
            <a:r>
              <a:rPr dirty="0" sz="2000" spc="1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1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Windows</a:t>
            </a:r>
            <a:r>
              <a:rPr dirty="0" sz="2000" spc="1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7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project</a:t>
            </a:r>
            <a:r>
              <a:rPr dirty="0" sz="2000" spc="19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again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as</a:t>
            </a:r>
            <a:r>
              <a:rPr dirty="0" sz="2000" spc="1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example,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interface</a:t>
            </a:r>
            <a:r>
              <a:rPr dirty="0" sz="2000" spc="1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problems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19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system</a:t>
            </a:r>
            <a:r>
              <a:rPr dirty="0" sz="2000" spc="13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freezing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be</a:t>
            </a:r>
            <a:r>
              <a:rPr dirty="0" sz="2000" spc="1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placed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4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red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zone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(major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risk),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while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user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backlash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hardware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malfunctioning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be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placed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yellow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zone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(moderate</a:t>
            </a:r>
            <a:r>
              <a:rPr dirty="0" sz="2000" spc="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risk).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739" y="153594"/>
            <a:ext cx="12038330" cy="13982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5080">
              <a:lnSpc>
                <a:spcPct val="150100"/>
              </a:lnSpc>
              <a:spcBef>
                <a:spcPts val="100"/>
              </a:spcBef>
            </a:pP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Using</a:t>
            </a:r>
            <a:r>
              <a:rPr dirty="0" sz="2000" spc="1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1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Windows</a:t>
            </a:r>
            <a:r>
              <a:rPr dirty="0" sz="2000" spc="1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7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project</a:t>
            </a:r>
            <a:r>
              <a:rPr dirty="0" sz="2000" spc="19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again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as</a:t>
            </a:r>
            <a:r>
              <a:rPr dirty="0" sz="2000" spc="1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example,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interface</a:t>
            </a:r>
            <a:r>
              <a:rPr dirty="0" sz="2000" spc="1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problems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19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system</a:t>
            </a:r>
            <a:r>
              <a:rPr dirty="0" sz="2000" spc="13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freezing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be</a:t>
            </a:r>
            <a:r>
              <a:rPr dirty="0" sz="2000" spc="1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placed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</a:t>
            </a:r>
            <a:r>
              <a:rPr dirty="0" sz="2000" spc="1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44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red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 zone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(major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risk),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while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user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backlash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hardware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malfunctioning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be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placed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yellow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zone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(moderate</a:t>
            </a:r>
            <a:r>
              <a:rPr dirty="0" sz="2000" spc="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risk).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8640" y="1776983"/>
            <a:ext cx="2067560" cy="311150"/>
          </a:xfrm>
          <a:prstGeom prst="rect">
            <a:avLst/>
          </a:prstGeom>
          <a:solidFill>
            <a:srgbClr val="FFFF00"/>
          </a:solidFill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ts val="2325"/>
              </a:lnSpc>
            </a:pPr>
            <a:r>
              <a:rPr dirty="0" sz="2000" b="1">
                <a:solidFill>
                  <a:srgbClr val="0D0D0D"/>
                </a:solidFill>
                <a:latin typeface="Calibri"/>
                <a:cs typeface="Calibri"/>
              </a:rPr>
              <a:t>risk</a:t>
            </a:r>
            <a:r>
              <a:rPr dirty="0" sz="2000" spc="130" b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 b="1">
                <a:solidFill>
                  <a:srgbClr val="0D0D0D"/>
                </a:solidFill>
                <a:latin typeface="Calibri"/>
                <a:cs typeface="Calibri"/>
              </a:rPr>
              <a:t>severity</a:t>
            </a:r>
            <a:r>
              <a:rPr dirty="0" sz="2000" spc="130" b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 b="1">
                <a:solidFill>
                  <a:srgbClr val="0D0D0D"/>
                </a:solidFill>
                <a:latin typeface="Calibri"/>
                <a:cs typeface="Calibri"/>
              </a:rPr>
              <a:t>matrix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739" y="1756029"/>
            <a:ext cx="12032615" cy="32956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  <a:tabLst>
                <a:tab pos="2600960" algn="l"/>
              </a:tabLst>
            </a:pP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The	</a:t>
            </a:r>
            <a:r>
              <a:rPr dirty="0" u="heavy" sz="2000" spc="-1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provides</a:t>
            </a:r>
            <a:r>
              <a:rPr dirty="0" u="heavy" sz="2000" spc="14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a</a:t>
            </a:r>
            <a:r>
              <a:rPr dirty="0" u="heavy" sz="2000" spc="17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basis</a:t>
            </a:r>
            <a:r>
              <a:rPr dirty="0" u="heavy" sz="2000" spc="16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2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for</a:t>
            </a:r>
            <a:r>
              <a:rPr dirty="0" u="heavy" sz="2000" spc="15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prioritizing</a:t>
            </a:r>
            <a:r>
              <a:rPr dirty="0" u="heavy" sz="2000" spc="17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which</a:t>
            </a:r>
            <a:r>
              <a:rPr dirty="0" u="heavy" sz="2000" spc="15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risks</a:t>
            </a:r>
            <a:r>
              <a:rPr dirty="0" u="heavy" sz="2000" spc="13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to</a:t>
            </a:r>
            <a:r>
              <a:rPr dirty="0" u="heavy" sz="2000" spc="15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address.</a:t>
            </a:r>
            <a:r>
              <a:rPr dirty="0" u="heavy" sz="2000" spc="13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Red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zone</a:t>
            </a:r>
            <a:r>
              <a:rPr dirty="0" sz="2000" spc="17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risks</a:t>
            </a:r>
            <a:r>
              <a:rPr dirty="0" sz="2000" spc="1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receive</a:t>
            </a:r>
            <a:r>
              <a:rPr dirty="0" sz="2000" spc="1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first</a:t>
            </a:r>
            <a:r>
              <a:rPr dirty="0" sz="2000" spc="15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priority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39" y="2060480"/>
            <a:ext cx="12035790" cy="4538345"/>
          </a:xfrm>
          <a:prstGeom prst="rect">
            <a:avLst/>
          </a:prstGeom>
        </p:spPr>
        <p:txBody>
          <a:bodyPr wrap="square" lIns="0" tIns="1644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followed</a:t>
            </a:r>
            <a:r>
              <a:rPr dirty="0" sz="2000" spc="2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by</a:t>
            </a:r>
            <a:r>
              <a:rPr dirty="0" sz="2000" spc="23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yellow</a:t>
            </a:r>
            <a:r>
              <a:rPr dirty="0" sz="2000" spc="2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zone</a:t>
            </a:r>
            <a:r>
              <a:rPr dirty="0" sz="2000" spc="254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risks.</a:t>
            </a:r>
            <a:r>
              <a:rPr dirty="0" sz="2000" spc="25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Green</a:t>
            </a:r>
            <a:r>
              <a:rPr dirty="0" sz="2000" spc="2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zone</a:t>
            </a:r>
            <a:r>
              <a:rPr dirty="0" sz="2000" spc="254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risks</a:t>
            </a:r>
            <a:r>
              <a:rPr dirty="0" sz="2000" spc="2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are</a:t>
            </a:r>
            <a:r>
              <a:rPr dirty="0" sz="2000" spc="2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typically</a:t>
            </a:r>
            <a:r>
              <a:rPr dirty="0" sz="2000" spc="2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considered</a:t>
            </a:r>
            <a:r>
              <a:rPr dirty="0" sz="2000" spc="26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inconsequential</a:t>
            </a:r>
            <a:r>
              <a:rPr dirty="0" sz="2000" spc="27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2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ignored</a:t>
            </a:r>
            <a:r>
              <a:rPr dirty="0" sz="2000" spc="26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unless</a:t>
            </a:r>
            <a:r>
              <a:rPr dirty="0" sz="2000" spc="24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their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status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changes.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2000" spc="-15" b="1" i="1">
                <a:solidFill>
                  <a:srgbClr val="0D0D0D"/>
                </a:solidFill>
                <a:latin typeface="Calibri"/>
                <a:cs typeface="Calibri"/>
              </a:rPr>
              <a:t>Failure</a:t>
            </a:r>
            <a:r>
              <a:rPr dirty="0" sz="2000" spc="280" b="1" i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 b="1" i="1">
                <a:solidFill>
                  <a:srgbClr val="0D0D0D"/>
                </a:solidFill>
                <a:latin typeface="Calibri"/>
                <a:cs typeface="Calibri"/>
              </a:rPr>
              <a:t>Mode</a:t>
            </a:r>
            <a:r>
              <a:rPr dirty="0" sz="2000" spc="285" b="1" i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 b="1" i="1">
                <a:solidFill>
                  <a:srgbClr val="0D0D0D"/>
                </a:solidFill>
                <a:latin typeface="Calibri"/>
                <a:cs typeface="Calibri"/>
              </a:rPr>
              <a:t>and</a:t>
            </a:r>
            <a:r>
              <a:rPr dirty="0" sz="2000" spc="280" b="1" i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 b="1" i="1">
                <a:solidFill>
                  <a:srgbClr val="0D0D0D"/>
                </a:solidFill>
                <a:latin typeface="Calibri"/>
                <a:cs typeface="Calibri"/>
              </a:rPr>
              <a:t>Effects</a:t>
            </a:r>
            <a:r>
              <a:rPr dirty="0" sz="2000" spc="285" b="1" i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 b="1" i="1">
                <a:solidFill>
                  <a:srgbClr val="0D0D0D"/>
                </a:solidFill>
                <a:latin typeface="Calibri"/>
                <a:cs typeface="Calibri"/>
              </a:rPr>
              <a:t>Analysis</a:t>
            </a:r>
            <a:r>
              <a:rPr dirty="0" sz="2000" spc="280" b="1" i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 b="1">
                <a:solidFill>
                  <a:srgbClr val="0D0D0D"/>
                </a:solidFill>
                <a:latin typeface="Calibri"/>
                <a:cs typeface="Calibri"/>
              </a:rPr>
              <a:t>(FMEA)</a:t>
            </a:r>
            <a:r>
              <a:rPr dirty="0" sz="2000" spc="280" b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extends</a:t>
            </a:r>
            <a:r>
              <a:rPr dirty="0" u="heavy" sz="2000" spc="27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the</a:t>
            </a:r>
            <a:r>
              <a:rPr dirty="0" u="heavy" sz="2000" spc="26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risk</a:t>
            </a:r>
            <a:r>
              <a:rPr dirty="0" u="heavy" sz="2000" spc="28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1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severity</a:t>
            </a:r>
            <a:r>
              <a:rPr dirty="0" u="heavy" sz="2000" spc="29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matrix</a:t>
            </a:r>
            <a:r>
              <a:rPr dirty="0" u="heavy" sz="2000" spc="27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by</a:t>
            </a:r>
            <a:r>
              <a:rPr dirty="0" u="heavy" sz="2000" spc="28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including</a:t>
            </a:r>
            <a:r>
              <a:rPr dirty="0" u="heavy" sz="2000" spc="28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ease</a:t>
            </a:r>
            <a:r>
              <a:rPr dirty="0" u="heavy" sz="2000" spc="27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of</a:t>
            </a:r>
            <a:r>
              <a:rPr dirty="0" u="heavy" sz="2000" spc="26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detection</a:t>
            </a:r>
            <a:r>
              <a:rPr dirty="0" u="heavy" sz="2000" spc="27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in</a:t>
            </a:r>
            <a:r>
              <a:rPr dirty="0" u="heavy" sz="2000" spc="28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2000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the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dirty="0" u="heavy" sz="2000" spc="-5">
                <a:solidFill>
                  <a:srgbClr val="0D0D0D"/>
                </a:solidFill>
                <a:uFill>
                  <a:solidFill>
                    <a:srgbClr val="0D0D0D"/>
                  </a:solidFill>
                </a:uFill>
                <a:latin typeface="Calibri"/>
                <a:cs typeface="Calibri"/>
              </a:rPr>
              <a:t>equation:</a:t>
            </a:r>
            <a:endParaRPr sz="2000">
              <a:latin typeface="Calibri"/>
              <a:cs typeface="Calibri"/>
            </a:endParaRPr>
          </a:p>
          <a:p>
            <a:pPr algn="ctr" marL="1270">
              <a:lnSpc>
                <a:spcPct val="100000"/>
              </a:lnSpc>
              <a:spcBef>
                <a:spcPts val="795"/>
              </a:spcBef>
            </a:pPr>
            <a:r>
              <a:rPr dirty="0" sz="2000" spc="-10" b="1">
                <a:solidFill>
                  <a:srgbClr val="0D0D0D"/>
                </a:solidFill>
                <a:latin typeface="Arial"/>
                <a:cs typeface="Arial"/>
              </a:rPr>
              <a:t>Impact</a:t>
            </a:r>
            <a:r>
              <a:rPr dirty="0" sz="2000" spc="-20" b="1">
                <a:solidFill>
                  <a:srgbClr val="0D0D0D"/>
                </a:solidFill>
                <a:latin typeface="Arial"/>
                <a:cs typeface="Arial"/>
              </a:rPr>
              <a:t> </a:t>
            </a:r>
            <a:r>
              <a:rPr dirty="0" sz="2000" spc="-5" b="1">
                <a:solidFill>
                  <a:srgbClr val="0D0D0D"/>
                </a:solidFill>
                <a:latin typeface="Arial"/>
                <a:cs typeface="Arial"/>
              </a:rPr>
              <a:t>×</a:t>
            </a:r>
            <a:r>
              <a:rPr dirty="0" sz="2000" spc="-15" b="1">
                <a:solidFill>
                  <a:srgbClr val="0D0D0D"/>
                </a:solidFill>
                <a:latin typeface="Arial"/>
                <a:cs typeface="Arial"/>
              </a:rPr>
              <a:t> </a:t>
            </a:r>
            <a:r>
              <a:rPr dirty="0" sz="2000" spc="-10" b="1">
                <a:solidFill>
                  <a:srgbClr val="0D0D0D"/>
                </a:solidFill>
                <a:latin typeface="Arial"/>
                <a:cs typeface="Arial"/>
              </a:rPr>
              <a:t>Probability</a:t>
            </a:r>
            <a:r>
              <a:rPr dirty="0" sz="2000" spc="-25" b="1">
                <a:solidFill>
                  <a:srgbClr val="0D0D0D"/>
                </a:solidFill>
                <a:latin typeface="Arial"/>
                <a:cs typeface="Arial"/>
              </a:rPr>
              <a:t> </a:t>
            </a:r>
            <a:r>
              <a:rPr dirty="0" sz="2000" spc="-5" b="1">
                <a:solidFill>
                  <a:srgbClr val="0D0D0D"/>
                </a:solidFill>
                <a:latin typeface="Arial"/>
                <a:cs typeface="Arial"/>
              </a:rPr>
              <a:t>×</a:t>
            </a:r>
            <a:r>
              <a:rPr dirty="0" sz="2000" spc="-15" b="1">
                <a:solidFill>
                  <a:srgbClr val="0D0D0D"/>
                </a:solidFill>
                <a:latin typeface="Arial"/>
                <a:cs typeface="Arial"/>
              </a:rPr>
              <a:t> </a:t>
            </a:r>
            <a:r>
              <a:rPr dirty="0" sz="2000" spc="-5" b="1">
                <a:solidFill>
                  <a:srgbClr val="0D0D0D"/>
                </a:solidFill>
                <a:latin typeface="Arial"/>
                <a:cs typeface="Arial"/>
              </a:rPr>
              <a:t>Detection</a:t>
            </a:r>
            <a:r>
              <a:rPr dirty="0" sz="2000" spc="-10" b="1">
                <a:solidFill>
                  <a:srgbClr val="0D0D0D"/>
                </a:solidFill>
                <a:latin typeface="Arial"/>
                <a:cs typeface="Arial"/>
              </a:rPr>
              <a:t> </a:t>
            </a:r>
            <a:r>
              <a:rPr dirty="0" sz="2000" spc="-5" b="1">
                <a:solidFill>
                  <a:srgbClr val="0D0D0D"/>
                </a:solidFill>
                <a:latin typeface="Arial"/>
                <a:cs typeface="Arial"/>
              </a:rPr>
              <a:t>=</a:t>
            </a:r>
            <a:r>
              <a:rPr dirty="0" sz="2000" spc="-15" b="1">
                <a:solidFill>
                  <a:srgbClr val="0D0D0D"/>
                </a:solidFill>
                <a:latin typeface="Arial"/>
                <a:cs typeface="Arial"/>
              </a:rPr>
              <a:t> </a:t>
            </a:r>
            <a:r>
              <a:rPr dirty="0" sz="2000" spc="-5" b="1">
                <a:solidFill>
                  <a:srgbClr val="0D0D0D"/>
                </a:solidFill>
                <a:latin typeface="Arial"/>
                <a:cs typeface="Arial"/>
              </a:rPr>
              <a:t>Risk</a:t>
            </a:r>
            <a:r>
              <a:rPr dirty="0" sz="2000" spc="10" b="1">
                <a:solidFill>
                  <a:srgbClr val="0D0D0D"/>
                </a:solidFill>
                <a:latin typeface="Arial"/>
                <a:cs typeface="Arial"/>
              </a:rPr>
              <a:t> </a:t>
            </a:r>
            <a:r>
              <a:rPr dirty="0" sz="2000" spc="-35" b="1">
                <a:solidFill>
                  <a:srgbClr val="0D0D0D"/>
                </a:solidFill>
                <a:latin typeface="Arial"/>
                <a:cs typeface="Arial"/>
              </a:rPr>
              <a:t>Value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500">
              <a:latin typeface="Arial"/>
              <a:cs typeface="Arial"/>
            </a:endParaRPr>
          </a:p>
          <a:p>
            <a:pPr algn="just" marL="12700" marR="5080">
              <a:lnSpc>
                <a:spcPct val="150100"/>
              </a:lnSpc>
              <a:spcBef>
                <a:spcPts val="5"/>
              </a:spcBef>
            </a:pP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For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example,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risk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with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 impact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in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the “1”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zone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with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very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low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probability</a:t>
            </a:r>
            <a:r>
              <a:rPr dirty="0" sz="2000" spc="43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an easy</a:t>
            </a:r>
            <a:r>
              <a:rPr dirty="0" sz="2000" spc="42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detection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score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might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score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1 </a:t>
            </a:r>
            <a:r>
              <a:rPr dirty="0" sz="2000" spc="5">
                <a:solidFill>
                  <a:srgbClr val="0D0D0D"/>
                </a:solidFill>
                <a:latin typeface="Calibri"/>
                <a:cs typeface="Calibri"/>
              </a:rPr>
              <a:t>(1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x 1 x 1 =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1). </a:t>
            </a:r>
            <a:r>
              <a:rPr dirty="0" sz="2000" spc="-30">
                <a:solidFill>
                  <a:srgbClr val="0D0D0D"/>
                </a:solidFill>
                <a:latin typeface="Calibri"/>
                <a:cs typeface="Calibri"/>
              </a:rPr>
              <a:t>Conversely,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 high-impact risk with a high probability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impossible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detect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would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score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125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(5 x 5 x 5 =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125).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This broad </a:t>
            </a:r>
            <a:r>
              <a:rPr dirty="0" sz="2000" spc="-20">
                <a:solidFill>
                  <a:srgbClr val="0D0D0D"/>
                </a:solidFill>
                <a:latin typeface="Calibri"/>
                <a:cs typeface="Calibri"/>
              </a:rPr>
              <a:t>range </a:t>
            </a:r>
            <a:r>
              <a:rPr dirty="0" sz="2000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numerical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scores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allows </a:t>
            </a:r>
            <a:r>
              <a:rPr dirty="0" sz="2000" spc="-25">
                <a:solidFill>
                  <a:srgbClr val="0D0D0D"/>
                </a:solidFill>
                <a:latin typeface="Calibri"/>
                <a:cs typeface="Calibri"/>
              </a:rPr>
              <a:t>for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easy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stratification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risk according </a:t>
            </a:r>
            <a:r>
              <a:rPr dirty="0" sz="2000" spc="-15">
                <a:solidFill>
                  <a:srgbClr val="0D0D0D"/>
                </a:solidFill>
                <a:latin typeface="Calibri"/>
                <a:cs typeface="Calibri"/>
              </a:rPr>
              <a:t>to overall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 significance.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5220" y="0"/>
            <a:ext cx="1909445" cy="5473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ts val="2055"/>
              </a:lnSpc>
              <a:spcBef>
                <a:spcPts val="100"/>
              </a:spcBef>
            </a:pPr>
            <a:r>
              <a:rPr dirty="0" sz="1800" spc="-5" b="1">
                <a:solidFill>
                  <a:srgbClr val="0D0D0D"/>
                </a:solidFill>
                <a:latin typeface="Calibri"/>
                <a:cs typeface="Calibri"/>
              </a:rPr>
              <a:t>FIGURE</a:t>
            </a:r>
            <a:r>
              <a:rPr dirty="0" sz="1800" spc="-35" b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1800" b="1">
                <a:solidFill>
                  <a:srgbClr val="0D0D0D"/>
                </a:solidFill>
                <a:latin typeface="Calibri"/>
                <a:cs typeface="Calibri"/>
              </a:rPr>
              <a:t>7.7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ts val="2055"/>
              </a:lnSpc>
            </a:pPr>
            <a:r>
              <a:rPr dirty="0" sz="1800" spc="-10" b="1">
                <a:solidFill>
                  <a:srgbClr val="0D0D0D"/>
                </a:solidFill>
                <a:latin typeface="Calibri"/>
                <a:cs typeface="Calibri"/>
              </a:rPr>
              <a:t>Risk</a:t>
            </a:r>
            <a:r>
              <a:rPr dirty="0" sz="1800" spc="-30" b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1800" spc="-10" b="1">
                <a:solidFill>
                  <a:srgbClr val="0D0D0D"/>
                </a:solidFill>
                <a:latin typeface="Calibri"/>
                <a:cs typeface="Calibri"/>
              </a:rPr>
              <a:t>Severity</a:t>
            </a:r>
            <a:r>
              <a:rPr dirty="0" sz="1800" spc="-40" b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1800" spc="-5" b="1">
                <a:solidFill>
                  <a:srgbClr val="0D0D0D"/>
                </a:solidFill>
                <a:latin typeface="Calibri"/>
                <a:cs typeface="Calibri"/>
              </a:rPr>
              <a:t>Matrix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6448" y="734568"/>
            <a:ext cx="9860280" cy="5388863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503684"/>
            <a:ext cx="12039600" cy="231330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just" marL="12700" marR="5080">
              <a:lnSpc>
                <a:spcPct val="150100"/>
              </a:lnSpc>
              <a:spcBef>
                <a:spcPts val="105"/>
              </a:spcBef>
            </a:pP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No assessment scheme </a:t>
            </a:r>
            <a:r>
              <a:rPr dirty="0" sz="2000" spc="5" b="0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spc="-5">
                <a:solidFill>
                  <a:srgbClr val="0D0D0D"/>
                </a:solidFill>
                <a:latin typeface="Calibri"/>
                <a:cs typeface="Calibri"/>
              </a:rPr>
              <a:t>absolutely </a:t>
            </a:r>
            <a:r>
              <a:rPr dirty="0" sz="2000" spc="-10">
                <a:solidFill>
                  <a:srgbClr val="0D0D0D"/>
                </a:solidFill>
                <a:latin typeface="Calibri"/>
                <a:cs typeface="Calibri"/>
              </a:rPr>
              <a:t>foolproof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.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For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example,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weakness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5" b="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spc="-10" b="0" i="1">
                <a:solidFill>
                  <a:srgbClr val="0D0D0D"/>
                </a:solidFill>
                <a:latin typeface="Calibri"/>
                <a:cs typeface="Calibri"/>
              </a:rPr>
              <a:t>Failure </a:t>
            </a:r>
            <a:r>
              <a:rPr dirty="0" sz="2000" spc="-5" b="0" i="1">
                <a:solidFill>
                  <a:srgbClr val="0D0D0D"/>
                </a:solidFill>
                <a:latin typeface="Calibri"/>
                <a:cs typeface="Calibri"/>
              </a:rPr>
              <a:t>Mode </a:t>
            </a:r>
            <a:r>
              <a:rPr dirty="0" sz="2000" b="0" i="1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15" b="0" i="1">
                <a:solidFill>
                  <a:srgbClr val="0D0D0D"/>
                </a:solidFill>
                <a:latin typeface="Calibri"/>
                <a:cs typeface="Calibri"/>
              </a:rPr>
              <a:t>Effects </a:t>
            </a:r>
            <a:r>
              <a:rPr dirty="0" sz="2000" spc="-5" b="0" i="1">
                <a:solidFill>
                  <a:srgbClr val="0D0D0D"/>
                </a:solidFill>
                <a:latin typeface="Calibri"/>
                <a:cs typeface="Calibri"/>
              </a:rPr>
              <a:t>Analysis </a:t>
            </a:r>
            <a:r>
              <a:rPr dirty="0" sz="2000" b="0" i="1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(FMEA) approach </a:t>
            </a:r>
            <a:r>
              <a:rPr dirty="0" sz="2000" spc="5" b="0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that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a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risk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event </a:t>
            </a:r>
            <a:r>
              <a:rPr dirty="0" sz="2000" spc="-20" b="0">
                <a:solidFill>
                  <a:srgbClr val="0D0D0D"/>
                </a:solidFill>
                <a:latin typeface="Calibri"/>
                <a:cs typeface="Calibri"/>
              </a:rPr>
              <a:t>rated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Impact</a:t>
            </a:r>
            <a:r>
              <a:rPr dirty="0" sz="2000" b="0">
                <a:solidFill>
                  <a:srgbClr val="0D0D0D"/>
                </a:solidFill>
                <a:latin typeface="Microsoft Sans Serif"/>
                <a:cs typeface="Microsoft Sans Serif"/>
              </a:rPr>
              <a:t>=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1,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Probability </a:t>
            </a:r>
            <a:r>
              <a:rPr dirty="0" sz="2000" spc="-5" b="0">
                <a:solidFill>
                  <a:srgbClr val="0D0D0D"/>
                </a:solidFill>
                <a:latin typeface="Microsoft Sans Serif"/>
                <a:cs typeface="Microsoft Sans Serif"/>
              </a:rPr>
              <a:t>=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5, and Detection</a:t>
            </a:r>
            <a:r>
              <a:rPr dirty="0" sz="2000" spc="-5" b="0">
                <a:solidFill>
                  <a:srgbClr val="0D0D0D"/>
                </a:solidFill>
                <a:latin typeface="Microsoft Sans Serif"/>
                <a:cs typeface="Microsoft Sans Serif"/>
              </a:rPr>
              <a:t>=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5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would receive </a:t>
            </a:r>
            <a:r>
              <a:rPr dirty="0" sz="2000" spc="5" b="0">
                <a:solidFill>
                  <a:srgbClr val="0D0D0D"/>
                </a:solidFill>
                <a:latin typeface="Calibri"/>
                <a:cs typeface="Calibri"/>
              </a:rPr>
              <a:t>the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same </a:t>
            </a:r>
            <a:r>
              <a:rPr dirty="0" sz="2000" spc="5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weighted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score </a:t>
            </a:r>
            <a:r>
              <a:rPr dirty="0" sz="2000" spc="10" b="0">
                <a:solidFill>
                  <a:srgbClr val="0D0D0D"/>
                </a:solidFill>
                <a:latin typeface="Calibri"/>
                <a:cs typeface="Calibri"/>
              </a:rPr>
              <a:t>as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an </a:t>
            </a:r>
            <a:r>
              <a:rPr dirty="0" sz="2000" spc="-20" b="0">
                <a:solidFill>
                  <a:srgbClr val="0D0D0D"/>
                </a:solidFill>
                <a:latin typeface="Calibri"/>
                <a:cs typeface="Calibri"/>
              </a:rPr>
              <a:t>event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rated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Impact</a:t>
            </a:r>
            <a:r>
              <a:rPr dirty="0" sz="2000" spc="-5" b="0">
                <a:solidFill>
                  <a:srgbClr val="0D0D0D"/>
                </a:solidFill>
                <a:latin typeface="Microsoft Sans Serif"/>
                <a:cs typeface="Microsoft Sans Serif"/>
              </a:rPr>
              <a:t>=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5, Probability </a:t>
            </a:r>
            <a:r>
              <a:rPr dirty="0" sz="2000" spc="-5" b="0">
                <a:solidFill>
                  <a:srgbClr val="0D0D0D"/>
                </a:solidFill>
                <a:latin typeface="Microsoft Sans Serif"/>
                <a:cs typeface="Microsoft Sans Serif"/>
              </a:rPr>
              <a:t>=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5,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and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Detection </a:t>
            </a:r>
            <a:r>
              <a:rPr dirty="0" sz="2000" spc="-5" b="0">
                <a:solidFill>
                  <a:srgbClr val="0D0D0D"/>
                </a:solidFill>
                <a:latin typeface="Microsoft Sans Serif"/>
                <a:cs typeface="Microsoft Sans Serif"/>
              </a:rPr>
              <a:t>=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1! This underscores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the importance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5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5" b="0" i="1">
                <a:solidFill>
                  <a:srgbClr val="0D0D0D"/>
                </a:solidFill>
                <a:latin typeface="Calibri"/>
                <a:cs typeface="Calibri"/>
              </a:rPr>
              <a:t>not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treating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risk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assessment </a:t>
            </a:r>
            <a:r>
              <a:rPr dirty="0" sz="2000" spc="10" b="0">
                <a:solidFill>
                  <a:srgbClr val="0D0D0D"/>
                </a:solidFill>
                <a:latin typeface="Calibri"/>
                <a:cs typeface="Calibri"/>
              </a:rPr>
              <a:t>as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simply an </a:t>
            </a:r>
            <a:r>
              <a:rPr dirty="0" sz="2000" spc="-15" b="0">
                <a:solidFill>
                  <a:srgbClr val="0D0D0D"/>
                </a:solidFill>
                <a:latin typeface="Calibri"/>
                <a:cs typeface="Calibri"/>
              </a:rPr>
              <a:t>exercise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in mathematics.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There </a:t>
            </a:r>
            <a:r>
              <a:rPr dirty="0" sz="2000" spc="5" b="0">
                <a:solidFill>
                  <a:srgbClr val="0D0D0D"/>
                </a:solidFill>
                <a:latin typeface="Calibri"/>
                <a:cs typeface="Calibri"/>
              </a:rPr>
              <a:t>is </a:t>
            </a:r>
            <a:r>
              <a:rPr dirty="0" sz="2000" b="0">
                <a:solidFill>
                  <a:srgbClr val="0D0D0D"/>
                </a:solidFill>
                <a:latin typeface="Calibri"/>
                <a:cs typeface="Calibri"/>
              </a:rPr>
              <a:t>no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substitute </a:t>
            </a:r>
            <a:r>
              <a:rPr dirty="0" sz="2000" spc="-25" b="0">
                <a:solidFill>
                  <a:srgbClr val="0D0D0D"/>
                </a:solidFill>
                <a:latin typeface="Calibri"/>
                <a:cs typeface="Calibri"/>
              </a:rPr>
              <a:t>for </a:t>
            </a:r>
            <a:r>
              <a:rPr dirty="0" sz="2000" spc="-5" b="0">
                <a:solidFill>
                  <a:srgbClr val="0D0D0D"/>
                </a:solidFill>
                <a:latin typeface="Calibri"/>
                <a:cs typeface="Calibri"/>
              </a:rPr>
              <a:t>thoughtful discussion </a:t>
            </a:r>
            <a:r>
              <a:rPr dirty="0" sz="2000" spc="-25" b="0">
                <a:solidFill>
                  <a:srgbClr val="0D0D0D"/>
                </a:solidFill>
                <a:latin typeface="Calibri"/>
                <a:cs typeface="Calibri"/>
              </a:rPr>
              <a:t>of </a:t>
            </a:r>
            <a:r>
              <a:rPr dirty="0" sz="2000" spc="-20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40" b="0">
                <a:solidFill>
                  <a:srgbClr val="0D0D0D"/>
                </a:solidFill>
                <a:latin typeface="Calibri"/>
                <a:cs typeface="Calibri"/>
              </a:rPr>
              <a:t>key</a:t>
            </a:r>
            <a:r>
              <a:rPr dirty="0" sz="2000" spc="30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D0D0D"/>
                </a:solidFill>
                <a:latin typeface="Calibri"/>
                <a:cs typeface="Calibri"/>
              </a:rPr>
              <a:t>risk</a:t>
            </a:r>
            <a:r>
              <a:rPr dirty="0" sz="2000" spc="30" b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dirty="0" sz="2000" spc="-20" b="0">
                <a:solidFill>
                  <a:srgbClr val="0D0D0D"/>
                </a:solidFill>
                <a:latin typeface="Calibri"/>
                <a:cs typeface="Calibri"/>
              </a:rPr>
              <a:t>events.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1440" y="3432047"/>
            <a:ext cx="2874645" cy="375285"/>
          </a:xfrm>
          <a:custGeom>
            <a:avLst/>
            <a:gdLst/>
            <a:ahLst/>
            <a:cxnLst/>
            <a:rect l="l" t="t" r="r" b="b"/>
            <a:pathLst>
              <a:path w="2874645" h="375285">
                <a:moveTo>
                  <a:pt x="2874264" y="0"/>
                </a:moveTo>
                <a:lnTo>
                  <a:pt x="2874264" y="0"/>
                </a:lnTo>
                <a:lnTo>
                  <a:pt x="0" y="0"/>
                </a:lnTo>
                <a:lnTo>
                  <a:pt x="0" y="374904"/>
                </a:lnTo>
                <a:lnTo>
                  <a:pt x="2874264" y="374904"/>
                </a:lnTo>
                <a:lnTo>
                  <a:pt x="2874264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8739" y="3408933"/>
            <a:ext cx="12039600" cy="17957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>
              <a:lnSpc>
                <a:spcPct val="100000"/>
              </a:lnSpc>
              <a:spcBef>
                <a:spcPts val="100"/>
              </a:spcBef>
            </a:pPr>
            <a:r>
              <a:rPr dirty="0" sz="2400">
                <a:latin typeface="Calibri"/>
                <a:cs typeface="Calibri"/>
              </a:rPr>
              <a:t>2-</a:t>
            </a:r>
            <a:r>
              <a:rPr dirty="0" sz="2400" spc="-20">
                <a:latin typeface="Calibri"/>
                <a:cs typeface="Calibri"/>
              </a:rPr>
              <a:t> </a:t>
            </a:r>
            <a:r>
              <a:rPr dirty="0" sz="2400" spc="-5" b="1">
                <a:latin typeface="Calibri"/>
                <a:cs typeface="Calibri"/>
              </a:rPr>
              <a:t>Probability</a:t>
            </a:r>
            <a:r>
              <a:rPr dirty="0" sz="2400" spc="-75" b="1">
                <a:latin typeface="Calibri"/>
                <a:cs typeface="Calibri"/>
              </a:rPr>
              <a:t> </a:t>
            </a:r>
            <a:r>
              <a:rPr dirty="0" sz="2400" spc="-5" b="1">
                <a:latin typeface="Calibri"/>
                <a:cs typeface="Calibri"/>
              </a:rPr>
              <a:t>Analysis</a:t>
            </a:r>
            <a:endParaRPr sz="2400">
              <a:latin typeface="Calibri"/>
              <a:cs typeface="Calibri"/>
            </a:endParaRPr>
          </a:p>
          <a:p>
            <a:pPr algn="just" marL="12700" marR="5080">
              <a:lnSpc>
                <a:spcPct val="150100"/>
              </a:lnSpc>
              <a:spcBef>
                <a:spcPts val="250"/>
              </a:spcBef>
            </a:pPr>
            <a:r>
              <a:rPr dirty="0" sz="2000" spc="-10">
                <a:latin typeface="Calibri"/>
                <a:cs typeface="Calibri"/>
              </a:rPr>
              <a:t>There </a:t>
            </a:r>
            <a:r>
              <a:rPr dirty="0" sz="2000" spc="-5">
                <a:latin typeface="Calibri"/>
                <a:cs typeface="Calibri"/>
              </a:rPr>
              <a:t>are </a:t>
            </a:r>
            <a:r>
              <a:rPr dirty="0" sz="2000" spc="-15">
                <a:latin typeface="Calibri"/>
                <a:cs typeface="Calibri"/>
              </a:rPr>
              <a:t>many </a:t>
            </a:r>
            <a:r>
              <a:rPr dirty="0" sz="2000" spc="-10">
                <a:latin typeface="Calibri"/>
                <a:cs typeface="Calibri"/>
              </a:rPr>
              <a:t>statistical </a:t>
            </a:r>
            <a:r>
              <a:rPr dirty="0" sz="2000">
                <a:latin typeface="Calibri"/>
                <a:cs typeface="Calibri"/>
              </a:rPr>
              <a:t>techniques </a:t>
            </a:r>
            <a:r>
              <a:rPr dirty="0" sz="2000" spc="-5">
                <a:latin typeface="Calibri"/>
                <a:cs typeface="Calibri"/>
              </a:rPr>
              <a:t>available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5">
                <a:latin typeface="Calibri"/>
                <a:cs typeface="Calibri"/>
              </a:rPr>
              <a:t>manager that </a:t>
            </a:r>
            <a:r>
              <a:rPr dirty="0" sz="2000" spc="-15">
                <a:latin typeface="Calibri"/>
                <a:cs typeface="Calibri"/>
              </a:rPr>
              <a:t>can </a:t>
            </a:r>
            <a:r>
              <a:rPr dirty="0" sz="2000">
                <a:latin typeface="Calibri"/>
                <a:cs typeface="Calibri"/>
              </a:rPr>
              <a:t>assist </a:t>
            </a:r>
            <a:r>
              <a:rPr dirty="0" sz="2000" spc="-5">
                <a:latin typeface="Calibri"/>
                <a:cs typeface="Calibri"/>
              </a:rPr>
              <a:t>in assessing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>
                <a:latin typeface="Calibri"/>
                <a:cs typeface="Calibri"/>
              </a:rPr>
              <a:t>risk. 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Decision </a:t>
            </a:r>
            <a:r>
              <a:rPr dirty="0" sz="2000" spc="-5">
                <a:latin typeface="Calibri"/>
                <a:cs typeface="Calibri"/>
              </a:rPr>
              <a:t>trees </a:t>
            </a:r>
            <a:r>
              <a:rPr dirty="0" sz="2000" spc="-15">
                <a:latin typeface="Calibri"/>
                <a:cs typeface="Calibri"/>
              </a:rPr>
              <a:t>have </a:t>
            </a:r>
            <a:r>
              <a:rPr dirty="0" sz="2000" spc="-5">
                <a:latin typeface="Calibri"/>
                <a:cs typeface="Calibri"/>
              </a:rPr>
              <a:t>been used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>
                <a:latin typeface="Calibri"/>
                <a:cs typeface="Calibri"/>
              </a:rPr>
              <a:t>assess </a:t>
            </a:r>
            <a:r>
              <a:rPr dirty="0" sz="2000" spc="-5">
                <a:latin typeface="Calibri"/>
                <a:cs typeface="Calibri"/>
              </a:rPr>
              <a:t>alternative courses of </a:t>
            </a:r>
            <a:r>
              <a:rPr dirty="0" sz="2000">
                <a:latin typeface="Calibri"/>
                <a:cs typeface="Calibri"/>
              </a:rPr>
              <a:t>action </a:t>
            </a:r>
            <a:r>
              <a:rPr dirty="0" sz="2000" spc="-5">
                <a:latin typeface="Calibri"/>
                <a:cs typeface="Calibri"/>
              </a:rPr>
              <a:t>using expected </a:t>
            </a:r>
            <a:r>
              <a:rPr dirty="0" sz="2000" spc="-10">
                <a:latin typeface="Calibri"/>
                <a:cs typeface="Calibri"/>
              </a:rPr>
              <a:t>values. Statistical variations </a:t>
            </a:r>
            <a:r>
              <a:rPr dirty="0" sz="2000" spc="20">
                <a:latin typeface="Calibri"/>
                <a:cs typeface="Calibri"/>
              </a:rPr>
              <a:t>of 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net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present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value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(NPV)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have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been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used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assess</a:t>
            </a:r>
            <a:r>
              <a:rPr dirty="0" sz="2000" spc="8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cash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flow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risks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277857" y="6206438"/>
            <a:ext cx="847725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5" b="1">
                <a:solidFill>
                  <a:srgbClr val="006666"/>
                </a:solidFill>
                <a:latin typeface="Arial"/>
                <a:cs typeface="Arial"/>
              </a:rPr>
              <a:t>F</a:t>
            </a:r>
            <a:r>
              <a:rPr dirty="0" sz="1200" spc="-25" b="1">
                <a:solidFill>
                  <a:srgbClr val="006666"/>
                </a:solidFill>
                <a:latin typeface="Arial"/>
                <a:cs typeface="Arial"/>
              </a:rPr>
              <a:t>I</a:t>
            </a:r>
            <a:r>
              <a:rPr dirty="0" sz="1200" spc="-5" b="1">
                <a:solidFill>
                  <a:srgbClr val="006666"/>
                </a:solidFill>
                <a:latin typeface="Arial"/>
                <a:cs typeface="Arial"/>
              </a:rPr>
              <a:t>GURE</a:t>
            </a:r>
            <a:r>
              <a:rPr dirty="0" sz="1200" spc="-55" b="1">
                <a:solidFill>
                  <a:srgbClr val="006666"/>
                </a:solidFill>
                <a:latin typeface="Arial"/>
                <a:cs typeface="Arial"/>
              </a:rPr>
              <a:t> </a:t>
            </a:r>
            <a:r>
              <a:rPr dirty="0" sz="1200" spc="-5" b="1">
                <a:solidFill>
                  <a:srgbClr val="006666"/>
                </a:solidFill>
                <a:latin typeface="Arial"/>
                <a:cs typeface="Arial"/>
              </a:rPr>
              <a:t>7.2</a:t>
            </a:r>
            <a:endParaRPr sz="12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50335" y="457200"/>
            <a:ext cx="3627119" cy="590397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217361" y="1969007"/>
            <a:ext cx="2060541" cy="1133856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0"/>
            <a:ext cx="5656580" cy="4826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000" spc="-20">
                <a:latin typeface="Calibri"/>
                <a:cs typeface="Calibri"/>
              </a:rPr>
              <a:t>Step</a:t>
            </a:r>
            <a:r>
              <a:rPr dirty="0" sz="3000" spc="-5">
                <a:latin typeface="Calibri"/>
                <a:cs typeface="Calibri"/>
              </a:rPr>
              <a:t> 3:</a:t>
            </a:r>
            <a:r>
              <a:rPr dirty="0" sz="3000" spc="-10">
                <a:latin typeface="Calibri"/>
                <a:cs typeface="Calibri"/>
              </a:rPr>
              <a:t> </a:t>
            </a:r>
            <a:r>
              <a:rPr dirty="0" sz="3000" spc="-5">
                <a:latin typeface="Calibri"/>
                <a:cs typeface="Calibri"/>
              </a:rPr>
              <a:t>Risk</a:t>
            </a:r>
            <a:r>
              <a:rPr dirty="0" sz="3000" spc="-15">
                <a:latin typeface="Calibri"/>
                <a:cs typeface="Calibri"/>
              </a:rPr>
              <a:t> Response</a:t>
            </a:r>
            <a:r>
              <a:rPr dirty="0" sz="3000">
                <a:latin typeface="Calibri"/>
                <a:cs typeface="Calibri"/>
              </a:rPr>
              <a:t> </a:t>
            </a:r>
            <a:r>
              <a:rPr dirty="0" sz="3000" spc="-10">
                <a:latin typeface="Calibri"/>
                <a:cs typeface="Calibri"/>
              </a:rPr>
              <a:t>Development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1440" y="1624583"/>
            <a:ext cx="1884045" cy="311150"/>
          </a:xfrm>
          <a:custGeom>
            <a:avLst/>
            <a:gdLst/>
            <a:ahLst/>
            <a:cxnLst/>
            <a:rect l="l" t="t" r="r" b="b"/>
            <a:pathLst>
              <a:path w="1884045" h="311150">
                <a:moveTo>
                  <a:pt x="1883664" y="0"/>
                </a:moveTo>
                <a:lnTo>
                  <a:pt x="1883664" y="0"/>
                </a:lnTo>
                <a:lnTo>
                  <a:pt x="0" y="0"/>
                </a:lnTo>
                <a:lnTo>
                  <a:pt x="0" y="310896"/>
                </a:lnTo>
                <a:lnTo>
                  <a:pt x="1883664" y="310896"/>
                </a:lnTo>
                <a:lnTo>
                  <a:pt x="1883664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1814048" y="2157983"/>
            <a:ext cx="287020" cy="311150"/>
          </a:xfrm>
          <a:custGeom>
            <a:avLst/>
            <a:gdLst/>
            <a:ahLst/>
            <a:cxnLst/>
            <a:rect l="l" t="t" r="r" b="b"/>
            <a:pathLst>
              <a:path w="287020" h="311150">
                <a:moveTo>
                  <a:pt x="286512" y="0"/>
                </a:moveTo>
                <a:lnTo>
                  <a:pt x="207264" y="0"/>
                </a:lnTo>
                <a:lnTo>
                  <a:pt x="79248" y="0"/>
                </a:lnTo>
                <a:lnTo>
                  <a:pt x="0" y="0"/>
                </a:lnTo>
                <a:lnTo>
                  <a:pt x="0" y="310896"/>
                </a:lnTo>
                <a:lnTo>
                  <a:pt x="79248" y="310896"/>
                </a:lnTo>
                <a:lnTo>
                  <a:pt x="207264" y="310896"/>
                </a:lnTo>
                <a:lnTo>
                  <a:pt x="286512" y="310896"/>
                </a:lnTo>
                <a:lnTo>
                  <a:pt x="286512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8739" y="457964"/>
            <a:ext cx="12037695" cy="2008505"/>
          </a:xfrm>
          <a:prstGeom prst="rect">
            <a:avLst/>
          </a:prstGeom>
        </p:spPr>
        <p:txBody>
          <a:bodyPr wrap="square" lIns="0" tIns="1657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5"/>
              </a:spcBef>
            </a:pPr>
            <a:r>
              <a:rPr dirty="0" sz="2000" spc="-5">
                <a:latin typeface="Calibri"/>
                <a:cs typeface="Calibri"/>
              </a:rPr>
              <a:t>When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risk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event</a:t>
            </a:r>
            <a:r>
              <a:rPr dirty="0" sz="2000" spc="70">
                <a:latin typeface="Calibri"/>
                <a:cs typeface="Calibri"/>
              </a:rPr>
              <a:t> </a:t>
            </a:r>
            <a:r>
              <a:rPr dirty="0" sz="2000" spc="5">
                <a:latin typeface="Calibri"/>
                <a:cs typeface="Calibri"/>
              </a:rPr>
              <a:t>is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identified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assessed,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decision</a:t>
            </a:r>
            <a:r>
              <a:rPr dirty="0" sz="2000" spc="7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must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10">
                <a:latin typeface="Calibri"/>
                <a:cs typeface="Calibri"/>
              </a:rPr>
              <a:t>be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made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concerning</a:t>
            </a:r>
            <a:r>
              <a:rPr dirty="0" sz="2000" spc="6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which</a:t>
            </a:r>
            <a:r>
              <a:rPr dirty="0" sz="2000" spc="7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response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is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appropriate</a:t>
            </a:r>
            <a:r>
              <a:rPr dirty="0" sz="2000" spc="6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for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05"/>
              </a:spcBef>
            </a:pP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specific</a:t>
            </a:r>
            <a:r>
              <a:rPr dirty="0" sz="2000" spc="8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event.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Responses</a:t>
            </a:r>
            <a:r>
              <a:rPr dirty="0" sz="2000" spc="8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negative</a:t>
            </a:r>
            <a:r>
              <a:rPr dirty="0" sz="2000" spc="8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can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be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classified</a:t>
            </a:r>
            <a:r>
              <a:rPr dirty="0" sz="2000" spc="1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as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u="heavy" sz="2000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mitigating</a:t>
            </a:r>
            <a:r>
              <a:rPr dirty="0" sz="2000" spc="-10">
                <a:latin typeface="Calibri"/>
                <a:cs typeface="Calibri"/>
              </a:rPr>
              <a:t>,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u="heavy" sz="2000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avoiding</a:t>
            </a:r>
            <a:r>
              <a:rPr dirty="0" sz="2000" spc="-10">
                <a:latin typeface="Calibri"/>
                <a:cs typeface="Calibri"/>
              </a:rPr>
              <a:t>,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u="heavy" sz="2000" spc="-1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transferring</a:t>
            </a:r>
            <a:r>
              <a:rPr dirty="0" sz="2000" spc="-15">
                <a:latin typeface="Calibri"/>
                <a:cs typeface="Calibri"/>
              </a:rPr>
              <a:t>,</a:t>
            </a:r>
            <a:r>
              <a:rPr dirty="0" sz="2000" spc="9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or </a:t>
            </a:r>
            <a:r>
              <a:rPr dirty="0" u="heavy" sz="2000" spc="-1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retaining</a:t>
            </a:r>
            <a:r>
              <a:rPr dirty="0" sz="2000" spc="-10">
                <a:latin typeface="Calibri"/>
                <a:cs typeface="Calibri"/>
              </a:rPr>
              <a:t>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dirty="0" sz="2000" spc="-10" b="1">
                <a:latin typeface="Calibri"/>
                <a:cs typeface="Calibri"/>
              </a:rPr>
              <a:t>1-</a:t>
            </a:r>
            <a:r>
              <a:rPr dirty="0" sz="2000" spc="-35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Mitigating</a:t>
            </a:r>
            <a:r>
              <a:rPr dirty="0" sz="2000" spc="5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Risk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dirty="0" sz="2000" spc="-10">
                <a:latin typeface="Calibri"/>
                <a:cs typeface="Calibri"/>
              </a:rPr>
              <a:t>Reducing</a:t>
            </a:r>
            <a:r>
              <a:rPr dirty="0" sz="2000" spc="30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300">
                <a:latin typeface="Calibri"/>
                <a:cs typeface="Calibri"/>
              </a:rPr>
              <a:t> </a:t>
            </a:r>
            <a:r>
              <a:rPr dirty="0" sz="2000" spc="5">
                <a:latin typeface="Calibri"/>
                <a:cs typeface="Calibri"/>
              </a:rPr>
              <a:t>is</a:t>
            </a:r>
            <a:r>
              <a:rPr dirty="0" sz="2000" spc="29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usually</a:t>
            </a:r>
            <a:r>
              <a:rPr dirty="0" sz="2000" spc="3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29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first</a:t>
            </a:r>
            <a:r>
              <a:rPr dirty="0" sz="2000" spc="3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alternative</a:t>
            </a:r>
            <a:r>
              <a:rPr dirty="0" sz="2000" spc="3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considered.</a:t>
            </a:r>
            <a:r>
              <a:rPr dirty="0" sz="2000" spc="3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There</a:t>
            </a:r>
            <a:r>
              <a:rPr dirty="0" sz="2000" spc="29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are</a:t>
            </a:r>
            <a:r>
              <a:rPr dirty="0" sz="2000" spc="29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basically</a:t>
            </a:r>
            <a:r>
              <a:rPr dirty="0" sz="2000" spc="3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two</a:t>
            </a:r>
            <a:r>
              <a:rPr dirty="0" sz="2000" spc="30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strategies</a:t>
            </a:r>
            <a:r>
              <a:rPr dirty="0" sz="2000" spc="29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for</a:t>
            </a:r>
            <a:r>
              <a:rPr dirty="0" sz="2000" spc="3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mitigating</a:t>
            </a:r>
            <a:r>
              <a:rPr dirty="0" sz="2000" spc="30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risk:</a:t>
            </a:r>
            <a:r>
              <a:rPr dirty="0" sz="2000" spc="290">
                <a:latin typeface="Calibri"/>
                <a:cs typeface="Calibri"/>
              </a:rPr>
              <a:t> </a:t>
            </a:r>
            <a:r>
              <a:rPr dirty="0" sz="2000" spc="-5" b="1">
                <a:latin typeface="Calibri"/>
                <a:cs typeface="Calibri"/>
              </a:rPr>
              <a:t>(1)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983223" y="2615183"/>
            <a:ext cx="299720" cy="311150"/>
          </a:xfrm>
          <a:prstGeom prst="rect">
            <a:avLst/>
          </a:prstGeom>
          <a:solidFill>
            <a:srgbClr val="FFFF00"/>
          </a:solidFill>
        </p:spPr>
        <p:txBody>
          <a:bodyPr wrap="square" lIns="0" tIns="0" rIns="0" bIns="0" rtlCol="0" vert="horz">
            <a:spAutoFit/>
          </a:bodyPr>
          <a:lstStyle/>
          <a:p>
            <a:pPr marL="1270">
              <a:lnSpc>
                <a:spcPts val="2330"/>
              </a:lnSpc>
            </a:pPr>
            <a:r>
              <a:rPr dirty="0" sz="2000" spc="-5" b="1">
                <a:latin typeface="Calibri"/>
                <a:cs typeface="Calibri"/>
              </a:rPr>
              <a:t>(</a:t>
            </a:r>
            <a:r>
              <a:rPr dirty="0" sz="2000" spc="-10" b="1">
                <a:latin typeface="Calibri"/>
                <a:cs typeface="Calibri"/>
              </a:rPr>
              <a:t>2</a:t>
            </a:r>
            <a:r>
              <a:rPr dirty="0" sz="2000" spc="-5" b="1">
                <a:latin typeface="Calibri"/>
                <a:cs typeface="Calibri"/>
              </a:rPr>
              <a:t>)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739" y="2594305"/>
            <a:ext cx="12034520" cy="32956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6265545" algn="l"/>
              </a:tabLst>
            </a:pPr>
            <a:r>
              <a:rPr dirty="0" sz="2000" spc="-5" b="1">
                <a:latin typeface="Calibri"/>
                <a:cs typeface="Calibri"/>
              </a:rPr>
              <a:t>reduce</a:t>
            </a:r>
            <a:r>
              <a:rPr dirty="0" sz="2000" spc="145" b="1">
                <a:latin typeface="Calibri"/>
                <a:cs typeface="Calibri"/>
              </a:rPr>
              <a:t> </a:t>
            </a:r>
            <a:r>
              <a:rPr dirty="0" sz="2000" b="1">
                <a:latin typeface="Calibri"/>
                <a:cs typeface="Calibri"/>
              </a:rPr>
              <a:t>the</a:t>
            </a:r>
            <a:r>
              <a:rPr dirty="0" sz="2000" spc="140" b="1">
                <a:latin typeface="Calibri"/>
                <a:cs typeface="Calibri"/>
              </a:rPr>
              <a:t> </a:t>
            </a:r>
            <a:r>
              <a:rPr dirty="0" sz="2000" spc="-15" b="1">
                <a:latin typeface="Calibri"/>
                <a:cs typeface="Calibri"/>
              </a:rPr>
              <a:t>likelihood</a:t>
            </a:r>
            <a:r>
              <a:rPr dirty="0" sz="2000" spc="150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that</a:t>
            </a:r>
            <a:r>
              <a:rPr dirty="0" sz="2000" spc="140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the</a:t>
            </a:r>
            <a:r>
              <a:rPr dirty="0" sz="2000" spc="135" b="1">
                <a:latin typeface="Calibri"/>
                <a:cs typeface="Calibri"/>
              </a:rPr>
              <a:t> </a:t>
            </a:r>
            <a:r>
              <a:rPr dirty="0" sz="2000" spc="-15" b="1">
                <a:latin typeface="Calibri"/>
                <a:cs typeface="Calibri"/>
              </a:rPr>
              <a:t>event</a:t>
            </a:r>
            <a:r>
              <a:rPr dirty="0" sz="2000" spc="140" b="1">
                <a:latin typeface="Calibri"/>
                <a:cs typeface="Calibri"/>
              </a:rPr>
              <a:t> </a:t>
            </a:r>
            <a:r>
              <a:rPr dirty="0" sz="2000" spc="-5" b="1">
                <a:latin typeface="Calibri"/>
                <a:cs typeface="Calibri"/>
              </a:rPr>
              <a:t>will</a:t>
            </a:r>
            <a:r>
              <a:rPr dirty="0" sz="2000" spc="125" b="1">
                <a:latin typeface="Calibri"/>
                <a:cs typeface="Calibri"/>
              </a:rPr>
              <a:t> </a:t>
            </a:r>
            <a:r>
              <a:rPr dirty="0" sz="2000" spc="-5" b="1">
                <a:latin typeface="Calibri"/>
                <a:cs typeface="Calibri"/>
              </a:rPr>
              <a:t>occur</a:t>
            </a:r>
            <a:r>
              <a:rPr dirty="0" sz="2000" spc="150" b="1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and/</a:t>
            </a:r>
            <a:r>
              <a:rPr dirty="0" sz="2000" spc="1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or	</a:t>
            </a:r>
            <a:r>
              <a:rPr dirty="0" sz="2000" spc="-5" b="1">
                <a:latin typeface="Calibri"/>
                <a:cs typeface="Calibri"/>
              </a:rPr>
              <a:t>reduce</a:t>
            </a:r>
            <a:r>
              <a:rPr dirty="0" sz="2000" spc="135" b="1">
                <a:latin typeface="Calibri"/>
                <a:cs typeface="Calibri"/>
              </a:rPr>
              <a:t> </a:t>
            </a:r>
            <a:r>
              <a:rPr dirty="0" sz="2000" b="1">
                <a:latin typeface="Calibri"/>
                <a:cs typeface="Calibri"/>
              </a:rPr>
              <a:t>the</a:t>
            </a:r>
            <a:r>
              <a:rPr dirty="0" sz="2000" spc="125" b="1">
                <a:latin typeface="Calibri"/>
                <a:cs typeface="Calibri"/>
              </a:rPr>
              <a:t> </a:t>
            </a:r>
            <a:r>
              <a:rPr dirty="0" sz="2000" spc="-5" b="1">
                <a:latin typeface="Calibri"/>
                <a:cs typeface="Calibri"/>
              </a:rPr>
              <a:t>impact</a:t>
            </a:r>
            <a:r>
              <a:rPr dirty="0" sz="2000" spc="110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that</a:t>
            </a:r>
            <a:r>
              <a:rPr dirty="0" sz="2000" spc="125" b="1">
                <a:latin typeface="Calibri"/>
                <a:cs typeface="Calibri"/>
              </a:rPr>
              <a:t> </a:t>
            </a:r>
            <a:r>
              <a:rPr dirty="0" sz="2000" b="1">
                <a:latin typeface="Calibri"/>
                <a:cs typeface="Calibri"/>
              </a:rPr>
              <a:t>the</a:t>
            </a:r>
            <a:r>
              <a:rPr dirty="0" sz="2000" spc="105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adverse</a:t>
            </a:r>
            <a:r>
              <a:rPr dirty="0" sz="2000" spc="120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event</a:t>
            </a:r>
            <a:r>
              <a:rPr dirty="0" sz="2000" spc="135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would</a:t>
            </a:r>
            <a:r>
              <a:rPr dirty="0" sz="2000" spc="130" b="1">
                <a:latin typeface="Calibri"/>
                <a:cs typeface="Calibri"/>
              </a:rPr>
              <a:t> </a:t>
            </a:r>
            <a:r>
              <a:rPr dirty="0" sz="2000" spc="-20" b="1">
                <a:latin typeface="Calibri"/>
                <a:cs typeface="Calibri"/>
              </a:rPr>
              <a:t>have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739" y="2898190"/>
            <a:ext cx="12039600" cy="3761104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10795">
              <a:lnSpc>
                <a:spcPct val="150100"/>
              </a:lnSpc>
              <a:spcBef>
                <a:spcPts val="100"/>
              </a:spcBef>
            </a:pPr>
            <a:r>
              <a:rPr dirty="0" sz="2000" spc="-5" b="1">
                <a:latin typeface="Calibri"/>
                <a:cs typeface="Calibri"/>
              </a:rPr>
              <a:t>on </a:t>
            </a:r>
            <a:r>
              <a:rPr dirty="0" sz="2000" b="1">
                <a:latin typeface="Calibri"/>
                <a:cs typeface="Calibri"/>
              </a:rPr>
              <a:t>the </a:t>
            </a:r>
            <a:r>
              <a:rPr dirty="0" sz="2000" spc="-10" b="1">
                <a:latin typeface="Calibri"/>
                <a:cs typeface="Calibri"/>
              </a:rPr>
              <a:t>project. </a:t>
            </a:r>
            <a:r>
              <a:rPr dirty="0" sz="2000" spc="-15">
                <a:latin typeface="Calibri"/>
                <a:cs typeface="Calibri"/>
              </a:rPr>
              <a:t>Most </a:t>
            </a:r>
            <a:r>
              <a:rPr dirty="0" sz="2000" spc="-10">
                <a:latin typeface="Calibri"/>
                <a:cs typeface="Calibri"/>
              </a:rPr>
              <a:t>risk </a:t>
            </a:r>
            <a:r>
              <a:rPr dirty="0" sz="2000">
                <a:latin typeface="Calibri"/>
                <a:cs typeface="Calibri"/>
              </a:rPr>
              <a:t>teams </a:t>
            </a:r>
            <a:r>
              <a:rPr dirty="0" sz="2000" spc="-10">
                <a:latin typeface="Calibri"/>
                <a:cs typeface="Calibri"/>
              </a:rPr>
              <a:t>focus </a:t>
            </a:r>
            <a:r>
              <a:rPr dirty="0" sz="2000" spc="-15">
                <a:latin typeface="Calibri"/>
                <a:cs typeface="Calibri"/>
              </a:rPr>
              <a:t>first </a:t>
            </a:r>
            <a:r>
              <a:rPr dirty="0" sz="2000" spc="-5">
                <a:latin typeface="Calibri"/>
                <a:cs typeface="Calibri"/>
              </a:rPr>
              <a:t>on </a:t>
            </a:r>
            <a:r>
              <a:rPr dirty="0" sz="2000" spc="-10">
                <a:latin typeface="Calibri"/>
                <a:cs typeface="Calibri"/>
              </a:rPr>
              <a:t>reducing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likelihood </a:t>
            </a:r>
            <a:r>
              <a:rPr dirty="0" sz="2000" spc="-5">
                <a:latin typeface="Calibri"/>
                <a:cs typeface="Calibri"/>
              </a:rPr>
              <a:t>of </a:t>
            </a:r>
            <a:r>
              <a:rPr dirty="0" sz="2000" spc="-10">
                <a:latin typeface="Calibri"/>
                <a:cs typeface="Calibri"/>
              </a:rPr>
              <a:t>risk events </a:t>
            </a:r>
            <a:r>
              <a:rPr dirty="0" sz="2000" spc="-5">
                <a:latin typeface="Calibri"/>
                <a:cs typeface="Calibri"/>
              </a:rPr>
              <a:t>since, if successful, this </a:t>
            </a:r>
            <a:r>
              <a:rPr dirty="0" sz="2000" spc="-15">
                <a:latin typeface="Calibri"/>
                <a:cs typeface="Calibri"/>
              </a:rPr>
              <a:t>may 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eliminate</a:t>
            </a:r>
            <a:r>
              <a:rPr dirty="0" sz="2000" spc="7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need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consider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potentially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costly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second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35">
                <a:latin typeface="Calibri"/>
                <a:cs typeface="Calibri"/>
              </a:rPr>
              <a:t>strategy.</a:t>
            </a:r>
            <a:endParaRPr sz="2000">
              <a:latin typeface="Calibri"/>
              <a:cs typeface="Calibri"/>
            </a:endParaRPr>
          </a:p>
          <a:p>
            <a:pPr algn="just" marL="12700" marR="5080">
              <a:lnSpc>
                <a:spcPct val="150100"/>
              </a:lnSpc>
              <a:spcBef>
                <a:spcPts val="600"/>
              </a:spcBef>
            </a:pPr>
            <a:r>
              <a:rPr dirty="0" u="heavy" sz="2000" spc="-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(1) </a:t>
            </a:r>
            <a:r>
              <a:rPr dirty="0" u="heavy" sz="2000" spc="-1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An </a:t>
            </a:r>
            <a:r>
              <a:rPr dirty="0" u="heavy" sz="2000" spc="-1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example </a:t>
            </a:r>
            <a:r>
              <a:rPr dirty="0" u="heavy" sz="2000" spc="1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of </a:t>
            </a:r>
            <a:r>
              <a:rPr dirty="0" u="heavy" sz="2000" spc="-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reducing the </a:t>
            </a:r>
            <a:r>
              <a:rPr dirty="0" u="heavy" sz="2000" spc="-1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probability </a:t>
            </a:r>
            <a:r>
              <a:rPr dirty="0" u="heavy" sz="2000" spc="-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of risks occurring </a:t>
            </a:r>
            <a:r>
              <a:rPr dirty="0" sz="2000" spc="-10">
                <a:latin typeface="Calibri"/>
                <a:cs typeface="Calibri"/>
              </a:rPr>
              <a:t>are testing </a:t>
            </a:r>
            <a:r>
              <a:rPr dirty="0" sz="2000" spc="-5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prototyping </a:t>
            </a:r>
            <a:r>
              <a:rPr dirty="0" sz="2000" spc="-15">
                <a:latin typeface="Calibri"/>
                <a:cs typeface="Calibri"/>
              </a:rPr>
              <a:t>are </a:t>
            </a:r>
            <a:r>
              <a:rPr dirty="0" sz="2000" spc="-10">
                <a:latin typeface="Calibri"/>
                <a:cs typeface="Calibri"/>
              </a:rPr>
              <a:t>frequently </a:t>
            </a:r>
            <a:r>
              <a:rPr dirty="0" sz="2000" spc="-5">
                <a:latin typeface="Calibri"/>
                <a:cs typeface="Calibri"/>
              </a:rPr>
              <a:t>used </a:t>
            </a:r>
            <a:r>
              <a:rPr dirty="0" sz="2000" spc="-25">
                <a:latin typeface="Calibri"/>
                <a:cs typeface="Calibri"/>
              </a:rPr>
              <a:t>to 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prevent </a:t>
            </a:r>
            <a:r>
              <a:rPr dirty="0" sz="2000" spc="-10">
                <a:latin typeface="Calibri"/>
                <a:cs typeface="Calibri"/>
              </a:rPr>
              <a:t>problems </a:t>
            </a:r>
            <a:r>
              <a:rPr dirty="0" sz="2000" spc="-15">
                <a:latin typeface="Calibri"/>
                <a:cs typeface="Calibri"/>
              </a:rPr>
              <a:t>from </a:t>
            </a:r>
            <a:r>
              <a:rPr dirty="0" sz="2000" spc="-10">
                <a:latin typeface="Calibri"/>
                <a:cs typeface="Calibri"/>
              </a:rPr>
              <a:t>surfacing later </a:t>
            </a:r>
            <a:r>
              <a:rPr dirty="0" sz="2000" spc="-5">
                <a:latin typeface="Calibri"/>
                <a:cs typeface="Calibri"/>
              </a:rPr>
              <a:t>in a </a:t>
            </a:r>
            <a:r>
              <a:rPr dirty="0" sz="2000" spc="-10">
                <a:latin typeface="Calibri"/>
                <a:cs typeface="Calibri"/>
              </a:rPr>
              <a:t>project. An example </a:t>
            </a:r>
            <a:r>
              <a:rPr dirty="0" sz="2000" spc="10">
                <a:latin typeface="Calibri"/>
                <a:cs typeface="Calibri"/>
              </a:rPr>
              <a:t>of </a:t>
            </a:r>
            <a:r>
              <a:rPr dirty="0" sz="2000" spc="-5">
                <a:latin typeface="Calibri"/>
                <a:cs typeface="Calibri"/>
              </a:rPr>
              <a:t>testing can be </a:t>
            </a:r>
            <a:r>
              <a:rPr dirty="0" sz="2000" spc="-15">
                <a:latin typeface="Calibri"/>
                <a:cs typeface="Calibri"/>
              </a:rPr>
              <a:t>found </a:t>
            </a:r>
            <a:r>
              <a:rPr dirty="0" sz="2000" spc="-5">
                <a:latin typeface="Calibri"/>
                <a:cs typeface="Calibri"/>
              </a:rPr>
              <a:t>in an </a:t>
            </a:r>
            <a:r>
              <a:rPr dirty="0" sz="2000" spc="-10">
                <a:latin typeface="Calibri"/>
                <a:cs typeface="Calibri"/>
              </a:rPr>
              <a:t>information </a:t>
            </a:r>
            <a:r>
              <a:rPr dirty="0" sz="2000" spc="-20">
                <a:latin typeface="Calibri"/>
                <a:cs typeface="Calibri"/>
              </a:rPr>
              <a:t>systems 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project. The project team was </a:t>
            </a:r>
            <a:r>
              <a:rPr dirty="0" sz="2000" spc="-5">
                <a:latin typeface="Calibri"/>
                <a:cs typeface="Calibri"/>
              </a:rPr>
              <a:t>responsible </a:t>
            </a:r>
            <a:r>
              <a:rPr dirty="0" sz="2000" spc="-25">
                <a:latin typeface="Calibri"/>
                <a:cs typeface="Calibri"/>
              </a:rPr>
              <a:t>for </a:t>
            </a:r>
            <a:r>
              <a:rPr dirty="0" sz="2000" spc="-10">
                <a:latin typeface="Calibri"/>
                <a:cs typeface="Calibri"/>
              </a:rPr>
              <a:t>installing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new </a:t>
            </a:r>
            <a:r>
              <a:rPr dirty="0" sz="2000" spc="-15">
                <a:latin typeface="Calibri"/>
                <a:cs typeface="Calibri"/>
              </a:rPr>
              <a:t>operating </a:t>
            </a:r>
            <a:r>
              <a:rPr dirty="0" sz="2000" spc="-20">
                <a:latin typeface="Calibri"/>
                <a:cs typeface="Calibri"/>
              </a:rPr>
              <a:t>system </a:t>
            </a:r>
            <a:r>
              <a:rPr dirty="0" sz="2000" spc="-10">
                <a:latin typeface="Calibri"/>
                <a:cs typeface="Calibri"/>
              </a:rPr>
              <a:t>in </a:t>
            </a:r>
            <a:r>
              <a:rPr dirty="0" sz="2000">
                <a:latin typeface="Calibri"/>
                <a:cs typeface="Calibri"/>
              </a:rPr>
              <a:t>their </a:t>
            </a:r>
            <a:r>
              <a:rPr dirty="0" sz="2000" spc="-15">
                <a:latin typeface="Calibri"/>
                <a:cs typeface="Calibri"/>
              </a:rPr>
              <a:t>parent </a:t>
            </a:r>
            <a:r>
              <a:rPr dirty="0" sz="2000" spc="-30">
                <a:latin typeface="Calibri"/>
                <a:cs typeface="Calibri"/>
              </a:rPr>
              <a:t>company. </a:t>
            </a:r>
            <a:r>
              <a:rPr dirty="0" sz="2000" spc="-20">
                <a:latin typeface="Calibri"/>
                <a:cs typeface="Calibri"/>
              </a:rPr>
              <a:t>Before 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implementing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project,</a:t>
            </a:r>
            <a:r>
              <a:rPr dirty="0" sz="2000" spc="-5">
                <a:latin typeface="Calibri"/>
                <a:cs typeface="Calibri"/>
              </a:rPr>
              <a:t> the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team</a:t>
            </a:r>
            <a:r>
              <a:rPr dirty="0" sz="2000" spc="-10">
                <a:latin typeface="Calibri"/>
                <a:cs typeface="Calibri"/>
              </a:rPr>
              <a:t> tested</a:t>
            </a:r>
            <a:r>
              <a:rPr dirty="0" sz="2000" spc="-5">
                <a:latin typeface="Calibri"/>
                <a:cs typeface="Calibri"/>
              </a:rPr>
              <a:t> the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new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system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on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smaller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isolated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network.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By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doing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so</a:t>
            </a:r>
            <a:r>
              <a:rPr dirty="0" sz="2000" spc="4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they 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discovered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variety </a:t>
            </a:r>
            <a:r>
              <a:rPr dirty="0" sz="2000" spc="-5">
                <a:latin typeface="Calibri"/>
                <a:cs typeface="Calibri"/>
              </a:rPr>
              <a:t>of </a:t>
            </a:r>
            <a:r>
              <a:rPr dirty="0" sz="2000" spc="-10">
                <a:latin typeface="Calibri"/>
                <a:cs typeface="Calibri"/>
              </a:rPr>
              <a:t>problems </a:t>
            </a:r>
            <a:r>
              <a:rPr dirty="0" sz="2000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were </a:t>
            </a:r>
            <a:r>
              <a:rPr dirty="0" sz="2000">
                <a:latin typeface="Calibri"/>
                <a:cs typeface="Calibri"/>
              </a:rPr>
              <a:t>able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10">
                <a:latin typeface="Calibri"/>
                <a:cs typeface="Calibri"/>
              </a:rPr>
              <a:t>come </a:t>
            </a:r>
            <a:r>
              <a:rPr dirty="0" sz="2000" spc="-5">
                <a:latin typeface="Calibri"/>
                <a:cs typeface="Calibri"/>
              </a:rPr>
              <a:t>up with solutions prior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5">
                <a:latin typeface="Calibri"/>
                <a:cs typeface="Calibri"/>
              </a:rPr>
              <a:t>implementation. </a:t>
            </a:r>
            <a:r>
              <a:rPr dirty="0" sz="2000" spc="-10">
                <a:latin typeface="Calibri"/>
                <a:cs typeface="Calibri"/>
              </a:rPr>
              <a:t>The </a:t>
            </a:r>
            <a:r>
              <a:rPr dirty="0" sz="2000">
                <a:latin typeface="Calibri"/>
                <a:cs typeface="Calibri"/>
              </a:rPr>
              <a:t>team </a:t>
            </a:r>
            <a:r>
              <a:rPr dirty="0" sz="2000" spc="-5">
                <a:latin typeface="Calibri"/>
                <a:cs typeface="Calibri"/>
              </a:rPr>
              <a:t>still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encountered</a:t>
            </a:r>
            <a:r>
              <a:rPr dirty="0" sz="2000" spc="7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problems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with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installation,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but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number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and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severity</a:t>
            </a:r>
            <a:r>
              <a:rPr dirty="0" sz="2000" spc="6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were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greatly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reduced.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503684"/>
            <a:ext cx="12036425" cy="231330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just" marL="12700" marR="5080">
              <a:lnSpc>
                <a:spcPct val="150100"/>
              </a:lnSpc>
              <a:spcBef>
                <a:spcPts val="105"/>
              </a:spcBef>
            </a:pPr>
            <a:r>
              <a:rPr dirty="0" u="heavy" sz="2000" spc="-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(2) </a:t>
            </a:r>
            <a:r>
              <a:rPr dirty="0" u="heavy" sz="20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An </a:t>
            </a:r>
            <a:r>
              <a:rPr dirty="0" u="heavy" sz="2000" spc="-1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alternative mitigation </a:t>
            </a:r>
            <a:r>
              <a:rPr dirty="0" u="heavy" sz="2000" spc="-2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strategy </a:t>
            </a:r>
            <a:r>
              <a:rPr dirty="0" u="heavy" sz="20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is </a:t>
            </a:r>
            <a:r>
              <a:rPr dirty="0" u="heavy" sz="2000" spc="-1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to </a:t>
            </a:r>
            <a:r>
              <a:rPr dirty="0" u="heavy" sz="2000" spc="-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reduce </a:t>
            </a:r>
            <a:r>
              <a:rPr dirty="0" u="heavy" sz="20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the </a:t>
            </a:r>
            <a:r>
              <a:rPr dirty="0" u="heavy" sz="2000" spc="-1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impact </a:t>
            </a:r>
            <a:r>
              <a:rPr dirty="0" u="heavy" sz="20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of the </a:t>
            </a:r>
            <a:r>
              <a:rPr dirty="0" u="heavy" sz="2000" spc="-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risk </a:t>
            </a:r>
            <a:r>
              <a:rPr dirty="0" u="heavy" sz="20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if it </a:t>
            </a:r>
            <a:r>
              <a:rPr dirty="0" u="heavy" sz="2000" spc="-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occurs.</a:t>
            </a:r>
            <a:r>
              <a:rPr dirty="0" sz="2000" spc="-5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15">
                <a:solidFill>
                  <a:srgbClr val="000000"/>
                </a:solidFill>
                <a:latin typeface="Calibri"/>
                <a:cs typeface="Calibri"/>
              </a:rPr>
              <a:t>For </a:t>
            </a:r>
            <a:r>
              <a:rPr dirty="0" sz="2000" spc="-10">
                <a:solidFill>
                  <a:srgbClr val="000000"/>
                </a:solidFill>
                <a:latin typeface="Calibri"/>
                <a:cs typeface="Calibri"/>
              </a:rPr>
              <a:t>example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a bridge-building 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project illustrates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risk 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reduction.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A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new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bridge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project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15" b="0">
                <a:solidFill>
                  <a:srgbClr val="000000"/>
                </a:solidFill>
                <a:latin typeface="Calibri"/>
                <a:cs typeface="Calibri"/>
              </a:rPr>
              <a:t>for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a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coastal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port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was </a:t>
            </a:r>
            <a:r>
              <a:rPr dirty="0" sz="2000" spc="-15" b="0">
                <a:solidFill>
                  <a:srgbClr val="000000"/>
                </a:solidFill>
                <a:latin typeface="Calibri"/>
                <a:cs typeface="Calibri"/>
              </a:rPr>
              <a:t>to </a:t>
            </a:r>
            <a:r>
              <a:rPr dirty="0" sz="2000" spc="5" b="0">
                <a:solidFill>
                  <a:srgbClr val="000000"/>
                </a:solidFill>
                <a:latin typeface="Calibri"/>
                <a:cs typeface="Calibri"/>
              </a:rPr>
              <a:t>use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an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innovative, continuous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 cement-pouring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process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developed by an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Australian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firm </a:t>
            </a:r>
            <a:r>
              <a:rPr dirty="0" sz="2000" spc="-15" b="0">
                <a:solidFill>
                  <a:srgbClr val="000000"/>
                </a:solidFill>
                <a:latin typeface="Calibri"/>
                <a:cs typeface="Calibri"/>
              </a:rPr>
              <a:t>to </a:t>
            </a:r>
            <a:r>
              <a:rPr dirty="0" sz="2000" spc="-25" b="0">
                <a:solidFill>
                  <a:srgbClr val="000000"/>
                </a:solidFill>
                <a:latin typeface="Calibri"/>
                <a:cs typeface="Calibri"/>
              </a:rPr>
              <a:t>save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large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sums of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money and time. The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major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risk 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was </a:t>
            </a:r>
            <a:r>
              <a:rPr dirty="0" sz="2000" spc="5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that the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continuous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pouring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process </a:t>
            </a:r>
            <a:r>
              <a:rPr dirty="0" sz="2000" spc="-25" b="0">
                <a:solidFill>
                  <a:srgbClr val="000000"/>
                </a:solidFill>
                <a:latin typeface="Calibri"/>
                <a:cs typeface="Calibri"/>
              </a:rPr>
              <a:t>for 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each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major 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section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of 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the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bridge could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not be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interrupted. </a:t>
            </a:r>
            <a:r>
              <a:rPr dirty="0" sz="2000" spc="-20" b="0">
                <a:solidFill>
                  <a:srgbClr val="000000"/>
                </a:solidFill>
                <a:latin typeface="Calibri"/>
                <a:cs typeface="Calibri"/>
              </a:rPr>
              <a:t>Any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interruption 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would</a:t>
            </a:r>
            <a:r>
              <a:rPr dirty="0" sz="2000" spc="1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require</a:t>
            </a:r>
            <a:r>
              <a:rPr dirty="0" sz="2000" spc="25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that</a:t>
            </a:r>
            <a:r>
              <a:rPr dirty="0" sz="2000" spc="1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the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whole</a:t>
            </a:r>
            <a:r>
              <a:rPr dirty="0" sz="2000" spc="25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15" b="0">
                <a:solidFill>
                  <a:srgbClr val="000000"/>
                </a:solidFill>
                <a:latin typeface="Calibri"/>
                <a:cs typeface="Calibri"/>
              </a:rPr>
              <a:t>cement</a:t>
            </a:r>
            <a:r>
              <a:rPr dirty="0" sz="2000" spc="6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section</a:t>
            </a:r>
            <a:r>
              <a:rPr dirty="0" sz="2000" spc="65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(hundreds</a:t>
            </a:r>
            <a:r>
              <a:rPr dirty="0" sz="2000" spc="5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of cubic</a:t>
            </a:r>
            <a:r>
              <a:rPr dirty="0" sz="2000" spc="25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15" b="0">
                <a:solidFill>
                  <a:srgbClr val="000000"/>
                </a:solidFill>
                <a:latin typeface="Calibri"/>
                <a:cs typeface="Calibri"/>
              </a:rPr>
              <a:t>yards)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be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torn</a:t>
            </a:r>
            <a:r>
              <a:rPr dirty="0" sz="2000" spc="2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5" b="0">
                <a:solidFill>
                  <a:srgbClr val="000000"/>
                </a:solidFill>
                <a:latin typeface="Calibri"/>
                <a:cs typeface="Calibri"/>
              </a:rPr>
              <a:t>down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b="0">
                <a:solidFill>
                  <a:srgbClr val="000000"/>
                </a:solidFill>
                <a:latin typeface="Calibri"/>
                <a:cs typeface="Calibri"/>
              </a:rPr>
              <a:t>and</a:t>
            </a:r>
            <a:r>
              <a:rPr dirty="0" sz="2000" spc="-10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20" b="0">
                <a:solidFill>
                  <a:srgbClr val="000000"/>
                </a:solidFill>
                <a:latin typeface="Calibri"/>
                <a:cs typeface="Calibri"/>
              </a:rPr>
              <a:t>started</a:t>
            </a:r>
            <a:r>
              <a:rPr dirty="0" sz="2000" spc="65" b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2000" spc="-55" b="0">
                <a:solidFill>
                  <a:srgbClr val="000000"/>
                </a:solidFill>
                <a:latin typeface="Calibri"/>
                <a:cs typeface="Calibri"/>
              </a:rPr>
              <a:t>over.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39" y="3402108"/>
            <a:ext cx="12040235" cy="322707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just" marL="12700" marR="5080" indent="57785">
              <a:lnSpc>
                <a:spcPct val="150100"/>
              </a:lnSpc>
              <a:spcBef>
                <a:spcPts val="95"/>
              </a:spcBef>
            </a:pPr>
            <a:r>
              <a:rPr dirty="0" sz="2000" spc="-10">
                <a:latin typeface="Calibri"/>
                <a:cs typeface="Calibri"/>
              </a:rPr>
              <a:t>An </a:t>
            </a:r>
            <a:r>
              <a:rPr dirty="0" sz="2000" spc="-5">
                <a:latin typeface="Calibri"/>
                <a:cs typeface="Calibri"/>
              </a:rPr>
              <a:t>assessment of possible risks </a:t>
            </a:r>
            <a:r>
              <a:rPr dirty="0" sz="2000" spc="-10">
                <a:latin typeface="Calibri"/>
                <a:cs typeface="Calibri"/>
              </a:rPr>
              <a:t>centered </a:t>
            </a:r>
            <a:r>
              <a:rPr dirty="0" sz="2000" spc="-5">
                <a:latin typeface="Calibri"/>
                <a:cs typeface="Calibri"/>
              </a:rPr>
              <a:t>on </a:t>
            </a:r>
            <a:r>
              <a:rPr dirty="0" sz="2000" spc="-10">
                <a:latin typeface="Calibri"/>
                <a:cs typeface="Calibri"/>
              </a:rPr>
              <a:t>delivery </a:t>
            </a:r>
            <a:r>
              <a:rPr dirty="0" sz="2000" spc="-5">
                <a:latin typeface="Calibri"/>
                <a:cs typeface="Calibri"/>
              </a:rPr>
              <a:t>of the cement </a:t>
            </a:r>
            <a:r>
              <a:rPr dirty="0" sz="2000" spc="-15">
                <a:latin typeface="Calibri"/>
                <a:cs typeface="Calibri"/>
              </a:rPr>
              <a:t>from </a:t>
            </a:r>
            <a:r>
              <a:rPr dirty="0" sz="2000" spc="-5">
                <a:latin typeface="Calibri"/>
                <a:cs typeface="Calibri"/>
              </a:rPr>
              <a:t>the cement </a:t>
            </a:r>
            <a:r>
              <a:rPr dirty="0" sz="2000" spc="-30">
                <a:latin typeface="Calibri"/>
                <a:cs typeface="Calibri"/>
              </a:rPr>
              <a:t>factory.</a:t>
            </a:r>
            <a:r>
              <a:rPr dirty="0" sz="2000" spc="-25">
                <a:latin typeface="Calibri"/>
                <a:cs typeface="Calibri"/>
              </a:rPr>
              <a:t> Trucks </a:t>
            </a:r>
            <a:r>
              <a:rPr dirty="0" sz="2000" spc="-10">
                <a:latin typeface="Calibri"/>
                <a:cs typeface="Calibri"/>
              </a:rPr>
              <a:t>could </a:t>
            </a:r>
            <a:r>
              <a:rPr dirty="0" sz="2000">
                <a:latin typeface="Calibri"/>
                <a:cs typeface="Calibri"/>
              </a:rPr>
              <a:t>be 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delayed, </a:t>
            </a:r>
            <a:r>
              <a:rPr dirty="0" sz="2000" spc="-5">
                <a:latin typeface="Calibri"/>
                <a:cs typeface="Calibri"/>
              </a:rPr>
              <a:t>or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factory could break </a:t>
            </a:r>
            <a:r>
              <a:rPr dirty="0" sz="2000" spc="-5">
                <a:latin typeface="Calibri"/>
                <a:cs typeface="Calibri"/>
              </a:rPr>
              <a:t>down. </a:t>
            </a:r>
            <a:r>
              <a:rPr dirty="0" sz="2000" spc="-10">
                <a:latin typeface="Calibri"/>
                <a:cs typeface="Calibri"/>
              </a:rPr>
              <a:t>Such </a:t>
            </a:r>
            <a:r>
              <a:rPr dirty="0" sz="2000" spc="-5">
                <a:latin typeface="Calibri"/>
                <a:cs typeface="Calibri"/>
              </a:rPr>
              <a:t>risks </a:t>
            </a:r>
            <a:r>
              <a:rPr dirty="0" sz="2000" spc="-10">
                <a:latin typeface="Calibri"/>
                <a:cs typeface="Calibri"/>
              </a:rPr>
              <a:t>would result </a:t>
            </a:r>
            <a:r>
              <a:rPr dirty="0" sz="2000" spc="-5">
                <a:latin typeface="Calibri"/>
                <a:cs typeface="Calibri"/>
              </a:rPr>
              <a:t>in tremendous </a:t>
            </a:r>
            <a:r>
              <a:rPr dirty="0" sz="2000" spc="-15">
                <a:latin typeface="Calibri"/>
                <a:cs typeface="Calibri"/>
              </a:rPr>
              <a:t>rework costs </a:t>
            </a:r>
            <a:r>
              <a:rPr dirty="0" sz="2000">
                <a:latin typeface="Calibri"/>
                <a:cs typeface="Calibri"/>
              </a:rPr>
              <a:t>and </a:t>
            </a:r>
            <a:r>
              <a:rPr dirty="0" sz="2000" spc="-15">
                <a:latin typeface="Calibri"/>
                <a:cs typeface="Calibri"/>
              </a:rPr>
              <a:t>delays. </a:t>
            </a:r>
            <a:r>
              <a:rPr dirty="0" sz="2000" spc="-5">
                <a:latin typeface="Calibri"/>
                <a:cs typeface="Calibri"/>
              </a:rPr>
              <a:t>Risk </a:t>
            </a:r>
            <a:r>
              <a:rPr dirty="0" sz="2000" spc="-10">
                <a:latin typeface="Calibri"/>
                <a:cs typeface="Calibri"/>
              </a:rPr>
              <a:t>was 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reduced </a:t>
            </a:r>
            <a:r>
              <a:rPr dirty="0" sz="2000" spc="-5">
                <a:latin typeface="Calibri"/>
                <a:cs typeface="Calibri"/>
              </a:rPr>
              <a:t>by </a:t>
            </a:r>
            <a:r>
              <a:rPr dirty="0" sz="2000" spc="-10">
                <a:latin typeface="Calibri"/>
                <a:cs typeface="Calibri"/>
              </a:rPr>
              <a:t>having </a:t>
            </a:r>
            <a:r>
              <a:rPr dirty="0" sz="2000" spc="-15">
                <a:latin typeface="Calibri"/>
                <a:cs typeface="Calibri"/>
              </a:rPr>
              <a:t>two </a:t>
            </a:r>
            <a:r>
              <a:rPr dirty="0" sz="2000" spc="-5">
                <a:latin typeface="Calibri"/>
                <a:cs typeface="Calibri"/>
              </a:rPr>
              <a:t>additional por- table </a:t>
            </a:r>
            <a:r>
              <a:rPr dirty="0" sz="2000" spc="-10">
                <a:latin typeface="Calibri"/>
                <a:cs typeface="Calibri"/>
              </a:rPr>
              <a:t>cement </a:t>
            </a:r>
            <a:r>
              <a:rPr dirty="0" sz="2000" spc="-5">
                <a:latin typeface="Calibri"/>
                <a:cs typeface="Calibri"/>
              </a:rPr>
              <a:t>plants built </a:t>
            </a:r>
            <a:r>
              <a:rPr dirty="0" sz="2000" spc="-10">
                <a:latin typeface="Calibri"/>
                <a:cs typeface="Calibri"/>
              </a:rPr>
              <a:t>nearby </a:t>
            </a:r>
            <a:r>
              <a:rPr dirty="0" sz="2000" spc="-15">
                <a:latin typeface="Calibri"/>
                <a:cs typeface="Calibri"/>
              </a:rPr>
              <a:t>on </a:t>
            </a:r>
            <a:r>
              <a:rPr dirty="0" sz="2000" spc="-20">
                <a:latin typeface="Calibri"/>
                <a:cs typeface="Calibri"/>
              </a:rPr>
              <a:t>different </a:t>
            </a:r>
            <a:r>
              <a:rPr dirty="0" sz="2000" spc="-15">
                <a:latin typeface="Calibri"/>
                <a:cs typeface="Calibri"/>
              </a:rPr>
              <a:t>highways </a:t>
            </a:r>
            <a:r>
              <a:rPr dirty="0" sz="2000" spc="-5">
                <a:latin typeface="Calibri"/>
                <a:cs typeface="Calibri"/>
              </a:rPr>
              <a:t>within </a:t>
            </a:r>
            <a:r>
              <a:rPr dirty="0" sz="2000" spc="-10">
                <a:latin typeface="Calibri"/>
                <a:cs typeface="Calibri"/>
              </a:rPr>
              <a:t>20 </a:t>
            </a:r>
            <a:r>
              <a:rPr dirty="0" sz="2000" spc="-5">
                <a:latin typeface="Calibri"/>
                <a:cs typeface="Calibri"/>
              </a:rPr>
              <a:t>miles of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bridge project in case </a:t>
            </a:r>
            <a:r>
              <a:rPr dirty="0" sz="2000" spc="5">
                <a:latin typeface="Calibri"/>
                <a:cs typeface="Calibri"/>
              </a:rPr>
              <a:t>the </a:t>
            </a:r>
            <a:r>
              <a:rPr dirty="0" sz="2000" spc="-5">
                <a:latin typeface="Calibri"/>
                <a:cs typeface="Calibri"/>
              </a:rPr>
              <a:t>main </a:t>
            </a:r>
            <a:r>
              <a:rPr dirty="0" sz="2000" spc="-15">
                <a:latin typeface="Calibri"/>
                <a:cs typeface="Calibri"/>
              </a:rPr>
              <a:t>factory </a:t>
            </a:r>
            <a:r>
              <a:rPr dirty="0" sz="2000" spc="-5">
                <a:latin typeface="Calibri"/>
                <a:cs typeface="Calibri"/>
              </a:rPr>
              <a:t>supply </a:t>
            </a:r>
            <a:r>
              <a:rPr dirty="0" sz="2000" spc="-10">
                <a:latin typeface="Calibri"/>
                <a:cs typeface="Calibri"/>
              </a:rPr>
              <a:t>was </a:t>
            </a:r>
            <a:r>
              <a:rPr dirty="0" sz="2000" spc="-5">
                <a:latin typeface="Calibri"/>
                <a:cs typeface="Calibri"/>
              </a:rPr>
              <a:t>interrupted. </a:t>
            </a:r>
            <a:r>
              <a:rPr dirty="0" sz="2000">
                <a:latin typeface="Calibri"/>
                <a:cs typeface="Calibri"/>
              </a:rPr>
              <a:t>These </a:t>
            </a:r>
            <a:r>
              <a:rPr dirty="0" sz="2000" spc="-10">
                <a:latin typeface="Calibri"/>
                <a:cs typeface="Calibri"/>
              </a:rPr>
              <a:t>two </a:t>
            </a:r>
            <a:r>
              <a:rPr dirty="0" sz="2000" spc="-5">
                <a:latin typeface="Calibri"/>
                <a:cs typeface="Calibri"/>
              </a:rPr>
              <a:t>portable plants </a:t>
            </a:r>
            <a:r>
              <a:rPr dirty="0" sz="2000" spc="-10">
                <a:latin typeface="Calibri"/>
                <a:cs typeface="Calibri"/>
              </a:rPr>
              <a:t>carried </a:t>
            </a:r>
            <a:r>
              <a:rPr dirty="0" sz="2000" spc="-25">
                <a:latin typeface="Calibri"/>
                <a:cs typeface="Calibri"/>
              </a:rPr>
              <a:t>raw </a:t>
            </a:r>
            <a:r>
              <a:rPr dirty="0" sz="2000" spc="-5">
                <a:latin typeface="Calibri"/>
                <a:cs typeface="Calibri"/>
              </a:rPr>
              <a:t>materials </a:t>
            </a:r>
            <a:r>
              <a:rPr dirty="0" sz="2000" spc="-25">
                <a:latin typeface="Calibri"/>
                <a:cs typeface="Calibri"/>
              </a:rPr>
              <a:t>for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whole </a:t>
            </a:r>
            <a:r>
              <a:rPr dirty="0" sz="2000" spc="-10">
                <a:latin typeface="Calibri"/>
                <a:cs typeface="Calibri"/>
              </a:rPr>
              <a:t>bridge </a:t>
            </a:r>
            <a:r>
              <a:rPr dirty="0" sz="2000">
                <a:latin typeface="Calibri"/>
                <a:cs typeface="Calibri"/>
              </a:rPr>
              <a:t>section, </a:t>
            </a:r>
            <a:r>
              <a:rPr dirty="0" sz="2000" spc="-5">
                <a:latin typeface="Calibri"/>
                <a:cs typeface="Calibri"/>
              </a:rPr>
              <a:t>and </a:t>
            </a:r>
            <a:r>
              <a:rPr dirty="0" sz="2000" spc="-25">
                <a:latin typeface="Calibri"/>
                <a:cs typeface="Calibri"/>
              </a:rPr>
              <a:t>extra </a:t>
            </a:r>
            <a:r>
              <a:rPr dirty="0" sz="2000" spc="-5">
                <a:latin typeface="Calibri"/>
                <a:cs typeface="Calibri"/>
              </a:rPr>
              <a:t>trucks </a:t>
            </a:r>
            <a:r>
              <a:rPr dirty="0" sz="2000" spc="-20">
                <a:latin typeface="Calibri"/>
                <a:cs typeface="Calibri"/>
              </a:rPr>
              <a:t>were </a:t>
            </a:r>
            <a:r>
              <a:rPr dirty="0" sz="2000" spc="-5">
                <a:latin typeface="Calibri"/>
                <a:cs typeface="Calibri"/>
              </a:rPr>
              <a:t>on </a:t>
            </a:r>
            <a:r>
              <a:rPr dirty="0" sz="2000" spc="-10">
                <a:latin typeface="Calibri"/>
                <a:cs typeface="Calibri"/>
              </a:rPr>
              <a:t>immediate standby each </a:t>
            </a:r>
            <a:r>
              <a:rPr dirty="0" sz="2000" spc="-5">
                <a:latin typeface="Calibri"/>
                <a:cs typeface="Calibri"/>
              </a:rPr>
              <a:t>time continuous pouring </a:t>
            </a:r>
            <a:r>
              <a:rPr dirty="0" sz="2000" spc="-20">
                <a:latin typeface="Calibri"/>
                <a:cs typeface="Calibri"/>
              </a:rPr>
              <a:t>was </a:t>
            </a:r>
            <a:r>
              <a:rPr dirty="0" sz="2000" spc="-10">
                <a:latin typeface="Calibri"/>
                <a:cs typeface="Calibri"/>
              </a:rPr>
              <a:t>required. </a:t>
            </a:r>
            <a:r>
              <a:rPr dirty="0" sz="2000" spc="-5">
                <a:latin typeface="Calibri"/>
                <a:cs typeface="Calibri"/>
              </a:rPr>
              <a:t> Similar</a:t>
            </a:r>
            <a:r>
              <a:rPr dirty="0" sz="2000">
                <a:latin typeface="Calibri"/>
                <a:cs typeface="Calibri"/>
              </a:rPr>
              <a:t> risk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reduction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scenarios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are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apparent</a:t>
            </a:r>
            <a:r>
              <a:rPr dirty="0" sz="2000" spc="-5">
                <a:latin typeface="Calibri"/>
                <a:cs typeface="Calibri"/>
              </a:rPr>
              <a:t> in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system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software</a:t>
            </a:r>
            <a:r>
              <a:rPr dirty="0" sz="2000" spc="-5">
                <a:latin typeface="Calibri"/>
                <a:cs typeface="Calibri"/>
              </a:rPr>
              <a:t> development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projects</a:t>
            </a:r>
            <a:r>
              <a:rPr dirty="0" sz="2000" spc="4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where</a:t>
            </a:r>
            <a:r>
              <a:rPr dirty="0" sz="2000" spc="43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parallel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innovation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processes</a:t>
            </a:r>
            <a:r>
              <a:rPr dirty="0" sz="2000" spc="9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are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used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case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one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fails.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1440" y="296303"/>
            <a:ext cx="1725295" cy="311150"/>
          </a:xfrm>
          <a:custGeom>
            <a:avLst/>
            <a:gdLst/>
            <a:ahLst/>
            <a:cxnLst/>
            <a:rect l="l" t="t" r="r" b="b"/>
            <a:pathLst>
              <a:path w="1725295" h="311150">
                <a:moveTo>
                  <a:pt x="1725168" y="0"/>
                </a:moveTo>
                <a:lnTo>
                  <a:pt x="1725168" y="0"/>
                </a:lnTo>
                <a:lnTo>
                  <a:pt x="0" y="0"/>
                </a:lnTo>
                <a:lnTo>
                  <a:pt x="0" y="310883"/>
                </a:lnTo>
                <a:lnTo>
                  <a:pt x="1725168" y="310883"/>
                </a:lnTo>
                <a:lnTo>
                  <a:pt x="1725168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8739" y="274700"/>
            <a:ext cx="11929745" cy="394906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algn="just" marL="274320" indent="-262255">
              <a:lnSpc>
                <a:spcPct val="100000"/>
              </a:lnSpc>
              <a:spcBef>
                <a:spcPts val="90"/>
              </a:spcBef>
              <a:buAutoNum type="arabicPlain" startAt="2"/>
              <a:tabLst>
                <a:tab pos="274955" algn="l"/>
              </a:tabLst>
            </a:pPr>
            <a:r>
              <a:rPr dirty="0" sz="2000" spc="-20" b="1">
                <a:latin typeface="Calibri"/>
                <a:cs typeface="Calibri"/>
              </a:rPr>
              <a:t>Avoiding</a:t>
            </a:r>
            <a:r>
              <a:rPr dirty="0" sz="2000" spc="25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Risk</a:t>
            </a:r>
            <a:endParaRPr sz="2000">
              <a:latin typeface="Calibri"/>
              <a:cs typeface="Calibri"/>
            </a:endParaRPr>
          </a:p>
          <a:p>
            <a:pPr algn="just" lvl="1" marL="292735" marR="5715" indent="-24765">
              <a:lnSpc>
                <a:spcPct val="150000"/>
              </a:lnSpc>
              <a:spcBef>
                <a:spcPts val="605"/>
              </a:spcBef>
              <a:buSzPct val="95000"/>
              <a:buFont typeface="Microsoft Sans Serif"/>
              <a:buChar char="•"/>
              <a:tabLst>
                <a:tab pos="360680" algn="l"/>
              </a:tabLst>
            </a:pPr>
            <a:r>
              <a:rPr dirty="0" sz="2000" spc="-10">
                <a:latin typeface="Calibri"/>
                <a:cs typeface="Calibri"/>
              </a:rPr>
              <a:t>Risk </a:t>
            </a:r>
            <a:r>
              <a:rPr dirty="0" sz="2000" spc="-5">
                <a:latin typeface="Calibri"/>
                <a:cs typeface="Calibri"/>
              </a:rPr>
              <a:t>avoidance </a:t>
            </a:r>
            <a:r>
              <a:rPr dirty="0" sz="2000" spc="5">
                <a:latin typeface="Calibri"/>
                <a:cs typeface="Calibri"/>
              </a:rPr>
              <a:t>is </a:t>
            </a:r>
            <a:r>
              <a:rPr dirty="0" sz="2000" spc="-5">
                <a:latin typeface="Calibri"/>
                <a:cs typeface="Calibri"/>
              </a:rPr>
              <a:t>changing </a:t>
            </a:r>
            <a:r>
              <a:rPr dirty="0" sz="2000" spc="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5">
                <a:latin typeface="Calibri"/>
                <a:cs typeface="Calibri"/>
              </a:rPr>
              <a:t>plan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10">
                <a:latin typeface="Calibri"/>
                <a:cs typeface="Calibri"/>
              </a:rPr>
              <a:t>eliminate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5">
                <a:latin typeface="Calibri"/>
                <a:cs typeface="Calibri"/>
              </a:rPr>
              <a:t>risk or condition. </a:t>
            </a:r>
            <a:r>
              <a:rPr dirty="0" sz="2000">
                <a:latin typeface="Calibri"/>
                <a:cs typeface="Calibri"/>
              </a:rPr>
              <a:t>Although </a:t>
            </a:r>
            <a:r>
              <a:rPr dirty="0" sz="2000" spc="-5">
                <a:latin typeface="Calibri"/>
                <a:cs typeface="Calibri"/>
              </a:rPr>
              <a:t>it is </a:t>
            </a:r>
            <a:r>
              <a:rPr dirty="0" sz="2000">
                <a:latin typeface="Calibri"/>
                <a:cs typeface="Calibri"/>
              </a:rPr>
              <a:t>impossible </a:t>
            </a:r>
            <a:r>
              <a:rPr dirty="0" sz="2000" spc="-25">
                <a:latin typeface="Calibri"/>
                <a:cs typeface="Calibri"/>
              </a:rPr>
              <a:t>to 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eliminate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all</a:t>
            </a:r>
            <a:r>
              <a:rPr dirty="0" sz="2000">
                <a:latin typeface="Calibri"/>
                <a:cs typeface="Calibri"/>
              </a:rPr>
              <a:t> risk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events,</a:t>
            </a:r>
            <a:r>
              <a:rPr dirty="0" sz="2000" spc="-5">
                <a:latin typeface="Calibri"/>
                <a:cs typeface="Calibri"/>
              </a:rPr>
              <a:t> some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specific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risks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may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avoided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before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you</a:t>
            </a:r>
            <a:r>
              <a:rPr dirty="0" sz="2000" spc="-5">
                <a:latin typeface="Calibri"/>
                <a:cs typeface="Calibri"/>
              </a:rPr>
              <a:t> launch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project.</a:t>
            </a:r>
            <a:r>
              <a:rPr dirty="0" sz="2000" spc="43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For</a:t>
            </a:r>
            <a:r>
              <a:rPr dirty="0" sz="2000" spc="4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example, </a:t>
            </a:r>
            <a:r>
              <a:rPr dirty="0" sz="2000" spc="-5">
                <a:latin typeface="Calibri"/>
                <a:cs typeface="Calibri"/>
              </a:rPr>
              <a:t> adopting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proven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technology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instead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of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experimental</a:t>
            </a:r>
            <a:r>
              <a:rPr dirty="0" sz="2000" spc="9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technology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can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eliminate</a:t>
            </a:r>
            <a:r>
              <a:rPr dirty="0" sz="2000" spc="7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technical</a:t>
            </a:r>
            <a:r>
              <a:rPr dirty="0" sz="2000" spc="6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failure.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Microsoft Sans Serif"/>
              <a:buChar char="•"/>
            </a:pP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Microsoft Sans Serif"/>
              <a:buChar char="•"/>
            </a:pPr>
            <a:endParaRPr sz="1650">
              <a:latin typeface="Calibri"/>
              <a:cs typeface="Calibri"/>
            </a:endParaRPr>
          </a:p>
          <a:p>
            <a:pPr algn="just" lvl="1" marL="360045" indent="-92075">
              <a:lnSpc>
                <a:spcPct val="100000"/>
              </a:lnSpc>
              <a:spcBef>
                <a:spcPts val="5"/>
              </a:spcBef>
              <a:buSzPct val="95000"/>
              <a:buFont typeface="Microsoft Sans Serif"/>
              <a:buChar char="•"/>
              <a:tabLst>
                <a:tab pos="360680" algn="l"/>
              </a:tabLst>
            </a:pP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avoidance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eradicates</a:t>
            </a:r>
            <a:r>
              <a:rPr dirty="0" sz="2000" spc="9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by </a:t>
            </a:r>
            <a:r>
              <a:rPr dirty="0" sz="2000" spc="-10">
                <a:latin typeface="Calibri"/>
                <a:cs typeface="Calibri"/>
              </a:rPr>
              <a:t>removing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or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its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cause.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0"/>
              </a:spcBef>
              <a:buFont typeface="Microsoft Sans Serif"/>
              <a:buChar char="•"/>
            </a:pPr>
            <a:endParaRPr sz="3400">
              <a:latin typeface="Calibri"/>
              <a:cs typeface="Calibri"/>
            </a:endParaRPr>
          </a:p>
          <a:p>
            <a:pPr algn="just" lvl="1" marL="360045" indent="-92075">
              <a:lnSpc>
                <a:spcPct val="100000"/>
              </a:lnSpc>
              <a:spcBef>
                <a:spcPts val="5"/>
              </a:spcBef>
              <a:buSzPct val="95000"/>
              <a:buFont typeface="Microsoft Sans Serif"/>
              <a:buChar char="•"/>
              <a:tabLst>
                <a:tab pos="360680" algn="l"/>
              </a:tabLst>
            </a:pP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18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avoidance</a:t>
            </a:r>
            <a:r>
              <a:rPr dirty="0" sz="2000" spc="18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is</a:t>
            </a:r>
            <a:r>
              <a:rPr dirty="0" sz="2000" spc="17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most</a:t>
            </a:r>
            <a:r>
              <a:rPr dirty="0" sz="2000" spc="19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suitable</a:t>
            </a:r>
            <a:r>
              <a:rPr dirty="0" sz="2000" spc="18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</a:t>
            </a:r>
            <a:r>
              <a:rPr dirty="0" sz="2000" spc="19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18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early</a:t>
            </a:r>
            <a:r>
              <a:rPr dirty="0" sz="2000" spc="19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stages</a:t>
            </a:r>
            <a:r>
              <a:rPr dirty="0" sz="2000" spc="18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of</a:t>
            </a:r>
            <a:r>
              <a:rPr dirty="0" sz="2000" spc="17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19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project,</a:t>
            </a:r>
            <a:r>
              <a:rPr dirty="0" sz="2000" spc="204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through</a:t>
            </a:r>
            <a:r>
              <a:rPr dirty="0" sz="2000" spc="2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improved</a:t>
            </a:r>
            <a:r>
              <a:rPr dirty="0" sz="2000" spc="2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communications,</a:t>
            </a:r>
            <a:r>
              <a:rPr dirty="0" sz="2000" spc="18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additional</a:t>
            </a:r>
            <a:endParaRPr sz="2000">
              <a:latin typeface="Calibri"/>
              <a:cs typeface="Calibri"/>
            </a:endParaRPr>
          </a:p>
          <a:p>
            <a:pPr marL="292735">
              <a:lnSpc>
                <a:spcPct val="100000"/>
              </a:lnSpc>
              <a:spcBef>
                <a:spcPts val="1200"/>
              </a:spcBef>
            </a:pPr>
            <a:r>
              <a:rPr dirty="0" sz="2000" spc="-15">
                <a:latin typeface="Calibri"/>
                <a:cs typeface="Calibri"/>
              </a:rPr>
              <a:t>resources,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or</a:t>
            </a:r>
            <a:r>
              <a:rPr dirty="0" sz="2000" spc="-10">
                <a:latin typeface="Calibri"/>
                <a:cs typeface="Calibri"/>
              </a:rPr>
              <a:t> more-clearly</a:t>
            </a:r>
            <a:r>
              <a:rPr dirty="0" sz="2000" spc="8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defined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scope.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1440" y="416940"/>
            <a:ext cx="2070100" cy="311150"/>
          </a:xfrm>
          <a:custGeom>
            <a:avLst/>
            <a:gdLst/>
            <a:ahLst/>
            <a:cxnLst/>
            <a:rect l="l" t="t" r="r" b="b"/>
            <a:pathLst>
              <a:path w="2070100" h="311150">
                <a:moveTo>
                  <a:pt x="2069592" y="0"/>
                </a:moveTo>
                <a:lnTo>
                  <a:pt x="2069592" y="0"/>
                </a:lnTo>
                <a:lnTo>
                  <a:pt x="0" y="0"/>
                </a:lnTo>
                <a:lnTo>
                  <a:pt x="0" y="310896"/>
                </a:lnTo>
                <a:lnTo>
                  <a:pt x="2069592" y="310896"/>
                </a:lnTo>
                <a:lnTo>
                  <a:pt x="2069592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8739" y="395477"/>
            <a:ext cx="11900535" cy="360743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algn="just" marL="12700">
              <a:lnSpc>
                <a:spcPct val="100000"/>
              </a:lnSpc>
              <a:spcBef>
                <a:spcPts val="90"/>
              </a:spcBef>
            </a:pPr>
            <a:r>
              <a:rPr dirty="0" sz="2000" spc="-10" b="1">
                <a:latin typeface="Calibri"/>
                <a:cs typeface="Calibri"/>
              </a:rPr>
              <a:t>3-</a:t>
            </a:r>
            <a:r>
              <a:rPr dirty="0" sz="2000" spc="-35" b="1">
                <a:latin typeface="Calibri"/>
                <a:cs typeface="Calibri"/>
              </a:rPr>
              <a:t> </a:t>
            </a:r>
            <a:r>
              <a:rPr dirty="0" sz="2000" spc="-20" b="1">
                <a:latin typeface="Calibri"/>
                <a:cs typeface="Calibri"/>
              </a:rPr>
              <a:t>Transferring</a:t>
            </a:r>
            <a:r>
              <a:rPr dirty="0" sz="2000" spc="5" b="1">
                <a:latin typeface="Calibri"/>
                <a:cs typeface="Calibri"/>
              </a:rPr>
              <a:t> </a:t>
            </a:r>
            <a:r>
              <a:rPr dirty="0" sz="2000" spc="-5" b="1">
                <a:latin typeface="Calibri"/>
                <a:cs typeface="Calibri"/>
              </a:rPr>
              <a:t>Risk</a:t>
            </a:r>
            <a:endParaRPr sz="2000">
              <a:latin typeface="Calibri"/>
              <a:cs typeface="Calibri"/>
            </a:endParaRPr>
          </a:p>
          <a:p>
            <a:pPr algn="just" marL="12700" marR="5080">
              <a:lnSpc>
                <a:spcPct val="150100"/>
              </a:lnSpc>
              <a:spcBef>
                <a:spcPts val="600"/>
              </a:spcBef>
            </a:pPr>
            <a:r>
              <a:rPr dirty="0" sz="2000" spc="-10">
                <a:latin typeface="Calibri"/>
                <a:cs typeface="Calibri"/>
              </a:rPr>
              <a:t>Passing </a:t>
            </a:r>
            <a:r>
              <a:rPr dirty="0" sz="2000" spc="-5">
                <a:latin typeface="Calibri"/>
                <a:cs typeface="Calibri"/>
              </a:rPr>
              <a:t>risk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>
                <a:latin typeface="Calibri"/>
                <a:cs typeface="Calibri"/>
              </a:rPr>
              <a:t>another </a:t>
            </a:r>
            <a:r>
              <a:rPr dirty="0" sz="2000" spc="-5">
                <a:latin typeface="Calibri"/>
                <a:cs typeface="Calibri"/>
              </a:rPr>
              <a:t>party is </a:t>
            </a:r>
            <a:r>
              <a:rPr dirty="0" sz="2000" spc="-10">
                <a:latin typeface="Calibri"/>
                <a:cs typeface="Calibri"/>
              </a:rPr>
              <a:t>common; </a:t>
            </a:r>
            <a:r>
              <a:rPr dirty="0" sz="2000" spc="-5">
                <a:latin typeface="Calibri"/>
                <a:cs typeface="Calibri"/>
              </a:rPr>
              <a:t>this </a:t>
            </a:r>
            <a:r>
              <a:rPr dirty="0" sz="2000" spc="-15">
                <a:latin typeface="Calibri"/>
                <a:cs typeface="Calibri"/>
              </a:rPr>
              <a:t>transfer </a:t>
            </a:r>
            <a:r>
              <a:rPr dirty="0" sz="2000" spc="-5">
                <a:latin typeface="Calibri"/>
                <a:cs typeface="Calibri"/>
              </a:rPr>
              <a:t>does not </a:t>
            </a:r>
            <a:r>
              <a:rPr dirty="0" sz="2000" spc="-10">
                <a:latin typeface="Calibri"/>
                <a:cs typeface="Calibri"/>
              </a:rPr>
              <a:t>change </a:t>
            </a:r>
            <a:r>
              <a:rPr dirty="0" sz="2000">
                <a:latin typeface="Calibri"/>
                <a:cs typeface="Calibri"/>
              </a:rPr>
              <a:t>risk. </a:t>
            </a:r>
            <a:r>
              <a:rPr dirty="0" sz="2000" spc="-10">
                <a:latin typeface="Calibri"/>
                <a:cs typeface="Calibri"/>
              </a:rPr>
              <a:t>Passing </a:t>
            </a:r>
            <a:r>
              <a:rPr dirty="0" sz="2000">
                <a:latin typeface="Calibri"/>
                <a:cs typeface="Calibri"/>
              </a:rPr>
              <a:t>risk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5">
                <a:latin typeface="Calibri"/>
                <a:cs typeface="Calibri"/>
              </a:rPr>
              <a:t>another party </a:t>
            </a:r>
            <a:r>
              <a:rPr dirty="0" sz="2000" spc="-10">
                <a:latin typeface="Calibri"/>
                <a:cs typeface="Calibri"/>
              </a:rPr>
              <a:t>almost 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always </a:t>
            </a:r>
            <a:r>
              <a:rPr dirty="0" sz="2000" spc="-5">
                <a:latin typeface="Calibri"/>
                <a:cs typeface="Calibri"/>
              </a:rPr>
              <a:t>results </a:t>
            </a:r>
            <a:r>
              <a:rPr dirty="0" sz="2000" spc="-10">
                <a:latin typeface="Calibri"/>
                <a:cs typeface="Calibri"/>
              </a:rPr>
              <a:t>in paying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premium </a:t>
            </a:r>
            <a:r>
              <a:rPr dirty="0" sz="2000" spc="-25">
                <a:latin typeface="Calibri"/>
                <a:cs typeface="Calibri"/>
              </a:rPr>
              <a:t>for </a:t>
            </a:r>
            <a:r>
              <a:rPr dirty="0" sz="2000">
                <a:latin typeface="Calibri"/>
                <a:cs typeface="Calibri"/>
              </a:rPr>
              <a:t>this </a:t>
            </a:r>
            <a:r>
              <a:rPr dirty="0" sz="2000" spc="-10">
                <a:latin typeface="Calibri"/>
                <a:cs typeface="Calibri"/>
              </a:rPr>
              <a:t>exemption. </a:t>
            </a:r>
            <a:r>
              <a:rPr dirty="0" u="heavy" sz="2000" spc="-10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Fixed-price contracts</a:t>
            </a:r>
            <a:r>
              <a:rPr dirty="0" sz="2000" spc="-10" b="1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are </a:t>
            </a:r>
            <a:r>
              <a:rPr dirty="0" sz="2000" spc="-5">
                <a:latin typeface="Calibri"/>
                <a:cs typeface="Calibri"/>
              </a:rPr>
              <a:t>the classic </a:t>
            </a:r>
            <a:r>
              <a:rPr dirty="0" sz="2000" spc="-15">
                <a:latin typeface="Calibri"/>
                <a:cs typeface="Calibri"/>
              </a:rPr>
              <a:t>example </a:t>
            </a:r>
            <a:r>
              <a:rPr dirty="0" sz="2000" spc="-5">
                <a:latin typeface="Calibri"/>
                <a:cs typeface="Calibri"/>
              </a:rPr>
              <a:t>of </a:t>
            </a:r>
            <a:r>
              <a:rPr dirty="0" sz="2000" spc="-10">
                <a:latin typeface="Calibri"/>
                <a:cs typeface="Calibri"/>
              </a:rPr>
              <a:t>transferring 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risk </a:t>
            </a:r>
            <a:r>
              <a:rPr dirty="0" sz="2000" spc="-15">
                <a:latin typeface="Calibri"/>
                <a:cs typeface="Calibri"/>
              </a:rPr>
              <a:t>from </a:t>
            </a:r>
            <a:r>
              <a:rPr dirty="0" sz="2000" spc="-5">
                <a:latin typeface="Calibri"/>
                <a:cs typeface="Calibri"/>
              </a:rPr>
              <a:t>an </a:t>
            </a:r>
            <a:r>
              <a:rPr dirty="0" sz="2000" spc="-10">
                <a:latin typeface="Calibri"/>
                <a:cs typeface="Calibri"/>
              </a:rPr>
              <a:t>owner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30">
                <a:latin typeface="Calibri"/>
                <a:cs typeface="Calibri"/>
              </a:rPr>
              <a:t>contractor. </a:t>
            </a:r>
            <a:r>
              <a:rPr dirty="0" sz="2000" spc="-10">
                <a:latin typeface="Calibri"/>
                <a:cs typeface="Calibri"/>
              </a:rPr>
              <a:t>The </a:t>
            </a:r>
            <a:r>
              <a:rPr dirty="0" sz="2000" spc="-15">
                <a:latin typeface="Calibri"/>
                <a:cs typeface="Calibri"/>
              </a:rPr>
              <a:t>contractor </a:t>
            </a:r>
            <a:r>
              <a:rPr dirty="0" sz="2000" spc="-10">
                <a:latin typeface="Calibri"/>
                <a:cs typeface="Calibri"/>
              </a:rPr>
              <a:t>understands </a:t>
            </a:r>
            <a:r>
              <a:rPr dirty="0" sz="2000" spc="5">
                <a:latin typeface="Calibri"/>
                <a:cs typeface="Calibri"/>
              </a:rPr>
              <a:t>his </a:t>
            </a:r>
            <a:r>
              <a:rPr dirty="0" sz="2000" spc="-5">
                <a:latin typeface="Calibri"/>
                <a:cs typeface="Calibri"/>
              </a:rPr>
              <a:t>or her firm </a:t>
            </a:r>
            <a:r>
              <a:rPr dirty="0" sz="2000">
                <a:latin typeface="Calibri"/>
                <a:cs typeface="Calibri"/>
              </a:rPr>
              <a:t>will </a:t>
            </a:r>
            <a:r>
              <a:rPr dirty="0" sz="2000" spc="-20">
                <a:latin typeface="Calibri"/>
                <a:cs typeface="Calibri"/>
              </a:rPr>
              <a:t>pay </a:t>
            </a:r>
            <a:r>
              <a:rPr dirty="0" sz="2000" spc="-25">
                <a:latin typeface="Calibri"/>
                <a:cs typeface="Calibri"/>
              </a:rPr>
              <a:t>for </a:t>
            </a:r>
            <a:r>
              <a:rPr dirty="0" sz="2000" spc="-15">
                <a:latin typeface="Calibri"/>
                <a:cs typeface="Calibri"/>
              </a:rPr>
              <a:t>any </a:t>
            </a:r>
            <a:r>
              <a:rPr dirty="0" sz="2000" spc="-5">
                <a:latin typeface="Calibri"/>
                <a:cs typeface="Calibri"/>
              </a:rPr>
              <a:t>risk </a:t>
            </a:r>
            <a:r>
              <a:rPr dirty="0" sz="2000" spc="-20">
                <a:latin typeface="Calibri"/>
                <a:cs typeface="Calibri"/>
              </a:rPr>
              <a:t>event </a:t>
            </a:r>
            <a:r>
              <a:rPr dirty="0" sz="2000" spc="-5">
                <a:latin typeface="Calibri"/>
                <a:cs typeface="Calibri"/>
              </a:rPr>
              <a:t>that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materializes; </a:t>
            </a:r>
            <a:r>
              <a:rPr dirty="0" sz="2000" spc="-15">
                <a:latin typeface="Calibri"/>
                <a:cs typeface="Calibri"/>
              </a:rPr>
              <a:t>therefore,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monetary risk</a:t>
            </a:r>
            <a:r>
              <a:rPr dirty="0" sz="2000" spc="43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factor </a:t>
            </a:r>
            <a:r>
              <a:rPr dirty="0" sz="2000" spc="5">
                <a:latin typeface="Calibri"/>
                <a:cs typeface="Calibri"/>
              </a:rPr>
              <a:t>is </a:t>
            </a:r>
            <a:r>
              <a:rPr dirty="0" sz="2000" spc="-5">
                <a:latin typeface="Calibri"/>
                <a:cs typeface="Calibri"/>
              </a:rPr>
              <a:t>added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5">
                <a:latin typeface="Calibri"/>
                <a:cs typeface="Calibri"/>
              </a:rPr>
              <a:t>contract </a:t>
            </a:r>
            <a:r>
              <a:rPr dirty="0" sz="2000" spc="-5">
                <a:latin typeface="Calibri"/>
                <a:cs typeface="Calibri"/>
              </a:rPr>
              <a:t>bid price. </a:t>
            </a:r>
            <a:r>
              <a:rPr dirty="0" sz="2000" spc="-20">
                <a:latin typeface="Calibri"/>
                <a:cs typeface="Calibri"/>
              </a:rPr>
              <a:t>Before</a:t>
            </a:r>
            <a:r>
              <a:rPr dirty="0" sz="2000" spc="409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deciding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20">
                <a:latin typeface="Calibri"/>
                <a:cs typeface="Calibri"/>
              </a:rPr>
              <a:t>transfer </a:t>
            </a:r>
            <a:r>
              <a:rPr dirty="0" sz="2000" spc="-5">
                <a:latin typeface="Calibri"/>
                <a:cs typeface="Calibri"/>
              </a:rPr>
              <a:t>risk,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 owner should decide which party </a:t>
            </a:r>
            <a:r>
              <a:rPr dirty="0" sz="2000" spc="-15">
                <a:latin typeface="Calibri"/>
                <a:cs typeface="Calibri"/>
              </a:rPr>
              <a:t>can best control </a:t>
            </a:r>
            <a:r>
              <a:rPr dirty="0" sz="2000">
                <a:latin typeface="Calibri"/>
                <a:cs typeface="Calibri"/>
              </a:rPr>
              <a:t>activities </a:t>
            </a:r>
            <a:r>
              <a:rPr dirty="0" sz="2000" spc="-10">
                <a:latin typeface="Calibri"/>
                <a:cs typeface="Calibri"/>
              </a:rPr>
              <a:t>that would </a:t>
            </a:r>
            <a:r>
              <a:rPr dirty="0" sz="2000" spc="-5">
                <a:latin typeface="Calibri"/>
                <a:cs typeface="Calibri"/>
              </a:rPr>
              <a:t>lead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risk </a:t>
            </a:r>
            <a:r>
              <a:rPr dirty="0" sz="2000" spc="-5">
                <a:latin typeface="Calibri"/>
                <a:cs typeface="Calibri"/>
              </a:rPr>
              <a:t>occurring </a:t>
            </a:r>
            <a:r>
              <a:rPr dirty="0" sz="2000" spc="-15">
                <a:latin typeface="Calibri"/>
                <a:cs typeface="Calibri"/>
              </a:rPr>
              <a:t>contractor 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capable of </a:t>
            </a:r>
            <a:r>
              <a:rPr dirty="0" sz="2000">
                <a:latin typeface="Calibri"/>
                <a:cs typeface="Calibri"/>
              </a:rPr>
              <a:t>absorbing the risk? </a:t>
            </a:r>
            <a:r>
              <a:rPr dirty="0" sz="2000" spc="-5">
                <a:latin typeface="Calibri"/>
                <a:cs typeface="Calibri"/>
              </a:rPr>
              <a:t>Clearly identifying </a:t>
            </a:r>
            <a:r>
              <a:rPr dirty="0" sz="2000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documenting </a:t>
            </a:r>
            <a:r>
              <a:rPr dirty="0" sz="2000" spc="-5">
                <a:latin typeface="Calibri"/>
                <a:cs typeface="Calibri"/>
              </a:rPr>
              <a:t>responsibility </a:t>
            </a:r>
            <a:r>
              <a:rPr dirty="0" sz="2000" spc="-25">
                <a:latin typeface="Calibri"/>
                <a:cs typeface="Calibri"/>
              </a:rPr>
              <a:t>for </a:t>
            </a:r>
            <a:r>
              <a:rPr dirty="0" sz="2000" spc="-5">
                <a:latin typeface="Calibri"/>
                <a:cs typeface="Calibri"/>
              </a:rPr>
              <a:t>absorbing </a:t>
            </a:r>
            <a:r>
              <a:rPr dirty="0" sz="2000" spc="-10">
                <a:latin typeface="Calibri"/>
                <a:cs typeface="Calibri"/>
              </a:rPr>
              <a:t>risk </a:t>
            </a:r>
            <a:r>
              <a:rPr dirty="0" sz="2000" spc="5">
                <a:latin typeface="Calibri"/>
                <a:cs typeface="Calibri"/>
              </a:rPr>
              <a:t>is </a:t>
            </a:r>
            <a:r>
              <a:rPr dirty="0" sz="2000" spc="-10">
                <a:latin typeface="Calibri"/>
                <a:cs typeface="Calibri"/>
              </a:rPr>
              <a:t>imperative. </a:t>
            </a:r>
            <a:r>
              <a:rPr dirty="0" sz="2000" spc="-5">
                <a:latin typeface="Calibri"/>
                <a:cs typeface="Calibri"/>
              </a:rPr>
              <a:t> Another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more</a:t>
            </a:r>
            <a:r>
              <a:rPr dirty="0" sz="2000" spc="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obvious </a:t>
            </a:r>
            <a:r>
              <a:rPr dirty="0" sz="2000" spc="-35">
                <a:latin typeface="Calibri"/>
                <a:cs typeface="Calibri"/>
              </a:rPr>
              <a:t>way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transfer</a:t>
            </a:r>
            <a:r>
              <a:rPr dirty="0" sz="2000" spc="7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is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u="heavy" sz="2000" spc="-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insurance.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2117" y="146304"/>
            <a:ext cx="1798955" cy="311150"/>
          </a:xfrm>
          <a:prstGeom prst="rect">
            <a:avLst/>
          </a:prstGeom>
          <a:solidFill>
            <a:srgbClr val="FFFF00"/>
          </a:solidFill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ts val="2320"/>
              </a:lnSpc>
            </a:pPr>
            <a:r>
              <a:rPr dirty="0" sz="2000" spc="-10" b="1">
                <a:latin typeface="Calibri"/>
                <a:cs typeface="Calibri"/>
              </a:rPr>
              <a:t>4-</a:t>
            </a:r>
            <a:r>
              <a:rPr dirty="0" sz="2000" spc="-25" b="1">
                <a:latin typeface="Calibri"/>
                <a:cs typeface="Calibri"/>
              </a:rPr>
              <a:t> </a:t>
            </a:r>
            <a:r>
              <a:rPr dirty="0" sz="2000" spc="-15" b="1">
                <a:latin typeface="Calibri"/>
                <a:cs typeface="Calibri"/>
              </a:rPr>
              <a:t>Retaining</a:t>
            </a:r>
            <a:r>
              <a:rPr dirty="0" sz="2000" spc="10" b="1">
                <a:latin typeface="Calibri"/>
                <a:cs typeface="Calibri"/>
              </a:rPr>
              <a:t> </a:t>
            </a:r>
            <a:r>
              <a:rPr dirty="0" sz="2000" spc="-10" b="1">
                <a:latin typeface="Calibri"/>
                <a:cs typeface="Calibri"/>
              </a:rPr>
              <a:t>Risk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9557" y="503684"/>
            <a:ext cx="11055350" cy="376174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just" marL="12700" marR="5080">
              <a:lnSpc>
                <a:spcPct val="150100"/>
              </a:lnSpc>
              <a:spcBef>
                <a:spcPts val="105"/>
              </a:spcBef>
            </a:pPr>
            <a:r>
              <a:rPr dirty="0" sz="2000" spc="-5">
                <a:latin typeface="Calibri"/>
                <a:cs typeface="Calibri"/>
              </a:rPr>
              <a:t>In</a:t>
            </a:r>
            <a:r>
              <a:rPr dirty="0" sz="2000" spc="229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some</a:t>
            </a:r>
            <a:r>
              <a:rPr dirty="0" sz="2000" spc="2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cases,</a:t>
            </a:r>
            <a:r>
              <a:rPr dirty="0" sz="2000" spc="2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2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conscious</a:t>
            </a:r>
            <a:r>
              <a:rPr dirty="0" sz="2000" spc="2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decision</a:t>
            </a:r>
            <a:r>
              <a:rPr dirty="0" sz="2000" spc="240">
                <a:latin typeface="Calibri"/>
                <a:cs typeface="Calibri"/>
              </a:rPr>
              <a:t> </a:t>
            </a:r>
            <a:r>
              <a:rPr dirty="0" sz="2000" spc="5">
                <a:latin typeface="Calibri"/>
                <a:cs typeface="Calibri"/>
              </a:rPr>
              <a:t>is</a:t>
            </a:r>
            <a:r>
              <a:rPr dirty="0" sz="2000" spc="229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made</a:t>
            </a:r>
            <a:r>
              <a:rPr dirty="0" sz="2000" spc="21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2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accept</a:t>
            </a:r>
            <a:r>
              <a:rPr dirty="0" sz="2000" spc="2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2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risk</a:t>
            </a:r>
            <a:r>
              <a:rPr dirty="0" sz="2000" spc="2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of</a:t>
            </a:r>
            <a:r>
              <a:rPr dirty="0" sz="2000" spc="2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an</a:t>
            </a:r>
            <a:r>
              <a:rPr dirty="0" sz="2000" spc="23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event</a:t>
            </a:r>
            <a:r>
              <a:rPr dirty="0" sz="2000" spc="229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occurring.</a:t>
            </a:r>
            <a:r>
              <a:rPr dirty="0" sz="2000" spc="24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Some</a:t>
            </a:r>
            <a:r>
              <a:rPr dirty="0" sz="2000" spc="22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risks</a:t>
            </a:r>
            <a:r>
              <a:rPr dirty="0" sz="2000" spc="2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are</a:t>
            </a:r>
            <a:r>
              <a:rPr dirty="0" sz="2000" spc="22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so </a:t>
            </a:r>
            <a:r>
              <a:rPr dirty="0" sz="2000" spc="-44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large </a:t>
            </a:r>
            <a:r>
              <a:rPr dirty="0" sz="2000" spc="-5">
                <a:latin typeface="Calibri"/>
                <a:cs typeface="Calibri"/>
              </a:rPr>
              <a:t>it </a:t>
            </a:r>
            <a:r>
              <a:rPr dirty="0" sz="2000" spc="5">
                <a:latin typeface="Calibri"/>
                <a:cs typeface="Calibri"/>
              </a:rPr>
              <a:t>is </a:t>
            </a:r>
            <a:r>
              <a:rPr dirty="0" sz="2000" spc="-5">
                <a:latin typeface="Calibri"/>
                <a:cs typeface="Calibri"/>
              </a:rPr>
              <a:t>not </a:t>
            </a:r>
            <a:r>
              <a:rPr dirty="0" sz="2000" spc="-10">
                <a:latin typeface="Calibri"/>
                <a:cs typeface="Calibri"/>
              </a:rPr>
              <a:t>feasible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10">
                <a:latin typeface="Calibri"/>
                <a:cs typeface="Calibri"/>
              </a:rPr>
              <a:t>consider </a:t>
            </a:r>
            <a:r>
              <a:rPr dirty="0" sz="2000" spc="-15">
                <a:latin typeface="Calibri"/>
                <a:cs typeface="Calibri"/>
              </a:rPr>
              <a:t>transferring </a:t>
            </a:r>
            <a:r>
              <a:rPr dirty="0" sz="2000" spc="-5">
                <a:latin typeface="Calibri"/>
                <a:cs typeface="Calibri"/>
              </a:rPr>
              <a:t>or </a:t>
            </a:r>
            <a:r>
              <a:rPr dirty="0" sz="2000" spc="-10">
                <a:latin typeface="Calibri"/>
                <a:cs typeface="Calibri"/>
              </a:rPr>
              <a:t>reducing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20">
                <a:latin typeface="Calibri"/>
                <a:cs typeface="Calibri"/>
              </a:rPr>
              <a:t>event </a:t>
            </a:r>
            <a:r>
              <a:rPr dirty="0" sz="2000" spc="-5">
                <a:latin typeface="Calibri"/>
                <a:cs typeface="Calibri"/>
              </a:rPr>
              <a:t>(e.g., an </a:t>
            </a:r>
            <a:r>
              <a:rPr dirty="0" sz="2000" spc="-10">
                <a:latin typeface="Calibri"/>
                <a:cs typeface="Calibri"/>
              </a:rPr>
              <a:t>earthquake </a:t>
            </a:r>
            <a:r>
              <a:rPr dirty="0" sz="2000" spc="-5">
                <a:latin typeface="Calibri"/>
                <a:cs typeface="Calibri"/>
              </a:rPr>
              <a:t>or flood). </a:t>
            </a:r>
            <a:r>
              <a:rPr dirty="0" sz="2000" spc="-10">
                <a:latin typeface="Calibri"/>
                <a:cs typeface="Calibri"/>
              </a:rPr>
              <a:t>The 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project </a:t>
            </a:r>
            <a:r>
              <a:rPr dirty="0" sz="2000" spc="-5">
                <a:latin typeface="Calibri"/>
                <a:cs typeface="Calibri"/>
              </a:rPr>
              <a:t>owner assumes the risk because the </a:t>
            </a:r>
            <a:r>
              <a:rPr dirty="0" sz="2000">
                <a:latin typeface="Calibri"/>
                <a:cs typeface="Calibri"/>
              </a:rPr>
              <a:t>chance </a:t>
            </a:r>
            <a:r>
              <a:rPr dirty="0" sz="2000" spc="-5">
                <a:latin typeface="Calibri"/>
                <a:cs typeface="Calibri"/>
              </a:rPr>
              <a:t>of such an </a:t>
            </a:r>
            <a:r>
              <a:rPr dirty="0" sz="2000" spc="-20">
                <a:latin typeface="Calibri"/>
                <a:cs typeface="Calibri"/>
              </a:rPr>
              <a:t>event </a:t>
            </a:r>
            <a:r>
              <a:rPr dirty="0" sz="2000" spc="-5">
                <a:latin typeface="Calibri"/>
                <a:cs typeface="Calibri"/>
              </a:rPr>
              <a:t>occurring </a:t>
            </a:r>
            <a:r>
              <a:rPr dirty="0" sz="2000" spc="10">
                <a:latin typeface="Calibri"/>
                <a:cs typeface="Calibri"/>
              </a:rPr>
              <a:t>is </a:t>
            </a:r>
            <a:r>
              <a:rPr dirty="0" sz="2000" spc="-5">
                <a:latin typeface="Calibri"/>
                <a:cs typeface="Calibri"/>
              </a:rPr>
              <a:t>slim. </a:t>
            </a:r>
            <a:r>
              <a:rPr dirty="0" sz="2000" spc="5">
                <a:latin typeface="Calibri"/>
                <a:cs typeface="Calibri"/>
              </a:rPr>
              <a:t>In </a:t>
            </a:r>
            <a:r>
              <a:rPr dirty="0" sz="2000" spc="-5">
                <a:latin typeface="Calibri"/>
                <a:cs typeface="Calibri"/>
              </a:rPr>
              <a:t>other cases risks 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identified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in</a:t>
            </a:r>
            <a:r>
              <a:rPr dirty="0" sz="2000">
                <a:latin typeface="Calibri"/>
                <a:cs typeface="Calibri"/>
              </a:rPr>
              <a:t> the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budget</a:t>
            </a:r>
            <a:r>
              <a:rPr dirty="0" sz="2000" spc="-5">
                <a:latin typeface="Calibri"/>
                <a:cs typeface="Calibri"/>
              </a:rPr>
              <a:t> reserve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can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simply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be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absorbed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if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they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materialize.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-5">
                <a:latin typeface="Calibri"/>
                <a:cs typeface="Calibri"/>
              </a:rPr>
              <a:t> is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retained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by 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developing a </a:t>
            </a:r>
            <a:r>
              <a:rPr dirty="0" sz="2000" spc="-10">
                <a:latin typeface="Calibri"/>
                <a:cs typeface="Calibri"/>
              </a:rPr>
              <a:t>contingency </a:t>
            </a:r>
            <a:r>
              <a:rPr dirty="0" sz="2000" spc="-5">
                <a:latin typeface="Calibri"/>
                <a:cs typeface="Calibri"/>
              </a:rPr>
              <a:t>plan </a:t>
            </a:r>
            <a:r>
              <a:rPr dirty="0" sz="2000" spc="-15">
                <a:latin typeface="Calibri"/>
                <a:cs typeface="Calibri"/>
              </a:rPr>
              <a:t>to </a:t>
            </a:r>
            <a:r>
              <a:rPr dirty="0" sz="2000" spc="-10">
                <a:latin typeface="Calibri"/>
                <a:cs typeface="Calibri"/>
              </a:rPr>
              <a:t>implement </a:t>
            </a:r>
            <a:r>
              <a:rPr dirty="0" sz="2000" spc="-5">
                <a:latin typeface="Calibri"/>
                <a:cs typeface="Calibri"/>
              </a:rPr>
              <a:t>if </a:t>
            </a:r>
            <a:r>
              <a:rPr dirty="0" sz="2000">
                <a:latin typeface="Calibri"/>
                <a:cs typeface="Calibri"/>
              </a:rPr>
              <a:t>the </a:t>
            </a:r>
            <a:r>
              <a:rPr dirty="0" sz="2000" spc="-5">
                <a:latin typeface="Calibri"/>
                <a:cs typeface="Calibri"/>
              </a:rPr>
              <a:t>risk </a:t>
            </a:r>
            <a:r>
              <a:rPr dirty="0" sz="2000" spc="-10">
                <a:latin typeface="Calibri"/>
                <a:cs typeface="Calibri"/>
              </a:rPr>
              <a:t>materializes. </a:t>
            </a:r>
            <a:r>
              <a:rPr dirty="0" sz="2000" spc="-5">
                <a:latin typeface="Calibri"/>
                <a:cs typeface="Calibri"/>
              </a:rPr>
              <a:t>In a </a:t>
            </a:r>
            <a:r>
              <a:rPr dirty="0" sz="2000" spc="-30">
                <a:latin typeface="Calibri"/>
                <a:cs typeface="Calibri"/>
              </a:rPr>
              <a:t>few </a:t>
            </a:r>
            <a:r>
              <a:rPr dirty="0" sz="2000">
                <a:latin typeface="Calibri"/>
                <a:cs typeface="Calibri"/>
              </a:rPr>
              <a:t>cases </a:t>
            </a:r>
            <a:r>
              <a:rPr dirty="0" sz="2000" spc="-5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risk event </a:t>
            </a:r>
            <a:r>
              <a:rPr dirty="0" sz="2000" spc="-15">
                <a:latin typeface="Calibri"/>
                <a:cs typeface="Calibri"/>
              </a:rPr>
              <a:t>can </a:t>
            </a:r>
            <a:r>
              <a:rPr dirty="0" sz="2000" spc="25">
                <a:latin typeface="Calibri"/>
                <a:cs typeface="Calibri"/>
              </a:rPr>
              <a:t>be 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ignored</a:t>
            </a:r>
            <a:r>
              <a:rPr dirty="0" sz="2000" spc="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and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cost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overrun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accepted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should</a:t>
            </a:r>
            <a:r>
              <a:rPr dirty="0" sz="2000" spc="1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risk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event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35">
                <a:latin typeface="Calibri"/>
                <a:cs typeface="Calibri"/>
              </a:rPr>
              <a:t>occur.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50">
              <a:latin typeface="Calibri"/>
              <a:cs typeface="Calibri"/>
            </a:endParaRPr>
          </a:p>
          <a:p>
            <a:pPr algn="just" marL="12700">
              <a:lnSpc>
                <a:spcPct val="100000"/>
              </a:lnSpc>
            </a:pPr>
            <a:r>
              <a:rPr dirty="0" sz="2000" spc="-10">
                <a:latin typeface="Calibri"/>
                <a:cs typeface="Calibri"/>
              </a:rPr>
              <a:t>The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more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effort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given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to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risk</a:t>
            </a:r>
            <a:r>
              <a:rPr dirty="0" sz="2000" spc="4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response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-15">
                <a:latin typeface="Calibri"/>
                <a:cs typeface="Calibri"/>
              </a:rPr>
              <a:t>before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project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begins,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better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the</a:t>
            </a:r>
            <a:r>
              <a:rPr dirty="0" sz="2000" spc="50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chances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are</a:t>
            </a:r>
            <a:r>
              <a:rPr dirty="0" sz="2000" spc="2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for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 spc="-5">
                <a:latin typeface="Calibri"/>
                <a:cs typeface="Calibri"/>
              </a:rPr>
              <a:t>minimizing</a:t>
            </a:r>
            <a:endParaRPr sz="2000">
              <a:latin typeface="Calibri"/>
              <a:cs typeface="Calibri"/>
            </a:endParaRPr>
          </a:p>
          <a:p>
            <a:pPr algn="just" marL="12700">
              <a:lnSpc>
                <a:spcPct val="100000"/>
              </a:lnSpc>
              <a:spcBef>
                <a:spcPts val="1200"/>
              </a:spcBef>
            </a:pPr>
            <a:r>
              <a:rPr dirty="0" sz="2000" spc="-10">
                <a:latin typeface="Calibri"/>
                <a:cs typeface="Calibri"/>
              </a:rPr>
              <a:t>project surprises.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23" y="6478523"/>
            <a:ext cx="12192000" cy="1905"/>
          </a:xfrm>
          <a:custGeom>
            <a:avLst/>
            <a:gdLst/>
            <a:ahLst/>
            <a:cxnLst/>
            <a:rect l="l" t="t" r="r" b="b"/>
            <a:pathLst>
              <a:path w="12192000" h="1904">
                <a:moveTo>
                  <a:pt x="0" y="0"/>
                </a:moveTo>
                <a:lnTo>
                  <a:pt x="12192000" y="1587"/>
                </a:lnTo>
              </a:path>
            </a:pathLst>
          </a:custGeom>
          <a:ln w="9144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3524" cy="1211452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40893" y="132029"/>
            <a:ext cx="11710670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10" b="0">
                <a:latin typeface="Microsoft Sans Serif"/>
                <a:cs typeface="Microsoft Sans Serif"/>
              </a:rPr>
              <a:t>Solved</a:t>
            </a:r>
            <a:r>
              <a:rPr dirty="0" sz="4400" spc="7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Exercise:</a:t>
            </a:r>
            <a:r>
              <a:rPr dirty="0" sz="4400" spc="5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Three</a:t>
            </a:r>
            <a:r>
              <a:rPr dirty="0" sz="4400" spc="5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Types</a:t>
            </a:r>
            <a:r>
              <a:rPr dirty="0" sz="4400" spc="8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of</a:t>
            </a:r>
            <a:r>
              <a:rPr dirty="0" sz="4400" spc="5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Software</a:t>
            </a:r>
            <a:r>
              <a:rPr dirty="0" sz="4400" spc="90" b="0">
                <a:latin typeface="Microsoft Sans Serif"/>
                <a:cs typeface="Microsoft Sans Serif"/>
              </a:rPr>
              <a:t> </a:t>
            </a:r>
            <a:r>
              <a:rPr dirty="0" sz="4400" spc="-10" b="0">
                <a:latin typeface="Microsoft Sans Serif"/>
                <a:cs typeface="Microsoft Sans Serif"/>
              </a:rPr>
              <a:t>Risk</a:t>
            </a:r>
            <a:endParaRPr sz="44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3540" y="1018158"/>
            <a:ext cx="11225530" cy="4964430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u="sng" sz="2000" spc="-1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Project</a:t>
            </a:r>
            <a:r>
              <a:rPr dirty="0" u="sng" sz="2000" spc="-1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 spc="-1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Risks</a:t>
            </a:r>
            <a:endParaRPr sz="2000">
              <a:latin typeface="Arial"/>
              <a:cs typeface="Arial"/>
            </a:endParaRPr>
          </a:p>
          <a:p>
            <a:pPr marL="356870">
              <a:lnSpc>
                <a:spcPct val="100000"/>
              </a:lnSpc>
              <a:tabLst>
                <a:tab pos="33858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Threaten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plan.	</a:t>
            </a:r>
            <a:r>
              <a:rPr dirty="0" sz="2000" spc="-5">
                <a:latin typeface="Microsoft Sans Serif"/>
                <a:cs typeface="Microsoft Sans Serif"/>
              </a:rPr>
              <a:t>I.e.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if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risks</a:t>
            </a:r>
            <a:r>
              <a:rPr dirty="0" sz="2000" spc="1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materialize,</a:t>
            </a:r>
            <a:r>
              <a:rPr dirty="0" sz="2000" spc="8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then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it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20">
                <a:latin typeface="Microsoft Sans Serif"/>
                <a:cs typeface="Microsoft Sans Serif"/>
              </a:rPr>
              <a:t>is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likely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that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schedule</a:t>
            </a:r>
            <a:r>
              <a:rPr dirty="0" sz="2000" spc="65">
                <a:latin typeface="Microsoft Sans Serif"/>
                <a:cs typeface="Microsoft Sans Serif"/>
              </a:rPr>
              <a:t> </a:t>
            </a:r>
            <a:r>
              <a:rPr dirty="0" sz="2000" spc="-25">
                <a:latin typeface="Microsoft Sans Serif"/>
                <a:cs typeface="Microsoft Sans Serif"/>
              </a:rPr>
              <a:t>will</a:t>
            </a:r>
            <a:endParaRPr sz="2000">
              <a:latin typeface="Microsoft Sans Serif"/>
              <a:cs typeface="Microsoft Sans Serif"/>
            </a:endParaRPr>
          </a:p>
          <a:p>
            <a:pPr marL="356870">
              <a:lnSpc>
                <a:spcPct val="100000"/>
              </a:lnSpc>
            </a:pPr>
            <a:r>
              <a:rPr dirty="0" sz="2000" spc="-15">
                <a:latin typeface="Microsoft Sans Serif"/>
                <a:cs typeface="Microsoft Sans Serif"/>
              </a:rPr>
              <a:t>slip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costs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-25">
                <a:latin typeface="Microsoft Sans Serif"/>
                <a:cs typeface="Microsoft Sans Serif"/>
              </a:rPr>
              <a:t>will</a:t>
            </a:r>
            <a:r>
              <a:rPr dirty="0" sz="2000" spc="6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increase.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4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Budgetary/funding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Schedule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4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Personnel</a:t>
            </a:r>
            <a:r>
              <a:rPr dirty="0" sz="2000" spc="3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issues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75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Resources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4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 spc="-2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plan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>
                <a:latin typeface="Microsoft Sans Serif"/>
                <a:cs typeface="Microsoft Sans Serif"/>
              </a:rPr>
              <a:t> management</a:t>
            </a:r>
            <a:r>
              <a:rPr dirty="0" sz="2000" spc="-2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processes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4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>
                <a:latin typeface="Microsoft Sans Serif"/>
                <a:cs typeface="Microsoft Sans Serif"/>
              </a:rPr>
              <a:t>Customers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Requirements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problems</a:t>
            </a:r>
            <a:r>
              <a:rPr dirty="0" sz="2000" spc="20">
                <a:latin typeface="Microsoft Sans Serif"/>
                <a:cs typeface="Microsoft Sans Serif"/>
              </a:rPr>
              <a:t> </a:t>
            </a:r>
            <a:r>
              <a:rPr dirty="0" sz="2000" spc="520">
                <a:latin typeface="Microsoft Sans Serif"/>
                <a:cs typeface="Microsoft Sans Serif"/>
              </a:rPr>
              <a:t>–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Scope</a:t>
            </a:r>
            <a:r>
              <a:rPr dirty="0" sz="2000" spc="3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or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requirements</a:t>
            </a:r>
            <a:r>
              <a:rPr dirty="0" sz="2000" spc="2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changes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Project</a:t>
            </a:r>
            <a:r>
              <a:rPr dirty="0" sz="200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complexity</a:t>
            </a:r>
            <a:r>
              <a:rPr dirty="0" sz="2000" spc="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size.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Hardware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Environmental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risk</a:t>
            </a:r>
            <a:endParaRPr sz="2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6344" y="24333"/>
            <a:ext cx="11288014" cy="112298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71550" y="162509"/>
            <a:ext cx="10643870" cy="636905"/>
          </a:xfrm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z="4000" spc="-5" b="0">
                <a:latin typeface="Microsoft Sans Serif"/>
                <a:cs typeface="Microsoft Sans Serif"/>
              </a:rPr>
              <a:t>Solved</a:t>
            </a:r>
            <a:r>
              <a:rPr dirty="0" sz="4000" spc="45" b="0">
                <a:latin typeface="Microsoft Sans Serif"/>
                <a:cs typeface="Microsoft Sans Serif"/>
              </a:rPr>
              <a:t> </a:t>
            </a:r>
            <a:r>
              <a:rPr dirty="0" sz="4000" spc="-5" b="0">
                <a:latin typeface="Microsoft Sans Serif"/>
                <a:cs typeface="Microsoft Sans Serif"/>
              </a:rPr>
              <a:t>Exercise:</a:t>
            </a:r>
            <a:r>
              <a:rPr dirty="0" sz="4000" spc="15" b="0">
                <a:latin typeface="Microsoft Sans Serif"/>
                <a:cs typeface="Microsoft Sans Serif"/>
              </a:rPr>
              <a:t> </a:t>
            </a:r>
            <a:r>
              <a:rPr dirty="0" sz="4000" spc="5" b="0">
                <a:latin typeface="Microsoft Sans Serif"/>
                <a:cs typeface="Microsoft Sans Serif"/>
              </a:rPr>
              <a:t>Three</a:t>
            </a:r>
            <a:r>
              <a:rPr dirty="0" sz="4000" b="0">
                <a:latin typeface="Microsoft Sans Serif"/>
                <a:cs typeface="Microsoft Sans Serif"/>
              </a:rPr>
              <a:t> Types</a:t>
            </a:r>
            <a:r>
              <a:rPr dirty="0" sz="4000" spc="25" b="0">
                <a:latin typeface="Microsoft Sans Serif"/>
                <a:cs typeface="Microsoft Sans Serif"/>
              </a:rPr>
              <a:t> </a:t>
            </a:r>
            <a:r>
              <a:rPr dirty="0" sz="4000" b="0">
                <a:latin typeface="Microsoft Sans Serif"/>
                <a:cs typeface="Microsoft Sans Serif"/>
              </a:rPr>
              <a:t>of</a:t>
            </a:r>
            <a:r>
              <a:rPr dirty="0" sz="4000" spc="50" b="0">
                <a:latin typeface="Microsoft Sans Serif"/>
                <a:cs typeface="Microsoft Sans Serif"/>
              </a:rPr>
              <a:t> </a:t>
            </a:r>
            <a:r>
              <a:rPr dirty="0" sz="4000" b="0">
                <a:latin typeface="Microsoft Sans Serif"/>
                <a:cs typeface="Microsoft Sans Serif"/>
              </a:rPr>
              <a:t>Software</a:t>
            </a:r>
            <a:r>
              <a:rPr dirty="0" sz="4000" spc="25" b="0">
                <a:latin typeface="Microsoft Sans Serif"/>
                <a:cs typeface="Microsoft Sans Serif"/>
              </a:rPr>
              <a:t> </a:t>
            </a:r>
            <a:r>
              <a:rPr dirty="0" sz="4000" b="0">
                <a:latin typeface="Microsoft Sans Serif"/>
                <a:cs typeface="Microsoft Sans Serif"/>
              </a:rPr>
              <a:t>Risk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540" y="981582"/>
            <a:ext cx="10905490" cy="432054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ts val="2510"/>
              </a:lnSpc>
              <a:spcBef>
                <a:spcPts val="105"/>
              </a:spcBef>
            </a:pPr>
            <a:r>
              <a:rPr dirty="0" u="heavy" sz="220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Business</a:t>
            </a:r>
            <a:r>
              <a:rPr dirty="0" u="heavy" sz="2200" spc="-4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heavy" sz="220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Risks</a:t>
            </a:r>
            <a:endParaRPr sz="2200">
              <a:latin typeface="Arial"/>
              <a:cs typeface="Arial"/>
            </a:endParaRPr>
          </a:p>
          <a:p>
            <a:pPr marL="356870">
              <a:lnSpc>
                <a:spcPts val="2510"/>
              </a:lnSpc>
            </a:pPr>
            <a:r>
              <a:rPr dirty="0" sz="2200" spc="5">
                <a:latin typeface="Microsoft Sans Serif"/>
                <a:cs typeface="Microsoft Sans Serif"/>
              </a:rPr>
              <a:t>Threaten</a:t>
            </a:r>
            <a:r>
              <a:rPr dirty="0" sz="2200" spc="-25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the</a:t>
            </a:r>
            <a:r>
              <a:rPr dirty="0" sz="2200">
                <a:latin typeface="Microsoft Sans Serif"/>
                <a:cs typeface="Microsoft Sans Serif"/>
              </a:rPr>
              <a:t> </a:t>
            </a:r>
            <a:r>
              <a:rPr dirty="0" sz="2200" spc="-15">
                <a:latin typeface="Microsoft Sans Serif"/>
                <a:cs typeface="Microsoft Sans Serif"/>
              </a:rPr>
              <a:t>viability</a:t>
            </a:r>
            <a:r>
              <a:rPr dirty="0" sz="2200" spc="6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of</a:t>
            </a:r>
            <a:r>
              <a:rPr dirty="0" sz="2200" spc="15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the</a:t>
            </a:r>
            <a:r>
              <a:rPr dirty="0" sz="2200" spc="2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product</a:t>
            </a:r>
            <a:r>
              <a:rPr dirty="0" sz="2200" spc="-15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to</a:t>
            </a:r>
            <a:r>
              <a:rPr dirty="0" sz="2200" spc="10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be</a:t>
            </a:r>
            <a:r>
              <a:rPr dirty="0" sz="2200" spc="25">
                <a:latin typeface="Microsoft Sans Serif"/>
                <a:cs typeface="Microsoft Sans Serif"/>
              </a:rPr>
              <a:t> </a:t>
            </a:r>
            <a:r>
              <a:rPr dirty="0" sz="2200" spc="-10">
                <a:latin typeface="Microsoft Sans Serif"/>
                <a:cs typeface="Microsoft Sans Serif"/>
              </a:rPr>
              <a:t>built.</a:t>
            </a:r>
            <a:endParaRPr sz="22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265"/>
              </a:spcBef>
              <a:buClr>
                <a:srgbClr val="FF0000"/>
              </a:buClr>
              <a:buSzPct val="72727"/>
              <a:buFont typeface="Wingdings"/>
              <a:buChar char=""/>
              <a:tabLst>
                <a:tab pos="756920" algn="l"/>
                <a:tab pos="7412990" algn="l"/>
              </a:tabLst>
            </a:pPr>
            <a:r>
              <a:rPr dirty="0" sz="2200" spc="-10">
                <a:latin typeface="Microsoft Sans Serif"/>
                <a:cs typeface="Microsoft Sans Serif"/>
              </a:rPr>
              <a:t>Building</a:t>
            </a:r>
            <a:r>
              <a:rPr dirty="0" sz="2200" spc="6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a</a:t>
            </a:r>
            <a:r>
              <a:rPr dirty="0" sz="2200" spc="20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great </a:t>
            </a:r>
            <a:r>
              <a:rPr dirty="0" sz="2200">
                <a:latin typeface="Microsoft Sans Serif"/>
                <a:cs typeface="Microsoft Sans Serif"/>
              </a:rPr>
              <a:t>product</a:t>
            </a:r>
            <a:r>
              <a:rPr dirty="0" sz="2200" spc="3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that</a:t>
            </a:r>
            <a:r>
              <a:rPr dirty="0" sz="2200" spc="1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no-one</a:t>
            </a:r>
            <a:r>
              <a:rPr dirty="0" sz="2200" spc="35">
                <a:latin typeface="Microsoft Sans Serif"/>
                <a:cs typeface="Microsoft Sans Serif"/>
              </a:rPr>
              <a:t> </a:t>
            </a:r>
            <a:r>
              <a:rPr dirty="0" sz="2200" spc="-5">
                <a:latin typeface="Microsoft Sans Serif"/>
                <a:cs typeface="Microsoft Sans Serif"/>
              </a:rPr>
              <a:t>wants</a:t>
            </a:r>
            <a:r>
              <a:rPr dirty="0" sz="2200" spc="4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anymore.	(Market</a:t>
            </a:r>
            <a:r>
              <a:rPr dirty="0" sz="2200" spc="-1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risk)</a:t>
            </a:r>
            <a:endParaRPr sz="2200">
              <a:latin typeface="Microsoft Sans Serif"/>
              <a:cs typeface="Microsoft Sans Serif"/>
            </a:endParaRPr>
          </a:p>
          <a:p>
            <a:pPr marL="756285" marR="657860" indent="-287020">
              <a:lnSpc>
                <a:spcPts val="2380"/>
              </a:lnSpc>
              <a:spcBef>
                <a:spcPts val="565"/>
              </a:spcBef>
              <a:buClr>
                <a:srgbClr val="FF0000"/>
              </a:buClr>
              <a:buSzPct val="72727"/>
              <a:buFont typeface="Wingdings"/>
              <a:buChar char=""/>
              <a:tabLst>
                <a:tab pos="756920" algn="l"/>
              </a:tabLst>
            </a:pPr>
            <a:r>
              <a:rPr dirty="0" sz="2200" spc="-10">
                <a:latin typeface="Microsoft Sans Serif"/>
                <a:cs typeface="Microsoft Sans Serif"/>
              </a:rPr>
              <a:t>Building</a:t>
            </a:r>
            <a:r>
              <a:rPr dirty="0" sz="2200" spc="5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a</a:t>
            </a:r>
            <a:r>
              <a:rPr dirty="0" sz="2200" spc="1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product</a:t>
            </a:r>
            <a:r>
              <a:rPr dirty="0" sz="2200" spc="2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that</a:t>
            </a:r>
            <a:r>
              <a:rPr dirty="0" sz="2200" spc="3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no</a:t>
            </a:r>
            <a:r>
              <a:rPr dirty="0" sz="2200" spc="10">
                <a:latin typeface="Microsoft Sans Serif"/>
                <a:cs typeface="Microsoft Sans Serif"/>
              </a:rPr>
              <a:t> </a:t>
            </a:r>
            <a:r>
              <a:rPr dirty="0" sz="2200" spc="-5">
                <a:latin typeface="Microsoft Sans Serif"/>
                <a:cs typeface="Microsoft Sans Serif"/>
              </a:rPr>
              <a:t>longer</a:t>
            </a:r>
            <a:r>
              <a:rPr dirty="0" sz="2200" spc="2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fits </a:t>
            </a:r>
            <a:r>
              <a:rPr dirty="0" sz="2200" spc="-5">
                <a:latin typeface="Microsoft Sans Serif"/>
                <a:cs typeface="Microsoft Sans Serif"/>
              </a:rPr>
              <a:t>into</a:t>
            </a:r>
            <a:r>
              <a:rPr dirty="0" sz="2200" spc="20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the</a:t>
            </a:r>
            <a:r>
              <a:rPr dirty="0" sz="2200" spc="10">
                <a:latin typeface="Microsoft Sans Serif"/>
                <a:cs typeface="Microsoft Sans Serif"/>
              </a:rPr>
              <a:t> </a:t>
            </a:r>
            <a:r>
              <a:rPr dirty="0" sz="2200" spc="-10">
                <a:latin typeface="Microsoft Sans Serif"/>
                <a:cs typeface="Microsoft Sans Serif"/>
              </a:rPr>
              <a:t>overall</a:t>
            </a:r>
            <a:r>
              <a:rPr dirty="0" sz="2200" spc="55">
                <a:latin typeface="Microsoft Sans Serif"/>
                <a:cs typeface="Microsoft Sans Serif"/>
              </a:rPr>
              <a:t> </a:t>
            </a:r>
            <a:r>
              <a:rPr dirty="0" sz="2200" spc="-5">
                <a:latin typeface="Microsoft Sans Serif"/>
                <a:cs typeface="Microsoft Sans Serif"/>
              </a:rPr>
              <a:t>business</a:t>
            </a:r>
            <a:r>
              <a:rPr dirty="0" sz="2200" spc="20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strategy</a:t>
            </a:r>
            <a:r>
              <a:rPr dirty="0" sz="2200" spc="-5">
                <a:latin typeface="Microsoft Sans Serif"/>
                <a:cs typeface="Microsoft Sans Serif"/>
              </a:rPr>
              <a:t> </a:t>
            </a:r>
            <a:r>
              <a:rPr dirty="0" sz="2200" spc="10">
                <a:latin typeface="Microsoft Sans Serif"/>
                <a:cs typeface="Microsoft Sans Serif"/>
              </a:rPr>
              <a:t>for</a:t>
            </a:r>
            <a:r>
              <a:rPr dirty="0" sz="2200" spc="-25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the </a:t>
            </a:r>
            <a:r>
              <a:rPr dirty="0" sz="2200" spc="-57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company (Strategic</a:t>
            </a:r>
            <a:r>
              <a:rPr dirty="0" sz="2200" spc="-3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risk).</a:t>
            </a:r>
            <a:endParaRPr sz="22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225"/>
              </a:spcBef>
              <a:buClr>
                <a:srgbClr val="FF0000"/>
              </a:buClr>
              <a:buSzPct val="72727"/>
              <a:buFont typeface="Wingdings"/>
              <a:buChar char=""/>
              <a:tabLst>
                <a:tab pos="756920" algn="l"/>
              </a:tabLst>
            </a:pPr>
            <a:r>
              <a:rPr dirty="0" sz="2200" spc="-10">
                <a:latin typeface="Microsoft Sans Serif"/>
                <a:cs typeface="Microsoft Sans Serif"/>
              </a:rPr>
              <a:t>Building</a:t>
            </a:r>
            <a:r>
              <a:rPr dirty="0" sz="2200" spc="5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a</a:t>
            </a:r>
            <a:r>
              <a:rPr dirty="0" sz="2200" spc="1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product</a:t>
            </a:r>
            <a:r>
              <a:rPr dirty="0" sz="2200" spc="2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that</a:t>
            </a:r>
            <a:r>
              <a:rPr dirty="0" sz="2200" spc="30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the</a:t>
            </a:r>
            <a:r>
              <a:rPr dirty="0" sz="2200" spc="10">
                <a:latin typeface="Microsoft Sans Serif"/>
                <a:cs typeface="Microsoft Sans Serif"/>
              </a:rPr>
              <a:t> </a:t>
            </a:r>
            <a:r>
              <a:rPr dirty="0" sz="2200" spc="-5">
                <a:latin typeface="Microsoft Sans Serif"/>
                <a:cs typeface="Microsoft Sans Serif"/>
              </a:rPr>
              <a:t>sales</a:t>
            </a:r>
            <a:r>
              <a:rPr dirty="0" sz="2200" spc="10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force</a:t>
            </a:r>
            <a:r>
              <a:rPr dirty="0" sz="2200" spc="-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doesn't</a:t>
            </a:r>
            <a:r>
              <a:rPr dirty="0" sz="2200" spc="3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understand</a:t>
            </a:r>
            <a:r>
              <a:rPr dirty="0" sz="2200" spc="1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how</a:t>
            </a:r>
            <a:r>
              <a:rPr dirty="0" sz="2200" spc="10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to</a:t>
            </a:r>
            <a:r>
              <a:rPr dirty="0" sz="2200" spc="10">
                <a:latin typeface="Microsoft Sans Serif"/>
                <a:cs typeface="Microsoft Sans Serif"/>
              </a:rPr>
              <a:t> </a:t>
            </a:r>
            <a:r>
              <a:rPr dirty="0" sz="2200" spc="-10">
                <a:latin typeface="Microsoft Sans Serif"/>
                <a:cs typeface="Microsoft Sans Serif"/>
              </a:rPr>
              <a:t>sell.</a:t>
            </a:r>
            <a:endParaRPr sz="2200">
              <a:latin typeface="Microsoft Sans Serif"/>
              <a:cs typeface="Microsoft Sans Serif"/>
            </a:endParaRPr>
          </a:p>
          <a:p>
            <a:pPr marL="756285" indent="-287020">
              <a:lnSpc>
                <a:spcPts val="2510"/>
              </a:lnSpc>
              <a:spcBef>
                <a:spcPts val="265"/>
              </a:spcBef>
              <a:buClr>
                <a:srgbClr val="FF0000"/>
              </a:buClr>
              <a:buSzPct val="72727"/>
              <a:buFont typeface="Wingdings"/>
              <a:buChar char=""/>
              <a:tabLst>
                <a:tab pos="756920" algn="l"/>
              </a:tabLst>
            </a:pPr>
            <a:r>
              <a:rPr dirty="0" sz="2200" spc="-5">
                <a:latin typeface="Microsoft Sans Serif"/>
                <a:cs typeface="Microsoft Sans Serif"/>
              </a:rPr>
              <a:t>Losing</a:t>
            </a:r>
            <a:r>
              <a:rPr dirty="0" sz="2200" spc="30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the </a:t>
            </a:r>
            <a:r>
              <a:rPr dirty="0" sz="2200">
                <a:latin typeface="Microsoft Sans Serif"/>
                <a:cs typeface="Microsoft Sans Serif"/>
              </a:rPr>
              <a:t>support</a:t>
            </a:r>
            <a:r>
              <a:rPr dirty="0" sz="2200" spc="3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of</a:t>
            </a:r>
            <a:r>
              <a:rPr dirty="0" sz="2200" spc="20">
                <a:latin typeface="Microsoft Sans Serif"/>
                <a:cs typeface="Microsoft Sans Serif"/>
              </a:rPr>
              <a:t> </a:t>
            </a:r>
            <a:r>
              <a:rPr dirty="0" sz="2200" spc="-5">
                <a:latin typeface="Microsoft Sans Serif"/>
                <a:cs typeface="Microsoft Sans Serif"/>
              </a:rPr>
              <a:t>senior</a:t>
            </a:r>
            <a:r>
              <a:rPr dirty="0" sz="2200" spc="2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management</a:t>
            </a:r>
            <a:r>
              <a:rPr dirty="0" sz="2200" spc="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due</a:t>
            </a:r>
            <a:r>
              <a:rPr dirty="0" sz="2200" spc="15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to</a:t>
            </a:r>
            <a:r>
              <a:rPr dirty="0" sz="2200" spc="35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a</a:t>
            </a:r>
            <a:r>
              <a:rPr dirty="0" sz="2200" spc="2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change</a:t>
            </a:r>
            <a:r>
              <a:rPr dirty="0" sz="2200" spc="15">
                <a:latin typeface="Microsoft Sans Serif"/>
                <a:cs typeface="Microsoft Sans Serif"/>
              </a:rPr>
              <a:t> </a:t>
            </a:r>
            <a:r>
              <a:rPr dirty="0" sz="2200" spc="-15">
                <a:latin typeface="Microsoft Sans Serif"/>
                <a:cs typeface="Microsoft Sans Serif"/>
              </a:rPr>
              <a:t>in</a:t>
            </a:r>
            <a:r>
              <a:rPr dirty="0" sz="2200" spc="35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focus</a:t>
            </a:r>
            <a:r>
              <a:rPr dirty="0" sz="2200" spc="-2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or</a:t>
            </a:r>
            <a:r>
              <a:rPr dirty="0" sz="2200" spc="45">
                <a:latin typeface="Microsoft Sans Serif"/>
                <a:cs typeface="Microsoft Sans Serif"/>
              </a:rPr>
              <a:t> </a:t>
            </a:r>
            <a:r>
              <a:rPr dirty="0" sz="2200" spc="5">
                <a:latin typeface="Microsoft Sans Serif"/>
                <a:cs typeface="Microsoft Sans Serif"/>
              </a:rPr>
              <a:t>a</a:t>
            </a:r>
            <a:r>
              <a:rPr dirty="0" sz="2200" spc="2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change</a:t>
            </a:r>
            <a:r>
              <a:rPr dirty="0" sz="2200" spc="15">
                <a:latin typeface="Microsoft Sans Serif"/>
                <a:cs typeface="Microsoft Sans Serif"/>
              </a:rPr>
              <a:t> </a:t>
            </a:r>
            <a:r>
              <a:rPr dirty="0" sz="2200" spc="-15">
                <a:latin typeface="Microsoft Sans Serif"/>
                <a:cs typeface="Microsoft Sans Serif"/>
              </a:rPr>
              <a:t>in</a:t>
            </a:r>
            <a:endParaRPr sz="2200">
              <a:latin typeface="Microsoft Sans Serif"/>
              <a:cs typeface="Microsoft Sans Serif"/>
            </a:endParaRPr>
          </a:p>
          <a:p>
            <a:pPr marL="756285">
              <a:lnSpc>
                <a:spcPts val="2510"/>
              </a:lnSpc>
            </a:pPr>
            <a:r>
              <a:rPr dirty="0" sz="2200" spc="-5">
                <a:latin typeface="Microsoft Sans Serif"/>
                <a:cs typeface="Microsoft Sans Serif"/>
              </a:rPr>
              <a:t>people.</a:t>
            </a:r>
            <a:r>
              <a:rPr dirty="0" sz="2200" spc="2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(Management</a:t>
            </a:r>
            <a:r>
              <a:rPr dirty="0" sz="2200" spc="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risk).</a:t>
            </a:r>
            <a:endParaRPr sz="22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265"/>
              </a:spcBef>
              <a:buClr>
                <a:srgbClr val="FF0000"/>
              </a:buClr>
              <a:buSzPct val="72727"/>
              <a:buFont typeface="Wingdings"/>
              <a:buChar char=""/>
              <a:tabLst>
                <a:tab pos="756920" algn="l"/>
              </a:tabLst>
            </a:pPr>
            <a:r>
              <a:rPr dirty="0" sz="2200" spc="-5">
                <a:latin typeface="Microsoft Sans Serif"/>
                <a:cs typeface="Microsoft Sans Serif"/>
              </a:rPr>
              <a:t>Losing</a:t>
            </a:r>
            <a:r>
              <a:rPr dirty="0" sz="2200" spc="30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budgetary or</a:t>
            </a:r>
            <a:r>
              <a:rPr dirty="0" sz="2200" spc="20">
                <a:latin typeface="Microsoft Sans Serif"/>
                <a:cs typeface="Microsoft Sans Serif"/>
              </a:rPr>
              <a:t> </a:t>
            </a:r>
            <a:r>
              <a:rPr dirty="0" sz="2200" spc="-5">
                <a:latin typeface="Microsoft Sans Serif"/>
                <a:cs typeface="Microsoft Sans Serif"/>
              </a:rPr>
              <a:t>personnel</a:t>
            </a:r>
            <a:r>
              <a:rPr dirty="0" sz="2200" spc="3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commitment</a:t>
            </a:r>
            <a:r>
              <a:rPr dirty="0" sz="2200" spc="-2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(Budget</a:t>
            </a:r>
            <a:r>
              <a:rPr dirty="0" sz="2200" spc="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risk)</a:t>
            </a:r>
            <a:endParaRPr sz="22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530"/>
              </a:spcBef>
              <a:buClr>
                <a:srgbClr val="FF0000"/>
              </a:buClr>
              <a:buSzPct val="72727"/>
              <a:buFont typeface="Wingdings"/>
              <a:buChar char=""/>
              <a:tabLst>
                <a:tab pos="756920" algn="l"/>
              </a:tabLst>
            </a:pPr>
            <a:r>
              <a:rPr dirty="0" sz="2200">
                <a:latin typeface="Microsoft Sans Serif"/>
                <a:cs typeface="Microsoft Sans Serif"/>
              </a:rPr>
              <a:t>Contracts</a:t>
            </a:r>
            <a:endParaRPr sz="22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530"/>
              </a:spcBef>
              <a:buClr>
                <a:srgbClr val="FF0000"/>
              </a:buClr>
              <a:buSzPct val="72727"/>
              <a:buFont typeface="Wingdings"/>
              <a:buChar char=""/>
              <a:tabLst>
                <a:tab pos="756920" algn="l"/>
              </a:tabLst>
            </a:pPr>
            <a:r>
              <a:rPr dirty="0" sz="2200" spc="-10">
                <a:latin typeface="Microsoft Sans Serif"/>
                <a:cs typeface="Microsoft Sans Serif"/>
              </a:rPr>
              <a:t>Political</a:t>
            </a:r>
            <a:r>
              <a:rPr dirty="0" sz="2200" spc="-15">
                <a:latin typeface="Microsoft Sans Serif"/>
                <a:cs typeface="Microsoft Sans Serif"/>
              </a:rPr>
              <a:t> </a:t>
            </a:r>
            <a:r>
              <a:rPr dirty="0" sz="2200">
                <a:latin typeface="Microsoft Sans Serif"/>
                <a:cs typeface="Microsoft Sans Serif"/>
              </a:rPr>
              <a:t>concerns</a:t>
            </a:r>
            <a:endParaRPr sz="22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530"/>
              </a:spcBef>
              <a:buClr>
                <a:srgbClr val="FF0000"/>
              </a:buClr>
              <a:buSzPct val="72727"/>
              <a:buFont typeface="Wingdings"/>
              <a:buChar char=""/>
              <a:tabLst>
                <a:tab pos="756920" algn="l"/>
              </a:tabLst>
            </a:pPr>
            <a:r>
              <a:rPr dirty="0" sz="2200">
                <a:latin typeface="Microsoft Sans Serif"/>
                <a:cs typeface="Microsoft Sans Serif"/>
              </a:rPr>
              <a:t>Legal</a:t>
            </a:r>
            <a:r>
              <a:rPr dirty="0" sz="2200" spc="-40">
                <a:latin typeface="Microsoft Sans Serif"/>
                <a:cs typeface="Microsoft Sans Serif"/>
              </a:rPr>
              <a:t> </a:t>
            </a:r>
            <a:r>
              <a:rPr dirty="0" sz="2200" spc="-5">
                <a:latin typeface="Microsoft Sans Serif"/>
                <a:cs typeface="Microsoft Sans Serif"/>
              </a:rPr>
              <a:t>risk</a:t>
            </a:r>
            <a:endParaRPr sz="22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23" y="6478523"/>
            <a:ext cx="12192000" cy="1905"/>
          </a:xfrm>
          <a:custGeom>
            <a:avLst/>
            <a:gdLst/>
            <a:ahLst/>
            <a:cxnLst/>
            <a:rect l="l" t="t" r="r" b="b"/>
            <a:pathLst>
              <a:path w="12192000" h="1904">
                <a:moveTo>
                  <a:pt x="0" y="0"/>
                </a:moveTo>
                <a:lnTo>
                  <a:pt x="12192000" y="1587"/>
                </a:lnTo>
              </a:path>
            </a:pathLst>
          </a:custGeom>
          <a:ln w="9144">
            <a:solidFill>
              <a:srgbClr val="4F81BC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3524" cy="1211452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40893" y="132029"/>
            <a:ext cx="11710670" cy="6953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400" spc="-10" b="0">
                <a:latin typeface="Microsoft Sans Serif"/>
                <a:cs typeface="Microsoft Sans Serif"/>
              </a:rPr>
              <a:t>Solved</a:t>
            </a:r>
            <a:r>
              <a:rPr dirty="0" sz="4400" spc="7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Exercise:</a:t>
            </a:r>
            <a:r>
              <a:rPr dirty="0" sz="4400" spc="5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Three</a:t>
            </a:r>
            <a:r>
              <a:rPr dirty="0" sz="4400" spc="5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Types</a:t>
            </a:r>
            <a:r>
              <a:rPr dirty="0" sz="4400" spc="85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of</a:t>
            </a:r>
            <a:r>
              <a:rPr dirty="0" sz="4400" spc="50" b="0">
                <a:latin typeface="Microsoft Sans Serif"/>
                <a:cs typeface="Microsoft Sans Serif"/>
              </a:rPr>
              <a:t> </a:t>
            </a:r>
            <a:r>
              <a:rPr dirty="0" sz="4400" spc="-5" b="0">
                <a:latin typeface="Microsoft Sans Serif"/>
                <a:cs typeface="Microsoft Sans Serif"/>
              </a:rPr>
              <a:t>Software</a:t>
            </a:r>
            <a:r>
              <a:rPr dirty="0" sz="4400" spc="90" b="0">
                <a:latin typeface="Microsoft Sans Serif"/>
                <a:cs typeface="Microsoft Sans Serif"/>
              </a:rPr>
              <a:t> </a:t>
            </a:r>
            <a:r>
              <a:rPr dirty="0" sz="4400" spc="-10" b="0">
                <a:latin typeface="Microsoft Sans Serif"/>
                <a:cs typeface="Microsoft Sans Serif"/>
              </a:rPr>
              <a:t>Risk</a:t>
            </a:r>
            <a:endParaRPr sz="44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3540" y="1018158"/>
            <a:ext cx="7865109" cy="3195320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u="sng" sz="2000" spc="-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Technical</a:t>
            </a:r>
            <a:r>
              <a:rPr dirty="0" u="sng" sz="2000" spc="-35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 spc="-10" b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Risks</a:t>
            </a:r>
            <a:endParaRPr sz="2000">
              <a:latin typeface="Arial"/>
              <a:cs typeface="Arial"/>
            </a:endParaRPr>
          </a:p>
          <a:p>
            <a:pPr marL="356870">
              <a:lnSpc>
                <a:spcPct val="100000"/>
              </a:lnSpc>
            </a:pPr>
            <a:r>
              <a:rPr dirty="0" sz="2000" spc="-5">
                <a:latin typeface="Microsoft Sans Serif"/>
                <a:cs typeface="Microsoft Sans Serif"/>
              </a:rPr>
              <a:t>Threaten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5">
                <a:latin typeface="Microsoft Sans Serif"/>
                <a:cs typeface="Microsoft Sans Serif"/>
              </a:rPr>
              <a:t>quality</a:t>
            </a:r>
            <a:r>
              <a:rPr dirty="0" sz="2000" spc="7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and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timeliness</a:t>
            </a:r>
            <a:r>
              <a:rPr dirty="0" sz="2000" spc="5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of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the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software</a:t>
            </a:r>
            <a:r>
              <a:rPr dirty="0" sz="2000" spc="45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to</a:t>
            </a:r>
            <a:r>
              <a:rPr dirty="0" sz="2000" spc="15">
                <a:latin typeface="Microsoft Sans Serif"/>
                <a:cs typeface="Microsoft Sans Serif"/>
              </a:rPr>
              <a:t> </a:t>
            </a:r>
            <a:r>
              <a:rPr dirty="0" sz="2000" spc="-10">
                <a:latin typeface="Microsoft Sans Serif"/>
                <a:cs typeface="Microsoft Sans Serif"/>
              </a:rPr>
              <a:t>be</a:t>
            </a:r>
            <a:r>
              <a:rPr dirty="0" sz="2000" spc="40">
                <a:latin typeface="Microsoft Sans Serif"/>
                <a:cs typeface="Microsoft Sans Serif"/>
              </a:rPr>
              <a:t> </a:t>
            </a:r>
            <a:r>
              <a:rPr dirty="0" sz="2000" spc="-5">
                <a:latin typeface="Microsoft Sans Serif"/>
                <a:cs typeface="Microsoft Sans Serif"/>
              </a:rPr>
              <a:t>produced.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4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Design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Implementation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5">
                <a:latin typeface="Microsoft Sans Serif"/>
                <a:cs typeface="Microsoft Sans Serif"/>
              </a:rPr>
              <a:t>Interfacing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Verification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4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Cutover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25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>
                <a:latin typeface="Microsoft Sans Serif"/>
                <a:cs typeface="Microsoft Sans Serif"/>
              </a:rPr>
              <a:t>Maintenance</a:t>
            </a:r>
            <a:endParaRPr sz="2000">
              <a:latin typeface="Microsoft Sans Serif"/>
              <a:cs typeface="Microsoft Sans Serif"/>
            </a:endParaRPr>
          </a:p>
          <a:p>
            <a:pPr marL="756285" indent="-287020">
              <a:lnSpc>
                <a:spcPct val="100000"/>
              </a:lnSpc>
              <a:spcBef>
                <a:spcPts val="480"/>
              </a:spcBef>
              <a:buSzPct val="75000"/>
              <a:buFont typeface="Wingdings"/>
              <a:buChar char=""/>
              <a:tabLst>
                <a:tab pos="756285" algn="l"/>
                <a:tab pos="756920" algn="l"/>
              </a:tabLst>
            </a:pPr>
            <a:r>
              <a:rPr dirty="0" sz="2000" spc="-10" b="1">
                <a:solidFill>
                  <a:srgbClr val="FF0000"/>
                </a:solidFill>
                <a:latin typeface="Arial"/>
                <a:cs typeface="Arial"/>
              </a:rPr>
              <a:t>Security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0" y="856488"/>
            <a:ext cx="9144000" cy="514502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66464" y="2526233"/>
            <a:ext cx="4271645" cy="1332865"/>
          </a:xfrm>
          <a:prstGeom prst="rect"/>
        </p:spPr>
        <p:txBody>
          <a:bodyPr wrap="square" lIns="0" tIns="90170" rIns="0" bIns="0" rtlCol="0" vert="horz">
            <a:spAutoFit/>
          </a:bodyPr>
          <a:lstStyle/>
          <a:p>
            <a:pPr marL="1000125" marR="5080" indent="-988060">
              <a:lnSpc>
                <a:spcPts val="4880"/>
              </a:lnSpc>
              <a:spcBef>
                <a:spcPts val="710"/>
              </a:spcBef>
            </a:pPr>
            <a:r>
              <a:rPr dirty="0" sz="4500" spc="-20" b="0">
                <a:solidFill>
                  <a:srgbClr val="FFFFFF"/>
                </a:solidFill>
                <a:latin typeface="Calibri Light"/>
                <a:cs typeface="Calibri Light"/>
              </a:rPr>
              <a:t>Thank</a:t>
            </a:r>
            <a:r>
              <a:rPr dirty="0" sz="4500" spc="-150" b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dirty="0" sz="4500" spc="-20" b="0">
                <a:solidFill>
                  <a:srgbClr val="FFFFFF"/>
                </a:solidFill>
                <a:latin typeface="Calibri Light"/>
                <a:cs typeface="Calibri Light"/>
              </a:rPr>
              <a:t>you</a:t>
            </a:r>
            <a:r>
              <a:rPr dirty="0" sz="4500" spc="-170" b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dirty="0" sz="4500" spc="-50" b="0">
                <a:solidFill>
                  <a:srgbClr val="FFFFFF"/>
                </a:solidFill>
                <a:latin typeface="Calibri Light"/>
                <a:cs typeface="Calibri Light"/>
              </a:rPr>
              <a:t>for</a:t>
            </a:r>
            <a:r>
              <a:rPr dirty="0" sz="4500" spc="-95" b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dirty="0" sz="4500" spc="-25" b="0">
                <a:solidFill>
                  <a:srgbClr val="FFFFFF"/>
                </a:solidFill>
                <a:latin typeface="Calibri Light"/>
                <a:cs typeface="Calibri Light"/>
              </a:rPr>
              <a:t>your </a:t>
            </a:r>
            <a:r>
              <a:rPr dirty="0" sz="4500" spc="-1005" b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dirty="0" sz="4500" spc="-45" b="0">
                <a:solidFill>
                  <a:srgbClr val="FFFFFF"/>
                </a:solidFill>
                <a:latin typeface="Calibri Light"/>
                <a:cs typeface="Calibri Light"/>
              </a:rPr>
              <a:t>attention!</a:t>
            </a:r>
            <a:endParaRPr sz="4500">
              <a:latin typeface="Calibri Light"/>
              <a:cs typeface="Calibri Light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334388" y="47643"/>
            <a:ext cx="800435" cy="84805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2021-11-05T16:03:02Z</dcterms:created>
  <dcterms:modified xsi:type="dcterms:W3CDTF">2021-11-05T16:03:02Z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2021-03-19T00:00:00Z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2021-11-05T00:00:00Z</vt:filetime>
  </property>
</Properties>
</file>