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78" r:id="rId5"/>
    <p:sldId id="481" r:id="rId6"/>
    <p:sldId id="470" r:id="rId7"/>
    <p:sldId id="471" r:id="rId8"/>
    <p:sldId id="482" r:id="rId9"/>
    <p:sldId id="483" r:id="rId10"/>
    <p:sldId id="472" r:id="rId11"/>
    <p:sldId id="484" r:id="rId12"/>
    <p:sldId id="473" r:id="rId13"/>
    <p:sldId id="485" r:id="rId14"/>
    <p:sldId id="474" r:id="rId15"/>
    <p:sldId id="486" r:id="rId16"/>
    <p:sldId id="487" r:id="rId17"/>
    <p:sldId id="475" r:id="rId18"/>
    <p:sldId id="476" r:id="rId19"/>
    <p:sldId id="477" r:id="rId20"/>
    <p:sldId id="488" r:id="rId21"/>
    <p:sldId id="489" r:id="rId22"/>
    <p:sldId id="490" r:id="rId23"/>
    <p:sldId id="491" r:id="rId24"/>
    <p:sldId id="492" r:id="rId25"/>
    <p:sldId id="493" r:id="rId26"/>
    <p:sldId id="494" r:id="rId27"/>
    <p:sldId id="496" r:id="rId28"/>
    <p:sldId id="497" r:id="rId29"/>
    <p:sldId id="498" r:id="rId30"/>
    <p:sldId id="499" r:id="rId31"/>
    <p:sldId id="500" r:id="rId32"/>
    <p:sldId id="502" r:id="rId33"/>
    <p:sldId id="503" r:id="rId34"/>
    <p:sldId id="504" r:id="rId35"/>
    <p:sldId id="505" r:id="rId36"/>
    <p:sldId id="495" r:id="rId37"/>
    <p:sldId id="506" r:id="rId38"/>
    <p:sldId id="501" r:id="rId39"/>
    <p:sldId id="507"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jpeg"/></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jpeg"/></Relationships>
</file>

<file path=ppt/slides/_rels/slide3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jpeg"/></Relationships>
</file>

<file path=ppt/slides/_rels/slide3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jpeg"/></Relationships>
</file>

<file path=ppt/slides/_rels/slide3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jpeg"/></Relationships>
</file>

<file path=ppt/slides/_rels/slide3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5132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No.8</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0678" y="306202"/>
            <a:ext cx="4121078"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8</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515782"/>
          </a:xfrm>
          <a:prstGeom prst="rect">
            <a:avLst/>
          </a:prstGeom>
          <a:noFill/>
        </p:spPr>
        <p:txBody>
          <a:bodyPr wrap="square" rtlCol="0">
            <a:spAutoFit/>
          </a:bodyPr>
          <a:lstStyle/>
          <a:p>
            <a:pPr>
              <a:lnSpc>
                <a:spcPct val="200000"/>
              </a:lnSpc>
            </a:pPr>
            <a:r>
              <a:rPr lang="en-GB" sz="1600" b="1" dirty="0">
                <a:solidFill>
                  <a:srgbClr val="0070C0"/>
                </a:solidFill>
              </a:rPr>
              <a:t>The lecture 8 sheds light on a number of important topics, including the following: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98E099-7E2C-6535-9CA0-AF14B367EB15}"/>
              </a:ext>
            </a:extLst>
          </p:cNvPr>
          <p:cNvSpPr txBox="1"/>
          <p:nvPr/>
        </p:nvSpPr>
        <p:spPr>
          <a:xfrm>
            <a:off x="401511" y="2128530"/>
            <a:ext cx="7743903" cy="3892732"/>
          </a:xfrm>
          <a:prstGeom prst="rect">
            <a:avLst/>
          </a:prstGeom>
          <a:noFill/>
        </p:spPr>
        <p:txBody>
          <a:bodyPr wrap="square" rtlCol="0">
            <a:spAutoFit/>
          </a:bodyPr>
          <a:lstStyle/>
          <a:p>
            <a:pPr marL="514350" indent="-514350" algn="just">
              <a:lnSpc>
                <a:spcPct val="200000"/>
              </a:lnSpc>
              <a:buFont typeface="+mj-lt"/>
              <a:buAutoNum type="arabicPeriod"/>
            </a:pPr>
            <a:r>
              <a:rPr lang="en-GB" b="1" dirty="0">
                <a:solidFill>
                  <a:srgbClr val="0070C0"/>
                </a:solidFill>
              </a:rPr>
              <a:t>Mobile Culture</a:t>
            </a:r>
          </a:p>
          <a:p>
            <a:pPr marL="514350" indent="-514350" algn="just">
              <a:lnSpc>
                <a:spcPct val="200000"/>
              </a:lnSpc>
              <a:buFont typeface="+mj-lt"/>
              <a:buAutoNum type="arabicPeriod"/>
            </a:pPr>
            <a:r>
              <a:rPr lang="en-GB" b="1" dirty="0">
                <a:solidFill>
                  <a:srgbClr val="0070C0"/>
                </a:solidFill>
              </a:rPr>
              <a:t>Mobile culture vs mobile culture?</a:t>
            </a:r>
          </a:p>
          <a:p>
            <a:pPr marL="514350" indent="-514350" algn="just">
              <a:lnSpc>
                <a:spcPct val="200000"/>
              </a:lnSpc>
              <a:buFont typeface="+mj-lt"/>
              <a:buAutoNum type="arabicPeriod"/>
            </a:pPr>
            <a:r>
              <a:rPr lang="en-GB" b="1" dirty="0" err="1">
                <a:solidFill>
                  <a:srgbClr val="0070C0"/>
                </a:solidFill>
              </a:rPr>
              <a:t>Monitorial</a:t>
            </a:r>
            <a:r>
              <a:rPr lang="en-GB" b="1" dirty="0">
                <a:solidFill>
                  <a:srgbClr val="0070C0"/>
                </a:solidFill>
              </a:rPr>
              <a:t> Citizens</a:t>
            </a:r>
          </a:p>
          <a:p>
            <a:pPr marL="514350" indent="-514350" algn="just">
              <a:lnSpc>
                <a:spcPct val="200000"/>
              </a:lnSpc>
              <a:buFont typeface="+mj-lt"/>
              <a:buAutoNum type="arabicPeriod"/>
            </a:pPr>
            <a:r>
              <a:rPr lang="en-GB" b="1" dirty="0">
                <a:solidFill>
                  <a:srgbClr val="0070C0"/>
                </a:solidFill>
              </a:rPr>
              <a:t>Citizens</a:t>
            </a:r>
            <a:r>
              <a:rPr lang="en-US" b="1" dirty="0">
                <a:solidFill>
                  <a:srgbClr val="0070C0"/>
                </a:solidFill>
              </a:rPr>
              <a:t> Journalism</a:t>
            </a:r>
          </a:p>
          <a:p>
            <a:pPr marL="514350" indent="-514350" algn="just">
              <a:lnSpc>
                <a:spcPct val="200000"/>
              </a:lnSpc>
              <a:buFont typeface="+mj-lt"/>
              <a:buAutoNum type="arabicPeriod"/>
            </a:pPr>
            <a:r>
              <a:rPr lang="en-US" b="1" dirty="0">
                <a:solidFill>
                  <a:srgbClr val="0070C0"/>
                </a:solidFill>
              </a:rPr>
              <a:t>You and Citizen Media</a:t>
            </a:r>
          </a:p>
          <a:p>
            <a:pPr marL="514350" indent="-514350" algn="just">
              <a:lnSpc>
                <a:spcPct val="200000"/>
              </a:lnSpc>
              <a:buFont typeface="+mj-lt"/>
              <a:buAutoNum type="arabicPeriod"/>
            </a:pPr>
            <a:r>
              <a:rPr lang="en-GB" b="1" dirty="0">
                <a:solidFill>
                  <a:srgbClr val="0070C0"/>
                </a:solidFill>
              </a:rPr>
              <a:t>Citizens</a:t>
            </a:r>
            <a:r>
              <a:rPr lang="en-US" b="1" dirty="0">
                <a:solidFill>
                  <a:srgbClr val="0070C0"/>
                </a:solidFill>
              </a:rPr>
              <a:t> Journalism VS Traditional Journalism</a:t>
            </a:r>
            <a:endParaRPr lang="en-GB" b="1" dirty="0">
              <a:solidFill>
                <a:srgbClr val="0070C0"/>
              </a:solidFill>
            </a:endParaRPr>
          </a:p>
          <a:p>
            <a:pPr algn="ctr">
              <a:lnSpc>
                <a:spcPct val="200000"/>
              </a:lnSpc>
            </a:pPr>
            <a:endParaRPr lang="en-GB" b="1" dirty="0">
              <a:solidFill>
                <a:srgbClr val="0070C0"/>
              </a:solidFill>
            </a:endParaRPr>
          </a:p>
        </p:txBody>
      </p:sp>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4524315"/>
          </a:xfrm>
          <a:prstGeom prst="rect">
            <a:avLst/>
          </a:prstGeom>
          <a:noFill/>
        </p:spPr>
        <p:txBody>
          <a:bodyPr wrap="square">
            <a:spAutoFit/>
          </a:bodyPr>
          <a:lstStyle>
            <a:defPPr>
              <a:defRPr lang="en-US"/>
            </a:defPPr>
          </a:lstStyle>
          <a:p>
            <a:pPr algn="just">
              <a:lnSpc>
                <a:spcPct val="150000"/>
              </a:lnSpc>
            </a:pPr>
            <a:r>
              <a:rPr lang="en-US" sz="2800" b="1" dirty="0">
                <a:solidFill>
                  <a:srgbClr val="0070C0"/>
                </a:solidFill>
              </a:rPr>
              <a:t>The history of the digital society can be divided into different phases or periods in many ways.</a:t>
            </a:r>
          </a:p>
          <a:p>
            <a:pPr algn="just">
              <a:lnSpc>
                <a:spcPct val="150000"/>
              </a:lnSpc>
            </a:pPr>
            <a:r>
              <a:rPr lang="en-US" sz="2800" b="1" dirty="0">
                <a:solidFill>
                  <a:srgbClr val="0070C0"/>
                </a:solidFill>
              </a:rPr>
              <a:t> The first is to see it in terms of four critical technologies that were introduced during its development. First, the widespread use of computers among ordinary people.</a:t>
            </a:r>
          </a:p>
          <a:p>
            <a:pPr algn="just"/>
            <a:r>
              <a:rPr lang="en-US" sz="3600" dirty="0"/>
              <a:t> </a:t>
            </a:r>
            <a:endParaRPr lang="en-GB" sz="36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6" name="Picture 2" descr="Mobile Culture - Home | Facebook">
            <a:extLst>
              <a:ext uri="{FF2B5EF4-FFF2-40B4-BE49-F238E27FC236}">
                <a16:creationId xmlns:a16="http://schemas.microsoft.com/office/drawing/2014/main" id="{CE41BE1F-1FC6-BBD4-37CA-8CAF44D217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3299" y="118726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011" y="1552724"/>
            <a:ext cx="8535359" cy="3903504"/>
          </a:xfrm>
          <a:prstGeom prst="rect">
            <a:avLst/>
          </a:prstGeom>
          <a:noFill/>
        </p:spPr>
        <p:txBody>
          <a:bodyPr wrap="square">
            <a:spAutoFit/>
          </a:bodyPr>
          <a:lstStyle>
            <a:defPPr>
              <a:defRPr lang="en-US"/>
            </a:defPPr>
          </a:lstStyle>
          <a:p>
            <a:pPr algn="just">
              <a:lnSpc>
                <a:spcPct val="150000"/>
              </a:lnSpc>
            </a:pPr>
            <a:r>
              <a:rPr lang="en-US" sz="2800" b="1" dirty="0">
                <a:solidFill>
                  <a:srgbClr val="0070C0"/>
                </a:solidFill>
              </a:rPr>
              <a:t>Second</a:t>
            </a:r>
            <a:r>
              <a:rPr lang="en-US" sz="2800" dirty="0">
                <a:solidFill>
                  <a:srgbClr val="0070C0"/>
                </a:solidFill>
              </a:rPr>
              <a:t>, bringing the Internet to a broad, global audience.</a:t>
            </a:r>
          </a:p>
          <a:p>
            <a:pPr algn="just">
              <a:lnSpc>
                <a:spcPct val="150000"/>
              </a:lnSpc>
            </a:pPr>
            <a:r>
              <a:rPr lang="en-US" sz="2800" b="1" dirty="0">
                <a:solidFill>
                  <a:srgbClr val="0070C0"/>
                </a:solidFill>
              </a:rPr>
              <a:t>Third</a:t>
            </a:r>
            <a:r>
              <a:rPr lang="en-US" sz="2800" dirty="0">
                <a:solidFill>
                  <a:srgbClr val="0070C0"/>
                </a:solidFill>
              </a:rPr>
              <a:t>, the evolution of Web 2.0 technology, user-generated content, and social networking.</a:t>
            </a:r>
          </a:p>
          <a:p>
            <a:pPr algn="just">
              <a:lnSpc>
                <a:spcPct val="150000"/>
              </a:lnSpc>
            </a:pPr>
            <a:r>
              <a:rPr lang="en-US" sz="2800" b="1" dirty="0">
                <a:solidFill>
                  <a:srgbClr val="0070C0"/>
                </a:solidFill>
              </a:rPr>
              <a:t>Fourth</a:t>
            </a:r>
            <a:r>
              <a:rPr lang="en-US" sz="2800" dirty="0">
                <a:solidFill>
                  <a:srgbClr val="0070C0"/>
                </a:solidFill>
              </a:rPr>
              <a:t>, mobile devices with universal access to wireless networks - laptops, tablets, and most importantly, cell phones.</a:t>
            </a:r>
          </a:p>
        </p:txBody>
      </p:sp>
      <p:sp>
        <p:nvSpPr>
          <p:cNvPr id="5" name="TextBox 4">
            <a:extLst>
              <a:ext uri="{FF2B5EF4-FFF2-40B4-BE49-F238E27FC236}">
                <a16:creationId xmlns:a16="http://schemas.microsoft.com/office/drawing/2014/main" id="{86474DAA-DDDB-2CA7-3A54-8430287A4F75}"/>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6" name="Picture 2" descr="Mobile Phones: A Culture of Convenience">
            <a:extLst>
              <a:ext uri="{FF2B5EF4-FFF2-40B4-BE49-F238E27FC236}">
                <a16:creationId xmlns:a16="http://schemas.microsoft.com/office/drawing/2014/main" id="{B946FB71-AB3C-060B-AF75-01FB332F447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31648"/>
          <a:stretch/>
        </p:blipFill>
        <p:spPr bwMode="auto">
          <a:xfrm>
            <a:off x="8964533" y="1398953"/>
            <a:ext cx="2727420" cy="1611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2687"/>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552724"/>
            <a:ext cx="8223706" cy="3903504"/>
          </a:xfrm>
          <a:prstGeom prst="rect">
            <a:avLst/>
          </a:prstGeom>
          <a:noFill/>
        </p:spPr>
        <p:txBody>
          <a:bodyPr wrap="square">
            <a:spAutoFit/>
          </a:bodyPr>
          <a:lstStyle>
            <a:defPPr>
              <a:defRPr lang="en-US"/>
            </a:defPPr>
          </a:lstStyle>
          <a:p>
            <a:pPr algn="just">
              <a:lnSpc>
                <a:spcPct val="150000"/>
              </a:lnSpc>
            </a:pPr>
            <a:r>
              <a:rPr lang="en-US" sz="2800" dirty="0">
                <a:solidFill>
                  <a:srgbClr val="0070C0"/>
                </a:solidFill>
              </a:rPr>
              <a:t>It started as part emergency services tool, part science fiction fantasy, the cell phone entered the broader consumer market during the 1990s, was introduced as a lifestyle accessory to businessmen and celebrities and evolved into an enduring and accepted present. Granted a joint object in the early 2000s.</a:t>
            </a:r>
            <a:endParaRPr lang="en-GB" sz="2800" dirty="0">
              <a:solidFill>
                <a:srgbClr val="0070C0"/>
              </a:solidFill>
            </a:endParaRPr>
          </a:p>
        </p:txBody>
      </p:sp>
      <p:sp>
        <p:nvSpPr>
          <p:cNvPr id="5" name="TextBox 4">
            <a:extLst>
              <a:ext uri="{FF2B5EF4-FFF2-40B4-BE49-F238E27FC236}">
                <a16:creationId xmlns:a16="http://schemas.microsoft.com/office/drawing/2014/main" id="{F3FE0B47-C79E-8FCD-1A7D-7B6214E53BE0}"/>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20482" name="Picture 2" descr="The Mobile Culture">
            <a:extLst>
              <a:ext uri="{FF2B5EF4-FFF2-40B4-BE49-F238E27FC236}">
                <a16:creationId xmlns:a16="http://schemas.microsoft.com/office/drawing/2014/main" id="{DAEF5236-4BA5-E94C-78CB-78C8E94F2B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36135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242959"/>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social media | The Startup Videos">
            <a:extLst>
              <a:ext uri="{FF2B5EF4-FFF2-40B4-BE49-F238E27FC236}">
                <a16:creationId xmlns:a16="http://schemas.microsoft.com/office/drawing/2014/main" id="{B9C5F9A5-B432-6554-0E2C-80D23EB9EC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1242" y="801512"/>
            <a:ext cx="3028950" cy="215939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31B1546-81FA-0C01-23DE-93D574CD0DDC}"/>
              </a:ext>
            </a:extLst>
          </p:cNvPr>
          <p:cNvSpPr txBox="1"/>
          <p:nvPr/>
        </p:nvSpPr>
        <p:spPr>
          <a:xfrm>
            <a:off x="303884" y="1943307"/>
            <a:ext cx="8137751" cy="369332"/>
          </a:xfrm>
          <a:prstGeom prst="rect">
            <a:avLst/>
          </a:prstGeom>
          <a:noFill/>
        </p:spPr>
        <p:txBody>
          <a:bodyPr wrap="square">
            <a:spAutoFit/>
          </a:bodyPr>
          <a:lstStyle/>
          <a:p>
            <a:r>
              <a:rPr lang="en-US" dirty="0"/>
              <a:t>.</a:t>
            </a:r>
            <a:endParaRPr lang="en-GB" dirty="0"/>
          </a:p>
        </p:txBody>
      </p:sp>
      <p:sp>
        <p:nvSpPr>
          <p:cNvPr id="20" name="TextBox 19">
            <a:extLst>
              <a:ext uri="{FF2B5EF4-FFF2-40B4-BE49-F238E27FC236}">
                <a16:creationId xmlns:a16="http://schemas.microsoft.com/office/drawing/2014/main" id="{3568B5F9-2D29-3A0E-11B6-8EC9E382532C}"/>
              </a:ext>
            </a:extLst>
          </p:cNvPr>
          <p:cNvSpPr txBox="1"/>
          <p:nvPr/>
        </p:nvSpPr>
        <p:spPr>
          <a:xfrm>
            <a:off x="375090" y="1633538"/>
            <a:ext cx="8247449" cy="3737946"/>
          </a:xfrm>
          <a:prstGeom prst="rect">
            <a:avLst/>
          </a:prstGeom>
          <a:noFill/>
        </p:spPr>
        <p:txBody>
          <a:bodyPr wrap="square">
            <a:spAutoFit/>
          </a:bodyPr>
          <a:lstStyle/>
          <a:p>
            <a:pPr algn="just">
              <a:lnSpc>
                <a:spcPct val="150000"/>
              </a:lnSpc>
            </a:pPr>
            <a:r>
              <a:rPr lang="en-US" sz="2000" dirty="0">
                <a:solidFill>
                  <a:srgbClr val="0070C0"/>
                </a:solidFill>
              </a:rPr>
              <a:t>Cell phones have changed the standards of daily life for huge numbers of people globally, to the extent that the mobile phone can be considered a “social change agent” (Nur Allah 2009:19). This is at least in the sense that the number of things we do to carry out everyday tasks and communicate with others are done in very different ways by society after - than it was before - mobile digital communications. This development happened quickly. In the early 1990s, having a mobile phone was something rather unusual or at least a little weird.</a:t>
            </a:r>
            <a:endParaRPr lang="en-GB" sz="2000" dirty="0">
              <a:solidFill>
                <a:srgbClr val="0070C0"/>
              </a:solidFill>
            </a:endParaRPr>
          </a:p>
        </p:txBody>
      </p:sp>
      <p:sp>
        <p:nvSpPr>
          <p:cNvPr id="5" name="TextBox 4">
            <a:extLst>
              <a:ext uri="{FF2B5EF4-FFF2-40B4-BE49-F238E27FC236}">
                <a16:creationId xmlns:a16="http://schemas.microsoft.com/office/drawing/2014/main" id="{1443CD3A-36BA-232E-0DB7-E5C9CDC694FF}"/>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spTree>
    <p:extLst>
      <p:ext uri="{BB962C8B-B14F-4D97-AF65-F5344CB8AC3E}">
        <p14:creationId xmlns:p14="http://schemas.microsoft.com/office/powerpoint/2010/main" val="66528670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593993CF-8555-B648-D58D-A4FBBCC8A109}"/>
              </a:ext>
            </a:extLst>
          </p:cNvPr>
          <p:cNvSpPr txBox="1"/>
          <p:nvPr/>
        </p:nvSpPr>
        <p:spPr>
          <a:xfrm>
            <a:off x="218079" y="1726916"/>
            <a:ext cx="8210706" cy="3257174"/>
          </a:xfrm>
          <a:prstGeom prst="rect">
            <a:avLst/>
          </a:prstGeom>
          <a:noFill/>
        </p:spPr>
        <p:txBody>
          <a:bodyPr wrap="square">
            <a:spAutoFit/>
          </a:bodyPr>
          <a:lstStyle/>
          <a:p>
            <a:pPr algn="just">
              <a:lnSpc>
                <a:spcPct val="150000"/>
              </a:lnSpc>
            </a:pPr>
            <a:r>
              <a:rPr lang="en-US" sz="2800" dirty="0">
                <a:solidFill>
                  <a:srgbClr val="0070C0"/>
                </a:solidFill>
              </a:rPr>
              <a:t>There have already been several significant changes, and as a result, the cell phone has changed</a:t>
            </a:r>
            <a:r>
              <a:rPr lang="ar-EG" sz="2800" dirty="0">
                <a:solidFill>
                  <a:srgbClr val="0070C0"/>
                </a:solidFill>
              </a:rPr>
              <a:t> </a:t>
            </a:r>
            <a:r>
              <a:rPr lang="en-US" sz="2800" dirty="0">
                <a:solidFill>
                  <a:srgbClr val="0070C0"/>
                </a:solidFill>
              </a:rPr>
              <a:t>Communication has rapidly emerged as a specialized area of research</a:t>
            </a:r>
            <a:r>
              <a:rPr lang="ar-EG" sz="2800" dirty="0">
                <a:solidFill>
                  <a:srgbClr val="0070C0"/>
                </a:solidFill>
              </a:rPr>
              <a:t> </a:t>
            </a:r>
            <a:r>
              <a:rPr lang="en-US" sz="2800" dirty="0">
                <a:solidFill>
                  <a:srgbClr val="0070C0"/>
                </a:solidFill>
              </a:rPr>
              <a:t>Societal</a:t>
            </a:r>
            <a:r>
              <a:rPr lang="ar-EG" sz="2800" dirty="0">
                <a:solidFill>
                  <a:srgbClr val="0070C0"/>
                </a:solidFill>
              </a:rPr>
              <a:t> </a:t>
            </a:r>
            <a:r>
              <a:rPr lang="en-US" sz="2800" dirty="0">
                <a:solidFill>
                  <a:srgbClr val="0070C0"/>
                </a:solidFill>
              </a:rPr>
              <a:t>transformations have been planned and said to be the result of the cell phone</a:t>
            </a:r>
          </a:p>
        </p:txBody>
      </p:sp>
      <p:sp>
        <p:nvSpPr>
          <p:cNvPr id="5" name="TextBox 4">
            <a:extLst>
              <a:ext uri="{FF2B5EF4-FFF2-40B4-BE49-F238E27FC236}">
                <a16:creationId xmlns:a16="http://schemas.microsoft.com/office/drawing/2014/main" id="{29CA73FE-2C38-1132-BAE8-907D987BA12D}"/>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21506" name="Picture 2" descr="The Rise of the App Culture | Masters of Media">
            <a:extLst>
              <a:ext uri="{FF2B5EF4-FFF2-40B4-BE49-F238E27FC236}">
                <a16:creationId xmlns:a16="http://schemas.microsoft.com/office/drawing/2014/main" id="{B1504F28-F0D9-A4C7-3919-9A42D949FF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3305" y="1261180"/>
            <a:ext cx="2809875" cy="199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404233"/>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593993CF-8555-B648-D58D-A4FBBCC8A109}"/>
              </a:ext>
            </a:extLst>
          </p:cNvPr>
          <p:cNvSpPr txBox="1"/>
          <p:nvPr/>
        </p:nvSpPr>
        <p:spPr>
          <a:xfrm>
            <a:off x="112333" y="1732991"/>
            <a:ext cx="8210706" cy="3257174"/>
          </a:xfrm>
          <a:prstGeom prst="rect">
            <a:avLst/>
          </a:prstGeom>
          <a:noFill/>
        </p:spPr>
        <p:txBody>
          <a:bodyPr wrap="square">
            <a:spAutoFit/>
          </a:bodyPr>
          <a:lstStyle/>
          <a:p>
            <a:pPr algn="just">
              <a:lnSpc>
                <a:spcPct val="150000"/>
              </a:lnSpc>
            </a:pPr>
            <a:r>
              <a:rPr lang="en-US" sz="2800" dirty="0">
                <a:solidFill>
                  <a:srgbClr val="0070C0"/>
                </a:solidFill>
              </a:rPr>
              <a:t>The organizational structure of a business is in a state of flux; Relationships between teens and parents -</a:t>
            </a:r>
            <a:r>
              <a:rPr lang="ar-EG" sz="2800" dirty="0">
                <a:solidFill>
                  <a:srgbClr val="0070C0"/>
                </a:solidFill>
              </a:rPr>
              <a:t> </a:t>
            </a:r>
            <a:r>
              <a:rPr lang="en-US" sz="2800" dirty="0">
                <a:solidFill>
                  <a:srgbClr val="0070C0"/>
                </a:solidFill>
              </a:rPr>
              <a:t>And among teenagers - they change. New forms of distancing and intimacy are taking shape, and</a:t>
            </a:r>
            <a:r>
              <a:rPr lang="ar-EG" sz="2800" dirty="0">
                <a:solidFill>
                  <a:srgbClr val="0070C0"/>
                </a:solidFill>
              </a:rPr>
              <a:t> </a:t>
            </a:r>
            <a:r>
              <a:rPr lang="en-US" sz="2800" dirty="0">
                <a:solidFill>
                  <a:srgbClr val="0070C0"/>
                </a:solidFill>
              </a:rPr>
              <a:t>Various struggles for status and power turned to new ground.</a:t>
            </a:r>
          </a:p>
        </p:txBody>
      </p:sp>
      <p:sp>
        <p:nvSpPr>
          <p:cNvPr id="5" name="TextBox 4">
            <a:extLst>
              <a:ext uri="{FF2B5EF4-FFF2-40B4-BE49-F238E27FC236}">
                <a16:creationId xmlns:a16="http://schemas.microsoft.com/office/drawing/2014/main" id="{07E016BE-153E-7CB4-5646-50EC56E892ED}"/>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7" name="Picture 2" descr="The Rise of the App Culture | Masters of Media">
            <a:extLst>
              <a:ext uri="{FF2B5EF4-FFF2-40B4-BE49-F238E27FC236}">
                <a16:creationId xmlns:a16="http://schemas.microsoft.com/office/drawing/2014/main" id="{7956AEE5-94B3-7828-2737-A3A54901D7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3305" y="1261180"/>
            <a:ext cx="2809875" cy="199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339380"/>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593993CF-8555-B648-D58D-A4FBBCC8A109}"/>
              </a:ext>
            </a:extLst>
          </p:cNvPr>
          <p:cNvSpPr txBox="1"/>
          <p:nvPr/>
        </p:nvSpPr>
        <p:spPr>
          <a:xfrm>
            <a:off x="130614" y="1408198"/>
            <a:ext cx="8210706" cy="4161460"/>
          </a:xfrm>
          <a:prstGeom prst="rect">
            <a:avLst/>
          </a:prstGeom>
          <a:noFill/>
        </p:spPr>
        <p:txBody>
          <a:bodyPr wrap="square">
            <a:spAutoFit/>
          </a:bodyPr>
          <a:lstStyle/>
          <a:p>
            <a:pPr algn="just">
              <a:lnSpc>
                <a:spcPct val="150000"/>
              </a:lnSpc>
            </a:pPr>
            <a:r>
              <a:rPr lang="en-US" sz="3600" dirty="0">
                <a:solidFill>
                  <a:srgbClr val="0070C0"/>
                </a:solidFill>
              </a:rPr>
              <a:t>The effects of cell phone communications may be small. Sometimes, the effects are just too much</a:t>
            </a:r>
            <a:r>
              <a:rPr lang="ar-EG" sz="3600" dirty="0">
                <a:solidFill>
                  <a:srgbClr val="0070C0"/>
                </a:solidFill>
              </a:rPr>
              <a:t> </a:t>
            </a:r>
            <a:r>
              <a:rPr lang="en-US" sz="3600" dirty="0">
                <a:solidFill>
                  <a:srgbClr val="0070C0"/>
                </a:solidFill>
              </a:rPr>
              <a:t>More transformation and change of our social community in its essence.</a:t>
            </a:r>
            <a:endParaRPr lang="en-GB" sz="3600" dirty="0">
              <a:solidFill>
                <a:srgbClr val="0070C0"/>
              </a:solidFill>
            </a:endParaRPr>
          </a:p>
        </p:txBody>
      </p:sp>
      <p:sp>
        <p:nvSpPr>
          <p:cNvPr id="5" name="TextBox 4">
            <a:extLst>
              <a:ext uri="{FF2B5EF4-FFF2-40B4-BE49-F238E27FC236}">
                <a16:creationId xmlns:a16="http://schemas.microsoft.com/office/drawing/2014/main" id="{0EA3EB77-5ABD-84D6-25A1-D57420FCC83D}"/>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7" name="Picture 2" descr="Mobile Culture - Home | Facebook">
            <a:extLst>
              <a:ext uri="{FF2B5EF4-FFF2-40B4-BE49-F238E27FC236}">
                <a16:creationId xmlns:a16="http://schemas.microsoft.com/office/drawing/2014/main" id="{821D9545-409F-8CBC-DC86-C1F14319F0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3299" y="118726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107465"/>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45838"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82736DD6-C046-9CD5-BF6B-EB867C97DB0D}"/>
              </a:ext>
            </a:extLst>
          </p:cNvPr>
          <p:cNvSpPr txBox="1"/>
          <p:nvPr/>
        </p:nvSpPr>
        <p:spPr>
          <a:xfrm>
            <a:off x="240153" y="1522736"/>
            <a:ext cx="8436138" cy="3706143"/>
          </a:xfrm>
          <a:prstGeom prst="rect">
            <a:avLst/>
          </a:prstGeom>
          <a:noFill/>
        </p:spPr>
        <p:txBody>
          <a:bodyPr wrap="square">
            <a:spAutoFit/>
          </a:bodyPr>
          <a:lstStyle/>
          <a:p>
            <a:pPr algn="just">
              <a:lnSpc>
                <a:spcPct val="150000"/>
              </a:lnSpc>
            </a:pPr>
            <a:r>
              <a:rPr lang="en-US" sz="3200" dirty="0">
                <a:solidFill>
                  <a:srgbClr val="0070C0"/>
                </a:solidFill>
              </a:rPr>
              <a:t>while cell phones, in their early incarnations in the 1980s and 1990s, allowed for talking</a:t>
            </a:r>
            <a:r>
              <a:rPr lang="ar-EG" sz="3200" dirty="0">
                <a:solidFill>
                  <a:srgbClr val="0070C0"/>
                </a:solidFill>
              </a:rPr>
              <a:t> </a:t>
            </a:r>
            <a:r>
              <a:rPr lang="en-US" sz="3200" dirty="0">
                <a:solidFill>
                  <a:srgbClr val="0070C0"/>
                </a:solidFill>
              </a:rPr>
              <a:t>To — as well as texting to — people in other places, their evolution hasn't stopped</a:t>
            </a:r>
            <a:r>
              <a:rPr lang="ar-EG" sz="3200" dirty="0">
                <a:solidFill>
                  <a:srgbClr val="0070C0"/>
                </a:solidFill>
              </a:rPr>
              <a:t> </a:t>
            </a:r>
            <a:r>
              <a:rPr lang="en-US" sz="3200" dirty="0">
                <a:solidFill>
                  <a:srgbClr val="0070C0"/>
                </a:solidFill>
              </a:rPr>
              <a:t>there.</a:t>
            </a:r>
            <a:endParaRPr lang="ar-EG" sz="3200" dirty="0">
              <a:solidFill>
                <a:srgbClr val="0070C0"/>
              </a:solidFill>
            </a:endParaRPr>
          </a:p>
          <a:p>
            <a:pPr algn="just">
              <a:lnSpc>
                <a:spcPct val="150000"/>
              </a:lnSpc>
            </a:pPr>
            <a:r>
              <a:rPr lang="en-GB" sz="3200" dirty="0">
                <a:solidFill>
                  <a:srgbClr val="0070C0"/>
                </a:solidFill>
              </a:rPr>
              <a:t> </a:t>
            </a:r>
            <a:endParaRPr lang="ar-EG" sz="3200" dirty="0">
              <a:solidFill>
                <a:srgbClr val="0070C0"/>
              </a:solidFill>
            </a:endParaRPr>
          </a:p>
        </p:txBody>
      </p:sp>
      <p:sp>
        <p:nvSpPr>
          <p:cNvPr id="5" name="TextBox 4">
            <a:extLst>
              <a:ext uri="{FF2B5EF4-FFF2-40B4-BE49-F238E27FC236}">
                <a16:creationId xmlns:a16="http://schemas.microsoft.com/office/drawing/2014/main" id="{4D9092B3-91A4-8898-69CF-E14374EFEB5C}"/>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7" name="Picture 2" descr="Mobile Culture - Home | Facebook">
            <a:extLst>
              <a:ext uri="{FF2B5EF4-FFF2-40B4-BE49-F238E27FC236}">
                <a16:creationId xmlns:a16="http://schemas.microsoft.com/office/drawing/2014/main" id="{8348A652-5EB6-A367-4831-2ABBCD99CC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3299" y="119678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309759"/>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82736DD6-C046-9CD5-BF6B-EB867C97DB0D}"/>
              </a:ext>
            </a:extLst>
          </p:cNvPr>
          <p:cNvSpPr txBox="1"/>
          <p:nvPr/>
        </p:nvSpPr>
        <p:spPr>
          <a:xfrm>
            <a:off x="130614" y="1604246"/>
            <a:ext cx="8286681" cy="3910686"/>
          </a:xfrm>
          <a:prstGeom prst="rect">
            <a:avLst/>
          </a:prstGeom>
          <a:noFill/>
        </p:spPr>
        <p:txBody>
          <a:bodyPr wrap="square">
            <a:spAutoFit/>
          </a:bodyPr>
          <a:lstStyle/>
          <a:p>
            <a:pPr algn="just">
              <a:lnSpc>
                <a:spcPct val="150000"/>
              </a:lnSpc>
            </a:pPr>
            <a:r>
              <a:rPr lang="en-US" sz="2400" dirty="0">
                <a:solidFill>
                  <a:srgbClr val="0070C0"/>
                </a:solidFill>
              </a:rPr>
              <a:t> Rainie and Wellman (2012) showed that this was due to a different affinity. Technological advances in the mid to late 2000s. Computer technology is getting better; data storage</a:t>
            </a:r>
            <a:r>
              <a:rPr lang="ar-EG" sz="2400" dirty="0">
                <a:solidFill>
                  <a:srgbClr val="0070C0"/>
                </a:solidFill>
              </a:rPr>
              <a:t> </a:t>
            </a:r>
            <a:r>
              <a:rPr lang="en-US" sz="2400" dirty="0">
                <a:solidFill>
                  <a:srgbClr val="0070C0"/>
                </a:solidFill>
              </a:rPr>
              <a:t>Mobile communication has been improved and has become easier and cheaper due to new ways of managing</a:t>
            </a:r>
            <a:r>
              <a:rPr lang="ar-EG" sz="2400" dirty="0">
                <a:solidFill>
                  <a:srgbClr val="0070C0"/>
                </a:solidFill>
              </a:rPr>
              <a:t> </a:t>
            </a:r>
            <a:r>
              <a:rPr lang="en-US" sz="2400" dirty="0">
                <a:solidFill>
                  <a:srgbClr val="0070C0"/>
                </a:solidFill>
              </a:rPr>
              <a:t>radio spectrum. </a:t>
            </a:r>
            <a:endParaRPr lang="ar-EG" sz="2400" dirty="0">
              <a:solidFill>
                <a:srgbClr val="0070C0"/>
              </a:solidFill>
            </a:endParaRPr>
          </a:p>
          <a:p>
            <a:pPr algn="just">
              <a:lnSpc>
                <a:spcPct val="150000"/>
              </a:lnSpc>
            </a:pPr>
            <a:r>
              <a:rPr lang="en-US" sz="2400" dirty="0">
                <a:solidFill>
                  <a:srgbClr val="0070C0"/>
                </a:solidFill>
              </a:rPr>
              <a:t>These developments gradually led to the invention of the type most common today</a:t>
            </a:r>
            <a:r>
              <a:rPr lang="ar-EG" sz="2400" dirty="0">
                <a:solidFill>
                  <a:srgbClr val="0070C0"/>
                </a:solidFill>
              </a:rPr>
              <a:t> </a:t>
            </a:r>
            <a:r>
              <a:rPr lang="en-US" sz="2400" dirty="0">
                <a:solidFill>
                  <a:srgbClr val="0070C0"/>
                </a:solidFill>
              </a:rPr>
              <a:t>Cell phone</a:t>
            </a:r>
            <a:r>
              <a:rPr lang="ar-EG" sz="2400" dirty="0">
                <a:solidFill>
                  <a:srgbClr val="0070C0"/>
                </a:solidFill>
              </a:rPr>
              <a:t>.</a:t>
            </a:r>
          </a:p>
        </p:txBody>
      </p:sp>
      <p:sp>
        <p:nvSpPr>
          <p:cNvPr id="5" name="TextBox 4">
            <a:extLst>
              <a:ext uri="{FF2B5EF4-FFF2-40B4-BE49-F238E27FC236}">
                <a16:creationId xmlns:a16="http://schemas.microsoft.com/office/drawing/2014/main" id="{B9EA74DC-A65E-B9F0-8AB5-690851FA430D}"/>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7" name="Picture 2" descr="Mobile Culture - Home | Facebook">
            <a:extLst>
              <a:ext uri="{FF2B5EF4-FFF2-40B4-BE49-F238E27FC236}">
                <a16:creationId xmlns:a16="http://schemas.microsoft.com/office/drawing/2014/main" id="{0ED3E455-0D45-1BE5-6744-55246C718C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3299" y="118726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567958"/>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1" y="1673529"/>
            <a:ext cx="8469966" cy="4467057"/>
          </a:xfrm>
          <a:prstGeom prst="rect">
            <a:avLst/>
          </a:prstGeom>
          <a:noFill/>
        </p:spPr>
        <p:txBody>
          <a:bodyPr wrap="square" rtlCol="0">
            <a:spAutoFit/>
          </a:bodyPr>
          <a:lstStyle/>
          <a:p>
            <a:pPr algn="just">
              <a:lnSpc>
                <a:spcPct val="150000"/>
              </a:lnSpc>
            </a:pPr>
            <a:r>
              <a:rPr lang="en-US" sz="2400" dirty="0">
                <a:solidFill>
                  <a:srgbClr val="0070C0"/>
                </a:solidFill>
              </a:rPr>
              <a:t>Smartphones are light and versatile gadgets with advanced technology built in</a:t>
            </a:r>
            <a:r>
              <a:rPr lang="ar-EG" sz="2400" dirty="0">
                <a:solidFill>
                  <a:srgbClr val="0070C0"/>
                </a:solidFill>
              </a:rPr>
              <a:t> </a:t>
            </a:r>
            <a:r>
              <a:rPr lang="en-US" sz="2400" dirty="0">
                <a:solidFill>
                  <a:srgbClr val="0070C0"/>
                </a:solidFill>
              </a:rPr>
              <a:t>Cameras and a whole ecosystem of apps that most of us carry around in our pockets today.</a:t>
            </a:r>
          </a:p>
          <a:p>
            <a:pPr algn="just">
              <a:lnSpc>
                <a:spcPct val="150000"/>
              </a:lnSpc>
            </a:pPr>
            <a:r>
              <a:rPr lang="en-US" sz="2400" dirty="0">
                <a:solidFill>
                  <a:srgbClr val="0070C0"/>
                </a:solidFill>
              </a:rPr>
              <a:t>Countless surveys of people's use of mobile media have shown how social sharing works, such as</a:t>
            </a:r>
            <a:r>
              <a:rPr lang="ar-EG" sz="2400" dirty="0">
                <a:solidFill>
                  <a:srgbClr val="0070C0"/>
                </a:solidFill>
              </a:rPr>
              <a:t> </a:t>
            </a:r>
            <a:r>
              <a:rPr lang="en-US" sz="2400" dirty="0">
                <a:solidFill>
                  <a:srgbClr val="0070C0"/>
                </a:solidFill>
              </a:rPr>
              <a:t>Like sending and posting photos and videos, and accessing social media services, they have been doing this steadily</a:t>
            </a:r>
          </a:p>
          <a:p>
            <a:pPr algn="just">
              <a:lnSpc>
                <a:spcPct val="150000"/>
              </a:lnSpc>
            </a:pPr>
            <a:r>
              <a:rPr lang="en-GB" sz="2400" dirty="0">
                <a:solidFill>
                  <a:srgbClr val="0070C0"/>
                </a:solidFill>
              </a:rPr>
              <a:t> </a:t>
            </a:r>
            <a:endParaRPr lang="en-US"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0241A338-4605-E222-DBE7-06015EB99482}"/>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22530" name="Picture 2" descr="Why Mobile is The Next Big Thing for Social Media">
            <a:extLst>
              <a:ext uri="{FF2B5EF4-FFF2-40B4-BE49-F238E27FC236}">
                <a16:creationId xmlns:a16="http://schemas.microsoft.com/office/drawing/2014/main" id="{50671850-019F-4AEA-B830-8DA9250571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1139635"/>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793762"/>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5775" y="1508481"/>
            <a:ext cx="8309221" cy="3913059"/>
          </a:xfrm>
          <a:prstGeom prst="rect">
            <a:avLst/>
          </a:prstGeom>
          <a:noFill/>
        </p:spPr>
        <p:txBody>
          <a:bodyPr wrap="square" rtlCol="0">
            <a:spAutoFit/>
          </a:bodyPr>
          <a:lstStyle/>
          <a:p>
            <a:pPr algn="just">
              <a:lnSpc>
                <a:spcPct val="150000"/>
              </a:lnSpc>
            </a:pPr>
            <a:r>
              <a:rPr lang="en-US" sz="2400" dirty="0">
                <a:solidFill>
                  <a:srgbClr val="0070C0"/>
                </a:solidFill>
              </a:rPr>
              <a:t>become more and more important as mobile activities. Many people today cannot imagine that</a:t>
            </a:r>
            <a:r>
              <a:rPr lang="ar-EG" sz="2400" dirty="0">
                <a:solidFill>
                  <a:srgbClr val="0070C0"/>
                </a:solidFill>
              </a:rPr>
              <a:t> </a:t>
            </a:r>
            <a:r>
              <a:rPr lang="en-US" sz="2400" dirty="0">
                <a:solidFill>
                  <a:srgbClr val="0070C0"/>
                </a:solidFill>
              </a:rPr>
              <a:t>living without their smartphones, and we use our mobile devices for an increasing number of</a:t>
            </a:r>
            <a:r>
              <a:rPr lang="ar-EG" sz="2400" dirty="0">
                <a:solidFill>
                  <a:srgbClr val="0070C0"/>
                </a:solidFill>
              </a:rPr>
              <a:t> </a:t>
            </a:r>
            <a:r>
              <a:rPr lang="en-US" sz="2400" dirty="0">
                <a:solidFill>
                  <a:srgbClr val="0070C0"/>
                </a:solidFill>
              </a:rPr>
              <a:t>Different things: talking, texting, listening to music, taking photos, making video calls, accessing</a:t>
            </a:r>
          </a:p>
          <a:p>
            <a:pPr algn="just">
              <a:lnSpc>
                <a:spcPct val="150000"/>
              </a:lnSpc>
            </a:pPr>
            <a:r>
              <a:rPr lang="en-US" sz="2400" dirty="0">
                <a:solidFill>
                  <a:srgbClr val="0070C0"/>
                </a:solidFill>
              </a:rPr>
              <a:t>Web, get directions and other location-based information, play games, watch videos, etc.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0241A338-4605-E222-DBE7-06015EB99482}"/>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6" name="Picture 2" descr="Why Mobile is The Next Big Thing for Social Media">
            <a:extLst>
              <a:ext uri="{FF2B5EF4-FFF2-40B4-BE49-F238E27FC236}">
                <a16:creationId xmlns:a16="http://schemas.microsoft.com/office/drawing/2014/main" id="{2091CE42-1362-279A-7BE1-FBC7A7F899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1139635"/>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86079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BBB9363F-3E1E-E836-7AA2-1C05CD3A476A}"/>
              </a:ext>
            </a:extLst>
          </p:cNvPr>
          <p:cNvSpPr txBox="1"/>
          <p:nvPr/>
        </p:nvSpPr>
        <p:spPr>
          <a:xfrm>
            <a:off x="240152" y="1531465"/>
            <a:ext cx="8224866" cy="3913059"/>
          </a:xfrm>
          <a:prstGeom prst="rect">
            <a:avLst/>
          </a:prstGeom>
          <a:noFill/>
        </p:spPr>
        <p:txBody>
          <a:bodyPr wrap="square">
            <a:spAutoFit/>
          </a:bodyPr>
          <a:lstStyle/>
          <a:p>
            <a:pPr algn="just">
              <a:lnSpc>
                <a:spcPct val="150000"/>
              </a:lnSpc>
            </a:pPr>
            <a:r>
              <a:rPr lang="en-US" sz="2400" dirty="0">
                <a:solidFill>
                  <a:srgbClr val="0070C0"/>
                </a:solidFill>
              </a:rPr>
              <a:t>Since cell phones are often interpreted and discussed in terms of their novelty, the adoption is often seen as part of youth culture, with young adults being mobile pioneers.</a:t>
            </a:r>
          </a:p>
          <a:p>
            <a:pPr algn="just">
              <a:lnSpc>
                <a:spcPct val="150000"/>
              </a:lnSpc>
            </a:pPr>
            <a:r>
              <a:rPr lang="en-US" sz="2400" dirty="0">
                <a:solidFill>
                  <a:srgbClr val="0070C0"/>
                </a:solidFill>
              </a:rPr>
              <a:t>In line with this, a study by communication scientist Rich Laing (2002) showed that there is</a:t>
            </a:r>
            <a:r>
              <a:rPr lang="ar-EG" sz="2400" dirty="0">
                <a:solidFill>
                  <a:srgbClr val="0070C0"/>
                </a:solidFill>
              </a:rPr>
              <a:t> </a:t>
            </a:r>
            <a:r>
              <a:rPr lang="en-US" sz="2400" dirty="0">
                <a:solidFill>
                  <a:srgbClr val="0070C0"/>
                </a:solidFill>
              </a:rPr>
              <a:t>Certain cell phone cultures among teens. This culture b</a:t>
            </a:r>
            <a:r>
              <a:rPr lang="ar-EG" sz="2400" dirty="0">
                <a:solidFill>
                  <a:srgbClr val="0070C0"/>
                </a:solidFill>
              </a:rPr>
              <a:t> </a:t>
            </a:r>
            <a:r>
              <a:rPr lang="en-US" sz="2400" dirty="0">
                <a:solidFill>
                  <a:srgbClr val="0070C0"/>
                </a:solidFill>
              </a:rPr>
              <a:t>Extensive use of cell phones, both using text messages to maintain social contact</a:t>
            </a:r>
          </a:p>
        </p:txBody>
      </p:sp>
      <p:sp>
        <p:nvSpPr>
          <p:cNvPr id="5" name="TextBox 4">
            <a:extLst>
              <a:ext uri="{FF2B5EF4-FFF2-40B4-BE49-F238E27FC236}">
                <a16:creationId xmlns:a16="http://schemas.microsoft.com/office/drawing/2014/main" id="{C0BF3AA1-63CA-41A6-4FA4-4FD73E41FF1C}"/>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27650" name="Picture 2" descr="Promote App On Social Media With 6 Easy Ways - Netsavvies - Digital  Marketing Agency in Ahmedabad">
            <a:extLst>
              <a:ext uri="{FF2B5EF4-FFF2-40B4-BE49-F238E27FC236}">
                <a16:creationId xmlns:a16="http://schemas.microsoft.com/office/drawing/2014/main" id="{35D9CDFA-00B4-A44D-E23F-B3542724F1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6933" y="13607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22828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BBB9363F-3E1E-E836-7AA2-1C05CD3A476A}"/>
              </a:ext>
            </a:extLst>
          </p:cNvPr>
          <p:cNvSpPr txBox="1"/>
          <p:nvPr/>
        </p:nvSpPr>
        <p:spPr>
          <a:xfrm>
            <a:off x="270543" y="1892914"/>
            <a:ext cx="8224866" cy="3356688"/>
          </a:xfrm>
          <a:prstGeom prst="rect">
            <a:avLst/>
          </a:prstGeom>
          <a:noFill/>
        </p:spPr>
        <p:txBody>
          <a:bodyPr wrap="square">
            <a:spAutoFit/>
          </a:bodyPr>
          <a:lstStyle/>
          <a:p>
            <a:pPr algn="just">
              <a:lnSpc>
                <a:spcPct val="150000"/>
              </a:lnSpc>
            </a:pPr>
            <a:r>
              <a:rPr lang="en-US" sz="2400" dirty="0">
                <a:solidFill>
                  <a:srgbClr val="0070C0"/>
                </a:solidFill>
              </a:rPr>
              <a:t>communication, humorous banter to tie the group together, physical decoration, and setting</a:t>
            </a:r>
            <a:r>
              <a:rPr lang="ar-EG" sz="2400" dirty="0">
                <a:solidFill>
                  <a:srgbClr val="0070C0"/>
                </a:solidFill>
              </a:rPr>
              <a:t> </a:t>
            </a:r>
            <a:r>
              <a:rPr lang="en-US" sz="2400" dirty="0">
                <a:solidFill>
                  <a:srgbClr val="0070C0"/>
                </a:solidFill>
              </a:rPr>
              <a:t>devices themselves using themes, jewels, ringtones, wallpapers and icons, And that was in the early 2000s</a:t>
            </a:r>
          </a:p>
          <a:p>
            <a:pPr algn="just">
              <a:lnSpc>
                <a:spcPct val="150000"/>
              </a:lnSpc>
            </a:pPr>
            <a:r>
              <a:rPr lang="en-US" sz="2400" dirty="0">
                <a:solidFill>
                  <a:srgbClr val="0070C0"/>
                </a:solidFill>
              </a:rPr>
              <a:t>The cell phone is changing “from being a tool for young people to something more social</a:t>
            </a:r>
            <a:r>
              <a:rPr lang="ar-EG" sz="2400" dirty="0">
                <a:solidFill>
                  <a:srgbClr val="0070C0"/>
                </a:solidFill>
              </a:rPr>
              <a:t> </a:t>
            </a:r>
            <a:r>
              <a:rPr lang="en-US" sz="2400" dirty="0">
                <a:solidFill>
                  <a:srgbClr val="0070C0"/>
                </a:solidFill>
              </a:rPr>
              <a:t>Communication tool for girls.</a:t>
            </a:r>
            <a:endParaRPr lang="en-GB" sz="2400" dirty="0">
              <a:solidFill>
                <a:srgbClr val="0070C0"/>
              </a:solidFill>
            </a:endParaRPr>
          </a:p>
        </p:txBody>
      </p:sp>
      <p:sp>
        <p:nvSpPr>
          <p:cNvPr id="5" name="TextBox 4">
            <a:extLst>
              <a:ext uri="{FF2B5EF4-FFF2-40B4-BE49-F238E27FC236}">
                <a16:creationId xmlns:a16="http://schemas.microsoft.com/office/drawing/2014/main" id="{C0BF3AA1-63CA-41A6-4FA4-4FD73E41FF1C}"/>
              </a:ext>
            </a:extLst>
          </p:cNvPr>
          <p:cNvSpPr txBox="1"/>
          <p:nvPr/>
        </p:nvSpPr>
        <p:spPr>
          <a:xfrm>
            <a:off x="2637182" y="306202"/>
            <a:ext cx="4094573" cy="833433"/>
          </a:xfrm>
          <a:prstGeom prst="rect">
            <a:avLst/>
          </a:prstGeom>
          <a:noFill/>
        </p:spPr>
        <p:txBody>
          <a:bodyPr wrap="square" rtlCol="0">
            <a:spAutoFit/>
          </a:bodyPr>
          <a:lstStyle/>
          <a:p>
            <a:pPr algn="ctr">
              <a:lnSpc>
                <a:spcPct val="200000"/>
              </a:lnSpc>
            </a:pPr>
            <a:r>
              <a:rPr lang="en-GB" sz="2800" b="1" dirty="0">
                <a:solidFill>
                  <a:schemeClr val="bg1"/>
                </a:solidFill>
              </a:rPr>
              <a:t>Mobile Culture</a:t>
            </a:r>
          </a:p>
        </p:txBody>
      </p:sp>
      <p:pic>
        <p:nvPicPr>
          <p:cNvPr id="29698" name="Picture 2" descr="Promote App On Social Media With 6 Easy Ways - Netsavvies - Digital  Marketing Agency in Ahmedabad">
            <a:extLst>
              <a:ext uri="{FF2B5EF4-FFF2-40B4-BE49-F238E27FC236}">
                <a16:creationId xmlns:a16="http://schemas.microsoft.com/office/drawing/2014/main" id="{D5B741C2-E000-742D-8FE5-1B7C72C985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942" y="163353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75374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 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5" name="TextBox 14">
            <a:extLst>
              <a:ext uri="{FF2B5EF4-FFF2-40B4-BE49-F238E27FC236}">
                <a16:creationId xmlns:a16="http://schemas.microsoft.com/office/drawing/2014/main" id="{D128448D-F85D-7296-03EA-FD128C99196A}"/>
              </a:ext>
            </a:extLst>
          </p:cNvPr>
          <p:cNvSpPr txBox="1"/>
          <p:nvPr/>
        </p:nvSpPr>
        <p:spPr>
          <a:xfrm>
            <a:off x="190720" y="1531465"/>
            <a:ext cx="8292947" cy="3903504"/>
          </a:xfrm>
          <a:prstGeom prst="rect">
            <a:avLst/>
          </a:prstGeom>
          <a:noFill/>
        </p:spPr>
        <p:txBody>
          <a:bodyPr wrap="square">
            <a:spAutoFit/>
          </a:bodyPr>
          <a:lstStyle/>
          <a:p>
            <a:pPr algn="just">
              <a:lnSpc>
                <a:spcPct val="150000"/>
              </a:lnSpc>
            </a:pPr>
            <a:r>
              <a:rPr lang="en-US" sz="2800" dirty="0">
                <a:solidFill>
                  <a:srgbClr val="0070C0"/>
                </a:solidFill>
              </a:rPr>
              <a:t>With mobile technologies increasingly entwined in our daily lives, there are two main ways the cell phone can blend into culture. The first is when mobile devices are used in a way that reflects pre-existing cultural practices or social patterns. This was interestingly discussed in a CNN article about mobile etiquette around the world.  </a:t>
            </a:r>
            <a:endParaRPr lang="en-GB" sz="2800" dirty="0">
              <a:solidFill>
                <a:srgbClr val="0070C0"/>
              </a:solidFill>
            </a:endParaRPr>
          </a:p>
        </p:txBody>
      </p:sp>
      <p:pic>
        <p:nvPicPr>
          <p:cNvPr id="30722" name="Picture 2" descr="Digital Online Marketing Enabled by Mobile Phone and Social Media Stock  Photo - Image of community, internet: 66336534">
            <a:extLst>
              <a:ext uri="{FF2B5EF4-FFF2-40B4-BE49-F238E27FC236}">
                <a16:creationId xmlns:a16="http://schemas.microsoft.com/office/drawing/2014/main" id="{E5AD4361-7A6D-70CD-018D-1D56F5AB9C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7CB66E-9820-C1D4-0316-09F7E5DC3292}"/>
              </a:ext>
            </a:extLst>
          </p:cNvPr>
          <p:cNvSpPr txBox="1"/>
          <p:nvPr/>
        </p:nvSpPr>
        <p:spPr>
          <a:xfrm>
            <a:off x="2582104" y="632897"/>
            <a:ext cx="4085396" cy="400110"/>
          </a:xfrm>
          <a:prstGeom prst="rect">
            <a:avLst/>
          </a:prstGeom>
          <a:noFill/>
        </p:spPr>
        <p:txBody>
          <a:bodyPr wrap="square">
            <a:spAutoFit/>
          </a:bodyPr>
          <a:lstStyle/>
          <a:p>
            <a:r>
              <a:rPr lang="en-GB" sz="2000" b="1" dirty="0">
                <a:solidFill>
                  <a:schemeClr val="bg1"/>
                </a:solidFill>
              </a:rPr>
              <a:t>Mobile culture vs mobile culture?</a:t>
            </a:r>
          </a:p>
        </p:txBody>
      </p:sp>
    </p:spTree>
    <p:extLst>
      <p:ext uri="{BB962C8B-B14F-4D97-AF65-F5344CB8AC3E}">
        <p14:creationId xmlns:p14="http://schemas.microsoft.com/office/powerpoint/2010/main" val="277851356"/>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 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13791F6-D3EE-DA77-6B37-80A381134765}"/>
              </a:ext>
            </a:extLst>
          </p:cNvPr>
          <p:cNvSpPr txBox="1"/>
          <p:nvPr/>
        </p:nvSpPr>
        <p:spPr>
          <a:xfrm>
            <a:off x="2837358" y="473085"/>
            <a:ext cx="4357690" cy="461665"/>
          </a:xfrm>
          <a:prstGeom prst="rect">
            <a:avLst/>
          </a:prstGeom>
          <a:noFill/>
        </p:spPr>
        <p:txBody>
          <a:bodyPr wrap="square">
            <a:spAutoFit/>
          </a:bodyPr>
          <a:lstStyle/>
          <a:p>
            <a:r>
              <a:rPr lang="en-GB" sz="2400" dirty="0">
                <a:solidFill>
                  <a:schemeClr val="bg1"/>
                </a:solidFill>
              </a:rPr>
              <a:t>Mobile culture vs mobile culture?</a:t>
            </a:r>
          </a:p>
        </p:txBody>
      </p:sp>
      <p:sp>
        <p:nvSpPr>
          <p:cNvPr id="15" name="TextBox 14">
            <a:extLst>
              <a:ext uri="{FF2B5EF4-FFF2-40B4-BE49-F238E27FC236}">
                <a16:creationId xmlns:a16="http://schemas.microsoft.com/office/drawing/2014/main" id="{D128448D-F85D-7296-03EA-FD128C99196A}"/>
              </a:ext>
            </a:extLst>
          </p:cNvPr>
          <p:cNvSpPr txBox="1"/>
          <p:nvPr/>
        </p:nvSpPr>
        <p:spPr>
          <a:xfrm>
            <a:off x="190720" y="1531465"/>
            <a:ext cx="8292947" cy="4549835"/>
          </a:xfrm>
          <a:prstGeom prst="rect">
            <a:avLst/>
          </a:prstGeom>
          <a:noFill/>
        </p:spPr>
        <p:txBody>
          <a:bodyPr wrap="square">
            <a:spAutoFit/>
          </a:bodyPr>
          <a:lstStyle/>
          <a:p>
            <a:pPr algn="just">
              <a:lnSpc>
                <a:spcPct val="150000"/>
              </a:lnSpc>
            </a:pPr>
            <a:r>
              <a:rPr lang="en-US" sz="2800" dirty="0">
                <a:solidFill>
                  <a:srgbClr val="0070C0"/>
                </a:solidFill>
              </a:rPr>
              <a:t> The second is that the use of mobile technologies and the activities that occur within them are creating entirely new digital cultures. Between online communities of interest, brand loyalty, phone decoration or personalization, text messaging trends, and social media usage, cell phones are in a culture of their own.</a:t>
            </a:r>
            <a:endParaRPr lang="en-GB" sz="2800" dirty="0">
              <a:solidFill>
                <a:srgbClr val="0070C0"/>
              </a:solidFill>
            </a:endParaRPr>
          </a:p>
        </p:txBody>
      </p:sp>
      <p:pic>
        <p:nvPicPr>
          <p:cNvPr id="5" name="Picture 2" descr="Digital Online Marketing Enabled by Mobile Phone and Social Media Stock  Photo - Image of community, internet: 66336534">
            <a:extLst>
              <a:ext uri="{FF2B5EF4-FFF2-40B4-BE49-F238E27FC236}">
                <a16:creationId xmlns:a16="http://schemas.microsoft.com/office/drawing/2014/main" id="{7BADDF64-AADF-6D34-B78D-FE02ECF965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598440"/>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 </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EE53C61A-F661-5C4E-7FA0-02FD8722C0C6}"/>
              </a:ext>
            </a:extLst>
          </p:cNvPr>
          <p:cNvSpPr txBox="1"/>
          <p:nvPr/>
        </p:nvSpPr>
        <p:spPr>
          <a:xfrm>
            <a:off x="154690" y="1324991"/>
            <a:ext cx="8330369" cy="4216539"/>
          </a:xfrm>
          <a:prstGeom prst="rect">
            <a:avLst/>
          </a:prstGeom>
          <a:noFill/>
        </p:spPr>
        <p:txBody>
          <a:bodyPr wrap="square">
            <a:spAutoFit/>
          </a:bodyPr>
          <a:lstStyle/>
          <a:p>
            <a:pPr algn="just">
              <a:lnSpc>
                <a:spcPct val="150000"/>
              </a:lnSpc>
            </a:pPr>
            <a:r>
              <a:rPr lang="en-US" sz="2400" dirty="0">
                <a:solidFill>
                  <a:srgbClr val="0070C0"/>
                </a:solidFill>
              </a:rPr>
              <a:t>Mobile is an important channel to reach consumers today. They account for 10% of all internet traffic, and Mashable reports that number is growing. It is an actionable platform. Mobile customers are much more interactive than online customers, meaning they are and will remain active, as long as the interactions are simple and intuitive.</a:t>
            </a:r>
            <a:r>
              <a:rPr lang="en-GB" sz="2400" dirty="0">
                <a:solidFill>
                  <a:srgbClr val="0070C0"/>
                </a:solidFill>
              </a:rPr>
              <a:t> </a:t>
            </a:r>
            <a:r>
              <a:rPr lang="en-US" sz="2400" dirty="0">
                <a:solidFill>
                  <a:srgbClr val="0070C0"/>
                </a:solidFill>
              </a:rPr>
              <a:t>The advantage of mobile media is that you can reach the consumer on the go - anytime, anywhere.</a:t>
            </a:r>
            <a:endParaRPr lang="ar-EG" sz="2400" dirty="0">
              <a:solidFill>
                <a:srgbClr val="0070C0"/>
              </a:solidFill>
            </a:endParaRPr>
          </a:p>
          <a:p>
            <a:endParaRPr lang="ar-EG" sz="1600" dirty="0"/>
          </a:p>
        </p:txBody>
      </p:sp>
      <p:pic>
        <p:nvPicPr>
          <p:cNvPr id="5" name="Picture 2" descr="Digital Online Marketing Enabled by Mobile Phone and Social Media Stock  Photo - Image of community, internet: 66336534">
            <a:extLst>
              <a:ext uri="{FF2B5EF4-FFF2-40B4-BE49-F238E27FC236}">
                <a16:creationId xmlns:a16="http://schemas.microsoft.com/office/drawing/2014/main" id="{B5AA8BED-F12A-0433-8687-CED37035A7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C2A40B8-4AEE-B796-A02F-7DB651F02A9D}"/>
              </a:ext>
            </a:extLst>
          </p:cNvPr>
          <p:cNvSpPr txBox="1"/>
          <p:nvPr/>
        </p:nvSpPr>
        <p:spPr>
          <a:xfrm>
            <a:off x="2582104" y="632897"/>
            <a:ext cx="4085396" cy="400110"/>
          </a:xfrm>
          <a:prstGeom prst="rect">
            <a:avLst/>
          </a:prstGeom>
          <a:noFill/>
        </p:spPr>
        <p:txBody>
          <a:bodyPr wrap="square">
            <a:spAutoFit/>
          </a:bodyPr>
          <a:lstStyle/>
          <a:p>
            <a:r>
              <a:rPr lang="en-GB" sz="2000" b="1" dirty="0">
                <a:solidFill>
                  <a:schemeClr val="bg1"/>
                </a:solidFill>
              </a:rPr>
              <a:t>Mobile culture vs mobile culture?</a:t>
            </a:r>
          </a:p>
        </p:txBody>
      </p:sp>
    </p:spTree>
    <p:extLst>
      <p:ext uri="{BB962C8B-B14F-4D97-AF65-F5344CB8AC3E}">
        <p14:creationId xmlns:p14="http://schemas.microsoft.com/office/powerpoint/2010/main" val="14908187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 </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23FBF81-46E3-C77C-6B9E-7A927672DCCF}"/>
              </a:ext>
            </a:extLst>
          </p:cNvPr>
          <p:cNvSpPr txBox="1"/>
          <p:nvPr/>
        </p:nvSpPr>
        <p:spPr>
          <a:xfrm>
            <a:off x="166670" y="1351744"/>
            <a:ext cx="8569876" cy="5186676"/>
          </a:xfrm>
          <a:prstGeom prst="rect">
            <a:avLst/>
          </a:prstGeom>
          <a:noFill/>
        </p:spPr>
        <p:txBody>
          <a:bodyPr wrap="square">
            <a:spAutoFit/>
          </a:bodyPr>
          <a:lstStyle/>
          <a:p>
            <a:pPr algn="just">
              <a:lnSpc>
                <a:spcPct val="150000"/>
              </a:lnSpc>
            </a:pPr>
            <a:r>
              <a:rPr lang="en-US" sz="3200" dirty="0">
                <a:solidFill>
                  <a:srgbClr val="0070C0"/>
                </a:solidFill>
              </a:rPr>
              <a:t>Measurement: The growth of marketing and budgets in most industries is gradually beginning to shift to other digital channels, particularly mobile devices (smartphones and tablets), making testing and optimization essential components of any successful online marketing initiative.</a:t>
            </a:r>
          </a:p>
          <a:p>
            <a:pPr algn="just">
              <a:lnSpc>
                <a:spcPct val="150000"/>
              </a:lnSpc>
            </a:pPr>
            <a:endParaRPr lang="en-US" sz="3200" dirty="0">
              <a:solidFill>
                <a:srgbClr val="0070C0"/>
              </a:solidFill>
            </a:endParaRPr>
          </a:p>
        </p:txBody>
      </p:sp>
      <p:pic>
        <p:nvPicPr>
          <p:cNvPr id="5" name="Picture 2" descr="Digital Online Marketing Enabled by Mobile Phone and Social Media Stock  Photo - Image of community, internet: 66336534">
            <a:extLst>
              <a:ext uri="{FF2B5EF4-FFF2-40B4-BE49-F238E27FC236}">
                <a16:creationId xmlns:a16="http://schemas.microsoft.com/office/drawing/2014/main" id="{2BFE7131-D96B-3B45-8F75-1DFCB17E76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3133E6A-8BC9-1693-A5D1-CF3F08DF43A8}"/>
              </a:ext>
            </a:extLst>
          </p:cNvPr>
          <p:cNvSpPr txBox="1"/>
          <p:nvPr/>
        </p:nvSpPr>
        <p:spPr>
          <a:xfrm>
            <a:off x="2582104" y="632897"/>
            <a:ext cx="4085396" cy="400110"/>
          </a:xfrm>
          <a:prstGeom prst="rect">
            <a:avLst/>
          </a:prstGeom>
          <a:noFill/>
        </p:spPr>
        <p:txBody>
          <a:bodyPr wrap="square">
            <a:spAutoFit/>
          </a:bodyPr>
          <a:lstStyle/>
          <a:p>
            <a:r>
              <a:rPr lang="en-GB" sz="2000" b="1" dirty="0">
                <a:solidFill>
                  <a:schemeClr val="bg1"/>
                </a:solidFill>
              </a:rPr>
              <a:t>Mobile culture vs mobile culture?</a:t>
            </a:r>
          </a:p>
        </p:txBody>
      </p:sp>
    </p:spTree>
    <p:extLst>
      <p:ext uri="{BB962C8B-B14F-4D97-AF65-F5344CB8AC3E}">
        <p14:creationId xmlns:p14="http://schemas.microsoft.com/office/powerpoint/2010/main" val="386314412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 </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23FBF81-46E3-C77C-6B9E-7A927672DCCF}"/>
              </a:ext>
            </a:extLst>
          </p:cNvPr>
          <p:cNvSpPr txBox="1"/>
          <p:nvPr/>
        </p:nvSpPr>
        <p:spPr>
          <a:xfrm>
            <a:off x="166670" y="1351744"/>
            <a:ext cx="8569876" cy="3903504"/>
          </a:xfrm>
          <a:prstGeom prst="rect">
            <a:avLst/>
          </a:prstGeom>
          <a:noFill/>
        </p:spPr>
        <p:txBody>
          <a:bodyPr wrap="square">
            <a:spAutoFit/>
          </a:bodyPr>
          <a:lstStyle/>
          <a:p>
            <a:pPr algn="just">
              <a:lnSpc>
                <a:spcPct val="150000"/>
              </a:lnSpc>
            </a:pPr>
            <a:r>
              <a:rPr lang="en-US" sz="2800" dirty="0">
                <a:solidFill>
                  <a:srgbClr val="0070C0"/>
                </a:solidFill>
              </a:rPr>
              <a:t>Video: Streaming video has grown in popularity, but due to the smaller screens of smartphones and tablets, retargeting a TV ad does not take full advantage of the potential benefits of this medium. It is essential for brands/agencies to create videos specifically with mobile devices in mind</a:t>
            </a:r>
            <a:endParaRPr lang="en-GB" sz="2800" dirty="0">
              <a:solidFill>
                <a:srgbClr val="0070C0"/>
              </a:solidFill>
            </a:endParaRPr>
          </a:p>
        </p:txBody>
      </p:sp>
      <p:pic>
        <p:nvPicPr>
          <p:cNvPr id="31746" name="Picture 2" descr="Social media cell phone concept Royalty Free Vector Image">
            <a:extLst>
              <a:ext uri="{FF2B5EF4-FFF2-40B4-BE49-F238E27FC236}">
                <a16:creationId xmlns:a16="http://schemas.microsoft.com/office/drawing/2014/main" id="{CD8DDD29-586A-6124-DB31-59D0130FC8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2488" y="1186860"/>
            <a:ext cx="1724025" cy="26574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5059BCB-13F1-8CB3-5097-F5B78E669F5F}"/>
              </a:ext>
            </a:extLst>
          </p:cNvPr>
          <p:cNvSpPr txBox="1"/>
          <p:nvPr/>
        </p:nvSpPr>
        <p:spPr>
          <a:xfrm>
            <a:off x="2833851" y="554566"/>
            <a:ext cx="3789027" cy="400110"/>
          </a:xfrm>
          <a:prstGeom prst="rect">
            <a:avLst/>
          </a:prstGeom>
          <a:noFill/>
        </p:spPr>
        <p:txBody>
          <a:bodyPr wrap="square">
            <a:spAutoFit/>
          </a:bodyPr>
          <a:lstStyle/>
          <a:p>
            <a:r>
              <a:rPr lang="en-GB" sz="2000" b="1" dirty="0">
                <a:solidFill>
                  <a:schemeClr val="bg1"/>
                </a:solidFill>
              </a:rPr>
              <a:t>Mobile culture vs mobile culture?</a:t>
            </a:r>
          </a:p>
        </p:txBody>
      </p:sp>
    </p:spTree>
    <p:extLst>
      <p:ext uri="{BB962C8B-B14F-4D97-AF65-F5344CB8AC3E}">
        <p14:creationId xmlns:p14="http://schemas.microsoft.com/office/powerpoint/2010/main" val="26616002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 </a:t>
            </a:r>
            <a:r>
              <a:rPr lang="ar-EG"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23FBF81-46E3-C77C-6B9E-7A927672DCCF}"/>
              </a:ext>
            </a:extLst>
          </p:cNvPr>
          <p:cNvSpPr txBox="1"/>
          <p:nvPr/>
        </p:nvSpPr>
        <p:spPr>
          <a:xfrm>
            <a:off x="166670" y="1351744"/>
            <a:ext cx="8569876" cy="671851"/>
          </a:xfrm>
          <a:prstGeom prst="rect">
            <a:avLst/>
          </a:prstGeom>
          <a:noFill/>
        </p:spPr>
        <p:txBody>
          <a:bodyPr wrap="square">
            <a:spAutoFit/>
          </a:bodyPr>
          <a:lstStyle/>
          <a:p>
            <a:pPr algn="just">
              <a:lnSpc>
                <a:spcPct val="150000"/>
              </a:lnSpc>
            </a:pPr>
            <a:r>
              <a:rPr lang="en-US" sz="2800" dirty="0">
                <a:solidFill>
                  <a:srgbClr val="0070C0"/>
                </a:solidFill>
              </a:rPr>
              <a:t> </a:t>
            </a:r>
            <a:endParaRPr lang="en-GB" sz="2800" dirty="0">
              <a:solidFill>
                <a:srgbClr val="0070C0"/>
              </a:solidFill>
            </a:endParaRPr>
          </a:p>
        </p:txBody>
      </p:sp>
      <p:pic>
        <p:nvPicPr>
          <p:cNvPr id="2050" name="Picture 2" descr="Effect of social media usage on the cultural identity of rural people: a  case study of Bamha village, Egypt | Humanities and Social Sciences  Communications">
            <a:extLst>
              <a:ext uri="{FF2B5EF4-FFF2-40B4-BE49-F238E27FC236}">
                <a16:creationId xmlns:a16="http://schemas.microsoft.com/office/drawing/2014/main" id="{F342A466-A212-FE07-840A-69E8FE5DD6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9244" y="1721080"/>
            <a:ext cx="5743275" cy="34968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ocial media cell phone concept Royalty Free Vector Image">
            <a:extLst>
              <a:ext uri="{FF2B5EF4-FFF2-40B4-BE49-F238E27FC236}">
                <a16:creationId xmlns:a16="http://schemas.microsoft.com/office/drawing/2014/main" id="{D28113FD-7F7A-BB15-9EC9-DABA835840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2488" y="1186860"/>
            <a:ext cx="1724025" cy="26574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10FD847-B434-2FED-F77F-389DDBB8B85F}"/>
              </a:ext>
            </a:extLst>
          </p:cNvPr>
          <p:cNvSpPr txBox="1"/>
          <p:nvPr/>
        </p:nvSpPr>
        <p:spPr>
          <a:xfrm>
            <a:off x="2582104" y="632897"/>
            <a:ext cx="4085396" cy="400110"/>
          </a:xfrm>
          <a:prstGeom prst="rect">
            <a:avLst/>
          </a:prstGeom>
          <a:noFill/>
        </p:spPr>
        <p:txBody>
          <a:bodyPr wrap="square">
            <a:spAutoFit/>
          </a:bodyPr>
          <a:lstStyle/>
          <a:p>
            <a:r>
              <a:rPr lang="en-GB" sz="2000" b="1" dirty="0">
                <a:solidFill>
                  <a:schemeClr val="bg1"/>
                </a:solidFill>
              </a:rPr>
              <a:t>Mobile culture vs mobile culture?</a:t>
            </a:r>
          </a:p>
        </p:txBody>
      </p:sp>
    </p:spTree>
    <p:extLst>
      <p:ext uri="{BB962C8B-B14F-4D97-AF65-F5344CB8AC3E}">
        <p14:creationId xmlns:p14="http://schemas.microsoft.com/office/powerpoint/2010/main" val="2788885113"/>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err="1">
                <a:solidFill>
                  <a:schemeClr val="bg1"/>
                </a:solidFill>
              </a:rPr>
              <a:t>Monitorial</a:t>
            </a:r>
            <a:r>
              <a:rPr lang="en-GB" sz="2400" b="1" dirty="0">
                <a:solidFill>
                  <a:schemeClr val="bg1"/>
                </a:solidFill>
              </a:rPr>
              <a:t> Citizens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Another aspect of how society and the public are changing in the age of the internet and social media relates to news reporting and journalism.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First, the development of new platforms, and the emergence of new audience </a:t>
            </a:r>
            <a:r>
              <a:rPr lang="en-GB" sz="2000" b="1" dirty="0" err="1">
                <a:solidFill>
                  <a:srgbClr val="0070C0"/>
                </a:solidFill>
              </a:rPr>
              <a:t>behaviors</a:t>
            </a:r>
            <a:r>
              <a:rPr lang="en-GB" sz="2000" b="1" dirty="0">
                <a:solidFill>
                  <a:srgbClr val="0070C0"/>
                </a:solidFill>
              </a:rPr>
              <a:t>, have changed the context of news production and the conditions under which media companies and journalists operate.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2" descr="New streaming applications boost citizen journalism | Arab News">
            <a:extLst>
              <a:ext uri="{FF2B5EF4-FFF2-40B4-BE49-F238E27FC236}">
                <a16:creationId xmlns:a16="http://schemas.microsoft.com/office/drawing/2014/main" id="{66AB0BE0-BC3A-B412-6598-01A1A58DA1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9928"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8244036"/>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err="1">
                <a:solidFill>
                  <a:schemeClr val="bg1"/>
                </a:solidFill>
              </a:rPr>
              <a:t>Monitorial</a:t>
            </a:r>
            <a:r>
              <a:rPr lang="en-GB" sz="2400" b="1" dirty="0">
                <a:solidFill>
                  <a:schemeClr val="bg1"/>
                </a:solidFill>
              </a:rPr>
              <a:t> Citizens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412308"/>
            <a:ext cx="8474504" cy="3892732"/>
          </a:xfrm>
          <a:prstGeom prst="rect">
            <a:avLst/>
          </a:prstGeom>
          <a:noFill/>
        </p:spPr>
        <p:txBody>
          <a:bodyPr wrap="square" rtlCol="0">
            <a:spAutoFit/>
          </a:bodyPr>
          <a:lstStyle/>
          <a:p>
            <a:pPr algn="just">
              <a:lnSpc>
                <a:spcPct val="200000"/>
              </a:lnSpc>
            </a:pPr>
            <a:r>
              <a:rPr lang="en-GB" b="1" dirty="0">
                <a:solidFill>
                  <a:srgbClr val="0070C0"/>
                </a:solidFill>
              </a:rPr>
              <a:t>They increasingly have to adopt new editorial workflows, adapt to altered practices for news gathering, and to speeded-up the production cycle. </a:t>
            </a:r>
          </a:p>
          <a:p>
            <a:pPr algn="just">
              <a:lnSpc>
                <a:spcPct val="200000"/>
              </a:lnSpc>
            </a:pPr>
            <a:r>
              <a:rPr lang="en-GB" b="1" dirty="0">
                <a:solidFill>
                  <a:srgbClr val="0070C0"/>
                </a:solidFill>
              </a:rPr>
              <a:t>In digital society, one must see news production as a collective effort between journalists and members of the public. Today’s participatory media culture has brought about a change of the relationship between news media and their audiences from being about one-way communication to being increasingly dialogical. </a:t>
            </a:r>
          </a:p>
          <a:p>
            <a:pPr algn="just">
              <a:lnSpc>
                <a:spcPct val="200000"/>
              </a:lnSpc>
            </a:pPr>
            <a:r>
              <a:rPr lang="en-GB" b="1" dirty="0">
                <a:solidFill>
                  <a:srgbClr val="0070C0"/>
                </a:solidFill>
              </a:rPr>
              <a:t>People in digital society can be described as </a:t>
            </a:r>
            <a:r>
              <a:rPr lang="en-GB" b="1" dirty="0" err="1">
                <a:solidFill>
                  <a:srgbClr val="0070C0"/>
                </a:solidFill>
              </a:rPr>
              <a:t>monitorial</a:t>
            </a:r>
            <a:r>
              <a:rPr lang="en-GB" b="1" dirty="0">
                <a:solidFill>
                  <a:srgbClr val="0070C0"/>
                </a:solidFill>
              </a:rPr>
              <a:t> citizens.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Convergence presentation final1">
            <a:extLst>
              <a:ext uri="{FF2B5EF4-FFF2-40B4-BE49-F238E27FC236}">
                <a16:creationId xmlns:a16="http://schemas.microsoft.com/office/drawing/2014/main" id="{7DBE5226-6B9A-4416-0051-698A91F671D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22" r="-322" b="40833"/>
          <a:stretch/>
        </p:blipFill>
        <p:spPr bwMode="auto">
          <a:xfrm>
            <a:off x="8797940" y="1223080"/>
            <a:ext cx="3048000" cy="1615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946324"/>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err="1">
                <a:solidFill>
                  <a:schemeClr val="bg1"/>
                </a:solidFill>
              </a:rPr>
              <a:t>Monitorial</a:t>
            </a:r>
            <a:r>
              <a:rPr lang="en-GB" sz="2400" b="1" dirty="0">
                <a:solidFill>
                  <a:schemeClr val="bg1"/>
                </a:solidFill>
              </a:rPr>
              <a:t> Citizens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308629"/>
            <a:ext cx="8474504" cy="4280531"/>
          </a:xfrm>
          <a:prstGeom prst="rect">
            <a:avLst/>
          </a:prstGeom>
          <a:noFill/>
        </p:spPr>
        <p:txBody>
          <a:bodyPr wrap="square" rtlCol="0">
            <a:spAutoFit/>
          </a:bodyPr>
          <a:lstStyle/>
          <a:p>
            <a:pPr algn="just">
              <a:lnSpc>
                <a:spcPct val="200000"/>
              </a:lnSpc>
            </a:pPr>
            <a:r>
              <a:rPr lang="en-GB" sz="2800" b="1" dirty="0">
                <a:solidFill>
                  <a:srgbClr val="0070C0"/>
                </a:solidFill>
              </a:rPr>
              <a:t>Now, a new contract is needed: a commitment that reframes the traditional consumer-producer relationship into one of co-creation, with journalists and communities working together to produce this essential public good.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New streaming applications boost citizen journalism | Arab News">
            <a:extLst>
              <a:ext uri="{FF2B5EF4-FFF2-40B4-BE49-F238E27FC236}">
                <a16:creationId xmlns:a16="http://schemas.microsoft.com/office/drawing/2014/main" id="{C2AFD7F9-965E-353F-916E-D92A633079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589619"/>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err="1">
                <a:solidFill>
                  <a:schemeClr val="bg1"/>
                </a:solidFill>
              </a:rPr>
              <a:t>Monitorial</a:t>
            </a:r>
            <a:r>
              <a:rPr lang="en-GB" sz="2400" b="1" dirty="0">
                <a:solidFill>
                  <a:schemeClr val="bg1"/>
                </a:solidFill>
              </a:rPr>
              <a:t> Citizens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0182" y="1531465"/>
            <a:ext cx="8474504" cy="3962880"/>
          </a:xfrm>
          <a:prstGeom prst="rect">
            <a:avLst/>
          </a:prstGeom>
          <a:noFill/>
        </p:spPr>
        <p:txBody>
          <a:bodyPr wrap="square" rtlCol="0">
            <a:spAutoFit/>
          </a:bodyPr>
          <a:lstStyle/>
          <a:p>
            <a:pPr algn="just">
              <a:lnSpc>
                <a:spcPct val="200000"/>
              </a:lnSpc>
            </a:pPr>
            <a:r>
              <a:rPr lang="en-GB" sz="1600" b="1" dirty="0">
                <a:solidFill>
                  <a:srgbClr val="0070C0"/>
                </a:solidFill>
              </a:rPr>
              <a:t>Journalism is a powerful institution that bears a critical responsibility in our society. </a:t>
            </a:r>
            <a:r>
              <a:rPr lang="en-GB" sz="1600" b="1" dirty="0" err="1">
                <a:solidFill>
                  <a:srgbClr val="0070C0"/>
                </a:solidFill>
              </a:rPr>
              <a:t>Monitorial</a:t>
            </a:r>
            <a:r>
              <a:rPr lang="en-GB" sz="1600" b="1" dirty="0">
                <a:solidFill>
                  <a:srgbClr val="0070C0"/>
                </a:solidFill>
              </a:rPr>
              <a:t> citizens have told they are willing to share that responsibility in order to become more informed, engaged people — but journalists have yet to show their willingness to share that power in order to create a more effective, engaged journalism rooted in the public interest. Evolving from the “community journalism” movement of the 1950s, the “public journalism” school of the 1990s and the “citizen journalism” trend of the 2000s, a new kind of civic media can and should empower people to become knowledgeable information gatherers and distributors, and uplift them as trusted voices in their own communities.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New streaming applications boost citizen journalism | Arab News">
            <a:extLst>
              <a:ext uri="{FF2B5EF4-FFF2-40B4-BE49-F238E27FC236}">
                <a16:creationId xmlns:a16="http://schemas.microsoft.com/office/drawing/2014/main" id="{81ED1712-B3C4-B3B4-DD04-D16B43567F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901639"/>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699474"/>
          </a:xfrm>
          <a:prstGeom prst="rect">
            <a:avLst/>
          </a:prstGeom>
          <a:noFill/>
        </p:spPr>
        <p:txBody>
          <a:bodyPr wrap="square" rtlCol="0">
            <a:spAutoFit/>
          </a:bodyPr>
          <a:lstStyle/>
          <a:p>
            <a:pPr algn="just">
              <a:lnSpc>
                <a:spcPct val="200000"/>
              </a:lnSpc>
            </a:pPr>
            <a:r>
              <a:rPr lang="en-GB" sz="2000" b="1" dirty="0">
                <a:solidFill>
                  <a:srgbClr val="0070C0"/>
                </a:solidFill>
              </a:rPr>
              <a:t> Journalism researcher Michael </a:t>
            </a:r>
            <a:r>
              <a:rPr lang="en-GB" sz="2000" b="1" dirty="0" err="1">
                <a:solidFill>
                  <a:srgbClr val="0070C0"/>
                </a:solidFill>
              </a:rPr>
              <a:t>Schudson</a:t>
            </a:r>
            <a:r>
              <a:rPr lang="en-GB" sz="2000" b="1" dirty="0">
                <a:solidFill>
                  <a:srgbClr val="0070C0"/>
                </a:solidFill>
              </a:rPr>
              <a:t> (1999: 310–311) has introduced this concept: </a:t>
            </a:r>
            <a:r>
              <a:rPr lang="en-GB" sz="2000" b="1" dirty="0" err="1">
                <a:solidFill>
                  <a:srgbClr val="0070C0"/>
                </a:solidFill>
              </a:rPr>
              <a:t>Monitorial</a:t>
            </a:r>
            <a:r>
              <a:rPr lang="en-GB" sz="2000" b="1" dirty="0">
                <a:solidFill>
                  <a:srgbClr val="0070C0"/>
                </a:solidFill>
              </a:rPr>
              <a:t> citizens scan (rather than read) the informational environment in a way so that they may be alerted on a very wide variety of issues for a very wide variety of ends and maybe mobilized around those issues in a large variety of ways […] The </a:t>
            </a:r>
            <a:r>
              <a:rPr lang="en-GB" sz="2000" b="1" dirty="0" err="1">
                <a:solidFill>
                  <a:srgbClr val="0070C0"/>
                </a:solidFill>
              </a:rPr>
              <a:t>monitorial</a:t>
            </a:r>
            <a:r>
              <a:rPr lang="en-GB" sz="2000" b="1" dirty="0">
                <a:solidFill>
                  <a:srgbClr val="0070C0"/>
                </a:solidFill>
              </a:rPr>
              <a:t> citizen engages in environmental surveillance more than information-gathering.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New streaming applications boost citizen journalism | Arab News">
            <a:extLst>
              <a:ext uri="{FF2B5EF4-FFF2-40B4-BE49-F238E27FC236}">
                <a16:creationId xmlns:a16="http://schemas.microsoft.com/office/drawing/2014/main" id="{520EBC29-F191-0D2F-B391-EA6105E2AF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45654" y="1067703"/>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236175"/>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892732"/>
          </a:xfrm>
          <a:prstGeom prst="rect">
            <a:avLst/>
          </a:prstGeom>
          <a:noFill/>
        </p:spPr>
        <p:txBody>
          <a:bodyPr wrap="square" rtlCol="0">
            <a:spAutoFit/>
          </a:bodyPr>
          <a:lstStyle/>
          <a:p>
            <a:pPr algn="just">
              <a:lnSpc>
                <a:spcPct val="200000"/>
              </a:lnSpc>
            </a:pPr>
            <a:r>
              <a:rPr lang="en-GB" b="1" dirty="0">
                <a:solidFill>
                  <a:srgbClr val="0070C0"/>
                </a:solidFill>
              </a:rPr>
              <a:t>citizen journalism, journalism that is conducted by people who are not professional journalists but who disseminate information using Web sites, blogs, and social media. Citizen journalism has expanded its worldwide influence despite continuing concerns over whether citizen journalists are as reliable as trained professionals. Citizens in disaster zones have provided instant text and visual reporting from the scene.</a:t>
            </a:r>
          </a:p>
          <a:p>
            <a:pPr algn="just">
              <a:lnSpc>
                <a:spcPct val="200000"/>
              </a:lnSpc>
            </a:pPr>
            <a:r>
              <a:rPr lang="en-GB" b="1" dirty="0">
                <a:solidFill>
                  <a:srgbClr val="0070C0"/>
                </a:solidFill>
              </a:rPr>
              <a:t> Swirling in the background of these developments was a debate over whether the term citizen journalism was itself accurate.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New streaming applications boost citizen journalism | Arab News">
            <a:extLst>
              <a:ext uri="{FF2B5EF4-FFF2-40B4-BE49-F238E27FC236}">
                <a16:creationId xmlns:a16="http://schemas.microsoft.com/office/drawing/2014/main" id="{8F553209-8441-5759-E04A-F07E2F9063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801619"/>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456602" cy="621709"/>
          </a:xfrm>
          <a:prstGeom prst="rect">
            <a:avLst/>
          </a:prstGeom>
          <a:noFill/>
        </p:spPr>
        <p:txBody>
          <a:bodyPr wrap="square" rtlCol="0">
            <a:spAutoFit/>
          </a:bodyPr>
          <a:lstStyle/>
          <a:p>
            <a:pPr algn="ctr">
              <a:lnSpc>
                <a:spcPct val="200000"/>
              </a:lnSpc>
            </a:pPr>
            <a:r>
              <a:rPr lang="en-GB" sz="2000" b="1" dirty="0">
                <a:solidFill>
                  <a:schemeClr val="bg1"/>
                </a:solidFill>
              </a:rPr>
              <a:t>Citizens</a:t>
            </a:r>
            <a:r>
              <a:rPr lang="en-US" sz="2000" b="1" dirty="0">
                <a:solidFill>
                  <a:schemeClr val="bg1"/>
                </a:solidFill>
              </a:rPr>
              <a:t> Journalism VS Traditional Journalism</a:t>
            </a:r>
            <a:endParaRPr lang="en-GB" sz="2000" b="1" dirty="0">
              <a:solidFill>
                <a:schemeClr val="bg1"/>
              </a:solidFill>
            </a:endParaRPr>
          </a:p>
        </p:txBody>
      </p:sp>
      <p:sp>
        <p:nvSpPr>
          <p:cNvPr id="8" name="TextBox 7"/>
          <p:cNvSpPr txBox="1"/>
          <p:nvPr/>
        </p:nvSpPr>
        <p:spPr>
          <a:xfrm>
            <a:off x="-124622" y="252815"/>
            <a:ext cx="2278698" cy="619721"/>
          </a:xfrm>
          <a:prstGeom prst="rect">
            <a:avLst/>
          </a:prstGeom>
          <a:noFill/>
        </p:spPr>
        <p:txBody>
          <a:bodyPr wrap="square" rtlCol="0">
            <a:spAutoFit/>
          </a:bodyPr>
          <a:lstStyle/>
          <a:p>
            <a:pPr algn="ctr">
              <a:lnSpc>
                <a:spcPct val="200000"/>
              </a:lnSpc>
            </a:pPr>
            <a:r>
              <a:rPr lang="en-GB" sz="2000" b="1" dirty="0">
                <a:solidFill>
                  <a:schemeClr val="bg1"/>
                </a:solidFill>
              </a:rPr>
              <a:t>Lecture</a:t>
            </a:r>
            <a:r>
              <a:rPr lang="ar-EG" sz="2000" b="1" dirty="0">
                <a:solidFill>
                  <a:schemeClr val="bg1"/>
                </a:solidFill>
              </a:rPr>
              <a:t> </a:t>
            </a:r>
            <a:r>
              <a:rPr lang="en-GB" sz="2000" b="1" dirty="0">
                <a:solidFill>
                  <a:schemeClr val="bg1"/>
                </a:solidFill>
              </a:rPr>
              <a:t>8</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962880"/>
          </a:xfrm>
          <a:prstGeom prst="rect">
            <a:avLst/>
          </a:prstGeom>
          <a:noFill/>
        </p:spPr>
        <p:txBody>
          <a:bodyPr wrap="square" rtlCol="0">
            <a:spAutoFit/>
          </a:bodyPr>
          <a:lstStyle/>
          <a:p>
            <a:pPr algn="just">
              <a:lnSpc>
                <a:spcPct val="200000"/>
              </a:lnSpc>
            </a:pPr>
            <a:r>
              <a:rPr lang="en-GB" sz="1600" b="1" dirty="0">
                <a:solidFill>
                  <a:srgbClr val="0070C0"/>
                </a:solidFill>
              </a:rPr>
              <a:t> Both the term and the practice crystallized in South Korea, where the online entrepreneur Oh Yeon-</a:t>
            </a:r>
            <a:r>
              <a:rPr lang="en-GB" sz="1600" b="1" dirty="0" err="1">
                <a:solidFill>
                  <a:srgbClr val="0070C0"/>
                </a:solidFill>
              </a:rPr>
              <a:t>ho</a:t>
            </a:r>
            <a:r>
              <a:rPr lang="en-GB" sz="1600" b="1" dirty="0">
                <a:solidFill>
                  <a:srgbClr val="0070C0"/>
                </a:solidFill>
              </a:rPr>
              <a:t> declared in 2000 that “every citizen is a reporter.” Oh and three South Korean colleagues started an online daily newspaper in 2000 because, he said, they were dissatisfied with the traditional South Korean press. Unable to afford the costs of hiring professionals and printing a newspaper, they started </a:t>
            </a:r>
            <a:r>
              <a:rPr lang="en-GB" sz="1600" b="1" dirty="0" err="1">
                <a:solidFill>
                  <a:srgbClr val="0070C0"/>
                </a:solidFill>
              </a:rPr>
              <a:t>OhmyNews</a:t>
            </a:r>
            <a:r>
              <a:rPr lang="en-GB" sz="1600" b="1" dirty="0">
                <a:solidFill>
                  <a:srgbClr val="0070C0"/>
                </a:solidFill>
              </a:rPr>
              <a:t>, a Web site that used volunteers to generate its content. In a speech on the site’s seventh anniversary, Oh, the firm’s president and CEO, noted that the news site began with 727 citizen reporters in one country and by 2007 had grown to 50,000 contributors reporting from 100 countries.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Will citizen journalist replace professional journalist? | Explore The  Issues Of Media and Communication">
            <a:extLst>
              <a:ext uri="{FF2B5EF4-FFF2-40B4-BE49-F238E27FC236}">
                <a16:creationId xmlns:a16="http://schemas.microsoft.com/office/drawing/2014/main" id="{E4AB62F7-645D-8796-4045-ED6041CDD4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8940" y="982109"/>
            <a:ext cx="2790670" cy="14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233612"/>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456602" cy="621709"/>
          </a:xfrm>
          <a:prstGeom prst="rect">
            <a:avLst/>
          </a:prstGeom>
          <a:noFill/>
        </p:spPr>
        <p:txBody>
          <a:bodyPr wrap="square" rtlCol="0">
            <a:spAutoFit/>
          </a:bodyPr>
          <a:lstStyle/>
          <a:p>
            <a:pPr algn="ctr">
              <a:lnSpc>
                <a:spcPct val="200000"/>
              </a:lnSpc>
            </a:pPr>
            <a:r>
              <a:rPr lang="en-GB" sz="2000" b="1" dirty="0">
                <a:solidFill>
                  <a:schemeClr val="bg1"/>
                </a:solidFill>
              </a:rPr>
              <a:t>Citizens</a:t>
            </a:r>
            <a:r>
              <a:rPr lang="en-US" sz="2000" b="1" dirty="0">
                <a:solidFill>
                  <a:schemeClr val="bg1"/>
                </a:solidFill>
              </a:rPr>
              <a:t> Journalism VS Traditional Journalism</a:t>
            </a:r>
            <a:endParaRPr lang="en-GB" sz="2000" b="1" dirty="0">
              <a:solidFill>
                <a:schemeClr val="bg1"/>
              </a:solidFill>
            </a:endParaRPr>
          </a:p>
        </p:txBody>
      </p:sp>
      <p:sp>
        <p:nvSpPr>
          <p:cNvPr id="8" name="TextBox 7"/>
          <p:cNvSpPr txBox="1"/>
          <p:nvPr/>
        </p:nvSpPr>
        <p:spPr>
          <a:xfrm>
            <a:off x="-124622" y="252815"/>
            <a:ext cx="2278698" cy="619721"/>
          </a:xfrm>
          <a:prstGeom prst="rect">
            <a:avLst/>
          </a:prstGeom>
          <a:noFill/>
        </p:spPr>
        <p:txBody>
          <a:bodyPr wrap="square" rtlCol="0">
            <a:spAutoFit/>
          </a:bodyPr>
          <a:lstStyle/>
          <a:p>
            <a:pPr algn="ctr">
              <a:lnSpc>
                <a:spcPct val="200000"/>
              </a:lnSpc>
            </a:pPr>
            <a:r>
              <a:rPr lang="en-GB" sz="2000" b="1" dirty="0">
                <a:solidFill>
                  <a:schemeClr val="bg1"/>
                </a:solidFill>
              </a:rPr>
              <a:t>Lecture</a:t>
            </a:r>
            <a:r>
              <a:rPr lang="ar-EG" sz="2000" b="1" dirty="0">
                <a:solidFill>
                  <a:schemeClr val="bg1"/>
                </a:solidFill>
              </a:rPr>
              <a:t> </a:t>
            </a:r>
            <a:r>
              <a:rPr lang="en-GB" sz="2000" b="1" dirty="0">
                <a:solidFill>
                  <a:schemeClr val="bg1"/>
                </a:solidFill>
              </a:rPr>
              <a:t>8</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892732"/>
          </a:xfrm>
          <a:prstGeom prst="rect">
            <a:avLst/>
          </a:prstGeom>
          <a:noFill/>
        </p:spPr>
        <p:txBody>
          <a:bodyPr wrap="square" rtlCol="0">
            <a:spAutoFit/>
          </a:bodyPr>
          <a:lstStyle/>
          <a:p>
            <a:pPr algn="just">
              <a:lnSpc>
                <a:spcPct val="200000"/>
              </a:lnSpc>
            </a:pPr>
            <a:r>
              <a:rPr lang="en-GB" b="1" dirty="0">
                <a:solidFill>
                  <a:srgbClr val="0070C0"/>
                </a:solidFill>
              </a:rPr>
              <a:t>Since then the Internet has spawned thousands of news sites and millions of bloggers. Traditional news media, while battling declining readership and viewership, leapt into the fray with their own Web sites and blogs by their own journalists, and many newspapers invited readers to contribute community news to their Web sites. Some groups started their own “hyperlocal” online news sites to cover happenings in their neighbourhoods or specialized topics of interest that were not reported by larger media organizations.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Will citizen journalist replace professional journalist? | Explore The  Issues Of Media and Communication">
            <a:extLst>
              <a:ext uri="{FF2B5EF4-FFF2-40B4-BE49-F238E27FC236}">
                <a16:creationId xmlns:a16="http://schemas.microsoft.com/office/drawing/2014/main" id="{C28B00D3-C2ED-76E4-AAE7-48211C9B071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8940" y="982109"/>
            <a:ext cx="2790670" cy="14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645056"/>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456602" cy="621709"/>
          </a:xfrm>
          <a:prstGeom prst="rect">
            <a:avLst/>
          </a:prstGeom>
          <a:noFill/>
        </p:spPr>
        <p:txBody>
          <a:bodyPr wrap="square" rtlCol="0">
            <a:spAutoFit/>
          </a:bodyPr>
          <a:lstStyle/>
          <a:p>
            <a:pPr algn="ctr">
              <a:lnSpc>
                <a:spcPct val="200000"/>
              </a:lnSpc>
            </a:pPr>
            <a:r>
              <a:rPr lang="en-GB" sz="2000" b="1" dirty="0">
                <a:solidFill>
                  <a:schemeClr val="bg1"/>
                </a:solidFill>
              </a:rPr>
              <a:t>Citizens</a:t>
            </a:r>
            <a:r>
              <a:rPr lang="en-US" sz="2000" b="1" dirty="0">
                <a:solidFill>
                  <a:schemeClr val="bg1"/>
                </a:solidFill>
              </a:rPr>
              <a:t> Journalism VS Traditional Journalism</a:t>
            </a:r>
            <a:endParaRPr lang="en-GB" sz="2000" b="1" dirty="0">
              <a:solidFill>
                <a:schemeClr val="bg1"/>
              </a:solidFill>
            </a:endParaRPr>
          </a:p>
        </p:txBody>
      </p:sp>
      <p:sp>
        <p:nvSpPr>
          <p:cNvPr id="8" name="TextBox 7"/>
          <p:cNvSpPr txBox="1"/>
          <p:nvPr/>
        </p:nvSpPr>
        <p:spPr>
          <a:xfrm>
            <a:off x="-124622" y="252815"/>
            <a:ext cx="2278698" cy="619721"/>
          </a:xfrm>
          <a:prstGeom prst="rect">
            <a:avLst/>
          </a:prstGeom>
          <a:noFill/>
        </p:spPr>
        <p:txBody>
          <a:bodyPr wrap="square" rtlCol="0">
            <a:spAutoFit/>
          </a:bodyPr>
          <a:lstStyle/>
          <a:p>
            <a:pPr algn="ctr">
              <a:lnSpc>
                <a:spcPct val="200000"/>
              </a:lnSpc>
            </a:pPr>
            <a:r>
              <a:rPr lang="en-GB" sz="2000" b="1" dirty="0">
                <a:solidFill>
                  <a:schemeClr val="bg1"/>
                </a:solidFill>
              </a:rPr>
              <a:t>Lecture</a:t>
            </a:r>
            <a:r>
              <a:rPr lang="ar-EG" sz="2000" b="1" dirty="0">
                <a:solidFill>
                  <a:schemeClr val="bg1"/>
                </a:solidFill>
              </a:rPr>
              <a:t> </a:t>
            </a:r>
            <a:r>
              <a:rPr lang="en-GB" sz="2000" b="1" dirty="0">
                <a:solidFill>
                  <a:schemeClr val="bg1"/>
                </a:solidFill>
              </a:rPr>
              <a:t>8</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699474"/>
          </a:xfrm>
          <a:prstGeom prst="rect">
            <a:avLst/>
          </a:prstGeom>
          <a:noFill/>
        </p:spPr>
        <p:txBody>
          <a:bodyPr wrap="square" rtlCol="0">
            <a:spAutoFit/>
          </a:bodyPr>
          <a:lstStyle/>
          <a:p>
            <a:pPr algn="just">
              <a:lnSpc>
                <a:spcPct val="200000"/>
              </a:lnSpc>
            </a:pPr>
            <a:r>
              <a:rPr lang="en-GB" sz="2000" b="1" dirty="0">
                <a:solidFill>
                  <a:srgbClr val="0070C0"/>
                </a:solidFill>
              </a:rPr>
              <a:t> Dan Gillmor, founder and director of the </a:t>
            </a:r>
            <a:r>
              <a:rPr lang="en-GB" sz="2000" b="1" dirty="0" err="1">
                <a:solidFill>
                  <a:srgbClr val="0070C0"/>
                </a:solidFill>
              </a:rPr>
              <a:t>Center</a:t>
            </a:r>
            <a:r>
              <a:rPr lang="en-GB" sz="2000" b="1" dirty="0">
                <a:solidFill>
                  <a:srgbClr val="0070C0"/>
                </a:solidFill>
              </a:rPr>
              <a:t> for Citizen Media and author of the book We the Media: Grassroots Journalism by the People, for the People (2004), also rejected any single definition for the transformation in news that had begun in the late 1990s. He called this era “a time of incredible exploration” because of the participation of access to inexpensive and ubiquitous publishing tools.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Will citizen journalist replace professional journalist? | Explore The  Issues Of Media and Communication">
            <a:extLst>
              <a:ext uri="{FF2B5EF4-FFF2-40B4-BE49-F238E27FC236}">
                <a16:creationId xmlns:a16="http://schemas.microsoft.com/office/drawing/2014/main" id="{FC7C889B-B519-5197-AE70-1E59753FCE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8940" y="982109"/>
            <a:ext cx="2790670" cy="14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994694"/>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456602" cy="621709"/>
          </a:xfrm>
          <a:prstGeom prst="rect">
            <a:avLst/>
          </a:prstGeom>
          <a:noFill/>
        </p:spPr>
        <p:txBody>
          <a:bodyPr wrap="square" rtlCol="0">
            <a:spAutoFit/>
          </a:bodyPr>
          <a:lstStyle/>
          <a:p>
            <a:pPr algn="ctr">
              <a:lnSpc>
                <a:spcPct val="200000"/>
              </a:lnSpc>
            </a:pPr>
            <a:r>
              <a:rPr lang="en-GB" sz="2000" b="1" dirty="0">
                <a:solidFill>
                  <a:schemeClr val="bg1"/>
                </a:solidFill>
              </a:rPr>
              <a:t>Citizens</a:t>
            </a:r>
            <a:r>
              <a:rPr lang="en-US" sz="2000" b="1" dirty="0">
                <a:solidFill>
                  <a:schemeClr val="bg1"/>
                </a:solidFill>
              </a:rPr>
              <a:t> Journalism VS Traditional Journalism</a:t>
            </a:r>
            <a:endParaRPr lang="en-GB" sz="2000" b="1" dirty="0">
              <a:solidFill>
                <a:schemeClr val="bg1"/>
              </a:solidFill>
            </a:endParaRPr>
          </a:p>
        </p:txBody>
      </p:sp>
      <p:sp>
        <p:nvSpPr>
          <p:cNvPr id="8" name="TextBox 7"/>
          <p:cNvSpPr txBox="1"/>
          <p:nvPr/>
        </p:nvSpPr>
        <p:spPr>
          <a:xfrm>
            <a:off x="-124622" y="252815"/>
            <a:ext cx="2278698" cy="619721"/>
          </a:xfrm>
          <a:prstGeom prst="rect">
            <a:avLst/>
          </a:prstGeom>
          <a:noFill/>
        </p:spPr>
        <p:txBody>
          <a:bodyPr wrap="square" rtlCol="0">
            <a:spAutoFit/>
          </a:bodyPr>
          <a:lstStyle/>
          <a:p>
            <a:pPr algn="ctr">
              <a:lnSpc>
                <a:spcPct val="200000"/>
              </a:lnSpc>
            </a:pPr>
            <a:r>
              <a:rPr lang="en-GB" sz="2000" b="1" dirty="0">
                <a:solidFill>
                  <a:schemeClr val="bg1"/>
                </a:solidFill>
              </a:rPr>
              <a:t>Lecture</a:t>
            </a:r>
            <a:r>
              <a:rPr lang="ar-EG" sz="2000" b="1" dirty="0">
                <a:solidFill>
                  <a:schemeClr val="bg1"/>
                </a:solidFill>
              </a:rPr>
              <a:t> </a:t>
            </a:r>
            <a:r>
              <a:rPr lang="en-GB" sz="2000" b="1" dirty="0">
                <a:solidFill>
                  <a:schemeClr val="bg1"/>
                </a:solidFill>
              </a:rPr>
              <a:t>8</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Citizen Journalism News Literacy. - ppt download">
            <a:extLst>
              <a:ext uri="{FF2B5EF4-FFF2-40B4-BE49-F238E27FC236}">
                <a16:creationId xmlns:a16="http://schemas.microsoft.com/office/drawing/2014/main" id="{F9CBED37-28EC-88F5-BC00-F1A6E475E0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89065" y="1187032"/>
            <a:ext cx="5614373" cy="43219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Will citizen journalist replace professional journalist? | Explore The  Issues Of Media and Communication">
            <a:extLst>
              <a:ext uri="{FF2B5EF4-FFF2-40B4-BE49-F238E27FC236}">
                <a16:creationId xmlns:a16="http://schemas.microsoft.com/office/drawing/2014/main" id="{9A013815-F568-353B-C382-5B5BB17DAB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8940" y="982109"/>
            <a:ext cx="2790670" cy="14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32320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456602" cy="621709"/>
          </a:xfrm>
          <a:prstGeom prst="rect">
            <a:avLst/>
          </a:prstGeom>
          <a:noFill/>
        </p:spPr>
        <p:txBody>
          <a:bodyPr wrap="square" rtlCol="0">
            <a:spAutoFit/>
          </a:bodyPr>
          <a:lstStyle/>
          <a:p>
            <a:pPr algn="ctr">
              <a:lnSpc>
                <a:spcPct val="200000"/>
              </a:lnSpc>
            </a:pPr>
            <a:r>
              <a:rPr lang="en-GB" sz="2000" b="1" dirty="0">
                <a:solidFill>
                  <a:schemeClr val="bg1"/>
                </a:solidFill>
              </a:rPr>
              <a:t>Citizens</a:t>
            </a:r>
            <a:r>
              <a:rPr lang="en-US" sz="2000" b="1" dirty="0">
                <a:solidFill>
                  <a:schemeClr val="bg1"/>
                </a:solidFill>
              </a:rPr>
              <a:t> Journalism VS Traditional Journalism</a:t>
            </a:r>
            <a:endParaRPr lang="en-GB" sz="2000" b="1" dirty="0">
              <a:solidFill>
                <a:schemeClr val="bg1"/>
              </a:solidFill>
            </a:endParaRPr>
          </a:p>
        </p:txBody>
      </p:sp>
      <p:sp>
        <p:nvSpPr>
          <p:cNvPr id="8" name="TextBox 7"/>
          <p:cNvSpPr txBox="1"/>
          <p:nvPr/>
        </p:nvSpPr>
        <p:spPr>
          <a:xfrm>
            <a:off x="-124622" y="252815"/>
            <a:ext cx="2278698" cy="619721"/>
          </a:xfrm>
          <a:prstGeom prst="rect">
            <a:avLst/>
          </a:prstGeom>
          <a:noFill/>
        </p:spPr>
        <p:txBody>
          <a:bodyPr wrap="square" rtlCol="0">
            <a:spAutoFit/>
          </a:bodyPr>
          <a:lstStyle/>
          <a:p>
            <a:pPr algn="ctr">
              <a:lnSpc>
                <a:spcPct val="200000"/>
              </a:lnSpc>
            </a:pPr>
            <a:r>
              <a:rPr lang="en-GB" sz="2000" b="1" dirty="0">
                <a:solidFill>
                  <a:schemeClr val="bg1"/>
                </a:solidFill>
              </a:rPr>
              <a:t>Lecture</a:t>
            </a:r>
            <a:r>
              <a:rPr lang="ar-EG" sz="2000" b="1" dirty="0">
                <a:solidFill>
                  <a:schemeClr val="bg1"/>
                </a:solidFill>
              </a:rPr>
              <a:t> </a:t>
            </a:r>
            <a:r>
              <a:rPr lang="en-GB" sz="2000" b="1" dirty="0">
                <a:solidFill>
                  <a:schemeClr val="bg1"/>
                </a:solidFill>
              </a:rPr>
              <a:t>8</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DIFFERENCES BETWEEN Citizen Journalism &amp; Professional Journalism  presenting. - ppt download">
            <a:extLst>
              <a:ext uri="{FF2B5EF4-FFF2-40B4-BE49-F238E27FC236}">
                <a16:creationId xmlns:a16="http://schemas.microsoft.com/office/drawing/2014/main" id="{EBA79C5A-9051-7730-D216-CBC7C81A5E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7963" y="1557835"/>
            <a:ext cx="6758739" cy="3801791"/>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Will citizen journalist replace professional journalist? | Explore The  Issues Of Media and Communication">
            <a:extLst>
              <a:ext uri="{FF2B5EF4-FFF2-40B4-BE49-F238E27FC236}">
                <a16:creationId xmlns:a16="http://schemas.microsoft.com/office/drawing/2014/main" id="{2F0E08D4-24E1-67BE-4BA0-DE5CAEC0F48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8940" y="982109"/>
            <a:ext cx="2790670" cy="14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950947"/>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699474"/>
          </a:xfrm>
          <a:prstGeom prst="rect">
            <a:avLst/>
          </a:prstGeom>
          <a:noFill/>
        </p:spPr>
        <p:txBody>
          <a:bodyPr wrap="square" rtlCol="0">
            <a:spAutoFit/>
          </a:bodyPr>
          <a:lstStyle/>
          <a:p>
            <a:pPr algn="just">
              <a:lnSpc>
                <a:spcPct val="200000"/>
              </a:lnSpc>
            </a:pPr>
            <a:r>
              <a:rPr lang="en-GB" sz="2000" b="1" dirty="0">
                <a:solidFill>
                  <a:srgbClr val="0070C0"/>
                </a:solidFill>
              </a:rPr>
              <a:t>People today, in other words, are in constant connection with a number of streams of information. By way of a passive–active form of citizenship, they can stay informed, networked, and ready for action.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In his 2002 book Smart Mobs, Rheingold envisions such a future. what has become known as citizen journalism.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New streaming applications boost citizen journalism | Arab News">
            <a:extLst>
              <a:ext uri="{FF2B5EF4-FFF2-40B4-BE49-F238E27FC236}">
                <a16:creationId xmlns:a16="http://schemas.microsoft.com/office/drawing/2014/main" id="{61D0DF48-E3FE-A87F-2164-349502B1A6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738873"/>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6CA01B24-4B8D-78CC-75EB-30337DA23A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27440" y="1280827"/>
            <a:ext cx="3525517" cy="422815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20C1817-0216-AFE7-30C2-5CBC92AB39B2}"/>
              </a:ext>
            </a:extLst>
          </p:cNvPr>
          <p:cNvSpPr txBox="1"/>
          <p:nvPr/>
        </p:nvSpPr>
        <p:spPr>
          <a:xfrm>
            <a:off x="454169" y="2563764"/>
            <a:ext cx="2244167" cy="1997919"/>
          </a:xfrm>
          <a:prstGeom prst="rect">
            <a:avLst/>
          </a:prstGeom>
          <a:noFill/>
        </p:spPr>
        <p:txBody>
          <a:bodyPr wrap="square">
            <a:spAutoFit/>
          </a:bodyPr>
          <a:lstStyle/>
          <a:p>
            <a:pPr algn="ctr">
              <a:lnSpc>
                <a:spcPct val="150000"/>
              </a:lnSpc>
            </a:pPr>
            <a:r>
              <a:rPr lang="en-GB" sz="1400" b="1" i="0" dirty="0">
                <a:solidFill>
                  <a:srgbClr val="00B050"/>
                </a:solidFill>
                <a:effectLst/>
                <a:latin typeface="PublicoText"/>
              </a:rPr>
              <a:t>The cover of Time Magazine's Dec. 25 issue proclaims that you — users who are transforming the Internet — are the person of the year for 2006.</a:t>
            </a:r>
            <a:endParaRPr lang="en-GB" sz="1400" b="1" dirty="0">
              <a:solidFill>
                <a:srgbClr val="00B050"/>
              </a:solidFill>
            </a:endParaRPr>
          </a:p>
        </p:txBody>
      </p:sp>
      <p:pic>
        <p:nvPicPr>
          <p:cNvPr id="11" name="Picture 2" descr="New streaming applications boost citizen journalism | Arab News">
            <a:extLst>
              <a:ext uri="{FF2B5EF4-FFF2-40B4-BE49-F238E27FC236}">
                <a16:creationId xmlns:a16="http://schemas.microsoft.com/office/drawing/2014/main" id="{3D2EF65B-41B9-A563-55E4-7AEC7DBCA41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792886"/>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4219" y="518721"/>
            <a:ext cx="5144486" cy="461665"/>
          </a:xfrm>
          <a:prstGeom prst="rect">
            <a:avLst/>
          </a:prstGeom>
          <a:noFill/>
        </p:spPr>
        <p:txBody>
          <a:bodyPr wrap="square" rtlCol="0">
            <a:spAutoFit/>
          </a:bodyPr>
          <a:lstStyle/>
          <a:p>
            <a:pPr algn="ctr"/>
            <a:r>
              <a:rPr lang="en-GB" sz="2400" b="1" i="0" dirty="0">
                <a:solidFill>
                  <a:schemeClr val="bg1"/>
                </a:solidFill>
                <a:effectLst/>
                <a:latin typeface="Linux Libertine"/>
              </a:rPr>
              <a:t>You (</a:t>
            </a:r>
            <a:r>
              <a:rPr lang="en-GB" sz="2400" b="1" i="1" dirty="0">
                <a:solidFill>
                  <a:schemeClr val="bg1"/>
                </a:solidFill>
                <a:effectLst/>
                <a:latin typeface="Linux Libertine"/>
              </a:rPr>
              <a:t>Time</a:t>
            </a:r>
            <a:r>
              <a:rPr lang="en-GB" sz="2400" b="1" i="0" dirty="0">
                <a:solidFill>
                  <a:schemeClr val="bg1"/>
                </a:solidFill>
                <a:effectLst/>
                <a:latin typeface="Linux Libertine"/>
              </a:rPr>
              <a:t> Person of the Year)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682226"/>
          </a:xfrm>
          <a:prstGeom prst="rect">
            <a:avLst/>
          </a:prstGeom>
          <a:noFill/>
        </p:spPr>
        <p:txBody>
          <a:bodyPr wrap="square" rtlCol="0">
            <a:spAutoFit/>
          </a:bodyPr>
          <a:lstStyle/>
          <a:p>
            <a:pPr algn="just">
              <a:lnSpc>
                <a:spcPct val="200000"/>
              </a:lnSpc>
            </a:pPr>
            <a:r>
              <a:rPr lang="en-GB" sz="2400" b="1" dirty="0">
                <a:solidFill>
                  <a:srgbClr val="0070C0"/>
                </a:solidFill>
              </a:rPr>
              <a:t>"You" was the official choice for Time's Person of the Year in 2006. The magazine set out to recognize the millions of people who anonymously contribute user-generated content to websites such as YouTube, </a:t>
            </a:r>
            <a:r>
              <a:rPr lang="en-GB" sz="2400" b="1" dirty="0" err="1">
                <a:solidFill>
                  <a:srgbClr val="0070C0"/>
                </a:solidFill>
              </a:rPr>
              <a:t>MySpace</a:t>
            </a:r>
            <a:r>
              <a:rPr lang="en-GB" sz="2400" b="1" dirty="0">
                <a:solidFill>
                  <a:srgbClr val="0070C0"/>
                </a:solidFill>
              </a:rPr>
              <a:t>, Facebook, Wikipedia and other wikis, and the multitudes of other websites featuring user contribution.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76681BAB-2249-2CFA-0853-FCD9092D04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7909" y="980386"/>
            <a:ext cx="2268860" cy="2721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71625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892732"/>
          </a:xfrm>
          <a:prstGeom prst="rect">
            <a:avLst/>
          </a:prstGeom>
          <a:noFill/>
        </p:spPr>
        <p:txBody>
          <a:bodyPr wrap="square" rtlCol="0">
            <a:spAutoFit/>
          </a:bodyPr>
          <a:lstStyle/>
          <a:p>
            <a:pPr algn="just">
              <a:lnSpc>
                <a:spcPct val="200000"/>
              </a:lnSpc>
            </a:pPr>
            <a:r>
              <a:rPr lang="en-GB" b="1" dirty="0">
                <a:solidFill>
                  <a:srgbClr val="0070C0"/>
                </a:solidFill>
              </a:rPr>
              <a:t> Obviously, digitally networked communication and user-created content in times of crisis have contributed largely in shaping citizen journalism into what it is today.</a:t>
            </a:r>
          </a:p>
          <a:p>
            <a:pPr algn="just">
              <a:lnSpc>
                <a:spcPct val="200000"/>
              </a:lnSpc>
            </a:pPr>
            <a:r>
              <a:rPr lang="en-GB" b="1" dirty="0">
                <a:solidFill>
                  <a:srgbClr val="0070C0"/>
                </a:solidFill>
              </a:rPr>
              <a:t> Journalism researcher Stuart Allan (2009: 18) cites the aftermath of the South Asian tsunami of December 2004 as a defining moment, as the first-person accounts documented with mobile and digital cameras — many of them posted online — became a unique addition to the coverage that mainstream journalism was able to provide.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تويتر \ Jyoti ( Ssrian) for life. على تويتر: &quot;MTL 👇 Justice4SSR Citizen  Journalism Citizen Journalism is clear ,straight forward &amp;amp; there is no  twist &amp;amp; turns, no manipulation. Justice is our">
            <a:extLst>
              <a:ext uri="{FF2B5EF4-FFF2-40B4-BE49-F238E27FC236}">
                <a16:creationId xmlns:a16="http://schemas.microsoft.com/office/drawing/2014/main" id="{11A115C4-1E53-9570-C851-CDE2E1E424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5904"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566640"/>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892732"/>
          </a:xfrm>
          <a:prstGeom prst="rect">
            <a:avLst/>
          </a:prstGeom>
          <a:noFill/>
        </p:spPr>
        <p:txBody>
          <a:bodyPr wrap="square" rtlCol="0">
            <a:spAutoFit/>
          </a:bodyPr>
          <a:lstStyle/>
          <a:p>
            <a:pPr algn="just">
              <a:lnSpc>
                <a:spcPct val="200000"/>
              </a:lnSpc>
            </a:pPr>
            <a:r>
              <a:rPr lang="en-GB" b="1" dirty="0">
                <a:solidFill>
                  <a:srgbClr val="0070C0"/>
                </a:solidFill>
              </a:rPr>
              <a:t>Citizen journalism is about the capacity, largely afforded by digital technology, of ordinary people to bear witness to and comment on things that happen in the world, big or small.</a:t>
            </a:r>
          </a:p>
          <a:p>
            <a:pPr algn="just">
              <a:lnSpc>
                <a:spcPct val="200000"/>
              </a:lnSpc>
            </a:pPr>
            <a:endParaRPr lang="en-GB" b="1" dirty="0">
              <a:solidFill>
                <a:srgbClr val="0070C0"/>
              </a:solidFill>
            </a:endParaRPr>
          </a:p>
          <a:p>
            <a:pPr algn="just">
              <a:lnSpc>
                <a:spcPct val="200000"/>
              </a:lnSpc>
            </a:pPr>
            <a:r>
              <a:rPr lang="en-GB" b="1" dirty="0">
                <a:solidFill>
                  <a:srgbClr val="0070C0"/>
                </a:solidFill>
              </a:rPr>
              <a:t> It has developed from those occasions when ‘ordinary people’ find themselves in situations that urge them to temporarily enter the role of a journalist, communicating what goes on around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New streaming applications boost citizen journalism | Arab News">
            <a:extLst>
              <a:ext uri="{FF2B5EF4-FFF2-40B4-BE49-F238E27FC236}">
                <a16:creationId xmlns:a16="http://schemas.microsoft.com/office/drawing/2014/main" id="{40A4258B-53FF-4D35-B294-0711B839D46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186860"/>
            <a:ext cx="267652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57982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Citizen Journalism - YouTube">
            <a:extLst>
              <a:ext uri="{FF2B5EF4-FFF2-40B4-BE49-F238E27FC236}">
                <a16:creationId xmlns:a16="http://schemas.microsoft.com/office/drawing/2014/main" id="{81950B03-95FC-2AA6-00FD-AE4676330D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45" y="1913219"/>
            <a:ext cx="5413504" cy="303156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تويتر \ Jyoti ( Ssrian) for life. على تويتر: &quot;MTL 👇 Justice4SSR Citizen  Journalism Citizen Journalism is clear ,straight forward &amp;amp; there is no  twist &amp;amp; turns, no manipulation. Justice is our">
            <a:extLst>
              <a:ext uri="{FF2B5EF4-FFF2-40B4-BE49-F238E27FC236}">
                <a16:creationId xmlns:a16="http://schemas.microsoft.com/office/drawing/2014/main" id="{FD69A1D5-E744-0D09-569D-0F68865FFB0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25904"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620285"/>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Citizens</a:t>
            </a:r>
            <a:r>
              <a:rPr lang="en-US" sz="2400" b="1" dirty="0">
                <a:solidFill>
                  <a:schemeClr val="bg1"/>
                </a:solidFill>
              </a:rPr>
              <a:t> Journalism</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8</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0324" y="1633538"/>
            <a:ext cx="8474504" cy="3682226"/>
          </a:xfrm>
          <a:prstGeom prst="rect">
            <a:avLst/>
          </a:prstGeom>
          <a:noFill/>
        </p:spPr>
        <p:txBody>
          <a:bodyPr wrap="square" rtlCol="0">
            <a:spAutoFit/>
          </a:bodyPr>
          <a:lstStyle/>
          <a:p>
            <a:pPr algn="just">
              <a:lnSpc>
                <a:spcPct val="200000"/>
              </a:lnSpc>
            </a:pPr>
            <a:r>
              <a:rPr lang="en-GB" sz="2400" b="1" dirty="0">
                <a:solidFill>
                  <a:srgbClr val="0070C0"/>
                </a:solidFill>
              </a:rPr>
              <a:t>And as digital technology and the internet has increasingly made it possible for people to act upon such impulses, citizen journalism as an emergent genre has contributed, in recent years, to a transformation of journalism from being seen as a domain exclusive to professional participants.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تويتر \ Jyoti ( Ssrian) for life. على تويتر: &quot;MTL 👇 Justice4SSR Citizen  Journalism Citizen Journalism is clear ,straight forward &amp;amp; there is no  twist &amp;amp; turns, no manipulation. Justice is our">
            <a:extLst>
              <a:ext uri="{FF2B5EF4-FFF2-40B4-BE49-F238E27FC236}">
                <a16:creationId xmlns:a16="http://schemas.microsoft.com/office/drawing/2014/main" id="{F5F401DE-FA19-FF28-67C6-7E63FCC216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5904"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28246"/>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5281</TotalTime>
  <Words>2411</Words>
  <Application>Microsoft Office PowerPoint</Application>
  <PresentationFormat>Widescreen</PresentationFormat>
  <Paragraphs>147</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Linux Libertine</vt:lpstr>
      <vt:lpstr>PublicoText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252</cp:revision>
  <dcterms:created xsi:type="dcterms:W3CDTF">2021-08-03T13:03:26Z</dcterms:created>
  <dcterms:modified xsi:type="dcterms:W3CDTF">2022-11-24T11:00:52Z</dcterms:modified>
</cp:coreProperties>
</file>