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483" r:id="rId6"/>
    <p:sldId id="351" r:id="rId7"/>
    <p:sldId id="532" r:id="rId8"/>
    <p:sldId id="533" r:id="rId9"/>
    <p:sldId id="571" r:id="rId10"/>
    <p:sldId id="572" r:id="rId11"/>
    <p:sldId id="573" r:id="rId12"/>
    <p:sldId id="497" r:id="rId13"/>
    <p:sldId id="575" r:id="rId14"/>
    <p:sldId id="498" r:id="rId15"/>
    <p:sldId id="504" r:id="rId16"/>
    <p:sldId id="517" r:id="rId17"/>
    <p:sldId id="531" r:id="rId18"/>
    <p:sldId id="530" r:id="rId19"/>
    <p:sldId id="582" r:id="rId20"/>
    <p:sldId id="529" r:id="rId21"/>
    <p:sldId id="528" r:id="rId22"/>
    <p:sldId id="534" r:id="rId23"/>
    <p:sldId id="478" r:id="rId24"/>
    <p:sldId id="479" r:id="rId25"/>
    <p:sldId id="477" r:id="rId26"/>
    <p:sldId id="476" r:id="rId27"/>
    <p:sldId id="485" r:id="rId28"/>
    <p:sldId id="484" r:id="rId29"/>
    <p:sldId id="482" r:id="rId30"/>
    <p:sldId id="536" r:id="rId31"/>
    <p:sldId id="490" r:id="rId32"/>
    <p:sldId id="489" r:id="rId33"/>
    <p:sldId id="567" r:id="rId34"/>
    <p:sldId id="487" r:id="rId35"/>
    <p:sldId id="486" r:id="rId36"/>
    <p:sldId id="576" r:id="rId37"/>
    <p:sldId id="577" r:id="rId38"/>
    <p:sldId id="578" r:id="rId39"/>
    <p:sldId id="583" r:id="rId40"/>
    <p:sldId id="492" r:id="rId41"/>
    <p:sldId id="473" r:id="rId42"/>
    <p:sldId id="569" r:id="rId43"/>
    <p:sldId id="579" r:id="rId44"/>
    <p:sldId id="526" r:id="rId45"/>
    <p:sldId id="525" r:id="rId46"/>
    <p:sldId id="570" r:id="rId47"/>
    <p:sldId id="524" r:id="rId48"/>
    <p:sldId id="507" r:id="rId49"/>
    <p:sldId id="50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532"/>
            <p14:sldId id="533"/>
            <p14:sldId id="571"/>
            <p14:sldId id="572"/>
            <p14:sldId id="573"/>
            <p14:sldId id="497"/>
            <p14:sldId id="575"/>
            <p14:sldId id="498"/>
            <p14:sldId id="504"/>
            <p14:sldId id="517"/>
            <p14:sldId id="531"/>
            <p14:sldId id="530"/>
            <p14:sldId id="582"/>
            <p14:sldId id="529"/>
            <p14:sldId id="528"/>
            <p14:sldId id="534"/>
            <p14:sldId id="478"/>
            <p14:sldId id="479"/>
            <p14:sldId id="477"/>
            <p14:sldId id="476"/>
            <p14:sldId id="485"/>
            <p14:sldId id="484"/>
            <p14:sldId id="482"/>
            <p14:sldId id="536"/>
            <p14:sldId id="490"/>
            <p14:sldId id="489"/>
            <p14:sldId id="567"/>
            <p14:sldId id="487"/>
            <p14:sldId id="486"/>
            <p14:sldId id="576"/>
            <p14:sldId id="577"/>
            <p14:sldId id="578"/>
            <p14:sldId id="583"/>
            <p14:sldId id="492"/>
            <p14:sldId id="473"/>
            <p14:sldId id="569"/>
            <p14:sldId id="579"/>
            <p14:sldId id="526"/>
            <p14:sldId id="525"/>
            <p14:sldId id="570"/>
            <p14:sldId id="524"/>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بناء استراتيجية تسويق المحتوى الرقمي.</a:t>
          </a:r>
          <a:endParaRPr lang="en-US" sz="16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dirty="0">
              <a:latin typeface="Alexandria Medium" pitchFamily="2" charset="-78"/>
              <a:cs typeface="Alexandria Medium" pitchFamily="2" charset="-78"/>
            </a:rPr>
            <a:t>Content Creation &amp; Content Curation </a:t>
          </a:r>
        </a:p>
        <a:p>
          <a:pPr algn="r" rtl="1"/>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C67E4A6F-F339-43DC-9A77-D184F8B94B38}">
      <dgm:prSet custT="1"/>
      <dgm:spPr/>
      <dgm:t>
        <a:bodyPr/>
        <a:lstStyle/>
        <a:p>
          <a:pPr algn="r" rtl="1"/>
          <a:r>
            <a:rPr lang="ar-EG" sz="1600" dirty="0">
              <a:latin typeface="Alexandria Medium" pitchFamily="2" charset="-78"/>
              <a:cs typeface="Alexandria Medium" pitchFamily="2" charset="-78"/>
            </a:rPr>
            <a:t>إنتاج المحتوى الرقمي لقصة العلامة التجارية </a:t>
          </a:r>
          <a:r>
            <a:rPr lang="en-US" sz="1600" dirty="0">
              <a:latin typeface="Alexandria Medium" pitchFamily="2" charset="-78"/>
              <a:cs typeface="Alexandria Medium" pitchFamily="2" charset="-78"/>
            </a:rPr>
            <a:t>Brand storytelling </a:t>
          </a:r>
        </a:p>
      </dgm:t>
    </dgm:pt>
    <dgm:pt modelId="{B6C2B8D6-F480-4C09-A11D-B315FE84AEC4}" type="parTrans" cxnId="{63050DC5-1121-471B-8D4E-E87668EB0F11}">
      <dgm:prSet/>
      <dgm:spPr/>
      <dgm:t>
        <a:bodyPr/>
        <a:lstStyle/>
        <a:p>
          <a:pPr rtl="1"/>
          <a:endParaRPr lang="en-US" sz="1600"/>
        </a:p>
      </dgm:t>
    </dgm:pt>
    <dgm:pt modelId="{66F0EC83-5112-47BF-B8B5-8D96BF73519E}" type="sibTrans" cxnId="{63050DC5-1121-471B-8D4E-E87668EB0F11}">
      <dgm:prSet/>
      <dgm:spPr/>
      <dgm:t>
        <a:bodyPr/>
        <a:lstStyle/>
        <a:p>
          <a:pPr rtl="1"/>
          <a:endParaRPr lang="en-US" sz="1600"/>
        </a:p>
      </dgm:t>
    </dgm:pt>
    <dgm:pt modelId="{7AEF4207-AB97-46EE-B875-6F952E3314E0}">
      <dgm:prSet custT="1"/>
      <dgm:spPr/>
      <dgm:t>
        <a:bodyPr/>
        <a:lstStyle/>
        <a:p>
          <a:pPr rtl="1"/>
          <a:r>
            <a:rPr lang="ar-EG" sz="1600" dirty="0">
              <a:latin typeface="Alexandria Medium" pitchFamily="2" charset="-78"/>
              <a:cs typeface="Alexandria Medium" pitchFamily="2" charset="-78"/>
            </a:rPr>
            <a:t>إنتاج المحتوى الرقمي لشخصية العلامة التجارية </a:t>
          </a:r>
          <a:r>
            <a:rPr lang="en-US" sz="1600" dirty="0">
              <a:latin typeface="Alexandria Medium" pitchFamily="2" charset="-78"/>
              <a:cs typeface="Alexandria Medium" pitchFamily="2" charset="-78"/>
            </a:rPr>
            <a:t>Brand Personality</a:t>
          </a:r>
        </a:p>
      </dgm:t>
    </dgm:pt>
    <dgm:pt modelId="{B07B7694-D96D-46DF-9C31-FC58068756A9}" type="parTrans" cxnId="{99FCD2CD-557E-49D9-B39B-B1A310CD6DFC}">
      <dgm:prSet/>
      <dgm:spPr/>
      <dgm:t>
        <a:bodyPr/>
        <a:lstStyle/>
        <a:p>
          <a:pPr rtl="1"/>
          <a:endParaRPr lang="en-US" sz="1600"/>
        </a:p>
      </dgm:t>
    </dgm:pt>
    <dgm:pt modelId="{AF002F20-EABB-4AEC-BD92-008D2F0B9353}" type="sibTrans" cxnId="{99FCD2CD-557E-49D9-B39B-B1A310CD6DFC}">
      <dgm:prSet/>
      <dgm:spPr/>
      <dgm:t>
        <a:bodyPr/>
        <a:lstStyle/>
        <a:p>
          <a:pPr rtl="1"/>
          <a:endParaRPr lang="en-US" sz="1600"/>
        </a:p>
      </dgm:t>
    </dgm:pt>
    <dgm:pt modelId="{00AF3BD8-210C-423B-9847-0DDCC86F51C5}">
      <dgm:prSet custT="1"/>
      <dgm:spPr/>
      <dgm:t>
        <a:bodyPr/>
        <a:lstStyle/>
        <a:p>
          <a:pPr rtl="1"/>
          <a:r>
            <a:rPr lang="ar-EG" sz="1600" dirty="0">
              <a:latin typeface="Alexandria Medium" pitchFamily="2" charset="-78"/>
              <a:cs typeface="Alexandria Medium" pitchFamily="2" charset="-78"/>
            </a:rPr>
            <a:t>تحديات إنتاج المحتوى الرقمي التسويقي</a:t>
          </a:r>
          <a:endParaRPr lang="en-US" sz="1600" dirty="0">
            <a:latin typeface="Alexandria Medium" pitchFamily="2" charset="-78"/>
            <a:cs typeface="Alexandria Medium" pitchFamily="2" charset="-78"/>
          </a:endParaRPr>
        </a:p>
      </dgm:t>
    </dgm:pt>
    <dgm:pt modelId="{CC614CF0-FA2D-4E12-B89A-A945B9EEDE63}" type="parTrans" cxnId="{970AAC24-1C37-4D68-8DDE-DD851587CC45}">
      <dgm:prSet/>
      <dgm:spPr/>
      <dgm:t>
        <a:bodyPr/>
        <a:lstStyle/>
        <a:p>
          <a:pPr rtl="1"/>
          <a:endParaRPr lang="en-US" sz="1600"/>
        </a:p>
      </dgm:t>
    </dgm:pt>
    <dgm:pt modelId="{21D44EAF-1836-44CE-AD41-A11D46817BF4}" type="sibTrans" cxnId="{970AAC24-1C37-4D68-8DDE-DD851587CC45}">
      <dgm:prSet/>
      <dgm:spPr/>
      <dgm:t>
        <a:bodyPr/>
        <a:lstStyle/>
        <a:p>
          <a:pPr rtl="1"/>
          <a:endParaRPr lang="en-US" sz="1600"/>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8854">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custScaleY="84082">
        <dgm:presLayoutVars>
          <dgm:chMax val="0"/>
          <dgm:bulletEnabled val="1"/>
        </dgm:presLayoutVars>
      </dgm:prSet>
      <dgm:spPr/>
    </dgm:pt>
    <dgm:pt modelId="{304CF3CF-B067-45B9-A6EB-B2D2B68A71A8}" type="pres">
      <dgm:prSet presAssocID="{101846A6-EE64-417E-9E06-A623A749FCDF}" presName="spacer" presStyleCnt="0"/>
      <dgm:spPr/>
    </dgm:pt>
    <dgm:pt modelId="{E96E7C8C-7AC0-4A68-9949-E7600CE4C219}" type="pres">
      <dgm:prSet presAssocID="{C67E4A6F-F339-43DC-9A77-D184F8B94B38}" presName="parentText" presStyleLbl="node1" presStyleIdx="2" presStyleCnt="5" custScaleY="55578">
        <dgm:presLayoutVars>
          <dgm:chMax val="0"/>
          <dgm:bulletEnabled val="1"/>
        </dgm:presLayoutVars>
      </dgm:prSet>
      <dgm:spPr/>
    </dgm:pt>
    <dgm:pt modelId="{71C3F521-50EF-4C78-A408-5293D2CB7E56}" type="pres">
      <dgm:prSet presAssocID="{66F0EC83-5112-47BF-B8B5-8D96BF73519E}" presName="spacer" presStyleCnt="0"/>
      <dgm:spPr/>
    </dgm:pt>
    <dgm:pt modelId="{21A895FE-3002-471E-9622-F79486058E7E}" type="pres">
      <dgm:prSet presAssocID="{7AEF4207-AB97-46EE-B875-6F952E3314E0}" presName="parentText" presStyleLbl="node1" presStyleIdx="3" presStyleCnt="5" custScaleY="55467">
        <dgm:presLayoutVars>
          <dgm:chMax val="0"/>
          <dgm:bulletEnabled val="1"/>
        </dgm:presLayoutVars>
      </dgm:prSet>
      <dgm:spPr/>
    </dgm:pt>
    <dgm:pt modelId="{4AF574F0-CDD7-4F34-B8A1-616C2CF91FF3}" type="pres">
      <dgm:prSet presAssocID="{AF002F20-EABB-4AEC-BD92-008D2F0B9353}" presName="spacer" presStyleCnt="0"/>
      <dgm:spPr/>
    </dgm:pt>
    <dgm:pt modelId="{06F4D456-F3DF-428B-94AA-39E7E3DE8776}" type="pres">
      <dgm:prSet presAssocID="{00AF3BD8-210C-423B-9847-0DDCC86F51C5}" presName="parentText" presStyleLbl="node1" presStyleIdx="4" presStyleCnt="5" custScaleY="52154">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970AAC24-1C37-4D68-8DDE-DD851587CC45}" srcId="{0CA42C7C-2B7D-4CB7-9BA5-FD23D73572AB}" destId="{00AF3BD8-210C-423B-9847-0DDCC86F51C5}" srcOrd="4" destOrd="0" parTransId="{CC614CF0-FA2D-4E12-B89A-A945B9EEDE63}" sibTransId="{21D44EAF-1836-44CE-AD41-A11D46817BF4}"/>
    <dgm:cxn modelId="{58A8C85C-E4D0-4400-80BF-D96DC874B3A0}" type="presOf" srcId="{C67E4A6F-F339-43DC-9A77-D184F8B94B38}" destId="{E96E7C8C-7AC0-4A68-9949-E7600CE4C21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21B992AA-521D-4720-B1E7-979A71997E75}" type="presOf" srcId="{00AF3BD8-210C-423B-9847-0DDCC86F51C5}" destId="{06F4D456-F3DF-428B-94AA-39E7E3DE8776}"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63050DC5-1121-471B-8D4E-E87668EB0F11}" srcId="{0CA42C7C-2B7D-4CB7-9BA5-FD23D73572AB}" destId="{C67E4A6F-F339-43DC-9A77-D184F8B94B38}" srcOrd="2" destOrd="0" parTransId="{B6C2B8D6-F480-4C09-A11D-B315FE84AEC4}" sibTransId="{66F0EC83-5112-47BF-B8B5-8D96BF73519E}"/>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CEFA4DDD-8C9D-480D-8A9B-91DD940CC5E0}" type="presParOf" srcId="{D9264816-3DEE-4B54-954B-44E82D539425}" destId="{E96E7C8C-7AC0-4A68-9949-E7600CE4C219}" srcOrd="4" destOrd="0" presId="urn:microsoft.com/office/officeart/2005/8/layout/vList2"/>
    <dgm:cxn modelId="{9820AFDF-D066-4A03-B31E-DB8A9F76AFA1}" type="presParOf" srcId="{D9264816-3DEE-4B54-954B-44E82D539425}" destId="{71C3F521-50EF-4C78-A408-5293D2CB7E56}"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F9498066-3EC4-4E3E-91EB-30E8C71B86B8}" type="presParOf" srcId="{D9264816-3DEE-4B54-954B-44E82D539425}" destId="{4AF574F0-CDD7-4F34-B8A1-616C2CF91FF3}" srcOrd="7" destOrd="0" presId="urn:microsoft.com/office/officeart/2005/8/layout/vList2"/>
    <dgm:cxn modelId="{56262920-0D85-475D-AACF-B00587ECBAF8}" type="presParOf" srcId="{D9264816-3DEE-4B54-954B-44E82D539425}" destId="{06F4D456-F3DF-428B-94AA-39E7E3DE877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بناء استراتيجية تسويق المحتوى الرقمي.</a:t>
          </a:r>
          <a:endParaRPr lang="en-US" sz="16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dirty="0">
              <a:latin typeface="Alexandria Medium" pitchFamily="2" charset="-78"/>
              <a:cs typeface="Alexandria Medium" pitchFamily="2" charset="-78"/>
            </a:rPr>
            <a:t>Content Creation &amp; Content Curation </a:t>
          </a:r>
        </a:p>
        <a:p>
          <a:pPr algn="r" rtl="1"/>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C67E4A6F-F339-43DC-9A77-D184F8B94B38}">
      <dgm:prSet custT="1"/>
      <dgm:spPr/>
      <dgm:t>
        <a:bodyPr/>
        <a:lstStyle/>
        <a:p>
          <a:pPr algn="r" rtl="1"/>
          <a:r>
            <a:rPr lang="ar-EG" sz="1600" dirty="0">
              <a:latin typeface="Alexandria Medium" pitchFamily="2" charset="-78"/>
              <a:cs typeface="Alexandria Medium" pitchFamily="2" charset="-78"/>
            </a:rPr>
            <a:t>إنتاج المحتوى الرقمي لقصة العلامة التجارية </a:t>
          </a:r>
          <a:r>
            <a:rPr lang="en-US" sz="1600" dirty="0">
              <a:latin typeface="Alexandria Medium" pitchFamily="2" charset="-78"/>
              <a:cs typeface="Alexandria Medium" pitchFamily="2" charset="-78"/>
            </a:rPr>
            <a:t>Brand storytelling </a:t>
          </a:r>
        </a:p>
      </dgm:t>
    </dgm:pt>
    <dgm:pt modelId="{B6C2B8D6-F480-4C09-A11D-B315FE84AEC4}" type="parTrans" cxnId="{63050DC5-1121-471B-8D4E-E87668EB0F11}">
      <dgm:prSet/>
      <dgm:spPr/>
      <dgm:t>
        <a:bodyPr/>
        <a:lstStyle/>
        <a:p>
          <a:pPr rtl="1"/>
          <a:endParaRPr lang="en-US" sz="1600"/>
        </a:p>
      </dgm:t>
    </dgm:pt>
    <dgm:pt modelId="{66F0EC83-5112-47BF-B8B5-8D96BF73519E}" type="sibTrans" cxnId="{63050DC5-1121-471B-8D4E-E87668EB0F11}">
      <dgm:prSet/>
      <dgm:spPr/>
      <dgm:t>
        <a:bodyPr/>
        <a:lstStyle/>
        <a:p>
          <a:pPr rtl="1"/>
          <a:endParaRPr lang="en-US" sz="1600"/>
        </a:p>
      </dgm:t>
    </dgm:pt>
    <dgm:pt modelId="{7AEF4207-AB97-46EE-B875-6F952E3314E0}">
      <dgm:prSet custT="1"/>
      <dgm:spPr/>
      <dgm:t>
        <a:bodyPr/>
        <a:lstStyle/>
        <a:p>
          <a:pPr rtl="1"/>
          <a:r>
            <a:rPr lang="ar-EG" sz="1600" dirty="0">
              <a:latin typeface="Alexandria Medium" pitchFamily="2" charset="-78"/>
              <a:cs typeface="Alexandria Medium" pitchFamily="2" charset="-78"/>
            </a:rPr>
            <a:t>إنتاج المحتوى الرقمي لشخصية العلامة التجارية </a:t>
          </a:r>
          <a:r>
            <a:rPr lang="en-US" sz="1600" dirty="0">
              <a:latin typeface="Alexandria Medium" pitchFamily="2" charset="-78"/>
              <a:cs typeface="Alexandria Medium" pitchFamily="2" charset="-78"/>
            </a:rPr>
            <a:t>Brand Personality</a:t>
          </a:r>
        </a:p>
      </dgm:t>
    </dgm:pt>
    <dgm:pt modelId="{B07B7694-D96D-46DF-9C31-FC58068756A9}" type="parTrans" cxnId="{99FCD2CD-557E-49D9-B39B-B1A310CD6DFC}">
      <dgm:prSet/>
      <dgm:spPr/>
      <dgm:t>
        <a:bodyPr/>
        <a:lstStyle/>
        <a:p>
          <a:pPr rtl="1"/>
          <a:endParaRPr lang="en-US" sz="1600"/>
        </a:p>
      </dgm:t>
    </dgm:pt>
    <dgm:pt modelId="{AF002F20-EABB-4AEC-BD92-008D2F0B9353}" type="sibTrans" cxnId="{99FCD2CD-557E-49D9-B39B-B1A310CD6DFC}">
      <dgm:prSet/>
      <dgm:spPr/>
      <dgm:t>
        <a:bodyPr/>
        <a:lstStyle/>
        <a:p>
          <a:pPr rtl="1"/>
          <a:endParaRPr lang="en-US" sz="1600"/>
        </a:p>
      </dgm:t>
    </dgm:pt>
    <dgm:pt modelId="{00AF3BD8-210C-423B-9847-0DDCC86F51C5}">
      <dgm:prSet custT="1"/>
      <dgm:spPr/>
      <dgm:t>
        <a:bodyPr/>
        <a:lstStyle/>
        <a:p>
          <a:pPr rtl="1"/>
          <a:r>
            <a:rPr lang="ar-EG" sz="1600" dirty="0">
              <a:latin typeface="Alexandria Medium" pitchFamily="2" charset="-78"/>
              <a:cs typeface="Alexandria Medium" pitchFamily="2" charset="-78"/>
            </a:rPr>
            <a:t>تحديات إنتاج المحتوى الرقمي التسويقي</a:t>
          </a:r>
          <a:endParaRPr lang="en-US" sz="1600" dirty="0">
            <a:latin typeface="Alexandria Medium" pitchFamily="2" charset="-78"/>
            <a:cs typeface="Alexandria Medium" pitchFamily="2" charset="-78"/>
          </a:endParaRPr>
        </a:p>
      </dgm:t>
    </dgm:pt>
    <dgm:pt modelId="{CC614CF0-FA2D-4E12-B89A-A945B9EEDE63}" type="parTrans" cxnId="{970AAC24-1C37-4D68-8DDE-DD851587CC45}">
      <dgm:prSet/>
      <dgm:spPr/>
      <dgm:t>
        <a:bodyPr/>
        <a:lstStyle/>
        <a:p>
          <a:pPr rtl="1"/>
          <a:endParaRPr lang="en-US" sz="1600"/>
        </a:p>
      </dgm:t>
    </dgm:pt>
    <dgm:pt modelId="{21D44EAF-1836-44CE-AD41-A11D46817BF4}" type="sibTrans" cxnId="{970AAC24-1C37-4D68-8DDE-DD851587CC45}">
      <dgm:prSet/>
      <dgm:spPr/>
      <dgm:t>
        <a:bodyPr/>
        <a:lstStyle/>
        <a:p>
          <a:pPr rtl="1"/>
          <a:endParaRPr lang="en-US" sz="1600"/>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8854">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custScaleY="84082">
        <dgm:presLayoutVars>
          <dgm:chMax val="0"/>
          <dgm:bulletEnabled val="1"/>
        </dgm:presLayoutVars>
      </dgm:prSet>
      <dgm:spPr/>
    </dgm:pt>
    <dgm:pt modelId="{304CF3CF-B067-45B9-A6EB-B2D2B68A71A8}" type="pres">
      <dgm:prSet presAssocID="{101846A6-EE64-417E-9E06-A623A749FCDF}" presName="spacer" presStyleCnt="0"/>
      <dgm:spPr/>
    </dgm:pt>
    <dgm:pt modelId="{E96E7C8C-7AC0-4A68-9949-E7600CE4C219}" type="pres">
      <dgm:prSet presAssocID="{C67E4A6F-F339-43DC-9A77-D184F8B94B38}" presName="parentText" presStyleLbl="node1" presStyleIdx="2" presStyleCnt="5" custScaleY="55578">
        <dgm:presLayoutVars>
          <dgm:chMax val="0"/>
          <dgm:bulletEnabled val="1"/>
        </dgm:presLayoutVars>
      </dgm:prSet>
      <dgm:spPr/>
    </dgm:pt>
    <dgm:pt modelId="{71C3F521-50EF-4C78-A408-5293D2CB7E56}" type="pres">
      <dgm:prSet presAssocID="{66F0EC83-5112-47BF-B8B5-8D96BF73519E}" presName="spacer" presStyleCnt="0"/>
      <dgm:spPr/>
    </dgm:pt>
    <dgm:pt modelId="{21A895FE-3002-471E-9622-F79486058E7E}" type="pres">
      <dgm:prSet presAssocID="{7AEF4207-AB97-46EE-B875-6F952E3314E0}" presName="parentText" presStyleLbl="node1" presStyleIdx="3" presStyleCnt="5" custScaleY="55467">
        <dgm:presLayoutVars>
          <dgm:chMax val="0"/>
          <dgm:bulletEnabled val="1"/>
        </dgm:presLayoutVars>
      </dgm:prSet>
      <dgm:spPr/>
    </dgm:pt>
    <dgm:pt modelId="{4AF574F0-CDD7-4F34-B8A1-616C2CF91FF3}" type="pres">
      <dgm:prSet presAssocID="{AF002F20-EABB-4AEC-BD92-008D2F0B9353}" presName="spacer" presStyleCnt="0"/>
      <dgm:spPr/>
    </dgm:pt>
    <dgm:pt modelId="{06F4D456-F3DF-428B-94AA-39E7E3DE8776}" type="pres">
      <dgm:prSet presAssocID="{00AF3BD8-210C-423B-9847-0DDCC86F51C5}" presName="parentText" presStyleLbl="node1" presStyleIdx="4" presStyleCnt="5" custScaleY="52154">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970AAC24-1C37-4D68-8DDE-DD851587CC45}" srcId="{0CA42C7C-2B7D-4CB7-9BA5-FD23D73572AB}" destId="{00AF3BD8-210C-423B-9847-0DDCC86F51C5}" srcOrd="4" destOrd="0" parTransId="{CC614CF0-FA2D-4E12-B89A-A945B9EEDE63}" sibTransId="{21D44EAF-1836-44CE-AD41-A11D46817BF4}"/>
    <dgm:cxn modelId="{58A8C85C-E4D0-4400-80BF-D96DC874B3A0}" type="presOf" srcId="{C67E4A6F-F339-43DC-9A77-D184F8B94B38}" destId="{E96E7C8C-7AC0-4A68-9949-E7600CE4C21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21B992AA-521D-4720-B1E7-979A71997E75}" type="presOf" srcId="{00AF3BD8-210C-423B-9847-0DDCC86F51C5}" destId="{06F4D456-F3DF-428B-94AA-39E7E3DE8776}"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63050DC5-1121-471B-8D4E-E87668EB0F11}" srcId="{0CA42C7C-2B7D-4CB7-9BA5-FD23D73572AB}" destId="{C67E4A6F-F339-43DC-9A77-D184F8B94B38}" srcOrd="2" destOrd="0" parTransId="{B6C2B8D6-F480-4C09-A11D-B315FE84AEC4}" sibTransId="{66F0EC83-5112-47BF-B8B5-8D96BF73519E}"/>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CEFA4DDD-8C9D-480D-8A9B-91DD940CC5E0}" type="presParOf" srcId="{D9264816-3DEE-4B54-954B-44E82D539425}" destId="{E96E7C8C-7AC0-4A68-9949-E7600CE4C219}" srcOrd="4" destOrd="0" presId="urn:microsoft.com/office/officeart/2005/8/layout/vList2"/>
    <dgm:cxn modelId="{9820AFDF-D066-4A03-B31E-DB8A9F76AFA1}" type="presParOf" srcId="{D9264816-3DEE-4B54-954B-44E82D539425}" destId="{71C3F521-50EF-4C78-A408-5293D2CB7E56}"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F9498066-3EC4-4E3E-91EB-30E8C71B86B8}" type="presParOf" srcId="{D9264816-3DEE-4B54-954B-44E82D539425}" destId="{4AF574F0-CDD7-4F34-B8A1-616C2CF91FF3}" srcOrd="7" destOrd="0" presId="urn:microsoft.com/office/officeart/2005/8/layout/vList2"/>
    <dgm:cxn modelId="{56262920-0D85-475D-AACF-B00587ECBAF8}" type="presParOf" srcId="{D9264816-3DEE-4B54-954B-44E82D539425}" destId="{06F4D456-F3DF-428B-94AA-39E7E3DE8776}"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90200"/>
          <a:ext cx="8403460" cy="59445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بناء استراتيجية تسويق المحتوى الرقمي.</a:t>
          </a:r>
          <a:endParaRPr lang="en-US" sz="1600" kern="1200" dirty="0">
            <a:latin typeface="Alexandria Medium" pitchFamily="2" charset="-78"/>
            <a:cs typeface="Alexandria Medium" pitchFamily="2" charset="-78"/>
          </a:endParaRPr>
        </a:p>
      </dsp:txBody>
      <dsp:txXfrm>
        <a:off x="29019" y="119219"/>
        <a:ext cx="8345422" cy="536417"/>
      </dsp:txXfrm>
    </dsp:sp>
    <dsp:sp modelId="{DBA06B27-B941-4DFA-9965-1BE0784B3538}">
      <dsp:nvSpPr>
        <dsp:cNvPr id="0" name=""/>
        <dsp:cNvSpPr/>
      </dsp:nvSpPr>
      <dsp:spPr>
        <a:xfrm>
          <a:off x="0" y="871855"/>
          <a:ext cx="8403460" cy="102310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kern="1200" dirty="0">
              <a:latin typeface="Alexandria Medium" pitchFamily="2" charset="-78"/>
              <a:cs typeface="Alexandria Medium" pitchFamily="2" charset="-78"/>
            </a:rPr>
            <a:t>Content Creation &amp; Content Curation </a:t>
          </a:r>
        </a:p>
        <a:p>
          <a:pPr marL="0" lvl="0" indent="0" algn="r"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49944" y="921799"/>
        <a:ext cx="8303572" cy="923221"/>
      </dsp:txXfrm>
    </dsp:sp>
    <dsp:sp modelId="{E96E7C8C-7AC0-4A68-9949-E7600CE4C219}">
      <dsp:nvSpPr>
        <dsp:cNvPr id="0" name=""/>
        <dsp:cNvSpPr/>
      </dsp:nvSpPr>
      <dsp:spPr>
        <a:xfrm>
          <a:off x="0" y="2082165"/>
          <a:ext cx="8403460" cy="67627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لقصة العلامة التجارية </a:t>
          </a:r>
          <a:r>
            <a:rPr lang="en-US" sz="1600" kern="1200" dirty="0">
              <a:latin typeface="Alexandria Medium" pitchFamily="2" charset="-78"/>
              <a:cs typeface="Alexandria Medium" pitchFamily="2" charset="-78"/>
            </a:rPr>
            <a:t>Brand storytelling </a:t>
          </a:r>
        </a:p>
      </dsp:txBody>
      <dsp:txXfrm>
        <a:off x="33013" y="2115178"/>
        <a:ext cx="8337434" cy="610247"/>
      </dsp:txXfrm>
    </dsp:sp>
    <dsp:sp modelId="{21A895FE-3002-471E-9622-F79486058E7E}">
      <dsp:nvSpPr>
        <dsp:cNvPr id="0" name=""/>
        <dsp:cNvSpPr/>
      </dsp:nvSpPr>
      <dsp:spPr>
        <a:xfrm>
          <a:off x="0" y="2945638"/>
          <a:ext cx="8403460" cy="67492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لشخصية العلامة التجارية </a:t>
          </a:r>
          <a:r>
            <a:rPr lang="en-US" sz="1600" kern="1200" dirty="0">
              <a:latin typeface="Alexandria Medium" pitchFamily="2" charset="-78"/>
              <a:cs typeface="Alexandria Medium" pitchFamily="2" charset="-78"/>
            </a:rPr>
            <a:t>Brand Personality</a:t>
          </a:r>
        </a:p>
      </dsp:txBody>
      <dsp:txXfrm>
        <a:off x="32947" y="2978585"/>
        <a:ext cx="8337566" cy="609028"/>
      </dsp:txXfrm>
    </dsp:sp>
    <dsp:sp modelId="{06F4D456-F3DF-428B-94AA-39E7E3DE8776}">
      <dsp:nvSpPr>
        <dsp:cNvPr id="0" name=""/>
        <dsp:cNvSpPr/>
      </dsp:nvSpPr>
      <dsp:spPr>
        <a:xfrm>
          <a:off x="0" y="3807760"/>
          <a:ext cx="8403460" cy="63460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تحديات إنتاج المحتوى الرقمي التسويقي</a:t>
          </a:r>
          <a:endParaRPr lang="en-US" sz="1600" kern="1200" dirty="0">
            <a:latin typeface="Alexandria Medium" pitchFamily="2" charset="-78"/>
            <a:cs typeface="Alexandria Medium" pitchFamily="2" charset="-78"/>
          </a:endParaRPr>
        </a:p>
      </dsp:txBody>
      <dsp:txXfrm>
        <a:off x="30979" y="3838739"/>
        <a:ext cx="8341502" cy="5726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90200"/>
          <a:ext cx="9683094" cy="594455"/>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بناء استراتيجية تسويق المحتوى الرقمي.</a:t>
          </a:r>
          <a:endParaRPr lang="en-US" sz="1600" kern="1200" dirty="0">
            <a:latin typeface="Alexandria Medium" pitchFamily="2" charset="-78"/>
            <a:cs typeface="Alexandria Medium" pitchFamily="2" charset="-78"/>
          </a:endParaRPr>
        </a:p>
      </dsp:txBody>
      <dsp:txXfrm>
        <a:off x="29019" y="119219"/>
        <a:ext cx="9625056" cy="536417"/>
      </dsp:txXfrm>
    </dsp:sp>
    <dsp:sp modelId="{DBA06B27-B941-4DFA-9965-1BE0784B3538}">
      <dsp:nvSpPr>
        <dsp:cNvPr id="0" name=""/>
        <dsp:cNvSpPr/>
      </dsp:nvSpPr>
      <dsp:spPr>
        <a:xfrm>
          <a:off x="0" y="871855"/>
          <a:ext cx="9683094" cy="1023109"/>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kern="1200" dirty="0">
              <a:latin typeface="Alexandria Medium" pitchFamily="2" charset="-78"/>
              <a:cs typeface="Alexandria Medium" pitchFamily="2" charset="-78"/>
            </a:rPr>
            <a:t>Content Creation &amp; Content Curation </a:t>
          </a:r>
        </a:p>
        <a:p>
          <a:pPr marL="0" lvl="0" indent="0" algn="r"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49944" y="921799"/>
        <a:ext cx="9583206" cy="923221"/>
      </dsp:txXfrm>
    </dsp:sp>
    <dsp:sp modelId="{E96E7C8C-7AC0-4A68-9949-E7600CE4C219}">
      <dsp:nvSpPr>
        <dsp:cNvPr id="0" name=""/>
        <dsp:cNvSpPr/>
      </dsp:nvSpPr>
      <dsp:spPr>
        <a:xfrm>
          <a:off x="0" y="2082165"/>
          <a:ext cx="9683094" cy="676273"/>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لقصة العلامة التجارية </a:t>
          </a:r>
          <a:r>
            <a:rPr lang="en-US" sz="1600" kern="1200" dirty="0">
              <a:latin typeface="Alexandria Medium" pitchFamily="2" charset="-78"/>
              <a:cs typeface="Alexandria Medium" pitchFamily="2" charset="-78"/>
            </a:rPr>
            <a:t>Brand storytelling </a:t>
          </a:r>
        </a:p>
      </dsp:txBody>
      <dsp:txXfrm>
        <a:off x="33013" y="2115178"/>
        <a:ext cx="9617068" cy="610247"/>
      </dsp:txXfrm>
    </dsp:sp>
    <dsp:sp modelId="{21A895FE-3002-471E-9622-F79486058E7E}">
      <dsp:nvSpPr>
        <dsp:cNvPr id="0" name=""/>
        <dsp:cNvSpPr/>
      </dsp:nvSpPr>
      <dsp:spPr>
        <a:xfrm>
          <a:off x="0" y="2945638"/>
          <a:ext cx="9683094" cy="674922"/>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لشخصية العلامة التجارية </a:t>
          </a:r>
          <a:r>
            <a:rPr lang="en-US" sz="1600" kern="1200" dirty="0">
              <a:latin typeface="Alexandria Medium" pitchFamily="2" charset="-78"/>
              <a:cs typeface="Alexandria Medium" pitchFamily="2" charset="-78"/>
            </a:rPr>
            <a:t>Brand Personality</a:t>
          </a:r>
        </a:p>
      </dsp:txBody>
      <dsp:txXfrm>
        <a:off x="32947" y="2978585"/>
        <a:ext cx="9617200" cy="609028"/>
      </dsp:txXfrm>
    </dsp:sp>
    <dsp:sp modelId="{06F4D456-F3DF-428B-94AA-39E7E3DE8776}">
      <dsp:nvSpPr>
        <dsp:cNvPr id="0" name=""/>
        <dsp:cNvSpPr/>
      </dsp:nvSpPr>
      <dsp:spPr>
        <a:xfrm>
          <a:off x="0" y="3807760"/>
          <a:ext cx="9683094" cy="634609"/>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تحديات إنتاج المحتوى الرقمي التسويقي</a:t>
          </a:r>
          <a:endParaRPr lang="en-US" sz="1600" kern="1200" dirty="0">
            <a:latin typeface="Alexandria Medium" pitchFamily="2" charset="-78"/>
            <a:cs typeface="Alexandria Medium" pitchFamily="2" charset="-78"/>
          </a:endParaRPr>
        </a:p>
      </dsp:txBody>
      <dsp:txXfrm>
        <a:off x="30979" y="3838739"/>
        <a:ext cx="9621136" cy="57265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theguardian.com/fashion/zara" TargetMode="External"/><Relationship Id="rId2" Type="http://schemas.openxmlformats.org/officeDocument/2006/relationships/hyperlink" Target="https://about.nike.com/en/newsroom" TargetMode="External"/><Relationship Id="rId1" Type="http://schemas.openxmlformats.org/officeDocument/2006/relationships/slideLayout" Target="../slideLayouts/slideLayout2.xml"/><Relationship Id="rId4" Type="http://schemas.openxmlformats.org/officeDocument/2006/relationships/hyperlink" Target="https://disneyparks.disney.go.com/blog/latest-stories/"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2.xml"/><Relationship Id="rId5" Type="http://schemas.openxmlformats.org/officeDocument/2006/relationships/image" Target="../media/image48.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46" name="TextBox 45"/>
          <p:cNvSpPr txBox="1"/>
          <p:nvPr/>
        </p:nvSpPr>
        <p:spPr>
          <a:xfrm>
            <a:off x="482470" y="4581784"/>
            <a:ext cx="4551247" cy="646331"/>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kern="0" dirty="0">
                <a:latin typeface="Simplified Arabic" panose="02020603050405020304" pitchFamily="18" charset="-78"/>
                <a:cs typeface="Alexandria" charset="0"/>
              </a:rPr>
              <a:t>تابع: تسويق المحتوى الرقمي (الجزء الثاني)</a:t>
            </a:r>
            <a:r>
              <a:rPr lang="en-US" kern="0" dirty="0">
                <a:latin typeface="Simplified Arabic" panose="02020603050405020304" pitchFamily="18" charset="-78"/>
                <a:cs typeface="Alexandria" charset="0"/>
              </a:rPr>
              <a:t> </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5479631"/>
    </mc:Choice>
    <mc:Fallback xmlns="">
      <p:transition spd="slow" advTm="5479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المحاضرة الثانية</a:t>
            </a:r>
            <a:br>
              <a:rPr lang="ar-EG" sz="3200" b="1" dirty="0">
                <a:latin typeface="Alexandria" pitchFamily="2" charset="-78"/>
                <a:cs typeface="Alexandria" pitchFamily="2" charset="-78"/>
              </a:rPr>
            </a:br>
            <a:r>
              <a:rPr lang="ar-EG" sz="2400" b="1" dirty="0">
                <a:solidFill>
                  <a:srgbClr val="00AEEF"/>
                </a:solidFill>
                <a:latin typeface="Alexandria" pitchFamily="2" charset="-78"/>
                <a:cs typeface="Alexandria" pitchFamily="2" charset="-78"/>
              </a:rPr>
              <a:t>تابع: </a:t>
            </a:r>
            <a:r>
              <a:rPr lang="ar-EG" sz="2400" b="1" dirty="0">
                <a:solidFill>
                  <a:srgbClr val="00ADEE"/>
                </a:solidFill>
                <a:latin typeface="Alexandria" pitchFamily="2" charset="-78"/>
                <a:cs typeface="Alexandria" pitchFamily="2" charset="-78"/>
              </a:rPr>
              <a:t>تسويق المحتوى الرقمي</a:t>
            </a:r>
            <a:endParaRPr lang="en-US" sz="2700" b="1" dirty="0">
              <a:solidFill>
                <a:srgbClr val="00ADEE"/>
              </a:solidFill>
              <a:latin typeface="Alexandria" pitchFamily="2" charset="-78"/>
              <a:cs typeface="Alexandria" pitchFamily="2" charset="-78"/>
            </a:endParaRPr>
          </a:p>
        </p:txBody>
      </p:sp>
      <p:graphicFrame>
        <p:nvGraphicFramePr>
          <p:cNvPr id="8" name="Content Placeholder 2">
            <a:extLst>
              <a:ext uri="{FF2B5EF4-FFF2-40B4-BE49-F238E27FC236}">
                <a16:creationId xmlns:a16="http://schemas.microsoft.com/office/drawing/2014/main" id="{E7F85774-B699-22F3-F4E8-C1CBB167F2A8}"/>
              </a:ext>
            </a:extLst>
          </p:cNvPr>
          <p:cNvGraphicFramePr>
            <a:graphicFrameLocks noGrp="1"/>
          </p:cNvGraphicFramePr>
          <p:nvPr>
            <p:ph idx="1"/>
            <p:extLst>
              <p:ext uri="{D42A27DB-BD31-4B8C-83A1-F6EECF244321}">
                <p14:modId xmlns:p14="http://schemas.microsoft.com/office/powerpoint/2010/main" val="2498454942"/>
              </p:ext>
            </p:extLst>
          </p:nvPr>
        </p:nvGraphicFramePr>
        <p:xfrm>
          <a:off x="3657161" y="1852463"/>
          <a:ext cx="8403460" cy="4532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210204" y="2518220"/>
            <a:ext cx="3194706" cy="2999712"/>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lvl="0" algn="ctr" rtl="1"/>
            <a:r>
              <a:rPr lang="ar-EG" sz="2800" dirty="0">
                <a:latin typeface="Alexandria Medium" pitchFamily="2" charset="-78"/>
                <a:cs typeface="Alexandria Medium" pitchFamily="2" charset="-78"/>
              </a:rPr>
              <a:t>مفهوم استراتيجية تسويق المحتوى الرقمي.</a:t>
            </a:r>
            <a:endParaRPr lang="en-US" sz="28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2900851"/>
            <a:ext cx="6513786" cy="20495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just" rtl="1">
              <a:lnSpc>
                <a:spcPct val="150000"/>
              </a:lnSpc>
              <a:buNone/>
            </a:pPr>
            <a:r>
              <a:rPr lang="ar-EG" sz="1600" dirty="0">
                <a:solidFill>
                  <a:srgbClr val="203E5F"/>
                </a:solidFill>
                <a:latin typeface="Alexandria Medium" pitchFamily="2" charset="-78"/>
                <a:cs typeface="Alexandria Medium" pitchFamily="2" charset="-78"/>
              </a:rPr>
              <a:t>استراتيجية تسويق المحتوى الرقمي هي عملية تخطيط وتنفيذ استخدام المحتوى الرقمي لجذب والتواصل مع الجمهور المستهدف وتحويله إلى عملاء محتملين أو فعليين أو مدافعين عن العلامة التجارية. ويتم ذلك من خلال 7 خطوات لبناء الاستراتيجية.</a:t>
            </a:r>
            <a:endParaRPr lang="en-US" dirty="0"/>
          </a:p>
        </p:txBody>
      </p:sp>
      <p:pic>
        <p:nvPicPr>
          <p:cNvPr id="8" name="Picture 7" descr="A person holding a tablet with icons flying out of it&#10;&#10;Description automatically generated">
            <a:extLst>
              <a:ext uri="{FF2B5EF4-FFF2-40B4-BE49-F238E27FC236}">
                <a16:creationId xmlns:a16="http://schemas.microsoft.com/office/drawing/2014/main" id="{40355F13-1909-8919-0623-2CE2B0D5BC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111" y="2782613"/>
            <a:ext cx="3798306" cy="23096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3C39-C67D-55DC-6490-8DABACE1F5B3}"/>
              </a:ext>
            </a:extLst>
          </p:cNvPr>
          <p:cNvSpPr>
            <a:spLocks noGrp="1"/>
          </p:cNvSpPr>
          <p:nvPr>
            <p:ph type="title"/>
          </p:nvPr>
        </p:nvSpPr>
        <p:spPr>
          <a:xfrm>
            <a:off x="-1133804" y="80043"/>
            <a:ext cx="10515600" cy="1325563"/>
          </a:xfrm>
        </p:spPr>
        <p:txBody>
          <a:bodyPr>
            <a:normAutofit/>
          </a:bodyPr>
          <a:lstStyle/>
          <a:p>
            <a:pPr algn="ctr">
              <a:lnSpc>
                <a:spcPct val="150000"/>
              </a:lnSpc>
            </a:pPr>
            <a:r>
              <a:rPr lang="ar-EG" sz="2400" b="1" dirty="0">
                <a:latin typeface="Alexandria" pitchFamily="2" charset="-78"/>
                <a:cs typeface="Alexandria" pitchFamily="2" charset="-78"/>
              </a:rPr>
              <a:t>خطوات بناء استراتيجية تسويق المحتوى الرقمي</a:t>
            </a:r>
            <a:endParaRPr lang="en-US" sz="2400" b="1"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1B52AF7A-96F5-1596-E27A-5501A3782AFE}"/>
              </a:ext>
            </a:extLst>
          </p:cNvPr>
          <p:cNvSpPr txBox="1"/>
          <p:nvPr/>
        </p:nvSpPr>
        <p:spPr>
          <a:xfrm>
            <a:off x="409902" y="1835529"/>
            <a:ext cx="6571593" cy="3743974"/>
          </a:xfrm>
          <a:prstGeom prst="rect">
            <a:avLst/>
          </a:prstGeom>
          <a:noFill/>
        </p:spPr>
        <p:txBody>
          <a:bodyPr wrap="square">
            <a:spAutoFit/>
          </a:bodyPr>
          <a:lstStyle/>
          <a:p>
            <a:pPr marL="0" indent="0" algn="just" rtl="1">
              <a:lnSpc>
                <a:spcPct val="150000"/>
              </a:lnSpc>
              <a:buNone/>
            </a:pPr>
            <a:r>
              <a:rPr lang="ar-EG" sz="1600" dirty="0">
                <a:solidFill>
                  <a:srgbClr val="00AEEF"/>
                </a:solidFill>
                <a:latin typeface="Alexandria Medium" pitchFamily="2" charset="-78"/>
                <a:cs typeface="Alexandria Medium" pitchFamily="2" charset="-78"/>
              </a:rPr>
              <a:t>نستعرض أهم سبع خطوات رئيسية لبناء استراتيجية تسويقية فعالة ومحكمة لتسويق المحتوى الرقمي بكفاءة وتميز كالتالي:</a:t>
            </a:r>
          </a:p>
          <a:p>
            <a:pPr marL="0" indent="0" algn="just" rtl="1">
              <a:lnSpc>
                <a:spcPct val="150000"/>
              </a:lnSpc>
              <a:buNone/>
            </a:pPr>
            <a:endParaRPr lang="ar-EG" sz="1600" dirty="0">
              <a:solidFill>
                <a:schemeClr val="tx1"/>
              </a:solidFill>
              <a:latin typeface="Alexandria Medium" pitchFamily="2" charset="-78"/>
              <a:cs typeface="Alexandria Medium" pitchFamily="2" charset="-78"/>
            </a:endParaRPr>
          </a:p>
          <a:p>
            <a:pPr marL="0" indent="0" algn="just" rtl="1">
              <a:lnSpc>
                <a:spcPct val="150000"/>
              </a:lnSpc>
              <a:buNone/>
            </a:pPr>
            <a:r>
              <a:rPr lang="ar-EG" sz="1600" dirty="0">
                <a:solidFill>
                  <a:schemeClr val="tx1"/>
                </a:solidFill>
                <a:latin typeface="Alexandria Medium" pitchFamily="2" charset="-78"/>
                <a:cs typeface="Alexandria Medium" pitchFamily="2" charset="-78"/>
              </a:rPr>
              <a:t>1- تحديد الأهداف التسويقية العامة: من خلال صياغة أهداف تسويقية محددة قابلة للقياس والتحقيق مع تحديد الإطار الزمني لكل هدف</a:t>
            </a:r>
          </a:p>
          <a:p>
            <a:pPr marL="0" indent="0" algn="just" rtl="1">
              <a:lnSpc>
                <a:spcPct val="150000"/>
              </a:lnSpc>
              <a:buNone/>
            </a:pPr>
            <a:endParaRPr lang="ar-EG" sz="1600" dirty="0">
              <a:solidFill>
                <a:schemeClr val="tx1"/>
              </a:solidFill>
              <a:latin typeface="Alexandria Medium" pitchFamily="2" charset="-78"/>
              <a:cs typeface="Alexandria Medium" pitchFamily="2" charset="-78"/>
            </a:endParaRPr>
          </a:p>
          <a:p>
            <a:pPr marL="0" indent="0" algn="just" rtl="1">
              <a:lnSpc>
                <a:spcPct val="150000"/>
              </a:lnSpc>
              <a:buNone/>
            </a:pPr>
            <a:r>
              <a:rPr lang="ar-EG" sz="1600" dirty="0">
                <a:solidFill>
                  <a:schemeClr val="tx1"/>
                </a:solidFill>
                <a:latin typeface="Alexandria Medium" pitchFamily="2" charset="-78"/>
                <a:cs typeface="Alexandria Medium" pitchFamily="2" charset="-78"/>
              </a:rPr>
              <a:t>2- تحديد هدف المحتوى: عند تصميم محتوى رقمي معين لابد من تحديد هدف محدد لهذا المحتوى مثل إثارة الحوار مع الجمهور، أو تحسين نتائج الوصول عبر كلمات البحث، أو جذب عملاء جدد، أو الحفاظ على العملاء الحاليين.</a:t>
            </a:r>
            <a:endParaRPr lang="en-US" sz="1600" dirty="0">
              <a:solidFill>
                <a:schemeClr val="tx1"/>
              </a:solidFill>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EC8D6B19-9F85-38B1-921B-3F2DF77A53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9769" y="80043"/>
            <a:ext cx="2305141" cy="1076343"/>
          </a:xfrm>
          <a:prstGeom prst="rect">
            <a:avLst/>
          </a:prstGeom>
        </p:spPr>
      </p:pic>
      <p:pic>
        <p:nvPicPr>
          <p:cNvPr id="4" name="Picture 3" descr="A group of people working on a computer&#10;&#10;Description automatically generated">
            <a:extLst>
              <a:ext uri="{FF2B5EF4-FFF2-40B4-BE49-F238E27FC236}">
                <a16:creationId xmlns:a16="http://schemas.microsoft.com/office/drawing/2014/main" id="{1D5B6FD7-D879-1D13-BE0E-61BECCB9E3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7104" y="2421004"/>
            <a:ext cx="5160899" cy="2716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246051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a:r>
              <a:rPr lang="ar-EG" sz="2800" b="1" dirty="0">
                <a:latin typeface="Alexandria" pitchFamily="2" charset="-78"/>
                <a:cs typeface="Alexandria" pitchFamily="2" charset="-78"/>
              </a:rPr>
              <a:t>خطوات بناء استراتيجية تسويق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2EF783E-19A2-E4BF-2B7D-8E5AD9DDA7AD}"/>
              </a:ext>
            </a:extLst>
          </p:cNvPr>
          <p:cNvSpPr>
            <a:spLocks noGrp="1"/>
          </p:cNvSpPr>
          <p:nvPr>
            <p:ph idx="1"/>
          </p:nvPr>
        </p:nvSpPr>
        <p:spPr>
          <a:xfrm>
            <a:off x="5906813" y="2267060"/>
            <a:ext cx="5257800" cy="4922016"/>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3- تطوير أفكار ابداعية للمحتوى: وتعتبر هذه النقطة محورية فالمحتوى التسويقي </a:t>
            </a:r>
            <a:r>
              <a:rPr lang="ar-EG" sz="1600" dirty="0" err="1">
                <a:latin typeface="Alexandria Medium" pitchFamily="2" charset="-78"/>
                <a:cs typeface="Alexandria Medium" pitchFamily="2" charset="-78"/>
              </a:rPr>
              <a:t>الابداعى</a:t>
            </a:r>
            <a:r>
              <a:rPr lang="ar-EG" sz="1600" dirty="0">
                <a:latin typeface="Alexandria Medium" pitchFamily="2" charset="-78"/>
                <a:cs typeface="Alexandria Medium" pitchFamily="2" charset="-78"/>
              </a:rPr>
              <a:t> هو الذي يجذب الجمهور، ويحقق الأهداف التسويقية المحددة من قبل، ويرتبط ابداع المحتوى التسويقي بتحديد طبيعة المحتوى، ما إذا كان تعليمي، ترفيهي، اقناعي، إرشادي، ملهم، توعوي، ويعتبر المحتوى دائم الخضرة (المستدام) من أهم المحتويات التي يسهل نشرها مرارا وتكرارا بأكثر من شكل وطريقة مع تعديلات طفيفة على المحتوى، كما أنه يصلح لجميع الأوقات دون موسم معين.</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pic>
        <p:nvPicPr>
          <p:cNvPr id="6" name="Picture 5" descr="A light bulb with drawings on the side&#10;&#10;Description automatically generated">
            <a:extLst>
              <a:ext uri="{FF2B5EF4-FFF2-40B4-BE49-F238E27FC236}">
                <a16:creationId xmlns:a16="http://schemas.microsoft.com/office/drawing/2014/main" id="{B07CB58E-DD34-B9E8-71C4-1AE4A2A363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976" y="2422143"/>
            <a:ext cx="4729300" cy="30272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42253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7BC25-5D95-0321-58FD-4BAAB9D92D8B}"/>
              </a:ext>
            </a:extLst>
          </p:cNvPr>
          <p:cNvSpPr>
            <a:spLocks noGrp="1"/>
          </p:cNvSpPr>
          <p:nvPr>
            <p:ph type="title"/>
          </p:nvPr>
        </p:nvSpPr>
        <p:spPr>
          <a:xfrm>
            <a:off x="838200" y="667254"/>
            <a:ext cx="10515600" cy="1076343"/>
          </a:xfrm>
        </p:spPr>
        <p:txBody>
          <a:bodyPr>
            <a:normAutofit/>
          </a:bodyPr>
          <a:lstStyle/>
          <a:p>
            <a:pPr algn="ctr" rtl="1">
              <a:lnSpc>
                <a:spcPct val="150000"/>
              </a:lnSpc>
            </a:pPr>
            <a:r>
              <a:rPr lang="ar-EG" sz="2800" b="1" dirty="0">
                <a:latin typeface="Alexandria" pitchFamily="2" charset="-78"/>
                <a:cs typeface="Alexandria" pitchFamily="2" charset="-78"/>
              </a:rPr>
              <a:t>خطوات بناء استراتيجية تسويق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FDA28149-1DF0-F223-96C4-E2A5D8BEAFC5}"/>
              </a:ext>
            </a:extLst>
          </p:cNvPr>
          <p:cNvSpPr>
            <a:spLocks noGrp="1"/>
          </p:cNvSpPr>
          <p:nvPr>
            <p:ph idx="1"/>
          </p:nvPr>
        </p:nvSpPr>
        <p:spPr>
          <a:xfrm>
            <a:off x="6858000" y="2077818"/>
            <a:ext cx="5108027" cy="4351338"/>
          </a:xfrm>
        </p:spPr>
        <p:txBody>
          <a:bodyPr>
            <a:normAutofit/>
          </a:bodyPr>
          <a:lstStyle/>
          <a:p>
            <a:pPr marL="0" indent="0" algn="just" rtl="1">
              <a:lnSpc>
                <a:spcPct val="150000"/>
              </a:lnSpc>
              <a:buNone/>
            </a:pPr>
            <a:r>
              <a:rPr lang="ar-EG" sz="1600" b="1" dirty="0">
                <a:latin typeface="Alexandria Medium" pitchFamily="2" charset="-78"/>
                <a:cs typeface="Alexandria Medium" pitchFamily="2" charset="-78"/>
              </a:rPr>
              <a:t>4- تحديد قوالب  المحتوى: فالمحتوى التسويقي شامل لعدة قوالب مختلفة، كالنصوص – الرسوم – الصور – الفيديوهات – الصوتيات – الوصلات الفائقة – </a:t>
            </a:r>
            <a:r>
              <a:rPr lang="ar-EG" sz="1600" b="1" dirty="0" err="1">
                <a:latin typeface="Alexandria Medium" pitchFamily="2" charset="-78"/>
                <a:cs typeface="Alexandria Medium" pitchFamily="2" charset="-78"/>
              </a:rPr>
              <a:t>الهاشتاج</a:t>
            </a:r>
            <a:r>
              <a:rPr lang="ar-EG" sz="1600" b="1" dirty="0">
                <a:latin typeface="Alexandria Medium" pitchFamily="2" charset="-78"/>
                <a:cs typeface="Alexandria Medium" pitchFamily="2" charset="-78"/>
              </a:rPr>
              <a:t> – </a:t>
            </a:r>
            <a:r>
              <a:rPr lang="ar-EG" sz="1600" b="1" dirty="0" err="1">
                <a:latin typeface="Alexandria Medium" pitchFamily="2" charset="-78"/>
                <a:cs typeface="Alexandria Medium" pitchFamily="2" charset="-78"/>
              </a:rPr>
              <a:t>الانفوجرافيك</a:t>
            </a:r>
            <a:r>
              <a:rPr lang="ar-EG" sz="1600" b="1" dirty="0">
                <a:latin typeface="Alexandria Medium" pitchFamily="2" charset="-78"/>
                <a:cs typeface="Alexandria Medium" pitchFamily="2" charset="-78"/>
              </a:rPr>
              <a:t> – </a:t>
            </a:r>
            <a:r>
              <a:rPr lang="ar-EG" sz="1600" b="1" dirty="0" err="1">
                <a:latin typeface="Alexandria Medium" pitchFamily="2" charset="-78"/>
                <a:cs typeface="Alexandria Medium" pitchFamily="2" charset="-78"/>
              </a:rPr>
              <a:t>الميمز</a:t>
            </a:r>
            <a:r>
              <a:rPr lang="ar-EG" sz="1600" b="1" dirty="0">
                <a:latin typeface="Alexandria Medium" pitchFamily="2" charset="-78"/>
                <a:cs typeface="Alexandria Medium" pitchFamily="2" charset="-78"/>
              </a:rPr>
              <a:t> .....</a:t>
            </a:r>
          </a:p>
          <a:p>
            <a:pPr marL="0" indent="0" algn="just" rtl="1">
              <a:lnSpc>
                <a:spcPct val="150000"/>
              </a:lnSpc>
              <a:buNone/>
            </a:pPr>
            <a:r>
              <a:rPr lang="ar-EG" sz="1600" b="1" dirty="0">
                <a:latin typeface="Alexandria Medium" pitchFamily="2" charset="-78"/>
                <a:cs typeface="Alexandria Medium" pitchFamily="2" charset="-78"/>
              </a:rPr>
              <a:t>5- تحديد منصات بث المحتوى: ويقع اختيار المسوق على المنصات المختلفة وفقا لطبيعة المحتوى ووفقا للأهداف التسويقية من المنصة المستخدمة، وكثافة استخدامها لدى العملاء.</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DF5C61A-1358-ACFA-45E3-81E3558A94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pic>
        <p:nvPicPr>
          <p:cNvPr id="6" name="Picture 5" descr="A group of logos of different brands&#10;&#10;Description automatically generated">
            <a:extLst>
              <a:ext uri="{FF2B5EF4-FFF2-40B4-BE49-F238E27FC236}">
                <a16:creationId xmlns:a16="http://schemas.microsoft.com/office/drawing/2014/main" id="{EF7561BC-5F13-C249-E633-00F3EBFAB1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34" y="2327550"/>
            <a:ext cx="6175123" cy="308756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340302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AFCC2-B59C-B152-F344-46E02B9BA93E}"/>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خطوات بناء استراتيجية تسويق المحتوى الرقمي</a:t>
            </a:r>
            <a:endParaRPr lang="en-US" sz="2800" dirty="0"/>
          </a:p>
        </p:txBody>
      </p:sp>
      <p:sp>
        <p:nvSpPr>
          <p:cNvPr id="3" name="Content Placeholder 2">
            <a:extLst>
              <a:ext uri="{FF2B5EF4-FFF2-40B4-BE49-F238E27FC236}">
                <a16:creationId xmlns:a16="http://schemas.microsoft.com/office/drawing/2014/main" id="{DADEF299-AC06-D49D-82EE-D56B584976E0}"/>
              </a:ext>
            </a:extLst>
          </p:cNvPr>
          <p:cNvSpPr>
            <a:spLocks noGrp="1"/>
          </p:cNvSpPr>
          <p:nvPr>
            <p:ph idx="1"/>
          </p:nvPr>
        </p:nvSpPr>
        <p:spPr>
          <a:xfrm>
            <a:off x="6274676" y="2506662"/>
            <a:ext cx="5335350" cy="4351338"/>
          </a:xfrm>
        </p:spPr>
        <p:txBody>
          <a:bodyPr>
            <a:normAutofit/>
          </a:bodyPr>
          <a:lstStyle/>
          <a:p>
            <a:pPr marL="0" indent="0" algn="just" rtl="1">
              <a:lnSpc>
                <a:spcPct val="150000"/>
              </a:lnSpc>
              <a:buNone/>
            </a:pPr>
            <a:r>
              <a:rPr lang="ar-EG" sz="1600" dirty="0">
                <a:solidFill>
                  <a:srgbClr val="00AEEF"/>
                </a:solidFill>
                <a:latin typeface="Alexandria Medium" pitchFamily="2" charset="-78"/>
                <a:cs typeface="Alexandria Medium" pitchFamily="2" charset="-78"/>
              </a:rPr>
              <a:t>6- جدولة تدشين المحتوى: </a:t>
            </a:r>
            <a:r>
              <a:rPr lang="ar-EG" sz="1600" dirty="0">
                <a:latin typeface="Alexandria Medium" pitchFamily="2" charset="-78"/>
                <a:cs typeface="Alexandria Medium" pitchFamily="2" charset="-78"/>
              </a:rPr>
              <a:t>من خلال وضع مخطط بتقويم تدشين المحتوى ومعدلات إعادة النشر والتكرار، وعادة ما يشمل المخطط التوقيت والتاريخ والهدف من المحتوى وطبيعة الفعل المطلوب من الجمهور نحو المحتوى مثل الاشتراك </a:t>
            </a:r>
            <a:r>
              <a:rPr lang="ar-EG" sz="1600" dirty="0" err="1">
                <a:latin typeface="Alexandria Medium" pitchFamily="2" charset="-78"/>
                <a:cs typeface="Alexandria Medium" pitchFamily="2" charset="-78"/>
              </a:rPr>
              <a:t>فى</a:t>
            </a:r>
            <a:r>
              <a:rPr lang="ar-EG" sz="1600" dirty="0">
                <a:latin typeface="Alexandria Medium" pitchFamily="2" charset="-78"/>
                <a:cs typeface="Alexandria Medium" pitchFamily="2" charset="-78"/>
              </a:rPr>
              <a:t> صفحة أو الاعجاب بمحتوى أو إعادة نشر محتوى معين أو الدخول على صفحة أخرى (صفحات الهبوط).</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65ABDE4-59E7-8D63-3061-6C7FA27A95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pic>
        <p:nvPicPr>
          <p:cNvPr id="6" name="Picture 5" descr="A calendar with a ladder and stickers&#10;&#10;Description automatically generated">
            <a:extLst>
              <a:ext uri="{FF2B5EF4-FFF2-40B4-BE49-F238E27FC236}">
                <a16:creationId xmlns:a16="http://schemas.microsoft.com/office/drawing/2014/main" id="{F6754A22-A878-7274-FCE0-2CC44D5C2F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686" y="2484521"/>
            <a:ext cx="5181480" cy="2942409"/>
          </a:xfrm>
          <a:prstGeom prst="rect">
            <a:avLst/>
          </a:prstGeom>
        </p:spPr>
      </p:pic>
    </p:spTree>
    <p:extLst>
      <p:ext uri="{BB962C8B-B14F-4D97-AF65-F5344CB8AC3E}">
        <p14:creationId xmlns:p14="http://schemas.microsoft.com/office/powerpoint/2010/main" val="3326436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13FCE-DCF7-39E0-5EC3-338425B0CACF}"/>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خطوات بناء استراتيجية تسويق المحتوى الرقمي</a:t>
            </a:r>
            <a:endParaRPr lang="en-US" sz="2800" dirty="0"/>
          </a:p>
        </p:txBody>
      </p:sp>
      <p:sp>
        <p:nvSpPr>
          <p:cNvPr id="11" name="TextBox 10">
            <a:extLst>
              <a:ext uri="{FF2B5EF4-FFF2-40B4-BE49-F238E27FC236}">
                <a16:creationId xmlns:a16="http://schemas.microsoft.com/office/drawing/2014/main" id="{AEBEFA7E-B938-C780-6C58-799E81158119}"/>
              </a:ext>
            </a:extLst>
          </p:cNvPr>
          <p:cNvSpPr txBox="1"/>
          <p:nvPr/>
        </p:nvSpPr>
        <p:spPr>
          <a:xfrm>
            <a:off x="6459056" y="1775421"/>
            <a:ext cx="5324354" cy="4903394"/>
          </a:xfrm>
          <a:prstGeom prst="rect">
            <a:avLst/>
          </a:prstGeom>
          <a:noFill/>
        </p:spPr>
        <p:txBody>
          <a:bodyPr wrap="square">
            <a:spAutoFit/>
          </a:bodyPr>
          <a:lstStyle/>
          <a:p>
            <a:pPr algn="just" rtl="1">
              <a:lnSpc>
                <a:spcPct val="150000"/>
              </a:lnSpc>
            </a:pPr>
            <a:r>
              <a:rPr lang="ar-EG" sz="1400" dirty="0">
                <a:solidFill>
                  <a:srgbClr val="00AEEF"/>
                </a:solidFill>
                <a:latin typeface="Alexandria Medium" pitchFamily="2" charset="-78"/>
                <a:cs typeface="Alexandria Medium" pitchFamily="2" charset="-78"/>
              </a:rPr>
              <a:t>7- تقييم وتقويم الأداء التسويقي: </a:t>
            </a:r>
            <a:r>
              <a:rPr lang="ar-EG" sz="1400" dirty="0">
                <a:latin typeface="Alexandria Medium" pitchFamily="2" charset="-78"/>
                <a:cs typeface="Alexandria Medium" pitchFamily="2" charset="-78"/>
              </a:rPr>
              <a:t>بالاعتماد على مؤشرات قياس الأداء التسويقي الرقمي مثل معدلات النقر ومعدلات التفاعل ومعدلات التحويل عبر الوصلات الفائقة و تعداد الزوار وتعداد معاودة الزيارة ومعدل الزيارات من محركات البحث ومعدل الارتداد وهو نسبة الزوار الذين يغادرون الموقع بعد زيارة صفحة واحدة فقط وكلما قلت قيمته زاد انغماس الجمهور في المحتوى الرقمي ومعدل تحول الزوار الى زبائن من خلال معرفة عدد الزوار المتفاعلين مع أزرار الشراء وإجراءاته ومعدل النمو وهو عدد الزوار الجدد المشتركين في حساب الشركة أو صفحتها الرسمية على مواقع التواصل الاجتماعي، وتوجد العديد من الأدوات المجانية والمدفوعة التي يمكن الاعتماد عليها </a:t>
            </a:r>
            <a:r>
              <a:rPr lang="ar-EG" sz="1400" dirty="0" err="1">
                <a:latin typeface="Alexandria Medium" pitchFamily="2" charset="-78"/>
                <a:cs typeface="Alexandria Medium" pitchFamily="2" charset="-78"/>
              </a:rPr>
              <a:t>فى</a:t>
            </a:r>
            <a:r>
              <a:rPr lang="ar-EG" sz="1400" dirty="0">
                <a:latin typeface="Alexandria Medium" pitchFamily="2" charset="-78"/>
                <a:cs typeface="Alexandria Medium" pitchFamily="2" charset="-78"/>
              </a:rPr>
              <a:t> عمليات تقييم المحتوى التسويقي ومراقبة الأداء  وهو ما يعرف أيضا بقياسات تسويق المحتوى ، ومن هذه الأدوات: جوجل </a:t>
            </a:r>
            <a:r>
              <a:rPr lang="ar-EG" sz="1400" dirty="0" err="1">
                <a:latin typeface="Alexandria Medium" pitchFamily="2" charset="-78"/>
                <a:cs typeface="Alexandria Medium" pitchFamily="2" charset="-78"/>
              </a:rPr>
              <a:t>اناليتكس</a:t>
            </a:r>
            <a:r>
              <a:rPr lang="ar-EG" sz="1400" dirty="0">
                <a:latin typeface="Alexandria Medium" pitchFamily="2" charset="-78"/>
                <a:cs typeface="Alexandria Medium" pitchFamily="2" charset="-78"/>
              </a:rPr>
              <a:t> </a:t>
            </a:r>
            <a:r>
              <a:rPr lang="en-US" sz="1400" dirty="0">
                <a:latin typeface="Alexandria Medium" pitchFamily="2" charset="-78"/>
                <a:cs typeface="Alexandria Medium" pitchFamily="2" charset="-78"/>
              </a:rPr>
              <a:t>Google analytics </a:t>
            </a:r>
            <a:r>
              <a:rPr lang="ar-EG" sz="1400" dirty="0">
                <a:latin typeface="Alexandria Medium" pitchFamily="2" charset="-78"/>
                <a:cs typeface="Alexandria Medium" pitchFamily="2" charset="-78"/>
              </a:rPr>
              <a:t>وهى أداة مجانية من جوجل تساعد في تتبع وتحليل كل ما يخص نشاط الزوار على المواقع الإلكترونية.</a:t>
            </a:r>
          </a:p>
        </p:txBody>
      </p:sp>
      <p:pic>
        <p:nvPicPr>
          <p:cNvPr id="3" name="Graphic 21">
            <a:extLst>
              <a:ext uri="{FF2B5EF4-FFF2-40B4-BE49-F238E27FC236}">
                <a16:creationId xmlns:a16="http://schemas.microsoft.com/office/drawing/2014/main" id="{34A33D91-F677-03BE-DAFE-29CFE3FCFE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004" y="5864764"/>
            <a:ext cx="2305141" cy="1076343"/>
          </a:xfrm>
          <a:prstGeom prst="rect">
            <a:avLst/>
          </a:prstGeom>
        </p:spPr>
      </p:pic>
      <p:pic>
        <p:nvPicPr>
          <p:cNvPr id="5" name="Picture 4" descr="A hand holding a pen over a blue rectangle&#10;&#10;Description automatically generated">
            <a:extLst>
              <a:ext uri="{FF2B5EF4-FFF2-40B4-BE49-F238E27FC236}">
                <a16:creationId xmlns:a16="http://schemas.microsoft.com/office/drawing/2014/main" id="{32018389-E01D-B73A-AF48-249ECBD81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590" y="1917313"/>
            <a:ext cx="5324353" cy="358098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022585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437D-0290-635B-5AC0-7D8146110656}"/>
              </a:ext>
            </a:extLst>
          </p:cNvPr>
          <p:cNvSpPr>
            <a:spLocks noGrp="1"/>
          </p:cNvSpPr>
          <p:nvPr>
            <p:ph type="title"/>
          </p:nvPr>
        </p:nvSpPr>
        <p:spPr/>
        <p:txBody>
          <a:bodyPr>
            <a:normAutofit/>
          </a:bodyPr>
          <a:lstStyle/>
          <a:p>
            <a:pPr algn="ctr" rtl="1">
              <a:lnSpc>
                <a:spcPct val="150000"/>
              </a:lnSpc>
            </a:pPr>
            <a:r>
              <a:rPr lang="ar-EG" sz="2800" b="1" dirty="0">
                <a:latin typeface="Alexandria" pitchFamily="2" charset="-78"/>
                <a:cs typeface="Alexandria" pitchFamily="2" charset="-78"/>
              </a:rPr>
              <a:t>الفرق بين 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وتنظيم المحتوى التسويقي الرقمي</a:t>
            </a:r>
            <a:endParaRPr lang="en-US" sz="2800" dirty="0"/>
          </a:p>
        </p:txBody>
      </p:sp>
      <p:pic>
        <p:nvPicPr>
          <p:cNvPr id="7" name="Graphic 21">
            <a:extLst>
              <a:ext uri="{FF2B5EF4-FFF2-40B4-BE49-F238E27FC236}">
                <a16:creationId xmlns:a16="http://schemas.microsoft.com/office/drawing/2014/main" id="{F01F5A08-00C1-0BC0-1276-9D5A453AA8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4" name="Content Placeholder 3">
            <a:extLst>
              <a:ext uri="{FF2B5EF4-FFF2-40B4-BE49-F238E27FC236}">
                <a16:creationId xmlns:a16="http://schemas.microsoft.com/office/drawing/2014/main" id="{AE22C5C6-F724-FC67-32DC-877F767C30AE}"/>
              </a:ext>
            </a:extLst>
          </p:cNvPr>
          <p:cNvSpPr>
            <a:spLocks noGrp="1"/>
          </p:cNvSpPr>
          <p:nvPr>
            <p:ph idx="1"/>
          </p:nvPr>
        </p:nvSpPr>
        <p:spPr>
          <a:xfrm>
            <a:off x="6227378" y="1825625"/>
            <a:ext cx="5126421" cy="4667250"/>
          </a:xfrm>
        </p:spPr>
        <p:txBody>
          <a:bodyPr>
            <a:normAutofit/>
          </a:bodyPr>
          <a:lstStyle/>
          <a:p>
            <a:pPr marL="0" indent="0" algn="just" rtl="1">
              <a:buNone/>
            </a:pPr>
            <a:r>
              <a:rPr lang="ar-EG" sz="1600" dirty="0">
                <a:solidFill>
                  <a:srgbClr val="00AEEF"/>
                </a:solidFill>
                <a:latin typeface="Alexandria Medium" pitchFamily="2" charset="-78"/>
                <a:cs typeface="Alexandria Medium" pitchFamily="2" charset="-78"/>
              </a:rPr>
              <a:t>إنتاج المحتوى التسويقي الرقمي:</a:t>
            </a:r>
            <a:endParaRPr lang="ar-EG" sz="1600"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    يركز على إنشاء المحتوى الذي يلبي احتياجات واهتمامات الجمهور المستهدف.</a:t>
            </a:r>
          </a:p>
          <a:p>
            <a:pPr algn="just" rtl="1">
              <a:lnSpc>
                <a:spcPct val="150000"/>
              </a:lnSpc>
            </a:pPr>
            <a:r>
              <a:rPr lang="ar-EG" sz="1600" dirty="0">
                <a:latin typeface="Alexandria Medium" pitchFamily="2" charset="-78"/>
                <a:cs typeface="Alexandria Medium" pitchFamily="2" charset="-78"/>
              </a:rPr>
              <a:t>    يتضمن إنشاء مقالات، فيديوهات، صور، حلقات صوتية، تدوينات، إلخ.</a:t>
            </a:r>
          </a:p>
          <a:p>
            <a:pPr algn="just" rtl="1">
              <a:lnSpc>
                <a:spcPct val="150000"/>
              </a:lnSpc>
            </a:pPr>
            <a:r>
              <a:rPr lang="ar-EG" sz="1600" dirty="0">
                <a:latin typeface="Alexandria Medium" pitchFamily="2" charset="-78"/>
                <a:cs typeface="Alexandria Medium" pitchFamily="2" charset="-78"/>
              </a:rPr>
              <a:t>    يتطلب التفكير الإبداعي والقدرة على توصيل الرسالة بشكل فعال وجذاب.</a:t>
            </a:r>
          </a:p>
          <a:p>
            <a:pPr algn="just" rtl="1">
              <a:lnSpc>
                <a:spcPct val="150000"/>
              </a:lnSpc>
            </a:pPr>
            <a:r>
              <a:rPr lang="ar-EG" sz="1600" dirty="0">
                <a:latin typeface="Alexandria Medium" pitchFamily="2" charset="-78"/>
                <a:cs typeface="Alexandria Medium" pitchFamily="2" charset="-78"/>
              </a:rPr>
              <a:t>    يشمل البحث والتخطيط، وكتابة المحتوى ،وتحريره، وتنسيقه.</a:t>
            </a:r>
          </a:p>
          <a:p>
            <a:pPr algn="just" rtl="1">
              <a:lnSpc>
                <a:spcPct val="150000"/>
              </a:lnSpc>
            </a:pPr>
            <a:r>
              <a:rPr lang="ar-EG" sz="1600" dirty="0">
                <a:latin typeface="Alexandria Medium" pitchFamily="2" charset="-78"/>
                <a:cs typeface="Alexandria Medium" pitchFamily="2" charset="-78"/>
              </a:rPr>
              <a:t>    يهدف إلى جذب الجمهور وتعزيز الوعي بالعلامة التجارية وتشجيع التفاعل والمشاركة</a:t>
            </a:r>
            <a:endParaRPr lang="en-US" sz="1600" dirty="0">
              <a:latin typeface="Alexandria Medium" pitchFamily="2" charset="-78"/>
              <a:cs typeface="Alexandria Medium" pitchFamily="2" charset="-78"/>
            </a:endParaRPr>
          </a:p>
        </p:txBody>
      </p:sp>
      <p:pic>
        <p:nvPicPr>
          <p:cNvPr id="5" name="Picture 4" descr="A phone with a megaphone and icons&#10;&#10;Description automatically generated">
            <a:extLst>
              <a:ext uri="{FF2B5EF4-FFF2-40B4-BE49-F238E27FC236}">
                <a16:creationId xmlns:a16="http://schemas.microsoft.com/office/drawing/2014/main" id="{A116E67F-CA28-4521-8FFD-AEA15D606D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612" y="2395839"/>
            <a:ext cx="4762500" cy="381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09948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09B2F-8459-69EA-1320-5608CF3DAA28}"/>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الفرق بين 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وتنظيم المحتوى التسويقي الرقمي</a:t>
            </a:r>
            <a:endParaRPr lang="en-US" sz="2800" dirty="0"/>
          </a:p>
        </p:txBody>
      </p:sp>
      <p:sp>
        <p:nvSpPr>
          <p:cNvPr id="3" name="Content Placeholder 2">
            <a:extLst>
              <a:ext uri="{FF2B5EF4-FFF2-40B4-BE49-F238E27FC236}">
                <a16:creationId xmlns:a16="http://schemas.microsoft.com/office/drawing/2014/main" id="{801E7630-D24A-DE10-4EAB-DB4C7847DA0B}"/>
              </a:ext>
            </a:extLst>
          </p:cNvPr>
          <p:cNvSpPr>
            <a:spLocks noGrp="1"/>
          </p:cNvSpPr>
          <p:nvPr>
            <p:ph idx="1"/>
          </p:nvPr>
        </p:nvSpPr>
        <p:spPr>
          <a:xfrm>
            <a:off x="5391807" y="1825625"/>
            <a:ext cx="6180083" cy="4351338"/>
          </a:xfrm>
        </p:spPr>
        <p:txBody>
          <a:bodyPr>
            <a:noAutofit/>
          </a:bodyPr>
          <a:lstStyle/>
          <a:p>
            <a:pPr algn="just" rtl="1">
              <a:lnSpc>
                <a:spcPct val="170000"/>
              </a:lnSpc>
            </a:pPr>
            <a:r>
              <a:rPr lang="ar-EG" sz="1600" dirty="0">
                <a:solidFill>
                  <a:srgbClr val="00AEEF"/>
                </a:solidFill>
                <a:latin typeface="Alexandria Medium" pitchFamily="2" charset="-78"/>
                <a:cs typeface="Alexandria Medium" pitchFamily="2" charset="-78"/>
              </a:rPr>
              <a:t>تنظيم المحتوى التسويقي الرقمي:</a:t>
            </a:r>
          </a:p>
          <a:p>
            <a:pPr algn="just" rtl="1">
              <a:lnSpc>
                <a:spcPct val="170000"/>
              </a:lnSpc>
            </a:pPr>
            <a:r>
              <a:rPr lang="ar-EG" sz="1600" dirty="0">
                <a:latin typeface="Alexandria Medium" pitchFamily="2" charset="-78"/>
                <a:cs typeface="Alexandria Medium" pitchFamily="2" charset="-78"/>
              </a:rPr>
              <a:t>   يركز على تنظيم وإدارة المحتوى القائم بشكل منهجي ومنظم.</a:t>
            </a:r>
          </a:p>
          <a:p>
            <a:pPr algn="just" rtl="1">
              <a:lnSpc>
                <a:spcPct val="170000"/>
              </a:lnSpc>
            </a:pPr>
            <a:r>
              <a:rPr lang="ar-EG" sz="1600" dirty="0">
                <a:latin typeface="Alexandria Medium" pitchFamily="2" charset="-78"/>
                <a:cs typeface="Alexandria Medium" pitchFamily="2" charset="-78"/>
              </a:rPr>
              <a:t>    يتضمن إنشاء هيكلية ونظام لتنظيم المحتوى لجعله سهل الاستخدام والوصول إليه. (التحديد)</a:t>
            </a:r>
          </a:p>
          <a:p>
            <a:pPr algn="just" rtl="1">
              <a:lnSpc>
                <a:spcPct val="170000"/>
              </a:lnSpc>
            </a:pPr>
            <a:r>
              <a:rPr lang="ar-EG" sz="1600" dirty="0">
                <a:latin typeface="Alexandria Medium" pitchFamily="2" charset="-78"/>
                <a:cs typeface="Alexandria Medium" pitchFamily="2" charset="-78"/>
              </a:rPr>
              <a:t>    يتطلب تحديد التصنيفات والوسوم والعناوين، والوصفات والروابط الداخلية وغيرها. (لتنظيم)</a:t>
            </a:r>
          </a:p>
          <a:p>
            <a:pPr algn="just" rtl="1">
              <a:lnSpc>
                <a:spcPct val="170000"/>
              </a:lnSpc>
            </a:pPr>
            <a:r>
              <a:rPr lang="ar-EG" sz="1600" dirty="0">
                <a:latin typeface="Alexandria Medium" pitchFamily="2" charset="-78"/>
                <a:cs typeface="Alexandria Medium" pitchFamily="2" charset="-78"/>
              </a:rPr>
              <a:t>    يهدف إلى تحسين تجربة المستخدم وتسهيل العثور على المحتوى المناسب.</a:t>
            </a:r>
          </a:p>
          <a:p>
            <a:pPr algn="just" rtl="1">
              <a:lnSpc>
                <a:spcPct val="170000"/>
              </a:lnSpc>
            </a:pPr>
            <a:r>
              <a:rPr lang="ar-EG" sz="1600" dirty="0">
                <a:latin typeface="Alexandria Medium" pitchFamily="2" charset="-78"/>
                <a:cs typeface="Alexandria Medium" pitchFamily="2" charset="-78"/>
              </a:rPr>
              <a:t>    يشمل استخدام أنظمة إدارة المحتوى </a:t>
            </a:r>
            <a:r>
              <a:rPr lang="en-US" sz="1600" dirty="0">
                <a:latin typeface="Alexandria Medium" pitchFamily="2" charset="-78"/>
                <a:cs typeface="Alexandria Medium" pitchFamily="2" charset="-78"/>
              </a:rPr>
              <a:t>CMS</a:t>
            </a:r>
            <a:r>
              <a:rPr lang="ar-EG" sz="1600" dirty="0">
                <a:latin typeface="Alexandria Medium" pitchFamily="2" charset="-78"/>
                <a:cs typeface="Alexandria Medium" pitchFamily="2" charset="-78"/>
              </a:rPr>
              <a:t> وأدوات تنظيم المحتوى وتحريره (المشاركة)</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2550DF3D-219F-882E-7ACE-11E5C31429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aphic of a content curation&#10;&#10;Description automatically generated">
            <a:extLst>
              <a:ext uri="{FF2B5EF4-FFF2-40B4-BE49-F238E27FC236}">
                <a16:creationId xmlns:a16="http://schemas.microsoft.com/office/drawing/2014/main" id="{A536EADC-3201-67A2-4C0F-EDEB72CA8E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193" y="2743200"/>
            <a:ext cx="4726070" cy="298669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44534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035CA-DFD1-5D7B-76F7-B0017ED0264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مهارات إنتاج المحتوى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13328CF-9F66-2A8D-D68E-FAEE58693B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TextBox 6">
            <a:extLst>
              <a:ext uri="{FF2B5EF4-FFF2-40B4-BE49-F238E27FC236}">
                <a16:creationId xmlns:a16="http://schemas.microsoft.com/office/drawing/2014/main" id="{C115DDC0-671E-4D9C-7D83-A087AA665E44}"/>
              </a:ext>
            </a:extLst>
          </p:cNvPr>
          <p:cNvSpPr txBox="1"/>
          <p:nvPr/>
        </p:nvSpPr>
        <p:spPr>
          <a:xfrm>
            <a:off x="4865907" y="1686907"/>
            <a:ext cx="6918639" cy="4851969"/>
          </a:xfrm>
          <a:prstGeom prst="rect">
            <a:avLst/>
          </a:prstGeom>
          <a:noFill/>
        </p:spPr>
        <p:txBody>
          <a:bodyPr wrap="square" rtlCol="0">
            <a:spAutoFit/>
          </a:bodyPr>
          <a:lstStyle/>
          <a:p>
            <a:pPr algn="just" rtl="1">
              <a:lnSpc>
                <a:spcPct val="150000"/>
              </a:lnSpc>
            </a:pPr>
            <a:r>
              <a:rPr lang="ar-EG" sz="1600" b="1" dirty="0">
                <a:latin typeface="Alexandria Medium" pitchFamily="2" charset="-78"/>
                <a:cs typeface="Alexandria Medium" pitchFamily="2" charset="-78"/>
              </a:rPr>
              <a:t> 1- الكتابة الإبداعية: </a:t>
            </a:r>
          </a:p>
          <a:p>
            <a:pPr algn="just" rtl="1">
              <a:lnSpc>
                <a:spcPct val="150000"/>
              </a:lnSpc>
            </a:pPr>
            <a:r>
              <a:rPr lang="ar-EG" sz="1600" b="1" dirty="0">
                <a:latin typeface="Alexandria Medium" pitchFamily="2" charset="-78"/>
                <a:cs typeface="Alexandria Medium" pitchFamily="2" charset="-78"/>
              </a:rPr>
              <a:t>مهارة الكتابة الإبداعية ضرورية جدا لصناعة المحتوى الرقمي، تحتاج لتعلم كيفية الكتابة بشكل واضح وجذاب واستخدام جمل مناسبة لجذب جمهورك، أو الاستعانة بأحد يمتلك تلك المهارة ليساعدك على الكتابة بشكل فعال.</a:t>
            </a:r>
          </a:p>
          <a:p>
            <a:pPr algn="just" rtl="1">
              <a:lnSpc>
                <a:spcPct val="150000"/>
              </a:lnSpc>
            </a:pPr>
            <a:endParaRPr lang="ar-EG" sz="1600" b="1" dirty="0">
              <a:latin typeface="Alexandria Medium" pitchFamily="2" charset="-78"/>
              <a:cs typeface="Alexandria Medium" pitchFamily="2" charset="-78"/>
            </a:endParaRPr>
          </a:p>
          <a:p>
            <a:pPr algn="just" rtl="1">
              <a:lnSpc>
                <a:spcPct val="150000"/>
              </a:lnSpc>
            </a:pPr>
            <a:r>
              <a:rPr lang="ar-EG" sz="1600" b="1" dirty="0">
                <a:latin typeface="Alexandria Medium" pitchFamily="2" charset="-78"/>
                <a:cs typeface="Alexandria Medium" pitchFamily="2" charset="-78"/>
              </a:rPr>
              <a:t>2- تحليل السوق: </a:t>
            </a:r>
          </a:p>
          <a:p>
            <a:pPr algn="just" rtl="1">
              <a:lnSpc>
                <a:spcPct val="150000"/>
              </a:lnSpc>
            </a:pPr>
            <a:r>
              <a:rPr lang="ar-EG" sz="1600" b="1" dirty="0">
                <a:latin typeface="Alexandria Medium" pitchFamily="2" charset="-78"/>
                <a:cs typeface="Alexandria Medium" pitchFamily="2" charset="-78"/>
              </a:rPr>
              <a:t>لكي تصل إلى الجمهور الصحيح، عليك أن تحلل السوق المستهدف وتفهمه بشكل جيد وتحدد أهم الاستراتيجيات المناسبة التي ستتبعها لضمان نجاحك.</a:t>
            </a:r>
          </a:p>
          <a:p>
            <a:pPr algn="just" rtl="1">
              <a:lnSpc>
                <a:spcPct val="150000"/>
              </a:lnSpc>
            </a:pPr>
            <a:endParaRPr lang="ar-EG" sz="1600" b="1" dirty="0">
              <a:latin typeface="Alexandria Medium" pitchFamily="2" charset="-78"/>
              <a:cs typeface="Alexandria Medium" pitchFamily="2" charset="-78"/>
            </a:endParaRPr>
          </a:p>
          <a:p>
            <a:pPr algn="just" rtl="1">
              <a:lnSpc>
                <a:spcPct val="150000"/>
              </a:lnSpc>
            </a:pPr>
            <a:r>
              <a:rPr lang="ar-EG" sz="1600" b="1" dirty="0">
                <a:latin typeface="Alexandria Medium" pitchFamily="2" charset="-78"/>
                <a:cs typeface="Alexandria Medium" pitchFamily="2" charset="-78"/>
              </a:rPr>
              <a:t>3- استخدام الوسائط المتعددة (</a:t>
            </a:r>
            <a:r>
              <a:rPr lang="en-US" sz="1600" b="1" dirty="0">
                <a:latin typeface="Alexandria Medium" pitchFamily="2" charset="-78"/>
                <a:cs typeface="Alexandria Medium" pitchFamily="2" charset="-78"/>
              </a:rPr>
              <a:t>Multimedia </a:t>
            </a:r>
          </a:p>
          <a:p>
            <a:pPr algn="just" rtl="1">
              <a:lnSpc>
                <a:spcPct val="150000"/>
              </a:lnSpc>
            </a:pPr>
            <a:r>
              <a:rPr lang="ar-EG" sz="1600" b="1" dirty="0">
                <a:latin typeface="Alexandria Medium" pitchFamily="2" charset="-78"/>
                <a:cs typeface="Alexandria Medium" pitchFamily="2" charset="-78"/>
              </a:rPr>
              <a:t>تنوع استخدام الوسائط المتعددة من صور وفيديوهات وصوتيات ونصوص يعزز من قوة المحتوى الرقمي ويزيد من جاذبيته لجمهور أكبر.</a:t>
            </a:r>
          </a:p>
        </p:txBody>
      </p:sp>
      <p:pic>
        <p:nvPicPr>
          <p:cNvPr id="3" name="Picture 2" descr="A yellow crown and text&#10;&#10;Description automatically generated">
            <a:extLst>
              <a:ext uri="{FF2B5EF4-FFF2-40B4-BE49-F238E27FC236}">
                <a16:creationId xmlns:a16="http://schemas.microsoft.com/office/drawing/2014/main" id="{C39D4346-6370-514D-45EA-122FCE6A9C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110" y="2204183"/>
            <a:ext cx="5018449" cy="3429130"/>
          </a:xfrm>
          <a:prstGeom prst="rect">
            <a:avLst/>
          </a:prstGeom>
        </p:spPr>
      </p:pic>
    </p:spTree>
    <p:extLst>
      <p:ext uri="{BB962C8B-B14F-4D97-AF65-F5344CB8AC3E}">
        <p14:creationId xmlns:p14="http://schemas.microsoft.com/office/powerpoint/2010/main" val="3642153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73930-BA05-B555-0546-209B264E565B}"/>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مهارات إنتاج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518243B-83AB-16FC-F67A-72CC250AB466}"/>
              </a:ext>
            </a:extLst>
          </p:cNvPr>
          <p:cNvSpPr>
            <a:spLocks noGrp="1"/>
          </p:cNvSpPr>
          <p:nvPr>
            <p:ph idx="1"/>
          </p:nvPr>
        </p:nvSpPr>
        <p:spPr>
          <a:xfrm>
            <a:off x="6096000" y="1988276"/>
            <a:ext cx="5462752" cy="4300866"/>
          </a:xfrm>
        </p:spPr>
        <p:txBody>
          <a:bodyPr>
            <a:normAutofit fontScale="92500" lnSpcReduction="20000"/>
          </a:bodyPr>
          <a:lstStyle/>
          <a:p>
            <a:pPr algn="just" rtl="1">
              <a:lnSpc>
                <a:spcPct val="150000"/>
              </a:lnSpc>
            </a:pPr>
            <a:r>
              <a:rPr lang="ar-EG" sz="1600" dirty="0">
                <a:latin typeface="Alexandria Medium" pitchFamily="2" charset="-78"/>
                <a:cs typeface="Alexandria Medium" pitchFamily="2" charset="-78"/>
              </a:rPr>
              <a:t>4- التسويق الرقمي: </a:t>
            </a:r>
          </a:p>
          <a:p>
            <a:pPr algn="just" rtl="1">
              <a:lnSpc>
                <a:spcPct val="150000"/>
              </a:lnSpc>
            </a:pPr>
            <a:r>
              <a:rPr lang="ar-EG" sz="1600" dirty="0">
                <a:latin typeface="Alexandria Medium" pitchFamily="2" charset="-78"/>
                <a:cs typeface="Alexandria Medium" pitchFamily="2" charset="-78"/>
              </a:rPr>
              <a:t>أساسيات التسويق من أهم ما يحتاج صانع المحتوى إلى معرفتها، يشمل المعرفة بأساسيات التسويق الرقمي واستراتيجيات التسويق والتحليلات والترويج الفعال.</a:t>
            </a:r>
          </a:p>
          <a:p>
            <a:pPr algn="just" rtl="1">
              <a:lnSpc>
                <a:spcPct val="150000"/>
              </a:lnSpc>
            </a:pPr>
            <a:r>
              <a:rPr lang="ar-EG" sz="1600" dirty="0">
                <a:latin typeface="Alexandria Medium" pitchFamily="2" charset="-78"/>
                <a:cs typeface="Alexandria Medium" pitchFamily="2" charset="-78"/>
              </a:rPr>
              <a:t>5- المراجعة والتدقيق: </a:t>
            </a:r>
          </a:p>
          <a:p>
            <a:pPr algn="just" rtl="1">
              <a:lnSpc>
                <a:spcPct val="150000"/>
              </a:lnSpc>
            </a:pPr>
            <a:r>
              <a:rPr lang="ar-EG" sz="1600" dirty="0">
                <a:latin typeface="Alexandria Medium" pitchFamily="2" charset="-78"/>
                <a:cs typeface="Alexandria Medium" pitchFamily="2" charset="-78"/>
              </a:rPr>
              <a:t>هذه المهارة من المهارات المهمة التي تضمن استمرار المحتوى الرقمي بمستوى جيد وتعطيك نتيجة نهائية خالية من الأخطاء.</a:t>
            </a:r>
          </a:p>
          <a:p>
            <a:pPr algn="just" rtl="1">
              <a:lnSpc>
                <a:spcPct val="150000"/>
              </a:lnSpc>
            </a:pPr>
            <a:r>
              <a:rPr lang="ar-EG" sz="1600" dirty="0">
                <a:latin typeface="Alexandria Medium" pitchFamily="2" charset="-78"/>
                <a:cs typeface="Alexandria Medium" pitchFamily="2" charset="-78"/>
              </a:rPr>
              <a:t>6- التواصل مع الجمهور: </a:t>
            </a:r>
          </a:p>
          <a:p>
            <a:pPr algn="just" rtl="1">
              <a:lnSpc>
                <a:spcPct val="150000"/>
              </a:lnSpc>
            </a:pPr>
            <a:r>
              <a:rPr lang="ar-EG" sz="1600" dirty="0">
                <a:latin typeface="Alexandria Medium" pitchFamily="2" charset="-78"/>
                <a:cs typeface="Alexandria Medium" pitchFamily="2" charset="-78"/>
              </a:rPr>
              <a:t>من المهم أن تجيد التواصل والتفاعل مع الجمهور مما يسهل عليك معرفة آرائهم وتطوير محتواك الرقمي على أساسه.</a:t>
            </a:r>
          </a:p>
        </p:txBody>
      </p:sp>
      <p:pic>
        <p:nvPicPr>
          <p:cNvPr id="4" name="Graphic 21">
            <a:extLst>
              <a:ext uri="{FF2B5EF4-FFF2-40B4-BE49-F238E27FC236}">
                <a16:creationId xmlns:a16="http://schemas.microsoft.com/office/drawing/2014/main" id="{EFA8DD60-7B17-2CCD-5393-5371A502D0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yellow crown and text&#10;&#10;Description automatically generated">
            <a:extLst>
              <a:ext uri="{FF2B5EF4-FFF2-40B4-BE49-F238E27FC236}">
                <a16:creationId xmlns:a16="http://schemas.microsoft.com/office/drawing/2014/main" id="{9361A08D-4DB6-944C-3622-E6DB2CC2D7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110" y="1690688"/>
            <a:ext cx="5769937" cy="3942625"/>
          </a:xfrm>
          <a:prstGeom prst="rect">
            <a:avLst/>
          </a:prstGeom>
        </p:spPr>
      </p:pic>
    </p:spTree>
    <p:extLst>
      <p:ext uri="{BB962C8B-B14F-4D97-AF65-F5344CB8AC3E}">
        <p14:creationId xmlns:p14="http://schemas.microsoft.com/office/powerpoint/2010/main" val="2350154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2305141" y="395291"/>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220717" y="3364767"/>
            <a:ext cx="11603420" cy="4795892"/>
          </a:xfrm>
        </p:spPr>
        <p:txBody>
          <a:bodyPr>
            <a:noAutofit/>
          </a:bodyPr>
          <a:lstStyle/>
          <a:p>
            <a:pPr marL="0" indent="0" algn="just" rtl="1">
              <a:lnSpc>
                <a:spcPct val="170000"/>
              </a:lnSpc>
              <a:buNone/>
            </a:pPr>
            <a:r>
              <a:rPr lang="ar-EG" sz="1600" b="1" dirty="0">
                <a:solidFill>
                  <a:srgbClr val="00AEEF"/>
                </a:solidFill>
                <a:latin typeface="Alexandria Medium" pitchFamily="2" charset="-78"/>
                <a:cs typeface="Alexandria Medium" pitchFamily="2" charset="-78"/>
              </a:rPr>
              <a:t>1. تحديد أهداف المحتوى ووضع مؤشرات قياس:</a:t>
            </a:r>
          </a:p>
          <a:p>
            <a:pPr marL="0" indent="0" algn="just" rtl="1">
              <a:lnSpc>
                <a:spcPct val="170000"/>
              </a:lnSpc>
              <a:buNone/>
            </a:pPr>
            <a:r>
              <a:rPr lang="ar-EG" sz="1400" b="1" dirty="0">
                <a:latin typeface="Alexandria Medium" pitchFamily="2" charset="-78"/>
                <a:cs typeface="Alexandria Medium" pitchFamily="2" charset="-78"/>
              </a:rPr>
              <a:t>يؤثر الهدف المحدد لقطعة المحتوى على نوع المحتوى، وبنية النص والنبرة التي تتحدّث بها إلى جمهورك. عند تحديد أهدافك من صناعة المحتوى، اتّبع معايير الأهداف الذكية </a:t>
            </a:r>
            <a:r>
              <a:rPr lang="en-US" sz="1400" b="1" dirty="0">
                <a:latin typeface="Alexandria Medium" pitchFamily="2" charset="-78"/>
                <a:cs typeface="Alexandria Medium" pitchFamily="2" charset="-78"/>
              </a:rPr>
              <a:t>SMART Goals)، </a:t>
            </a:r>
            <a:r>
              <a:rPr lang="ar-EG" sz="1400" b="1" dirty="0">
                <a:latin typeface="Alexandria Medium" pitchFamily="2" charset="-78"/>
                <a:cs typeface="Alexandria Medium" pitchFamily="2" charset="-78"/>
              </a:rPr>
              <a:t>بمعنى أن تكون الأهداف:</a:t>
            </a:r>
          </a:p>
          <a:p>
            <a:pPr algn="just" rtl="1">
              <a:lnSpc>
                <a:spcPct val="100000"/>
              </a:lnSpc>
            </a:pPr>
            <a:r>
              <a:rPr lang="ar-EG" sz="1400" b="1" dirty="0">
                <a:latin typeface="Alexandria Medium" pitchFamily="2" charset="-78"/>
                <a:cs typeface="Alexandria Medium" pitchFamily="2" charset="-78"/>
              </a:rPr>
              <a:t>    محددة (</a:t>
            </a:r>
            <a:r>
              <a:rPr lang="en-US" sz="1400" b="1" dirty="0">
                <a:latin typeface="Alexandria Medium" pitchFamily="2" charset="-78"/>
                <a:cs typeface="Alexandria Medium" pitchFamily="2" charset="-78"/>
              </a:rPr>
              <a:t>Specific: </a:t>
            </a:r>
            <a:r>
              <a:rPr lang="ar-EG" sz="1400" b="1" dirty="0">
                <a:latin typeface="Alexandria Medium" pitchFamily="2" charset="-78"/>
                <a:cs typeface="Alexandria Medium" pitchFamily="2" charset="-78"/>
              </a:rPr>
              <a:t>يجب أن تحتوي أهدافك على تفاصيل كافية، للتعبير عما تريد تحقيقه والخطوات التي ستتخذها لفعل ذلك.</a:t>
            </a:r>
          </a:p>
          <a:p>
            <a:pPr algn="just" rtl="1">
              <a:lnSpc>
                <a:spcPct val="100000"/>
              </a:lnSpc>
            </a:pPr>
            <a:r>
              <a:rPr lang="ar-EG" sz="1400" b="1" dirty="0">
                <a:latin typeface="Alexandria Medium" pitchFamily="2" charset="-78"/>
                <a:cs typeface="Alexandria Medium" pitchFamily="2" charset="-78"/>
              </a:rPr>
              <a:t>    قابلة للقياس (</a:t>
            </a:r>
            <a:r>
              <a:rPr lang="en-US" sz="1400" b="1" dirty="0">
                <a:latin typeface="Alexandria Medium" pitchFamily="2" charset="-78"/>
                <a:cs typeface="Alexandria Medium" pitchFamily="2" charset="-78"/>
              </a:rPr>
              <a:t>Measurable</a:t>
            </a:r>
            <a:r>
              <a:rPr lang="ar-EG" sz="1400" b="1" dirty="0">
                <a:latin typeface="Alexandria Medium" pitchFamily="2" charset="-78"/>
                <a:cs typeface="Alexandria Medium" pitchFamily="2" charset="-78"/>
              </a:rPr>
              <a:t>يجب عليك تحديد مؤشرات أداء رئيسية وواضحة، لقياس نتائج المحتوى.</a:t>
            </a:r>
          </a:p>
          <a:p>
            <a:pPr algn="just" rtl="1">
              <a:lnSpc>
                <a:spcPct val="100000"/>
              </a:lnSpc>
            </a:pPr>
            <a:r>
              <a:rPr lang="ar-EG" sz="1400" b="1" dirty="0">
                <a:latin typeface="Alexandria Medium" pitchFamily="2" charset="-78"/>
                <a:cs typeface="Alexandria Medium" pitchFamily="2" charset="-78"/>
              </a:rPr>
              <a:t>    قابلة للتحقيق (</a:t>
            </a:r>
            <a:r>
              <a:rPr lang="en-US" sz="1400" b="1" dirty="0">
                <a:latin typeface="Alexandria Medium" pitchFamily="2" charset="-78"/>
                <a:cs typeface="Alexandria Medium" pitchFamily="2" charset="-78"/>
              </a:rPr>
              <a:t>Achievable </a:t>
            </a:r>
            <a:r>
              <a:rPr lang="ar-EG" sz="1400" b="1" dirty="0">
                <a:latin typeface="Alexandria Medium" pitchFamily="2" charset="-78"/>
                <a:cs typeface="Alexandria Medium" pitchFamily="2" charset="-78"/>
              </a:rPr>
              <a:t>تأكَّد من أنك تملك الموارد، لتتمكن من تحقيق هدفك.</a:t>
            </a:r>
          </a:p>
          <a:p>
            <a:pPr algn="just" rtl="1">
              <a:lnSpc>
                <a:spcPct val="100000"/>
              </a:lnSpc>
            </a:pPr>
            <a:r>
              <a:rPr lang="ar-EG" sz="1400" b="1" dirty="0">
                <a:latin typeface="Alexandria Medium" pitchFamily="2" charset="-78"/>
                <a:cs typeface="Alexandria Medium" pitchFamily="2" charset="-78"/>
              </a:rPr>
              <a:t>    ذات صلة (</a:t>
            </a:r>
            <a:r>
              <a:rPr lang="en-US" sz="1400" b="1" dirty="0">
                <a:latin typeface="Alexandria Medium" pitchFamily="2" charset="-78"/>
                <a:cs typeface="Alexandria Medium" pitchFamily="2" charset="-78"/>
              </a:rPr>
              <a:t>Relevant </a:t>
            </a:r>
            <a:r>
              <a:rPr lang="ar-EG" sz="1400" b="1" dirty="0">
                <a:latin typeface="Alexandria Medium" pitchFamily="2" charset="-78"/>
                <a:cs typeface="Alexandria Medium" pitchFamily="2" charset="-78"/>
              </a:rPr>
              <a:t>تدعم أهداف إنشاء المحتوى الخاصة بك أهدافًا تسويقية أوسع، بالإضافة إلى أهداف الأعمال الرئيسية.</a:t>
            </a:r>
          </a:p>
          <a:p>
            <a:pPr algn="just" rtl="1">
              <a:lnSpc>
                <a:spcPct val="100000"/>
              </a:lnSpc>
            </a:pPr>
            <a:r>
              <a:rPr lang="ar-EG" sz="1400" b="1" dirty="0">
                <a:latin typeface="Alexandria Medium" pitchFamily="2" charset="-78"/>
                <a:cs typeface="Alexandria Medium" pitchFamily="2" charset="-78"/>
              </a:rPr>
              <a:t>    ضمن إطار زمني معيّن (</a:t>
            </a:r>
            <a:r>
              <a:rPr lang="en-US" sz="1400" b="1" dirty="0">
                <a:latin typeface="Alexandria Medium" pitchFamily="2" charset="-78"/>
                <a:cs typeface="Alexandria Medium" pitchFamily="2" charset="-78"/>
              </a:rPr>
              <a:t>Time bound</a:t>
            </a:r>
            <a:r>
              <a:rPr lang="ar-EG" sz="1400" b="1" dirty="0">
                <a:latin typeface="Alexandria Medium" pitchFamily="2" charset="-78"/>
                <a:cs typeface="Alexandria Medium" pitchFamily="2" charset="-78"/>
              </a:rPr>
              <a:t>حدِّد جدولًا زمنيًا لعملية إنشاء المحتوى الرقمي.</a:t>
            </a:r>
          </a:p>
          <a:p>
            <a:pPr marL="0" indent="0" algn="just" rtl="1">
              <a:lnSpc>
                <a:spcPct val="100000"/>
              </a:lnSpc>
              <a:buNone/>
            </a:pPr>
            <a:endParaRPr lang="en-US" sz="1800" dirty="0">
              <a:latin typeface="Alexandria Medium" pitchFamily="2" charset="-78"/>
              <a:cs typeface="Alexandria Medium" pitchFamily="2" charset="-78"/>
            </a:endParaRPr>
          </a:p>
          <a:p>
            <a:pPr algn="just">
              <a:lnSpc>
                <a:spcPct val="17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olorful sign with white letters&#10;&#10;Description automatically generated with medium confidence">
            <a:extLst>
              <a:ext uri="{FF2B5EF4-FFF2-40B4-BE49-F238E27FC236}">
                <a16:creationId xmlns:a16="http://schemas.microsoft.com/office/drawing/2014/main" id="{B1D5BC12-C0F5-9A83-5FC6-4255EA1DBF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716" y="1629294"/>
            <a:ext cx="5123793" cy="181938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02483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2162504" y="365125"/>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5770182" y="2355868"/>
            <a:ext cx="5883166" cy="5195815"/>
          </a:xfrm>
        </p:spPr>
        <p:txBody>
          <a:bodyPr>
            <a:normAutofit/>
          </a:bodyPr>
          <a:lstStyle/>
          <a:p>
            <a:pPr marL="0" indent="0" algn="just" rtl="1">
              <a:lnSpc>
                <a:spcPct val="150000"/>
              </a:lnSpc>
              <a:buNone/>
            </a:pPr>
            <a:r>
              <a:rPr lang="ar-EG" sz="1800" b="1" dirty="0">
                <a:solidFill>
                  <a:srgbClr val="00AEEF"/>
                </a:solidFill>
                <a:latin typeface="Alexandria Medium" pitchFamily="2" charset="-78"/>
                <a:cs typeface="Alexandria Medium" pitchFamily="2" charset="-78"/>
              </a:rPr>
              <a:t>2. تحديد المستهلكين المستهدفين </a:t>
            </a:r>
            <a:r>
              <a:rPr lang="en-US" sz="1800" b="1" dirty="0">
                <a:solidFill>
                  <a:srgbClr val="00AEEF"/>
                </a:solidFill>
                <a:latin typeface="Alexandria Medium" pitchFamily="2" charset="-78"/>
                <a:cs typeface="Alexandria Medium" pitchFamily="2" charset="-78"/>
              </a:rPr>
              <a:t>Target Audience</a:t>
            </a:r>
            <a:endParaRPr lang="en-US" sz="18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يجب عليك تحديد احتياجات الفئات التي تستهدفها من خلال محتواك ورغباتها، اطرح أسئلة مثل: ما هي توقعاتهم من المحتوى الذي يريدون مشاهدته؟ كم يعرفون عن الموضوع الذي سأتناوله؟ هل سأُخاطب المحترفين أم المبتدئين؟ ما الذي يحتاجون إلى تعلّمه ليشعروا بالإنجاز والرضا بعد قراءة المحتوى؟</a:t>
            </a:r>
            <a:endParaRPr lang="en-US" sz="11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person with a leash pointing at a target&#10;&#10;Description automatically generated">
            <a:extLst>
              <a:ext uri="{FF2B5EF4-FFF2-40B4-BE49-F238E27FC236}">
                <a16:creationId xmlns:a16="http://schemas.microsoft.com/office/drawing/2014/main" id="{E3EAEE1F-894B-5C2C-9656-052F16B676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185" y="2681397"/>
            <a:ext cx="5074943" cy="26690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95387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838200" y="838090"/>
            <a:ext cx="10515600" cy="1325563"/>
          </a:xfrm>
        </p:spPr>
        <p:txBody>
          <a:bodyPr>
            <a:normAutofit/>
          </a:bodyPr>
          <a:lstStyle/>
          <a:p>
            <a:pPr algn="ctr" rtl="1">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5" name="Content Placeholder 4">
            <a:extLst>
              <a:ext uri="{FF2B5EF4-FFF2-40B4-BE49-F238E27FC236}">
                <a16:creationId xmlns:a16="http://schemas.microsoft.com/office/drawing/2014/main" id="{79799B56-6A28-B38B-982E-0D21904819B0}"/>
              </a:ext>
            </a:extLst>
          </p:cNvPr>
          <p:cNvSpPr>
            <a:spLocks noGrp="1"/>
          </p:cNvSpPr>
          <p:nvPr>
            <p:ph idx="1"/>
          </p:nvPr>
        </p:nvSpPr>
        <p:spPr>
          <a:xfrm>
            <a:off x="6763408" y="2506662"/>
            <a:ext cx="4937234" cy="4351338"/>
          </a:xfrm>
        </p:spPr>
        <p:txBody>
          <a:bodyPr/>
          <a:lstStyle/>
          <a:p>
            <a:pPr algn="r" rtl="1"/>
            <a:r>
              <a:rPr lang="ar-EG" sz="1800" b="1" dirty="0">
                <a:solidFill>
                  <a:srgbClr val="00AEEF"/>
                </a:solidFill>
                <a:latin typeface="Alexandria Medium" pitchFamily="2" charset="-78"/>
                <a:cs typeface="Alexandria Medium" pitchFamily="2" charset="-78"/>
              </a:rPr>
              <a:t>3. تحليل محتوى المنافسين</a:t>
            </a:r>
          </a:p>
          <a:p>
            <a:pPr algn="just" rtl="1">
              <a:lnSpc>
                <a:spcPct val="150000"/>
              </a:lnSpc>
            </a:pPr>
            <a:r>
              <a:rPr lang="ar-EG" sz="1600" dirty="0">
                <a:latin typeface="Alexandria Medium" pitchFamily="2" charset="-78"/>
                <a:cs typeface="Alexandria Medium" pitchFamily="2" charset="-78"/>
              </a:rPr>
              <a:t>يجب عليك خلال مرحلة التخطيط، تحليل محتوى المنافسين للموضوع الذي تودّ صناعة المحتوى حوله، ومعرفة نقاط الضعف في محتواهم، وطريقة تقديم الموضوع وإخراجه، وبناء محتوياتك بأسلوبٍ أفضل يتفوَّق على المنافسين ويتميّز عنهم قدر الإمكان. تحليل </a:t>
            </a:r>
            <a:r>
              <a:rPr lang="en-US" sz="1600" dirty="0">
                <a:latin typeface="Alexandria Medium" pitchFamily="2" charset="-78"/>
                <a:cs typeface="Alexandria Medium" pitchFamily="2" charset="-78"/>
              </a:rPr>
              <a:t>SWOT </a:t>
            </a:r>
            <a:r>
              <a:rPr lang="ar-EG" sz="1600" dirty="0">
                <a:latin typeface="Alexandria Medium" pitchFamily="2" charset="-78"/>
                <a:cs typeface="Alexandria Medium" pitchFamily="2" charset="-78"/>
              </a:rPr>
              <a:t> يمكن أن يُساعدك في كشف نقاط القوة والضعف في محتوى المنافسين، ومعرفة الفرص والتهديدات المحتملة.</a:t>
            </a:r>
            <a:endParaRPr lang="en-US" sz="1600" dirty="0">
              <a:latin typeface="Alexandria Medium" pitchFamily="2" charset="-78"/>
              <a:cs typeface="Alexandria Medium" pitchFamily="2" charset="-78"/>
            </a:endParaRPr>
          </a:p>
        </p:txBody>
      </p:sp>
      <p:pic>
        <p:nvPicPr>
          <p:cNvPr id="6" name="Picture 5" descr="A magnifying glass over words&#10;&#10;Description automatically generated">
            <a:extLst>
              <a:ext uri="{FF2B5EF4-FFF2-40B4-BE49-F238E27FC236}">
                <a16:creationId xmlns:a16="http://schemas.microsoft.com/office/drawing/2014/main" id="{04DAF52B-95CE-6162-0954-35E39D043F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294" y="2506662"/>
            <a:ext cx="5756823" cy="3458416"/>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2220697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656A4-CDB3-1B38-D22D-2A8B2AACCA1E}"/>
              </a:ext>
            </a:extLst>
          </p:cNvPr>
          <p:cNvSpPr>
            <a:spLocks noGrp="1"/>
          </p:cNvSpPr>
          <p:nvPr>
            <p:ph type="title"/>
          </p:nvPr>
        </p:nvSpPr>
        <p:spPr>
          <a:xfrm>
            <a:off x="3914196" y="681037"/>
            <a:ext cx="10515600" cy="1325563"/>
          </a:xfrm>
        </p:spPr>
        <p:txBody>
          <a:bodyPr>
            <a:noAutofit/>
          </a:bodyPr>
          <a:lstStyle/>
          <a:p>
            <a:pPr algn="ctr">
              <a:lnSpc>
                <a:spcPct val="150000"/>
              </a:lnSpc>
            </a:pPr>
            <a:r>
              <a:rPr lang="ar-EG" sz="2800" b="1" dirty="0">
                <a:latin typeface="Alexandria" pitchFamily="2" charset="-78"/>
                <a:cs typeface="Alexandria" pitchFamily="2" charset="-78"/>
              </a:rPr>
              <a:t>خطوات صناعة وإنتاج المحتوى </a:t>
            </a:r>
            <a:br>
              <a:rPr lang="en-US" sz="2800" b="1" dirty="0">
                <a:latin typeface="Alexandria" pitchFamily="2" charset="-78"/>
                <a:cs typeface="Alexandria" pitchFamily="2" charset="-78"/>
              </a:rPr>
            </a:br>
            <a:r>
              <a:rPr lang="ar-EG" sz="2800" b="1" dirty="0">
                <a:latin typeface="Alexandria" pitchFamily="2" charset="-78"/>
                <a:cs typeface="Alexandria" pitchFamily="2" charset="-78"/>
              </a:rPr>
              <a:t>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dirty="0"/>
          </a:p>
        </p:txBody>
      </p:sp>
      <p:sp>
        <p:nvSpPr>
          <p:cNvPr id="3" name="Content Placeholder 2">
            <a:extLst>
              <a:ext uri="{FF2B5EF4-FFF2-40B4-BE49-F238E27FC236}">
                <a16:creationId xmlns:a16="http://schemas.microsoft.com/office/drawing/2014/main" id="{F617E044-1844-D04E-3CA3-2035AD7489C9}"/>
              </a:ext>
            </a:extLst>
          </p:cNvPr>
          <p:cNvSpPr>
            <a:spLocks noGrp="1"/>
          </p:cNvSpPr>
          <p:nvPr>
            <p:ph idx="1"/>
          </p:nvPr>
        </p:nvSpPr>
        <p:spPr/>
        <p:txBody>
          <a:bodyPr>
            <a:normAutofit/>
          </a:bodyPr>
          <a:lstStyle/>
          <a:p>
            <a:pPr algn="r" rtl="1"/>
            <a:endParaRPr lang="en-US" sz="1800" b="1" dirty="0">
              <a:solidFill>
                <a:srgbClr val="00AEEF"/>
              </a:solidFill>
              <a:latin typeface="Alexandria Medium" pitchFamily="2" charset="-78"/>
              <a:cs typeface="Alexandria Medium" pitchFamily="2" charset="-78"/>
            </a:endParaRPr>
          </a:p>
          <a:p>
            <a:pPr algn="r" rtl="1"/>
            <a:endParaRPr lang="en-US" sz="1800" b="1" dirty="0">
              <a:solidFill>
                <a:srgbClr val="00AEEF"/>
              </a:solidFill>
              <a:latin typeface="Alexandria Medium" pitchFamily="2" charset="-78"/>
              <a:cs typeface="Alexandria Medium" pitchFamily="2" charset="-78"/>
            </a:endParaRPr>
          </a:p>
          <a:p>
            <a:pPr algn="r" rtl="1"/>
            <a:endParaRPr lang="en-US" sz="1800" b="1" dirty="0">
              <a:solidFill>
                <a:srgbClr val="00AEEF"/>
              </a:solidFill>
              <a:latin typeface="Alexandria Medium" pitchFamily="2" charset="-78"/>
              <a:cs typeface="Alexandria Medium" pitchFamily="2" charset="-78"/>
            </a:endParaRPr>
          </a:p>
          <a:p>
            <a:pPr algn="r" rtl="1"/>
            <a:endParaRPr lang="en-US" sz="1800" b="1" dirty="0">
              <a:solidFill>
                <a:srgbClr val="00AEEF"/>
              </a:solidFill>
              <a:latin typeface="Alexandria Medium" pitchFamily="2" charset="-78"/>
              <a:cs typeface="Alexandria Medium" pitchFamily="2" charset="-78"/>
            </a:endParaRPr>
          </a:p>
          <a:p>
            <a:pPr algn="r" rtl="1">
              <a:tabLst>
                <a:tab pos="1479550" algn="l"/>
              </a:tabLst>
            </a:pPr>
            <a:r>
              <a:rPr lang="ar-EG" sz="2000" b="1" dirty="0">
                <a:solidFill>
                  <a:srgbClr val="00AEEF"/>
                </a:solidFill>
                <a:latin typeface="Alexandria Medium" pitchFamily="2" charset="-78"/>
                <a:cs typeface="Alexandria Medium" pitchFamily="2" charset="-78"/>
              </a:rPr>
              <a:t>التحليل الرباعي</a:t>
            </a:r>
            <a:endParaRPr lang="en-US" sz="2000" b="1" dirty="0">
              <a:solidFill>
                <a:srgbClr val="00AEEF"/>
              </a:solidFill>
              <a:latin typeface="Alexandria Medium" pitchFamily="2" charset="-78"/>
              <a:cs typeface="Alexandria Medium" pitchFamily="2" charset="-78"/>
            </a:endParaRPr>
          </a:p>
        </p:txBody>
      </p:sp>
      <p:pic>
        <p:nvPicPr>
          <p:cNvPr id="5" name="Picture 4" descr="A screen shot of a computer&#10;&#10;Description automatically generated">
            <a:extLst>
              <a:ext uri="{FF2B5EF4-FFF2-40B4-BE49-F238E27FC236}">
                <a16:creationId xmlns:a16="http://schemas.microsoft.com/office/drawing/2014/main" id="{70D25472-0DE9-8488-0744-E0F7237553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526924" cy="6858000"/>
          </a:xfrm>
          <a:prstGeom prst="rect">
            <a:avLst/>
          </a:prstGeom>
        </p:spPr>
      </p:pic>
      <p:pic>
        <p:nvPicPr>
          <p:cNvPr id="6" name="Graphic 21">
            <a:extLst>
              <a:ext uri="{FF2B5EF4-FFF2-40B4-BE49-F238E27FC236}">
                <a16:creationId xmlns:a16="http://schemas.microsoft.com/office/drawing/2014/main" id="{864459DA-9F71-FC7A-0515-57523C1398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5781657"/>
            <a:ext cx="2305141" cy="1076343"/>
          </a:xfrm>
          <a:prstGeom prst="rect">
            <a:avLst/>
          </a:prstGeom>
        </p:spPr>
      </p:pic>
    </p:spTree>
    <p:extLst>
      <p:ext uri="{BB962C8B-B14F-4D97-AF65-F5344CB8AC3E}">
        <p14:creationId xmlns:p14="http://schemas.microsoft.com/office/powerpoint/2010/main" val="4169566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dirty="0"/>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5312979" y="1690688"/>
            <a:ext cx="6421820" cy="5338015"/>
          </a:xfrm>
        </p:spPr>
        <p:txBody>
          <a:bodyPr>
            <a:normAutofit/>
          </a:bodyPr>
          <a:lstStyle/>
          <a:p>
            <a:pPr marL="0" indent="0" algn="just" rtl="1">
              <a:lnSpc>
                <a:spcPct val="150000"/>
              </a:lnSpc>
              <a:buNone/>
            </a:pPr>
            <a:r>
              <a:rPr lang="ar-EG" sz="1600" b="1" dirty="0">
                <a:solidFill>
                  <a:srgbClr val="00AEEF"/>
                </a:solidFill>
                <a:latin typeface="Alexandria Medium" pitchFamily="2" charset="-78"/>
                <a:cs typeface="Alexandria Medium" pitchFamily="2" charset="-78"/>
              </a:rPr>
              <a:t>4- تحديد نوع المحتوى</a:t>
            </a:r>
          </a:p>
          <a:p>
            <a:pPr algn="just" rtl="1">
              <a:lnSpc>
                <a:spcPct val="150000"/>
              </a:lnSpc>
            </a:pPr>
            <a:r>
              <a:rPr lang="ar-EG" sz="1600" b="1" dirty="0">
                <a:latin typeface="Alexandria Medium" pitchFamily="2" charset="-78"/>
                <a:cs typeface="Alexandria Medium" pitchFamily="2" charset="-78"/>
              </a:rPr>
              <a:t>يجب عليك تحديد نوع المحتوى الرقمي الذي ستشرع في إنشائه، بناءً على الأهداف ومؤشرات الأداء والفئات المستهدفة التي حدّدتها بالخطوات السابقة، فلكلِ نوعٍ من أنواع المحتوى ميزته الخاصة. إذا كنت ستُنتِج مقالًا مقروءًا، فمن المفترض أن تكون أهدافك بعيدة المدى، أم صورًا أو ربما </a:t>
            </a:r>
            <a:r>
              <a:rPr lang="ar-EG" sz="1600" b="1" dirty="0" err="1">
                <a:latin typeface="Alexandria Medium" pitchFamily="2" charset="-78"/>
                <a:cs typeface="Alexandria Medium" pitchFamily="2" charset="-78"/>
              </a:rPr>
              <a:t>إنفوجرافيك</a:t>
            </a:r>
            <a:r>
              <a:rPr lang="ar-EG" sz="1600" b="1" dirty="0">
                <a:latin typeface="Alexandria Medium" pitchFamily="2" charset="-78"/>
                <a:cs typeface="Alexandria Medium" pitchFamily="2" charset="-78"/>
              </a:rPr>
              <a:t> تنشرها على منصات التواصل الاجتماعي لتلقى رواجًا سريعًا</a:t>
            </a:r>
          </a:p>
          <a:p>
            <a:pPr algn="just" rtl="1">
              <a:lnSpc>
                <a:spcPct val="150000"/>
              </a:lnSpc>
            </a:pPr>
            <a:r>
              <a:rPr lang="ar-EG" sz="1600" b="1" dirty="0">
                <a:latin typeface="Alexandria Medium" pitchFamily="2" charset="-78"/>
                <a:cs typeface="Alexandria Medium" pitchFamily="2" charset="-78"/>
              </a:rPr>
              <a:t>تذكر أنه بإمكانك إعادة توظيف المحتوى في أشكال جديدة، لتوسيع نطاق الوصول. على سبيل المثال، يمكنك استغلال محتوى دراسة الحالة التي نشرتها مؤخرًا ومناقشة نتائجها في المدونة الصوتية، أو تحويل المقال إلى فيديو أو صور </a:t>
            </a:r>
            <a:r>
              <a:rPr lang="ar-EG" sz="1600" b="1" dirty="0" err="1">
                <a:latin typeface="Alexandria Medium" pitchFamily="2" charset="-78"/>
                <a:cs typeface="Alexandria Medium" pitchFamily="2" charset="-78"/>
              </a:rPr>
              <a:t>إنفوجرافيك</a:t>
            </a:r>
            <a:r>
              <a:rPr lang="ar-EG" sz="1600" b="1" dirty="0">
                <a:latin typeface="Alexandria Medium" pitchFamily="2" charset="-78"/>
                <a:cs typeface="Alexandria Medium" pitchFamily="2" charset="-78"/>
              </a:rPr>
              <a:t>.</a:t>
            </a:r>
            <a:endParaRPr lang="en-US" sz="1600" b="1"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lose up of words&#10;&#10;Description automatically generated">
            <a:extLst>
              <a:ext uri="{FF2B5EF4-FFF2-40B4-BE49-F238E27FC236}">
                <a16:creationId xmlns:a16="http://schemas.microsoft.com/office/drawing/2014/main" id="{AA4976DB-1939-929F-2892-4356C29786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173" y="2801973"/>
            <a:ext cx="4712878" cy="245993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21775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2146738" y="351316"/>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6653047" y="2068718"/>
            <a:ext cx="4653455" cy="6490918"/>
          </a:xfrm>
        </p:spPr>
        <p:txBody>
          <a:bodyPr>
            <a:normAutofit/>
          </a:bodyPr>
          <a:lstStyle/>
          <a:p>
            <a:pPr marL="0" indent="0" algn="just" rtl="1">
              <a:lnSpc>
                <a:spcPct val="160000"/>
              </a:lnSpc>
              <a:buNone/>
            </a:pPr>
            <a:r>
              <a:rPr lang="ar-EG" sz="1800" dirty="0">
                <a:solidFill>
                  <a:srgbClr val="00AEEF"/>
                </a:solidFill>
                <a:latin typeface="Alexandria Medium" pitchFamily="2" charset="-78"/>
                <a:cs typeface="Alexandria Medium" pitchFamily="2" charset="-78"/>
              </a:rPr>
              <a:t>5- تخطيط الموارد وسير العمل</a:t>
            </a:r>
          </a:p>
          <a:p>
            <a:pPr algn="just" rtl="1">
              <a:lnSpc>
                <a:spcPct val="160000"/>
              </a:lnSpc>
            </a:pPr>
            <a:r>
              <a:rPr lang="ar-EG" sz="1600" dirty="0">
                <a:latin typeface="Alexandria Medium" pitchFamily="2" charset="-78"/>
                <a:cs typeface="Alexandria Medium" pitchFamily="2" charset="-78"/>
              </a:rPr>
              <a:t>لتجنّب أي مفاجآت خلال مراحل التنفيذ، يتعيّن عليك بذل جهد في وضع المخططات التشغيلية، بدءًا من تكوين الفريق المناسب، ومرورًا بالتأكّد من كفاية الموارد لتحقيق الأهداف المرسومة، وصولًا لوضع المخطط الزمني للمشروع.</a:t>
            </a:r>
            <a:endParaRPr lang="en-US" sz="2400" dirty="0"/>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hand holding a pen writing on a white paper&#10;&#10;Description automatically generated">
            <a:extLst>
              <a:ext uri="{FF2B5EF4-FFF2-40B4-BE49-F238E27FC236}">
                <a16:creationId xmlns:a16="http://schemas.microsoft.com/office/drawing/2014/main" id="{C0434151-A73E-6FCE-98B2-0F7EE76EAB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496" y="2217844"/>
            <a:ext cx="5862538" cy="359664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770496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DDE81-FE9C-4406-BD24-5331C076B888}"/>
              </a:ext>
            </a:extLst>
          </p:cNvPr>
          <p:cNvSpPr>
            <a:spLocks noGrp="1"/>
          </p:cNvSpPr>
          <p:nvPr>
            <p:ph type="title"/>
          </p:nvPr>
        </p:nvSpPr>
        <p:spPr>
          <a:xfrm>
            <a:off x="2136225" y="225197"/>
            <a:ext cx="10515600" cy="1325563"/>
          </a:xfrm>
        </p:spPr>
        <p:txBody>
          <a:bodyPr>
            <a:normAutofit/>
          </a:bodyPr>
          <a:lstStyle/>
          <a:p>
            <a:pPr algn="ctr" rtl="1">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الثانية: إنشاء المحتوى</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21416BB-08DA-44A2-ACE9-DE0F65128E03}"/>
              </a:ext>
            </a:extLst>
          </p:cNvPr>
          <p:cNvSpPr>
            <a:spLocks noGrp="1"/>
          </p:cNvSpPr>
          <p:nvPr>
            <p:ph idx="1"/>
          </p:nvPr>
        </p:nvSpPr>
        <p:spPr>
          <a:xfrm>
            <a:off x="5502166" y="1690688"/>
            <a:ext cx="6006661" cy="5410200"/>
          </a:xfrm>
        </p:spPr>
        <p:txBody>
          <a:bodyPr>
            <a:normAutofit/>
          </a:bodyPr>
          <a:lstStyle/>
          <a:p>
            <a:pPr marL="0" indent="0" algn="just" rtl="1">
              <a:lnSpc>
                <a:spcPct val="150000"/>
              </a:lnSpc>
              <a:buNone/>
            </a:pPr>
            <a:r>
              <a:rPr lang="ar-SA" sz="1400" dirty="0">
                <a:solidFill>
                  <a:srgbClr val="1D2129"/>
                </a:solidFill>
                <a:effectLst/>
                <a:latin typeface="Alexandria Medium" pitchFamily="2" charset="-78"/>
                <a:cs typeface="Alexandria Medium" pitchFamily="2" charset="-78"/>
              </a:rPr>
              <a:t>في هذه المرحلة من عملية صناعة المحتوى الرقمي، نجري الخطوات التالية:</a:t>
            </a:r>
          </a:p>
          <a:p>
            <a:pPr marL="0" indent="0" algn="just" rtl="1">
              <a:lnSpc>
                <a:spcPct val="150000"/>
              </a:lnSpc>
              <a:buNone/>
            </a:pPr>
            <a:r>
              <a:rPr lang="ar-SA" sz="1400" dirty="0">
                <a:solidFill>
                  <a:srgbClr val="00AEEF"/>
                </a:solidFill>
                <a:effectLst/>
                <a:latin typeface="Alexandria Medium" pitchFamily="2" charset="-78"/>
                <a:cs typeface="Alexandria Medium" pitchFamily="2" charset="-78"/>
              </a:rPr>
              <a:t>1. جمع الأفكار حول الموضوع</a:t>
            </a:r>
          </a:p>
          <a:p>
            <a:pPr marL="0" indent="0" algn="just" rtl="1">
              <a:lnSpc>
                <a:spcPct val="150000"/>
              </a:lnSpc>
              <a:buNone/>
            </a:pPr>
            <a:r>
              <a:rPr lang="ar-SA" sz="1400" dirty="0">
                <a:solidFill>
                  <a:srgbClr val="1D2129"/>
                </a:solidFill>
                <a:effectLst/>
                <a:latin typeface="Alexandria Medium" pitchFamily="2" charset="-78"/>
                <a:cs typeface="Alexandria Medium" pitchFamily="2" charset="-78"/>
              </a:rPr>
              <a:t>بعد مرحلة التخطيط، تبدأ مرحلة إنتاج المحتوى بجمع الأفكار والعناوين، التي ستدور المحتويات التي سنصنعها حولها، وذلك بناءً على نتائج المرحلة السابقة من تحديد الأهداف والفئة المستهدفة، وتحديد نوع المحتوى وتحليل المنافسين.</a:t>
            </a:r>
          </a:p>
          <a:p>
            <a:pPr marL="0" indent="0" algn="just" rtl="1">
              <a:lnSpc>
                <a:spcPct val="150000"/>
              </a:lnSpc>
              <a:buNone/>
            </a:pPr>
            <a:r>
              <a:rPr lang="ar-SA" sz="1400" dirty="0">
                <a:solidFill>
                  <a:srgbClr val="00AEEF"/>
                </a:solidFill>
                <a:effectLst/>
                <a:latin typeface="Alexandria Medium" pitchFamily="2" charset="-78"/>
                <a:cs typeface="Alexandria Medium" pitchFamily="2" charset="-78"/>
              </a:rPr>
              <a:t>2. وضع تصوّر عام للمحتوى</a:t>
            </a:r>
          </a:p>
          <a:p>
            <a:pPr marL="0" indent="0" algn="just" rtl="1">
              <a:lnSpc>
                <a:spcPct val="150000"/>
              </a:lnSpc>
              <a:buNone/>
            </a:pPr>
            <a:r>
              <a:rPr lang="ar-SA" sz="1400" dirty="0">
                <a:solidFill>
                  <a:srgbClr val="1D2129"/>
                </a:solidFill>
                <a:effectLst/>
                <a:latin typeface="Alexandria Medium" pitchFamily="2" charset="-78"/>
                <a:cs typeface="Alexandria Medium" pitchFamily="2" charset="-78"/>
              </a:rPr>
              <a:t>بعد جمع الأفكار للمحتوى المراد إنشاؤه ورصد محتويات المنافسين، يجب وضع هيكل عام للمحتوى. تحتاج هذه الخطوة إلى أشخاص يمتلكون نظرة إخراجية متميّزة، إذ تَتحدَّد المخرجات المتوقعة بناءً على الجهود المبذولة فيها. حاول كتابة العناوين الرئيسية والعناوين الفرعية المحتملة إذا كان محتوًى نصّي، أو ضع تمثيل رسومي لكيفية ظهور المشاهد في الفيديو.</a:t>
            </a:r>
            <a:endParaRPr lang="en-US" sz="12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E6D1EA90-0A69-C164-9880-87D605D94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oup of people sitting around a table with laptops and tablets&#10;&#10;Description automatically generated">
            <a:extLst>
              <a:ext uri="{FF2B5EF4-FFF2-40B4-BE49-F238E27FC236}">
                <a16:creationId xmlns:a16="http://schemas.microsoft.com/office/drawing/2014/main" id="{2BC0DD63-B26A-4F9D-E793-4BBA02160E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7913" y="2516461"/>
            <a:ext cx="4923176" cy="2572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45042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10EBC-EDF0-4073-85AB-393CAC2F172F}"/>
              </a:ext>
            </a:extLst>
          </p:cNvPr>
          <p:cNvSpPr>
            <a:spLocks noGrp="1"/>
          </p:cNvSpPr>
          <p:nvPr>
            <p:ph type="title"/>
          </p:nvPr>
        </p:nvSpPr>
        <p:spPr>
          <a:xfrm>
            <a:off x="1928649" y="233855"/>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الثانية: إنشاء المحتوى</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F97F0D1-8E47-4C75-A7C2-C8326AA42E9C}"/>
              </a:ext>
            </a:extLst>
          </p:cNvPr>
          <p:cNvSpPr>
            <a:spLocks noGrp="1"/>
          </p:cNvSpPr>
          <p:nvPr>
            <p:ph idx="1"/>
          </p:nvPr>
        </p:nvSpPr>
        <p:spPr>
          <a:xfrm>
            <a:off x="5533697" y="1489352"/>
            <a:ext cx="5959370" cy="5562600"/>
          </a:xfrm>
        </p:spPr>
        <p:txBody>
          <a:bodyPr>
            <a:noAutofit/>
          </a:bodyPr>
          <a:lstStyle/>
          <a:p>
            <a:pPr marL="0" indent="0" algn="just" rtl="1">
              <a:lnSpc>
                <a:spcPct val="115000"/>
              </a:lnSpc>
              <a:spcBef>
                <a:spcPts val="0"/>
              </a:spcBef>
              <a:buNone/>
            </a:pPr>
            <a:endParaRPr lang="ar-EG" sz="1600" b="1" dirty="0">
              <a:latin typeface="Alexandria Medium" pitchFamily="2" charset="-78"/>
              <a:ea typeface="Times New Roman" panose="02020603050405020304" pitchFamily="18" charset="0"/>
              <a:cs typeface="Alexandria Medium" pitchFamily="2" charset="-78"/>
            </a:endParaRPr>
          </a:p>
          <a:p>
            <a:pPr marL="0" indent="0" algn="just" rtl="1">
              <a:lnSpc>
                <a:spcPct val="115000"/>
              </a:lnSpc>
              <a:spcBef>
                <a:spcPts val="0"/>
              </a:spcBef>
              <a:buNone/>
            </a:pPr>
            <a:r>
              <a:rPr lang="ar-EG" sz="1600" b="1" dirty="0">
                <a:solidFill>
                  <a:srgbClr val="00AEEF"/>
                </a:solidFill>
                <a:latin typeface="Alexandria Medium" pitchFamily="2" charset="-78"/>
                <a:ea typeface="Times New Roman" panose="02020603050405020304" pitchFamily="18" charset="0"/>
                <a:cs typeface="Alexandria Medium" pitchFamily="2" charset="-78"/>
              </a:rPr>
              <a:t>3. الإنتاج</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بعد أن تضع تصوّرًا عامًا لشكل المحتوى والمخرجات المتوقع إنجازها، تبدأ خطوة الإنتاج الفعلي، وإشراك المختصين، سواء كان محتوًى نصيًا أم مرئيًا.</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وبعد الانتهاء، افحص جودة المخرجات وتأكّد من تلبيتها للمتطلبات وصلاحيتها للنشر، وأنها تتوافق مع الاستراتيجيات التسويقية الأخرى. وبعد اعتماد المحتوى، ننتقل للمرحلة التالية.</a:t>
            </a:r>
          </a:p>
          <a:p>
            <a:pPr marL="0" indent="0" algn="just" rtl="1">
              <a:lnSpc>
                <a:spcPct val="115000"/>
              </a:lnSpc>
              <a:spcBef>
                <a:spcPts val="0"/>
              </a:spcBef>
              <a:buNone/>
            </a:pPr>
            <a:endParaRPr lang="ar-EG" sz="1600" b="1" dirty="0">
              <a:latin typeface="Alexandria Medium" pitchFamily="2" charset="-78"/>
              <a:ea typeface="Times New Roman" panose="02020603050405020304" pitchFamily="18" charset="0"/>
              <a:cs typeface="Alexandria Medium" pitchFamily="2" charset="-78"/>
            </a:endParaRPr>
          </a:p>
          <a:p>
            <a:pPr marL="0" indent="0" algn="just" rtl="1">
              <a:lnSpc>
                <a:spcPct val="115000"/>
              </a:lnSpc>
              <a:spcBef>
                <a:spcPts val="0"/>
              </a:spcBef>
              <a:buNone/>
            </a:pPr>
            <a:r>
              <a:rPr lang="ar-EG" sz="1600" b="1" dirty="0">
                <a:solidFill>
                  <a:srgbClr val="00AEEF"/>
                </a:solidFill>
                <a:latin typeface="Alexandria Medium" pitchFamily="2" charset="-78"/>
                <a:ea typeface="Times New Roman" panose="02020603050405020304" pitchFamily="18" charset="0"/>
                <a:cs typeface="Alexandria Medium" pitchFamily="2" charset="-78"/>
              </a:rPr>
              <a:t>4. النشر والترويج</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بعد الانتهاء من خطوة إنشاء المحتوى (</a:t>
            </a:r>
            <a:r>
              <a:rPr lang="en-US" sz="1600" b="1" dirty="0">
                <a:latin typeface="Alexandria Medium" pitchFamily="2" charset="-78"/>
                <a:ea typeface="Times New Roman" panose="02020603050405020304" pitchFamily="18" charset="0"/>
                <a:cs typeface="Alexandria Medium" pitchFamily="2" charset="-78"/>
              </a:rPr>
              <a:t>Content Creation، </a:t>
            </a:r>
            <a:r>
              <a:rPr lang="ar-EG" sz="1600" b="1" dirty="0">
                <a:latin typeface="Alexandria Medium" pitchFamily="2" charset="-78"/>
                <a:ea typeface="Times New Roman" panose="02020603050405020304" pitchFamily="18" charset="0"/>
                <a:cs typeface="Alexandria Medium" pitchFamily="2" charset="-78"/>
              </a:rPr>
              <a:t>يأتي الآن وقت نشر المحتوى الذي صنعته والبدء في توزيع المحتوى (</a:t>
            </a:r>
            <a:r>
              <a:rPr lang="en-US" sz="1600" b="1" dirty="0">
                <a:latin typeface="Alexandria Medium" pitchFamily="2" charset="-78"/>
                <a:ea typeface="Times New Roman" panose="02020603050405020304" pitchFamily="18" charset="0"/>
                <a:cs typeface="Alexandria Medium" pitchFamily="2" charset="-78"/>
              </a:rPr>
              <a:t>Content Distribution</a:t>
            </a:r>
            <a:r>
              <a:rPr lang="ar-EG" sz="1600" b="1" dirty="0">
                <a:latin typeface="Alexandria Medium" pitchFamily="2" charset="-78"/>
                <a:ea typeface="Times New Roman" panose="02020603050405020304" pitchFamily="18" charset="0"/>
                <a:cs typeface="Alexandria Medium" pitchFamily="2" charset="-78"/>
              </a:rPr>
              <a:t>عبر القنوات الرقمية المختلفة؛ ليتفاعل الجمهور المستهدف مع المحتوى.</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احرص على توزيع المحتوى على فترات معقولة، لتزيد من فرص رؤية الأشخاص المناسبين للمحتوى وتفاعلهم معه. واعمل على ترويج المحتوى خلال فترات نشاط الجمهور المستهدف، والفترات التي يستعدون فيها لاستهلاك المحتوى.</a:t>
            </a:r>
            <a:endParaRPr lang="en-US" sz="1200" dirty="0">
              <a:latin typeface="Alexandria Medium" pitchFamily="2" charset="-78"/>
              <a:ea typeface="Calibri" panose="020F0502020204030204" pitchFamily="34" charset="0"/>
              <a:cs typeface="Alexandria Medium" pitchFamily="2" charset="-78"/>
            </a:endParaRPr>
          </a:p>
        </p:txBody>
      </p:sp>
      <p:pic>
        <p:nvPicPr>
          <p:cNvPr id="5" name="Graphic 21">
            <a:extLst>
              <a:ext uri="{FF2B5EF4-FFF2-40B4-BE49-F238E27FC236}">
                <a16:creationId xmlns:a16="http://schemas.microsoft.com/office/drawing/2014/main" id="{50A20466-0012-5EFE-AF41-4C15A55E4D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oup of black cubes with different colored icons&#10;&#10;Description automatically generated">
            <a:extLst>
              <a:ext uri="{FF2B5EF4-FFF2-40B4-BE49-F238E27FC236}">
                <a16:creationId xmlns:a16="http://schemas.microsoft.com/office/drawing/2014/main" id="{CC6CD4D7-1AD2-50BB-D0BB-50E981362C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821" y="2131941"/>
            <a:ext cx="4971393" cy="37285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13180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73DB1-2205-4716-9D46-B5425DA56482}"/>
              </a:ext>
            </a:extLst>
          </p:cNvPr>
          <p:cNvSpPr>
            <a:spLocks noGrp="1"/>
          </p:cNvSpPr>
          <p:nvPr>
            <p:ph type="title"/>
          </p:nvPr>
        </p:nvSpPr>
        <p:spPr>
          <a:xfrm>
            <a:off x="2146738" y="274638"/>
            <a:ext cx="10515600" cy="1325563"/>
          </a:xfrm>
        </p:spPr>
        <p:txBody>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الثالثة: تحسين المحتوى</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0AD32FE-0E52-458C-B8AD-840B0A82DC4D}"/>
              </a:ext>
            </a:extLst>
          </p:cNvPr>
          <p:cNvSpPr>
            <a:spLocks noGrp="1"/>
          </p:cNvSpPr>
          <p:nvPr>
            <p:ph idx="1"/>
          </p:nvPr>
        </p:nvSpPr>
        <p:spPr>
          <a:xfrm>
            <a:off x="5123793" y="1694797"/>
            <a:ext cx="6416565" cy="5115909"/>
          </a:xfrm>
        </p:spPr>
        <p:txBody>
          <a:bodyPr>
            <a:normAutofit fontScale="92500"/>
          </a:bodyPr>
          <a:lstStyle/>
          <a:p>
            <a:pPr marL="0" indent="0" algn="just" rtl="1">
              <a:lnSpc>
                <a:spcPct val="115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في هذه المرحلة نجري الخطوات التالية:</a:t>
            </a:r>
          </a:p>
          <a:p>
            <a:pPr marL="0" algn="just" rtl="1">
              <a:lnSpc>
                <a:spcPct val="115000"/>
              </a:lnSpc>
              <a:spcBef>
                <a:spcPts val="0"/>
              </a:spcBef>
              <a:spcAft>
                <a:spcPts val="1000"/>
              </a:spcAft>
            </a:pPr>
            <a:r>
              <a:rPr lang="ar-EG" sz="1600" b="1" dirty="0">
                <a:solidFill>
                  <a:srgbClr val="00AEEF"/>
                </a:solidFill>
                <a:latin typeface="Alexandria Medium" pitchFamily="2" charset="-78"/>
                <a:ea typeface="Calibri" panose="020F0502020204030204" pitchFamily="34" charset="0"/>
                <a:cs typeface="Alexandria Medium" pitchFamily="2" charset="-78"/>
              </a:rPr>
              <a:t>1. تحليل المحتوى</a:t>
            </a:r>
          </a:p>
          <a:p>
            <a:pPr marL="0" algn="just" rtl="1">
              <a:lnSpc>
                <a:spcPct val="115000"/>
              </a:lnSpc>
              <a:spcBef>
                <a:spcPts val="0"/>
              </a:spcBef>
              <a:spcAft>
                <a:spcPts val="1000"/>
              </a:spcAft>
            </a:pPr>
            <a:r>
              <a:rPr lang="ar-EG" sz="1600" b="1" dirty="0">
                <a:latin typeface="Alexandria Medium" pitchFamily="2" charset="-78"/>
                <a:ea typeface="Calibri" panose="020F0502020204030204" pitchFamily="34" charset="0"/>
                <a:cs typeface="Alexandria Medium" pitchFamily="2" charset="-78"/>
              </a:rPr>
              <a:t>بناءً على مؤشرات الأداء الرئيسية التي حدّدتها في المرحلة الأولى (التخطيط)، يمكنك البدء في مراقبة أداء المحتوى الخاص بك، وتشمل مقاييس معدل الارتداد وزمن التصفّح وعدد الزيارات؛ لمعرفة مدى نجاح المحتوى في تحقيق الأهداف المطلوبة.</a:t>
            </a:r>
          </a:p>
          <a:p>
            <a:pPr marL="0" algn="just" rtl="1">
              <a:lnSpc>
                <a:spcPct val="115000"/>
              </a:lnSpc>
              <a:spcBef>
                <a:spcPts val="0"/>
              </a:spcBef>
              <a:spcAft>
                <a:spcPts val="1000"/>
              </a:spcAft>
            </a:pPr>
            <a:r>
              <a:rPr lang="ar-EG" sz="1600" b="1" dirty="0">
                <a:solidFill>
                  <a:srgbClr val="00AEEF"/>
                </a:solidFill>
                <a:latin typeface="Alexandria Medium" pitchFamily="2" charset="-78"/>
                <a:ea typeface="Calibri" panose="020F0502020204030204" pitchFamily="34" charset="0"/>
                <a:cs typeface="Alexandria Medium" pitchFamily="2" charset="-78"/>
              </a:rPr>
              <a:t>2. مراجعة المحتوى</a:t>
            </a:r>
          </a:p>
          <a:p>
            <a:pPr marL="0" algn="just" rtl="1">
              <a:lnSpc>
                <a:spcPct val="115000"/>
              </a:lnSpc>
              <a:spcBef>
                <a:spcPts val="0"/>
              </a:spcBef>
              <a:spcAft>
                <a:spcPts val="1000"/>
              </a:spcAft>
            </a:pPr>
            <a:r>
              <a:rPr lang="ar-EG" sz="1600" b="1" dirty="0">
                <a:latin typeface="Alexandria Medium" pitchFamily="2" charset="-78"/>
                <a:ea typeface="Calibri" panose="020F0502020204030204" pitchFamily="34" charset="0"/>
                <a:cs typeface="Alexandria Medium" pitchFamily="2" charset="-78"/>
              </a:rPr>
              <a:t>في هذه الخطوة، نعمل على تحديد الأنماط ونقاط القوة والضعف في المحتوى المنشور، بناءً على مؤشرات القياس الموضوعة. ومن النتائج التي توصّلت إليها، يمكنك تعديل المحتوى ومراجعته للحصول على ترتيب أفضل أو تحويل أعلى.</a:t>
            </a:r>
          </a:p>
          <a:p>
            <a:pPr marL="0" algn="just" rtl="1">
              <a:lnSpc>
                <a:spcPct val="115000"/>
              </a:lnSpc>
              <a:spcBef>
                <a:spcPts val="0"/>
              </a:spcBef>
              <a:spcAft>
                <a:spcPts val="1000"/>
              </a:spcAft>
            </a:pPr>
            <a:r>
              <a:rPr lang="ar-EG" sz="1600" dirty="0">
                <a:solidFill>
                  <a:srgbClr val="00AEEF"/>
                </a:solidFill>
                <a:latin typeface="Alexandria Medium" pitchFamily="2" charset="-78"/>
                <a:cs typeface="Alexandria Medium" pitchFamily="2" charset="-78"/>
              </a:rPr>
              <a:t>3. التحسين المستمر</a:t>
            </a:r>
          </a:p>
          <a:p>
            <a:pPr marL="0" indent="0" algn="just" rtl="1">
              <a:lnSpc>
                <a:spcPct val="115000"/>
              </a:lnSpc>
              <a:spcBef>
                <a:spcPts val="0"/>
              </a:spcBef>
              <a:spcAft>
                <a:spcPts val="1000"/>
              </a:spcAft>
              <a:buNone/>
            </a:pPr>
            <a:r>
              <a:rPr lang="ar-EG" sz="1600" dirty="0">
                <a:latin typeface="Alexandria Medium" pitchFamily="2" charset="-78"/>
                <a:cs typeface="Alexandria Medium" pitchFamily="2" charset="-78"/>
              </a:rPr>
              <a:t>لا تنتهي عملية إنشاء قطعة محتوى بمجرد نشرها وتحليل أدائها بعد فترة قصيرة، إنما تمتد لتحسين المحتوى ومراجعته دوريًا. فمثلًا، إذا أنتجت قطعة محتوى تحتوي على معلومات قديمة أو عنوانها يتضمّن معلومة خاطئة، فيجب عليك تحديث المعلومات باستمرار؛ لكسب ثقة الزائر.</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EA3CFED5-C853-BFBB-04C8-D7D4CDA50F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halkboard with words on it&#10;&#10;Description automatically generated">
            <a:extLst>
              <a:ext uri="{FF2B5EF4-FFF2-40B4-BE49-F238E27FC236}">
                <a16:creationId xmlns:a16="http://schemas.microsoft.com/office/drawing/2014/main" id="{D4DDD524-6A0E-D796-8B6F-8CA931A81C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011" y="2589131"/>
            <a:ext cx="4575066" cy="25740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377497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B54D2-E415-499C-B8F7-C7C9486DFA87}"/>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C153F8D3-A42F-419A-A7D5-1A3F63F340E8}"/>
              </a:ext>
            </a:extLst>
          </p:cNvPr>
          <p:cNvSpPr>
            <a:spLocks noGrp="1"/>
          </p:cNvSpPr>
          <p:nvPr>
            <p:ph idx="1"/>
          </p:nvPr>
        </p:nvSpPr>
        <p:spPr>
          <a:xfrm>
            <a:off x="838200" y="1825625"/>
            <a:ext cx="10515600" cy="4667250"/>
          </a:xfrm>
        </p:spPr>
        <p:txBody>
          <a:bodyPr>
            <a:normAutofit/>
          </a:bodyPr>
          <a:lstStyle/>
          <a:p>
            <a:pPr marL="0" indent="0" algn="just" rtl="1">
              <a:lnSpc>
                <a:spcPct val="150000"/>
              </a:lnSpc>
              <a:spcBef>
                <a:spcPts val="0"/>
              </a:spcBef>
              <a:buNone/>
            </a:pPr>
            <a:r>
              <a:rPr lang="ar-EG" sz="1800" dirty="0">
                <a:solidFill>
                  <a:srgbClr val="00AEEF"/>
                </a:solidFill>
                <a:latin typeface="Alexandria Medium" pitchFamily="2" charset="-78"/>
                <a:ea typeface="Calibri" panose="020F0502020204030204" pitchFamily="34" charset="0"/>
                <a:cs typeface="Alexandria Medium" pitchFamily="2" charset="-78"/>
              </a:rPr>
              <a:t>1. عدم كفاية الميزانية وضعف الموارد</a:t>
            </a: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ككل استراتيجيات العمل، تحتاج استراتيجية المحتوى ميزانية لتنفيذها وتحقيق الأهداف المناطة بها. مع ذلك، تعجز بعض الشركات عن رصد الموارد الكافية لصناعة محتوى رقمي عال الجودة، يُحقّق الأهداف الموضوعة والعوائد الاستثمارية المتوقعة.</a:t>
            </a: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يُمكنك تجاوز هذه المشكلة عبر التخطيط الجيّد والمُتقَن لجميع العمليات، والاعتماد على طرق وأساليب منخفضة لصناعة المحتوى. على سبيل المثال، التركيز على صناعة المحتوى المكتوب أكثر من محتوى الفيديو، نظرًا لفرق التكاليف بينهما، والمحتوى المقروء يحقق نتائج مقبولة عند إعداده جيدًا، مع مراعاة معايير الكتابة الصحيحة.</a:t>
            </a:r>
            <a:endParaRPr lang="en-US" sz="1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22251BD5-EC10-716B-A4D6-819AB3431F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521290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06429-AD47-47C1-8D48-319037D06BB0}"/>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85FD56-EC36-4869-BF8F-F5473B55EE0A}"/>
              </a:ext>
            </a:extLst>
          </p:cNvPr>
          <p:cNvSpPr>
            <a:spLocks noGrp="1"/>
          </p:cNvSpPr>
          <p:nvPr>
            <p:ph idx="1"/>
          </p:nvPr>
        </p:nvSpPr>
        <p:spPr>
          <a:xfrm>
            <a:off x="713389" y="1988276"/>
            <a:ext cx="10765221" cy="4964838"/>
          </a:xfrm>
        </p:spPr>
        <p:txBody>
          <a:bodyPr>
            <a:normAutofit/>
          </a:bodyPr>
          <a:lstStyle/>
          <a:p>
            <a:pPr marL="0" indent="0" algn="just" rtl="1">
              <a:lnSpc>
                <a:spcPct val="150000"/>
              </a:lnSpc>
              <a:spcBef>
                <a:spcPts val="0"/>
              </a:spcBef>
              <a:buNone/>
            </a:pPr>
            <a:r>
              <a:rPr lang="ar-EG" sz="1900" dirty="0">
                <a:solidFill>
                  <a:srgbClr val="00AEEF"/>
                </a:solidFill>
                <a:latin typeface="Alexandria Medium" pitchFamily="2" charset="-78"/>
                <a:ea typeface="Calibri" panose="020F0502020204030204" pitchFamily="34" charset="0"/>
                <a:cs typeface="Alexandria Medium" pitchFamily="2" charset="-78"/>
              </a:rPr>
              <a:t> 2- فترات الانقطاع وعدم الاستمرارية</a:t>
            </a: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يعتمد نجاح استراتيجية المحتوى الرقمي على الاستمرارية كعامل أساسي، فعندما تنجح في بناء قاعدة عملاء أوفياء، فأنت مُلزم تجاههم بتقديم كل جديد في مجالك باستمرار. وإذا انقطعت لفترات طويلة، فأنت تُخاطر بفقدان ولاء العملاء وثقتهم. فالعميل يُفضّل دومًا متابعة من يواكب الأحداث وينشر محتوى قيِّم باستمرار، مما يُعطي نظرة عن مدى خبرتك وجديّتك في العمل واهتمامك بشأن جمهورك.</a:t>
            </a:r>
          </a:p>
          <a:p>
            <a:pPr marL="0" indent="0" algn="just" rtl="1">
              <a:lnSpc>
                <a:spcPct val="150000"/>
              </a:lnSpc>
              <a:spcBef>
                <a:spcPts val="0"/>
              </a:spcBef>
              <a:buNone/>
            </a:pPr>
            <a:endParaRPr lang="ar-EG"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احرص على إنشاء تقويم للمحتوى (خطة) لفترة زمنية طويلة واعمل على جدولة النشر، حتى لا تمر بفترات انقطاع طويلة وتفقد ثقة العملاء.</a:t>
            </a:r>
            <a:endParaRPr lang="en-US" sz="12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9DF3CD3A-B0CF-1D98-D2B7-E7EA82DF1F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0114989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3531E-98B1-4CDE-9E78-B243D2F7834F}"/>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DE139EBB-79FD-46AE-8E26-1B3AA35CF2A3}"/>
              </a:ext>
            </a:extLst>
          </p:cNvPr>
          <p:cNvSpPr>
            <a:spLocks noGrp="1"/>
          </p:cNvSpPr>
          <p:nvPr>
            <p:ph idx="1"/>
          </p:nvPr>
        </p:nvSpPr>
        <p:spPr>
          <a:xfrm>
            <a:off x="838200" y="2188231"/>
            <a:ext cx="10515600" cy="4922017"/>
          </a:xfrm>
        </p:spPr>
        <p:txBody>
          <a:bodyPr>
            <a:normAutofit/>
          </a:bodyPr>
          <a:lstStyle/>
          <a:p>
            <a:pPr marL="0" algn="just" rtl="1">
              <a:lnSpc>
                <a:spcPct val="150000"/>
              </a:lnSpc>
              <a:spcBef>
                <a:spcPts val="0"/>
              </a:spcBef>
              <a:spcAft>
                <a:spcPts val="1000"/>
              </a:spcAft>
            </a:pPr>
            <a:r>
              <a:rPr lang="ar-EG" sz="1800" dirty="0">
                <a:solidFill>
                  <a:srgbClr val="00AEEF"/>
                </a:solidFill>
                <a:latin typeface="Alexandria Medium" pitchFamily="2" charset="-78"/>
                <a:ea typeface="Calibri" panose="020F0502020204030204" pitchFamily="34" charset="0"/>
                <a:cs typeface="Alexandria Medium" pitchFamily="2" charset="-78"/>
              </a:rPr>
              <a:t>3. عدم وجود إرشادات وسياسة تحريريّة</a:t>
            </a: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صحيح أن خطوة وضع سياسات وإرشادات قد تبدو خطوة متقدّمة قليلًا، لكنها ضرورية لضبط عملية صناعة المحتوى الرقمي. حاول إنشاء دليل أسلوب كتابة المحتوى (</a:t>
            </a:r>
            <a:r>
              <a:rPr lang="en-US" sz="1600" dirty="0">
                <a:latin typeface="Alexandria Medium" pitchFamily="2" charset="-78"/>
                <a:ea typeface="Calibri" panose="020F0502020204030204" pitchFamily="34" charset="0"/>
                <a:cs typeface="Alexandria Medium" pitchFamily="2" charset="-78"/>
              </a:rPr>
              <a:t>Content Style Guide)، </a:t>
            </a:r>
            <a:r>
              <a:rPr lang="ar-EG" sz="1600" dirty="0">
                <a:latin typeface="Alexandria Medium" pitchFamily="2" charset="-78"/>
                <a:ea typeface="Calibri" panose="020F0502020204030204" pitchFamily="34" charset="0"/>
                <a:cs typeface="Alexandria Medium" pitchFamily="2" charset="-78"/>
              </a:rPr>
              <a:t>لتجنُّب المخاطر التي قد تنشأ بسبب تعدُّد فرق المحتوى وأصحاب المصلحة وصانعي القرارات، هذا الأمر يساعد في الحفاظ على اتساق ووضوح صوت العلامة التجارية ونبرته.</a:t>
            </a:r>
            <a:endParaRPr lang="en-US" sz="1600" dirty="0">
              <a:latin typeface="Alexandria Medium" pitchFamily="2" charset="-78"/>
              <a:ea typeface="Calibri" panose="020F0502020204030204" pitchFamily="34" charset="0"/>
              <a:cs typeface="Alexandria Medium" pitchFamily="2" charset="-78"/>
            </a:endParaRPr>
          </a:p>
          <a:p>
            <a:pPr>
              <a:lnSpc>
                <a:spcPct val="150000"/>
              </a:lnSpc>
            </a:pPr>
            <a:endParaRPr lang="en-US" sz="2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37E08A9A-3E70-77F7-F7BA-28058F4326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56226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20578-4275-4C1F-A86B-5450BA518CA6}"/>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257CC0D-CDF9-4C1A-84A2-FDC4250CE06D}"/>
              </a:ext>
            </a:extLst>
          </p:cNvPr>
          <p:cNvSpPr>
            <a:spLocks noGrp="1"/>
          </p:cNvSpPr>
          <p:nvPr>
            <p:ph idx="1"/>
          </p:nvPr>
        </p:nvSpPr>
        <p:spPr>
          <a:xfrm>
            <a:off x="838200" y="1825625"/>
            <a:ext cx="10515600" cy="4895850"/>
          </a:xfrm>
        </p:spPr>
        <p:txBody>
          <a:bodyPr>
            <a:normAutofit/>
          </a:bodyPr>
          <a:lstStyle/>
          <a:p>
            <a:pPr marL="0" indent="0" algn="r" rtl="1">
              <a:lnSpc>
                <a:spcPct val="150000"/>
              </a:lnSpc>
              <a:buNone/>
            </a:pPr>
            <a:r>
              <a:rPr lang="ar-EG" sz="2000" b="1" dirty="0">
                <a:solidFill>
                  <a:srgbClr val="00AEEF"/>
                </a:solidFill>
                <a:latin typeface="Alexandria Medium" pitchFamily="2" charset="-78"/>
                <a:cs typeface="Alexandria Medium" pitchFamily="2" charset="-78"/>
              </a:rPr>
              <a:t>4- تداخل أدوار فريق العمل</a:t>
            </a:r>
          </a:p>
          <a:p>
            <a:pPr marL="0" indent="0" algn="just" rtl="1">
              <a:lnSpc>
                <a:spcPct val="150000"/>
              </a:lnSpc>
              <a:buNone/>
            </a:pPr>
            <a:r>
              <a:rPr lang="ar-EG" sz="1600" dirty="0">
                <a:latin typeface="Alexandria Medium" pitchFamily="2" charset="-78"/>
                <a:cs typeface="Alexandria Medium" pitchFamily="2" charset="-78"/>
              </a:rPr>
              <a:t>نظرًا لاختلاف الأدوار داخل الفرق التي تعمل على صناعة المحتوى الرقمي، فقد تواجه الشركات مشكلات في تنسيق الجهود معًا، ففرق المحتوى عادةً ما تتكوّن من كاتب محتوى وكاتب إعلانات ومحرر فيديو ومصمم وكاتب تجربة مستخدم (</a:t>
            </a:r>
            <a:r>
              <a:rPr lang="en-US" sz="1600" dirty="0">
                <a:latin typeface="Alexandria Medium" pitchFamily="2" charset="-78"/>
                <a:cs typeface="Alexandria Medium" pitchFamily="2" charset="-78"/>
              </a:rPr>
              <a:t>UX Writer) </a:t>
            </a:r>
            <a:r>
              <a:rPr lang="ar-EG" sz="1600" dirty="0">
                <a:latin typeface="Alexandria Medium" pitchFamily="2" charset="-78"/>
                <a:cs typeface="Alexandria Medium" pitchFamily="2" charset="-78"/>
              </a:rPr>
              <a:t>واستراتيجي محتوى (</a:t>
            </a:r>
            <a:r>
              <a:rPr lang="en-US" sz="1600" dirty="0">
                <a:latin typeface="Alexandria Medium" pitchFamily="2" charset="-78"/>
                <a:cs typeface="Alexandria Medium" pitchFamily="2" charset="-78"/>
              </a:rPr>
              <a:t>Content Strategist) </a:t>
            </a:r>
            <a:r>
              <a:rPr lang="ar-EG" sz="1600" dirty="0">
                <a:latin typeface="Alexandria Medium" pitchFamily="2" charset="-78"/>
                <a:cs typeface="Alexandria Medium" pitchFamily="2" charset="-78"/>
              </a:rPr>
              <a:t>ومسوّقين، وما إلى ذلك.</a:t>
            </a:r>
          </a:p>
          <a:p>
            <a:pPr marL="0" indent="0" algn="just" rtl="1">
              <a:lnSpc>
                <a:spcPct val="150000"/>
              </a:lnSpc>
              <a:buNone/>
            </a:pPr>
            <a:r>
              <a:rPr lang="ar-EG" sz="1600" dirty="0">
                <a:latin typeface="Alexandria Medium" pitchFamily="2" charset="-78"/>
                <a:cs typeface="Alexandria Medium" pitchFamily="2" charset="-78"/>
              </a:rPr>
              <a:t>يمكنك وضع إطار عمل (مخطط هيكلي) يُوضّح دور جميع الأشخاص المشاركين؛ لتسهيل عملية صناعة المحتوى الرقمي وتنسيق جهود فرق العمل المختلفة حول أهدافٍ معيّنة، وتيسير اتخاذ القرارات.</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88CE065B-A8AA-063E-6401-7C70E8B486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565899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3809F-2A72-455A-9286-C0424D1D70E1}"/>
              </a:ext>
            </a:extLst>
          </p:cNvPr>
          <p:cNvSpPr>
            <a:spLocks noGrp="1"/>
          </p:cNvSpPr>
          <p:nvPr>
            <p:ph type="title"/>
          </p:nvPr>
        </p:nvSpPr>
        <p:spPr>
          <a:xfrm>
            <a:off x="2052145" y="257735"/>
            <a:ext cx="10515600" cy="1325563"/>
          </a:xfrm>
        </p:spPr>
        <p:txBody>
          <a:bodyPr>
            <a:normAutofit/>
          </a:bodyPr>
          <a:lstStyle/>
          <a:p>
            <a:pPr algn="ctr">
              <a:lnSpc>
                <a:spcPct val="150000"/>
              </a:lnSpc>
            </a:pPr>
            <a:r>
              <a:rPr lang="ar-EG" sz="2800" b="1" dirty="0">
                <a:latin typeface="Alexandria" pitchFamily="2" charset="-78"/>
                <a:cs typeface="Alexandria" pitchFamily="2" charset="-78"/>
              </a:rPr>
              <a:t>	إنتاج المحتوى الرقمي لقصة العلامة التجارية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a:t>
            </a:r>
            <a:r>
              <a:rPr lang="en-US" sz="2800" b="1" dirty="0">
                <a:latin typeface="Alexandria" pitchFamily="2" charset="-78"/>
                <a:cs typeface="Alexandria" pitchFamily="2" charset="-78"/>
              </a:rPr>
              <a:t>Brand storytelling </a:t>
            </a:r>
          </a:p>
        </p:txBody>
      </p:sp>
      <p:sp>
        <p:nvSpPr>
          <p:cNvPr id="3" name="Content Placeholder 2">
            <a:extLst>
              <a:ext uri="{FF2B5EF4-FFF2-40B4-BE49-F238E27FC236}">
                <a16:creationId xmlns:a16="http://schemas.microsoft.com/office/drawing/2014/main" id="{958FCA4F-588D-4FE2-ABAE-3220AC03FC18}"/>
              </a:ext>
            </a:extLst>
          </p:cNvPr>
          <p:cNvSpPr>
            <a:spLocks noGrp="1"/>
          </p:cNvSpPr>
          <p:nvPr>
            <p:ph idx="1"/>
          </p:nvPr>
        </p:nvSpPr>
        <p:spPr>
          <a:xfrm>
            <a:off x="4638433" y="1825624"/>
            <a:ext cx="7169939" cy="4906251"/>
          </a:xfrm>
        </p:spPr>
        <p:txBody>
          <a:bodyPr>
            <a:normAutofit/>
          </a:bodyPr>
          <a:lstStyle/>
          <a:p>
            <a:pPr marL="0" indent="0" algn="just" rtl="1">
              <a:lnSpc>
                <a:spcPct val="150000"/>
              </a:lnSpc>
              <a:buNone/>
            </a:pPr>
            <a:r>
              <a:rPr lang="ar-EG" sz="1400" dirty="0">
                <a:latin typeface="Alexandria Medium" pitchFamily="2" charset="-78"/>
                <a:cs typeface="Alexandria Medium" pitchFamily="2" charset="-78"/>
              </a:rPr>
              <a:t> قم بتطوير قصة جذابة ومؤثرة تعكس رؤية العلامة التجارية وتتناسب مع الجمهور المستهدف. يجب أن تكون القصة ملهمة وقابلة للتفاعل وتعكس القيم الأساسية للعلامة التجارية. </a:t>
            </a:r>
          </a:p>
          <a:p>
            <a:pPr marL="0" indent="0" algn="just" rtl="1">
              <a:lnSpc>
                <a:spcPct val="150000"/>
              </a:lnSpc>
              <a:buNone/>
            </a:pPr>
            <a:r>
              <a:rPr lang="ar-EG" sz="1400" b="1" dirty="0">
                <a:solidFill>
                  <a:srgbClr val="00AEEF"/>
                </a:solidFill>
                <a:latin typeface="Alexandria Medium" pitchFamily="2" charset="-78"/>
                <a:cs typeface="Alexandria Medium" pitchFamily="2" charset="-78"/>
              </a:rPr>
              <a:t>يعتبر سرد القصص مهمًا في تسويق المحتوى الرقمي لعدة أسباب:</a:t>
            </a:r>
          </a:p>
          <a:p>
            <a:pPr algn="just" rtl="1">
              <a:lnSpc>
                <a:spcPct val="150000"/>
              </a:lnSpc>
            </a:pPr>
            <a:r>
              <a:rPr lang="ar-EG" sz="1400" dirty="0">
                <a:latin typeface="Alexandria Medium" pitchFamily="2" charset="-78"/>
                <a:cs typeface="Alexandria Medium" pitchFamily="2" charset="-78"/>
              </a:rPr>
              <a:t>  الارتباط العاطفي: يساعد سرد القصص على التواصل مع الجمهور المستهدف على المستوى العاطفي ، مما يخلق علاقة أعمق وأكثر أهمية بين العلامة التجارية والمستهلك.</a:t>
            </a:r>
          </a:p>
          <a:p>
            <a:pPr algn="just" rtl="1">
              <a:lnSpc>
                <a:spcPct val="150000"/>
              </a:lnSpc>
            </a:pPr>
            <a:r>
              <a:rPr lang="ar-EG" sz="1400" dirty="0">
                <a:latin typeface="Alexandria Medium" pitchFamily="2" charset="-78"/>
                <a:cs typeface="Alexandria Medium" pitchFamily="2" charset="-78"/>
              </a:rPr>
              <a:t>  القصص لا تُنسى:  ويمكن أن تترك انطباعًا دائمًا لدى الجمهور المستهدف. يساعد ذلك في ضمان تذكر العلامة التجارية وربطها بالمشاعر والتجارب الإيجابية.</a:t>
            </a:r>
          </a:p>
          <a:p>
            <a:pPr algn="just" rtl="1">
              <a:lnSpc>
                <a:spcPct val="150000"/>
              </a:lnSpc>
            </a:pPr>
            <a:r>
              <a:rPr lang="ar-EG" sz="1400" dirty="0">
                <a:latin typeface="Alexandria Medium" pitchFamily="2" charset="-78"/>
                <a:cs typeface="Alexandria Medium" pitchFamily="2" charset="-78"/>
              </a:rPr>
              <a:t>  الانخراط: القصص جذابة ويمكن أن تجذب انتباه الجمهور المستهدف ، مما يزيد من احتمالية تفاعلهم مع العلامة التجارية ومحتواها.</a:t>
            </a:r>
          </a:p>
          <a:p>
            <a:pPr algn="just" rtl="1">
              <a:lnSpc>
                <a:spcPct val="150000"/>
              </a:lnSpc>
            </a:pPr>
            <a:r>
              <a:rPr lang="ar-EG" sz="1400" dirty="0">
                <a:latin typeface="Alexandria Medium" pitchFamily="2" charset="-78"/>
                <a:cs typeface="Alexandria Medium" pitchFamily="2" charset="-78"/>
              </a:rPr>
              <a:t>  التفاضل: يمكن أن يساعد سرد القصص في تمييز العلامة التجارية عن منافسيها من خلال إنشاء قصة فريدة وهوية العلامة التجارية.</a:t>
            </a:r>
          </a:p>
        </p:txBody>
      </p:sp>
      <p:pic>
        <p:nvPicPr>
          <p:cNvPr id="5" name="Graphic 21">
            <a:extLst>
              <a:ext uri="{FF2B5EF4-FFF2-40B4-BE49-F238E27FC236}">
                <a16:creationId xmlns:a16="http://schemas.microsoft.com/office/drawing/2014/main" id="{7441C3C9-C93C-73A8-337C-A2DD878BF3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olorful icons and symbols&#10;&#10;Description automatically generated with medium confidence">
            <a:extLst>
              <a:ext uri="{FF2B5EF4-FFF2-40B4-BE49-F238E27FC236}">
                <a16:creationId xmlns:a16="http://schemas.microsoft.com/office/drawing/2014/main" id="{6CB77339-39C4-FCAC-5E11-C5BAE1CB20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952" y="2543547"/>
            <a:ext cx="4296377" cy="26225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395118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5470A-1612-4617-9ABF-688184D2BA71}"/>
              </a:ext>
            </a:extLst>
          </p:cNvPr>
          <p:cNvSpPr>
            <a:spLocks noGrp="1"/>
          </p:cNvSpPr>
          <p:nvPr>
            <p:ph type="title"/>
          </p:nvPr>
        </p:nvSpPr>
        <p:spPr/>
        <p:txBody>
          <a:bodyPr>
            <a:normAutofit/>
          </a:bodyPr>
          <a:lstStyle/>
          <a:p>
            <a:pPr algn="ctr">
              <a:lnSpc>
                <a:spcPct val="150000"/>
              </a:lnSpc>
            </a:pPr>
            <a:r>
              <a:rPr lang="ar-EG" sz="2800" b="1" dirty="0">
                <a:latin typeface="Alexandria" pitchFamily="2" charset="-78"/>
                <a:cs typeface="Alexandria" pitchFamily="2" charset="-78"/>
              </a:rPr>
              <a:t>	إنتاج المحتوى الرقمي لقصة العلامة التجارية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a:t>
            </a:r>
            <a:r>
              <a:rPr lang="en-US" sz="2800" b="1" dirty="0">
                <a:latin typeface="Alexandria" pitchFamily="2" charset="-78"/>
                <a:cs typeface="Alexandria" pitchFamily="2" charset="-78"/>
              </a:rPr>
              <a:t>Brand storytelling </a:t>
            </a:r>
          </a:p>
        </p:txBody>
      </p:sp>
      <p:sp>
        <p:nvSpPr>
          <p:cNvPr id="3" name="Content Placeholder 2">
            <a:extLst>
              <a:ext uri="{FF2B5EF4-FFF2-40B4-BE49-F238E27FC236}">
                <a16:creationId xmlns:a16="http://schemas.microsoft.com/office/drawing/2014/main" id="{E72E7CF3-36E3-4016-85C4-8C764401C6B7}"/>
              </a:ext>
            </a:extLst>
          </p:cNvPr>
          <p:cNvSpPr>
            <a:spLocks noGrp="1"/>
          </p:cNvSpPr>
          <p:nvPr>
            <p:ph idx="1"/>
          </p:nvPr>
        </p:nvSpPr>
        <p:spPr>
          <a:xfrm>
            <a:off x="1152570" y="1988276"/>
            <a:ext cx="10515600" cy="4351338"/>
          </a:xfrm>
        </p:spPr>
        <p:txBody>
          <a:bodyPr>
            <a:normAutofit/>
          </a:bodyPr>
          <a:lstStyle/>
          <a:p>
            <a:pPr algn="just" rtl="1">
              <a:lnSpc>
                <a:spcPct val="150000"/>
              </a:lnSpc>
            </a:pPr>
            <a:r>
              <a:rPr lang="ar-EG" sz="1600" dirty="0">
                <a:latin typeface="Alexandria Medium" pitchFamily="2" charset="-78"/>
                <a:cs typeface="Alexandria Medium" pitchFamily="2" charset="-78"/>
              </a:rPr>
              <a:t>يمكن أن تدعم رواية القصص التجارية الفعالة بالمحتوى الرقمي أهدافًا مثل:</a:t>
            </a:r>
          </a:p>
          <a:p>
            <a:pPr algn="just" rtl="1">
              <a:lnSpc>
                <a:spcPct val="150000"/>
              </a:lnSpc>
            </a:pPr>
            <a:r>
              <a:rPr lang="ar-EG" sz="1600" dirty="0">
                <a:latin typeface="Alexandria Medium" pitchFamily="2" charset="-78"/>
                <a:cs typeface="Alexandria Medium" pitchFamily="2" charset="-78"/>
              </a:rPr>
              <a:t>    تطوير الأعمال وتنميتها</a:t>
            </a:r>
          </a:p>
          <a:p>
            <a:pPr algn="just" rtl="1">
              <a:lnSpc>
                <a:spcPct val="150000"/>
              </a:lnSpc>
            </a:pPr>
            <a:r>
              <a:rPr lang="ar-EG" sz="1600" dirty="0">
                <a:latin typeface="Alexandria Medium" pitchFamily="2" charset="-78"/>
                <a:cs typeface="Alexandria Medium" pitchFamily="2" charset="-78"/>
              </a:rPr>
              <a:t>    خلق ميزة تنافسية والحفاظ عليها</a:t>
            </a:r>
          </a:p>
          <a:p>
            <a:pPr algn="just" rtl="1">
              <a:lnSpc>
                <a:spcPct val="150000"/>
              </a:lnSpc>
            </a:pPr>
            <a:r>
              <a:rPr lang="ar-EG" sz="1600" dirty="0">
                <a:latin typeface="Alexandria Medium" pitchFamily="2" charset="-78"/>
                <a:cs typeface="Alexandria Medium" pitchFamily="2" charset="-78"/>
              </a:rPr>
              <a:t>    إحداث تأثير قوي يجذب انتباه العميل</a:t>
            </a:r>
          </a:p>
          <a:p>
            <a:pPr marL="520700" indent="-520700" algn="just" rtl="1">
              <a:lnSpc>
                <a:spcPct val="150000"/>
              </a:lnSpc>
            </a:pPr>
            <a:r>
              <a:rPr lang="ar-EG" sz="1600" dirty="0">
                <a:latin typeface="Alexandria Medium" pitchFamily="2" charset="-78"/>
                <a:cs typeface="Alexandria Medium" pitchFamily="2" charset="-78"/>
              </a:rPr>
              <a:t>إضفاء الطابع الإنساني على علامتك التجارية</a:t>
            </a:r>
          </a:p>
          <a:p>
            <a:pPr algn="just" rtl="1">
              <a:lnSpc>
                <a:spcPct val="150000"/>
              </a:lnSpc>
            </a:pPr>
            <a:r>
              <a:rPr lang="ar-EG" sz="1600" dirty="0">
                <a:latin typeface="Alexandria Medium" pitchFamily="2" charset="-78"/>
                <a:cs typeface="Alexandria Medium" pitchFamily="2" charset="-78"/>
              </a:rPr>
              <a:t>    خلق ولاء العملاء</a:t>
            </a:r>
          </a:p>
          <a:p>
            <a:pPr algn="just" rtl="1">
              <a:lnSpc>
                <a:spcPct val="150000"/>
              </a:lnSpc>
            </a:pPr>
            <a:r>
              <a:rPr lang="ar-EG" sz="1600" dirty="0">
                <a:latin typeface="Alexandria Medium" pitchFamily="2" charset="-78"/>
                <a:cs typeface="Alexandria Medium" pitchFamily="2" charset="-78"/>
              </a:rPr>
              <a:t>    زيادة كفاءة الموظفين</a:t>
            </a:r>
          </a:p>
        </p:txBody>
      </p:sp>
      <p:pic>
        <p:nvPicPr>
          <p:cNvPr id="5" name="Graphic 21">
            <a:extLst>
              <a:ext uri="{FF2B5EF4-FFF2-40B4-BE49-F238E27FC236}">
                <a16:creationId xmlns:a16="http://schemas.microsoft.com/office/drawing/2014/main" id="{3DD264A3-1D25-E7CD-F1AC-80792D0AD9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hand writing on a whiteboard&#10;&#10;Description automatically generated">
            <a:extLst>
              <a:ext uri="{FF2B5EF4-FFF2-40B4-BE49-F238E27FC236}">
                <a16:creationId xmlns:a16="http://schemas.microsoft.com/office/drawing/2014/main" id="{38B7EABB-3615-4CB2-DB11-1771DE40C6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915" y="2436869"/>
            <a:ext cx="5694085" cy="3794932"/>
          </a:xfrm>
          <a:prstGeom prst="rect">
            <a:avLst/>
          </a:prstGeom>
          <a:ln>
            <a:noFill/>
          </a:ln>
          <a:effectLst>
            <a:softEdge rad="112500"/>
          </a:effectLst>
        </p:spPr>
      </p:pic>
    </p:spTree>
    <p:extLst>
      <p:ext uri="{BB962C8B-B14F-4D97-AF65-F5344CB8AC3E}">
        <p14:creationId xmlns:p14="http://schemas.microsoft.com/office/powerpoint/2010/main" val="2281419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64420-20B8-4CAA-A594-3F7A29B194E4}"/>
              </a:ext>
            </a:extLst>
          </p:cNvPr>
          <p:cNvSpPr>
            <a:spLocks noGrp="1"/>
          </p:cNvSpPr>
          <p:nvPr>
            <p:ph type="title"/>
          </p:nvPr>
        </p:nvSpPr>
        <p:spPr>
          <a:xfrm>
            <a:off x="838200" y="605708"/>
            <a:ext cx="10515600" cy="1325563"/>
          </a:xfrm>
        </p:spPr>
        <p:txBody>
          <a:bodyPr>
            <a:normAutofit/>
          </a:bodyPr>
          <a:lstStyle/>
          <a:p>
            <a:pPr algn="ctr">
              <a:lnSpc>
                <a:spcPct val="150000"/>
              </a:lnSpc>
            </a:pPr>
            <a:r>
              <a:rPr lang="ar-EG" sz="2800" b="1" dirty="0">
                <a:latin typeface="Alexandria" pitchFamily="2" charset="-78"/>
                <a:cs typeface="Alexandria" pitchFamily="2" charset="-78"/>
              </a:rPr>
              <a:t>هيكل السرد القصصي بالمحتوى الرقمي للعلامات التجارية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6585E9E-2873-4560-8912-42AA98D10FF1}"/>
              </a:ext>
            </a:extLst>
          </p:cNvPr>
          <p:cNvSpPr>
            <a:spLocks noGrp="1"/>
          </p:cNvSpPr>
          <p:nvPr>
            <p:ph idx="1"/>
          </p:nvPr>
        </p:nvSpPr>
        <p:spPr>
          <a:xfrm>
            <a:off x="236483" y="2046342"/>
            <a:ext cx="10833538" cy="4811658"/>
          </a:xfrm>
        </p:spPr>
        <p:txBody>
          <a:bodyPr>
            <a:normAutofit/>
          </a:bodyPr>
          <a:lstStyle/>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يتبع السرد القصصي الجيد عمومًا بنية قصة من ثلاث خطوات، وغالبًا ما يشار إليها باسم قوس القصة أو القوس السردي. مكوناته الأساسية هي البداية (الخطاف الذي يشرك الجمهور)، والوسط (حيث يحدث تحول درامي في الأحداث غالبًا)، والنهاية (حيث يقود الراوي الجمهور إلى استنتاج، وعادةً ما يكون حل المشكلات أو العمل الملهم).</a:t>
            </a:r>
          </a:p>
          <a:p>
            <a:pPr marL="0" indent="0" algn="just" rtl="1">
              <a:lnSpc>
                <a:spcPct val="150000"/>
              </a:lnSpc>
              <a:spcBef>
                <a:spcPts val="0"/>
              </a:spcBef>
              <a:spcAft>
                <a:spcPts val="1000"/>
              </a:spcAft>
              <a:buNone/>
            </a:pPr>
            <a:endParaRPr lang="ar-EG" sz="1600" b="1"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1600" b="1" dirty="0">
                <a:solidFill>
                  <a:srgbClr val="00AEEF"/>
                </a:solidFill>
                <a:latin typeface="Alexandria Medium" pitchFamily="2" charset="-78"/>
                <a:ea typeface="Calibri" panose="020F0502020204030204" pitchFamily="34" charset="0"/>
                <a:cs typeface="Alexandria Medium" pitchFamily="2" charset="-78"/>
              </a:rPr>
              <a:t>1. بداية جذابة (الخطاف)</a:t>
            </a:r>
          </a:p>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يبدأ السرد القصصي بخطاف لجذب خيال الجمهور ولفت انتباههم. يمكن أن يكون هذا الخطاف مشكلة يجب حلها أو رحلة يجب القيام بها. الهدف من الخطاف هو إثارة فضول القارئ وتوليد مشاعر التعاطف مع الشخصية الرئيسية.</a:t>
            </a:r>
            <a:endParaRPr lang="en-US" sz="2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72E2A7A3-0C59-4AE9-7FC3-1F22B1772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8589"/>
            <a:ext cx="2305141" cy="1076343"/>
          </a:xfrm>
          <a:prstGeom prst="rect">
            <a:avLst/>
          </a:prstGeom>
        </p:spPr>
      </p:pic>
    </p:spTree>
    <p:extLst>
      <p:ext uri="{BB962C8B-B14F-4D97-AF65-F5344CB8AC3E}">
        <p14:creationId xmlns:p14="http://schemas.microsoft.com/office/powerpoint/2010/main" val="19971202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80F0F-F525-42AC-8801-9FF397256E76}"/>
              </a:ext>
            </a:extLst>
          </p:cNvPr>
          <p:cNvSpPr>
            <a:spLocks noGrp="1"/>
          </p:cNvSpPr>
          <p:nvPr>
            <p:ph type="title"/>
          </p:nvPr>
        </p:nvSpPr>
        <p:spPr>
          <a:xfrm>
            <a:off x="838200" y="481098"/>
            <a:ext cx="10515600" cy="1325563"/>
          </a:xfrm>
        </p:spPr>
        <p:txBody>
          <a:bodyPr>
            <a:normAutofit/>
          </a:bodyPr>
          <a:lstStyle/>
          <a:p>
            <a:pPr algn="ctr"/>
            <a:r>
              <a:rPr lang="ar-EG" sz="2800" b="1" dirty="0">
                <a:latin typeface="Alexandria" pitchFamily="2" charset="-78"/>
                <a:cs typeface="Alexandria" pitchFamily="2" charset="-78"/>
              </a:rPr>
              <a:t>هيكل السرد القصصي بالمحتوى الرقمي للعلامات التجارية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5C6BD6B-AAE6-425C-879E-8FD9743DB93B}"/>
              </a:ext>
            </a:extLst>
          </p:cNvPr>
          <p:cNvSpPr>
            <a:spLocks noGrp="1"/>
          </p:cNvSpPr>
          <p:nvPr>
            <p:ph idx="1"/>
          </p:nvPr>
        </p:nvSpPr>
        <p:spPr>
          <a:xfrm>
            <a:off x="673975" y="1776249"/>
            <a:ext cx="10844049" cy="5081751"/>
          </a:xfrm>
        </p:spPr>
        <p:txBody>
          <a:bodyPr>
            <a:normAutofit/>
          </a:bodyPr>
          <a:lstStyle/>
          <a:p>
            <a:pPr marL="0" indent="0" algn="just" rtl="1">
              <a:lnSpc>
                <a:spcPct val="150000"/>
              </a:lnSpc>
              <a:spcBef>
                <a:spcPts val="0"/>
              </a:spcBef>
              <a:spcAft>
                <a:spcPts val="1000"/>
              </a:spcAft>
              <a:buNone/>
            </a:pPr>
            <a:r>
              <a:rPr lang="ar-EG" sz="1400" dirty="0">
                <a:solidFill>
                  <a:srgbClr val="00AEEF"/>
                </a:solidFill>
                <a:latin typeface="Alexandria Medium" pitchFamily="2" charset="-78"/>
                <a:ea typeface="Calibri" panose="020F0502020204030204" pitchFamily="34" charset="0"/>
                <a:cs typeface="Alexandria Medium" pitchFamily="2" charset="-78"/>
              </a:rPr>
              <a:t>2. التطور الدرامي</a:t>
            </a:r>
          </a:p>
          <a:p>
            <a:pPr marL="0" indent="0" algn="just" rtl="1">
              <a:lnSpc>
                <a:spcPct val="150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يوفر الجزء الأوسط من السرد القصصي مزيدًا من المعلومات حول التحديات أو الصراعات التي تواجهها الشخصية. على المستوى العاطفي، يشارك هذا العنصر من القصة كيفية تأثير المحنة على الشخصيات وتفاصيل التغييرات أو الرحلة التي يجب أن يمروا بها قبل إيجاد حل أو حل.</a:t>
            </a:r>
          </a:p>
          <a:p>
            <a:pPr marL="0" indent="0" algn="just" rtl="1">
              <a:lnSpc>
                <a:spcPct val="150000"/>
              </a:lnSpc>
              <a:spcBef>
                <a:spcPts val="0"/>
              </a:spcBef>
              <a:spcAft>
                <a:spcPts val="1000"/>
              </a:spcAft>
              <a:buNone/>
            </a:pPr>
            <a:r>
              <a:rPr lang="ar-EG" sz="1400" dirty="0">
                <a:solidFill>
                  <a:srgbClr val="00AEEF"/>
                </a:solidFill>
                <a:latin typeface="Alexandria Medium" pitchFamily="2" charset="-78"/>
                <a:ea typeface="Calibri" panose="020F0502020204030204" pitchFamily="34" charset="0"/>
                <a:cs typeface="Alexandria Medium" pitchFamily="2" charset="-78"/>
              </a:rPr>
              <a:t>3. نهاية ملهمة</a:t>
            </a:r>
          </a:p>
          <a:p>
            <a:pPr marL="0" indent="0" algn="just" rtl="1">
              <a:lnSpc>
                <a:spcPct val="150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يجب أن تكون نهاية السرد القصصي مصدر إلهام. بدأ الجمهور الرحلة مع الشخصية الرئيسية من المشاركة الأولية إلى التطور الدرامي وهو الآن جاهز لمعرفة كيف يتم تشغيل المشهد.</a:t>
            </a:r>
          </a:p>
          <a:p>
            <a:pPr marL="0" indent="0" algn="just" rtl="1">
              <a:lnSpc>
                <a:spcPct val="150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هل تم حل المشكلة؟ هل تم العثور على ما فقد أخيرًا؟ كيف انتهت الرحلة وما الذي يمكن للجمهور أخذه ليطبقه على حياتهم والتحديات التي </a:t>
            </a:r>
            <a:r>
              <a:rPr lang="ar-EG" sz="1400" dirty="0" err="1">
                <a:latin typeface="Alexandria Medium" pitchFamily="2" charset="-78"/>
                <a:ea typeface="Calibri" panose="020F0502020204030204" pitchFamily="34" charset="0"/>
                <a:cs typeface="Alexandria Medium" pitchFamily="2" charset="-78"/>
              </a:rPr>
              <a:t>يواجهونها</a:t>
            </a:r>
            <a:r>
              <a:rPr lang="ar-EG" sz="1400" dirty="0">
                <a:latin typeface="Alexandria Medium" pitchFamily="2" charset="-78"/>
                <a:ea typeface="Calibri" panose="020F0502020204030204" pitchFamily="34" charset="0"/>
                <a:cs typeface="Alexandria Medium" pitchFamily="2" charset="-78"/>
              </a:rPr>
              <a:t>؟ أفضل النهايات تجيب على هذه الأنواع من الأسئلة.</a:t>
            </a:r>
            <a:endParaRPr lang="en-US" sz="1200" dirty="0">
              <a:latin typeface="Alexandria Medium" pitchFamily="2" charset="-78"/>
              <a:ea typeface="Calibri" panose="020F0502020204030204" pitchFamily="34" charset="0"/>
              <a:cs typeface="Alexandria Medium" pitchFamily="2" charset="-78"/>
            </a:endParaRPr>
          </a:p>
        </p:txBody>
      </p:sp>
      <p:pic>
        <p:nvPicPr>
          <p:cNvPr id="5" name="Graphic 21">
            <a:extLst>
              <a:ext uri="{FF2B5EF4-FFF2-40B4-BE49-F238E27FC236}">
                <a16:creationId xmlns:a16="http://schemas.microsoft.com/office/drawing/2014/main" id="{01133164-A7ED-474D-C8EE-FD6AF9D059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550825081"/>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52A19-CBEC-CD9D-30F9-867954E5E97C}"/>
              </a:ext>
            </a:extLst>
          </p:cNvPr>
          <p:cNvSpPr>
            <a:spLocks noGrp="1"/>
          </p:cNvSpPr>
          <p:nvPr>
            <p:ph type="title"/>
          </p:nvPr>
        </p:nvSpPr>
        <p:spPr>
          <a:xfrm>
            <a:off x="838200" y="605708"/>
            <a:ext cx="10515600" cy="1325563"/>
          </a:xfrm>
        </p:spPr>
        <p:txBody>
          <a:bodyPr>
            <a:normAutofit/>
          </a:bodyPr>
          <a:lstStyle/>
          <a:p>
            <a:pPr algn="ctr">
              <a:lnSpc>
                <a:spcPct val="150000"/>
              </a:lnSpc>
            </a:pPr>
            <a:r>
              <a:rPr lang="ar-EG" sz="2400" b="1" dirty="0">
                <a:latin typeface="Alexandria" pitchFamily="2" charset="-78"/>
                <a:cs typeface="Alexandria" pitchFamily="2" charset="-78"/>
              </a:rPr>
              <a:t>سمات القصص الجيدة للمحتوى الرقمي الخاص بالعلامات التجارية؟</a:t>
            </a:r>
            <a:endParaRPr lang="en-US" sz="2400" dirty="0"/>
          </a:p>
        </p:txBody>
      </p:sp>
      <p:sp>
        <p:nvSpPr>
          <p:cNvPr id="3" name="Content Placeholder 2">
            <a:extLst>
              <a:ext uri="{FF2B5EF4-FFF2-40B4-BE49-F238E27FC236}">
                <a16:creationId xmlns:a16="http://schemas.microsoft.com/office/drawing/2014/main" id="{3F9ADF40-6114-6F8A-F054-2EF7D0D35B4E}"/>
              </a:ext>
            </a:extLst>
          </p:cNvPr>
          <p:cNvSpPr>
            <a:spLocks noGrp="1"/>
          </p:cNvSpPr>
          <p:nvPr>
            <p:ph idx="1"/>
          </p:nvPr>
        </p:nvSpPr>
        <p:spPr>
          <a:xfrm>
            <a:off x="268014" y="1931271"/>
            <a:ext cx="11414801" cy="4926729"/>
          </a:xfrm>
        </p:spPr>
        <p:txBody>
          <a:bodyPr>
            <a:noAutofit/>
          </a:bodyPr>
          <a:lstStyle/>
          <a:p>
            <a:pPr marL="0" indent="0" algn="just" rtl="1">
              <a:lnSpc>
                <a:spcPct val="170000"/>
              </a:lnSpc>
              <a:buNone/>
            </a:pPr>
            <a:r>
              <a:rPr lang="ar-EG" sz="1400" dirty="0">
                <a:solidFill>
                  <a:srgbClr val="00AEEF"/>
                </a:solidFill>
                <a:latin typeface="Alexandria Medium" pitchFamily="2" charset="-78"/>
                <a:cs typeface="Alexandria Medium" pitchFamily="2" charset="-78"/>
              </a:rPr>
              <a:t>1- الأصالة</a:t>
            </a:r>
          </a:p>
          <a:p>
            <a:pPr marL="0" indent="0" algn="just" rtl="1">
              <a:lnSpc>
                <a:spcPct val="100000"/>
              </a:lnSpc>
              <a:buNone/>
            </a:pPr>
            <a:r>
              <a:rPr lang="ar-EG" sz="1400" dirty="0">
                <a:latin typeface="Alexandria Medium" pitchFamily="2" charset="-78"/>
                <a:cs typeface="Alexandria Medium" pitchFamily="2" charset="-78"/>
              </a:rPr>
              <a:t>كلما تواصلت بشكل أصلي مع جمهورك، زادت احتمالية ارتباطهم بقصتك. تعد مشاركة تجارب الحياة الواقعية أثناء السرد القصصي لعلامتك التجارية طريقة رائعة لإضفاء المستوى المطلوب من الأصالة.</a:t>
            </a:r>
          </a:p>
          <a:p>
            <a:pPr marL="0" indent="0" algn="just" rtl="1">
              <a:lnSpc>
                <a:spcPct val="170000"/>
              </a:lnSpc>
              <a:buNone/>
            </a:pPr>
            <a:r>
              <a:rPr lang="ar-EG" sz="1400" dirty="0">
                <a:solidFill>
                  <a:srgbClr val="00AEEF"/>
                </a:solidFill>
                <a:latin typeface="Alexandria Medium" pitchFamily="2" charset="-78"/>
                <a:cs typeface="Alexandria Medium" pitchFamily="2" charset="-78"/>
              </a:rPr>
              <a:t>2. الترفيه</a:t>
            </a:r>
          </a:p>
          <a:p>
            <a:pPr marL="0" indent="0" algn="just" rtl="1">
              <a:lnSpc>
                <a:spcPct val="100000"/>
              </a:lnSpc>
              <a:buNone/>
            </a:pPr>
            <a:r>
              <a:rPr lang="ar-EG" sz="1400" dirty="0">
                <a:latin typeface="Alexandria Medium" pitchFamily="2" charset="-78"/>
                <a:cs typeface="Alexandria Medium" pitchFamily="2" charset="-78"/>
              </a:rPr>
              <a:t>لا تقدم مجموعة كبيرة من الحقائق والأرقام بحيث تفقد انتباه جمهورك. استخدم لغة نشطة وجذابة. الأصل في السرد القصصي هو  الترفيه والتسلية وليست غزارة وتضخم البيانات.</a:t>
            </a:r>
          </a:p>
          <a:p>
            <a:pPr marL="0" indent="0" algn="just" rtl="1">
              <a:lnSpc>
                <a:spcPct val="170000"/>
              </a:lnSpc>
              <a:buNone/>
            </a:pPr>
            <a:r>
              <a:rPr lang="ar-EG" sz="1400" dirty="0">
                <a:solidFill>
                  <a:srgbClr val="00AEEF"/>
                </a:solidFill>
                <a:latin typeface="Alexandria Medium" pitchFamily="2" charset="-78"/>
                <a:cs typeface="Alexandria Medium" pitchFamily="2" charset="-78"/>
              </a:rPr>
              <a:t>3. بعض الحقائق والمعلومات الهامة</a:t>
            </a:r>
          </a:p>
          <a:p>
            <a:pPr marL="0" indent="0" algn="just" rtl="1">
              <a:lnSpc>
                <a:spcPct val="100000"/>
              </a:lnSpc>
              <a:buNone/>
            </a:pPr>
            <a:r>
              <a:rPr lang="ar-EG" sz="1400" dirty="0">
                <a:latin typeface="Alexandria Medium" pitchFamily="2" charset="-78"/>
                <a:cs typeface="Alexandria Medium" pitchFamily="2" charset="-78"/>
              </a:rPr>
              <a:t>لا تحذف جميع الحقائق البارزة من أجل الترفيه عن جمهورك. إذا قمت بذلك، فسوف تفقد المصداقية، أي قدم معلومات كافية لترسيخ خبرتك وإبراز موثوقيتك.</a:t>
            </a:r>
            <a:endParaRPr lang="en-US" sz="1400" dirty="0">
              <a:latin typeface="Alexandria Medium" pitchFamily="2" charset="-78"/>
              <a:cs typeface="Alexandria Medium" pitchFamily="2" charset="-78"/>
            </a:endParaRPr>
          </a:p>
          <a:p>
            <a:pPr marL="0" indent="0" algn="just" rtl="1">
              <a:lnSpc>
                <a:spcPct val="150000"/>
              </a:lnSpc>
              <a:spcBef>
                <a:spcPts val="0"/>
              </a:spcBef>
              <a:buNone/>
              <a:tabLst>
                <a:tab pos="359410" algn="l"/>
                <a:tab pos="473710" algn="l"/>
              </a:tabLst>
            </a:pPr>
            <a:r>
              <a:rPr lang="ar-EG" sz="1400" b="1" dirty="0">
                <a:solidFill>
                  <a:srgbClr val="00AEEF"/>
                </a:solidFill>
                <a:latin typeface="Alexandria Medium" pitchFamily="2" charset="-78"/>
                <a:ea typeface="Calibri" panose="020F0502020204030204" pitchFamily="34" charset="0"/>
                <a:cs typeface="Alexandria Medium" pitchFamily="2" charset="-78"/>
              </a:rPr>
              <a:t>4- العاطفة</a:t>
            </a:r>
          </a:p>
          <a:p>
            <a:pPr marL="0" indent="0" algn="just" rtl="1">
              <a:lnSpc>
                <a:spcPct val="150000"/>
              </a:lnSpc>
              <a:spcBef>
                <a:spcPts val="0"/>
              </a:spcBef>
              <a:buNone/>
              <a:tabLst>
                <a:tab pos="359410" algn="l"/>
                <a:tab pos="473710" algn="l"/>
              </a:tabLst>
            </a:pPr>
            <a:r>
              <a:rPr lang="ar-EG" sz="1400" b="1" dirty="0">
                <a:latin typeface="Alexandria Medium" pitchFamily="2" charset="-78"/>
                <a:ea typeface="Calibri" panose="020F0502020204030204" pitchFamily="34" charset="0"/>
                <a:cs typeface="Alexandria Medium" pitchFamily="2" charset="-78"/>
              </a:rPr>
              <a:t>السرد القصصي الجيد يجذب الجمهور على المستوى العاطفي. والقصة الجيدة لابد أن تحمل عواطف ومواقف إنسانية تجذب الجمهور.</a:t>
            </a:r>
          </a:p>
          <a:p>
            <a:pPr marL="0" indent="0" algn="just" rtl="1">
              <a:lnSpc>
                <a:spcPct val="150000"/>
              </a:lnSpc>
              <a:spcBef>
                <a:spcPts val="0"/>
              </a:spcBef>
              <a:buNone/>
              <a:tabLst>
                <a:tab pos="359410" algn="l"/>
                <a:tab pos="473710" algn="l"/>
              </a:tabLst>
            </a:pPr>
            <a:r>
              <a:rPr lang="ar-EG" sz="1400" b="1" dirty="0">
                <a:solidFill>
                  <a:srgbClr val="00AEEF"/>
                </a:solidFill>
                <a:latin typeface="Alexandria Medium" pitchFamily="2" charset="-78"/>
                <a:ea typeface="Calibri" panose="020F0502020204030204" pitchFamily="34" charset="0"/>
                <a:cs typeface="Alexandria Medium" pitchFamily="2" charset="-78"/>
              </a:rPr>
              <a:t>5. التنظيم</a:t>
            </a:r>
          </a:p>
          <a:p>
            <a:pPr marL="0" indent="0" algn="just" rtl="1">
              <a:lnSpc>
                <a:spcPct val="150000"/>
              </a:lnSpc>
              <a:spcBef>
                <a:spcPts val="0"/>
              </a:spcBef>
              <a:buNone/>
              <a:tabLst>
                <a:tab pos="359410" algn="l"/>
                <a:tab pos="473710" algn="l"/>
              </a:tabLst>
            </a:pPr>
            <a:r>
              <a:rPr lang="ar-EG" sz="1400" b="1" dirty="0">
                <a:latin typeface="Alexandria Medium" pitchFamily="2" charset="-78"/>
                <a:ea typeface="Calibri" panose="020F0502020204030204" pitchFamily="34" charset="0"/>
                <a:cs typeface="Alexandria Medium" pitchFamily="2" charset="-78"/>
              </a:rPr>
              <a:t>لا شيء يصدم الجمهور أكثر من فوضى عارمة من الأفكار غير المنظمة. انقل قصة عملك بطريقة واضحة وموجزة ومنظمة.</a:t>
            </a:r>
            <a:endParaRPr lang="en-US" sz="1400" dirty="0">
              <a:latin typeface="Alexandria Medium" pitchFamily="2" charset="-78"/>
              <a:cs typeface="Alexandria Medium" pitchFamily="2" charset="-78"/>
            </a:endParaRPr>
          </a:p>
          <a:p>
            <a:pPr marL="0" indent="0" algn="just" rtl="1">
              <a:lnSpc>
                <a:spcPct val="170000"/>
              </a:lnSpc>
              <a:buNone/>
            </a:pP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2A4989A-31C9-835F-A7AB-F30ED79C85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312949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C35A9-5380-4792-A550-C985953BC0DC}"/>
              </a:ext>
            </a:extLst>
          </p:cNvPr>
          <p:cNvSpPr>
            <a:spLocks noGrp="1"/>
          </p:cNvSpPr>
          <p:nvPr>
            <p:ph type="title"/>
          </p:nvPr>
        </p:nvSpPr>
        <p:spPr>
          <a:xfrm>
            <a:off x="838200" y="804690"/>
            <a:ext cx="10515600" cy="1325563"/>
          </a:xfrm>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6DCB393-157F-48FE-B45F-879CA997B080}"/>
              </a:ext>
            </a:extLst>
          </p:cNvPr>
          <p:cNvSpPr>
            <a:spLocks noGrp="1"/>
          </p:cNvSpPr>
          <p:nvPr>
            <p:ph idx="1"/>
          </p:nvPr>
        </p:nvSpPr>
        <p:spPr/>
        <p:txBody>
          <a:bodyPr/>
          <a:lstStyle/>
          <a:p>
            <a:pPr algn="r" rtl="1"/>
            <a:r>
              <a:rPr lang="en-US" sz="2400" dirty="0">
                <a:solidFill>
                  <a:srgbClr val="00AEEF"/>
                </a:solidFill>
                <a:latin typeface="Alexandria Medium" pitchFamily="2" charset="-78"/>
                <a:cs typeface="Alexandria Medium" pitchFamily="2" charset="-78"/>
              </a:rPr>
              <a:t>Apple</a:t>
            </a:r>
            <a:r>
              <a:rPr lang="en-US" dirty="0"/>
              <a:t> </a:t>
            </a:r>
          </a:p>
        </p:txBody>
      </p:sp>
      <p:pic>
        <p:nvPicPr>
          <p:cNvPr id="4" name="Graphic 21">
            <a:extLst>
              <a:ext uri="{FF2B5EF4-FFF2-40B4-BE49-F238E27FC236}">
                <a16:creationId xmlns:a16="http://schemas.microsoft.com/office/drawing/2014/main" id="{85C382E0-B202-85D5-D91E-48D6172975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black background with a black square&#10;&#10;Description automatically generated with medium confidence">
            <a:extLst>
              <a:ext uri="{FF2B5EF4-FFF2-40B4-BE49-F238E27FC236}">
                <a16:creationId xmlns:a16="http://schemas.microsoft.com/office/drawing/2014/main" id="{3E8DD8F0-1995-E780-D93C-97B43E9FA1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89810" y="1825624"/>
            <a:ext cx="5036572" cy="50323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636800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3B34-1769-41E3-A163-1E5037CFE51F}"/>
              </a:ext>
            </a:extLst>
          </p:cNvPr>
          <p:cNvSpPr>
            <a:spLocks noGrp="1"/>
          </p:cNvSpPr>
          <p:nvPr>
            <p:ph type="title"/>
          </p:nvPr>
        </p:nvSpPr>
        <p:spPr>
          <a:xfrm>
            <a:off x="964324" y="602210"/>
            <a:ext cx="10515600" cy="1325563"/>
          </a:xfrm>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E146D23-CCAA-4CB4-8082-F9DA515FC1AB}"/>
              </a:ext>
            </a:extLst>
          </p:cNvPr>
          <p:cNvSpPr>
            <a:spLocks noGrp="1"/>
          </p:cNvSpPr>
          <p:nvPr>
            <p:ph idx="1"/>
          </p:nvPr>
        </p:nvSpPr>
        <p:spPr>
          <a:xfrm>
            <a:off x="4146331" y="1904452"/>
            <a:ext cx="7459716" cy="4351338"/>
          </a:xfrm>
        </p:spPr>
        <p:txBody>
          <a:bodyPr>
            <a:normAutofit/>
          </a:bodyPr>
          <a:lstStyle/>
          <a:p>
            <a:pPr algn="r" rtl="1">
              <a:lnSpc>
                <a:spcPct val="150000"/>
              </a:lnSpc>
            </a:pPr>
            <a:r>
              <a:rPr lang="en-US" sz="2000" dirty="0">
                <a:solidFill>
                  <a:srgbClr val="00AEEF"/>
                </a:solidFill>
                <a:latin typeface="Alexandria Medium" pitchFamily="2" charset="-78"/>
                <a:cs typeface="Alexandria Medium" pitchFamily="2" charset="-78"/>
              </a:rPr>
              <a:t>BMW</a:t>
            </a:r>
          </a:p>
        </p:txBody>
      </p:sp>
      <p:pic>
        <p:nvPicPr>
          <p:cNvPr id="4" name="Graphic 21">
            <a:extLst>
              <a:ext uri="{FF2B5EF4-FFF2-40B4-BE49-F238E27FC236}">
                <a16:creationId xmlns:a16="http://schemas.microsoft.com/office/drawing/2014/main" id="{D4AAAF2F-D7AA-900B-F284-5C57E8A68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blue and white circle with white text&#10;&#10;Description automatically generated">
            <a:extLst>
              <a:ext uri="{FF2B5EF4-FFF2-40B4-BE49-F238E27FC236}">
                <a16:creationId xmlns:a16="http://schemas.microsoft.com/office/drawing/2014/main" id="{1611F950-62E7-E6F1-D6C9-3EE04279AF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5652" y="1765731"/>
            <a:ext cx="4792717" cy="47927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673851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3B34-1769-41E3-A163-1E5037CFE51F}"/>
              </a:ext>
            </a:extLst>
          </p:cNvPr>
          <p:cNvSpPr>
            <a:spLocks noGrp="1"/>
          </p:cNvSpPr>
          <p:nvPr>
            <p:ph type="title"/>
          </p:nvPr>
        </p:nvSpPr>
        <p:spPr>
          <a:xfrm>
            <a:off x="838200" y="578889"/>
            <a:ext cx="10515600" cy="1325563"/>
          </a:xfrm>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E146D23-CCAA-4CB4-8082-F9DA515FC1AB}"/>
              </a:ext>
            </a:extLst>
          </p:cNvPr>
          <p:cNvSpPr>
            <a:spLocks noGrp="1"/>
          </p:cNvSpPr>
          <p:nvPr>
            <p:ph idx="1"/>
          </p:nvPr>
        </p:nvSpPr>
        <p:spPr>
          <a:xfrm>
            <a:off x="4146331" y="1904452"/>
            <a:ext cx="7459716" cy="4351338"/>
          </a:xfrm>
        </p:spPr>
        <p:txBody>
          <a:bodyPr>
            <a:normAutofit/>
          </a:bodyPr>
          <a:lstStyle/>
          <a:p>
            <a:pPr algn="r" rtl="1">
              <a:lnSpc>
                <a:spcPct val="150000"/>
              </a:lnSpc>
            </a:pPr>
            <a:r>
              <a:rPr lang="en-US" sz="2000" dirty="0">
                <a:solidFill>
                  <a:srgbClr val="00AEEF"/>
                </a:solidFill>
                <a:latin typeface="Alexandria Medium" pitchFamily="2" charset="-78"/>
                <a:cs typeface="Alexandria Medium" pitchFamily="2" charset="-78"/>
              </a:rPr>
              <a:t>Starbucks </a:t>
            </a:r>
          </a:p>
        </p:txBody>
      </p:sp>
      <p:pic>
        <p:nvPicPr>
          <p:cNvPr id="4" name="Graphic 21">
            <a:extLst>
              <a:ext uri="{FF2B5EF4-FFF2-40B4-BE49-F238E27FC236}">
                <a16:creationId xmlns:a16="http://schemas.microsoft.com/office/drawing/2014/main" id="{D4AAAF2F-D7AA-900B-F284-5C57E8A68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logo of a starbucks coffee&#10;&#10;Description automatically generated">
            <a:extLst>
              <a:ext uri="{FF2B5EF4-FFF2-40B4-BE49-F238E27FC236}">
                <a16:creationId xmlns:a16="http://schemas.microsoft.com/office/drawing/2014/main" id="{051C528A-86BF-725F-E655-8A6E9E86DA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5141" y="1722220"/>
            <a:ext cx="6765488" cy="50741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929741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2898C-66FC-1F3E-67CC-18FA7A88B1D8}"/>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dirty="0"/>
          </a:p>
        </p:txBody>
      </p:sp>
      <p:sp>
        <p:nvSpPr>
          <p:cNvPr id="3" name="Content Placeholder 2">
            <a:extLst>
              <a:ext uri="{FF2B5EF4-FFF2-40B4-BE49-F238E27FC236}">
                <a16:creationId xmlns:a16="http://schemas.microsoft.com/office/drawing/2014/main" id="{DD05D8CE-8773-4BE3-1C9A-BC94C75D9CFB}"/>
              </a:ext>
            </a:extLst>
          </p:cNvPr>
          <p:cNvSpPr>
            <a:spLocks noGrp="1"/>
          </p:cNvSpPr>
          <p:nvPr>
            <p:ph idx="1"/>
          </p:nvPr>
        </p:nvSpPr>
        <p:spPr/>
        <p:txBody>
          <a:bodyPr/>
          <a:lstStyle/>
          <a:p>
            <a:pPr algn="r" rtl="1"/>
            <a:r>
              <a:rPr lang="en-US" b="1" dirty="0">
                <a:solidFill>
                  <a:srgbClr val="00AEEF"/>
                </a:solidFill>
              </a:rPr>
              <a:t>KFC</a:t>
            </a:r>
          </a:p>
        </p:txBody>
      </p:sp>
      <p:pic>
        <p:nvPicPr>
          <p:cNvPr id="5" name="Picture 4" descr="A black and red rectangles&#10;&#10;Description automatically generated">
            <a:extLst>
              <a:ext uri="{FF2B5EF4-FFF2-40B4-BE49-F238E27FC236}">
                <a16:creationId xmlns:a16="http://schemas.microsoft.com/office/drawing/2014/main" id="{EA6169A8-939F-C325-2B5E-4CF7D9A2D9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9945" y="1637570"/>
            <a:ext cx="4871544" cy="4855305"/>
          </a:xfrm>
          <a:prstGeom prst="rect">
            <a:avLst/>
          </a:prstGeom>
        </p:spPr>
      </p:pic>
    </p:spTree>
    <p:extLst>
      <p:ext uri="{BB962C8B-B14F-4D97-AF65-F5344CB8AC3E}">
        <p14:creationId xmlns:p14="http://schemas.microsoft.com/office/powerpoint/2010/main" val="18107051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AB354-8C3C-735F-7785-CCA073500A98}"/>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أمثلة عن تسويق المحتوى الرقمي لقصص العلامات التجارية</a:t>
            </a:r>
            <a:endParaRPr lang="en-US" sz="2800" dirty="0"/>
          </a:p>
        </p:txBody>
      </p:sp>
      <p:sp>
        <p:nvSpPr>
          <p:cNvPr id="3" name="Content Placeholder 2">
            <a:extLst>
              <a:ext uri="{FF2B5EF4-FFF2-40B4-BE49-F238E27FC236}">
                <a16:creationId xmlns:a16="http://schemas.microsoft.com/office/drawing/2014/main" id="{13D35E89-EB96-1D23-30D7-C4F3EDC7DDD1}"/>
              </a:ext>
            </a:extLst>
          </p:cNvPr>
          <p:cNvSpPr>
            <a:spLocks noGrp="1"/>
          </p:cNvSpPr>
          <p:nvPr>
            <p:ph idx="1"/>
          </p:nvPr>
        </p:nvSpPr>
        <p:spPr/>
        <p:txBody>
          <a:bodyPr/>
          <a:lstStyle/>
          <a:p>
            <a:pPr algn="r" rtl="1"/>
            <a:r>
              <a:rPr lang="en-US" sz="2400" b="1" dirty="0"/>
              <a:t>Mercedes</a:t>
            </a:r>
            <a:r>
              <a:rPr lang="en-US" dirty="0"/>
              <a:t> </a:t>
            </a:r>
          </a:p>
        </p:txBody>
      </p:sp>
      <p:pic>
        <p:nvPicPr>
          <p:cNvPr id="5" name="Picture 4" descr="A silver star in a circle&#10;&#10;Description automatically generated">
            <a:extLst>
              <a:ext uri="{FF2B5EF4-FFF2-40B4-BE49-F238E27FC236}">
                <a16:creationId xmlns:a16="http://schemas.microsoft.com/office/drawing/2014/main" id="{725479B9-D0B1-4A83-CD32-F15A4BFEA67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02579" y="1825625"/>
            <a:ext cx="4711262" cy="4711262"/>
          </a:xfrm>
          <a:prstGeom prst="rect">
            <a:avLst/>
          </a:prstGeom>
        </p:spPr>
      </p:pic>
    </p:spTree>
    <p:extLst>
      <p:ext uri="{BB962C8B-B14F-4D97-AF65-F5344CB8AC3E}">
        <p14:creationId xmlns:p14="http://schemas.microsoft.com/office/powerpoint/2010/main" val="9927142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75BF9-B6BE-DD10-35D8-602A79C6C3DB}"/>
              </a:ext>
            </a:extLst>
          </p:cNvPr>
          <p:cNvSpPr>
            <a:spLocks noGrp="1"/>
          </p:cNvSpPr>
          <p:nvPr>
            <p:ph type="title"/>
          </p:nvPr>
        </p:nvSpPr>
        <p:spPr/>
        <p:txBody>
          <a:bodyPr>
            <a:noAutofit/>
          </a:bodyPr>
          <a:lstStyle/>
          <a:p>
            <a:pPr algn="ctr">
              <a:lnSpc>
                <a:spcPct val="150000"/>
              </a:lnSpc>
            </a:pPr>
            <a:r>
              <a:rPr lang="ar-EG" sz="2400" b="1" dirty="0">
                <a:latin typeface="Alexandria" pitchFamily="2" charset="-78"/>
                <a:cs typeface="Alexandria" pitchFamily="2" charset="-78"/>
              </a:rPr>
              <a:t>أمثلة عن تسويق المحتوى الرقمي لقصص العلامات التجارية</a:t>
            </a:r>
            <a:endParaRPr lang="en-US" sz="2400" dirty="0"/>
          </a:p>
        </p:txBody>
      </p:sp>
      <p:sp>
        <p:nvSpPr>
          <p:cNvPr id="3" name="Content Placeholder 2">
            <a:extLst>
              <a:ext uri="{FF2B5EF4-FFF2-40B4-BE49-F238E27FC236}">
                <a16:creationId xmlns:a16="http://schemas.microsoft.com/office/drawing/2014/main" id="{5C9DE6D7-C7FC-477B-86E4-610B9051B18A}"/>
              </a:ext>
            </a:extLst>
          </p:cNvPr>
          <p:cNvSpPr>
            <a:spLocks noGrp="1"/>
          </p:cNvSpPr>
          <p:nvPr>
            <p:ph idx="1"/>
          </p:nvPr>
        </p:nvSpPr>
        <p:spPr/>
        <p:txBody>
          <a:bodyPr>
            <a:normAutofit fontScale="77500" lnSpcReduction="20000"/>
          </a:bodyPr>
          <a:lstStyle/>
          <a:p>
            <a:pPr marL="0" indent="0" algn="r" rtl="1">
              <a:lnSpc>
                <a:spcPct val="150000"/>
              </a:lnSpc>
              <a:buNone/>
            </a:pPr>
            <a:r>
              <a:rPr lang="ar-EG" sz="1800" dirty="0">
                <a:latin typeface="Alexandria" pitchFamily="2" charset="-78"/>
                <a:cs typeface="Alexandria" pitchFamily="2" charset="-78"/>
              </a:rPr>
              <a:t>تصفح القصص الإخبارية للعلامات التجارية التالية بمواقعها الرسمية أو على مواقع الأنباء العالمية واكتشف كيف يمكن أن تصاغ القصة الخبرية للمحتوى التسويقي الرقمي!</a:t>
            </a:r>
          </a:p>
          <a:p>
            <a:pPr marL="0" indent="0" algn="r" rtl="1">
              <a:lnSpc>
                <a:spcPct val="150000"/>
              </a:lnSpc>
              <a:buNone/>
            </a:pPr>
            <a:r>
              <a:rPr lang="ar-EG" sz="1800" dirty="0">
                <a:latin typeface="Alexandria" pitchFamily="2" charset="-78"/>
                <a:cs typeface="Alexandria" pitchFamily="2" charset="-78"/>
              </a:rPr>
              <a:t>المثال الأول: القصص الخبرية </a:t>
            </a:r>
            <a:r>
              <a:rPr lang="ar-EG" sz="1800">
                <a:latin typeface="Alexandria" pitchFamily="2" charset="-78"/>
                <a:cs typeface="Alexandria" pitchFamily="2" charset="-78"/>
              </a:rPr>
              <a:t>المحدثة لنايكي:</a:t>
            </a:r>
            <a:endParaRPr lang="ar-EG" sz="1800" dirty="0">
              <a:latin typeface="Alexandria" pitchFamily="2" charset="-78"/>
              <a:cs typeface="Alexandria" pitchFamily="2" charset="-78"/>
            </a:endParaRPr>
          </a:p>
          <a:p>
            <a:pPr marL="0" indent="0" algn="r" rtl="1">
              <a:lnSpc>
                <a:spcPct val="150000"/>
              </a:lnSpc>
              <a:buNone/>
            </a:pPr>
            <a:r>
              <a:rPr lang="en-US" sz="1800" dirty="0">
                <a:latin typeface="Alexandria" pitchFamily="2" charset="-78"/>
                <a:cs typeface="Alexandria" pitchFamily="2" charset="-78"/>
                <a:hlinkClick r:id="rId2"/>
              </a:rPr>
              <a:t>https://about.nike.com/en/newsroom</a:t>
            </a:r>
            <a:r>
              <a:rPr lang="en-US" sz="1800" dirty="0">
                <a:latin typeface="Alexandria" pitchFamily="2" charset="-78"/>
                <a:cs typeface="Alexandria" pitchFamily="2" charset="-78"/>
              </a:rPr>
              <a:t> </a:t>
            </a:r>
            <a:endParaRPr lang="ar-EG" sz="1800" dirty="0">
              <a:latin typeface="Alexandria" pitchFamily="2" charset="-78"/>
              <a:cs typeface="Alexandria" pitchFamily="2" charset="-78"/>
            </a:endParaRPr>
          </a:p>
          <a:p>
            <a:pPr marL="0" indent="0" algn="r" rtl="1">
              <a:lnSpc>
                <a:spcPct val="150000"/>
              </a:lnSpc>
              <a:buNone/>
            </a:pPr>
            <a:endParaRPr lang="ar-EG" sz="1800" dirty="0">
              <a:latin typeface="Alexandria" pitchFamily="2" charset="-78"/>
              <a:cs typeface="Alexandria" pitchFamily="2" charset="-78"/>
            </a:endParaRPr>
          </a:p>
          <a:p>
            <a:pPr marL="0" indent="0" algn="r" rtl="1">
              <a:lnSpc>
                <a:spcPct val="150000"/>
              </a:lnSpc>
              <a:buNone/>
            </a:pPr>
            <a:r>
              <a:rPr lang="ar-EG" sz="1800" dirty="0">
                <a:latin typeface="Alexandria" pitchFamily="2" charset="-78"/>
                <a:cs typeface="Alexandria" pitchFamily="2" charset="-78"/>
              </a:rPr>
              <a:t>المثال الثاني: قصتين إخباريتين لزارا على الجارديان (قصة سحب حملتها الإعلانية الأخيرة لعام 2024 + قصة تدشين </a:t>
            </a:r>
            <a:r>
              <a:rPr lang="ar-EG" sz="1800" dirty="0" err="1">
                <a:latin typeface="Alexandria" pitchFamily="2" charset="-78"/>
                <a:cs typeface="Alexandria" pitchFamily="2" charset="-78"/>
              </a:rPr>
              <a:t>كوكلشن</a:t>
            </a:r>
            <a:r>
              <a:rPr lang="ar-EG" sz="1800" dirty="0">
                <a:latin typeface="Alexandria" pitchFamily="2" charset="-78"/>
                <a:cs typeface="Alexandria" pitchFamily="2" charset="-78"/>
              </a:rPr>
              <a:t> هاري بـ 60 قطعة جديدة) وهى قصص خبرية مدفوعة الأجر، كمثال على </a:t>
            </a:r>
            <a:r>
              <a:rPr lang="en-US" sz="1800" dirty="0">
                <a:latin typeface="Alexandria" pitchFamily="2" charset="-78"/>
                <a:cs typeface="Alexandria" pitchFamily="2" charset="-78"/>
              </a:rPr>
              <a:t>Advertorial </a:t>
            </a:r>
            <a:r>
              <a:rPr lang="ar-EG" sz="1800" dirty="0">
                <a:latin typeface="Alexandria" pitchFamily="2" charset="-78"/>
                <a:cs typeface="Alexandria" pitchFamily="2" charset="-78"/>
              </a:rPr>
              <a:t> (الإعلانات التحريرية المنشورة بالصحف والمواقع)</a:t>
            </a:r>
          </a:p>
          <a:p>
            <a:pPr marL="0" indent="0" algn="r" rtl="1">
              <a:lnSpc>
                <a:spcPct val="150000"/>
              </a:lnSpc>
              <a:buNone/>
            </a:pPr>
            <a:r>
              <a:rPr lang="en-US" sz="1800" dirty="0">
                <a:latin typeface="Alexandria" pitchFamily="2" charset="-78"/>
                <a:cs typeface="Alexandria" pitchFamily="2" charset="-78"/>
                <a:hlinkClick r:id="rId3"/>
              </a:rPr>
              <a:t>https://www.theguardian.com/fashion/zara</a:t>
            </a:r>
            <a:endParaRPr lang="en-US" sz="1800" dirty="0">
              <a:latin typeface="Alexandria" pitchFamily="2" charset="-78"/>
              <a:cs typeface="Alexandria" pitchFamily="2" charset="-78"/>
            </a:endParaRPr>
          </a:p>
          <a:p>
            <a:pPr marL="0" indent="0" algn="r" rtl="1">
              <a:lnSpc>
                <a:spcPct val="150000"/>
              </a:lnSpc>
              <a:buNone/>
            </a:pPr>
            <a:endParaRPr lang="en-US" sz="1800" dirty="0">
              <a:latin typeface="Alexandria" pitchFamily="2" charset="-78"/>
              <a:cs typeface="Alexandria" pitchFamily="2" charset="-78"/>
            </a:endParaRPr>
          </a:p>
          <a:p>
            <a:pPr marL="0" indent="0" algn="r" rtl="1">
              <a:lnSpc>
                <a:spcPct val="150000"/>
              </a:lnSpc>
              <a:buNone/>
            </a:pPr>
            <a:r>
              <a:rPr lang="ar-EG" sz="1800" dirty="0">
                <a:latin typeface="Alexandria" pitchFamily="2" charset="-78"/>
                <a:cs typeface="Alexandria" pitchFamily="2" charset="-78"/>
              </a:rPr>
              <a:t>المثال الثالث: القصص الإخبارية المحدثة لديزني بارك على مدونتها الرسمية:</a:t>
            </a:r>
          </a:p>
          <a:p>
            <a:pPr marL="0" indent="0" algn="r" rtl="1">
              <a:lnSpc>
                <a:spcPct val="150000"/>
              </a:lnSpc>
              <a:buNone/>
            </a:pPr>
            <a:r>
              <a:rPr lang="en-US" sz="1800" dirty="0">
                <a:latin typeface="Alexandria" pitchFamily="2" charset="-78"/>
                <a:cs typeface="Alexandria" pitchFamily="2" charset="-78"/>
                <a:hlinkClick r:id="rId4"/>
              </a:rPr>
              <a:t>https://disneyparks.disney.go.com/blog/latest-stories/</a:t>
            </a:r>
            <a:endParaRPr lang="ar-EG" sz="1800" dirty="0">
              <a:latin typeface="Alexandria" pitchFamily="2" charset="-78"/>
              <a:cs typeface="Alexandria" pitchFamily="2" charset="-78"/>
            </a:endParaRPr>
          </a:p>
          <a:p>
            <a:pPr marL="0" indent="0" algn="r" rtl="1">
              <a:lnSpc>
                <a:spcPct val="150000"/>
              </a:lnSpc>
              <a:buNone/>
            </a:pPr>
            <a:endParaRPr lang="ar-EG" sz="1800" dirty="0">
              <a:latin typeface="Alexandria" pitchFamily="2" charset="-78"/>
              <a:cs typeface="Alexandria" pitchFamily="2" charset="-78"/>
            </a:endParaRPr>
          </a:p>
          <a:p>
            <a:pPr marL="0" indent="0" algn="r" rtl="1">
              <a:lnSpc>
                <a:spcPct val="150000"/>
              </a:lnSpc>
              <a:buNone/>
            </a:pP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19049451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37037-ABE8-4982-A7C9-A3482948A9D1}"/>
              </a:ext>
            </a:extLst>
          </p:cNvPr>
          <p:cNvSpPr>
            <a:spLocks noGrp="1"/>
          </p:cNvSpPr>
          <p:nvPr>
            <p:ph type="title"/>
          </p:nvPr>
        </p:nvSpPr>
        <p:spPr>
          <a:xfrm>
            <a:off x="838200" y="481098"/>
            <a:ext cx="10515600" cy="1325563"/>
          </a:xfrm>
        </p:spPr>
        <p:txBody>
          <a:bodyPr>
            <a:normAutofit/>
          </a:bodyPr>
          <a:lstStyle/>
          <a:p>
            <a:pPr algn="ctr"/>
            <a:r>
              <a:rPr lang="ar-EG" sz="2800" b="1" dirty="0">
                <a:latin typeface="Alexandria" pitchFamily="2" charset="-78"/>
                <a:cs typeface="Alexandria" pitchFamily="2" charset="-78"/>
              </a:rPr>
              <a:t>إنتاج المحتوى الرقمي لشخصية العلامة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8573AFF-A5BF-458B-88AC-FD5D49A8FEF7}"/>
              </a:ext>
            </a:extLst>
          </p:cNvPr>
          <p:cNvSpPr>
            <a:spLocks noGrp="1"/>
          </p:cNvSpPr>
          <p:nvPr>
            <p:ph idx="1"/>
          </p:nvPr>
        </p:nvSpPr>
        <p:spPr>
          <a:xfrm>
            <a:off x="5807511" y="1806661"/>
            <a:ext cx="5956192" cy="5373701"/>
          </a:xfrm>
        </p:spPr>
        <p:txBody>
          <a:bodyPr>
            <a:normAutofit/>
          </a:bodyPr>
          <a:lstStyle/>
          <a:p>
            <a:pPr marL="0" indent="0" algn="just" rtl="1">
              <a:lnSpc>
                <a:spcPct val="150000"/>
              </a:lnSpc>
              <a:spcBef>
                <a:spcPts val="0"/>
              </a:spcBef>
              <a:spcAft>
                <a:spcPts val="1000"/>
              </a:spcAft>
              <a:buNone/>
            </a:pPr>
            <a:r>
              <a:rPr lang="ar-EG" sz="1600" b="1" dirty="0">
                <a:solidFill>
                  <a:srgbClr val="00AEEF"/>
                </a:solidFill>
                <a:latin typeface="Alexandria Medium" pitchFamily="2" charset="-78"/>
                <a:ea typeface="Calibri" panose="020F0502020204030204" pitchFamily="34" charset="0"/>
                <a:cs typeface="Alexandria Medium" pitchFamily="2" charset="-78"/>
              </a:rPr>
              <a:t>شخصية العلامة التجارية </a:t>
            </a:r>
            <a:r>
              <a:rPr lang="en-US" sz="1600" b="1" dirty="0">
                <a:solidFill>
                  <a:srgbClr val="00AEEF"/>
                </a:solidFill>
                <a:latin typeface="Alexandria Medium" pitchFamily="2" charset="-78"/>
                <a:ea typeface="Calibri" panose="020F0502020204030204" pitchFamily="34" charset="0"/>
                <a:cs typeface="Alexandria Medium" pitchFamily="2" charset="-78"/>
              </a:rPr>
              <a:t>Brand Personality </a:t>
            </a:r>
            <a:r>
              <a:rPr lang="ar-EG" sz="1600" b="1" dirty="0">
                <a:solidFill>
                  <a:srgbClr val="00AEEF"/>
                </a:solidFill>
                <a:latin typeface="Alexandria Medium" pitchFamily="2" charset="-78"/>
                <a:ea typeface="Calibri" panose="020F0502020204030204" pitchFamily="34" charset="0"/>
                <a:cs typeface="Alexandria Medium" pitchFamily="2" charset="-78"/>
              </a:rPr>
              <a:t> </a:t>
            </a:r>
            <a:r>
              <a:rPr lang="ar-EG" sz="1600" dirty="0">
                <a:latin typeface="Alexandria Medium" pitchFamily="2" charset="-78"/>
                <a:ea typeface="Calibri" panose="020F0502020204030204" pitchFamily="34" charset="0"/>
                <a:cs typeface="Alexandria Medium" pitchFamily="2" charset="-78"/>
              </a:rPr>
              <a:t>هي مجموعة من الخصائص البشرية التي تُنسب إلى اسم العلامة التجارية، وهي شيء يمكن للمستهلك الارتباط به. وتسعى العلامات التجارية لخلق محتوى رقمي يحمل في طياته الصفات الإنسانية التي </a:t>
            </a:r>
            <a:r>
              <a:rPr lang="ar-EG" sz="1600" dirty="0" err="1">
                <a:latin typeface="Alexandria Medium" pitchFamily="2" charset="-78"/>
                <a:ea typeface="Calibri" panose="020F0502020204030204" pitchFamily="34" charset="0"/>
                <a:cs typeface="Alexandria Medium" pitchFamily="2" charset="-78"/>
              </a:rPr>
              <a:t>تبمى</a:t>
            </a:r>
            <a:r>
              <a:rPr lang="ar-EG" sz="1600" dirty="0">
                <a:latin typeface="Alexandria Medium" pitchFamily="2" charset="-78"/>
                <a:ea typeface="Calibri" panose="020F0502020204030204" pitchFamily="34" charset="0"/>
                <a:cs typeface="Alexandria Medium" pitchFamily="2" charset="-78"/>
              </a:rPr>
              <a:t> علاقة صداقة بين الجمهور والعلامة التجارية على مختلف المنصات الرقمية.</a:t>
            </a: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هذه الشخصية للعلامة التجارية هي قيمة مضافة تكتسبها العلامة التجارية بالإضافة إلى فوائدها الوظيفية.</a:t>
            </a:r>
          </a:p>
          <a:p>
            <a:pPr marL="0" indent="0" algn="just" rtl="1">
              <a:lnSpc>
                <a:spcPct val="150000"/>
              </a:lnSpc>
              <a:spcBef>
                <a:spcPts val="0"/>
              </a:spcBef>
              <a:spcAft>
                <a:spcPts val="1000"/>
              </a:spcAft>
              <a:buNone/>
            </a:pPr>
            <a:r>
              <a:rPr lang="ar-BH" sz="1600" dirty="0">
                <a:latin typeface="Alexandria Medium" pitchFamily="2" charset="-78"/>
                <a:ea typeface="Calibri" panose="020F0502020204030204" pitchFamily="34" charset="0"/>
                <a:cs typeface="Alexandria Medium" pitchFamily="2" charset="-78"/>
              </a:rPr>
              <a:t>شخصية العلامة التجارية هي إطار عمل يساعد الشركة أو المؤسسة على تشكيل الطريقة التي يشعر بها الناس تجاه منتجها أو خدمتها. </a:t>
            </a:r>
          </a:p>
        </p:txBody>
      </p:sp>
      <p:pic>
        <p:nvPicPr>
          <p:cNvPr id="4" name="Graphic 21">
            <a:extLst>
              <a:ext uri="{FF2B5EF4-FFF2-40B4-BE49-F238E27FC236}">
                <a16:creationId xmlns:a16="http://schemas.microsoft.com/office/drawing/2014/main" id="{EF071B6D-4548-4FB5-94E2-E7F377008E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white text with black and white icons on an orange background&#10;&#10;Description automatically generated">
            <a:extLst>
              <a:ext uri="{FF2B5EF4-FFF2-40B4-BE49-F238E27FC236}">
                <a16:creationId xmlns:a16="http://schemas.microsoft.com/office/drawing/2014/main" id="{6CEED579-0CAB-EBF1-508E-24BA854D42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703" y="2383707"/>
            <a:ext cx="5956192" cy="297809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7634020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D6143-F77D-44AC-AEB0-33042183338B}"/>
              </a:ext>
            </a:extLst>
          </p:cNvPr>
          <p:cNvSpPr>
            <a:spLocks noGrp="1"/>
          </p:cNvSpPr>
          <p:nvPr>
            <p:ph type="title"/>
          </p:nvPr>
        </p:nvSpPr>
        <p:spPr>
          <a:xfrm>
            <a:off x="838200" y="605708"/>
            <a:ext cx="10515600" cy="1325563"/>
          </a:xfrm>
        </p:spPr>
        <p:txBody>
          <a:bodyPr>
            <a:normAutofit/>
          </a:bodyPr>
          <a:lstStyle/>
          <a:p>
            <a:pPr algn="ctr"/>
            <a:r>
              <a:rPr lang="ar-EG" sz="2800" b="1" dirty="0">
                <a:latin typeface="Alexandria" pitchFamily="2" charset="-78"/>
                <a:cs typeface="Alexandria" pitchFamily="2" charset="-78"/>
              </a:rPr>
              <a:t>إنتاج المحتوى الرقمي لشخصية العلامة التجارية</a:t>
            </a:r>
            <a:endParaRPr lang="en-US" sz="2800" b="1" dirty="0">
              <a:latin typeface="Alexandria" pitchFamily="2" charset="-78"/>
              <a:cs typeface="Alexandria" pitchFamily="2" charset="-78"/>
            </a:endParaRPr>
          </a:p>
        </p:txBody>
      </p:sp>
      <p:sp>
        <p:nvSpPr>
          <p:cNvPr id="6" name="Content Placeholder 5">
            <a:extLst>
              <a:ext uri="{FF2B5EF4-FFF2-40B4-BE49-F238E27FC236}">
                <a16:creationId xmlns:a16="http://schemas.microsoft.com/office/drawing/2014/main" id="{CC296A55-9179-427B-8E9F-514EC1F90EEB}"/>
              </a:ext>
            </a:extLst>
          </p:cNvPr>
          <p:cNvSpPr>
            <a:spLocks noGrp="1"/>
          </p:cNvSpPr>
          <p:nvPr>
            <p:ph idx="1"/>
          </p:nvPr>
        </p:nvSpPr>
        <p:spPr>
          <a:xfrm>
            <a:off x="6763407" y="1749973"/>
            <a:ext cx="5176411" cy="5108027"/>
          </a:xfrm>
        </p:spPr>
        <p:txBody>
          <a:bodyPr>
            <a:normAutofit/>
          </a:bodyPr>
          <a:lstStyle/>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تزيد احتمال شراء العملاء للعلامة التجارية إذا كانت شخصيتها بارزة في المحتوى الرقمي، ولا سيما إذا كانت هذه الشخصية مشابهة لشخصيات العملاء، وتوجد خمسة أنواع أساسية لشخصيات العلامة التجارية ذات السمات الشائعة:</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الإثارة</a:t>
            </a:r>
            <a:r>
              <a:rPr lang="ar-EG" sz="1600" dirty="0">
                <a:latin typeface="Alexandria Medium" pitchFamily="2" charset="-78"/>
                <a:ea typeface="Calibri" panose="020F0502020204030204" pitchFamily="34" charset="0"/>
                <a:cs typeface="Alexandria Medium" pitchFamily="2" charset="-78"/>
              </a:rPr>
              <a:t>: السعادة، والحيوية، والشباب.</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الإخلاص</a:t>
            </a:r>
            <a:r>
              <a:rPr lang="ar-EG" sz="1600" dirty="0">
                <a:latin typeface="Alexandria Medium" pitchFamily="2" charset="-78"/>
                <a:ea typeface="Calibri" panose="020F0502020204030204" pitchFamily="34" charset="0"/>
                <a:cs typeface="Alexandria Medium" pitchFamily="2" charset="-78"/>
              </a:rPr>
              <a:t>: اللطف، الحنان ، قيم الدفء الأسري.</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الخشونة</a:t>
            </a:r>
            <a:r>
              <a:rPr lang="ar-EG" sz="1600" dirty="0">
                <a:latin typeface="Alexandria Medium" pitchFamily="2" charset="-78"/>
                <a:ea typeface="Calibri" panose="020F0502020204030204" pitchFamily="34" charset="0"/>
                <a:cs typeface="Alexandria Medium" pitchFamily="2" charset="-78"/>
              </a:rPr>
              <a:t>: صلبة،، رياضية ، شديدة التحمل.</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الكفاءة</a:t>
            </a:r>
            <a:r>
              <a:rPr lang="ar-EG" sz="1600" dirty="0">
                <a:latin typeface="Alexandria Medium" pitchFamily="2" charset="-78"/>
                <a:ea typeface="Calibri" panose="020F0502020204030204" pitchFamily="34" charset="0"/>
                <a:cs typeface="Alexandria Medium" pitchFamily="2" charset="-78"/>
              </a:rPr>
              <a:t>: ناجحة، بارعة ومؤثرة، قيادية.</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الرقي</a:t>
            </a:r>
            <a:r>
              <a:rPr lang="ar-EG" sz="1600" dirty="0">
                <a:latin typeface="Alexandria Medium" pitchFamily="2" charset="-78"/>
                <a:ea typeface="Calibri" panose="020F0502020204030204" pitchFamily="34" charset="0"/>
                <a:cs typeface="Alexandria Medium" pitchFamily="2" charset="-78"/>
              </a:rPr>
              <a:t>: أنيقة، ومرموقة.</a:t>
            </a:r>
          </a:p>
        </p:txBody>
      </p:sp>
      <p:pic>
        <p:nvPicPr>
          <p:cNvPr id="3" name="Graphic 21">
            <a:extLst>
              <a:ext uri="{FF2B5EF4-FFF2-40B4-BE49-F238E27FC236}">
                <a16:creationId xmlns:a16="http://schemas.microsoft.com/office/drawing/2014/main" id="{F3471F05-CA70-7268-6705-B6289436C6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diagram of a brand personality&#10;&#10;Description automatically generated with medium confidence">
            <a:extLst>
              <a:ext uri="{FF2B5EF4-FFF2-40B4-BE49-F238E27FC236}">
                <a16:creationId xmlns:a16="http://schemas.microsoft.com/office/drawing/2014/main" id="{AA477779-7B88-343F-067A-5F44FE6510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181" y="2255368"/>
            <a:ext cx="6180150" cy="360940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604313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D3D34-3E4A-F45C-7AFE-362E4B7B57E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A2237B0F-DC09-2213-4679-BAAE7AEB2F77}"/>
              </a:ext>
            </a:extLst>
          </p:cNvPr>
          <p:cNvSpPr>
            <a:spLocks noGrp="1"/>
          </p:cNvSpPr>
          <p:nvPr>
            <p:ph idx="1"/>
          </p:nvPr>
        </p:nvSpPr>
        <p:spPr>
          <a:xfrm>
            <a:off x="4556234" y="1612067"/>
            <a:ext cx="7141780" cy="4351338"/>
          </a:xfrm>
        </p:spPr>
        <p:txBody>
          <a:bodyPr>
            <a:normAutofit/>
          </a:bodyPr>
          <a:lstStyle/>
          <a:p>
            <a:pPr marL="0" indent="0" algn="r" rtl="1">
              <a:buNone/>
            </a:pPr>
            <a:r>
              <a:rPr lang="ar-EG" sz="1600" dirty="0">
                <a:latin typeface="Alexandria Medium" pitchFamily="2" charset="-78"/>
                <a:cs typeface="Alexandria Medium" pitchFamily="2" charset="-78"/>
              </a:rPr>
              <a:t>الإثارة  (السعادة)</a:t>
            </a:r>
          </a:p>
          <a:p>
            <a:pPr algn="r" rtl="1">
              <a:buFont typeface="+mj-lt"/>
              <a:buAutoNum type="arabicPeriod"/>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Coca-Cola: </a:t>
            </a:r>
            <a:r>
              <a:rPr lang="ar-EG" sz="1600" dirty="0">
                <a:latin typeface="Alexandria Medium" pitchFamily="2" charset="-78"/>
                <a:cs typeface="Alexandria Medium" pitchFamily="2" charset="-78"/>
              </a:rPr>
              <a:t> تعزز الفرح والاحتفال والمرح في حملاتها التسويقية.</a:t>
            </a:r>
          </a:p>
          <a:p>
            <a:pPr algn="r" rtl="1">
              <a:buFont typeface="+mj-lt"/>
              <a:buAutoNum type="arabicPeriod"/>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Disneyland: </a:t>
            </a:r>
            <a:r>
              <a:rPr lang="ar-EG" sz="1600" dirty="0">
                <a:latin typeface="Alexandria Medium" pitchFamily="2" charset="-78"/>
                <a:cs typeface="Alexandria Medium" pitchFamily="2" charset="-78"/>
              </a:rPr>
              <a:t> توفر تجارب سحرية وممتعة للعائلات وتعزز السعادة والبهجة</a:t>
            </a:r>
            <a:endParaRPr lang="en-US" sz="2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8B62FDAA-F0A5-568C-755E-269D5D27B6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artoon of a castle with fireworks&#10;&#10;Description automatically generated with medium confidence">
            <a:extLst>
              <a:ext uri="{FF2B5EF4-FFF2-40B4-BE49-F238E27FC236}">
                <a16:creationId xmlns:a16="http://schemas.microsoft.com/office/drawing/2014/main" id="{A0957584-9A25-4EB2-FCBB-B94BB6ECF2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05083"/>
            <a:ext cx="7520152" cy="4279434"/>
          </a:xfrm>
          <a:prstGeom prst="rect">
            <a:avLst/>
          </a:prstGeom>
        </p:spPr>
      </p:pic>
      <p:pic>
        <p:nvPicPr>
          <p:cNvPr id="8" name="Picture 7" descr="A bottle of soda with a cap&#10;&#10;Description automatically generated">
            <a:extLst>
              <a:ext uri="{FF2B5EF4-FFF2-40B4-BE49-F238E27FC236}">
                <a16:creationId xmlns:a16="http://schemas.microsoft.com/office/drawing/2014/main" id="{DF1769DA-71F7-024F-E906-A774281B4D2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942673" y="2277796"/>
            <a:ext cx="5249327" cy="5249327"/>
          </a:xfrm>
          <a:prstGeom prst="rect">
            <a:avLst/>
          </a:prstGeom>
        </p:spPr>
      </p:pic>
    </p:spTree>
    <p:extLst>
      <p:ext uri="{BB962C8B-B14F-4D97-AF65-F5344CB8AC3E}">
        <p14:creationId xmlns:p14="http://schemas.microsoft.com/office/powerpoint/2010/main" val="39749418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A2185-F3B0-581C-DE8F-D1A1D8E54D9C}"/>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sz="2800" dirty="0"/>
          </a:p>
        </p:txBody>
      </p:sp>
      <p:sp>
        <p:nvSpPr>
          <p:cNvPr id="3" name="Content Placeholder 2">
            <a:extLst>
              <a:ext uri="{FF2B5EF4-FFF2-40B4-BE49-F238E27FC236}">
                <a16:creationId xmlns:a16="http://schemas.microsoft.com/office/drawing/2014/main" id="{77B972A6-ED94-91B5-B514-2E195135BABF}"/>
              </a:ext>
            </a:extLst>
          </p:cNvPr>
          <p:cNvSpPr>
            <a:spLocks noGrp="1"/>
          </p:cNvSpPr>
          <p:nvPr>
            <p:ph idx="1"/>
          </p:nvPr>
        </p:nvSpPr>
        <p:spPr/>
        <p:txBody>
          <a:bodyPr>
            <a:normAutofit/>
          </a:bodyPr>
          <a:lstStyle/>
          <a:p>
            <a:pPr algn="just" rtl="1"/>
            <a:r>
              <a:rPr lang="ar-EG" sz="1600" dirty="0">
                <a:latin typeface="Alexandria Medium" pitchFamily="2" charset="-78"/>
                <a:cs typeface="Alexandria Medium" pitchFamily="2" charset="-78"/>
              </a:rPr>
              <a:t>الإثارة الحيوية:</a:t>
            </a:r>
          </a:p>
          <a:p>
            <a:pPr algn="just" rtl="1">
              <a:buFont typeface="+mj-lt"/>
              <a:buAutoNum type="arabicPeriod"/>
            </a:pPr>
            <a:r>
              <a:rPr lang="en-US" sz="1600" dirty="0">
                <a:latin typeface="Alexandria Medium" pitchFamily="2" charset="-78"/>
                <a:cs typeface="Alexandria Medium" pitchFamily="2" charset="-78"/>
              </a:rPr>
              <a:t>Red Bull: </a:t>
            </a:r>
            <a:r>
              <a:rPr lang="ar-EG" sz="1600" dirty="0">
                <a:latin typeface="Alexandria Medium" pitchFamily="2" charset="-78"/>
                <a:cs typeface="Alexandria Medium" pitchFamily="2" charset="-78"/>
              </a:rPr>
              <a:t>تركز على الطاقة والحيوية وتروج لممارسة الرياضة والحياة النشطة.</a:t>
            </a:r>
          </a:p>
          <a:p>
            <a:pPr algn="just" rtl="1">
              <a:buFont typeface="+mj-lt"/>
              <a:buAutoNum type="arabicPeriod"/>
            </a:pPr>
            <a:r>
              <a:rPr lang="en-US" sz="1600" dirty="0">
                <a:latin typeface="Alexandria Medium" pitchFamily="2" charset="-78"/>
                <a:cs typeface="Alexandria Medium" pitchFamily="2" charset="-78"/>
              </a:rPr>
              <a:t>Nike: </a:t>
            </a:r>
            <a:r>
              <a:rPr lang="ar-EG" sz="1600" dirty="0">
                <a:latin typeface="Alexandria Medium" pitchFamily="2" charset="-78"/>
                <a:cs typeface="Alexandria Medium" pitchFamily="2" charset="-78"/>
              </a:rPr>
              <a:t>تعزز روح الإلهام والتحفيز وتروج للنشاط البدني والتفوق في الرياضة</a:t>
            </a:r>
          </a:p>
          <a:p>
            <a:pPr algn="just" rtl="1"/>
            <a:endParaRPr lang="en-US" sz="1600" dirty="0">
              <a:latin typeface="Alexandria Medium" pitchFamily="2" charset="-78"/>
              <a:cs typeface="Alexandria Medium" pitchFamily="2" charset="-78"/>
            </a:endParaRPr>
          </a:p>
        </p:txBody>
      </p:sp>
      <p:pic>
        <p:nvPicPr>
          <p:cNvPr id="7" name="Picture 6" descr="A logo with pink bull and yellow sun&#10;&#10;Description automatically generated">
            <a:extLst>
              <a:ext uri="{FF2B5EF4-FFF2-40B4-BE49-F238E27FC236}">
                <a16:creationId xmlns:a16="http://schemas.microsoft.com/office/drawing/2014/main" id="{48076AD7-5076-907E-58B3-79F2A4966CA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175" y="3391743"/>
            <a:ext cx="5313641" cy="3267890"/>
          </a:xfrm>
          <a:prstGeom prst="rect">
            <a:avLst/>
          </a:prstGeom>
        </p:spPr>
      </p:pic>
      <p:pic>
        <p:nvPicPr>
          <p:cNvPr id="13" name="Picture 12" descr="A black background with a black square&#10;&#10;Description automatically generated with medium confidence">
            <a:extLst>
              <a:ext uri="{FF2B5EF4-FFF2-40B4-BE49-F238E27FC236}">
                <a16:creationId xmlns:a16="http://schemas.microsoft.com/office/drawing/2014/main" id="{BF781B83-8A51-CC2A-8D5A-FE99F4D2A5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6774" y="3704520"/>
            <a:ext cx="5313641" cy="2780805"/>
          </a:xfrm>
          <a:prstGeom prst="rect">
            <a:avLst/>
          </a:prstGeom>
        </p:spPr>
      </p:pic>
    </p:spTree>
    <p:extLst>
      <p:ext uri="{BB962C8B-B14F-4D97-AF65-F5344CB8AC3E}">
        <p14:creationId xmlns:p14="http://schemas.microsoft.com/office/powerpoint/2010/main" val="15409776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Content Placeholder 2">
            <a:extLst>
              <a:ext uri="{FF2B5EF4-FFF2-40B4-BE49-F238E27FC236}">
                <a16:creationId xmlns:a16="http://schemas.microsoft.com/office/drawing/2014/main" id="{A05E40A0-0F9E-B4C3-DAA2-9B93CCED72A6}"/>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endParaRPr lang="ar-EG" sz="1800" dirty="0">
              <a:latin typeface="Alexandria Medium" pitchFamily="2" charset="-78"/>
              <a:cs typeface="Alexandria Medium" pitchFamily="2" charset="-78"/>
            </a:endParaRPr>
          </a:p>
          <a:p>
            <a:pPr algn="r" rtl="1"/>
            <a:endParaRPr lang="ar-EG"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p:txBody>
      </p:sp>
      <p:sp>
        <p:nvSpPr>
          <p:cNvPr id="8" name="TextBox 7">
            <a:extLst>
              <a:ext uri="{FF2B5EF4-FFF2-40B4-BE49-F238E27FC236}">
                <a16:creationId xmlns:a16="http://schemas.microsoft.com/office/drawing/2014/main" id="{39370CAA-9F5F-BE4C-7496-6DAF936B8D1B}"/>
              </a:ext>
            </a:extLst>
          </p:cNvPr>
          <p:cNvSpPr txBox="1"/>
          <p:nvPr/>
        </p:nvSpPr>
        <p:spPr>
          <a:xfrm>
            <a:off x="3657600" y="1501502"/>
            <a:ext cx="8276897" cy="1897314"/>
          </a:xfrm>
          <a:prstGeom prst="rect">
            <a:avLst/>
          </a:prstGeom>
          <a:noFill/>
        </p:spPr>
        <p:txBody>
          <a:bodyPr wrap="square" rtlCol="0">
            <a:spAutoFit/>
          </a:bodyPr>
          <a:lstStyle/>
          <a:p>
            <a:pPr algn="just" rtl="1">
              <a:lnSpc>
                <a:spcPct val="150000"/>
              </a:lnSpc>
            </a:pPr>
            <a:r>
              <a:rPr lang="ar-EG" sz="1600" dirty="0">
                <a:latin typeface="Alexandria Medium" pitchFamily="2" charset="-78"/>
                <a:cs typeface="Alexandria Medium" pitchFamily="2" charset="-78"/>
              </a:rPr>
              <a:t>الإثارة الشباب:</a:t>
            </a:r>
          </a:p>
          <a:p>
            <a:pPr algn="just" rtl="1">
              <a:lnSpc>
                <a:spcPct val="150000"/>
              </a:lnSpc>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Snapchat: </a:t>
            </a:r>
            <a:r>
              <a:rPr lang="ar-EG" sz="1600" dirty="0">
                <a:latin typeface="Alexandria Medium" pitchFamily="2" charset="-78"/>
                <a:cs typeface="Alexandria Medium" pitchFamily="2" charset="-78"/>
              </a:rPr>
              <a:t>تستهدف الجيل الشاب وتقدم تجربة تفاعلية ومبتكرة لمشاركة الصور والفيديوهات.</a:t>
            </a:r>
          </a:p>
          <a:p>
            <a:pPr algn="just" rtl="1">
              <a:lnSpc>
                <a:spcPct val="150000"/>
              </a:lnSpc>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Spotify: </a:t>
            </a:r>
            <a:r>
              <a:rPr lang="ar-EG" sz="1600" dirty="0">
                <a:latin typeface="Alexandria Medium" pitchFamily="2" charset="-78"/>
                <a:cs typeface="Alexandria Medium" pitchFamily="2" charset="-78"/>
              </a:rPr>
              <a:t>تستهدف الأجيال الشابة وتوفر لهم وصولًا سهلًا وشاملاً إلى الموسيقى </a:t>
            </a:r>
            <a:r>
              <a:rPr lang="ar-EG" sz="1600" dirty="0" err="1">
                <a:latin typeface="Alexandria Medium" pitchFamily="2" charset="-78"/>
                <a:cs typeface="Alexandria Medium" pitchFamily="2" charset="-78"/>
              </a:rPr>
              <a:t>والبودكاست</a:t>
            </a:r>
            <a:endParaRPr lang="en-US" sz="1600" dirty="0">
              <a:latin typeface="Alexandria Medium" pitchFamily="2" charset="-78"/>
              <a:cs typeface="Alexandria Medium" pitchFamily="2" charset="-78"/>
            </a:endParaRPr>
          </a:p>
        </p:txBody>
      </p:sp>
      <p:pic>
        <p:nvPicPr>
          <p:cNvPr id="9" name="Picture 8" descr="A green circle with a black and white logo&#10;&#10;Description automatically generated">
            <a:extLst>
              <a:ext uri="{FF2B5EF4-FFF2-40B4-BE49-F238E27FC236}">
                <a16:creationId xmlns:a16="http://schemas.microsoft.com/office/drawing/2014/main" id="{A0EBD33E-879E-1F4B-4861-7780C13286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3648" y="3220356"/>
            <a:ext cx="6346856" cy="3570107"/>
          </a:xfrm>
          <a:prstGeom prst="rect">
            <a:avLst/>
          </a:prstGeom>
        </p:spPr>
      </p:pic>
      <p:pic>
        <p:nvPicPr>
          <p:cNvPr id="11" name="Picture 10" descr="A logo of a snapchat&#10;&#10;Description automatically generated">
            <a:extLst>
              <a:ext uri="{FF2B5EF4-FFF2-40B4-BE49-F238E27FC236}">
                <a16:creationId xmlns:a16="http://schemas.microsoft.com/office/drawing/2014/main" id="{15D6B85D-39F4-2AC3-C0F4-EC53697EA5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70674" y="3303020"/>
            <a:ext cx="3394170" cy="3404777"/>
          </a:xfrm>
          <a:prstGeom prst="rect">
            <a:avLst/>
          </a:prstGeom>
        </p:spPr>
      </p:pic>
    </p:spTree>
    <p:extLst>
      <p:ext uri="{BB962C8B-B14F-4D97-AF65-F5344CB8AC3E}">
        <p14:creationId xmlns:p14="http://schemas.microsoft.com/office/powerpoint/2010/main" val="40753537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838200" y="365125"/>
            <a:ext cx="10515600" cy="1274489"/>
          </a:xfrm>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482162" y="1639614"/>
            <a:ext cx="11227676" cy="5150849"/>
          </a:xfrm>
        </p:spPr>
        <p:txBody>
          <a:bodyPr>
            <a:normAutofit/>
          </a:bodyPr>
          <a:lstStyle/>
          <a:p>
            <a:pPr marL="0" indent="0" algn="r" rtl="1">
              <a:lnSpc>
                <a:spcPct val="150000"/>
              </a:lnSpc>
              <a:buNone/>
            </a:pPr>
            <a:endParaRPr lang="ar-EG"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الإخلاص واللطف:</a:t>
            </a:r>
          </a:p>
          <a:p>
            <a:pPr marL="0" indent="0" algn="r"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Dove: </a:t>
            </a:r>
            <a:r>
              <a:rPr lang="ar-EG" sz="1600" dirty="0">
                <a:latin typeface="Alexandria Medium" pitchFamily="2" charset="-78"/>
                <a:cs typeface="Alexandria Medium" pitchFamily="2" charset="-78"/>
              </a:rPr>
              <a:t>تعزز رسالة الجمال الحقيقي وتركز على الاعتناء بالبشرة والجسم بطرق لطيفة.</a:t>
            </a:r>
          </a:p>
          <a:p>
            <a:pPr marL="0" indent="0" algn="r"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Johnson &amp; Johnson: </a:t>
            </a:r>
            <a:r>
              <a:rPr lang="ar-EG" sz="1600" dirty="0">
                <a:latin typeface="Alexandria Medium" pitchFamily="2" charset="-78"/>
                <a:cs typeface="Alexandria Medium" pitchFamily="2" charset="-78"/>
              </a:rPr>
              <a:t>تركز على المنتجات الصحية والعناية بالأطفال وتعكس الرعاية والحماية العائلية</a:t>
            </a:r>
            <a:endParaRPr lang="en-US" sz="12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red text on a black background&#10;&#10;Description automatically generated">
            <a:extLst>
              <a:ext uri="{FF2B5EF4-FFF2-40B4-BE49-F238E27FC236}">
                <a16:creationId xmlns:a16="http://schemas.microsoft.com/office/drawing/2014/main" id="{6E8B92BC-0419-ECD9-580A-C644FD9B9C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7572" y="3497758"/>
            <a:ext cx="6123231" cy="3441255"/>
          </a:xfrm>
          <a:prstGeom prst="rect">
            <a:avLst/>
          </a:prstGeom>
        </p:spPr>
      </p:pic>
      <p:pic>
        <p:nvPicPr>
          <p:cNvPr id="10" name="Picture 9" descr="A blue and gold bird on a black background&#10;&#10;Description automatically generated">
            <a:extLst>
              <a:ext uri="{FF2B5EF4-FFF2-40B4-BE49-F238E27FC236}">
                <a16:creationId xmlns:a16="http://schemas.microsoft.com/office/drawing/2014/main" id="{91930BBE-7937-D5AF-A102-881D5A1731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2162" y="3806819"/>
            <a:ext cx="4001485" cy="2823134"/>
          </a:xfrm>
          <a:prstGeom prst="rect">
            <a:avLst/>
          </a:prstGeom>
        </p:spPr>
      </p:pic>
    </p:spTree>
    <p:extLst>
      <p:ext uri="{BB962C8B-B14F-4D97-AF65-F5344CB8AC3E}">
        <p14:creationId xmlns:p14="http://schemas.microsoft.com/office/powerpoint/2010/main" val="28152227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BD00A-8717-6D92-B1A2-DB106BE7876A}"/>
              </a:ext>
            </a:extLst>
          </p:cNvPr>
          <p:cNvSpPr>
            <a:spLocks noGrp="1"/>
          </p:cNvSpPr>
          <p:nvPr>
            <p:ph type="title"/>
          </p:nvPr>
        </p:nvSpPr>
        <p:spPr/>
        <p:txBody>
          <a:bodyPr/>
          <a:lstStyle/>
          <a:p>
            <a:pPr algn="ctr"/>
            <a:r>
              <a:rPr lang="ar-EG" sz="2800" b="1" dirty="0">
                <a:latin typeface="Alexandria" pitchFamily="2" charset="-78"/>
                <a:cs typeface="Alexandria" pitchFamily="2" charset="-78"/>
              </a:rPr>
              <a:t>أمثلة للعلامات التجارية وشخصياتها الرقمية</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6F573AFC-67C4-58C6-0698-C6AFE9E5021C}"/>
              </a:ext>
            </a:extLst>
          </p:cNvPr>
          <p:cNvSpPr>
            <a:spLocks noGrp="1"/>
          </p:cNvSpPr>
          <p:nvPr>
            <p:ph idx="1"/>
          </p:nvPr>
        </p:nvSpPr>
        <p:spPr>
          <a:xfrm>
            <a:off x="1405759" y="937091"/>
            <a:ext cx="10515600" cy="4351338"/>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 </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الخشونة والقوة:</a:t>
            </a:r>
          </a:p>
          <a:p>
            <a:pPr marL="0" indent="0" algn="just"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Jeep: </a:t>
            </a:r>
            <a:r>
              <a:rPr lang="ar-EG" sz="1600" dirty="0">
                <a:latin typeface="Alexandria Medium" pitchFamily="2" charset="-78"/>
                <a:cs typeface="Alexandria Medium" pitchFamily="2" charset="-78"/>
              </a:rPr>
              <a:t>تعزز الطابع القوي والقدرة على التحمل والمغامرة في الهواء الطلق.</a:t>
            </a:r>
          </a:p>
          <a:p>
            <a:pPr marL="0" indent="0" algn="just"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GoPro: </a:t>
            </a:r>
            <a:r>
              <a:rPr lang="ar-EG" sz="1600" dirty="0">
                <a:latin typeface="Alexandria Medium" pitchFamily="2" charset="-78"/>
                <a:cs typeface="Alexandria Medium" pitchFamily="2" charset="-78"/>
              </a:rPr>
              <a:t>تركز على توثيق التجارب الرياضية والمغامرات الشيقة بواسطة كاميرات عالية الجودة.</a:t>
            </a:r>
            <a:endParaRPr lang="en-US" sz="2400" dirty="0"/>
          </a:p>
        </p:txBody>
      </p:sp>
      <p:pic>
        <p:nvPicPr>
          <p:cNvPr id="4" name="Graphic 21">
            <a:extLst>
              <a:ext uri="{FF2B5EF4-FFF2-40B4-BE49-F238E27FC236}">
                <a16:creationId xmlns:a16="http://schemas.microsoft.com/office/drawing/2014/main" id="{37435AC8-FE91-4E91-7401-9ECAE87D40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een letters on a black background&#10;&#10;Description automatically generated">
            <a:extLst>
              <a:ext uri="{FF2B5EF4-FFF2-40B4-BE49-F238E27FC236}">
                <a16:creationId xmlns:a16="http://schemas.microsoft.com/office/drawing/2014/main" id="{34CE4BC6-E773-AD6C-F48C-00801ED042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640" y="4306361"/>
            <a:ext cx="5073869" cy="1981346"/>
          </a:xfrm>
          <a:prstGeom prst="rect">
            <a:avLst/>
          </a:prstGeom>
        </p:spPr>
      </p:pic>
      <p:pic>
        <p:nvPicPr>
          <p:cNvPr id="8" name="Picture 7" descr="A black background with white text and blue squares&#10;&#10;Description automatically generated">
            <a:extLst>
              <a:ext uri="{FF2B5EF4-FFF2-40B4-BE49-F238E27FC236}">
                <a16:creationId xmlns:a16="http://schemas.microsoft.com/office/drawing/2014/main" id="{6EC63B23-A188-4A91-2370-23B1F2579D1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0" y="4478708"/>
            <a:ext cx="5641429" cy="2014167"/>
          </a:xfrm>
          <a:prstGeom prst="rect">
            <a:avLst/>
          </a:prstGeom>
        </p:spPr>
      </p:pic>
    </p:spTree>
    <p:extLst>
      <p:ext uri="{BB962C8B-B14F-4D97-AF65-F5344CB8AC3E}">
        <p14:creationId xmlns:p14="http://schemas.microsoft.com/office/powerpoint/2010/main" val="35933698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lstStyle/>
          <a:p>
            <a:pPr algn="ctr"/>
            <a:r>
              <a:rPr lang="ar-EG" sz="2800" b="1" dirty="0">
                <a:latin typeface="Alexandria" pitchFamily="2" charset="-78"/>
                <a:cs typeface="Alexandria" pitchFamily="2" charset="-78"/>
              </a:rPr>
              <a:t>أمثلة للعلامات التجارية وشخصياتها الرقمية</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2339300" y="978978"/>
            <a:ext cx="9461189" cy="5297212"/>
          </a:xfrm>
        </p:spPr>
        <p:txBody>
          <a:bodyPr>
            <a:normAutofit/>
          </a:bodyPr>
          <a:lstStyle/>
          <a:p>
            <a:pPr marL="0" indent="0" algn="r" rtl="1">
              <a:lnSpc>
                <a:spcPct val="170000"/>
              </a:lnSpc>
              <a:buNone/>
            </a:pPr>
            <a:endParaRPr lang="ar-EG" sz="1600" dirty="0">
              <a:latin typeface="Alexandria Medium" pitchFamily="2" charset="-78"/>
              <a:cs typeface="Alexandria Medium" pitchFamily="2" charset="-78"/>
            </a:endParaRPr>
          </a:p>
          <a:p>
            <a:pPr marL="0" indent="0" algn="r" rtl="1">
              <a:lnSpc>
                <a:spcPct val="170000"/>
              </a:lnSpc>
              <a:buNone/>
            </a:pPr>
            <a:r>
              <a:rPr lang="ar-EG" sz="1600" dirty="0">
                <a:latin typeface="Alexandria Medium" pitchFamily="2" charset="-78"/>
                <a:cs typeface="Alexandria Medium" pitchFamily="2" charset="-78"/>
              </a:rPr>
              <a:t>الرقي والأناقة:</a:t>
            </a:r>
          </a:p>
          <a:p>
            <a:pPr marL="0" indent="0" algn="r" rtl="1">
              <a:lnSpc>
                <a:spcPct val="17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Chanel: </a:t>
            </a:r>
            <a:r>
              <a:rPr lang="ar-EG" sz="1600" dirty="0">
                <a:latin typeface="Alexandria Medium" pitchFamily="2" charset="-78"/>
                <a:cs typeface="Alexandria Medium" pitchFamily="2" charset="-78"/>
              </a:rPr>
              <a:t>تعكس الأناقة والفخامة في مجال الموضة والعطور والمستحضرات التجميلية.</a:t>
            </a:r>
          </a:p>
          <a:p>
            <a:pPr marL="0" indent="0" algn="r" rtl="1">
              <a:lnSpc>
                <a:spcPct val="17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Rolex: </a:t>
            </a:r>
            <a:r>
              <a:rPr lang="ar-EG" sz="1600" dirty="0">
                <a:latin typeface="Alexandria Medium" pitchFamily="2" charset="-78"/>
                <a:cs typeface="Alexandria Medium" pitchFamily="2" charset="-78"/>
              </a:rPr>
              <a:t>تعزز الرفاهية والتراث وتقدم ساعات فاخرة ومرموقة</a:t>
            </a:r>
            <a:endParaRPr lang="ar-EG" sz="1100" dirty="0"/>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pic>
        <p:nvPicPr>
          <p:cNvPr id="6" name="Picture 5" descr="A black background with a black square&#10;&#10;Description automatically generated with medium confidence">
            <a:extLst>
              <a:ext uri="{FF2B5EF4-FFF2-40B4-BE49-F238E27FC236}">
                <a16:creationId xmlns:a16="http://schemas.microsoft.com/office/drawing/2014/main" id="{47431FC1-4190-259B-687E-D3CE585E9A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1366" y="3627584"/>
            <a:ext cx="4336347" cy="2871023"/>
          </a:xfrm>
          <a:prstGeom prst="rect">
            <a:avLst/>
          </a:prstGeom>
        </p:spPr>
      </p:pic>
      <p:pic>
        <p:nvPicPr>
          <p:cNvPr id="8" name="Picture 7" descr="A logo with a crown&#10;&#10;Description automatically generated">
            <a:extLst>
              <a:ext uri="{FF2B5EF4-FFF2-40B4-BE49-F238E27FC236}">
                <a16:creationId xmlns:a16="http://schemas.microsoft.com/office/drawing/2014/main" id="{2D9A0041-3F80-2D7C-1069-975ECC555FA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5670" y="3053852"/>
            <a:ext cx="6310018" cy="3549385"/>
          </a:xfrm>
          <a:prstGeom prst="rect">
            <a:avLst/>
          </a:prstGeom>
        </p:spPr>
      </p:pic>
    </p:spTree>
    <p:extLst>
      <p:ext uri="{BB962C8B-B14F-4D97-AF65-F5344CB8AC3E}">
        <p14:creationId xmlns:p14="http://schemas.microsoft.com/office/powerpoint/2010/main" val="24108324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7" name="Content Placeholder 2">
            <a:extLst>
              <a:ext uri="{FF2B5EF4-FFF2-40B4-BE49-F238E27FC236}">
                <a16:creationId xmlns:a16="http://schemas.microsoft.com/office/drawing/2014/main" id="{D0E43BAB-7261-3CB0-36FF-71CD693453F4}"/>
              </a:ext>
            </a:extLst>
          </p:cNvPr>
          <p:cNvGraphicFramePr>
            <a:graphicFrameLocks/>
          </p:cNvGraphicFramePr>
          <p:nvPr>
            <p:extLst>
              <p:ext uri="{D42A27DB-BD31-4B8C-83A1-F6EECF244321}">
                <p14:modId xmlns:p14="http://schemas.microsoft.com/office/powerpoint/2010/main" val="748475521"/>
              </p:ext>
            </p:extLst>
          </p:nvPr>
        </p:nvGraphicFramePr>
        <p:xfrm>
          <a:off x="1670706" y="1690688"/>
          <a:ext cx="9683094" cy="4532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هذه الأدوات الاحترافية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600" dirty="0">
                <a:latin typeface="Alexandria Medium" pitchFamily="2" charset="-78"/>
                <a:cs typeface="Alexandria Medium" pitchFamily="2" charset="-78"/>
              </a:rPr>
              <a:t>أدوات إنتاج المحتوى التسويقي الرقمي </a:t>
            </a:r>
          </a:p>
          <a:p>
            <a:pPr algn="ctr" rtl="1"/>
            <a:r>
              <a:rPr lang="ar-EG" sz="1600" dirty="0">
                <a:latin typeface="Alexandria Medium" pitchFamily="2" charset="-78"/>
                <a:cs typeface="Alexandria Medium" pitchFamily="2" charset="-78"/>
              </a:rPr>
              <a:t>أدوات استكشاف المحتوى الرقمي التسويقي المناسب للجمهور</a:t>
            </a:r>
          </a:p>
          <a:p>
            <a:pPr algn="ctr" rtl="1"/>
            <a:r>
              <a:rPr lang="ar-EG" sz="1600" dirty="0">
                <a:latin typeface="Alexandria Medium" pitchFamily="2" charset="-78"/>
                <a:cs typeface="Alexandria Medium" pitchFamily="2" charset="-78"/>
              </a:rPr>
              <a:t>تسويق المحتوى الرقمي عبر المؤثرين</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4347" y="3218619"/>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688354b5-287c-4cda-825e-1d7935aea40e"/>
    <ds:schemaRef ds:uri="http://schemas.openxmlformats.org/package/2006/metadata/core-properties"/>
    <ds:schemaRef ds:uri="http://purl.org/dc/terms/"/>
    <ds:schemaRef ds:uri="http://schemas.microsoft.com/office/2006/metadata/properties"/>
    <ds:schemaRef ds:uri="http://schemas.microsoft.com/office/2006/documentManagement/types"/>
    <ds:schemaRef ds:uri="http://www.w3.org/XML/1998/namespace"/>
    <ds:schemaRef ds:uri="aca13214-df29-4e3c-a050-857c0bf7bd8e"/>
    <ds:schemaRef ds:uri="http://purl.org/dc/dcmityp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1624</TotalTime>
  <Words>3405</Words>
  <Application>Microsoft Office PowerPoint</Application>
  <PresentationFormat>Widescreen</PresentationFormat>
  <Paragraphs>235</Paragraphs>
  <Slides>47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Alexandria</vt:lpstr>
      <vt:lpstr>Alexandria Medium</vt:lpstr>
      <vt:lpstr>Arial</vt:lpstr>
      <vt:lpstr>Calibri</vt:lpstr>
      <vt:lpstr>Calibri Light</vt:lpstr>
      <vt:lpstr>Simplified Arabic</vt:lpstr>
      <vt:lpstr>Office Theme</vt:lpstr>
      <vt:lpstr>PowerPoint Presentation</vt:lpstr>
      <vt:lpstr>محتويات المحاضرة الثانية تابع: تسويق المحتوى الرقمي</vt:lpstr>
      <vt:lpstr>مفهوم استراتيجية تسويق المحتوى الرقمي.</vt:lpstr>
      <vt:lpstr>خطوات بناء استراتيجية تسويق المحتوى الرقمي</vt:lpstr>
      <vt:lpstr>خطوات بناء استراتيجية تسويق المحتوى الرقمي</vt:lpstr>
      <vt:lpstr>خطوات بناء استراتيجية تسويق المحتوى الرقمي</vt:lpstr>
      <vt:lpstr>خطوات بناء استراتيجية تسويق المحتوى الرقمي</vt:lpstr>
      <vt:lpstr>خطوات بناء استراتيجية تسويق المحتوى الرقمي</vt:lpstr>
      <vt:lpstr>الفرق بين إنتاج المحتوى التسويقي الرقمي  وتنظيم المحتوى التسويقي الرقمي</vt:lpstr>
      <vt:lpstr>الفرق بين إنتاج المحتوى التسويقي الرقمي  وتنظيم المحتوى التسويقي الرقمي</vt:lpstr>
      <vt:lpstr>مهارات إنتاج المحتوى الرقمي</vt:lpstr>
      <vt:lpstr>مهارات إنتاج المحتوى الرقمي</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الثانية: إنشاء المحتوى</vt:lpstr>
      <vt:lpstr>خطوات صناعة وإنتاج المحتوى التسويقي الرقمي المرحلة الثانية: إنشاء المحتوى</vt:lpstr>
      <vt:lpstr>خطوات صناعة وإنتاج المحتوى التسويقي الرقمي المرحلة الثالثة: تحسين المحتوى</vt:lpstr>
      <vt:lpstr>تحديات صناعة المحتوى الرقمي</vt:lpstr>
      <vt:lpstr>تحديات صناعة المحتوى الرقمي</vt:lpstr>
      <vt:lpstr>تحديات صناعة المحتوى الرقمي</vt:lpstr>
      <vt:lpstr>تحديات صناعة المحتوى الرقمي</vt:lpstr>
      <vt:lpstr> إنتاج المحتوى الرقمي لقصة العلامة التجارية  Brand storytelling </vt:lpstr>
      <vt:lpstr> إنتاج المحتوى الرقمي لقصة العلامة التجارية  Brand storytelling </vt:lpstr>
      <vt:lpstr>هيكل السرد القصصي بالمحتوى الرقمي للعلامات التجارية </vt:lpstr>
      <vt:lpstr>هيكل السرد القصصي بالمحتوى الرقمي للعلامات التجارية </vt:lpstr>
      <vt:lpstr>سمات القصص الجيدة للمحتوى الرقمي الخاص بالعلامات التجارية؟</vt:lpstr>
      <vt:lpstr>أمثلة عن تسويق المحتوى الرقمي لقصص العلامات التجارية</vt:lpstr>
      <vt:lpstr>أمثلة عن تسويق المحتوى الرقمي لقصص العلامات التجارية</vt:lpstr>
      <vt:lpstr>أمثلة عن تسويق المحتوى الرقمي لقصص العلامات التجارية</vt:lpstr>
      <vt:lpstr>أمثلة عن تسويق المحتوى الرقمي لقصص العلامات التجارية</vt:lpstr>
      <vt:lpstr>أمثلة عن تسويق المحتوى الرقمي لقصص العلامات التجارية</vt:lpstr>
      <vt:lpstr>أمثلة عن تسويق المحتوى الرقمي لقصص العلامات التجارية</vt:lpstr>
      <vt:lpstr>إنتاج المحتوى الرقمي لشخصية العلامة التجارية</vt:lpstr>
      <vt:lpstr>إنتاج المحتوى الرقمي لشخصية العلامة التجارية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خلاصة المحاضرة</vt:lpstr>
      <vt:lpstr>في المحاضرة القادمة اكتشف هذه الأدوات الاحترافية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Mohammed Refaat</cp:lastModifiedBy>
  <cp:revision>258</cp:revision>
  <dcterms:created xsi:type="dcterms:W3CDTF">2023-04-29T09:08:00Z</dcterms:created>
  <dcterms:modified xsi:type="dcterms:W3CDTF">2024-05-19T09:05:34Z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