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33"/>
  </p:notesMasterIdLst>
  <p:sldIdLst>
    <p:sldId id="583" r:id="rId3"/>
    <p:sldId id="584" r:id="rId4"/>
    <p:sldId id="585" r:id="rId5"/>
    <p:sldId id="602" r:id="rId6"/>
    <p:sldId id="634" r:id="rId7"/>
    <p:sldId id="523" r:id="rId8"/>
    <p:sldId id="603" r:id="rId9"/>
    <p:sldId id="656" r:id="rId10"/>
    <p:sldId id="604" r:id="rId11"/>
    <p:sldId id="655" r:id="rId12"/>
    <p:sldId id="605" r:id="rId13"/>
    <p:sldId id="606" r:id="rId14"/>
    <p:sldId id="607" r:id="rId15"/>
    <p:sldId id="608" r:id="rId16"/>
    <p:sldId id="609" r:id="rId17"/>
    <p:sldId id="610" r:id="rId18"/>
    <p:sldId id="672" r:id="rId19"/>
    <p:sldId id="611" r:id="rId20"/>
    <p:sldId id="674" r:id="rId21"/>
    <p:sldId id="612" r:id="rId22"/>
    <p:sldId id="675" r:id="rId23"/>
    <p:sldId id="613" r:id="rId24"/>
    <p:sldId id="667" r:id="rId25"/>
    <p:sldId id="668" r:id="rId26"/>
    <p:sldId id="669" r:id="rId27"/>
    <p:sldId id="614" r:id="rId28"/>
    <p:sldId id="616" r:id="rId29"/>
    <p:sldId id="666" r:id="rId30"/>
    <p:sldId id="659" r:id="rId31"/>
    <p:sldId id="66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84"/>
            <p14:sldId id="585"/>
            <p14:sldId id="602"/>
            <p14:sldId id="634"/>
            <p14:sldId id="523"/>
            <p14:sldId id="603"/>
            <p14:sldId id="656"/>
            <p14:sldId id="604"/>
            <p14:sldId id="655"/>
            <p14:sldId id="605"/>
            <p14:sldId id="606"/>
            <p14:sldId id="607"/>
            <p14:sldId id="608"/>
            <p14:sldId id="609"/>
            <p14:sldId id="610"/>
            <p14:sldId id="672"/>
            <p14:sldId id="611"/>
            <p14:sldId id="674"/>
            <p14:sldId id="612"/>
            <p14:sldId id="675"/>
            <p14:sldId id="613"/>
            <p14:sldId id="667"/>
            <p14:sldId id="668"/>
            <p14:sldId id="669"/>
            <p14:sldId id="614"/>
            <p14:sldId id="616"/>
            <p14:sldId id="666"/>
            <p14:sldId id="659"/>
            <p14:sldId id="66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8673" autoAdjust="0"/>
  </p:normalViewPr>
  <p:slideViewPr>
    <p:cSldViewPr snapToGrid="0">
      <p:cViewPr varScale="1">
        <p:scale>
          <a:sx n="72" d="100"/>
          <a:sy n="72" d="100"/>
        </p:scale>
        <p:origin x="151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ننتقل في هذا الفصل إلى </a:t>
            </a:r>
            <a:r>
              <a:rPr lang="ar-EG" b="1" u="sng" dirty="0"/>
              <a:t>العلاقة التعاقدية بين رائد الأعمال والمستثمر </a:t>
            </a:r>
            <a:r>
              <a:rPr lang="ar-EG" dirty="0"/>
              <a:t>ونستكشف كيف يمكن استخدام التعاقد المالي لصالح الطرفين.</a:t>
            </a:r>
            <a:endParaRPr lang="en-US" dirty="0"/>
          </a:p>
          <a:p>
            <a:pPr algn="r" rtl="1"/>
            <a:r>
              <a:rPr lang="ar-EG" dirty="0"/>
              <a:t> ونؤكد على </a:t>
            </a:r>
            <a:r>
              <a:rPr lang="ar-EG" b="1" dirty="0"/>
              <a:t>الاعتبارات التي تؤثر على اختيار شروط العقد</a:t>
            </a:r>
            <a:r>
              <a:rPr lang="ar-EG" dirty="0"/>
              <a:t>، أي الاختلافات بين صاحب المشروع والمستثمر في التنويع، وفي المعلومات التي يمتلكها، وفي توقعاتهما، وفي الحوافز.</a:t>
            </a:r>
          </a:p>
          <a:p>
            <a:pPr algn="r" rtl="1"/>
            <a:r>
              <a:rPr lang="ar-EG" dirty="0"/>
              <a:t>على الرغم من أن التعامل مع المستثمرين يمكن أن يكون مرهقا ويستغرق وقتا طويلا وغير مريح لرائد الأعمال ، إلا أن المستثمرين يمكن أن يكونوا مفيدين أيضا. </a:t>
            </a:r>
            <a:endParaRPr lang="en-US" dirty="0"/>
          </a:p>
          <a:p>
            <a:pPr algn="r" rtl="1"/>
            <a:r>
              <a:rPr lang="ar-EG" b="1" u="sng" dirty="0"/>
              <a:t>وتنبع الفوائد المحتملة من ثلاثة مصادر:</a:t>
            </a:r>
          </a:p>
          <a:p>
            <a:pPr algn="r" rtl="1"/>
            <a:r>
              <a:rPr lang="ar-EG" dirty="0"/>
              <a:t>          • </a:t>
            </a:r>
            <a:r>
              <a:rPr lang="ar-EG" b="1" dirty="0"/>
              <a:t>الاستثمار الخارجي يمكن منظم المشاريع من الاستثمار بشكل أقل وزيادة التنويع</a:t>
            </a:r>
            <a:r>
              <a:rPr lang="ar-EG" dirty="0"/>
              <a:t>.</a:t>
            </a:r>
          </a:p>
          <a:p>
            <a:pPr algn="r" rtl="1"/>
            <a:r>
              <a:rPr lang="ar-EG" dirty="0"/>
              <a:t>          • نظرا لأن المستثمرين المتنوعين بشكل جيد لديهم معدلات عائد مطلوبة أقل ، فإن زيادة الاستثمار الخارجي يمكن أن تزيد من القيمة الحالية للمشروع.</a:t>
            </a:r>
          </a:p>
          <a:p>
            <a:pPr algn="r" rtl="1"/>
            <a:r>
              <a:rPr lang="ar-EG" dirty="0"/>
              <a:t>          • </a:t>
            </a:r>
            <a:r>
              <a:rPr lang="ar-EG" b="1" dirty="0"/>
              <a:t>يمكن للمستثمر المساهمة بالخبرة والمشورة والمعلومات التي تعزز القيمة.</a:t>
            </a:r>
          </a:p>
          <a:p>
            <a:pPr algn="r" rtl="1"/>
            <a:endParaRPr lang="en-US" dirty="0"/>
          </a:p>
          <a:p>
            <a:pPr algn="r" rtl="1"/>
            <a:r>
              <a:rPr lang="ar-EG" dirty="0"/>
              <a:t>بالطبع ، هناك أيضا مشاكل محتملة - الخلافات حول الاتجاه ، والمزيد من الوقت المخصص للحفاظ على العلاقة ، وتضارب المصالح ، من بين أمور أخرى. بينما ندرك المشاكل المحتملة ، فإننا نركز على كيفية استخدام تصميم العقود لمعالجة هذه المخاوف وكيف يمكن للمستثمرين ، على الشبكة ، إضافة قيمة.</a:t>
            </a:r>
            <a:endParaRPr lang="en-US" dirty="0"/>
          </a:p>
          <a:p>
            <a:pPr algn="r" rtl="1"/>
            <a:endParaRPr lang="ar-EG" dirty="0"/>
          </a:p>
          <a:p>
            <a:pPr algn="r" rtl="1"/>
            <a:r>
              <a:rPr lang="ar-EG" b="1" u="sng" dirty="0"/>
              <a:t>من الناحية المالية ، يكون للعقود مع المستثمرين ثلاثة تأثيرات</a:t>
            </a:r>
            <a:r>
              <a:rPr lang="ar-EG" dirty="0"/>
              <a:t>: فهي تخصص المخاطر ، وتخصص العوائد المتوقعة ، وتغير المخاطر والعوائد المتوقعة. </a:t>
            </a:r>
            <a:endParaRPr lang="en-US" dirty="0"/>
          </a:p>
          <a:p>
            <a:pPr algn="r" rtl="1"/>
            <a:endParaRPr lang="en-US" dirty="0"/>
          </a:p>
          <a:p>
            <a:pPr marL="171450" indent="-171450" algn="r" rtl="1">
              <a:buFont typeface="Arial" panose="020B0604020202020204" pitchFamily="34" charset="0"/>
              <a:buChar char="•"/>
            </a:pPr>
            <a:r>
              <a:rPr lang="ar-EG" dirty="0"/>
              <a:t>فتمويل الديون، على سبيل المثال، </a:t>
            </a:r>
            <a:r>
              <a:rPr lang="ar-EG" b="1" dirty="0"/>
              <a:t>يخصص معظم المخاطر للمستثمر/منظم المشاريع</a:t>
            </a:r>
            <a:r>
              <a:rPr lang="ar-EG" dirty="0"/>
              <a:t>،</a:t>
            </a:r>
            <a:r>
              <a:rPr lang="en-US" dirty="0"/>
              <a:t> </a:t>
            </a:r>
            <a:r>
              <a:rPr lang="ar-EG" dirty="0"/>
              <a:t> </a:t>
            </a:r>
            <a:r>
              <a:rPr lang="ar-EG" b="1" dirty="0"/>
              <a:t>و</a:t>
            </a:r>
            <a:r>
              <a:rPr lang="en-US" b="1" dirty="0"/>
              <a:t>  </a:t>
            </a:r>
            <a:r>
              <a:rPr lang="ar-EG" b="1" dirty="0"/>
              <a:t>يخصص العائدات المتوقعة بين صاحب الأسهم والدائنين</a:t>
            </a:r>
            <a:r>
              <a:rPr lang="ar-EG" dirty="0"/>
              <a:t>،</a:t>
            </a:r>
            <a:r>
              <a:rPr lang="en-US" dirty="0"/>
              <a:t> </a:t>
            </a:r>
            <a:r>
              <a:rPr lang="ar-EG" dirty="0"/>
              <a:t> </a:t>
            </a:r>
            <a:r>
              <a:rPr lang="ar-EG" b="1" dirty="0"/>
              <a:t>و</a:t>
            </a:r>
            <a:r>
              <a:rPr lang="en-US" b="1" dirty="0"/>
              <a:t> </a:t>
            </a:r>
            <a:r>
              <a:rPr lang="ar-EG" b="1" dirty="0"/>
              <a:t>يغير العائدات الإجمالية بسبب الآثار الحافزة والضريبية</a:t>
            </a:r>
            <a:r>
              <a:rPr lang="ar-EG" dirty="0"/>
              <a:t>.</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2539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.1 الإطار الاقتصادي للتعاقدات المالية</a:t>
            </a:r>
          </a:p>
          <a:p>
            <a:pPr algn="r" rtl="1"/>
            <a:r>
              <a:rPr lang="ar-EG" dirty="0"/>
              <a:t>يوفر الاقتصاد إطارا مفيدا للتفكير في المخاطر والعائد بهدف فهم وتحليل وتصميم العناصر الأساسية لصفقات المشاريع.</a:t>
            </a:r>
          </a:p>
          <a:p>
            <a:pPr algn="r" rtl="1"/>
            <a:r>
              <a:rPr lang="ar-EG" b="1" dirty="0"/>
              <a:t>مشاكل المعلومات والحوافز والتعاقد المالي</a:t>
            </a:r>
          </a:p>
          <a:p>
            <a:pPr marL="171450" indent="-171450" algn="r" rtl="1">
              <a:buFont typeface="Arial" panose="020B0604020202020204" pitchFamily="34" charset="0"/>
              <a:buChar char="•"/>
            </a:pPr>
            <a:r>
              <a:rPr lang="ar-EG" dirty="0"/>
              <a:t>وتكمن مشاكل المعلومات والحوافز في صميم المفاوضات بين منظمي المشاريع والمستثمرين.</a:t>
            </a:r>
            <a:endParaRPr lang="en-US" dirty="0"/>
          </a:p>
          <a:p>
            <a:pPr marL="171450" indent="-171450" algn="r" rtl="1">
              <a:buFont typeface="Arial" panose="020B0604020202020204" pitchFamily="34" charset="0"/>
              <a:buChar char="•"/>
            </a:pPr>
            <a:r>
              <a:rPr lang="ar-EG" dirty="0"/>
              <a:t> أسواق المشاريع الجديدة غير مؤكدة إلى حد كبير وعرضة للتأثر بأحداث غير متوقعة.</a:t>
            </a:r>
            <a:endParaRPr lang="en-US" dirty="0"/>
          </a:p>
          <a:p>
            <a:pPr marL="171450" indent="-171450" algn="r" rtl="1">
              <a:buFont typeface="Arial" panose="020B0604020202020204" pitchFamily="34" charset="0"/>
              <a:buChar char="•"/>
            </a:pPr>
            <a:r>
              <a:rPr lang="ar-EG" dirty="0"/>
              <a:t> قد يكون لدى الأطراف المعنية توقعات مختلفة حول نجاح المشروع وقد تواجه صعوبة في توصيل توقعاتها. </a:t>
            </a:r>
            <a:endParaRPr lang="en-US" dirty="0"/>
          </a:p>
          <a:p>
            <a:pPr marL="171450" indent="-171450" algn="r" rtl="1">
              <a:buFont typeface="Arial" panose="020B0604020202020204" pitchFamily="34" charset="0"/>
              <a:buChar char="•"/>
            </a:pPr>
            <a:r>
              <a:rPr lang="ar-EG" dirty="0"/>
              <a:t>غالبا ما لا تستطيع الأطراف الخارجية معرفة ما إذا كان أداء المشروع يرجع إلى الحظ أو إلى القدرة والجهد الإداري. </a:t>
            </a:r>
            <a:r>
              <a:rPr lang="en-US" dirty="0"/>
              <a:t>   </a:t>
            </a:r>
            <a:r>
              <a:rPr lang="ar-EG" dirty="0"/>
              <a:t>نشير إلى هذه المشاكل على أنها </a:t>
            </a:r>
            <a:r>
              <a:rPr lang="ar-EG" b="1" dirty="0"/>
              <a:t>مشاكل المعلومات</a:t>
            </a:r>
            <a:r>
              <a:rPr lang="ar-EG" dirty="0"/>
              <a:t>.</a:t>
            </a:r>
          </a:p>
          <a:p>
            <a:pPr algn="r" rtl="1"/>
            <a:endParaRPr lang="en-US" dirty="0"/>
          </a:p>
          <a:p>
            <a:pPr algn="r" rtl="1"/>
            <a:r>
              <a:rPr lang="ar-EG" b="1" dirty="0"/>
              <a:t>تؤثر مشاكل المعلومات على الشركات الناشئة بعدة طرق. </a:t>
            </a:r>
            <a:endParaRPr lang="en-US" b="1" dirty="0"/>
          </a:p>
          <a:p>
            <a:pPr algn="r" rtl="1"/>
            <a:r>
              <a:rPr lang="ar-EG" dirty="0"/>
              <a:t>على سبيل المثال ، قد يكون لدى رائد الأعمال المحتمل فكرة ذات قيمة تجارية كبيرة ولكنه غير قادر على حمايتها عن طريق براءات الاختراع أو حقوق النشر. لا يمكن لرائد الأعمال الكشف عن الفكرة للمستثمرين المحتملين دون المخاطرة بالاستيلاء عليها. كيف يتعامل رواد الأعمال مع مثل هذه المعضلات؟ كيف ، على العكس من ذلك ، يمكن للمستثمرين تحديد التوقعات الحقيقية لرائد الأعمال؟</a:t>
            </a:r>
          </a:p>
          <a:p>
            <a:pPr algn="r" rtl="1"/>
            <a:endParaRPr lang="en-US" dirty="0"/>
          </a:p>
          <a:p>
            <a:pPr algn="r" rtl="1"/>
            <a:r>
              <a:rPr lang="ar-EG" dirty="0"/>
              <a:t>بالإضافة إلى مشاكل المعلومات ، يمكن أن </a:t>
            </a:r>
            <a:r>
              <a:rPr lang="ar-EG" b="1" u="sng" dirty="0"/>
              <a:t>تنشأ تعارضات الحوافز بين المستثمرين ورجل الأعمال وبين المستثمرين المختلفين. </a:t>
            </a:r>
            <a:endParaRPr lang="en-US" b="1" u="sng" dirty="0"/>
          </a:p>
          <a:p>
            <a:pPr marL="171450" indent="-171450" algn="r" rtl="1">
              <a:buFont typeface="Arial" panose="020B0604020202020204" pitchFamily="34" charset="0"/>
              <a:buChar char="•"/>
            </a:pPr>
            <a:r>
              <a:rPr lang="ar-EG" dirty="0"/>
              <a:t>قد لا يتصرف رائد الأعمال ذو الحصة المحدودة دائما في مصلحة المساهمين الآخرين.</a:t>
            </a:r>
            <a:endParaRPr lang="en-US" dirty="0"/>
          </a:p>
          <a:p>
            <a:pPr marL="171450" indent="-171450" algn="r" rtl="1">
              <a:buFont typeface="Arial" panose="020B0604020202020204" pitchFamily="34" charset="0"/>
              <a:buChar char="•"/>
            </a:pPr>
            <a:r>
              <a:rPr lang="ar-EG" dirty="0"/>
              <a:t> إذا كان التمويل الخارجي في شكل ديون ، فقد يرغب صاحب المشروع في تحمل مخاطر أكثر مما يرغب الدائنون. كيف يمكن التغلب على مشاكل الحوافز مثل هذه؟</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62969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تصنيف المعلومات ومشاكل الحوافز</a:t>
            </a:r>
          </a:p>
          <a:p>
            <a:pPr algn="r" rtl="1"/>
            <a:r>
              <a:rPr lang="ar-EG" dirty="0"/>
              <a:t>ويوجد تمييز مفيد بين التكاليف التي تنشأ قبل إبرام العقد والتكاليف التي تنشأ بعد ذلك.</a:t>
            </a:r>
            <a:endParaRPr lang="en-US" dirty="0"/>
          </a:p>
          <a:p>
            <a:pPr marL="171450" indent="-171450" algn="r" rtl="1">
              <a:buFont typeface="Arial" panose="020B0604020202020204" pitchFamily="34" charset="0"/>
              <a:buChar char="•"/>
            </a:pPr>
            <a:r>
              <a:rPr lang="ar-EG" dirty="0"/>
              <a:t> قبل الاتفاق ، كانت المشكلة الأساسية هي المعلومات. كل طرف غير متأكد مما يعرفه الآخر. </a:t>
            </a:r>
            <a:endParaRPr lang="en-US" dirty="0"/>
          </a:p>
          <a:p>
            <a:pPr marL="171450" indent="-171450" algn="r" rtl="1">
              <a:buFont typeface="Arial" panose="020B0604020202020204" pitchFamily="34" charset="0"/>
              <a:buChar char="•"/>
            </a:pPr>
            <a:r>
              <a:rPr lang="ar-EG" dirty="0"/>
              <a:t>بعد التوصل إلى اتفاق ، تكمن المشكلة في حوافز الأداء.</a:t>
            </a:r>
          </a:p>
          <a:p>
            <a:pPr algn="r" rtl="1"/>
            <a:r>
              <a:rPr lang="ar-EG" dirty="0"/>
              <a:t>النظر في فكرة العقد المثالي. العقد المثالي يتوقع ويوفر كل حالة طارئة. وشروطه ملزمة للطرفين، بحيث لا يمكن لأي منهما محاولة الاستفادة من الآخر. يجب أن يحتوي العقد على تفاصيل كافية حتى يتمكن طرف ثالث من إنفاذ أحكامه بالكامل.</a:t>
            </a:r>
          </a:p>
          <a:p>
            <a:pPr algn="r" rtl="1"/>
            <a:endParaRPr lang="en-US" dirty="0"/>
          </a:p>
          <a:p>
            <a:pPr algn="r" rtl="1"/>
            <a:endParaRPr lang="en-US" dirty="0"/>
          </a:p>
          <a:p>
            <a:pPr algn="r" rtl="1"/>
            <a:r>
              <a:rPr lang="ar-EG" b="1" dirty="0"/>
              <a:t>العقد المثالي فعال بمعنى أن</a:t>
            </a:r>
          </a:p>
          <a:p>
            <a:pPr algn="r" rtl="1"/>
            <a:r>
              <a:rPr lang="ar-EG" dirty="0"/>
              <a:t>      (1) يتم تخصيص كل خطر للطرف الذي يمكنه تحمله بأقل تكلفة ، و </a:t>
            </a:r>
          </a:p>
          <a:p>
            <a:pPr algn="r" rtl="1"/>
            <a:r>
              <a:rPr lang="ar-EG" dirty="0"/>
              <a:t>       (2) تستنفد شروط العقد بشكل جماعي إمكانيات الكسب المتبادل.</a:t>
            </a:r>
          </a:p>
          <a:p>
            <a:pPr algn="r" rtl="1"/>
            <a:endParaRPr lang="en-US" dirty="0"/>
          </a:p>
          <a:p>
            <a:pPr marL="171450" indent="-171450" algn="r" rtl="1">
              <a:buFont typeface="Arial" panose="020B0604020202020204" pitchFamily="34" charset="0"/>
              <a:buChar char="•"/>
            </a:pPr>
            <a:r>
              <a:rPr lang="ar-EG" dirty="0"/>
              <a:t>العقود المالية الجديدة للمشاريع بعيدة كل البعد عن الكمال. وغالبا ما تتضمن قوائم واسعة من الإقرارات والضمانات وهياكل الطوارئ المعقدة.</a:t>
            </a:r>
            <a:endParaRPr lang="en-US" dirty="0"/>
          </a:p>
          <a:p>
            <a:pPr marL="171450" indent="-171450" algn="r" rtl="1">
              <a:buFont typeface="Arial" panose="020B0604020202020204" pitchFamily="34" charset="0"/>
              <a:buChar char="•"/>
            </a:pPr>
            <a:r>
              <a:rPr lang="ar-EG" dirty="0"/>
              <a:t> والغرض من هذه الأحكام هو معالجة مشاكل المعلومات والحوافز.</a:t>
            </a:r>
            <a:endParaRPr lang="en-US" dirty="0"/>
          </a:p>
          <a:p>
            <a:pPr marL="171450" indent="-171450" algn="r" rtl="1">
              <a:buFont typeface="Arial" panose="020B0604020202020204" pitchFamily="34" charset="0"/>
              <a:buChar char="•"/>
            </a:pPr>
            <a:r>
              <a:rPr lang="ar-EG" dirty="0"/>
              <a:t> وهي تميل إلى أن تكون معقدة ولكنها غير مكتملة من حيث أنها لا تعالج كل الحالات الطارئة. </a:t>
            </a:r>
            <a:endParaRPr lang="en-US" dirty="0"/>
          </a:p>
          <a:p>
            <a:pPr marL="171450" indent="-171450" algn="r" rtl="1">
              <a:buFont typeface="Arial" panose="020B0604020202020204" pitchFamily="34" charset="0"/>
              <a:buChar char="•"/>
            </a:pPr>
            <a:r>
              <a:rPr lang="ar-EG" dirty="0"/>
              <a:t>ينشأ التعقيد التعاقدي من الجهود المبذولة لمعالجة مشاكل المعلومات والحوافز من خلال شروط العقد التفصيلية.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19284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u="sng" dirty="0"/>
              <a:t>تكاليف المعلومات السابقة للتعاقد</a:t>
            </a:r>
          </a:p>
          <a:p>
            <a:pPr marL="171450" indent="-171450" algn="just" rtl="1">
              <a:buFont typeface="Arial" panose="020B0604020202020204" pitchFamily="34" charset="0"/>
              <a:buChar char="•"/>
            </a:pPr>
            <a:r>
              <a:rPr lang="ar-EG" dirty="0"/>
              <a:t>تنشأ تكاليف المعلومات قبل إجراء أي استثمار غارق (غير قابل للإنقاذ). إنها تنشأ لأن المستقبل معقد وغير مؤكد ، لأن الأطراف قد يكون لديها معلومات وتوقعات مختلفة ، ولأن كل طرف لديه حافز لتشويه معلوماته أو معتقداته الحقيقية.</a:t>
            </a:r>
            <a:endParaRPr lang="en-US" dirty="0"/>
          </a:p>
          <a:p>
            <a:pPr marL="171450" indent="-171450" algn="just" rtl="1">
              <a:buFont typeface="Arial" panose="020B0604020202020204" pitchFamily="34" charset="0"/>
              <a:buChar char="•"/>
            </a:pPr>
            <a:r>
              <a:rPr lang="ar-EG" dirty="0"/>
              <a:t> تعرف هذه المشاكل باسم "</a:t>
            </a:r>
            <a:r>
              <a:rPr lang="ar-EG" b="1" dirty="0"/>
              <a:t>الاختيار السلبي</a:t>
            </a:r>
            <a:r>
              <a:rPr lang="ar-EG" dirty="0"/>
              <a:t>" لأنها يمكن أن تتسبب في ضياع فرص جيدة.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a:t>
            </a:r>
            <a:r>
              <a:rPr lang="ar-EG" b="1" dirty="0"/>
              <a:t>اختيار شراء التأمين الصحي هو المثال الكلاسيكي للاختيار السلبي</a:t>
            </a:r>
            <a:r>
              <a:rPr lang="ar-EG" dirty="0"/>
              <a:t>.</a:t>
            </a:r>
            <a:endParaRPr lang="en-US" dirty="0"/>
          </a:p>
          <a:p>
            <a:pPr marL="171450" indent="-171450" algn="just" rtl="1">
              <a:buFont typeface="Arial" panose="020B0604020202020204" pitchFamily="34" charset="0"/>
              <a:buChar char="•"/>
            </a:pPr>
            <a:r>
              <a:rPr lang="ar-EG" dirty="0"/>
              <a:t> إذا عرض على جميع الأشخاص التأمين بنفس الشروط ، فإن أولئك الذين يتوقعون أن يكونوا أصحاء ولا يستخدمون التأمين سيختارون عدم أخذه ، في حين أن "المحددين السلبيين" غير الصحيين سيسجلون.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الدافع وراء الاختيار السلبي هو ثلاثة أنواع رئيسية من تكاليف المعلومات قبل التعاقد: </a:t>
            </a:r>
            <a:r>
              <a:rPr lang="ar-EG" u="sng" dirty="0"/>
              <a:t>العقلانية المحدودة </a:t>
            </a:r>
            <a:r>
              <a:rPr lang="ar-EG" dirty="0"/>
              <a:t>، </a:t>
            </a:r>
            <a:r>
              <a:rPr lang="ar-EG" u="sng" dirty="0"/>
              <a:t>وعدم تناسق المعلومات </a:t>
            </a:r>
            <a:r>
              <a:rPr lang="ar-EG" dirty="0"/>
              <a:t>، </a:t>
            </a:r>
            <a:r>
              <a:rPr lang="ar-EG" u="sng" dirty="0"/>
              <a:t>والمعلومات المتأثرة.</a:t>
            </a:r>
          </a:p>
          <a:p>
            <a:pPr algn="just"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94844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endParaRPr lang="en-US" b="1" dirty="0"/>
          </a:p>
          <a:p>
            <a:pPr algn="just" rtl="1"/>
            <a:r>
              <a:rPr lang="ar-EG" b="1" dirty="0"/>
              <a:t>العقلانية المحدودة. </a:t>
            </a:r>
          </a:p>
          <a:p>
            <a:pPr marL="171450" indent="-171450" algn="just" rtl="1">
              <a:buFont typeface="Arial" panose="020B0604020202020204" pitchFamily="34" charset="0"/>
              <a:buChar char="•"/>
            </a:pPr>
            <a:r>
              <a:rPr lang="ar-EG" dirty="0"/>
              <a:t>يشار إلى فكرة أن الأفراد لديهم قدرة محدودة على التعامل مع التعقيد باسم العقلانية المحدودة.</a:t>
            </a:r>
            <a:endParaRPr lang="en-US" dirty="0"/>
          </a:p>
          <a:p>
            <a:pPr marL="171450" indent="-171450" algn="just" rtl="1">
              <a:buFont typeface="Arial" panose="020B0604020202020204" pitchFamily="34" charset="0"/>
              <a:buChar char="•"/>
            </a:pPr>
            <a:r>
              <a:rPr lang="ar-EG" dirty="0"/>
              <a:t> لا يمكن لأطراف المشروع توقع كل حالة طارئة قد يواجهها المشروع.</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وحتى لو كان تحديد الحالات الطارئة ممكنا، فإن التفاوض على أحكام للتعامل مع كل حالة طارئة عن بعد سيكون مكلفا للغاية بحيث لا يمكن تبريره.</a:t>
            </a:r>
            <a:endParaRPr lang="en-US" dirty="0"/>
          </a:p>
          <a:p>
            <a:pPr marL="171450" indent="-171450" algn="just" rtl="1">
              <a:buFont typeface="Arial" panose="020B0604020202020204" pitchFamily="34" charset="0"/>
              <a:buChar char="•"/>
            </a:pPr>
            <a:r>
              <a:rPr lang="ar-EG" dirty="0"/>
              <a:t> يزن صانعو القرار التكاليف والفوائد ويمتنعون بعقلانية عن التعاقد صراحة على جميع الحالات الطارئة.</a:t>
            </a:r>
            <a:endParaRPr lang="en-US" dirty="0"/>
          </a:p>
          <a:p>
            <a:pPr marL="171450" indent="-171450" algn="just" rtl="1">
              <a:buFont typeface="Arial" panose="020B0604020202020204" pitchFamily="34" charset="0"/>
              <a:buChar char="•"/>
            </a:pPr>
            <a:endParaRPr lang="ar-EG" dirty="0"/>
          </a:p>
          <a:p>
            <a:pPr algn="just" rtl="1"/>
            <a:r>
              <a:rPr lang="ar-EG" b="1" u="sng" dirty="0"/>
              <a:t>للتوضيح ، ضع في اعتبارك رائد أعمال يسعى للحصول على تمويل</a:t>
            </a:r>
            <a:r>
              <a:rPr lang="en-US" b="1" u="sng" dirty="0"/>
              <a:t>&gt;</a:t>
            </a:r>
          </a:p>
          <a:p>
            <a:pPr marL="171450" indent="-171450" algn="just" rtl="1">
              <a:buFont typeface="Arial" panose="020B0604020202020204" pitchFamily="34" charset="0"/>
              <a:buChar char="•"/>
            </a:pPr>
            <a:r>
              <a:rPr lang="ar-EG" dirty="0"/>
              <a:t> قد يكون وقت تطوير المنتج قصيرا أو طويلا.</a:t>
            </a:r>
            <a:endParaRPr lang="en-US" dirty="0"/>
          </a:p>
          <a:p>
            <a:pPr marL="171450" indent="-171450" algn="just" rtl="1">
              <a:buFont typeface="Arial" panose="020B0604020202020204" pitchFamily="34" charset="0"/>
              <a:buChar char="•"/>
            </a:pPr>
            <a:r>
              <a:rPr lang="ar-EG" dirty="0"/>
              <a:t> قد تكون جودة المنتج الناتج وطلب المستهلك مرتفعا أو منخفضا. قد يكون المنافسون ناجحين أو غير ناجحين في جهودهم للمنافسة.</a:t>
            </a:r>
            <a:endParaRPr lang="en-US" dirty="0"/>
          </a:p>
          <a:p>
            <a:pPr marL="171450" indent="-171450" algn="just" rtl="1">
              <a:buFont typeface="Arial" panose="020B0604020202020204" pitchFamily="34" charset="0"/>
              <a:buChar char="•"/>
            </a:pPr>
            <a:r>
              <a:rPr lang="ar-EG" dirty="0"/>
              <a:t> قد تتدخل الأحداث الكارثية (وفاة رجل الأعمال ، الحرب ، إلخ).</a:t>
            </a:r>
            <a:endParaRPr lang="en-US" dirty="0"/>
          </a:p>
          <a:p>
            <a:pPr marL="171450" indent="-171450" algn="just" rtl="1">
              <a:buFont typeface="Arial" panose="020B0604020202020204" pitchFamily="34" charset="0"/>
              <a:buChar char="•"/>
            </a:pPr>
            <a:r>
              <a:rPr lang="ar-EG" dirty="0"/>
              <a:t> تعتمد احتياجات التمويل للمشروع على كل هذه العوامل. </a:t>
            </a:r>
            <a:endParaRPr lang="en-US" dirty="0"/>
          </a:p>
          <a:p>
            <a:pPr marL="171450" indent="-171450" algn="just" rtl="1">
              <a:buFont typeface="Arial" panose="020B0604020202020204" pitchFamily="34" charset="0"/>
              <a:buChar char="•"/>
            </a:pPr>
            <a:r>
              <a:rPr lang="ar-EG" dirty="0"/>
              <a:t>في بعض السيناريوهات ، سيكون المستثمر حريصا على توفير التمويل ولكن ليس في سيناريوهات أخرى.</a:t>
            </a:r>
            <a:endParaRPr lang="en-US" dirty="0"/>
          </a:p>
          <a:p>
            <a:pPr marL="171450" indent="-171450" algn="just" rtl="1">
              <a:buFont typeface="Arial" panose="020B0604020202020204" pitchFamily="34" charset="0"/>
              <a:buChar char="•"/>
            </a:pPr>
            <a:r>
              <a:rPr lang="ar-EG" dirty="0"/>
              <a:t> في بعض الأحيان ، يفضل صاحب المشروع التخلي عن المشروع. وإذا كانت تكاليف التعاقد منخفضة، يمكن للطرفين أن يضعا قائمة مفصلة بالحالات الطارئة وأن يصوما عقدا يحدد الاستجابة لكل منها.</a:t>
            </a:r>
            <a:endParaRPr lang="en-US" dirty="0"/>
          </a:p>
          <a:p>
            <a:pPr marL="171450" indent="-171450" algn="just" rtl="1">
              <a:buFont typeface="Arial" panose="020B0604020202020204" pitchFamily="34" charset="0"/>
              <a:buChar char="•"/>
            </a:pPr>
            <a:r>
              <a:rPr lang="ar-EG" dirty="0"/>
              <a:t> </a:t>
            </a:r>
            <a:r>
              <a:rPr lang="ar-EG" b="1" dirty="0"/>
              <a:t>تفسر العقلانية المحدودة سبب عدم محاولة رواد الأعمال والمستثمرين القيام بذلك</a:t>
            </a:r>
            <a:r>
              <a:rPr lang="ar-EG" dirty="0"/>
              <a:t>.</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56769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عدم تناسق المعلومات. </a:t>
            </a:r>
          </a:p>
          <a:p>
            <a:pPr algn="just" rtl="1"/>
            <a:r>
              <a:rPr lang="ar-EG" dirty="0"/>
              <a:t>عدم تناسق المعلومات يعني أن أحد الطرفين لديه معلومات يفتقر إليها الطرف الآخر ولا يمكنه الحصول عليها بسهولة.</a:t>
            </a:r>
            <a:endParaRPr lang="en-US" dirty="0"/>
          </a:p>
          <a:p>
            <a:pPr algn="just" rtl="1"/>
            <a:r>
              <a:rPr lang="ar-EG" dirty="0"/>
              <a:t> يمكن أن تمنع المعلومات غير المتماثلة إبرام صفقة أو تسبب مخاطر وتخصيص العائد بشكل أقل كفاءة مما لو تم مشاركة المعلومات. </a:t>
            </a:r>
            <a:endParaRPr lang="en-US" dirty="0"/>
          </a:p>
          <a:p>
            <a:pPr algn="just" rtl="1"/>
            <a:endParaRPr lang="ar-EG" dirty="0"/>
          </a:p>
          <a:p>
            <a:pPr marL="171450" indent="-171450" algn="just" rtl="1">
              <a:buFont typeface="Arial" panose="020B0604020202020204" pitchFamily="34" charset="0"/>
              <a:buChar char="•"/>
            </a:pPr>
            <a:r>
              <a:rPr lang="ar-EG" dirty="0"/>
              <a:t>يمكن أن يكون عدم تناسق المعلومات مشكلة لمشاريع ريادة الأعمال.</a:t>
            </a:r>
            <a:endParaRPr lang="en-US" dirty="0"/>
          </a:p>
          <a:p>
            <a:pPr marL="171450" indent="-171450" algn="just" rtl="1">
              <a:buFont typeface="Arial" panose="020B0604020202020204" pitchFamily="34" charset="0"/>
              <a:buChar char="•"/>
            </a:pPr>
            <a:r>
              <a:rPr lang="ar-EG" dirty="0"/>
              <a:t> لا يستطيع رائد الأعمال عادة معرفة سبب اهتمام المستثمر المحتمل بالمشروع.</a:t>
            </a:r>
            <a:endParaRPr lang="en-US" dirty="0"/>
          </a:p>
          <a:p>
            <a:pPr marL="171450" indent="-171450" algn="just" rtl="1">
              <a:buFont typeface="Arial" panose="020B0604020202020204" pitchFamily="34" charset="0"/>
              <a:buChar char="•"/>
            </a:pPr>
            <a:r>
              <a:rPr lang="ar-EG" dirty="0"/>
              <a:t> قد يسعى المستثمر فقط إلى تقييم المشروع على أنه تهديد تنافسي. </a:t>
            </a:r>
            <a:endParaRPr lang="en-US" dirty="0"/>
          </a:p>
          <a:p>
            <a:pPr marL="171450" indent="-171450" algn="just" rtl="1">
              <a:buFont typeface="Arial" panose="020B0604020202020204" pitchFamily="34" charset="0"/>
              <a:buChar char="•"/>
            </a:pPr>
            <a:r>
              <a:rPr lang="ar-EG" dirty="0"/>
              <a:t>يدعي رواد الأعمال أن المستثمرين في بعض الأحيان يشاركون فقط في مشروع لمنعه من الوصول إلى السوق.</a:t>
            </a:r>
            <a:endParaRPr lang="en-US" dirty="0"/>
          </a:p>
          <a:p>
            <a:pPr marL="171450" indent="-171450" algn="just" rtl="1">
              <a:buFont typeface="Arial" panose="020B0604020202020204" pitchFamily="34" charset="0"/>
              <a:buChar char="•"/>
            </a:pPr>
            <a:r>
              <a:rPr lang="ar-EG" dirty="0"/>
              <a:t> يمكن أن يحدث هذا إذا كان المستثمر متورطا في مشروع آخر يستهدف نفس السوق.</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على العكس من ذلك ، قد لا يتمكن المستثمر من تقييم خبرة والتزام رائد الأعمال بدقة.</a:t>
            </a:r>
            <a:endParaRPr lang="en-US" dirty="0"/>
          </a:p>
          <a:p>
            <a:pPr algn="just" rtl="1"/>
            <a:endParaRPr lang="ar-EG" dirty="0"/>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20768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endParaRPr lang="ar-EG" dirty="0"/>
          </a:p>
          <a:p>
            <a:pPr algn="just" rtl="1"/>
            <a:r>
              <a:rPr lang="ar-EG" b="1" dirty="0"/>
              <a:t>المعلومات المتأثرة. </a:t>
            </a:r>
          </a:p>
          <a:p>
            <a:pPr marL="171450" indent="-171450" algn="just" rtl="1">
              <a:buFont typeface="Arial" panose="020B0604020202020204" pitchFamily="34" charset="0"/>
              <a:buChar char="•"/>
            </a:pPr>
            <a:r>
              <a:rPr lang="ar-EG" dirty="0"/>
              <a:t>المشكلة ليست فقط أن المعلومات يتم الاحتفاظ بها بشكل غير متماثل، ولكن أيضا أن كل طرف لديه حافز لتشويه ما يعرفه. </a:t>
            </a:r>
          </a:p>
          <a:p>
            <a:pPr marL="171450" indent="-171450" algn="just" rtl="1">
              <a:buFont typeface="Arial" panose="020B0604020202020204" pitchFamily="34" charset="0"/>
              <a:buChar char="•"/>
            </a:pPr>
            <a:r>
              <a:rPr lang="ar-EG" dirty="0"/>
              <a:t>وبالتالي ، يخشى كل منهما الاستغلال من قبل الآخر ويتردد في الالتزام بالمشروع.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تتأثر المعلومات عندما يكون أحد الطرفين غير متأكد مما يعرفه الآخر (عدم تناسق المعلومات) ولا يمكن للأطراف توصيل ما يعرفونه بسهولة لبعضهم البعض. </a:t>
            </a:r>
          </a:p>
          <a:p>
            <a:pPr algn="just" rtl="1"/>
            <a:r>
              <a:rPr lang="ar-EG" dirty="0"/>
              <a:t>المعلومات المتأثرة ترفع تكلفة التبادل في السوق والانكماش لأن الشركاء التجاريين المحتملين يخشون استغلالهم. </a:t>
            </a:r>
            <a:endParaRPr lang="en-US" dirty="0"/>
          </a:p>
          <a:p>
            <a:pPr algn="just" rtl="1"/>
            <a:endParaRPr lang="ar-EG" dirty="0"/>
          </a:p>
          <a:p>
            <a:pPr algn="just" rtl="1"/>
            <a:r>
              <a:rPr lang="ar-EG" dirty="0"/>
              <a:t>لإكمال التبادل ، يجب على أحد الطرفين أو كليهما إنفاق الموارد للتغلب على عيوب المعلومات الحقيقية أو المتصورة.</a:t>
            </a:r>
            <a:endParaRPr lang="en-US" dirty="0"/>
          </a:p>
          <a:p>
            <a:pPr algn="just" rtl="1"/>
            <a:endParaRPr lang="en-US" dirty="0"/>
          </a:p>
          <a:p>
            <a:pPr algn="just" rtl="1"/>
            <a:r>
              <a:rPr lang="ar-EG" dirty="0"/>
              <a:t> بالنسبة للمشاريع الجديدة ، غالبا ما تأخذ النفقات شكل تحقيقات العناية الواجبة قبل التعاقد أو المفاوضات بشأن الطوارئ التعاقدية التي تخفف من قيمة مزايا المعلومات.</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417106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مشاكل الحوافز التعاقدية اللاحقة</a:t>
            </a:r>
          </a:p>
          <a:p>
            <a:pPr marL="171450" indent="-171450" algn="just" rtl="1">
              <a:buFont typeface="Arial" panose="020B0604020202020204" pitchFamily="34" charset="0"/>
              <a:buChar char="•"/>
            </a:pPr>
            <a:r>
              <a:rPr lang="ar-EG" dirty="0"/>
              <a:t>بمجرد إبرام عقد أو استثمار غارق ، تتغير الحوافز.</a:t>
            </a:r>
            <a:endParaRPr lang="en-US" dirty="0"/>
          </a:p>
          <a:p>
            <a:pPr marL="171450" indent="-171450" algn="just" rtl="1">
              <a:buFont typeface="Arial" panose="020B0604020202020204" pitchFamily="34" charset="0"/>
              <a:buChar char="•"/>
            </a:pPr>
            <a:r>
              <a:rPr lang="ar-EG" dirty="0"/>
              <a:t> قد يتصرف الطرفان بطرق لا تتفق مع نواياهما الأصلية.</a:t>
            </a:r>
            <a:endParaRPr lang="en-US" dirty="0"/>
          </a:p>
          <a:p>
            <a:pPr marL="171450" indent="-171450" algn="just" rtl="1">
              <a:buFont typeface="Arial" panose="020B0604020202020204" pitchFamily="34" charset="0"/>
              <a:buChar char="•"/>
            </a:pPr>
            <a:r>
              <a:rPr lang="ar-EG" dirty="0"/>
              <a:t> تنشأ مشاكل الحوافز عندما تكون العقود غير مكتملة أو عندما لا تستطيع الأطراف مراقبة الأداء بشكل مثالي. تعرف هذه المشاكل باسم </a:t>
            </a:r>
            <a:r>
              <a:rPr lang="ar-EG" b="1" dirty="0"/>
              <a:t>"الخطر الأخلاقي" </a:t>
            </a:r>
            <a:r>
              <a:rPr lang="ar-EG" dirty="0"/>
              <a:t>لأن السلوك يتغير بمجرد إبرام العقد.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يأتي المثال الكلاسيكي مرة أخرى من التأمين الصحي.</a:t>
            </a:r>
            <a:endParaRPr lang="en-US" dirty="0"/>
          </a:p>
          <a:p>
            <a:pPr marL="171450" indent="-171450" algn="just" rtl="1">
              <a:buFont typeface="Arial" panose="020B0604020202020204" pitchFamily="34" charset="0"/>
              <a:buChar char="•"/>
            </a:pPr>
            <a:r>
              <a:rPr lang="ar-EG" dirty="0"/>
              <a:t> يقوم الشخص المسؤول مسؤولية كاملة عن فواتيره الطبية بإجراء مقايضات تعظيم القيمة في تقرير زيارة الطبيب.</a:t>
            </a:r>
            <a:endParaRPr lang="en-US" dirty="0"/>
          </a:p>
          <a:p>
            <a:pPr marL="171450" indent="-171450" algn="just" rtl="1">
              <a:buFont typeface="Arial" panose="020B0604020202020204" pitchFamily="34" charset="0"/>
              <a:buChar char="•"/>
            </a:pPr>
            <a:r>
              <a:rPr lang="ar-EG" dirty="0"/>
              <a:t> نظرا لأن الأفراد المؤمن عليهم غير مطالبين بدفع التكلفة الكاملة لعلاجاتهم الطبية ، فإنهم يميلون إلى الإفراط في استخدام الخدمات الطبية بمعنى أن فائدة خدمة معينة للمريض أقل من تكلفة تقديمها ، وهو عامل يؤدي إلى ارتفاع تكلفة التأمين للجميع.</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a:t>
            </a:r>
            <a:r>
              <a:rPr lang="ar-EG" b="1" dirty="0"/>
              <a:t>توقع المخاطر الأخلاقية هو الخطوة الأولى نحو إيجاد طرق لاستخدام هيكل الصفقة لتقليل التكاليف المرتبطة بالمخاطر الأخلاقية.</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en-US" dirty="0"/>
              <a:t>  </a:t>
            </a:r>
            <a:r>
              <a:rPr lang="ar-EG" dirty="0"/>
              <a:t>يمكن أن تؤدي العقود المالية أيضا إلى مشاكل المخاطر الأخلاقية.</a:t>
            </a:r>
            <a:endParaRPr lang="en-US" dirty="0"/>
          </a:p>
          <a:p>
            <a:pPr marL="171450" indent="-171450" algn="just" rtl="1">
              <a:buFont typeface="Arial" panose="020B0604020202020204" pitchFamily="34" charset="0"/>
              <a:buChar char="•"/>
            </a:pPr>
            <a:r>
              <a:rPr lang="ar-EG" dirty="0"/>
              <a:t> </a:t>
            </a:r>
            <a:r>
              <a:rPr lang="en-US" dirty="0"/>
              <a:t> </a:t>
            </a:r>
            <a:r>
              <a:rPr lang="ar-EG" dirty="0"/>
              <a:t>على سبيل المثال ، بمجرد أن يلتزم المستثمر بمشروع ويشارك في فوائد نجاحه ، يتم تخفيض حصة ملكية رائد الأعمال ، وقد يكرس رائد الأعمال جهدا أقل لتحقيق هذا النجاح. </a:t>
            </a:r>
            <a:endParaRPr lang="en-US" dirty="0"/>
          </a:p>
          <a:p>
            <a:pPr marL="171450" indent="-171450" algn="just" rtl="1">
              <a:buFont typeface="Arial" panose="020B0604020202020204" pitchFamily="34" charset="0"/>
              <a:buChar char="•"/>
            </a:pPr>
            <a:r>
              <a:rPr lang="en-US" dirty="0"/>
              <a:t>  </a:t>
            </a:r>
            <a:r>
              <a:rPr lang="ar-EG" dirty="0"/>
              <a:t>من المنطقي أن يكرس رائد الأعمال جهدا أقل مما لو كان المستفيد الحصري من جهوده.</a:t>
            </a:r>
            <a:endParaRPr lang="en-US" dirty="0"/>
          </a:p>
          <a:p>
            <a:pPr marL="171450" indent="-171450" algn="just" rtl="1">
              <a:buFont typeface="Arial" panose="020B0604020202020204" pitchFamily="34" charset="0"/>
              <a:buChar char="•"/>
            </a:pPr>
            <a:r>
              <a:rPr lang="en-US" dirty="0"/>
              <a:t> </a:t>
            </a:r>
            <a:r>
              <a:rPr lang="ar-EG" dirty="0"/>
              <a:t> إن استبدال الأسهم الخارجية بتمويل الديون يغير حوافز منظم المشاريع، ولكن إذا كان الدين محفوفا بالمخاطر، فإنه لا يزيل الخطر الأخلاقي.</a:t>
            </a:r>
            <a:endParaRPr lang="en-US" dirty="0"/>
          </a:p>
          <a:p>
            <a:pPr marL="171450" indent="-171450" algn="just" rtl="1">
              <a:buFont typeface="Arial" panose="020B0604020202020204" pitchFamily="34" charset="0"/>
              <a:buChar char="•"/>
            </a:pPr>
            <a:endParaRPr lang="ar-EG" dirty="0"/>
          </a:p>
          <a:p>
            <a:pPr algn="just" rtl="1"/>
            <a:r>
              <a:rPr lang="ar-EG" dirty="0"/>
              <a:t>إن الخطر الأخلاقي مدفوع بثلاثة أنواع رئيسية من تكاليف المعلومات قبل التعاقد: </a:t>
            </a:r>
            <a:r>
              <a:rPr lang="ar-EG" b="1" u="sng" dirty="0"/>
              <a:t>العقلانية المحدودة</a:t>
            </a:r>
            <a:r>
              <a:rPr lang="ar-EG" dirty="0"/>
              <a:t>، </a:t>
            </a:r>
            <a:r>
              <a:rPr lang="ar-EG" b="1" u="sng" dirty="0"/>
              <a:t>والاستثمار المحدد</a:t>
            </a:r>
            <a:r>
              <a:rPr lang="ar-EG" dirty="0"/>
              <a:t>، </a:t>
            </a:r>
            <a:r>
              <a:rPr lang="ar-EG" b="1" u="sng" dirty="0"/>
              <a:t>والمساومة الصغيرة.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116071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العقلانية المحدودة.</a:t>
            </a:r>
            <a:endParaRPr lang="en-US" b="1" dirty="0"/>
          </a:p>
          <a:p>
            <a:pPr marL="171450" indent="-171450" algn="r" rtl="1">
              <a:buFont typeface="Arial" panose="020B0604020202020204" pitchFamily="34" charset="0"/>
              <a:buChar char="•"/>
            </a:pPr>
            <a:r>
              <a:rPr lang="ar-EG" b="1" dirty="0"/>
              <a:t> </a:t>
            </a:r>
            <a:r>
              <a:rPr lang="ar-EG" dirty="0"/>
              <a:t>وكما هو الحال بالنسبة للاختيار السلبي، إذا كان التعاقد على المطالبات الطارئة الكاملة غير مكلف، يمكن للطرفين إزالة احتمال حدوث خطر معنوي بتحديد الحالات الطارئة تحديدا كاملا.</a:t>
            </a:r>
            <a:endParaRPr lang="en-US" dirty="0"/>
          </a:p>
          <a:p>
            <a:pPr marL="171450" indent="-171450" algn="r" rtl="1">
              <a:buFont typeface="Arial" panose="020B0604020202020204" pitchFamily="34" charset="0"/>
              <a:buChar char="•"/>
            </a:pPr>
            <a:r>
              <a:rPr lang="ar-EG" dirty="0"/>
              <a:t> يتطلب التعاقد الكامل غير المكلف القدرة على </a:t>
            </a:r>
            <a:r>
              <a:rPr lang="ar-EG" u="sng" dirty="0"/>
              <a:t>تحديد مجموعة كاملة من الحالات الطارئة والقدرة على مراقبة أداء صاحب المشروع دون تكلفة </a:t>
            </a:r>
            <a:r>
              <a:rPr lang="ar-EG" dirty="0"/>
              <a:t>، ولا يمكن تحقيق أي منهما عن بعد.</a:t>
            </a:r>
            <a:endParaRPr lang="en-US" dirty="0"/>
          </a:p>
          <a:p>
            <a:pPr algn="r" rtl="1"/>
            <a:endParaRPr lang="ar-EG" dirty="0"/>
          </a:p>
          <a:p>
            <a:pPr algn="r" rtl="1"/>
            <a:r>
              <a:rPr lang="ar-EG" b="1" dirty="0"/>
              <a:t>استثمار محدد.</a:t>
            </a:r>
            <a:endParaRPr lang="en-US" b="1" dirty="0"/>
          </a:p>
          <a:p>
            <a:pPr marL="171450" indent="-171450" algn="r" rtl="1">
              <a:buFont typeface="Arial" panose="020B0604020202020204" pitchFamily="34" charset="0"/>
              <a:buChar char="•"/>
            </a:pPr>
            <a:r>
              <a:rPr lang="ar-EG" b="1" dirty="0"/>
              <a:t> </a:t>
            </a:r>
            <a:r>
              <a:rPr lang="ar-EG" dirty="0"/>
              <a:t>الاستثمارات المحددة هي الاستثمارات التي تدعم نشاطا أو علاقة معينة ولكن ليس لها قيمة تذكر في الاستخدام البديل.</a:t>
            </a:r>
            <a:endParaRPr lang="en-US" dirty="0"/>
          </a:p>
          <a:p>
            <a:pPr algn="r" rtl="1"/>
            <a:r>
              <a:rPr lang="ar-EG" dirty="0"/>
              <a:t> بمجرد إجراء استثمار معين ، فإنه ، في الواقع ، غرق.</a:t>
            </a:r>
            <a:endParaRPr lang="en-US" dirty="0"/>
          </a:p>
          <a:p>
            <a:pPr marL="171450" indent="-171450" algn="r" rtl="1">
              <a:buFont typeface="Arial" panose="020B0604020202020204" pitchFamily="34" charset="0"/>
              <a:buChar char="•"/>
            </a:pPr>
            <a:r>
              <a:rPr lang="ar-EG" dirty="0"/>
              <a:t> مثال على ذلك هو استثمار رائد الأعمال للجهد والموارد في تطوير نموذج أولي عملي للوحة دوائر مخصصة لاحتياجات عميل معين.</a:t>
            </a:r>
            <a:endParaRPr lang="en-US" dirty="0"/>
          </a:p>
          <a:p>
            <a:pPr algn="r" rtl="1"/>
            <a:r>
              <a:rPr lang="ar-EG" dirty="0"/>
              <a:t> لنفترض ، بالنظر إلى معدل الإنتاج المخطط له ، أن التكلفة الاقتصادية ربع السنوية المستهلكة للجهد والموارد المستثمرة في تطوير النموذج الأولي هي 4000 دولار والتكلفة المتغيرة ربع السنوية لإنتاج لوحة الدوائر هي 2000 دولار. </a:t>
            </a:r>
            <a:endParaRPr lang="en-US" dirty="0"/>
          </a:p>
          <a:p>
            <a:pPr algn="r" rtl="1"/>
            <a:r>
              <a:rPr lang="ar-EG" dirty="0"/>
              <a:t>يدعو عقد بيع لوحة الدوائر بين صاحب المشروع والعميل العميل إلى دفع 7,000 دولار كل ثلاثة أشهر.</a:t>
            </a:r>
            <a:endParaRPr lang="en-US" dirty="0"/>
          </a:p>
          <a:p>
            <a:pPr algn="r" rtl="1"/>
            <a:r>
              <a:rPr lang="ar-EG" dirty="0"/>
              <a:t> هذا يعني أن المكسب الاقتصادي لرائد الأعمال هو 1,000 دولار لكل ربع سنة. ويسمى هذا المكسب "</a:t>
            </a:r>
            <a:r>
              <a:rPr lang="ar-EG" b="1" dirty="0"/>
              <a:t>الريع الاقتصادي</a:t>
            </a:r>
            <a:r>
              <a:rPr lang="ar-EG" dirty="0"/>
              <a:t>". </a:t>
            </a:r>
            <a:endParaRPr lang="en-US" dirty="0"/>
          </a:p>
          <a:p>
            <a:pPr algn="r" rtl="1"/>
            <a:endParaRPr lang="ar-EG" dirty="0"/>
          </a:p>
          <a:p>
            <a:pPr marL="171450" indent="-171450" algn="r" rtl="1">
              <a:buFont typeface="Arial" panose="020B0604020202020204" pitchFamily="34" charset="0"/>
              <a:buChar char="•"/>
            </a:pPr>
            <a:r>
              <a:rPr lang="ar-EG" dirty="0"/>
              <a:t>الريع الاقتصادي هو </a:t>
            </a:r>
            <a:r>
              <a:rPr lang="ar-EG" b="1" u="sng" dirty="0"/>
              <a:t>مفهوم مسبق </a:t>
            </a:r>
            <a:r>
              <a:rPr lang="ar-EG" dirty="0"/>
              <a:t>ويقاس على أنه زيادة العائد المتوقع على تكلفة الفرصة البديلة للموارد الملتزم بها.</a:t>
            </a:r>
            <a:endParaRPr lang="en-US" dirty="0"/>
          </a:p>
          <a:p>
            <a:pPr algn="r" rtl="1"/>
            <a:r>
              <a:rPr lang="ar-EG" dirty="0"/>
              <a:t> عند اتخاذ قرار بشأن الاستثمار لإنتاج لوحات الدوائر ، يلتزم صاحب المشروع بالموارد فقط إذا كان الإيجار الاقتصادي إيجابيا. </a:t>
            </a:r>
            <a:endParaRPr lang="en-US" dirty="0"/>
          </a:p>
          <a:p>
            <a:pPr marL="171450" indent="-171450" algn="r" rtl="1">
              <a:buFont typeface="Arial" panose="020B0604020202020204" pitchFamily="34" charset="0"/>
              <a:buChar char="•"/>
            </a:pPr>
            <a:r>
              <a:rPr lang="ar-EG" dirty="0"/>
              <a:t>وبالتالي ، فإن الريع الاقتصادي هو ما يجعل صافي القيمة الحالية للاستثمار إيجابيا.</a:t>
            </a:r>
          </a:p>
          <a:p>
            <a:pPr marL="171450" indent="-171450" algn="r" rtl="1">
              <a:buFont typeface="Arial" panose="020B0604020202020204" pitchFamily="34" charset="0"/>
              <a:buChar char="•"/>
            </a:pPr>
            <a:r>
              <a:rPr lang="ar-EG" dirty="0"/>
              <a:t>الآن ضع في اعتبارك سيناريو تم فيه بالفعل الالتزام بالموارد لتصنيع لوحات الدوائر. لم يعد الريع الاقتصادي ذا صلة. وبدلا من ذلك، فإن الشاغل هو ما إذا كان العائد كافيا لتغطية قيمة الاستخدام البديل للموارد (التكلفة المتغيرة).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97761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لنفترض أن هذه الموارد لها قيمة إنقاذ تبلغ 2,500 دولار لكل ربع سنة. الإيرادات الفصلية البالغة 7000 دولار أكثر من كافية لتبرير الاستمرار في صنع لوحات الدوائر.</a:t>
            </a:r>
            <a:endParaRPr lang="en-US" dirty="0"/>
          </a:p>
          <a:p>
            <a:pPr algn="just" rtl="1"/>
            <a:r>
              <a:rPr lang="ar-EG" dirty="0"/>
              <a:t> يسمى الفرق البالغ 4,500 دولار بين الإيرادات وقيمة الإنقاذ "شبه إيجار".</a:t>
            </a:r>
            <a:endParaRPr lang="en-US" dirty="0"/>
          </a:p>
          <a:p>
            <a:pPr algn="just" rtl="1"/>
            <a:endParaRPr lang="en-US" dirty="0"/>
          </a:p>
          <a:p>
            <a:pPr algn="just" rtl="1"/>
            <a:r>
              <a:rPr lang="ar-EG" b="1" dirty="0"/>
              <a:t> شبه الإيجار هو مفهوم لاحق. يقيس الفرق بين الإيرادات المستلمة والحد الأدنى من الإيرادات اللازمة لتبرير الاحتفاظ بالمعدات في استخدامها الحالي.</a:t>
            </a:r>
            <a:endParaRPr lang="en-US" b="1" dirty="0"/>
          </a:p>
          <a:p>
            <a:pPr algn="just" rtl="1"/>
            <a:endParaRPr lang="ar-EG" dirty="0"/>
          </a:p>
          <a:p>
            <a:pPr marL="171450" indent="-171450" algn="just" rtl="1">
              <a:buFont typeface="Arial" panose="020B0604020202020204" pitchFamily="34" charset="0"/>
              <a:buChar char="•"/>
            </a:pPr>
            <a:r>
              <a:rPr lang="ar-EG" dirty="0"/>
              <a:t>شبه الإيجارات موجودة بسبب الاستثمارات الغارقة. ترتبط مشاكل الخطر الأخلاقي بوجود شبه الريع.</a:t>
            </a:r>
            <a:endParaRPr lang="en-US" dirty="0"/>
          </a:p>
          <a:p>
            <a:pPr marL="171450" indent="-171450" algn="just" rtl="1">
              <a:buFont typeface="Arial" panose="020B0604020202020204" pitchFamily="34" charset="0"/>
              <a:buChar char="•"/>
            </a:pPr>
            <a:r>
              <a:rPr lang="ar-EG" dirty="0"/>
              <a:t> نظرا لأن رائد الأعمال سيستمر في توفير لوحات الدوائر طالما أن العائد ربع السنوي لا يقل عن 2,500 دولار ، فإن العميل الذي يدفع 7,000 دولار لديه حافز للتهديد بعدم الشراء ما لم يخفض رائد الأعمال السعر. مثل هذه المحاولة للاستيلاء على شبه الإيجار هي مثال على الخطر الأخلاقي الذي ينشأ بعد إجراء استثمار معين.</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يوضح هذا المثال أن أطراف المشروع الجديد يجب أن تكون حساسة لوجود استثمارات محددة. إذا لم يكن الاستثمار محددا ، يمكن للمنافسة أن تمنع التخصيص.</a:t>
            </a:r>
            <a:endParaRPr lang="en-US" dirty="0"/>
          </a:p>
          <a:p>
            <a:pPr marL="171450" indent="-171450" algn="just" rtl="1">
              <a:buFont typeface="Arial" panose="020B0604020202020204" pitchFamily="34" charset="0"/>
              <a:buChar char="•"/>
            </a:pPr>
            <a:r>
              <a:rPr lang="ar-EG" dirty="0"/>
              <a:t> إذا كان الأمر كذلك ، فإن الطرف الذي يستثمر في الأصل المحدد يواجه خطر التخصيص ، وقد يحتاج هيكل العقد إلى معالجة المخاطر.</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66493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أعداد صغيرة المساومة. </a:t>
            </a:r>
          </a:p>
          <a:p>
            <a:pPr marL="171450" indent="-171450" algn="just" rtl="1">
              <a:buFont typeface="Arial" panose="020B0604020202020204" pitchFamily="34" charset="0"/>
              <a:buChar char="•"/>
            </a:pPr>
            <a:r>
              <a:rPr lang="ar-EG" dirty="0"/>
              <a:t>يعمل تبادل السوق بشكل أفضل عندما تتنافس أعداد كبيرة من المشترين والبائعين.</a:t>
            </a:r>
            <a:endParaRPr lang="en-US" dirty="0"/>
          </a:p>
          <a:p>
            <a:pPr marL="171450" indent="-171450" algn="just" rtl="1">
              <a:buFont typeface="Arial" panose="020B0604020202020204" pitchFamily="34" charset="0"/>
              <a:buChar char="•"/>
            </a:pPr>
            <a:r>
              <a:rPr lang="ar-EG" dirty="0"/>
              <a:t> يمكن أن يكون سوق التمويل الخارجي الأولي مثل هذا السوق.</a:t>
            </a:r>
            <a:endParaRPr lang="en-US" dirty="0"/>
          </a:p>
          <a:p>
            <a:pPr marL="171450" indent="-171450" algn="just" rtl="1">
              <a:buFont typeface="Arial" panose="020B0604020202020204" pitchFamily="34" charset="0"/>
              <a:buChar char="•"/>
            </a:pPr>
            <a:r>
              <a:rPr lang="ar-EG" dirty="0"/>
              <a:t> من السهل أن نرى كيف يسهل وجود أعداد كبيرة من المستثمرين المحتملين التبادل.</a:t>
            </a:r>
            <a:endParaRPr lang="en-US" dirty="0"/>
          </a:p>
          <a:p>
            <a:pPr marL="171450" indent="-171450" algn="just" rtl="1">
              <a:buFont typeface="Arial" panose="020B0604020202020204" pitchFamily="34" charset="0"/>
              <a:buChar char="•"/>
            </a:pPr>
            <a:r>
              <a:rPr lang="ar-EG" dirty="0"/>
              <a:t> من المرجح أن يكون أي استثمار يقوم به رائد الأعمال في مرحلة مبكرة خاصا بالمشروع ولا يمكن إنقاذه. </a:t>
            </a:r>
          </a:p>
          <a:p>
            <a:pPr marL="171450" indent="-171450" algn="just" rtl="1">
              <a:buFont typeface="Arial" panose="020B0604020202020204" pitchFamily="34" charset="0"/>
              <a:buChar char="•"/>
            </a:pPr>
            <a:r>
              <a:rPr lang="ar-EG" b="1" dirty="0"/>
              <a:t>مع وجود عدد كبير من المستثمرين المتنافسين ، لا يحتاج رائد الأعمال إلى القلق بشأن القيام باستثمارات تعزز القيمة قبل الموافقة على العقد</a:t>
            </a:r>
            <a:r>
              <a:rPr lang="ar-EG" dirty="0"/>
              <a:t>.</a:t>
            </a:r>
            <a:endParaRPr lang="en-US" dirty="0"/>
          </a:p>
          <a:p>
            <a:pPr marL="171450" indent="-171450" algn="just" rtl="1">
              <a:buFont typeface="Arial" panose="020B0604020202020204" pitchFamily="34" charset="0"/>
              <a:buChar char="•"/>
            </a:pPr>
            <a:r>
              <a:rPr lang="ar-EG" dirty="0"/>
              <a:t> إذا كان رائد الأعمال على حق ، فإن المنافسة بين المستثمرين ستؤدي إلى شروط تعوض أكثر من الاستثمار الغارق.</a:t>
            </a:r>
            <a:endParaRPr lang="en-US" dirty="0"/>
          </a:p>
          <a:p>
            <a:pPr marL="171450" indent="-171450" algn="just" rtl="1">
              <a:buFont typeface="Arial" panose="020B0604020202020204" pitchFamily="34" charset="0"/>
              <a:buChar char="•"/>
            </a:pPr>
            <a:r>
              <a:rPr lang="ar-EG" dirty="0"/>
              <a:t> تنشأ الصعوبة عندما يكون عدد المستثمرين المحتملين صغيرا.</a:t>
            </a:r>
            <a:endParaRPr lang="en-US" dirty="0"/>
          </a:p>
          <a:p>
            <a:pPr marL="171450" indent="-171450" algn="just" rtl="1">
              <a:buFont typeface="Arial" panose="020B0604020202020204" pitchFamily="34" charset="0"/>
              <a:buChar char="•"/>
            </a:pPr>
            <a:r>
              <a:rPr lang="ar-EG" dirty="0"/>
              <a:t> ثم لا يمكن لرجل الأعمال الاعتماد على المنافسة لمنحه فرصة لاستعادة الاستثمار الغارق.</a:t>
            </a:r>
            <a:endParaRPr lang="en-US" dirty="0"/>
          </a:p>
          <a:p>
            <a:pPr marL="171450" indent="-171450" algn="just" rtl="1">
              <a:buFont typeface="Arial" panose="020B0604020202020204" pitchFamily="34" charset="0"/>
              <a:buChar char="•"/>
            </a:pPr>
            <a:r>
              <a:rPr lang="ar-EG" dirty="0"/>
              <a:t> في الواقع ، يدعو الاستثمار الغارق إلى الاستيلاء من قبل المستثمر. </a:t>
            </a:r>
            <a:endParaRPr lang="en-US" dirty="0"/>
          </a:p>
          <a:p>
            <a:pPr marL="171450" indent="-171450" algn="just" rtl="1">
              <a:buFont typeface="Arial" panose="020B0604020202020204" pitchFamily="34" charset="0"/>
              <a:buChar char="•"/>
            </a:pPr>
            <a:r>
              <a:rPr lang="ar-EG" dirty="0"/>
              <a:t>إن وجود أعداد كبيرة من المنافسين الذين يتنافسون في المرحلة الأولية لا يمنع الانتهازية في مفاوضات المرحلة اللاحقة. </a:t>
            </a:r>
          </a:p>
          <a:p>
            <a:pPr marL="171450" indent="-171450" algn="just" rtl="1">
              <a:buFont typeface="Arial" panose="020B0604020202020204" pitchFamily="34" charset="0"/>
              <a:buChar char="•"/>
            </a:pPr>
            <a:r>
              <a:rPr lang="ar-EG" dirty="0"/>
              <a:t>تتطور العديد من المشاريع من أعداد كبيرة من المستثمرين المحتملين إلى أعداد صغيرة مع تقدم المشروع. </a:t>
            </a:r>
            <a:endParaRPr lang="en-US" dirty="0"/>
          </a:p>
          <a:p>
            <a:pPr marL="171450" indent="-171450" algn="just" rtl="1">
              <a:buFont typeface="Arial" panose="020B0604020202020204" pitchFamily="34" charset="0"/>
              <a:buChar char="•"/>
            </a:pPr>
            <a:r>
              <a:rPr lang="ar-EG" dirty="0"/>
              <a:t>قد يكتسب المستثمر في الجولة الأولى ميزة المحرك الأول التي من شأنها أن تجعل من الصعب على المستثمرين المنافسين التنافس في مفاوضات المرحلة اللاحقة. </a:t>
            </a:r>
            <a:endParaRPr lang="en-US" dirty="0"/>
          </a:p>
          <a:p>
            <a:pPr marL="171450" indent="-171450" algn="just" rtl="1">
              <a:buFont typeface="Arial" panose="020B0604020202020204" pitchFamily="34" charset="0"/>
              <a:buChar char="•"/>
            </a:pPr>
            <a:r>
              <a:rPr lang="ar-EG" dirty="0"/>
              <a:t>وليس من المفيد وصف هذه الممارسة المتمثلة في المساومة العدوانية من جانب المستثمر في الجولة الثانية بأنها انتهازية، لا سيما إذا كان النمط سمة من سمات السوق بحيث تنعكس القدرة على المساومة بقوة أكبر في الجولات اللاحقة في شروط الاستثمار الأولي.</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222764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ومع ذلك ، في تمويل المشاريع الجديدة ، فإن إمكانية الانتهازية كبيرة.</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 للحصول على تمويل أولي ، قد يطلب من صاحب المشروع توفير خيار التخلي وربما حقوق أخرى ، مثل الحق في اكتساب السيطرة أو إنهاء منظم الأعمال.</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 لماذا تعطي عقود تمويل المشاريع الكثير من السيطرة للمستثمرين ، بينما يبدو أن إمكانية الانتهازية يمكن أن تكون محدودة باستخدام عقد أكثر تعقيدا قد يعطي حقوقا مماثلة ولكن فقط في ظل ظروف معينة محددة جيدا؟</a:t>
            </a:r>
          </a:p>
          <a:p>
            <a:pPr marL="171450" indent="-171450" algn="r" rtl="1">
              <a:buFont typeface="Arial" panose="020B0604020202020204" pitchFamily="34" charset="0"/>
              <a:buChar char="•"/>
            </a:pPr>
            <a:r>
              <a:rPr lang="ar-EG" dirty="0"/>
              <a:t>من الواضح أن رواد الأعمال في مثل هذه الترتيبات لا يخشون انتهازية المستثمرين - </a:t>
            </a:r>
            <a:r>
              <a:rPr lang="ar-EG" b="1" u="sng" dirty="0"/>
              <a:t>ولكن لماذا لا؟ الجواب هو ثلاثة أضعاف:</a:t>
            </a:r>
            <a:endParaRPr lang="en-US" b="1" u="sng" dirty="0"/>
          </a:p>
          <a:p>
            <a:pPr marL="171450" indent="-171450" algn="r" rtl="1">
              <a:buFont typeface="Arial" panose="020B0604020202020204" pitchFamily="34" charset="0"/>
              <a:buChar char="•"/>
            </a:pPr>
            <a:endParaRPr lang="en-US" b="1" u="sng" dirty="0"/>
          </a:p>
          <a:p>
            <a:pPr marL="171450" indent="-171450" algn="r" rtl="1">
              <a:buFont typeface="Arial" panose="020B0604020202020204" pitchFamily="34" charset="0"/>
              <a:buChar char="•"/>
            </a:pPr>
            <a:r>
              <a:rPr lang="ar-EG" b="1" u="sng" dirty="0"/>
              <a:t> أولا </a:t>
            </a:r>
            <a:r>
              <a:rPr lang="ar-EG" b="1" u="none" dirty="0"/>
              <a:t>، إذا كان المشروع ناجحا </a:t>
            </a:r>
            <a:r>
              <a:rPr lang="ar-EG" dirty="0"/>
              <a:t>، يمكن لرائد الأعمال متابعة تمويل آخر ، حتى لو انسحب المستثمر.</a:t>
            </a:r>
            <a:endParaRPr lang="en-US" dirty="0"/>
          </a:p>
          <a:p>
            <a:pPr marL="171450" indent="-171450" algn="r" rtl="1">
              <a:buFont typeface="Arial" panose="020B0604020202020204" pitchFamily="34" charset="0"/>
              <a:buChar char="•"/>
            </a:pPr>
            <a:r>
              <a:rPr lang="ar-EG" b="1" u="sng" dirty="0"/>
              <a:t> ثانيا </a:t>
            </a:r>
            <a:r>
              <a:rPr lang="ar-EG" dirty="0"/>
              <a:t>، يحتاج المستثمر إلى الحفاظ على علاقة عمل جيدة مع رائد الأعمال.</a:t>
            </a:r>
            <a:endParaRPr lang="en-US" dirty="0"/>
          </a:p>
          <a:p>
            <a:pPr marL="171450" indent="-171450" algn="r" rtl="1">
              <a:buFont typeface="Arial" panose="020B0604020202020204" pitchFamily="34" charset="0"/>
              <a:buChar char="•"/>
            </a:pPr>
            <a:r>
              <a:rPr lang="ar-EG" u="sng" dirty="0"/>
              <a:t> </a:t>
            </a:r>
            <a:r>
              <a:rPr lang="ar-EG" b="1" u="sng" dirty="0"/>
              <a:t>ثالثا</a:t>
            </a:r>
            <a:r>
              <a:rPr lang="ar-EG" dirty="0"/>
              <a:t>، يجب على أي مستثمر يرغب في المشاركة بشكل متكرر في مشاريع جديدة أن يتجنب اكتساب سمعة طيبة في التصرف بشكل انتهازي.</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26532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2 أساسيات تصميم العقد</a:t>
            </a:r>
          </a:p>
          <a:p>
            <a:pPr marL="171450" indent="-171450" algn="r" rtl="1">
              <a:buFont typeface="Arial" panose="020B0604020202020204" pitchFamily="34" charset="0"/>
              <a:buChar char="•"/>
            </a:pPr>
            <a:r>
              <a:rPr lang="ar-EG" dirty="0"/>
              <a:t>يشمل مصطلح "العقد" مجموعة من الاتفاقات أو التفاهمات بين الأطراف.</a:t>
            </a:r>
            <a:endParaRPr lang="en-US" dirty="0"/>
          </a:p>
          <a:p>
            <a:pPr marL="171450" indent="-171450" algn="r" rtl="1">
              <a:buFont typeface="Arial" panose="020B0604020202020204" pitchFamily="34" charset="0"/>
              <a:buChar char="•"/>
            </a:pPr>
            <a:r>
              <a:rPr lang="ar-EG" dirty="0"/>
              <a:t> فمن ناحية، "</a:t>
            </a:r>
            <a:r>
              <a:rPr lang="ar-EG" b="1" dirty="0"/>
              <a:t>العقود المنفصلة</a:t>
            </a:r>
            <a:r>
              <a:rPr lang="ar-EG" dirty="0"/>
              <a:t>" هي تلك التي تتضمن أحكاما صريحة جدا.</a:t>
            </a:r>
            <a:endParaRPr lang="en-US" dirty="0"/>
          </a:p>
          <a:p>
            <a:pPr marL="171450" indent="-171450" algn="r" rtl="1">
              <a:buFont typeface="Arial" panose="020B0604020202020204" pitchFamily="34" charset="0"/>
              <a:buChar char="•"/>
            </a:pPr>
            <a:r>
              <a:rPr lang="ar-EG" dirty="0"/>
              <a:t> المعاملات غير شخصية ، وتبادلات قائمة بذاتها ، والأداء يمكن ملاحظته وقياسه بسهولة.</a:t>
            </a:r>
            <a:endParaRPr lang="en-US" dirty="0"/>
          </a:p>
          <a:p>
            <a:pPr marL="171450" indent="-171450" algn="r" rtl="1">
              <a:buFont typeface="Arial" panose="020B0604020202020204" pitchFamily="34" charset="0"/>
              <a:buChar char="•"/>
            </a:pPr>
            <a:r>
              <a:rPr lang="ar-EG" dirty="0"/>
              <a:t> العقود قصيرة المدة ، وأي حالات طارئة متوقعة ومقدمة بشكل صريح.</a:t>
            </a:r>
            <a:endParaRPr lang="en-US" dirty="0"/>
          </a:p>
          <a:p>
            <a:pPr marL="171450" indent="-171450" algn="r" rtl="1">
              <a:buFont typeface="Arial" panose="020B0604020202020204" pitchFamily="34" charset="0"/>
              <a:buChar char="•"/>
            </a:pPr>
            <a:r>
              <a:rPr lang="ar-EG" dirty="0"/>
              <a:t> في الطرف الآخر من الطيف توجد "</a:t>
            </a:r>
            <a:r>
              <a:rPr lang="ar-EG" b="1" dirty="0"/>
              <a:t>العقود العلائقية</a:t>
            </a:r>
            <a:r>
              <a:rPr lang="ar-EG" dirty="0"/>
              <a:t>". هذه عقود ضمنية مرنة للغاية تستند إلى العلاقات المستمرة بين الطرفين.</a:t>
            </a:r>
            <a:endParaRPr lang="en-US" dirty="0"/>
          </a:p>
          <a:p>
            <a:pPr marL="171450" indent="-171450" algn="r" rtl="1">
              <a:buFont typeface="Arial" panose="020B0604020202020204" pitchFamily="34" charset="0"/>
              <a:buChar char="•"/>
            </a:pPr>
            <a:r>
              <a:rPr lang="ar-EG" dirty="0"/>
              <a:t> يشبه العقد العلائقي الدستور الذي يصف ما تحاول الأطراف تحقيقه وكيف ، بشكل عام ، يطمحون إلى تقاسم المنافع.</a:t>
            </a:r>
            <a:endParaRPr lang="en-US" dirty="0"/>
          </a:p>
          <a:p>
            <a:pPr marL="171450" indent="-171450" algn="r" rtl="1">
              <a:buFont typeface="Arial" panose="020B0604020202020204" pitchFamily="34" charset="0"/>
              <a:buChar char="•"/>
            </a:pPr>
            <a:endParaRPr lang="ar-EG" dirty="0"/>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832093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التعاقد المنفصل</a:t>
            </a:r>
            <a:endParaRPr lang="en-US" b="1" dirty="0"/>
          </a:p>
          <a:p>
            <a:pPr algn="r" rtl="1"/>
            <a:endParaRPr lang="ar-EG" dirty="0"/>
          </a:p>
          <a:p>
            <a:pPr marL="171450" indent="-171450" algn="r" rtl="1">
              <a:buFont typeface="Arial" panose="020B0604020202020204" pitchFamily="34" charset="0"/>
              <a:buChar char="•"/>
            </a:pPr>
            <a:r>
              <a:rPr lang="ar-EG" dirty="0"/>
              <a:t>مثال على العقد المالي المنفصل هو العقد بين رجل أعمال وبنك.</a:t>
            </a:r>
            <a:endParaRPr lang="en-US" dirty="0"/>
          </a:p>
          <a:p>
            <a:pPr marL="171450" indent="-171450" algn="r" rtl="1">
              <a:buFont typeface="Arial" panose="020B0604020202020204" pitchFamily="34" charset="0"/>
              <a:buChar char="•"/>
            </a:pPr>
            <a:r>
              <a:rPr lang="ar-EG" dirty="0"/>
              <a:t> إذا كان القرض مضمونا ، يكون العقد منفصلا.</a:t>
            </a:r>
            <a:endParaRPr lang="en-US" dirty="0"/>
          </a:p>
          <a:p>
            <a:pPr marL="171450" indent="-171450" algn="r" rtl="1">
              <a:buFont typeface="Arial" panose="020B0604020202020204" pitchFamily="34" charset="0"/>
              <a:buChar char="•"/>
            </a:pPr>
            <a:r>
              <a:rPr lang="ar-EG" dirty="0"/>
              <a:t> لا يحتاج البنك إلى قبول توقعات مبيعات رائد الأعمال أو التحقق من الأداء المالي للمشروع.</a:t>
            </a:r>
            <a:endParaRPr lang="en-US" dirty="0"/>
          </a:p>
          <a:p>
            <a:pPr marL="171450" indent="-171450" algn="r" rtl="1">
              <a:buFont typeface="Arial" panose="020B0604020202020204" pitchFamily="34" charset="0"/>
              <a:buChar char="•"/>
            </a:pPr>
            <a:r>
              <a:rPr lang="ar-EG" dirty="0"/>
              <a:t> لا يشعر صاحب المشروع بالقلق من أن المقرض سيتصرف بشكل انتهازي طالما أنه من الواضح أن المشروع يمكنه الوفاء بالتزامات ديونه.</a:t>
            </a:r>
            <a:endParaRPr lang="en-US" dirty="0"/>
          </a:p>
          <a:p>
            <a:pPr marL="171450" indent="-171450" algn="r" rtl="1">
              <a:buFont typeface="Arial" panose="020B0604020202020204" pitchFamily="34" charset="0"/>
              <a:buChar char="•"/>
            </a:pPr>
            <a:r>
              <a:rPr lang="ar-EG" dirty="0"/>
              <a:t> إذا لم يجدد المقرض القرض على الرغم من الضمانات الكافية لصاحب المشروع ، فيمكن لصاحب المشروع اللجوء إلى مقرض آخر.</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يعمل التعاقد المنفصل بشكل أفضل مع التبادلات البسيطة </a:t>
            </a:r>
            <a:r>
              <a:rPr lang="ar-EG" dirty="0"/>
              <a:t>، حيث يكون لدى الأطراف توقعات متشابهة ، ويسهل تحديد الأهداف ، ويسهل التحقق من الأداء.</a:t>
            </a:r>
            <a:endParaRPr lang="en-US" dirty="0"/>
          </a:p>
          <a:p>
            <a:pPr marL="171450" indent="-171450" algn="r" rtl="1">
              <a:buFont typeface="Arial" panose="020B0604020202020204" pitchFamily="34" charset="0"/>
              <a:buChar char="•"/>
            </a:pPr>
            <a:r>
              <a:rPr lang="ar-EG" dirty="0"/>
              <a:t> إذا كانت لدى الطرفين توقعات مختلفة ماديا ، فقد يكون من الممكن تصميم عقد أكثر تعقيدا لا يزال منفصلا ولكنه يتحايل على الحاجة إلى وجود توقعات مماثلة.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85511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إذا تم الاحتفاظ بالتوقعات بشكل متماثل ولم تكن الحوافز مصدر قلق ، فيجب أن يتحمل الطرف الأفضل تنوعا معظم مخاطر مشروع جديد.</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بالنسبة للمشاريع الريادية ، هذا يعني أن المستثمر (الذي من المحتمل أن يكون متنوعا بشكل جيد) سيتحمل معظم المخاطر وسيكون لدى صاحب المشروع مطالبة منخفضة المخاطر نسبيا على التدفقات النقدية للمشروع.</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غير أن كلا من عدم تناسق المعلومات والاعتبارات الحافزة أمران أساسيان بالنسبة للعقود التي تنطوي على الاستثمار في مشاريع تنظيم المشاريع.</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سيكون الحل التعاقدي مختلفا إذا كانت المعتقدات غير متماثلة. في مثل هذه الحالات، قد تحول شروط الصفقة المخاطر نحو الطرف الأكثر اطلاعا أو الأكثر تفاؤلا.</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لنفترض ، على سبيل المثال ، أن رائد الأعمال واثق من قدرته على تحقيق مبيعات شهرية بقيمة 200,000 دولار في غضون 18 شهرا.</a:t>
            </a:r>
            <a:endParaRPr lang="en-US" dirty="0"/>
          </a:p>
          <a:p>
            <a:pPr marL="171450" indent="-171450" algn="just" rtl="1">
              <a:buFont typeface="Arial" panose="020B0604020202020204" pitchFamily="34" charset="0"/>
              <a:buChar char="•"/>
            </a:pPr>
            <a:r>
              <a:rPr lang="ar-EG" dirty="0"/>
              <a:t> المستثمر أقل تفاؤلا ويتوقع مبيعات شهرية تبلغ 100,000 دولار.</a:t>
            </a:r>
            <a:endParaRPr lang="en-US" dirty="0"/>
          </a:p>
          <a:p>
            <a:pPr marL="171450" indent="-171450" algn="just" rtl="1">
              <a:buFont typeface="Arial" panose="020B0604020202020204" pitchFamily="34" charset="0"/>
              <a:buChar char="•"/>
            </a:pPr>
            <a:r>
              <a:rPr lang="ar-EG" dirty="0"/>
              <a:t> يمكن أن تستند الصفقة التي تنص على تقاسم الأسهم إلى توقعات المستثمر، ولكنها تتضمن حكما ينص على أنه إذا تم تلبية توقعات إيرادات رائد الأعمال ، فسيحصل على نسبة مئوية محددة من الزيادة في حقوق الملكية.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على الرغم من أن المستثمر المتنوع أكثر قدرة على تحمل المخاطر ، إلا أن رائد الأعمال يقبل الآن بعض المخاطر لتلبية التوقعات المختلفة للأطراف.</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54269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sz="1400" b="1" dirty="0"/>
              <a:t>يمكن </a:t>
            </a:r>
            <a:r>
              <a:rPr lang="ar-EG" sz="1400" b="1" u="sng" dirty="0"/>
              <a:t>للتعاقد المنفصل </a:t>
            </a:r>
            <a:r>
              <a:rPr lang="ar-EG" sz="1400" b="1" dirty="0"/>
              <a:t>أيضا معالجة مشاكل الحوافز.</a:t>
            </a:r>
            <a:endParaRPr lang="en-US" sz="1400" b="1" dirty="0"/>
          </a:p>
          <a:p>
            <a:pPr marL="171450" indent="-171450" algn="just" rtl="1">
              <a:buFont typeface="Arial" panose="020B0604020202020204" pitchFamily="34" charset="0"/>
              <a:buChar char="•"/>
            </a:pPr>
            <a:r>
              <a:rPr lang="ar-EG" dirty="0"/>
              <a:t> لنفترض أن رائد الأعمال يشعر بالقلق من أن مستثمرا من الجولة الأولى قد يحاول إيقاف رائد الأعمال عندما تكون هناك حاجة إلى تمويل من الجولة الثانية.</a:t>
            </a:r>
            <a:endParaRPr lang="en-US" dirty="0"/>
          </a:p>
          <a:p>
            <a:pPr marL="171450" indent="-171450" algn="just" rtl="1">
              <a:buFont typeface="Arial" panose="020B0604020202020204" pitchFamily="34" charset="0"/>
              <a:buChar char="•"/>
            </a:pPr>
            <a:r>
              <a:rPr lang="ar-EG" dirty="0"/>
              <a:t> في الجولة الأولى ، يمكن لرائد الأعمال الاعتماد على المنافسة بين المستثمرين ، ولكن بعد ذلك قد يكتسب المستثمر المختار ميزة معلوماتية على المنافسين ويمكنه استغلال هذا المركز.</a:t>
            </a:r>
            <a:endParaRPr lang="en-US" dirty="0"/>
          </a:p>
          <a:p>
            <a:pPr marL="171450" indent="-171450" algn="just" rtl="1">
              <a:buFont typeface="Arial" panose="020B0604020202020204" pitchFamily="34" charset="0"/>
              <a:buChar char="•"/>
            </a:pPr>
            <a:r>
              <a:rPr lang="ar-EG" dirty="0"/>
              <a:t> تمشيا مع المناقشة السابقة ، تنشأ مشكلة الحوافز لأن صاحب المشروع سيكون قد قام باستثمار محدد في المشروع يمكن للمستثمر تخصيصه.</a:t>
            </a:r>
            <a:endParaRPr lang="en-US" dirty="0"/>
          </a:p>
          <a:p>
            <a:pPr marL="171450" indent="-171450" algn="just" rtl="1">
              <a:buFont typeface="Arial" panose="020B0604020202020204" pitchFamily="34" charset="0"/>
              <a:buChar char="•"/>
            </a:pPr>
            <a:r>
              <a:rPr lang="ar-EG" dirty="0"/>
              <a:t> يمكن معالجة القلق عن طريق التعاقد المنفصل: يمكن للطرفين الاتفاق مسبقا على الشروط والأحكام التي بموجبها سيقدم المستثمر تمويلا من الجولة الثانية.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sz="1600" b="1" dirty="0"/>
              <a:t>ومع ذلك ، يمكن أن يؤدي </a:t>
            </a:r>
            <a:r>
              <a:rPr lang="ar-EG" sz="1600" b="1" u="sng" dirty="0"/>
              <a:t>التعاقد المنفصل </a:t>
            </a:r>
            <a:r>
              <a:rPr lang="ar-EG" sz="1600" b="1" dirty="0"/>
              <a:t>أيضا إلى مشاكل الحوافز.</a:t>
            </a:r>
            <a:endParaRPr lang="en-US" sz="1600" b="1" dirty="0"/>
          </a:p>
          <a:p>
            <a:pPr marL="171450" indent="-171450" algn="just" rtl="1">
              <a:buFont typeface="Arial" panose="020B0604020202020204" pitchFamily="34" charset="0"/>
              <a:buChar char="•"/>
            </a:pPr>
            <a:r>
              <a:rPr lang="ar-EG" dirty="0"/>
              <a:t> عادة ما يكون من الصعب تحديد شروط صريحة لا تشوه الحوافز.</a:t>
            </a:r>
            <a:endParaRPr lang="en-US" dirty="0"/>
          </a:p>
          <a:p>
            <a:pPr marL="171450" indent="-171450" algn="just" rtl="1">
              <a:buFont typeface="Arial" panose="020B0604020202020204" pitchFamily="34" charset="0"/>
              <a:buChar char="•"/>
            </a:pPr>
            <a:r>
              <a:rPr lang="ar-EG" dirty="0"/>
              <a:t> على سبيل المثال ، إذا كانت حصة صاحب المشروع في حقوق الملكية مرتبطة بالمبيعات في الشهر 18 ، فقد يكرس رائد الأعمال الكثير من الاهتمام للمبيعات وليس بما يكفي للربحية.</a:t>
            </a:r>
            <a:endParaRPr lang="en-US" dirty="0"/>
          </a:p>
          <a:p>
            <a:pPr marL="171450" indent="-171450" algn="just" rtl="1">
              <a:buFont typeface="Arial" panose="020B0604020202020204" pitchFamily="34" charset="0"/>
              <a:buChar char="•"/>
            </a:pPr>
            <a:r>
              <a:rPr lang="ar-EG" dirty="0"/>
              <a:t> بشكل عام ، من الأفضل أحيانا ترك بعض الأحكام عامة أو غير مذكورة والاعتماد أكثر على السمعة والعلاقة.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1500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sz="1400" b="1" dirty="0"/>
              <a:t>التعاقد العلائقي والمرونة</a:t>
            </a:r>
          </a:p>
          <a:p>
            <a:pPr marL="171450" indent="-171450" algn="just" rtl="1">
              <a:buFont typeface="Arial" panose="020B0604020202020204" pitchFamily="34" charset="0"/>
              <a:buChar char="•"/>
            </a:pPr>
            <a:r>
              <a:rPr lang="ar-EG" sz="1400" dirty="0"/>
              <a:t>تعتمد العقود العلائقية على آليات ضمنية مثل الإضرار بالسمعة لإنفاذ التفاهم.</a:t>
            </a:r>
            <a:endParaRPr lang="en-US" sz="1400" dirty="0"/>
          </a:p>
          <a:p>
            <a:pPr marL="171450" indent="-171450" algn="just" rtl="1">
              <a:buFont typeface="Arial" panose="020B0604020202020204" pitchFamily="34" charset="0"/>
              <a:buChar char="•"/>
            </a:pPr>
            <a:r>
              <a:rPr lang="ar-EG" sz="1400" dirty="0"/>
              <a:t>ميزة العقد العلائقي هي المرونة.</a:t>
            </a:r>
            <a:endParaRPr lang="en-US" sz="1400" dirty="0"/>
          </a:p>
          <a:p>
            <a:pPr marL="171450" indent="-171450" algn="just" rtl="1">
              <a:buFont typeface="Arial" panose="020B0604020202020204" pitchFamily="34" charset="0"/>
              <a:buChar char="•"/>
            </a:pPr>
            <a:r>
              <a:rPr lang="ar-EG" sz="1400" dirty="0"/>
              <a:t> ضع في اعتبارك بدائل البحث عن التمويل إما من مستثمر سلبي لديه معرفة محدودة بالسوق أو من </a:t>
            </a:r>
            <a:r>
              <a:rPr lang="en-US" sz="1400" dirty="0"/>
              <a:t>VC </a:t>
            </a:r>
            <a:r>
              <a:rPr lang="ar-EG" sz="1400" dirty="0"/>
              <a:t>يشارك في الصناعة وسيكون مشاركا نشطا في إدارة المشروع.</a:t>
            </a:r>
            <a:endParaRPr lang="en-US" sz="1400" dirty="0"/>
          </a:p>
          <a:p>
            <a:pPr marL="171450" indent="-171450" algn="just" rtl="1">
              <a:buFont typeface="Arial" panose="020B0604020202020204" pitchFamily="34" charset="0"/>
              <a:buChar char="•"/>
            </a:pPr>
            <a:r>
              <a:rPr lang="ar-EG" sz="1400" dirty="0"/>
              <a:t> من المرجح أن يسعى المستثمر السلبي إلى الحصول على عقد منفصل.</a:t>
            </a:r>
            <a:endParaRPr lang="en-US" sz="1400" dirty="0"/>
          </a:p>
          <a:p>
            <a:pPr marL="171450" indent="-171450" algn="just" rtl="1">
              <a:buFont typeface="Arial" panose="020B0604020202020204" pitchFamily="34" charset="0"/>
              <a:buChar char="•"/>
            </a:pPr>
            <a:r>
              <a:rPr lang="ar-EG" sz="1400" dirty="0"/>
              <a:t> بسبب العقلانية المحدودة ، من المرجح أن يتم تصميم العقد حول وكلاء خام لدول العالم ، مثل أهداف الإيرادات أو الأرباح التي ليست سوى مؤشرات تقريبية لنجاح المشروع.</a:t>
            </a:r>
            <a:endParaRPr lang="en-US" sz="1400" dirty="0"/>
          </a:p>
          <a:p>
            <a:pPr marL="171450" indent="-171450" algn="just" rtl="1">
              <a:buFont typeface="Arial" panose="020B0604020202020204" pitchFamily="34" charset="0"/>
              <a:buChar char="•"/>
            </a:pPr>
            <a:endParaRPr lang="en-US" sz="1400" dirty="0"/>
          </a:p>
          <a:p>
            <a:pPr marL="171450" indent="-171450" algn="just" rtl="1">
              <a:buFont typeface="Arial" panose="020B0604020202020204" pitchFamily="34" charset="0"/>
              <a:buChar char="•"/>
            </a:pPr>
            <a:r>
              <a:rPr lang="ar-EG" sz="1400" dirty="0"/>
              <a:t> قد تتوقف شروط الاستثمار في المراحل اللاحقة وتخصيص الملكية وعوامل أخرى على ما إذا كان المشروع يلبي هذه الأهداف. </a:t>
            </a:r>
            <a:endParaRPr lang="en-US" sz="1400" dirty="0"/>
          </a:p>
          <a:p>
            <a:pPr marL="171450" indent="-171450" algn="just" rtl="1">
              <a:buFont typeface="Arial" panose="020B0604020202020204" pitchFamily="34" charset="0"/>
              <a:buChar char="•"/>
            </a:pPr>
            <a:endParaRPr lang="en-US" sz="1400" dirty="0"/>
          </a:p>
          <a:p>
            <a:pPr marL="171450" indent="-171450" algn="just" rtl="1">
              <a:buFont typeface="Arial" panose="020B0604020202020204" pitchFamily="34" charset="0"/>
              <a:buChar char="•"/>
            </a:pPr>
            <a:r>
              <a:rPr lang="ar-EG" sz="1400" dirty="0"/>
              <a:t>قد تؤدي العديد من الظروف غير المتوقعة إلى الفشل في تحقيق الأهداف حتى لو كان المشروع يستحق المتابعة.</a:t>
            </a:r>
            <a:endParaRPr lang="en-US" sz="1400" dirty="0"/>
          </a:p>
          <a:p>
            <a:pPr marL="171450" indent="-171450" algn="just" rtl="1">
              <a:buFont typeface="Arial" panose="020B0604020202020204" pitchFamily="34" charset="0"/>
              <a:buChar char="•"/>
            </a:pPr>
            <a:endParaRPr lang="en-US" sz="1400" dirty="0"/>
          </a:p>
          <a:p>
            <a:pPr marL="171450" indent="-171450" algn="just" rtl="1">
              <a:buFont typeface="Arial" panose="020B0604020202020204" pitchFamily="34" charset="0"/>
              <a:buChar char="•"/>
            </a:pPr>
            <a:r>
              <a:rPr lang="ar-EG" sz="1400" dirty="0"/>
              <a:t>تتفاقم المشكلة إذا كان المستثمر سلبيا وليس لديه معرفة مباشرة عن سبب تحقيق هدف الأداء أو عدم تحقيقه</a:t>
            </a:r>
            <a:endParaRPr lang="en-US" sz="1400"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479583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a:t>
            </a:r>
          </a:p>
          <a:p>
            <a:pPr marL="171450" indent="-171450" algn="just" rtl="1">
              <a:buFont typeface="Arial" panose="020B0604020202020204" pitchFamily="34" charset="0"/>
              <a:buChar char="•"/>
            </a:pPr>
            <a:r>
              <a:rPr lang="ar-EG" b="1" dirty="0"/>
              <a:t>من المرجح أن يكون تمويل رأس المال المغامر أكثر مرونة</a:t>
            </a:r>
            <a:r>
              <a:rPr lang="ar-EG" dirty="0"/>
              <a:t>.</a:t>
            </a:r>
            <a:endParaRPr lang="en-US" dirty="0"/>
          </a:p>
          <a:p>
            <a:pPr marL="171450" indent="-171450" algn="just" rtl="1">
              <a:buFont typeface="Arial" panose="020B0604020202020204" pitchFamily="34" charset="0"/>
              <a:buChar char="•"/>
            </a:pPr>
            <a:r>
              <a:rPr lang="ar-EG" dirty="0"/>
              <a:t> بشكل أساسي ، يقدم </a:t>
            </a:r>
            <a:r>
              <a:rPr lang="en-US" dirty="0"/>
              <a:t>VC </a:t>
            </a:r>
            <a:r>
              <a:rPr lang="ar-EG" dirty="0"/>
              <a:t>عقدا علائقيا لا يربط التمويل بشكل عام بأداء معين ولكنه يوفر دعما مستمرا (وربما تمويلا) طالما أن القيام بذلك يصب في مصلحته.</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تمكن شروط الصفقة </a:t>
            </a:r>
            <a:r>
              <a:rPr lang="en-US" dirty="0"/>
              <a:t>VC </a:t>
            </a:r>
            <a:r>
              <a:rPr lang="ar-EG" dirty="0"/>
              <a:t>من مراقبة رائد الأعمال وحتى تقييد قدرة رائد الأعمال على التصرف دون موافقة </a:t>
            </a:r>
            <a:r>
              <a:rPr lang="en-US" dirty="0"/>
              <a:t>   VC.</a:t>
            </a:r>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en-US" dirty="0"/>
              <a:t> </a:t>
            </a:r>
            <a:r>
              <a:rPr lang="ar-EG" dirty="0"/>
              <a:t>التأثير الصافي هو أنه إذا كانت هناك حاجة إلى أموال إضافية ، فإن </a:t>
            </a:r>
            <a:r>
              <a:rPr lang="en-US" dirty="0"/>
              <a:t>VC </a:t>
            </a:r>
            <a:r>
              <a:rPr lang="ar-EG" dirty="0"/>
              <a:t>في وضع جيد لتقييم ما إذا كان سيتم تقديم الأموال.</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لا يتمتع رائد الأعمال عادة بخبرة سابقة أو سمعة طيبة في إدارة الأعمال.</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تتمثل إحدى الفوائد المحتملة للارتباط برأس المال الاستثماري ذي السمعة الطيبة في أن لديهم شبكات واسعة يمكنهم الاعتماد عليها لتوفير الخبرة عند الحاجة.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لا يمكن لرأس المال المغامر أن يعرف على وجه اليقين مقدار المشاركة المباشرة المطلوبة.</a:t>
            </a:r>
            <a:endParaRPr lang="en-US" dirty="0"/>
          </a:p>
          <a:p>
            <a:pPr marL="171450" indent="-171450" algn="just" rtl="1">
              <a:buFont typeface="Arial" panose="020B0604020202020204" pitchFamily="34" charset="0"/>
              <a:buChar char="•"/>
            </a:pPr>
            <a:r>
              <a:rPr lang="ar-EG" dirty="0"/>
              <a:t> والنتيجة هي أن العقود ليست صريحة بشأن مقدار الإشراف أو المراقبة التي سيوفرها رأس المال المغامر.</a:t>
            </a:r>
            <a:endParaRPr lang="en-US" dirty="0"/>
          </a:p>
          <a:p>
            <a:pPr marL="171450" indent="-171450" algn="just" rtl="1">
              <a:buFont typeface="Arial" panose="020B0604020202020204" pitchFamily="34" charset="0"/>
              <a:buChar char="•"/>
            </a:pPr>
            <a:r>
              <a:rPr lang="ar-EG" dirty="0"/>
              <a:t>مثل هذه العقود تعرض رواد الأعمال لخطر الانتهازية، ولكن يتم تخفيف هذا الخطر من خلال سمعة رأس المال المغامر.</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العقود المنفصلة والعقود العلائقية المرنة هي استجابات مختلفة للعقلانية المحدودة.</a:t>
            </a:r>
            <a:endParaRPr lang="en-US" dirty="0"/>
          </a:p>
          <a:p>
            <a:pPr marL="171450" indent="-171450" algn="just" rtl="1">
              <a:buFont typeface="Arial" panose="020B0604020202020204" pitchFamily="34" charset="0"/>
              <a:buChar char="•"/>
            </a:pPr>
            <a:r>
              <a:rPr lang="ar-EG" dirty="0"/>
              <a:t> ويتوقف تحديد الاستجابة الأفضل في أي وضع معين على هويات الأطراف، وتكاليف المرونة وفوائدها، وقدرة الأطراف على الاتفاق على شروط صريحة.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66653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عقود وآليات غير مكتملة لحل مشاكل المعلومات والحوافز</a:t>
            </a:r>
          </a:p>
          <a:p>
            <a:pPr marL="171450" indent="-171450" algn="just" rtl="1">
              <a:buFont typeface="Arial" panose="020B0604020202020204" pitchFamily="34" charset="0"/>
              <a:buChar char="•"/>
            </a:pPr>
            <a:r>
              <a:rPr lang="ar-EG" dirty="0"/>
              <a:t>العقود العلائقية لا "تحل" مشاكل المعلومات والحوافز. نظرا لأن العقود غير مكتملة ، فإن الآليات الأخرى التي تعالج عدم التماثل المعلوماتي والانتهازية غالبا ما تصاحب العقود العلائقية. تتضمن الآليات التي يتم تبنيها لاستكمال العقود العلائقية الإشارات والفحص والترابط والمراقبة. ومن الناحية الفنية، ينطبق مصطلحا "الإشارة" و"الفرز" على الآليات التي تعالج الاختيار السلبي (عدم التماثل المعلوماتي)، في حين ينطبق مصطلحا "الترابط" و"الرصد" على الآليات التي تعالج الخطر الأخلاقي (الانتهازية).</a:t>
            </a:r>
          </a:p>
          <a:p>
            <a:pPr algn="just" rtl="1"/>
            <a:endParaRPr lang="en-US" dirty="0"/>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14324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en-US" b="1" dirty="0"/>
              <a:t>  </a:t>
            </a:r>
            <a:r>
              <a:rPr lang="ar-EG" b="1" dirty="0"/>
              <a:t>اشارات.</a:t>
            </a:r>
            <a:endParaRPr lang="en-US" b="1" dirty="0"/>
          </a:p>
          <a:p>
            <a:pPr marL="171450" indent="-171450" algn="just" rtl="1">
              <a:buFont typeface="Arial" panose="020B0604020202020204" pitchFamily="34" charset="0"/>
              <a:buChar char="•"/>
            </a:pPr>
            <a:r>
              <a:rPr lang="ar-EG" dirty="0"/>
              <a:t> قد يكون من الصعب على المستثمر التمييز بين المشاريع عالية الجودة و "الليمون". </a:t>
            </a:r>
            <a:endParaRPr lang="en-US" dirty="0"/>
          </a:p>
          <a:p>
            <a:pPr marL="171450" indent="-171450" algn="just" rtl="1">
              <a:buFont typeface="Arial" panose="020B0604020202020204" pitchFamily="34" charset="0"/>
              <a:buChar char="•"/>
            </a:pPr>
            <a:r>
              <a:rPr lang="ar-EG" dirty="0"/>
              <a:t>جزء من المشكلة هو أن ادعاءات رائد الأعمال بإمكانية النجاح مكلفة أو مستحيلة التحقق.</a:t>
            </a:r>
            <a:endParaRPr lang="en-US" dirty="0"/>
          </a:p>
          <a:p>
            <a:pPr marL="171450" indent="-171450" algn="just" rtl="1">
              <a:buFont typeface="Arial" panose="020B0604020202020204" pitchFamily="34" charset="0"/>
              <a:buChar char="•"/>
            </a:pPr>
            <a:r>
              <a:rPr lang="ar-EG" dirty="0"/>
              <a:t> في بعض الأحيان يمكن لرائد الأعمال نقل معلومات خاصة إيجابية ببساطة عن طريق عرض المعلومات للمستثمرين وتركهم لاستخلاص استنتاجاتهم الخاصة.</a:t>
            </a:r>
            <a:endParaRPr lang="en-US" dirty="0"/>
          </a:p>
          <a:p>
            <a:pPr marL="171450" indent="-171450" algn="just" rtl="1">
              <a:buFont typeface="Arial" panose="020B0604020202020204" pitchFamily="34" charset="0"/>
              <a:buChar char="•"/>
            </a:pPr>
            <a:r>
              <a:rPr lang="ar-EG" dirty="0"/>
              <a:t> لكن هذا أمر محفوف بالمخاطر إذا قرر المستثمر اغتنام الفرصة.</a:t>
            </a:r>
          </a:p>
          <a:p>
            <a:pPr marL="171450" indent="-171450" algn="just" rtl="1">
              <a:buFont typeface="Arial" panose="020B0604020202020204" pitchFamily="34" charset="0"/>
              <a:buChar char="•"/>
            </a:pPr>
            <a:r>
              <a:rPr lang="ar-EG" dirty="0"/>
              <a:t>في بعض الأحيان ، لا يكون توفير المعلومات ممكنا لرائد الأعمال. كيف ، على سبيل المثال ، بدون وثائق مفصلة ، يمكن لرائد الأعمال أن يثبت أن الجهود المبذولة لتطوير برامج جديدة للتعرف على الصوت قد تقدمت بسرعة أكبر بكثير مما كان متوقعا؟ وعلى العكس من ذلك، كيف يمكن لشركة رأس المال المخاطر أن تظهر أنها لا تشارك أو تفكر في أي منتجات منافسة يمكن أن تؤثر على موقفها تجاه منتج رائد الأعمال؟ ويكمن التحدي في القيام بذلك بطريقة مقنعة، ولكنها لا تزال تحافظ على قيمة المعلومات.</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أحد الحلول هو أن يستخدم حامل المعلومات إشارة.</a:t>
            </a:r>
            <a:endParaRPr lang="en-US" b="1" dirty="0"/>
          </a:p>
          <a:p>
            <a:pPr marL="171450" indent="-171450" algn="just" rtl="1">
              <a:buFont typeface="Arial" panose="020B0604020202020204" pitchFamily="34" charset="0"/>
              <a:buChar char="•"/>
            </a:pPr>
            <a:r>
              <a:rPr lang="ar-EG" dirty="0"/>
              <a:t> الإشارة هي </a:t>
            </a:r>
            <a:r>
              <a:rPr lang="ar-EG" u="sng" dirty="0"/>
              <a:t>عرض موثوق به يغني عن الحاجة إلى نقل المعلومات</a:t>
            </a:r>
            <a:r>
              <a:rPr lang="ar-EG" dirty="0"/>
              <a:t>. </a:t>
            </a:r>
            <a:endParaRPr lang="en-US" dirty="0"/>
          </a:p>
          <a:p>
            <a:pPr marL="171450" indent="-171450" algn="just" rtl="1">
              <a:buFont typeface="Arial" panose="020B0604020202020204" pitchFamily="34" charset="0"/>
              <a:buChar char="•"/>
            </a:pPr>
            <a:r>
              <a:rPr lang="ar-EG" dirty="0"/>
              <a:t>في بعض الأحيان ، يمكن أن تكون شروط الصفقة بمثابة إشارات. </a:t>
            </a:r>
            <a:endParaRPr lang="en-US" dirty="0"/>
          </a:p>
          <a:p>
            <a:pPr marL="171450" indent="-171450" algn="just" rtl="1">
              <a:buFont typeface="Arial" panose="020B0604020202020204" pitchFamily="34" charset="0"/>
              <a:buChar char="•"/>
            </a:pPr>
            <a:r>
              <a:rPr lang="ar-EG" dirty="0"/>
              <a:t>لنفترض أن المستثمر يشعر بالقلق من أن التوقعات المالية لرائد الأعمال مفرطة في التفاؤل.</a:t>
            </a:r>
            <a:endParaRPr lang="en-US" dirty="0"/>
          </a:p>
          <a:p>
            <a:pPr marL="171450" indent="-171450" algn="just" rtl="1">
              <a:buFont typeface="Arial" panose="020B0604020202020204" pitchFamily="34" charset="0"/>
              <a:buChar char="•"/>
            </a:pPr>
            <a:r>
              <a:rPr lang="ar-EG" dirty="0"/>
              <a:t> من خلال اقتراح عقد يربط عودته بأهداف الأداء ، فإن رائد الأعمال "يشير" إلى معتقداته الإيجابية.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318907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اشارات.</a:t>
            </a:r>
            <a:endParaRPr lang="ar-EG" dirty="0"/>
          </a:p>
          <a:p>
            <a:pPr marL="171450" indent="-171450" algn="just" rtl="1">
              <a:buFont typeface="Arial" panose="020B0604020202020204" pitchFamily="34" charset="0"/>
              <a:buChar char="•"/>
            </a:pPr>
            <a:r>
              <a:rPr lang="ar-EG" dirty="0"/>
              <a:t>ضع في اعتبارك الشروط التالية للعقد المبرم بين رائد أعمال ، مايلز ستون ، وشركة </a:t>
            </a:r>
            <a:r>
              <a:rPr lang="en-US" dirty="0"/>
              <a:t>VC ، Limited Deals، Ltd. ، </a:t>
            </a:r>
            <a:r>
              <a:rPr lang="ar-EG" dirty="0"/>
              <a:t>فيما يتعلق بتمويل مشروع متنزه افتراضي.</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عند توقيع الاتفاقية ، تلتزم </a:t>
            </a:r>
            <a:r>
              <a:rPr lang="en-US" dirty="0"/>
              <a:t>Limited </a:t>
            </a:r>
            <a:r>
              <a:rPr lang="ar-EG" dirty="0"/>
              <a:t>بتمويل المشروع حتى 4.0 مليون دولار لمدة عام واحد ، وفي ذلك الوقت يجب استيفاء معايير محددة. إذا تم استيفاء المعايير ، فستستثمر </a:t>
            </a:r>
            <a:r>
              <a:rPr lang="en-US" dirty="0"/>
              <a:t>Limited 2.0 </a:t>
            </a:r>
            <a:r>
              <a:rPr lang="ar-EG" dirty="0"/>
              <a:t>مليون دولار إضافية ؛ إذا فشل المشروع في تلبية معيار واحد أو أكثر ، يمكن لشركة </a:t>
            </a:r>
            <a:r>
              <a:rPr lang="en-US" dirty="0"/>
              <a:t>Limited </a:t>
            </a:r>
            <a:r>
              <a:rPr lang="ar-EG" dirty="0"/>
              <a:t>أن تقرر عدم الاستثمار في الجولة الثانية.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إذا لم تستثمر ليميتيد، فإن مايلز لديها 60 يوما للعثور على مستثمر جديد. إذا كان غير قادر على القيام بذلك ، فإن </a:t>
            </a:r>
            <a:r>
              <a:rPr lang="en-US" dirty="0"/>
              <a:t>Limited </a:t>
            </a:r>
            <a:r>
              <a:rPr lang="ar-EG" dirty="0"/>
              <a:t>لها الحق في فرض التصفية. تحتفظ مايلز بملكية فكرة مدينة الملاهي وحقوق النشر والعلامات التجارية ذات الصلة.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إذا تم بيع الأصول الأخرى ، يتم توزيع العائدات بما يتناسب مع حصص رأس المال المستثمر. أخيرا ، إذا استثمرت </a:t>
            </a:r>
            <a:r>
              <a:rPr lang="en-US" dirty="0"/>
              <a:t>Limited </a:t>
            </a:r>
            <a:r>
              <a:rPr lang="ar-EG" dirty="0"/>
              <a:t>الجولة الثانية البالغة 2.0 مليون دولار على الرغم من أن المشروع لا يفي بالمعايير ، فإن </a:t>
            </a:r>
            <a:r>
              <a:rPr lang="en-US" dirty="0"/>
              <a:t>Limited </a:t>
            </a:r>
            <a:r>
              <a:rPr lang="ar-EG" dirty="0"/>
              <a:t>تكتسب سيطرة إدارية.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يشير الاستعداد للالتزام بهذه الشروط إلى عدة أشياء حول مايلز.</a:t>
            </a:r>
            <a:endParaRPr lang="en-US" dirty="0"/>
          </a:p>
          <a:p>
            <a:pPr marL="171450" indent="-171450" algn="just" rtl="1">
              <a:buFont typeface="Arial" panose="020B0604020202020204" pitchFamily="34" charset="0"/>
              <a:buChar char="•"/>
            </a:pPr>
            <a:r>
              <a:rPr lang="ar-EG" dirty="0"/>
              <a:t> أولا ، تستند المعايير إلى توقعاته. من خلال هيكلة الصفقة من حولهم ، يشير مايلز إلى الثقة في أن التوقعات معقولة. </a:t>
            </a:r>
            <a:endParaRPr lang="en-US" dirty="0"/>
          </a:p>
          <a:p>
            <a:pPr marL="171450" indent="-171450" algn="just" rtl="1">
              <a:buFont typeface="Arial" panose="020B0604020202020204" pitchFamily="34" charset="0"/>
              <a:buChar char="•"/>
            </a:pPr>
            <a:r>
              <a:rPr lang="ar-EG" dirty="0"/>
              <a:t>ثانيا، إن استعداده للتخلي عن السيطرة إذا لم تتحقق توقعات الأداء يشير إلى الثقة في مهاراته الإدارية. </a:t>
            </a:r>
            <a:endParaRPr lang="en-US" dirty="0"/>
          </a:p>
          <a:p>
            <a:pPr marL="171450" indent="-171450" algn="just" rtl="1">
              <a:buFont typeface="Arial" panose="020B0604020202020204" pitchFamily="34" charset="0"/>
              <a:buChar char="•"/>
            </a:pPr>
            <a:r>
              <a:rPr lang="ar-EG" dirty="0"/>
              <a:t>يؤثر الترتيب أيضا على حوافز مايلز لتكريس الجهد للمشروع. من خلال العمل بجدية أكبر ، يساعد في ضمان تلبية المعايير وأنه يحافظ على السيطرة. وبالتالي ، فإن </a:t>
            </a:r>
            <a:r>
              <a:rPr lang="ar-EG" b="1" dirty="0"/>
              <a:t>الإشارات تعالج أيضا الخطر الأخلاقي</a:t>
            </a:r>
            <a:r>
              <a:rPr lang="ar-EG" dirty="0"/>
              <a:t>.</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584475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فحص.</a:t>
            </a:r>
            <a:endParaRPr lang="en-US" b="1" dirty="0"/>
          </a:p>
          <a:p>
            <a:pPr marL="171450" indent="-171450" algn="just" rtl="1">
              <a:buFont typeface="Arial" panose="020B0604020202020204" pitchFamily="34" charset="0"/>
              <a:buChar char="•"/>
            </a:pPr>
            <a:r>
              <a:rPr lang="ar-EG" dirty="0"/>
              <a:t> يشبه الفحص إلى حد كبير الإشارة ، باستثناء أن الطرف الذي ليس لديه معلومات خاصة يقدم قائمة من المصطلحات البديلة بحيث يكشف الطرف الذي لديه معلومات عن المعلومات من خلال فعل الاختيار. </a:t>
            </a:r>
            <a:endParaRPr lang="en-US" dirty="0"/>
          </a:p>
          <a:p>
            <a:pPr marL="171450" indent="-171450" algn="just" rtl="1">
              <a:buFont typeface="Arial" panose="020B0604020202020204" pitchFamily="34" charset="0"/>
              <a:buChar char="•"/>
            </a:pPr>
            <a:r>
              <a:rPr lang="ar-EG" dirty="0"/>
              <a:t>في بيئة مشروع جديد ، يمكن للمستثمرين أن يقدموا لأصحاب المشاريع أنواعا بديلة من التمويل.</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وبالنظر إلى الاختيار، فإن أصحاب المشاريع ذوي التوقعات المنخفضة، على سبيل المثال، من المرجح أن يفضلوا التمويل الذي لا يتضمن تفضيل التصفية لمنظم المشاريع أو الشروط التي تقلل من تعرض منظم المشاريع للمخاطر.</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في المقابل، من المرجح أن يقبل رواد الأعمال الذين يثقون في توقعاتهم تفضيلات تصفية مواتية والمزيد من التعرض للمخاطر، معتقدين أن المشروع سينجح وأن الجميع سيبلون بلاء حسنا عند الخروج.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في الواقع ، يثير عقد الفحص معلومات حول معتقدات وتوقعات رائد الأعمال.</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9742361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الترابط.</a:t>
            </a:r>
            <a:endParaRPr lang="en-US" b="1" dirty="0"/>
          </a:p>
          <a:p>
            <a:pPr marL="171450" indent="-171450" algn="just" rtl="1">
              <a:buFont typeface="Arial" panose="020B0604020202020204" pitchFamily="34" charset="0"/>
              <a:buChar char="•"/>
            </a:pPr>
            <a:r>
              <a:rPr lang="ar-EG" dirty="0"/>
              <a:t> من حيث العقد ، يعد نشر السند إحدى الطرق لإضفاء المصداقية على الالتزام بعدم الانخراط في سلوك انتهازي.</a:t>
            </a:r>
            <a:endParaRPr lang="en-US" dirty="0"/>
          </a:p>
          <a:p>
            <a:pPr marL="171450" indent="-171450" algn="just" rtl="1">
              <a:buFont typeface="Arial" panose="020B0604020202020204" pitchFamily="34" charset="0"/>
              <a:buChar char="•"/>
            </a:pPr>
            <a:r>
              <a:rPr lang="ar-EG" dirty="0"/>
              <a:t> </a:t>
            </a:r>
            <a:r>
              <a:rPr lang="ar-EG" b="1" dirty="0"/>
              <a:t>السند هو غرامة يدفعها الطرف الذي يقدم وعدا في حالة كسر الوعد.</a:t>
            </a:r>
            <a:endParaRPr lang="en-US" b="1" dirty="0"/>
          </a:p>
          <a:p>
            <a:pPr marL="171450" indent="-171450" algn="just" rtl="1">
              <a:buFont typeface="Arial" panose="020B0604020202020204" pitchFamily="34" charset="0"/>
              <a:buChar char="•"/>
            </a:pPr>
            <a:r>
              <a:rPr lang="ar-EG" b="1" dirty="0"/>
              <a:t> </a:t>
            </a:r>
            <a:r>
              <a:rPr lang="ar-EG" dirty="0"/>
              <a:t>العنصر الأساسي للسند هو أن الطرف الذي ينشره يصبح أسوأ حالا إذا تم انتهاك الالتزام.</a:t>
            </a:r>
            <a:endParaRPr lang="en-US" dirty="0"/>
          </a:p>
          <a:p>
            <a:pPr marL="171450" indent="-171450" algn="just" rtl="1">
              <a:buFont typeface="Arial" panose="020B0604020202020204" pitchFamily="34" charset="0"/>
              <a:buChar char="•"/>
            </a:pPr>
            <a:r>
              <a:rPr lang="ar-EG" dirty="0"/>
              <a:t>وبالتالي ، يوفر السند حافزا للوفاء بالالتزام.</a:t>
            </a:r>
            <a:endParaRPr lang="en-US" dirty="0"/>
          </a:p>
          <a:p>
            <a:pPr marL="171450" indent="-171450" algn="just" rtl="1">
              <a:buFont typeface="Arial" panose="020B0604020202020204" pitchFamily="34" charset="0"/>
              <a:buChar char="•"/>
            </a:pPr>
            <a:r>
              <a:rPr lang="ar-EG" dirty="0"/>
              <a:t> يمكن أن يكون الالتزام </a:t>
            </a:r>
            <a:r>
              <a:rPr lang="ar-EG" b="1" u="sng" dirty="0"/>
              <a:t>صريحا ومحددا </a:t>
            </a:r>
            <a:r>
              <a:rPr lang="ar-EG" dirty="0"/>
              <a:t>(مثل الموافقة على الاستقالة إذا لم يكن المستثمر راضيا عن جهد رائد الأعمال) </a:t>
            </a:r>
            <a:r>
              <a:rPr lang="ar-EG" b="1" u="sng" dirty="0"/>
              <a:t>أو ضمنيا </a:t>
            </a:r>
            <a:r>
              <a:rPr lang="ar-EG" dirty="0"/>
              <a:t>(مثل ربط التعويض بمستوى المبيعات الذي تم تحقيقه).</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قد يشعر المستثمرون بالقلق من أن رائد الأعمال لن يركز على الأنشطة والمشاكل الصحيحة. على سبيل المثال ، قد يكون رائد الأعمال مهتما بالعمل على المشكلات الفنية أكثر من اهتمامه بإدارة منظمة سريعة النمو ، أو قد لا يدرك الفشل أو قد لا يكون منفتحا على إعادة تركيز المشروع.</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تقديم السند بعدة طرق مختلفة. في بعض الأحيان ، يمكن أن تعمل مجموعة من أحكام العقد المحددة كسند ، مثل التخلي عن حقوق الملكية إذا لم يتم استيفاء شروط معينة: على سبيل المثال ، توقيع عقد بيع مع عميل رئيسي وعد رائد الأعمال بأنه قادر على الوفاء به.</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ومن الوسائل الأخرى لتنفيذ ضمان الأداء إعطاء المستثمر الحق في إنهاء دور صاحب المشروع كرئيس تنفيذي إذا لم يتم تحقيق الأهداف ، مع التحذير من أن الاعتماد على شروط محددة ليس دائما مثاليا لأن الجوانب العشوائية لتطوير مشروع جديد قد تكون خارجة عن سيطرة رائد الأعمال ولا علاقة لها بقدراته.</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وعلاوة على ذلك، تخضع الشروط الصريحة للتلاعب بطرق لا تصب في مصلحة الأطراف.</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1299725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رصد.</a:t>
            </a:r>
            <a:endParaRPr lang="en-US" b="1" dirty="0"/>
          </a:p>
          <a:p>
            <a:pPr marL="171450" indent="-171450" algn="just" rtl="1">
              <a:buFont typeface="Arial" panose="020B0604020202020204" pitchFamily="34" charset="0"/>
              <a:buChar char="•"/>
            </a:pPr>
            <a:r>
              <a:rPr lang="ar-EG" b="1" dirty="0"/>
              <a:t> </a:t>
            </a:r>
            <a:r>
              <a:rPr lang="ar-EG" dirty="0"/>
              <a:t>الطريقة الأخرى التي يتم بها التحكم في السلوك الانتهازي هي </a:t>
            </a:r>
            <a:r>
              <a:rPr lang="ar-EG" b="1" u="sng" dirty="0"/>
              <a:t>المراقبة</a:t>
            </a:r>
            <a:r>
              <a:rPr lang="ar-EG" dirty="0"/>
              <a:t>.</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بدلا من الترابط ، يمكن للأطراف الاعتماد على الملاحظة.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يمكن أن تكون المراقبة </a:t>
            </a:r>
            <a:r>
              <a:rPr lang="ar-EG" b="1" u="sng" dirty="0"/>
              <a:t>مباشرة</a:t>
            </a:r>
            <a:r>
              <a:rPr lang="ar-EG" dirty="0"/>
              <a:t> ، كما في حالة المستثمر الذي يعمل في مجلس إدارة المشروع ، </a:t>
            </a:r>
            <a:r>
              <a:rPr lang="ar-EG" u="sng" dirty="0"/>
              <a:t>أو غير مباشرة </a:t>
            </a:r>
            <a:r>
              <a:rPr lang="ar-EG" dirty="0"/>
              <a:t>، كما في حالة طلب تدقيق البيانات المالية بشكل دوري من قبل شركة محاسبة حسنة السمعة.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تتضمن العلاقات بين شركات رأس المال المغامر وشركات محفظتها عناصر الترابط والمراقبة.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غالبا ما تتضمن هياكل الصفقات ترتيبات السندات مثل حقوق الإنهاء أو الضمانات ، لكن المستثمرين يراقبون الأداء عن كثب.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بعض الرصد ينطوي على محفزات رسمية. على سبيل المثال ، يمنح اختبار الفرضيات والتدريج المستثمر فرصا دورية محددة لتقييم ما إذا كان سيستمر في الاستثمار.</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403898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بالنسبة للمشاريع التي يكون فيها الاقتراض ممكنا ، فإن استخدام تعهدات الديون هو مثال على المراقبة التي تستخدم محفزا.</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تعهدات الديون هي شروط تعاقدية يستخدمها المقرضون لوضع قيود على المقترضين.</a:t>
            </a:r>
            <a:endParaRPr lang="en-US" dirty="0"/>
          </a:p>
          <a:p>
            <a:pPr marL="171450" indent="-171450" algn="just" rtl="1">
              <a:buFont typeface="Arial" panose="020B0604020202020204" pitchFamily="34" charset="0"/>
              <a:buChar char="•"/>
            </a:pPr>
            <a:r>
              <a:rPr lang="ar-EG" dirty="0"/>
              <a:t> قد تقيد تعهدات الديون المقترض من تحمل ديون إضافية أو القيام باستثمارات رأسمالية تتجاوز ما كان متوخى في الأصل</a:t>
            </a:r>
            <a:r>
              <a:rPr lang="en-US" dirty="0"/>
              <a:t>.</a:t>
            </a:r>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كما أنها قد تتطلب من المقترض التقيد بقيود معينة فيما يتعلق بالنسب المالية المختلفة وقد تحد من قدرة المقترض على إجراء توزيعات على مستثمرين آخرين.</a:t>
            </a:r>
            <a:endParaRPr lang="en-US" dirty="0"/>
          </a:p>
          <a:p>
            <a:pPr algn="just" rtl="1"/>
            <a:endParaRPr lang="ar-EG" dirty="0"/>
          </a:p>
          <a:p>
            <a:pPr marL="171450" indent="-171450" algn="just" rtl="1">
              <a:buFont typeface="Arial" panose="020B0604020202020204" pitchFamily="34" charset="0"/>
              <a:buChar char="•"/>
            </a:pPr>
            <a:r>
              <a:rPr lang="ar-EG" dirty="0"/>
              <a:t>يمكن أن يكون استخدام الديون القابلة للتحويل وسيلة لتهدئة قلق المقرض من أن صاحب المشروع قد يتحمل مخاطر لا تفيد المقرض. الدين قابل للتحويل حسب اختيار المقرض (أو المشغلات المحددة في العقد) إلى عدد محدد مسبقا من الأسهم العادية.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وبهذه الطريقة يكون المقرض في وضع يسمح له بالاستفادة من أداء الشركة إذا كان قويا بشكل خاص وكان لدى صاحب المشروع أو مدير الشركة حافز أقل لتحمل مخاطر لا مبرر لها. وبالتالي فإن خيار التحويل يوائم مصالح صاحب المشروع بشكل أوثق مع مصالح المقرض.</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 من الشائع أن تقترض المشاريع الجديدة عالية المخاطر باستخدام ديون قابلة للتحويل أو إصدار أسهم ممتازة قابلة للتحويل</a:t>
            </a:r>
            <a:r>
              <a:rPr lang="en-US" dirty="0"/>
              <a:t>.</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927425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ملخص</a:t>
            </a:r>
          </a:p>
          <a:p>
            <a:pPr marL="171450" indent="-171450" algn="just" rtl="1">
              <a:buFont typeface="Arial" panose="020B0604020202020204" pitchFamily="34" charset="0"/>
              <a:buChar char="•"/>
            </a:pPr>
            <a:r>
              <a:rPr lang="ar-EG" dirty="0"/>
              <a:t>ويضع الفصل إطارا مفاهيميا لتقييم السمات التعاقدية لتمويل المشاريع الجديدة. تؤدي الاختلافات في المواقف تجاه المخاطر والاختلافات في التوقعات حول القيمة والنجاح المحتمل إلى فرصة كبيرة لرائد الأعمال للتعاقد مع مستثمرين خارجيين بطرق يعتبرها الطرفان مفيدة. يوضح الفصل أن التصميم المدروس للعقود بين رواد الأعمال والمستثمرين الخارجيين يمكن أن يعزز قيمة المشاريع ويحول المشاريع غير المقبولة إلى مشاريع جذابة.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ينشأ الاختيار السلبي عندما تدخل الأطراف في مفاوضات بمعلومات وتوقعات غير متماثلة. يشكل عدم التماثل المعلوماتي عائقا أمام التعاقد الفعال بين رواد الأعمال والمستثمرين المحتملين ، حيث قد يشعر كل منهما بالقلق من أن الآخر يعرف أكثر ويحاول الاستفادة منه. تشمل حلول الاختيار السلبي الإشارات والفحص. الإشارة هي آلية يمكن للطرف الذي لديه معلومات إيجابية استخدامها لتمييز نفسه عن أولئك الذين لديهم معلومات سلبية. الشاشة هي آلية يمكن للطرف الذي ليس لديه معلومات استخدامها لإجبار الطرف الذي لديه معلومات على الكشف عما إذا كانت المعلومات إيجابية أم سلبية. يتشابه الفحص والإشارة من حيث أن الأطراف التي لديها معلومات سلبية تجد أنه ليس من الاقتصادي تقليد أولئك الذين لديهم معلومات إيجابية.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ينشأ الخطر الأخلاقي بعد إبرام اتفاق. إذا تم إجراء استثمار غارق وكان خاصا بعلاقة ، فيمكن لطرف في الاتفاقية محاولة الاستيلاء على قيمة الاستثمار. تشمل تقنيات السيطرة على مشاكل المخاطر الأخلاقية الترابط والمراقبة. ينطوي الترابط على تقديم التزام أو استثمار بحيث يكون الطرف الذي لديه الفرصة للتخصيص أسوأ حالا من خلال استغلال الاستثمار الغارق بدلا من عدم القيام بذلك. يمكن استخدام المراقبة من قبل أحد الطرفين للحد من قدرة الطرف الآخر على التصرف بشكل انتهازي.</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بالنظر إلى المشروع وفريق ريادة الأعمال ، يظهر العقد المالي كمحدد مهم محتمل للنجاح أو الفشل. يمكن للعقد المصمم جيدا أن يساهم بشكل كبير في قيمة الفكرة ويساعد في تهدئة مخاوف المستثمرين بشأن قدرات والتزام رائد الأعمال غير المختبر. ومع ذلك ، فإن العقد المصمم بشكل سيئ يمكن أن يمنع بسهولة فكرة أو منتج جيد من الوصول إلى السوق. تعتبر مشاكل المعلومات والحوافز الناشئة عن الاختيار السلبي والمخاطر الأخلاقية محددات مهمة لشروط العقود المالية والهياكل التنظيمية.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4597322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4415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17090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9105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62757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58609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803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12714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63205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64810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87914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51197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8365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8646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0952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5972204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slideLayout" Target="../slideLayouts/slideLayout19.xml"/><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12.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394622" y="459919"/>
            <a:ext cx="5683230" cy="67584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2" y="588475"/>
            <a:ext cx="5804553" cy="650130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6E4CC76-2D0D-6204-3FBC-B0856D8E8836}"/>
              </a:ext>
            </a:extLst>
          </p:cNvPr>
          <p:cNvSpPr txBox="1"/>
          <p:nvPr/>
        </p:nvSpPr>
        <p:spPr>
          <a:xfrm>
            <a:off x="0" y="2996131"/>
            <a:ext cx="663880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Financing</a:t>
            </a:r>
          </a:p>
        </p:txBody>
      </p:sp>
    </p:spTree>
    <p:extLst>
      <p:ext uri="{BB962C8B-B14F-4D97-AF65-F5344CB8AC3E}">
        <p14:creationId xmlns:p14="http://schemas.microsoft.com/office/powerpoint/2010/main" val="1139066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366505" y="537531"/>
            <a:ext cx="6714451" cy="1972334"/>
          </a:xfrm>
          <a:prstGeom prst="rect">
            <a:avLst/>
          </a:prstGeom>
        </p:spPr>
      </p:pic>
      <p:pic>
        <p:nvPicPr>
          <p:cNvPr id="13" name="Picture 12"/>
          <p:cNvPicPr>
            <a:picLocks noChangeAspect="1"/>
          </p:cNvPicPr>
          <p:nvPr/>
        </p:nvPicPr>
        <p:blipFill>
          <a:blip r:embed="rId3"/>
          <a:stretch>
            <a:fillRect/>
          </a:stretch>
        </p:blipFill>
        <p:spPr>
          <a:xfrm>
            <a:off x="639724" y="3463717"/>
            <a:ext cx="9392044" cy="1034667"/>
          </a:xfrm>
          <a:prstGeom prst="rect">
            <a:avLst/>
          </a:prstGeom>
        </p:spPr>
      </p:pic>
      <p:sp>
        <p:nvSpPr>
          <p:cNvPr id="14" name="TextBox 13"/>
          <p:cNvSpPr txBox="1"/>
          <p:nvPr/>
        </p:nvSpPr>
        <p:spPr>
          <a:xfrm>
            <a:off x="474133" y="715791"/>
            <a:ext cx="611359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New Venture Deals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Soliman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3</a:t>
            </a:r>
          </a:p>
        </p:txBody>
      </p:sp>
      <p:sp>
        <p:nvSpPr>
          <p:cNvPr id="16" name="TextBox 15"/>
          <p:cNvSpPr txBox="1"/>
          <p:nvPr/>
        </p:nvSpPr>
        <p:spPr>
          <a:xfrm>
            <a:off x="798989" y="3463717"/>
            <a:ext cx="923277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632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Entrepreneurial Financing</a:t>
            </a:r>
          </a:p>
        </p:txBody>
      </p:sp>
      <p:sp>
        <p:nvSpPr>
          <p:cNvPr id="10" name="TextBox 9">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Picture 14"/>
          <p:cNvPicPr>
            <a:picLocks noChangeAspect="1"/>
          </p:cNvPicPr>
          <p:nvPr/>
        </p:nvPicPr>
        <p:blipFill>
          <a:blip r:embed="rId4"/>
          <a:stretch>
            <a:fillRect/>
          </a:stretch>
        </p:blipFill>
        <p:spPr>
          <a:xfrm>
            <a:off x="2289771" y="5939188"/>
            <a:ext cx="9902229" cy="204838"/>
          </a:xfrm>
          <a:prstGeom prst="rect">
            <a:avLst/>
          </a:prstGeom>
        </p:spPr>
      </p:pic>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69175" y="162107"/>
            <a:ext cx="2383737" cy="1276076"/>
          </a:xfrm>
          <a:prstGeom prst="rect">
            <a:avLst/>
          </a:prstGeom>
        </p:spPr>
      </p:pic>
    </p:spTree>
    <p:extLst>
      <p:ext uri="{BB962C8B-B14F-4D97-AF65-F5344CB8AC3E}">
        <p14:creationId xmlns:p14="http://schemas.microsoft.com/office/powerpoint/2010/main" val="282907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116138"/>
            <a:ext cx="9533101" cy="1130708"/>
          </a:xfrm>
          <a:prstGeom prst="rect">
            <a:avLst/>
          </a:prstGeom>
        </p:spPr>
      </p:pic>
      <p:sp>
        <p:nvSpPr>
          <p:cNvPr id="8" name="TextBox 7"/>
          <p:cNvSpPr txBox="1"/>
          <p:nvPr/>
        </p:nvSpPr>
        <p:spPr>
          <a:xfrm>
            <a:off x="124287" y="155286"/>
            <a:ext cx="206178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36847"/>
            <a:ext cx="2524125" cy="13275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124287" y="2389148"/>
            <a:ext cx="11828105" cy="2677656"/>
          </a:xfrm>
          <a:prstGeom prst="rect">
            <a:avLst/>
          </a:prstGeom>
          <a:solidFill>
            <a:schemeClr val="accent1">
              <a:lumMod val="75000"/>
            </a:schemeClr>
          </a:solidFill>
        </p:spPr>
        <p:txBody>
          <a:bodyPr wrap="square">
            <a:spAutoFit/>
          </a:bodyPr>
          <a:lstStyle/>
          <a:p>
            <a:pPr marL="342900" lvl="0" indent="-342900" algn="justLow">
              <a:buFontTx/>
              <a:buAutoNum type="alphaLcParenR"/>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rPr>
              <a:t>Identifying types of </a:t>
            </a:r>
            <a:r>
              <a:rPr lang="en-US" sz="2400" b="1" dirty="0">
                <a:solidFill>
                  <a:prstClr val="white"/>
                </a:solidFill>
                <a:cs typeface="Times New Roman" panose="02020603050405020304" pitchFamily="18" charset="0"/>
              </a:rPr>
              <a:t>contractual relationship between the entrepreneur and the investor </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rPr>
              <a:t>.</a:t>
            </a:r>
          </a:p>
          <a:p>
            <a:pPr marL="342900" lvl="0" indent="-342900" algn="justLow">
              <a:buFontTx/>
              <a:buAutoNum type="alphaLcParenR"/>
              <a:defRPr/>
            </a:pPr>
            <a:r>
              <a:rPr lang="en-US" sz="2400" b="1" dirty="0">
                <a:solidFill>
                  <a:prstClr val="white"/>
                </a:solidFill>
                <a:cs typeface="Times New Roman" panose="02020603050405020304" pitchFamily="18" charset="0"/>
              </a:rPr>
              <a:t>Explaining Information and incentive Problems and Financial contracting a long with the perfect contract.</a:t>
            </a:r>
          </a:p>
          <a:p>
            <a:pPr marL="342900" lvl="0" indent="-342900" algn="justLow">
              <a:buFontTx/>
              <a:buAutoNum type="alphaLcParenR"/>
              <a:defRPr/>
            </a:pPr>
            <a:r>
              <a:rPr lang="en-US" sz="2400" b="1" dirty="0">
                <a:solidFill>
                  <a:prstClr val="white"/>
                </a:solidFill>
                <a:cs typeface="Times New Roman" panose="02020603050405020304" pitchFamily="18" charset="0"/>
              </a:rPr>
              <a:t>Clarifying difference between Precontractual information costs and Post contractual information costs.</a:t>
            </a:r>
          </a:p>
          <a:p>
            <a:pPr marL="342900" lvl="0" indent="-342900" algn="justLow">
              <a:buFontTx/>
              <a:buAutoNum type="alphaLcParenR"/>
              <a:defRPr/>
            </a:pPr>
            <a:r>
              <a:rPr lang="en-US" sz="2400" b="1" dirty="0">
                <a:solidFill>
                  <a:prstClr val="white"/>
                </a:solidFill>
                <a:cs typeface="Times New Roman" panose="02020603050405020304" pitchFamily="18" charset="0"/>
              </a:rPr>
              <a:t>Identifying essentials of  contract design, Discrete contracting and relational contracts.</a:t>
            </a:r>
          </a:p>
          <a:p>
            <a:pPr marL="342900" lvl="0" indent="-342900" algn="justLow">
              <a:buFontTx/>
              <a:buAutoNum type="alphaLcParenR"/>
              <a:defRPr/>
            </a:pPr>
            <a:r>
              <a:rPr lang="en-US" sz="2400" b="1" dirty="0">
                <a:solidFill>
                  <a:prstClr val="white"/>
                </a:solidFill>
                <a:cs typeface="Times New Roman" panose="02020603050405020304" pitchFamily="18" charset="0"/>
              </a:rPr>
              <a:t>Incomplete contracts and mechanisms for resolving information and incentive Problems</a:t>
            </a: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749074" y="205354"/>
            <a:ext cx="2383737" cy="1215073"/>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custDataLst>
      <p:tags r:id="rId1"/>
    </p:custDataLst>
    <p:extLst>
      <p:ext uri="{BB962C8B-B14F-4D97-AF65-F5344CB8AC3E}">
        <p14:creationId xmlns:p14="http://schemas.microsoft.com/office/powerpoint/2010/main" val="245568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9852" y="1058463"/>
            <a:ext cx="11206546"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600" b="0" i="0" dirty="0">
                <a:solidFill>
                  <a:srgbClr val="242021"/>
                </a:solidFill>
                <a:effectLst/>
                <a:latin typeface="Gotham-Book"/>
              </a:rPr>
              <a:t>In this Chapter </a:t>
            </a:r>
            <a:r>
              <a:rPr lang="en-US" sz="1600" b="0" i="0" dirty="0">
                <a:solidFill>
                  <a:srgbClr val="242021"/>
                </a:solidFill>
                <a:effectLst/>
                <a:latin typeface="TimesNewRomanMTStd"/>
              </a:rPr>
              <a:t>we turn to the </a:t>
            </a:r>
            <a:r>
              <a:rPr lang="en-US" sz="1600" b="1" i="0" dirty="0">
                <a:solidFill>
                  <a:srgbClr val="242021"/>
                </a:solidFill>
                <a:effectLst/>
                <a:latin typeface="TimesNewRomanMTStd"/>
              </a:rPr>
              <a:t>contractual relationship </a:t>
            </a:r>
            <a:r>
              <a:rPr lang="en-US" sz="1600" b="0" i="0" u="sng" dirty="0">
                <a:solidFill>
                  <a:schemeClr val="tx1"/>
                </a:solidFill>
                <a:effectLst/>
                <a:latin typeface="TimesNewRomanMTStd"/>
              </a:rPr>
              <a:t>between the entrepreneur and the investor</a:t>
            </a:r>
            <a:r>
              <a:rPr lang="en-US" sz="1600" b="0" i="0" dirty="0">
                <a:solidFill>
                  <a:schemeClr val="tx1"/>
                </a:solidFill>
                <a:effectLst/>
                <a:latin typeface="TimesNewRomanMTStd"/>
              </a:rPr>
              <a:t> </a:t>
            </a:r>
            <a:r>
              <a:rPr lang="en-US" sz="1600" b="0" i="0" dirty="0">
                <a:solidFill>
                  <a:srgbClr val="242021"/>
                </a:solidFill>
                <a:effectLst/>
                <a:latin typeface="TimesNewRomanMTStd"/>
              </a:rPr>
              <a:t>and explore how financial contracting can be used to benefit both parties. </a:t>
            </a:r>
          </a:p>
          <a:p>
            <a:pPr marL="285750" indent="-285750" algn="just">
              <a:buFont typeface="Arial" panose="020B0604020202020204" pitchFamily="34" charset="0"/>
              <a:buChar char="•"/>
            </a:pPr>
            <a:r>
              <a:rPr lang="en-US" sz="1600" b="0" i="0" dirty="0">
                <a:solidFill>
                  <a:srgbClr val="242021"/>
                </a:solidFill>
                <a:effectLst/>
                <a:latin typeface="TimesNewRomanMTStd"/>
              </a:rPr>
              <a:t>We emphasize the considerations that bear on the choice of contract terms, namely differences between the entrepreneur and the investor in diversification, in the information they possess, in their expectations, and in incentives.</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Although dealing with investors can be stressful, time consuming, and inconvenient for the entrepreneur, </a:t>
            </a:r>
            <a:r>
              <a:rPr lang="en-US" sz="1600" b="1" i="0" dirty="0">
                <a:solidFill>
                  <a:srgbClr val="FF0000"/>
                </a:solidFill>
                <a:effectLst/>
                <a:latin typeface="TimesNewRomanMTStd"/>
              </a:rPr>
              <a:t>investors can also be beneficial</a:t>
            </a:r>
            <a:r>
              <a:rPr lang="en-US" sz="1600" b="0" i="0" dirty="0">
                <a:solidFill>
                  <a:srgbClr val="242021"/>
                </a:solidFill>
                <a:effectLst/>
                <a:latin typeface="TimesNewRomanMTStd"/>
              </a:rPr>
              <a:t>. </a:t>
            </a:r>
            <a:r>
              <a:rPr lang="en-US" sz="1600" b="1" i="0" u="sng" dirty="0">
                <a:solidFill>
                  <a:srgbClr val="242021"/>
                </a:solidFill>
                <a:effectLst/>
                <a:latin typeface="TimesNewRomanMTStd"/>
              </a:rPr>
              <a:t>Potential benefits derive from three sources:</a:t>
            </a:r>
          </a:p>
          <a:p>
            <a:pPr algn="just"/>
            <a:r>
              <a:rPr lang="en-US" sz="1600" b="0" i="0" dirty="0">
                <a:solidFill>
                  <a:srgbClr val="242021"/>
                </a:solidFill>
                <a:effectLst/>
                <a:latin typeface="TimesNewRomanMTStd-Identity-H"/>
              </a:rPr>
              <a:t>          • </a:t>
            </a:r>
            <a:r>
              <a:rPr lang="en-US" sz="1600" i="0" dirty="0">
                <a:solidFill>
                  <a:srgbClr val="FF0000"/>
                </a:solidFill>
                <a:effectLst/>
                <a:latin typeface="TimesNewRomanMTStd"/>
              </a:rPr>
              <a:t>Outside investment </a:t>
            </a:r>
            <a:r>
              <a:rPr lang="en-US" sz="1600" b="0" i="0" dirty="0">
                <a:solidFill>
                  <a:srgbClr val="FF0000"/>
                </a:solidFill>
                <a:effectLst/>
                <a:latin typeface="TimesNewRomanMTStd"/>
              </a:rPr>
              <a:t>enables the entrepreneur to invest less and increase diversification</a:t>
            </a:r>
            <a:r>
              <a:rPr lang="en-US" sz="1600" b="0" i="0" dirty="0">
                <a:solidFill>
                  <a:srgbClr val="242021"/>
                </a:solidFill>
                <a:effectLst/>
                <a:latin typeface="TimesNewRomanMTStd"/>
              </a:rPr>
              <a:t>.</a:t>
            </a:r>
          </a:p>
          <a:p>
            <a:pPr algn="just"/>
            <a:r>
              <a:rPr lang="en-US" sz="1600" b="0" i="0" dirty="0">
                <a:solidFill>
                  <a:srgbClr val="242021"/>
                </a:solidFill>
                <a:effectLst/>
                <a:latin typeface="TimesNewRomanMTStd-Identity-H"/>
              </a:rPr>
              <a:t>          • </a:t>
            </a:r>
            <a:r>
              <a:rPr lang="en-US" sz="1600" b="0" i="0" dirty="0">
                <a:solidFill>
                  <a:srgbClr val="242021"/>
                </a:solidFill>
                <a:effectLst/>
                <a:latin typeface="TimesNewRomanMTStd"/>
              </a:rPr>
              <a:t>Because well-diversified investors have lower required rates of return, increasing </a:t>
            </a:r>
            <a:r>
              <a:rPr lang="en-US" sz="1600" b="0" i="0" dirty="0">
                <a:solidFill>
                  <a:srgbClr val="FF0000"/>
                </a:solidFill>
                <a:effectLst/>
                <a:latin typeface="TimesNewRomanMTStd"/>
              </a:rPr>
              <a:t>outside investment can increase the present value of the venture.</a:t>
            </a:r>
          </a:p>
          <a:p>
            <a:pPr algn="just"/>
            <a:r>
              <a:rPr lang="en-US" sz="1600" b="0" i="0" dirty="0">
                <a:solidFill>
                  <a:srgbClr val="242021"/>
                </a:solidFill>
                <a:effectLst/>
                <a:latin typeface="TimesNewRomanMTStd-Identity-H"/>
              </a:rPr>
              <a:t>          • </a:t>
            </a:r>
            <a:r>
              <a:rPr lang="en-US" sz="1600" i="0" dirty="0">
                <a:solidFill>
                  <a:srgbClr val="FF0000"/>
                </a:solidFill>
                <a:effectLst/>
                <a:latin typeface="TimesNewRomanMTStd"/>
              </a:rPr>
              <a:t>An investor </a:t>
            </a:r>
            <a:r>
              <a:rPr lang="en-US" sz="1600" b="0" i="0" dirty="0">
                <a:solidFill>
                  <a:srgbClr val="FF0000"/>
                </a:solidFill>
                <a:effectLst/>
                <a:latin typeface="TimesNewRomanMTStd"/>
              </a:rPr>
              <a:t>may contribute expertise, advice, and information that enhance value.</a:t>
            </a:r>
          </a:p>
          <a:p>
            <a:pPr algn="just"/>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In financial terms, </a:t>
            </a:r>
            <a:r>
              <a:rPr lang="en-US" sz="1600" b="1" i="0" u="sng" dirty="0">
                <a:solidFill>
                  <a:srgbClr val="242021"/>
                </a:solidFill>
                <a:effectLst/>
                <a:latin typeface="TimesNewRomanMTStd"/>
              </a:rPr>
              <a:t>contracts with investors have three effects:</a:t>
            </a:r>
            <a:r>
              <a:rPr lang="en-US" sz="1600" b="1" i="0" dirty="0">
                <a:solidFill>
                  <a:srgbClr val="242021"/>
                </a:solidFill>
                <a:effectLst/>
                <a:latin typeface="TimesNewRomanMTStd"/>
              </a:rPr>
              <a:t> </a:t>
            </a:r>
          </a:p>
          <a:p>
            <a:pPr algn="just"/>
            <a:r>
              <a:rPr lang="en-US" sz="1600" b="1" dirty="0">
                <a:solidFill>
                  <a:srgbClr val="242021"/>
                </a:solidFill>
                <a:latin typeface="TimesNewRomanMTStd"/>
              </a:rPr>
              <a:t>                    -- </a:t>
            </a:r>
            <a:r>
              <a:rPr lang="en-US" sz="1600" b="0" i="0" dirty="0">
                <a:solidFill>
                  <a:srgbClr val="242021"/>
                </a:solidFill>
                <a:effectLst/>
                <a:latin typeface="TimesNewRomanMTStd"/>
              </a:rPr>
              <a:t>they allocate risk, </a:t>
            </a:r>
          </a:p>
          <a:p>
            <a:pPr algn="just"/>
            <a:r>
              <a:rPr lang="en-US" sz="1600" dirty="0">
                <a:solidFill>
                  <a:srgbClr val="242021"/>
                </a:solidFill>
                <a:latin typeface="TimesNewRomanMTStd"/>
              </a:rPr>
              <a:t>                    -- </a:t>
            </a:r>
            <a:r>
              <a:rPr lang="en-US" sz="1600" b="0" i="0" dirty="0">
                <a:solidFill>
                  <a:srgbClr val="242021"/>
                </a:solidFill>
                <a:effectLst/>
                <a:latin typeface="TimesNewRomanMTStd"/>
              </a:rPr>
              <a:t>they allocate expected returns, and </a:t>
            </a:r>
          </a:p>
          <a:p>
            <a:pPr algn="just"/>
            <a:r>
              <a:rPr lang="en-US" sz="1600" dirty="0">
                <a:solidFill>
                  <a:srgbClr val="242021"/>
                </a:solidFill>
                <a:latin typeface="TimesNewRomanMTStd"/>
              </a:rPr>
              <a:t>                    -- </a:t>
            </a:r>
            <a:r>
              <a:rPr lang="en-US" sz="1600" b="0" i="0" dirty="0">
                <a:solidFill>
                  <a:srgbClr val="242021"/>
                </a:solidFill>
                <a:effectLst/>
                <a:latin typeface="TimesNewRomanMTStd"/>
              </a:rPr>
              <a:t>they change risk and expected returns. </a:t>
            </a:r>
          </a:p>
          <a:p>
            <a:pPr marL="285750" indent="-285750" algn="just">
              <a:buFont typeface="Arial" panose="020B0604020202020204" pitchFamily="34" charset="0"/>
              <a:buChar char="•"/>
            </a:pPr>
            <a:r>
              <a:rPr lang="en-US" sz="1600" b="0" i="0" dirty="0">
                <a:solidFill>
                  <a:srgbClr val="242021"/>
                </a:solidFill>
                <a:effectLst/>
                <a:latin typeface="TimesNewRomanMTStd"/>
              </a:rPr>
              <a:t>Debt financing, </a:t>
            </a:r>
            <a:r>
              <a:rPr lang="en-US" sz="1600" b="0" i="1" u="sng" dirty="0">
                <a:solidFill>
                  <a:srgbClr val="242021"/>
                </a:solidFill>
                <a:effectLst/>
                <a:latin typeface="TimesNewRomanMTStd"/>
              </a:rPr>
              <a:t>for example</a:t>
            </a:r>
            <a:r>
              <a:rPr lang="en-US" sz="1600" b="0" i="0" dirty="0">
                <a:solidFill>
                  <a:srgbClr val="242021"/>
                </a:solidFill>
                <a:effectLst/>
                <a:latin typeface="TimesNewRomanMTStd"/>
              </a:rPr>
              <a:t>, allocates most of the risk to the equity investor/entrepreneur, allocates expected returns between the equity holder and creditors, and changes overall returns due to the incentive and tax effects.</a:t>
            </a: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54550" y="6157045"/>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882726"/>
          </a:xfrm>
          <a:prstGeom prst="rect">
            <a:avLst/>
          </a:prstGeom>
        </p:spPr>
      </p:pic>
      <p:sp>
        <p:nvSpPr>
          <p:cNvPr id="8" name="TextBox 7">
            <a:extLst>
              <a:ext uri="{FF2B5EF4-FFF2-40B4-BE49-F238E27FC236}">
                <a16:creationId xmlns:a16="http://schemas.microsoft.com/office/drawing/2014/main" id="{4744662E-E09D-0709-AE0D-337DBD363338}"/>
              </a:ext>
            </a:extLst>
          </p:cNvPr>
          <p:cNvSpPr txBox="1"/>
          <p:nvPr/>
        </p:nvSpPr>
        <p:spPr>
          <a:xfrm>
            <a:off x="3988589" y="562392"/>
            <a:ext cx="210741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Introduction</a:t>
            </a:r>
          </a:p>
        </p:txBody>
      </p:sp>
    </p:spTree>
    <p:extLst>
      <p:ext uri="{BB962C8B-B14F-4D97-AF65-F5344CB8AC3E}">
        <p14:creationId xmlns:p14="http://schemas.microsoft.com/office/powerpoint/2010/main" val="1467512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1325" y="647471"/>
            <a:ext cx="11586108" cy="48576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i="0" dirty="0">
                <a:solidFill>
                  <a:srgbClr val="242021"/>
                </a:solidFill>
                <a:effectLst/>
                <a:latin typeface="Gotham-Bold"/>
              </a:rPr>
              <a:t>1. </a:t>
            </a:r>
            <a:r>
              <a:rPr lang="en-US" sz="2000" b="1" dirty="0">
                <a:solidFill>
                  <a:srgbClr val="242021"/>
                </a:solidFill>
                <a:latin typeface="Gotham-Bold"/>
              </a:rPr>
              <a:t>T</a:t>
            </a:r>
            <a:r>
              <a:rPr lang="en-US" sz="2000" b="1" i="0" dirty="0">
                <a:solidFill>
                  <a:srgbClr val="242021"/>
                </a:solidFill>
                <a:effectLst/>
                <a:latin typeface="Gotham-Bold"/>
              </a:rPr>
              <a:t>he Economic Framework For Financial Contracting</a:t>
            </a:r>
          </a:p>
          <a:p>
            <a:pPr algn="just"/>
            <a:r>
              <a:rPr lang="en-US" sz="1600" b="0" i="0" dirty="0">
                <a:solidFill>
                  <a:srgbClr val="242021"/>
                </a:solidFill>
                <a:effectLst/>
                <a:latin typeface="TimesNewRomanMTStd"/>
              </a:rPr>
              <a:t>Economics provides a useful framework for thinking about risk and return with the objective of understanding, analyzing, and designing the basic elements of venture deals.</a:t>
            </a:r>
          </a:p>
          <a:p>
            <a:pPr algn="just"/>
            <a:r>
              <a:rPr lang="en-US" b="1" i="0" dirty="0">
                <a:solidFill>
                  <a:srgbClr val="242021"/>
                </a:solidFill>
                <a:effectLst/>
                <a:latin typeface="Gotham-Bold"/>
              </a:rPr>
              <a:t>Information and incentive Problems and Financial contracting</a:t>
            </a:r>
          </a:p>
          <a:p>
            <a:pPr marL="285750" indent="-285750" algn="just">
              <a:buFont typeface="Arial" panose="020B0604020202020204" pitchFamily="34" charset="0"/>
              <a:buChar char="•"/>
            </a:pPr>
            <a:r>
              <a:rPr lang="en-US" sz="1600" b="1" i="0" dirty="0">
                <a:solidFill>
                  <a:srgbClr val="FF0000"/>
                </a:solidFill>
                <a:effectLst/>
                <a:latin typeface="TimesNewRomanMTStd"/>
              </a:rPr>
              <a:t>Information and incentive problems are at the core of negotiations between entrepreneurs and investors</a:t>
            </a:r>
            <a:r>
              <a:rPr lang="en-US" sz="1600" b="0" i="0" dirty="0">
                <a:solidFill>
                  <a:srgbClr val="FF0000"/>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New venture markets are highly uncertain and subject to being influenced by unanticipated events. </a:t>
            </a:r>
          </a:p>
          <a:p>
            <a:pPr marL="285750" indent="-285750" algn="just">
              <a:buFont typeface="Arial" panose="020B0604020202020204" pitchFamily="34" charset="0"/>
              <a:buChar char="•"/>
            </a:pPr>
            <a:r>
              <a:rPr lang="en-US" sz="1600" b="0" i="0" dirty="0">
                <a:solidFill>
                  <a:srgbClr val="242021"/>
                </a:solidFill>
                <a:effectLst/>
                <a:latin typeface="TimesNewRomanMTStd"/>
              </a:rPr>
              <a:t>The parties involved may have different expectations about venture success and may have difficulty communicating their expectations. </a:t>
            </a:r>
          </a:p>
          <a:p>
            <a:pPr marL="285750" indent="-285750" algn="just">
              <a:buFont typeface="Arial" panose="020B0604020202020204" pitchFamily="34" charset="0"/>
              <a:buChar char="•"/>
            </a:pPr>
            <a:r>
              <a:rPr lang="en-US" sz="1600" b="0" i="0" u="sng" dirty="0">
                <a:solidFill>
                  <a:srgbClr val="FF0000"/>
                </a:solidFill>
                <a:effectLst/>
                <a:latin typeface="TimesNewRomanMTStd"/>
              </a:rPr>
              <a:t>Outside parties often cannot know whether venture performance is due to luck or to managerial capability and effort. We refer to such problems as </a:t>
            </a:r>
            <a:r>
              <a:rPr lang="en-US" b="1" u="sng" dirty="0">
                <a:solidFill>
                  <a:srgbClr val="FF0000"/>
                </a:solidFill>
                <a:latin typeface="TimesNewRomanMTStd"/>
              </a:rPr>
              <a:t>I</a:t>
            </a:r>
            <a:r>
              <a:rPr lang="en-US" b="1" i="0" dirty="0">
                <a:solidFill>
                  <a:srgbClr val="FF0000"/>
                </a:solidFill>
                <a:effectLst/>
                <a:latin typeface="TimesNewRomanMTStd"/>
              </a:rPr>
              <a:t>nformation problems</a:t>
            </a:r>
            <a:r>
              <a:rPr lang="en-US" sz="1600" b="1" i="0" dirty="0">
                <a:solidFill>
                  <a:srgbClr val="FF0000"/>
                </a:solidFill>
                <a:effectLst/>
                <a:latin typeface="TimesNewRomanMTStd"/>
              </a:rPr>
              <a:t>.</a:t>
            </a:r>
          </a:p>
          <a:p>
            <a:pPr algn="just"/>
            <a:r>
              <a:rPr lang="en-US" sz="1600" b="0" i="0" dirty="0">
                <a:solidFill>
                  <a:srgbClr val="242021"/>
                </a:solidFill>
                <a:effectLst/>
                <a:latin typeface="TimesNewRomanMTStd"/>
              </a:rPr>
              <a:t>Information problems affect start-ups in many ways. For example, a prospective entrepreneur may have an idea with significant commercial value </a:t>
            </a:r>
            <a:r>
              <a:rPr lang="en-US" sz="1600" b="0" i="0" u="sng" dirty="0">
                <a:solidFill>
                  <a:srgbClr val="242021"/>
                </a:solidFill>
                <a:effectLst/>
                <a:latin typeface="TimesNewRomanMTStd"/>
              </a:rPr>
              <a:t>but be unable to protect it by patent or copyright. </a:t>
            </a:r>
            <a:r>
              <a:rPr lang="en-US" sz="1600" b="0" i="0" dirty="0">
                <a:solidFill>
                  <a:srgbClr val="242021"/>
                </a:solidFill>
                <a:effectLst/>
                <a:latin typeface="TimesNewRomanMTStd"/>
              </a:rPr>
              <a:t>The </a:t>
            </a:r>
            <a:r>
              <a:rPr lang="en-US" sz="1600" b="0" i="0" u="sng" dirty="0">
                <a:solidFill>
                  <a:srgbClr val="242021"/>
                </a:solidFill>
                <a:effectLst/>
                <a:latin typeface="TimesNewRomanMTStd"/>
              </a:rPr>
              <a:t>entrepreneur cannot disclose the idea to prospective investors </a:t>
            </a:r>
            <a:r>
              <a:rPr lang="en-US" sz="1600" b="0" i="0" dirty="0">
                <a:solidFill>
                  <a:srgbClr val="242021"/>
                </a:solidFill>
                <a:effectLst/>
                <a:latin typeface="TimesNewRomanMTStd"/>
              </a:rPr>
              <a:t>without risking its appropriation. How do entrepreneurs deal with such dilemmas? How, conversely, can investors determine the entrepreneur’s true expectations?</a:t>
            </a:r>
          </a:p>
          <a:p>
            <a:pPr algn="just"/>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In addition to information problems, </a:t>
            </a:r>
            <a:r>
              <a:rPr lang="en-US" b="1" i="0" dirty="0">
                <a:solidFill>
                  <a:srgbClr val="FF0000"/>
                </a:solidFill>
                <a:effectLst/>
                <a:latin typeface="TimesNewRomanMTStd"/>
              </a:rPr>
              <a:t>Incentive Conflicts </a:t>
            </a:r>
            <a:r>
              <a:rPr lang="en-US" sz="1600" b="0" i="0" u="sng" dirty="0">
                <a:solidFill>
                  <a:srgbClr val="FF0000"/>
                </a:solidFill>
                <a:effectLst/>
                <a:latin typeface="TimesNewRomanMTStd"/>
              </a:rPr>
              <a:t>can arise between the investors and the entrepreneur and among different investors. </a:t>
            </a:r>
          </a:p>
          <a:p>
            <a:pPr marL="285750" indent="-285750" algn="just">
              <a:buFont typeface="Arial" panose="020B0604020202020204" pitchFamily="34" charset="0"/>
              <a:buChar char="•"/>
            </a:pPr>
            <a:r>
              <a:rPr lang="en-US" sz="1600" b="0" i="0" dirty="0">
                <a:solidFill>
                  <a:srgbClr val="242021"/>
                </a:solidFill>
                <a:effectLst/>
                <a:latin typeface="TimesNewRomanMTStd"/>
              </a:rPr>
              <a:t>An </a:t>
            </a:r>
            <a:r>
              <a:rPr lang="en-US" sz="1600" b="0" i="0" u="sng" dirty="0">
                <a:solidFill>
                  <a:srgbClr val="FF0000"/>
                </a:solidFill>
                <a:effectLst/>
                <a:latin typeface="TimesNewRomanMTStd"/>
              </a:rPr>
              <a:t>entrepreneur with a limited equity stake may not always act in the best interest of other shareholders.</a:t>
            </a:r>
          </a:p>
          <a:p>
            <a:pPr marL="285750" indent="-285750" algn="just">
              <a:buFont typeface="Arial" panose="020B0604020202020204" pitchFamily="34" charset="0"/>
              <a:buChar char="•"/>
            </a:pPr>
            <a:r>
              <a:rPr lang="en-US" sz="1600" b="0" i="0" dirty="0">
                <a:solidFill>
                  <a:srgbClr val="242021"/>
                </a:solidFill>
                <a:effectLst/>
                <a:latin typeface="TimesNewRomanMTStd"/>
              </a:rPr>
              <a:t>If outside financing is in the form of debt, the entrepreneur may want to take on more risk than creditors would like. </a:t>
            </a:r>
          </a:p>
        </p:txBody>
      </p:sp>
      <p:sp>
        <p:nvSpPr>
          <p:cNvPr id="2" name="TextBox 1">
            <a:extLst>
              <a:ext uri="{FF2B5EF4-FFF2-40B4-BE49-F238E27FC236}">
                <a16:creationId xmlns:a16="http://schemas.microsoft.com/office/drawing/2014/main" id="{B4B5A320-BA51-5564-2F9B-D973055BB09A}"/>
              </a:ext>
            </a:extLst>
          </p:cNvPr>
          <p:cNvSpPr txBox="1"/>
          <p:nvPr/>
        </p:nvSpPr>
        <p:spPr>
          <a:xfrm>
            <a:off x="4666279" y="6168216"/>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45091" y="-107882"/>
            <a:ext cx="2383737" cy="654501"/>
          </a:xfrm>
          <a:prstGeom prst="rect">
            <a:avLst/>
          </a:prstGeom>
        </p:spPr>
      </p:pic>
    </p:spTree>
    <p:extLst>
      <p:ext uri="{BB962C8B-B14F-4D97-AF65-F5344CB8AC3E}">
        <p14:creationId xmlns:p14="http://schemas.microsoft.com/office/powerpoint/2010/main" val="1005460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43894"/>
            <a:ext cx="11744259" cy="4952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A taxonomy of information and incentive Problems</a:t>
            </a:r>
          </a:p>
          <a:p>
            <a:pPr marL="285750" indent="-285750" algn="just">
              <a:buFont typeface="Arial" panose="020B0604020202020204" pitchFamily="34" charset="0"/>
              <a:buChar char="•"/>
            </a:pPr>
            <a:r>
              <a:rPr lang="en-US" sz="1800" b="0" i="0" dirty="0">
                <a:solidFill>
                  <a:srgbClr val="242021"/>
                </a:solidFill>
                <a:effectLst/>
                <a:latin typeface="TimesNewRomanMTStd"/>
              </a:rPr>
              <a:t>A useful distinction exists between costs that arise before a contract is entered and those that arise afterward. </a:t>
            </a:r>
          </a:p>
          <a:p>
            <a:pPr marL="285750" indent="-285750" algn="just">
              <a:buFont typeface="Arial" panose="020B0604020202020204" pitchFamily="34" charset="0"/>
              <a:buChar char="•"/>
            </a:pPr>
            <a:r>
              <a:rPr lang="en-US" sz="1800" b="1" i="0" dirty="0">
                <a:solidFill>
                  <a:srgbClr val="242021"/>
                </a:solidFill>
                <a:effectLst/>
                <a:latin typeface="TimesNewRomanMTStd"/>
              </a:rPr>
              <a:t>Before the agreement</a:t>
            </a:r>
            <a:r>
              <a:rPr lang="en-US" sz="1800" b="0" i="0" dirty="0">
                <a:solidFill>
                  <a:srgbClr val="242021"/>
                </a:solidFill>
                <a:effectLst/>
                <a:latin typeface="TimesNewRomanMTStd"/>
              </a:rPr>
              <a:t>, </a:t>
            </a:r>
            <a:r>
              <a:rPr lang="en-US" sz="1800" b="0" i="0" u="sng" dirty="0">
                <a:solidFill>
                  <a:srgbClr val="FF0000"/>
                </a:solidFill>
                <a:effectLst/>
                <a:latin typeface="TimesNewRomanMTStd"/>
              </a:rPr>
              <a:t>the fundamental problem is information</a:t>
            </a:r>
            <a:r>
              <a:rPr lang="en-US" sz="1800" b="0" i="0" dirty="0">
                <a:solidFill>
                  <a:srgbClr val="242021"/>
                </a:solidFill>
                <a:effectLst/>
                <a:latin typeface="TimesNewRomanMTStd"/>
              </a:rPr>
              <a:t>; each party is unsure about what the other knows. </a:t>
            </a:r>
          </a:p>
          <a:p>
            <a:pPr marL="285750" indent="-285750" algn="just">
              <a:buFont typeface="Arial" panose="020B0604020202020204" pitchFamily="34" charset="0"/>
              <a:buChar char="•"/>
            </a:pPr>
            <a:r>
              <a:rPr lang="en-US" sz="1800" b="1" i="0" dirty="0">
                <a:solidFill>
                  <a:srgbClr val="242021"/>
                </a:solidFill>
                <a:effectLst/>
                <a:latin typeface="TimesNewRomanMTStd"/>
              </a:rPr>
              <a:t>After an agreement </a:t>
            </a:r>
            <a:r>
              <a:rPr lang="en-US" sz="1800" b="0" i="0" dirty="0">
                <a:solidFill>
                  <a:srgbClr val="242021"/>
                </a:solidFill>
                <a:effectLst/>
                <a:latin typeface="TimesNewRomanMTStd"/>
              </a:rPr>
              <a:t>is reached, </a:t>
            </a:r>
            <a:r>
              <a:rPr lang="en-US" sz="1800" b="0" i="0" u="sng" dirty="0">
                <a:solidFill>
                  <a:srgbClr val="FF0000"/>
                </a:solidFill>
                <a:effectLst/>
                <a:latin typeface="TimesNewRomanMTStd"/>
              </a:rPr>
              <a:t>the problem is incentives for performance</a:t>
            </a:r>
            <a:r>
              <a:rPr lang="en-US" sz="1800" b="0" i="0" dirty="0">
                <a:solidFill>
                  <a:srgbClr val="242021"/>
                </a:solidFill>
                <a:effectLst/>
                <a:latin typeface="TimesNewRomanMTStd"/>
              </a:rPr>
              <a:t>.</a:t>
            </a:r>
          </a:p>
          <a:p>
            <a:pPr algn="just"/>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
              </a:rPr>
              <a:t>A </a:t>
            </a:r>
            <a:r>
              <a:rPr lang="en-US" sz="1800" b="1" i="0" dirty="0">
                <a:solidFill>
                  <a:srgbClr val="FF0000"/>
                </a:solidFill>
                <a:effectLst/>
                <a:latin typeface="TimesNewRomanMTStd"/>
              </a:rPr>
              <a:t>perfect contract </a:t>
            </a:r>
            <a:r>
              <a:rPr lang="en-US" sz="1800" b="0" i="0" u="sng" dirty="0">
                <a:solidFill>
                  <a:srgbClr val="FF0000"/>
                </a:solidFill>
                <a:effectLst/>
                <a:latin typeface="TimesNewRomanMTStd"/>
              </a:rPr>
              <a:t>anticipates and provides for every contingency</a:t>
            </a:r>
            <a:r>
              <a:rPr lang="en-US" sz="1800" b="0" i="0" dirty="0">
                <a:solidFill>
                  <a:srgbClr val="242021"/>
                </a:solidFill>
                <a:effectLst/>
                <a:latin typeface="TimesNewRomanMTStd"/>
              </a:rPr>
              <a:t>. </a:t>
            </a:r>
            <a:r>
              <a:rPr lang="en-US" sz="1800" b="0" i="0" u="sng" dirty="0">
                <a:solidFill>
                  <a:srgbClr val="242021"/>
                </a:solidFill>
                <a:effectLst/>
                <a:latin typeface="TimesNewRomanMTStd"/>
              </a:rPr>
              <a:t>Its terms bind the parties, so that neither can try to take advantage of the other</a:t>
            </a:r>
            <a:r>
              <a:rPr lang="en-US" sz="1800" b="0" i="0" dirty="0">
                <a:solidFill>
                  <a:srgbClr val="242021"/>
                </a:solidFill>
                <a:effectLst/>
                <a:latin typeface="TimesNewRomanMTStd"/>
              </a:rPr>
              <a:t>. The </a:t>
            </a:r>
            <a:r>
              <a:rPr lang="en-US" sz="1800" b="0" i="0" dirty="0">
                <a:solidFill>
                  <a:srgbClr val="FF0000"/>
                </a:solidFill>
                <a:effectLst/>
                <a:latin typeface="TimesNewRomanMTStd"/>
              </a:rPr>
              <a:t>contract must contain sufficient detail so that a third party can fully enforce its provisions.</a:t>
            </a:r>
            <a:r>
              <a:rPr lang="en-US" sz="1800" b="0" i="0" dirty="0">
                <a:solidFill>
                  <a:srgbClr val="242021"/>
                </a:solidFill>
                <a:effectLst/>
                <a:latin typeface="TimesNewRomanMTStd"/>
              </a:rPr>
              <a:t> </a:t>
            </a:r>
          </a:p>
          <a:p>
            <a:pPr marL="285750" indent="-285750">
              <a:buFont typeface="Arial" panose="020B0604020202020204" pitchFamily="34" charset="0"/>
              <a:buChar char="•"/>
            </a:pPr>
            <a:r>
              <a:rPr lang="en-US" sz="1800" b="1" i="0" u="sng" dirty="0">
                <a:solidFill>
                  <a:srgbClr val="242021"/>
                </a:solidFill>
                <a:effectLst/>
                <a:latin typeface="TimesNewRomanMTStd"/>
              </a:rPr>
              <a:t>A perfect contract is efficient in the sense that</a:t>
            </a:r>
          </a:p>
          <a:p>
            <a:r>
              <a:rPr lang="en-US" sz="1800" b="0" i="0" dirty="0">
                <a:solidFill>
                  <a:srgbClr val="242021"/>
                </a:solidFill>
                <a:effectLst/>
                <a:latin typeface="TimesNewRomanMTStd"/>
              </a:rPr>
              <a:t>      (1) each </a:t>
            </a:r>
            <a:r>
              <a:rPr lang="en-US" sz="1800" b="0" i="0" u="sng" dirty="0">
                <a:solidFill>
                  <a:srgbClr val="242021"/>
                </a:solidFill>
                <a:effectLst/>
                <a:latin typeface="TimesNewRomanMTStd"/>
              </a:rPr>
              <a:t>risk is allocated </a:t>
            </a:r>
            <a:r>
              <a:rPr lang="en-US" sz="1800" b="0" i="0" dirty="0">
                <a:solidFill>
                  <a:srgbClr val="242021"/>
                </a:solidFill>
                <a:effectLst/>
                <a:latin typeface="TimesNewRomanMTStd"/>
              </a:rPr>
              <a:t>to the party who can bear it </a:t>
            </a:r>
            <a:r>
              <a:rPr lang="en-US" sz="1800" b="0" i="0" u="sng" dirty="0">
                <a:solidFill>
                  <a:srgbClr val="242021"/>
                </a:solidFill>
                <a:effectLst/>
                <a:latin typeface="TimesNewRomanMTStd"/>
              </a:rPr>
              <a:t>at least cost</a:t>
            </a:r>
            <a:r>
              <a:rPr lang="en-US" sz="1800" b="0" i="0" dirty="0">
                <a:solidFill>
                  <a:srgbClr val="242021"/>
                </a:solidFill>
                <a:effectLst/>
                <a:latin typeface="TimesNewRomanMTStd"/>
              </a:rPr>
              <a:t>, and </a:t>
            </a:r>
          </a:p>
          <a:p>
            <a:r>
              <a:rPr lang="en-US" sz="1800" b="0" i="0" dirty="0">
                <a:solidFill>
                  <a:srgbClr val="242021"/>
                </a:solidFill>
                <a:effectLst/>
                <a:latin typeface="TimesNewRomanMTStd"/>
              </a:rPr>
              <a:t>       (2) collectively, the contract terms exhaust the </a:t>
            </a:r>
            <a:r>
              <a:rPr lang="en-US" sz="1800" b="0" i="0" u="sng" dirty="0">
                <a:solidFill>
                  <a:srgbClr val="242021"/>
                </a:solidFill>
                <a:effectLst/>
                <a:latin typeface="TimesNewRomanMTStd"/>
              </a:rPr>
              <a:t>possibilities for mutual gain</a:t>
            </a:r>
            <a:r>
              <a:rPr lang="en-US" sz="1800" b="0" i="0" dirty="0">
                <a:solidFill>
                  <a:srgbClr val="242021"/>
                </a:solidFill>
                <a:effectLst/>
                <a:latin typeface="TimesNewRomanMTStd"/>
              </a:rPr>
              <a:t>.</a:t>
            </a:r>
          </a:p>
          <a:p>
            <a:pPr marL="285750" indent="-285750">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New venture financial contracts are far from perfect. </a:t>
            </a:r>
            <a:r>
              <a:rPr lang="en-US" sz="1800" b="0" i="0" dirty="0">
                <a:solidFill>
                  <a:srgbClr val="242021"/>
                </a:solidFill>
                <a:effectLst/>
                <a:latin typeface="TimesNewRomanMTStd"/>
              </a:rPr>
              <a:t>They often </a:t>
            </a:r>
            <a:r>
              <a:rPr lang="en-US" sz="1800" b="0" i="0" u="sng" dirty="0">
                <a:solidFill>
                  <a:srgbClr val="FF0000"/>
                </a:solidFill>
                <a:effectLst/>
                <a:latin typeface="TimesNewRomanMTStd"/>
              </a:rPr>
              <a:t>include extensive lists of representations and warranties and complex contingency structures</a:t>
            </a:r>
            <a:r>
              <a:rPr lang="en-US" sz="1800" b="0" i="0" dirty="0">
                <a:solidFill>
                  <a:srgbClr val="242021"/>
                </a:solidFill>
                <a:effectLst/>
                <a:latin typeface="TimesNewRomanMTStd"/>
              </a:rPr>
              <a:t>. Such provisions are designed to deal with information and incentive problems. </a:t>
            </a:r>
          </a:p>
          <a:p>
            <a:pPr marL="285750" indent="-285750" algn="just">
              <a:buFont typeface="Arial" panose="020B0604020202020204" pitchFamily="34" charset="0"/>
              <a:buChar char="•"/>
            </a:pPr>
            <a:r>
              <a:rPr lang="en-US" sz="1800" b="0" i="0" dirty="0">
                <a:solidFill>
                  <a:srgbClr val="242021"/>
                </a:solidFill>
                <a:effectLst/>
                <a:latin typeface="TimesNewRomanMTStd"/>
              </a:rPr>
              <a:t>They tend to be complex but incomplete in that they do not address every contingency.</a:t>
            </a:r>
          </a:p>
          <a:p>
            <a:pPr marL="285750" indent="-285750" algn="just">
              <a:buFont typeface="Arial" panose="020B0604020202020204" pitchFamily="34" charset="0"/>
              <a:buChar char="•"/>
            </a:pPr>
            <a:r>
              <a:rPr lang="en-US" sz="1800" b="1" i="0" dirty="0">
                <a:solidFill>
                  <a:srgbClr val="FF0000"/>
                </a:solidFill>
                <a:effectLst/>
                <a:latin typeface="TimesNewRomanMTStd"/>
              </a:rPr>
              <a:t>Contractual complexity arises from efforts to address information and incentive problems through detailed contract terms.</a:t>
            </a:r>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595826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73775"/>
          </a:xfrm>
          <a:prstGeom prst="rect">
            <a:avLst/>
          </a:prstGeom>
        </p:spPr>
      </p:pic>
    </p:spTree>
    <p:extLst>
      <p:ext uri="{BB962C8B-B14F-4D97-AF65-F5344CB8AC3E}">
        <p14:creationId xmlns:p14="http://schemas.microsoft.com/office/powerpoint/2010/main" val="3391000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56540"/>
            <a:ext cx="11153709" cy="43774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Precontractual information costs</a:t>
            </a:r>
          </a:p>
          <a:p>
            <a:pPr algn="just"/>
            <a:endParaRPr lang="en-US" sz="1600" b="1" i="0" dirty="0">
              <a:solidFill>
                <a:srgbClr val="242021"/>
              </a:solidFill>
              <a:effectLst/>
              <a:latin typeface="Gotham-Bold"/>
            </a:endParaRPr>
          </a:p>
          <a:p>
            <a:pPr marL="285750" indent="-285750" algn="just">
              <a:buFont typeface="Arial" panose="020B0604020202020204" pitchFamily="34" charset="0"/>
              <a:buChar char="•"/>
            </a:pPr>
            <a:r>
              <a:rPr lang="en-US" sz="1600" b="0" i="0" dirty="0">
                <a:solidFill>
                  <a:srgbClr val="FF0000"/>
                </a:solidFill>
                <a:effectLst/>
                <a:latin typeface="TimesNewRomanMTStd"/>
              </a:rPr>
              <a:t>Information costs arise before any sunk (no salvageable) investment is made</a:t>
            </a:r>
            <a:r>
              <a:rPr lang="en-US" sz="1600" b="0" i="0" dirty="0">
                <a:solidFill>
                  <a:srgbClr val="242021"/>
                </a:solidFill>
                <a:effectLst/>
                <a:latin typeface="TimesNewRomanMTStd"/>
              </a:rPr>
              <a:t>. They arise </a:t>
            </a:r>
            <a:r>
              <a:rPr lang="en-US" sz="1600" b="0" i="0" u="sng" dirty="0">
                <a:solidFill>
                  <a:srgbClr val="FF0000"/>
                </a:solidFill>
                <a:effectLst/>
                <a:latin typeface="TimesNewRomanMTStd"/>
              </a:rPr>
              <a:t>because:</a:t>
            </a:r>
          </a:p>
          <a:p>
            <a:pPr algn="just"/>
            <a:r>
              <a:rPr lang="en-US" sz="1600" dirty="0">
                <a:solidFill>
                  <a:srgbClr val="FF0000"/>
                </a:solidFill>
                <a:latin typeface="TimesNewRomanMTStd"/>
              </a:rPr>
              <a:t>      </a:t>
            </a:r>
            <a:r>
              <a:rPr lang="en-US" sz="1600" b="0" i="0" dirty="0">
                <a:solidFill>
                  <a:srgbClr val="FF0000"/>
                </a:solidFill>
                <a:effectLst/>
                <a:latin typeface="TimesNewRomanMTStd"/>
              </a:rPr>
              <a:t>  -- future is complex and uncertain</a:t>
            </a:r>
            <a:r>
              <a:rPr lang="en-US" sz="1600" b="0" i="0" dirty="0">
                <a:solidFill>
                  <a:srgbClr val="242021"/>
                </a:solidFill>
                <a:effectLst/>
                <a:latin typeface="TimesNewRomanMTStd"/>
              </a:rPr>
              <a:t>, </a:t>
            </a:r>
          </a:p>
          <a:p>
            <a:pPr algn="just"/>
            <a:r>
              <a:rPr lang="en-US" sz="1600" dirty="0">
                <a:solidFill>
                  <a:srgbClr val="242021"/>
                </a:solidFill>
                <a:latin typeface="TimesNewRomanMTStd"/>
              </a:rPr>
              <a:t>        -- </a:t>
            </a:r>
            <a:r>
              <a:rPr lang="en-US" sz="1600" b="0" i="0" dirty="0">
                <a:solidFill>
                  <a:srgbClr val="FF0000"/>
                </a:solidFill>
                <a:effectLst/>
                <a:latin typeface="TimesNewRomanMTStd"/>
              </a:rPr>
              <a:t>parties may have different information and expectations</a:t>
            </a:r>
            <a:r>
              <a:rPr lang="en-US" sz="1600" b="0" i="0" dirty="0">
                <a:solidFill>
                  <a:srgbClr val="242021"/>
                </a:solidFill>
                <a:effectLst/>
                <a:latin typeface="TimesNewRomanMTStd"/>
              </a:rPr>
              <a:t>, and </a:t>
            </a:r>
          </a:p>
          <a:p>
            <a:pPr algn="just"/>
            <a:r>
              <a:rPr lang="en-US" sz="1600" dirty="0">
                <a:solidFill>
                  <a:srgbClr val="242021"/>
                </a:solidFill>
                <a:latin typeface="TimesNewRomanMTStd"/>
              </a:rPr>
              <a:t>        -- </a:t>
            </a:r>
            <a:r>
              <a:rPr lang="en-US" sz="1600" b="0" i="0" dirty="0">
                <a:solidFill>
                  <a:srgbClr val="FF0000"/>
                </a:solidFill>
                <a:effectLst/>
                <a:latin typeface="TimesNewRomanMTStd"/>
              </a:rPr>
              <a:t>each party has an incentive to distort their true information or beliefs</a:t>
            </a:r>
            <a:r>
              <a:rPr lang="en-US" sz="1600" b="0" i="0" dirty="0">
                <a:solidFill>
                  <a:srgbClr val="242021"/>
                </a:solidFill>
                <a:effectLst/>
                <a:latin typeface="TimesNewRomanMTStd"/>
              </a:rPr>
              <a:t>. </a:t>
            </a:r>
          </a:p>
          <a:p>
            <a:pPr algn="just"/>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Such problems are known as “</a:t>
            </a:r>
            <a:r>
              <a:rPr lang="en-US" sz="1600" b="1" i="0" dirty="0">
                <a:solidFill>
                  <a:srgbClr val="FF0000"/>
                </a:solidFill>
                <a:effectLst/>
                <a:latin typeface="TimesNewRomanMTStd"/>
              </a:rPr>
              <a:t>adverse selection</a:t>
            </a:r>
            <a:r>
              <a:rPr lang="en-US" sz="1600" b="0" i="0" dirty="0">
                <a:solidFill>
                  <a:srgbClr val="242021"/>
                </a:solidFill>
                <a:effectLst/>
                <a:latin typeface="TimesNewRomanMTStd"/>
              </a:rPr>
              <a:t>” </a:t>
            </a:r>
            <a:r>
              <a:rPr lang="en-US" sz="1600" b="0" i="0" u="sng" dirty="0">
                <a:solidFill>
                  <a:srgbClr val="FF0000"/>
                </a:solidFill>
                <a:effectLst/>
                <a:latin typeface="TimesNewRomanMTStd"/>
              </a:rPr>
              <a:t>because they can cause good opportunities to be forgone</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The choice to buy health insurance is the classic example of adverse selection. If all people are offered insurance on the same terms, those who expect to be healthy and not to use the insurance will opt not to take it, whereas the unhealthy “adverse selectors” will enroll.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Adverse selection is driven by </a:t>
            </a:r>
            <a:r>
              <a:rPr lang="en-US" sz="1600" b="1" i="0" u="sng" dirty="0">
                <a:solidFill>
                  <a:srgbClr val="242021"/>
                </a:solidFill>
                <a:effectLst/>
                <a:latin typeface="TimesNewRomanMTStd"/>
              </a:rPr>
              <a:t>three major types </a:t>
            </a:r>
            <a:r>
              <a:rPr lang="en-US" sz="1600" b="0" i="0" dirty="0">
                <a:solidFill>
                  <a:srgbClr val="242021"/>
                </a:solidFill>
                <a:effectLst/>
                <a:latin typeface="TimesNewRomanMTStd"/>
              </a:rPr>
              <a:t>of precontractual information costs:</a:t>
            </a:r>
          </a:p>
          <a:p>
            <a:pPr algn="just"/>
            <a:r>
              <a:rPr lang="en-US" sz="1600" b="0" i="0" dirty="0">
                <a:solidFill>
                  <a:srgbClr val="242021"/>
                </a:solidFill>
                <a:effectLst/>
                <a:latin typeface="TimesNewRomanMTStd"/>
              </a:rPr>
              <a:t> </a:t>
            </a:r>
          </a:p>
          <a:p>
            <a:pPr marL="342900" indent="-342900" algn="just">
              <a:buAutoNum type="arabicPeriod"/>
            </a:pPr>
            <a:r>
              <a:rPr lang="en-US" sz="1600" b="0" i="0" dirty="0">
                <a:solidFill>
                  <a:srgbClr val="242021"/>
                </a:solidFill>
                <a:effectLst/>
                <a:latin typeface="TimesNewRomanMTStd"/>
              </a:rPr>
              <a:t>bounded rationality, </a:t>
            </a:r>
          </a:p>
          <a:p>
            <a:pPr marL="342900" indent="-342900" algn="just">
              <a:buAutoNum type="arabicPeriod"/>
            </a:pPr>
            <a:r>
              <a:rPr lang="en-US" sz="1600" b="0" i="0" dirty="0">
                <a:solidFill>
                  <a:srgbClr val="242021"/>
                </a:solidFill>
                <a:effectLst/>
                <a:latin typeface="TimesNewRomanMTStd"/>
              </a:rPr>
              <a:t>information asymmetry, and </a:t>
            </a:r>
          </a:p>
          <a:p>
            <a:pPr marL="342900" indent="-342900" algn="just">
              <a:buAutoNum type="arabicPeriod"/>
            </a:pPr>
            <a:r>
              <a:rPr lang="en-US" sz="1600" b="0" i="0" dirty="0">
                <a:solidFill>
                  <a:srgbClr val="242021"/>
                </a:solidFill>
                <a:effectLst/>
                <a:latin typeface="TimesNewRomanMTStd"/>
              </a:rPr>
              <a:t>impacted information.</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296374" y="550504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94982"/>
          </a:xfrm>
          <a:prstGeom prst="rect">
            <a:avLst/>
          </a:prstGeom>
        </p:spPr>
      </p:pic>
    </p:spTree>
    <p:extLst>
      <p:ext uri="{BB962C8B-B14F-4D97-AF65-F5344CB8AC3E}">
        <p14:creationId xmlns:p14="http://schemas.microsoft.com/office/powerpoint/2010/main" val="4713002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56540"/>
            <a:ext cx="11079241" cy="42440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AutoNum type="arabicParenR"/>
            </a:pPr>
            <a:r>
              <a:rPr lang="en-US" b="1" i="0" dirty="0">
                <a:solidFill>
                  <a:srgbClr val="242021"/>
                </a:solidFill>
                <a:effectLst/>
                <a:latin typeface="Gotham-Bold"/>
              </a:rPr>
              <a:t>Bounded rationality. </a:t>
            </a:r>
            <a:endParaRPr lang="en-US" b="1" dirty="0">
              <a:solidFill>
                <a:srgbClr val="242021"/>
              </a:solidFill>
              <a:latin typeface="Gotham-Bold"/>
            </a:endParaRPr>
          </a:p>
          <a:p>
            <a:pPr marL="342900" indent="-342900" algn="just">
              <a:buAutoNum type="arabicParenR"/>
            </a:pPr>
            <a:endParaRPr lang="en-US" sz="1600" b="1" i="0" dirty="0">
              <a:solidFill>
                <a:srgbClr val="242021"/>
              </a:solidFill>
              <a:effectLst/>
              <a:latin typeface="Gotham-Bold"/>
            </a:endParaRPr>
          </a:p>
          <a:p>
            <a:pPr marL="285750" indent="-285750" algn="just">
              <a:buFont typeface="Arial" panose="020B0604020202020204" pitchFamily="34" charset="0"/>
              <a:buChar char="•"/>
            </a:pPr>
            <a:r>
              <a:rPr lang="en-US" sz="1600" b="0" i="0" dirty="0">
                <a:solidFill>
                  <a:srgbClr val="242021"/>
                </a:solidFill>
                <a:effectLst/>
                <a:latin typeface="TimesNewRomanMTStd"/>
              </a:rPr>
              <a:t>The idea that </a:t>
            </a:r>
            <a:r>
              <a:rPr lang="en-US" sz="1600" b="0" i="0" u="sng" dirty="0">
                <a:solidFill>
                  <a:srgbClr val="FF0000"/>
                </a:solidFill>
                <a:effectLst/>
                <a:latin typeface="TimesNewRomanMTStd"/>
              </a:rPr>
              <a:t>individuals have limited capacity to deal with complexity </a:t>
            </a:r>
            <a:r>
              <a:rPr lang="en-US" sz="1600" b="0" i="0" dirty="0">
                <a:solidFill>
                  <a:srgbClr val="242021"/>
                </a:solidFill>
                <a:effectLst/>
                <a:latin typeface="TimesNewRomanMTStd"/>
              </a:rPr>
              <a:t>is referred to as bounded rationality. </a:t>
            </a:r>
            <a:r>
              <a:rPr lang="en-US" sz="1600" b="0" i="0" u="sng" dirty="0">
                <a:solidFill>
                  <a:srgbClr val="FF0000"/>
                </a:solidFill>
                <a:effectLst/>
                <a:latin typeface="TimesNewRomanMTStd"/>
              </a:rPr>
              <a:t>The parties to a venture cannot anticipate every contingency the venture might face</a:t>
            </a:r>
            <a:r>
              <a:rPr lang="en-US" sz="1600" b="0" i="0" dirty="0">
                <a:solidFill>
                  <a:srgbClr val="242021"/>
                </a:solidFill>
                <a:effectLst/>
                <a:latin typeface="TimesNewRomanMTStd"/>
              </a:rPr>
              <a:t>.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To illustrate, consider an entrepreneur who is seeking funding. </a:t>
            </a:r>
          </a:p>
          <a:p>
            <a:pPr marL="285750" indent="-285750" algn="just">
              <a:buFont typeface="Arial" panose="020B0604020202020204" pitchFamily="34" charset="0"/>
              <a:buChar char="•"/>
            </a:pPr>
            <a:r>
              <a:rPr lang="en-US" sz="1600" b="0" i="0" dirty="0">
                <a:solidFill>
                  <a:srgbClr val="242021"/>
                </a:solidFill>
                <a:effectLst/>
                <a:latin typeface="TimesNewRomanMTStd"/>
              </a:rPr>
              <a:t>Product development time may be short or long. </a:t>
            </a:r>
          </a:p>
          <a:p>
            <a:pPr marL="285750" indent="-285750" algn="just">
              <a:buFont typeface="Arial" panose="020B0604020202020204" pitchFamily="34" charset="0"/>
              <a:buChar char="•"/>
            </a:pPr>
            <a:r>
              <a:rPr lang="en-US" sz="1600" b="0" i="0" dirty="0">
                <a:solidFill>
                  <a:srgbClr val="242021"/>
                </a:solidFill>
                <a:effectLst/>
                <a:latin typeface="TimesNewRomanMTStd"/>
              </a:rPr>
              <a:t>Quality of the resulting product and consumer demand may be high or low. </a:t>
            </a:r>
          </a:p>
          <a:p>
            <a:pPr marL="285750" indent="-285750" algn="just">
              <a:buFont typeface="Arial" panose="020B0604020202020204" pitchFamily="34" charset="0"/>
              <a:buChar char="•"/>
            </a:pPr>
            <a:r>
              <a:rPr lang="en-US" sz="1600" b="0" i="0" dirty="0">
                <a:solidFill>
                  <a:srgbClr val="242021"/>
                </a:solidFill>
                <a:effectLst/>
                <a:latin typeface="TimesNewRomanMTStd"/>
              </a:rPr>
              <a:t>Rivals may be successful or unsuccessful in their efforts to compete. </a:t>
            </a:r>
          </a:p>
          <a:p>
            <a:pPr marL="285750" indent="-285750" algn="just">
              <a:buFont typeface="Arial" panose="020B0604020202020204" pitchFamily="34" charset="0"/>
              <a:buChar char="•"/>
            </a:pPr>
            <a:r>
              <a:rPr lang="en-US" sz="1600" b="0" i="0" dirty="0">
                <a:solidFill>
                  <a:srgbClr val="242021"/>
                </a:solidFill>
                <a:effectLst/>
                <a:latin typeface="TimesNewRomanMTStd"/>
              </a:rPr>
              <a:t>Catastrophic events (death of the entrepreneur, war, etc.) may intervene. </a:t>
            </a:r>
          </a:p>
          <a:p>
            <a:pPr marL="285750" indent="-285750" algn="just">
              <a:buFont typeface="Arial" panose="020B0604020202020204" pitchFamily="34" charset="0"/>
              <a:buChar char="•"/>
            </a:pPr>
            <a:r>
              <a:rPr lang="en-US" sz="1600" b="0" i="0" dirty="0">
                <a:solidFill>
                  <a:srgbClr val="242021"/>
                </a:solidFill>
                <a:effectLst/>
                <a:latin typeface="TimesNewRomanMTStd"/>
              </a:rPr>
              <a:t>The funding needs of the venture depend on all of these factors. </a:t>
            </a:r>
          </a:p>
          <a:p>
            <a:pPr marL="285750" indent="-285750" algn="just">
              <a:buFont typeface="Arial" panose="020B0604020202020204" pitchFamily="34" charset="0"/>
              <a:buChar char="•"/>
            </a:pPr>
            <a:r>
              <a:rPr lang="en-US" sz="1600" b="0" i="0" dirty="0">
                <a:solidFill>
                  <a:srgbClr val="242021"/>
                </a:solidFill>
                <a:effectLst/>
                <a:latin typeface="TimesNewRomanMTStd"/>
              </a:rPr>
              <a:t>In some scenarios the investor will be eager to provide funding but not in others. </a:t>
            </a:r>
          </a:p>
          <a:p>
            <a:pPr marL="285750" indent="-285750" algn="just">
              <a:buFont typeface="Arial" panose="020B0604020202020204" pitchFamily="34" charset="0"/>
              <a:buChar char="•"/>
            </a:pPr>
            <a:r>
              <a:rPr lang="en-US" sz="1600" b="0" i="0" dirty="0">
                <a:solidFill>
                  <a:srgbClr val="242021"/>
                </a:solidFill>
                <a:effectLst/>
                <a:latin typeface="TimesNewRomanMTStd"/>
              </a:rPr>
              <a:t>In some, the entrepreneur would prefer to abandon the venture. </a:t>
            </a:r>
          </a:p>
          <a:p>
            <a:pPr marL="285750" indent="-285750" algn="just">
              <a:buFont typeface="Arial" panose="020B0604020202020204" pitchFamily="34" charset="0"/>
              <a:buChar char="•"/>
            </a:pPr>
            <a:r>
              <a:rPr lang="en-US" sz="1600" b="0" i="0" dirty="0">
                <a:solidFill>
                  <a:srgbClr val="242021"/>
                </a:solidFill>
                <a:effectLst/>
                <a:latin typeface="TimesNewRomanMTStd"/>
              </a:rPr>
              <a:t>If contracting costs were low, the parties could develop an elaborate list of contingencies and</a:t>
            </a:r>
            <a:r>
              <a:rPr lang="en-US" sz="1600" dirty="0"/>
              <a:t> </a:t>
            </a:r>
            <a:r>
              <a:rPr lang="en-US" sz="1600" b="0" i="0" dirty="0">
                <a:solidFill>
                  <a:srgbClr val="242021"/>
                </a:solidFill>
                <a:effectLst/>
                <a:latin typeface="TimesNewRomanMTStd"/>
              </a:rPr>
              <a:t>design a contract that would specify the response to each. </a:t>
            </a:r>
            <a:r>
              <a:rPr lang="en-US" sz="1600" dirty="0">
                <a:solidFill>
                  <a:srgbClr val="242021"/>
                </a:solidFill>
                <a:effectLst/>
                <a:latin typeface="TimesNewRomanMTStd"/>
              </a:rPr>
              <a:t>Bounded rationality explains why entrepreneurs and investors do not try to do this.</a:t>
            </a:r>
            <a:endParaRPr kumimoji="0" lang="en-US" sz="160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334474" y="657324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86420"/>
          </a:xfrm>
          <a:prstGeom prst="rect">
            <a:avLst/>
          </a:prstGeom>
        </p:spPr>
      </p:pic>
    </p:spTree>
    <p:extLst>
      <p:ext uri="{BB962C8B-B14F-4D97-AF65-F5344CB8AC3E}">
        <p14:creationId xmlns:p14="http://schemas.microsoft.com/office/powerpoint/2010/main" val="3041448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079241" cy="406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i="0" dirty="0">
                <a:solidFill>
                  <a:srgbClr val="242021"/>
                </a:solidFill>
                <a:effectLst/>
                <a:latin typeface="Gotham-Bold"/>
              </a:rPr>
              <a:t>2) Information asymmetry. </a:t>
            </a:r>
          </a:p>
          <a:p>
            <a:pPr algn="just"/>
            <a:endParaRPr lang="en-US" sz="1600" b="1" i="0" dirty="0">
              <a:solidFill>
                <a:srgbClr val="242021"/>
              </a:solidFill>
              <a:effectLst/>
              <a:latin typeface="Gotham-Bold"/>
            </a:endParaRPr>
          </a:p>
          <a:p>
            <a:pPr marL="285750" indent="-285750" algn="just">
              <a:buFont typeface="Arial" panose="020B0604020202020204" pitchFamily="34" charset="0"/>
              <a:buChar char="•"/>
            </a:pPr>
            <a:r>
              <a:rPr lang="en-US" sz="1600" b="0" i="0" dirty="0">
                <a:solidFill>
                  <a:srgbClr val="242021"/>
                </a:solidFill>
                <a:effectLst/>
                <a:latin typeface="TimesNewRomanMTStd"/>
              </a:rPr>
              <a:t>Information asymmetry </a:t>
            </a:r>
            <a:r>
              <a:rPr lang="en-US" sz="1600" b="0" i="0" dirty="0">
                <a:solidFill>
                  <a:srgbClr val="FF0000"/>
                </a:solidFill>
                <a:effectLst/>
                <a:latin typeface="TimesNewRomanMTStd"/>
              </a:rPr>
              <a:t>means one party has information that the other lacks and cannot easily acquire</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Asymmetric information </a:t>
            </a:r>
            <a:r>
              <a:rPr lang="en-US" sz="1600" b="0" i="0" u="sng" dirty="0">
                <a:solidFill>
                  <a:srgbClr val="FF0000"/>
                </a:solidFill>
                <a:effectLst/>
                <a:latin typeface="TimesNewRomanMTStd"/>
              </a:rPr>
              <a:t>can prevent a bargain from being struck or cause risk and return to be allocated less efficiently than if information were shared</a:t>
            </a:r>
            <a:r>
              <a:rPr lang="en-US" sz="1600" b="0" i="0" dirty="0">
                <a:solidFill>
                  <a:srgbClr val="242021"/>
                </a:solidFill>
                <a:effectLst/>
                <a:latin typeface="TimesNewRomanMTStd"/>
              </a:rPr>
              <a:t>.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Information asymmetry </a:t>
            </a:r>
            <a:r>
              <a:rPr lang="en-US" sz="1600" b="1" i="0" dirty="0">
                <a:solidFill>
                  <a:srgbClr val="242021"/>
                </a:solidFill>
                <a:effectLst/>
                <a:latin typeface="TimesNewRomanMTStd"/>
              </a:rPr>
              <a:t>can be a problem for entrepreneurial ventures</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An entrepreneur usually cannot know why a prospective investor is interested in the venture. </a:t>
            </a:r>
          </a:p>
          <a:p>
            <a:pPr marL="285750" indent="-285750" algn="just">
              <a:buFont typeface="Arial" panose="020B0604020202020204" pitchFamily="34" charset="0"/>
              <a:buChar char="•"/>
            </a:pPr>
            <a:r>
              <a:rPr lang="en-US" sz="1600" b="0" i="0" dirty="0">
                <a:solidFill>
                  <a:srgbClr val="242021"/>
                </a:solidFill>
                <a:effectLst/>
                <a:latin typeface="TimesNewRomanMTStd"/>
              </a:rPr>
              <a:t>The investor may only be seeking to assess the venture as a competitive threat. </a:t>
            </a:r>
          </a:p>
          <a:p>
            <a:pPr marL="285750" indent="-285750" algn="just">
              <a:buFont typeface="Arial" panose="020B0604020202020204" pitchFamily="34" charset="0"/>
              <a:buChar char="•"/>
            </a:pPr>
            <a:r>
              <a:rPr lang="en-US" sz="1600" b="0" i="0" dirty="0">
                <a:solidFill>
                  <a:srgbClr val="242021"/>
                </a:solidFill>
                <a:effectLst/>
                <a:latin typeface="TimesNewRomanMTStd"/>
              </a:rPr>
              <a:t>Entrepreneurs claim that investors sometimes only get involved in a venture to keep it from reaching the market. </a:t>
            </a:r>
          </a:p>
          <a:p>
            <a:pPr marL="285750" indent="-285750" algn="just">
              <a:buFont typeface="Arial" panose="020B0604020202020204" pitchFamily="34" charset="0"/>
              <a:buChar char="•"/>
            </a:pPr>
            <a:r>
              <a:rPr lang="en-US" sz="1600" b="0" i="0" dirty="0">
                <a:solidFill>
                  <a:srgbClr val="242021"/>
                </a:solidFill>
                <a:effectLst/>
                <a:latin typeface="TimesNewRomanMTStd"/>
              </a:rPr>
              <a:t>This could happen if the investor was involved with another venture that targeted the same market. </a:t>
            </a:r>
          </a:p>
          <a:p>
            <a:pPr marL="285750" indent="-285750" algn="just">
              <a:buFont typeface="Arial" panose="020B0604020202020204" pitchFamily="34" charset="0"/>
              <a:buChar char="•"/>
            </a:pPr>
            <a:r>
              <a:rPr lang="en-US" sz="1600" b="0" i="0" dirty="0">
                <a:solidFill>
                  <a:srgbClr val="242021"/>
                </a:solidFill>
                <a:effectLst/>
                <a:latin typeface="TimesNewRomanMTStd"/>
              </a:rPr>
              <a:t>Conversely, </a:t>
            </a:r>
            <a:r>
              <a:rPr lang="en-US" sz="1600" b="1" i="0" dirty="0">
                <a:solidFill>
                  <a:srgbClr val="FF0000"/>
                </a:solidFill>
                <a:effectLst/>
                <a:latin typeface="TimesNewRomanMTStd"/>
              </a:rPr>
              <a:t>the investor may not be able to accurately assess the expertise and commitment of the entrepreneur.</a:t>
            </a:r>
          </a:p>
        </p:txBody>
      </p:sp>
      <p:sp>
        <p:nvSpPr>
          <p:cNvPr id="2" name="TextBox 1">
            <a:extLst>
              <a:ext uri="{FF2B5EF4-FFF2-40B4-BE49-F238E27FC236}">
                <a16:creationId xmlns:a16="http://schemas.microsoft.com/office/drawing/2014/main" id="{B4B5A320-BA51-5564-2F9B-D973055BB09A}"/>
              </a:ext>
            </a:extLst>
          </p:cNvPr>
          <p:cNvSpPr txBox="1"/>
          <p:nvPr/>
        </p:nvSpPr>
        <p:spPr>
          <a:xfrm>
            <a:off x="4384098" y="5163422"/>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45572"/>
          </a:xfrm>
          <a:prstGeom prst="rect">
            <a:avLst/>
          </a:prstGeom>
        </p:spPr>
      </p:pic>
    </p:spTree>
    <p:extLst>
      <p:ext uri="{BB962C8B-B14F-4D97-AF65-F5344CB8AC3E}">
        <p14:creationId xmlns:p14="http://schemas.microsoft.com/office/powerpoint/2010/main" val="541643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6"/>
            <a:ext cx="11079241" cy="417542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242021"/>
                </a:solidFill>
                <a:latin typeface="Gotham-Bold"/>
              </a:rPr>
              <a:t>3) </a:t>
            </a:r>
            <a:r>
              <a:rPr lang="en-US" b="1" i="0" dirty="0">
                <a:solidFill>
                  <a:srgbClr val="242021"/>
                </a:solidFill>
                <a:effectLst/>
                <a:latin typeface="Gotham-Bold"/>
              </a:rPr>
              <a:t>Impacted Information. </a:t>
            </a:r>
          </a:p>
          <a:p>
            <a:pPr algn="just"/>
            <a:endParaRPr lang="en-US" sz="1600" b="1" i="0" dirty="0">
              <a:solidFill>
                <a:srgbClr val="242021"/>
              </a:solidFill>
              <a:effectLst/>
              <a:latin typeface="Gotham-Bold"/>
            </a:endParaRPr>
          </a:p>
          <a:p>
            <a:pPr marL="285750" indent="-285750" algn="just">
              <a:buFont typeface="Arial" panose="020B0604020202020204" pitchFamily="34" charset="0"/>
              <a:buChar char="•"/>
            </a:pPr>
            <a:r>
              <a:rPr lang="en-US" sz="1600" b="0" i="0" dirty="0">
                <a:solidFill>
                  <a:srgbClr val="242021"/>
                </a:solidFill>
                <a:effectLst/>
                <a:latin typeface="TimesNewRomanMTStd"/>
              </a:rPr>
              <a:t>The </a:t>
            </a:r>
            <a:r>
              <a:rPr lang="en-US" sz="1600" b="0" i="0" u="sng" dirty="0">
                <a:solidFill>
                  <a:srgbClr val="242021"/>
                </a:solidFill>
                <a:effectLst/>
                <a:latin typeface="TimesNewRomanMTStd"/>
              </a:rPr>
              <a:t>problem </a:t>
            </a:r>
            <a:r>
              <a:rPr lang="en-US" sz="1600" b="1" i="0" u="sng" dirty="0">
                <a:solidFill>
                  <a:srgbClr val="242021"/>
                </a:solidFill>
                <a:effectLst/>
                <a:latin typeface="TimesNewRomanMTStd"/>
              </a:rPr>
              <a:t>is not just </a:t>
            </a:r>
            <a:r>
              <a:rPr lang="en-US" sz="1600" b="0" i="0" u="sng" dirty="0">
                <a:solidFill>
                  <a:srgbClr val="242021"/>
                </a:solidFill>
                <a:effectLst/>
                <a:latin typeface="TimesNewRomanMTStd"/>
              </a:rPr>
              <a:t>that the information is held asymmetrically </a:t>
            </a:r>
            <a:r>
              <a:rPr lang="en-US" sz="1600" b="1" i="0" u="sng" dirty="0">
                <a:solidFill>
                  <a:srgbClr val="242021"/>
                </a:solidFill>
                <a:effectLst/>
                <a:latin typeface="TimesNewRomanMTStd"/>
              </a:rPr>
              <a:t>but also </a:t>
            </a:r>
            <a:r>
              <a:rPr lang="en-US" sz="1600" b="0" i="0" u="sng" dirty="0">
                <a:solidFill>
                  <a:srgbClr val="242021"/>
                </a:solidFill>
                <a:effectLst/>
                <a:latin typeface="TimesNewRomanMTStd"/>
              </a:rPr>
              <a:t>that each party has an incentive to distort what they know</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Consequently, each fears exploitation by the other and is reluctant to commit to the venture.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1" i="0" dirty="0">
                <a:solidFill>
                  <a:srgbClr val="FF0000"/>
                </a:solidFill>
                <a:effectLst/>
                <a:latin typeface="TimesNewRomanMTStd"/>
              </a:rPr>
              <a:t>Information is impacted </a:t>
            </a:r>
            <a:r>
              <a:rPr lang="en-US" sz="1600" i="0" u="sng" dirty="0">
                <a:solidFill>
                  <a:srgbClr val="FF0000"/>
                </a:solidFill>
                <a:effectLst/>
                <a:latin typeface="TimesNewRomanMTStd"/>
              </a:rPr>
              <a:t>when one party is uncertain about what the other knows (information asymmetry) and the parties </a:t>
            </a:r>
            <a:r>
              <a:rPr lang="en-US" sz="1600" b="1" i="1" u="sng" dirty="0">
                <a:solidFill>
                  <a:srgbClr val="FF0000"/>
                </a:solidFill>
                <a:effectLst/>
                <a:latin typeface="TimesNewRomanMTStd"/>
              </a:rPr>
              <a:t>cannot</a:t>
            </a:r>
            <a:r>
              <a:rPr lang="en-US" sz="1600" i="0" u="sng" dirty="0">
                <a:solidFill>
                  <a:srgbClr val="FF0000"/>
                </a:solidFill>
                <a:effectLst/>
                <a:latin typeface="TimesNewRomanMTStd"/>
              </a:rPr>
              <a:t> easily communicate what they know to each other.</a:t>
            </a:r>
          </a:p>
          <a:p>
            <a:pPr marL="285750" indent="-285750" algn="just">
              <a:buFont typeface="Arial" panose="020B0604020202020204" pitchFamily="34" charset="0"/>
              <a:buChar char="•"/>
            </a:pPr>
            <a:r>
              <a:rPr lang="en-US" sz="1600" i="0" u="sng" dirty="0">
                <a:solidFill>
                  <a:srgbClr val="242021"/>
                </a:solidFill>
                <a:effectLst/>
                <a:latin typeface="TimesNewRomanMTStd"/>
              </a:rPr>
              <a:t> </a:t>
            </a:r>
          </a:p>
          <a:p>
            <a:pPr marL="285750" indent="-285750" algn="just">
              <a:buFont typeface="Arial" panose="020B0604020202020204" pitchFamily="34" charset="0"/>
              <a:buChar char="•"/>
            </a:pPr>
            <a:r>
              <a:rPr lang="en-US" sz="1600" b="1" i="0" dirty="0">
                <a:solidFill>
                  <a:srgbClr val="242021"/>
                </a:solidFill>
                <a:effectLst/>
                <a:latin typeface="TimesNewRomanMTStd"/>
              </a:rPr>
              <a:t>Impacted information </a:t>
            </a:r>
            <a:r>
              <a:rPr lang="en-US" sz="1600" b="0" i="0" u="sng" dirty="0">
                <a:solidFill>
                  <a:srgbClr val="FF0000"/>
                </a:solidFill>
                <a:effectLst/>
                <a:latin typeface="TimesNewRomanMTStd"/>
              </a:rPr>
              <a:t>raises the cost of market exchange and contracting because prospective trading partners fear being taken advantage of. </a:t>
            </a:r>
          </a:p>
          <a:p>
            <a:pPr marL="285750" indent="-285750" algn="just">
              <a:buFont typeface="Arial" panose="020B0604020202020204" pitchFamily="34" charset="0"/>
              <a:buChar char="•"/>
            </a:pPr>
            <a:endParaRPr lang="en-US" sz="1600" b="0" i="0" u="sng"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To complete the exchange, one or both parties must expend resources to overcome real or perceived information disadvantages. For new ventures, the expenditures often take the form of due diligence investigations in advance of contracting or negotiations of contractual contingencies that mitigate the value of information advantages.</a:t>
            </a: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36498" y="570509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45572"/>
          </a:xfrm>
          <a:prstGeom prst="rect">
            <a:avLst/>
          </a:prstGeom>
        </p:spPr>
      </p:pic>
    </p:spTree>
    <p:extLst>
      <p:ext uri="{BB962C8B-B14F-4D97-AF65-F5344CB8AC3E}">
        <p14:creationId xmlns:p14="http://schemas.microsoft.com/office/powerpoint/2010/main" val="56493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46619"/>
            <a:ext cx="11744259" cy="51543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i="0" dirty="0">
                <a:solidFill>
                  <a:srgbClr val="242021"/>
                </a:solidFill>
                <a:effectLst/>
                <a:latin typeface="Gotham-Bold"/>
              </a:rPr>
              <a:t>Post contractual incentive Problems</a:t>
            </a:r>
          </a:p>
          <a:p>
            <a:pPr marL="285750" indent="-285750" algn="just">
              <a:buFont typeface="Arial" panose="020B0604020202020204" pitchFamily="34" charset="0"/>
              <a:buChar char="•"/>
            </a:pPr>
            <a:r>
              <a:rPr lang="en-US" sz="1600" b="0" i="0" dirty="0">
                <a:solidFill>
                  <a:srgbClr val="242021"/>
                </a:solidFill>
                <a:effectLst/>
                <a:latin typeface="TimesNewRomanMTStd"/>
              </a:rPr>
              <a:t>Once a contract has been entered or a sunk investment has been made, incentives change. </a:t>
            </a:r>
          </a:p>
          <a:p>
            <a:pPr marL="285750" indent="-285750" algn="just">
              <a:buFont typeface="Arial" panose="020B0604020202020204" pitchFamily="34" charset="0"/>
              <a:buChar char="•"/>
            </a:pPr>
            <a:r>
              <a:rPr lang="en-US" sz="1600" b="0" i="0" dirty="0">
                <a:solidFill>
                  <a:srgbClr val="242021"/>
                </a:solidFill>
                <a:effectLst/>
                <a:latin typeface="TimesNewRomanMTStd"/>
              </a:rPr>
              <a:t>The parties may act in ways that are not consistent with their original intentions. </a:t>
            </a:r>
          </a:p>
          <a:p>
            <a:pPr marL="285750" indent="-285750" algn="just">
              <a:buFont typeface="Arial" panose="020B0604020202020204" pitchFamily="34" charset="0"/>
              <a:buChar char="•"/>
            </a:pPr>
            <a:r>
              <a:rPr lang="en-US" sz="1600" b="1" i="0" dirty="0">
                <a:solidFill>
                  <a:srgbClr val="242021"/>
                </a:solidFill>
                <a:effectLst/>
                <a:latin typeface="TimesNewRomanMTStd"/>
              </a:rPr>
              <a:t>Incentive problems </a:t>
            </a:r>
            <a:r>
              <a:rPr lang="en-US" sz="1600" b="0" i="0" dirty="0">
                <a:solidFill>
                  <a:srgbClr val="FF0000"/>
                </a:solidFill>
                <a:effectLst/>
                <a:latin typeface="TimesNewRomanMTStd"/>
              </a:rPr>
              <a:t>arise when contracts are incomplete or when parties cannot monitor performance perfectly. </a:t>
            </a:r>
          </a:p>
          <a:p>
            <a:pPr marL="285750" indent="-285750" algn="just">
              <a:buFont typeface="Arial" panose="020B0604020202020204" pitchFamily="34" charset="0"/>
              <a:buChar char="•"/>
            </a:pPr>
            <a:r>
              <a:rPr lang="en-US" sz="1600" b="0" i="0" dirty="0">
                <a:solidFill>
                  <a:srgbClr val="242021"/>
                </a:solidFill>
                <a:effectLst/>
                <a:latin typeface="TimesNewRomanMTStd"/>
              </a:rPr>
              <a:t>Such problems are known as “</a:t>
            </a:r>
            <a:r>
              <a:rPr lang="en-US" sz="1600" b="1" i="0" dirty="0">
                <a:solidFill>
                  <a:srgbClr val="FF0000"/>
                </a:solidFill>
                <a:effectLst/>
                <a:latin typeface="TimesNewRomanMTStd"/>
              </a:rPr>
              <a:t>moral hazard</a:t>
            </a:r>
            <a:r>
              <a:rPr lang="en-US" sz="1600" b="0" i="0" dirty="0">
                <a:solidFill>
                  <a:srgbClr val="242021"/>
                </a:solidFill>
                <a:effectLst/>
                <a:latin typeface="TimesNewRomanMTStd"/>
              </a:rPr>
              <a:t>” </a:t>
            </a:r>
            <a:r>
              <a:rPr lang="en-US" sz="1600" b="0" i="0" u="sng" dirty="0">
                <a:solidFill>
                  <a:srgbClr val="FF0000"/>
                </a:solidFill>
                <a:effectLst/>
                <a:latin typeface="TimesNewRomanMTStd"/>
              </a:rPr>
              <a:t>because behavior changes once the contract is entered</a:t>
            </a:r>
            <a:r>
              <a:rPr lang="en-US" sz="1600" b="0" i="0" dirty="0">
                <a:solidFill>
                  <a:srgbClr val="242021"/>
                </a:solidFill>
                <a:effectLst/>
                <a:latin typeface="TimesNewRomanMTStd"/>
              </a:rPr>
              <a:t>. </a:t>
            </a:r>
          </a:p>
          <a:p>
            <a:pPr marL="285750" indent="-285750" algn="just">
              <a:buFont typeface="Arial" panose="020B0604020202020204" pitchFamily="34" charset="0"/>
              <a:buChar char="•"/>
            </a:pPr>
            <a:endParaRPr lang="en-US" sz="1600" dirty="0">
              <a:solidFill>
                <a:srgbClr val="242021"/>
              </a:solidFill>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The classic </a:t>
            </a:r>
            <a:r>
              <a:rPr lang="en-US" sz="1600" b="0" i="0" u="sng" dirty="0">
                <a:solidFill>
                  <a:srgbClr val="242021"/>
                </a:solidFill>
                <a:effectLst/>
                <a:latin typeface="TimesNewRomanMTStd"/>
              </a:rPr>
              <a:t>example</a:t>
            </a:r>
            <a:r>
              <a:rPr lang="en-US" sz="1600" b="0" i="0" dirty="0">
                <a:solidFill>
                  <a:srgbClr val="242021"/>
                </a:solidFill>
                <a:effectLst/>
                <a:latin typeface="TimesNewRomanMTStd"/>
              </a:rPr>
              <a:t> again comes from </a:t>
            </a:r>
            <a:r>
              <a:rPr lang="en-US" sz="1600" b="0" i="0" u="sng" dirty="0">
                <a:solidFill>
                  <a:srgbClr val="242021"/>
                </a:solidFill>
                <a:effectLst/>
                <a:latin typeface="TimesNewRomanMTStd"/>
              </a:rPr>
              <a:t>health insurance. </a:t>
            </a:r>
            <a:r>
              <a:rPr lang="en-US" sz="1600" b="0" i="0" dirty="0">
                <a:solidFill>
                  <a:srgbClr val="242021"/>
                </a:solidFill>
                <a:effectLst/>
                <a:latin typeface="TimesNewRomanMTStd"/>
              </a:rPr>
              <a:t>A person who is fully responsible for his or her medical bills makes value-maximizing tradeoffs in deciding whether to visit a doctor. Because insured individuals are not required to pay the full cost of their medical treatments, they will tend to overuse medical services in the sense that the benefit of a specific service to the</a:t>
            </a:r>
            <a:r>
              <a:rPr lang="en-US" sz="1600" dirty="0"/>
              <a:t> </a:t>
            </a:r>
            <a:r>
              <a:rPr lang="en-US" sz="1600" b="0" i="0" dirty="0">
                <a:solidFill>
                  <a:srgbClr val="242021"/>
                </a:solidFill>
                <a:effectLst/>
                <a:latin typeface="TimesNewRomanMTStd"/>
              </a:rPr>
              <a:t>patient is less than the cost of providing it, a factor that drives up the cost of insurance for everyone. </a:t>
            </a:r>
          </a:p>
          <a:p>
            <a:pPr marL="285750" indent="-285750" algn="just">
              <a:buFont typeface="Arial" panose="020B0604020202020204" pitchFamily="34" charset="0"/>
              <a:buChar char="•"/>
            </a:pPr>
            <a:r>
              <a:rPr lang="en-US" sz="1600" b="1" i="0" dirty="0">
                <a:solidFill>
                  <a:srgbClr val="FF0000"/>
                </a:solidFill>
                <a:effectLst/>
                <a:latin typeface="TimesNewRomanMTStd"/>
              </a:rPr>
              <a:t>Anticipating moral hazard is a first step toward finding ways to use deal structure to minimize the costs associated with moral hazard.</a:t>
            </a:r>
          </a:p>
          <a:p>
            <a:pPr marL="285750" indent="-285750" algn="just">
              <a:buFont typeface="Arial" panose="020B0604020202020204" pitchFamily="34" charset="0"/>
              <a:buChar char="•"/>
            </a:pPr>
            <a:r>
              <a:rPr lang="en-US" sz="1600" b="1" i="0" dirty="0">
                <a:solidFill>
                  <a:srgbClr val="242021"/>
                </a:solidFill>
                <a:effectLst/>
                <a:latin typeface="TimesNewRomanMTStd"/>
              </a:rPr>
              <a:t>Financial contracts also can give rise to moral hazard problems. </a:t>
            </a:r>
          </a:p>
          <a:p>
            <a:pPr marL="285750" indent="-285750" algn="just">
              <a:buFont typeface="Arial" panose="020B0604020202020204" pitchFamily="34" charset="0"/>
              <a:buChar char="•"/>
            </a:pPr>
            <a:r>
              <a:rPr lang="en-US" sz="1600" b="0" i="0" dirty="0">
                <a:solidFill>
                  <a:srgbClr val="242021"/>
                </a:solidFill>
                <a:effectLst/>
                <a:latin typeface="TimesNewRomanMTStd"/>
              </a:rPr>
              <a:t>For example, once an investor commits to a venture and shares in the benefits of its success, the entrepreneur’s ownership share is reduced, and the entrepreneur may devote less effort to achieving that success. It makes sense that the entrepreneur would devote less effort than if he were the exclusive beneficiary of his efforts. Replacing outside equity with debt financing changes the entrepreneur’s incentives, but if the debt is risky, it does not eliminate the moral hazard.</a:t>
            </a:r>
          </a:p>
          <a:p>
            <a:pPr marL="285750" indent="-285750" algn="just">
              <a:buFont typeface="Arial" panose="020B0604020202020204" pitchFamily="34" charset="0"/>
              <a:buChar char="•"/>
            </a:pPr>
            <a:r>
              <a:rPr lang="en-US" sz="1600" b="0" i="0" dirty="0">
                <a:solidFill>
                  <a:srgbClr val="242021"/>
                </a:solidFill>
                <a:effectLst/>
                <a:latin typeface="TimesNewRomanMTStd"/>
              </a:rPr>
              <a:t>Moral hazard is driven by </a:t>
            </a:r>
            <a:r>
              <a:rPr lang="en-US" sz="1600" b="1" i="0" u="sng" dirty="0">
                <a:solidFill>
                  <a:srgbClr val="242021"/>
                </a:solidFill>
                <a:effectLst/>
                <a:latin typeface="TimesNewRomanMTStd"/>
              </a:rPr>
              <a:t>three major types </a:t>
            </a:r>
            <a:r>
              <a:rPr lang="en-US" sz="1600" b="0" i="0" dirty="0">
                <a:solidFill>
                  <a:srgbClr val="242021"/>
                </a:solidFill>
                <a:effectLst/>
                <a:latin typeface="TimesNewRomanMTStd"/>
              </a:rPr>
              <a:t>of precontractual information costs: </a:t>
            </a:r>
          </a:p>
          <a:p>
            <a:pPr marL="342900" indent="-342900" algn="just">
              <a:buAutoNum type="arabicPeriod"/>
            </a:pPr>
            <a:r>
              <a:rPr lang="en-US" sz="1600" b="0" i="0" dirty="0">
                <a:solidFill>
                  <a:srgbClr val="242021"/>
                </a:solidFill>
                <a:effectLst/>
                <a:latin typeface="TimesNewRomanMTStd"/>
              </a:rPr>
              <a:t>bounded rationality, </a:t>
            </a:r>
          </a:p>
          <a:p>
            <a:pPr marL="342900" indent="-342900" algn="just">
              <a:buAutoNum type="arabicPeriod"/>
            </a:pPr>
            <a:r>
              <a:rPr lang="en-US" sz="1600" b="0" i="0" dirty="0">
                <a:solidFill>
                  <a:srgbClr val="242021"/>
                </a:solidFill>
                <a:effectLst/>
                <a:latin typeface="TimesNewRomanMTStd"/>
              </a:rPr>
              <a:t>specific investment, and </a:t>
            </a:r>
          </a:p>
          <a:p>
            <a:pPr marL="342900" indent="-342900" algn="just">
              <a:buAutoNum type="arabicPeriod"/>
            </a:pPr>
            <a:r>
              <a:rPr lang="en-US" sz="1600" b="0" i="0" dirty="0">
                <a:solidFill>
                  <a:srgbClr val="242021"/>
                </a:solidFill>
                <a:effectLst/>
                <a:latin typeface="TimesNewRomanMTStd"/>
              </a:rPr>
              <a:t>small numbers bargaining.</a:t>
            </a: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20"/>
            <a:ext cx="2383737" cy="476500"/>
          </a:xfrm>
          <a:prstGeom prst="rect">
            <a:avLst/>
          </a:prstGeom>
        </p:spPr>
      </p:pic>
    </p:spTree>
    <p:extLst>
      <p:ext uri="{BB962C8B-B14F-4D97-AF65-F5344CB8AC3E}">
        <p14:creationId xmlns:p14="http://schemas.microsoft.com/office/powerpoint/2010/main" val="4420342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1066" y="628650"/>
            <a:ext cx="12167315" cy="51951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AutoNum type="arabicParenR"/>
            </a:pPr>
            <a:r>
              <a:rPr lang="en-US" b="1" i="0" dirty="0">
                <a:solidFill>
                  <a:srgbClr val="242021"/>
                </a:solidFill>
                <a:effectLst/>
                <a:latin typeface="Gotham-Bold"/>
              </a:rPr>
              <a:t>Bounded rationality. </a:t>
            </a:r>
          </a:p>
          <a:p>
            <a:pPr marL="285750" indent="-285750" algn="just">
              <a:buFont typeface="Arial" panose="020B0604020202020204" pitchFamily="34" charset="0"/>
              <a:buChar char="•"/>
            </a:pPr>
            <a:r>
              <a:rPr lang="en-US" sz="1600" b="0" i="0" dirty="0">
                <a:solidFill>
                  <a:srgbClr val="242021"/>
                </a:solidFill>
                <a:effectLst/>
                <a:latin typeface="TimesNewRomanMTStd"/>
              </a:rPr>
              <a:t>Just as with adverse selection, </a:t>
            </a:r>
            <a:r>
              <a:rPr lang="en-US" sz="1600" b="0" i="0" dirty="0">
                <a:solidFill>
                  <a:srgbClr val="FF0000"/>
                </a:solidFill>
                <a:effectLst/>
                <a:latin typeface="TimesNewRomanMTStd"/>
              </a:rPr>
              <a:t>if complete contingent claims contracting were costless, the parties could remove the potential for moral hazard </a:t>
            </a:r>
            <a:r>
              <a:rPr lang="en-US" sz="1600" b="1" i="0" u="sng" dirty="0">
                <a:solidFill>
                  <a:srgbClr val="FF0000"/>
                </a:solidFill>
                <a:effectLst/>
                <a:latin typeface="TimesNewRomanMTStd"/>
              </a:rPr>
              <a:t>by completely specifying the contingencies</a:t>
            </a:r>
            <a:r>
              <a:rPr lang="en-US" sz="1600" b="0" i="0" dirty="0">
                <a:solidFill>
                  <a:srgbClr val="FF0000"/>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Costless complete contracting requires both the ability to specify the full range of contingencies and the ability to </a:t>
            </a:r>
            <a:r>
              <a:rPr lang="en-US" sz="1600" b="0" i="0" dirty="0" err="1">
                <a:solidFill>
                  <a:srgbClr val="242021"/>
                </a:solidFill>
                <a:effectLst/>
                <a:latin typeface="TimesNewRomanMTStd"/>
              </a:rPr>
              <a:t>costlessly</a:t>
            </a:r>
            <a:r>
              <a:rPr lang="en-US" sz="1600" b="0" i="0" dirty="0">
                <a:solidFill>
                  <a:srgbClr val="242021"/>
                </a:solidFill>
                <a:effectLst/>
                <a:latin typeface="TimesNewRomanMTStd"/>
              </a:rPr>
              <a:t> </a:t>
            </a:r>
            <a:r>
              <a:rPr lang="en-US" sz="1600" b="0" i="0" u="sng" dirty="0">
                <a:solidFill>
                  <a:srgbClr val="242021"/>
                </a:solidFill>
                <a:effectLst/>
                <a:latin typeface="TimesNewRomanMTStd"/>
              </a:rPr>
              <a:t>monitor the performance of the entrepreneur, </a:t>
            </a:r>
            <a:r>
              <a:rPr lang="en-US" sz="1600" b="0" i="0" dirty="0">
                <a:solidFill>
                  <a:srgbClr val="242021"/>
                </a:solidFill>
                <a:effectLst/>
                <a:latin typeface="TimesNewRomanMTStd"/>
              </a:rPr>
              <a:t>neither of which is even remotely feasible.</a:t>
            </a:r>
          </a:p>
          <a:p>
            <a:pPr algn="just"/>
            <a:endParaRPr lang="en-US" sz="1600" b="0" i="0" dirty="0">
              <a:solidFill>
                <a:srgbClr val="242021"/>
              </a:solidFill>
              <a:effectLst/>
              <a:latin typeface="TimesNewRomanMTStd"/>
            </a:endParaRPr>
          </a:p>
          <a:p>
            <a:pPr algn="just"/>
            <a:r>
              <a:rPr lang="en-US" b="1" i="0" dirty="0">
                <a:solidFill>
                  <a:srgbClr val="242021"/>
                </a:solidFill>
                <a:effectLst/>
                <a:latin typeface="Gotham-Bold"/>
              </a:rPr>
              <a:t>2) Specific investment. </a:t>
            </a:r>
          </a:p>
          <a:p>
            <a:pPr marL="285750" indent="-285750" algn="just">
              <a:buFont typeface="Arial" panose="020B0604020202020204" pitchFamily="34" charset="0"/>
              <a:buChar char="•"/>
            </a:pPr>
            <a:r>
              <a:rPr lang="en-US" sz="1600" b="0" i="0" dirty="0">
                <a:solidFill>
                  <a:srgbClr val="242021"/>
                </a:solidFill>
                <a:effectLst/>
                <a:latin typeface="TimesNewRomanMTStd"/>
              </a:rPr>
              <a:t>Specific investments </a:t>
            </a:r>
            <a:r>
              <a:rPr lang="en-US" sz="1600" b="0" i="0" u="sng" dirty="0">
                <a:solidFill>
                  <a:srgbClr val="FF0000"/>
                </a:solidFill>
                <a:effectLst/>
                <a:latin typeface="TimesNewRomanMTStd"/>
              </a:rPr>
              <a:t>are investments that support a given activity or relationship but have little value in alternative use</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Once a specific investment is made, it is, in effect, sunk. </a:t>
            </a:r>
          </a:p>
          <a:p>
            <a:pPr marL="285750" indent="-285750" algn="just">
              <a:buFont typeface="Arial" panose="020B0604020202020204" pitchFamily="34" charset="0"/>
              <a:buChar char="•"/>
            </a:pPr>
            <a:r>
              <a:rPr lang="en-US" sz="1600" b="0" i="0" dirty="0">
                <a:solidFill>
                  <a:srgbClr val="242021"/>
                </a:solidFill>
                <a:effectLst/>
                <a:latin typeface="TimesNewRomanMTStd"/>
              </a:rPr>
              <a:t>An example is an entrepreneur’s investment of effort and resources in developing a working prototype of a circuit board that is customized to the needs of a particular customer. Suppose, given the planned rate of production, that the amortized quarterly economic cost of effort and resources invested in developing the prototype is $4,000 and the quarterly variable cost of circuit board production is $2,000. The circuit board sales contract between the entrepreneur and the customer calls for the customer to pay $7,000 quarterly. This means that the economic gain to the entrepreneur is $1,000 per quarter. This gain is called an “</a:t>
            </a:r>
            <a:r>
              <a:rPr lang="en-US" sz="1600" b="1" i="0" dirty="0">
                <a:solidFill>
                  <a:srgbClr val="242021"/>
                </a:solidFill>
                <a:effectLst/>
                <a:latin typeface="TimesNewRomanMTStd"/>
              </a:rPr>
              <a:t>economic rent.” </a:t>
            </a:r>
          </a:p>
          <a:p>
            <a:pPr algn="just"/>
            <a:endParaRPr lang="en-US" sz="1600" b="0" i="0" dirty="0">
              <a:solidFill>
                <a:srgbClr val="242021"/>
              </a:solidFill>
              <a:effectLst/>
              <a:latin typeface="TimesNewRomanMTStd"/>
            </a:endParaRPr>
          </a:p>
          <a:p>
            <a:pPr algn="just"/>
            <a:r>
              <a:rPr lang="en-US" sz="1600" b="1" i="0" dirty="0">
                <a:solidFill>
                  <a:srgbClr val="FF0000"/>
                </a:solidFill>
                <a:effectLst/>
                <a:latin typeface="TimesNewRomanMTStd"/>
              </a:rPr>
              <a:t>Economic rent </a:t>
            </a:r>
            <a:r>
              <a:rPr lang="en-US" sz="1600" i="0" u="sng" dirty="0">
                <a:solidFill>
                  <a:srgbClr val="FF0000"/>
                </a:solidFill>
                <a:effectLst/>
                <a:latin typeface="TimesNewRomanMTStd"/>
              </a:rPr>
              <a:t>is an </a:t>
            </a:r>
            <a:r>
              <a:rPr lang="en-US" sz="1600" i="1" u="sng" dirty="0">
                <a:solidFill>
                  <a:srgbClr val="FF0000"/>
                </a:solidFill>
                <a:effectLst/>
                <a:latin typeface="TimesNewRomanMTStd-Italic"/>
              </a:rPr>
              <a:t>ex-ante </a:t>
            </a:r>
            <a:r>
              <a:rPr lang="en-US" sz="1600" i="0" u="sng" dirty="0">
                <a:solidFill>
                  <a:srgbClr val="FF0000"/>
                </a:solidFill>
                <a:effectLst/>
                <a:latin typeface="TimesNewRomanMTStd"/>
              </a:rPr>
              <a:t>concept and is measured as </a:t>
            </a:r>
            <a:r>
              <a:rPr lang="en-US" sz="1600" b="1" i="0" u="sng" dirty="0">
                <a:solidFill>
                  <a:srgbClr val="FF0000"/>
                </a:solidFill>
                <a:effectLst/>
                <a:latin typeface="TimesNewRomanMTStd"/>
              </a:rPr>
              <a:t>the excess </a:t>
            </a:r>
            <a:r>
              <a:rPr lang="en-US" sz="1600" i="0" u="sng" dirty="0">
                <a:solidFill>
                  <a:srgbClr val="FF0000"/>
                </a:solidFill>
                <a:effectLst/>
                <a:latin typeface="TimesNewRomanMTStd"/>
              </a:rPr>
              <a:t>of expected return </a:t>
            </a:r>
            <a:r>
              <a:rPr lang="en-US" sz="1600" b="1" i="0" u="sng" dirty="0">
                <a:solidFill>
                  <a:srgbClr val="FF0000"/>
                </a:solidFill>
                <a:effectLst/>
                <a:latin typeface="TimesNewRomanMTStd"/>
              </a:rPr>
              <a:t>over </a:t>
            </a:r>
            <a:r>
              <a:rPr lang="en-US" sz="1600" i="0" u="sng" dirty="0">
                <a:solidFill>
                  <a:srgbClr val="FF0000"/>
                </a:solidFill>
                <a:effectLst/>
                <a:latin typeface="TimesNewRomanMTStd"/>
              </a:rPr>
              <a:t>the opportunity cost of resources committed</a:t>
            </a:r>
            <a:r>
              <a:rPr lang="en-US" sz="1600" i="0" dirty="0">
                <a:solidFill>
                  <a:srgbClr val="242021"/>
                </a:solidFill>
                <a:effectLst/>
                <a:latin typeface="TimesNewRomanMTStd"/>
              </a:rPr>
              <a:t>. </a:t>
            </a:r>
          </a:p>
          <a:p>
            <a:pPr algn="just"/>
            <a:r>
              <a:rPr lang="en-US" sz="1600" b="0" i="0" dirty="0">
                <a:solidFill>
                  <a:srgbClr val="242021"/>
                </a:solidFill>
                <a:effectLst/>
                <a:latin typeface="TimesNewRomanMTStd"/>
              </a:rPr>
              <a:t>In deciding whether to make the investment to produce the circuit boards, the entrepreneur commits the resources only if the economic rent is positive. Thus, the economic rent is what makes the NPV of the investment positive.</a:t>
            </a:r>
          </a:p>
          <a:p>
            <a:pPr marL="285750" indent="-285750" algn="just">
              <a:buFont typeface="Arial" panose="020B0604020202020204" pitchFamily="34" charset="0"/>
              <a:buChar char="•"/>
            </a:pPr>
            <a:r>
              <a:rPr lang="en-US" sz="1600" b="0" i="0" dirty="0">
                <a:solidFill>
                  <a:srgbClr val="242021"/>
                </a:solidFill>
                <a:effectLst/>
                <a:latin typeface="TimesNewRomanMTStd"/>
              </a:rPr>
              <a:t>Now consider a scenario in which the resource commitment to manufacture the circuit boards has already been made. Economic rent is no longer relevant; instead, the concern is whether the return is sufficient to cover the alternative use value of the resources (the </a:t>
            </a:r>
            <a:r>
              <a:rPr lang="en-US" sz="1600" b="1" i="0" dirty="0">
                <a:solidFill>
                  <a:srgbClr val="242021"/>
                </a:solidFill>
                <a:effectLst/>
                <a:latin typeface="TimesNewRomanMTStd"/>
              </a:rPr>
              <a:t>variable cost</a:t>
            </a:r>
            <a:r>
              <a:rPr lang="en-US" sz="1600" b="0" i="0" dirty="0">
                <a:solidFill>
                  <a:srgbClr val="242021"/>
                </a:solidFill>
                <a:effectLst/>
                <a:latin typeface="TimesNewRomanMTStd"/>
              </a:rPr>
              <a:t>). </a:t>
            </a: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58531"/>
          </a:xfrm>
          <a:prstGeom prst="rect">
            <a:avLst/>
          </a:prstGeom>
        </p:spPr>
      </p:pic>
    </p:spTree>
    <p:extLst>
      <p:ext uri="{BB962C8B-B14F-4D97-AF65-F5344CB8AC3E}">
        <p14:creationId xmlns:p14="http://schemas.microsoft.com/office/powerpoint/2010/main" val="1656071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623503"/>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0" i="0" dirty="0">
                <a:solidFill>
                  <a:srgbClr val="242021"/>
                </a:solidFill>
                <a:effectLst/>
                <a:latin typeface="TimesNewRomanMTStd"/>
              </a:rPr>
              <a:t>Suppose these resources have a salvage value of $2,500 per quarter. The $7,000 quarterly revenue is more than sufficient to justify continuing to make circuit boards. The $4,500 difference between revenue and salvage value is called a “quasi rent.” </a:t>
            </a:r>
          </a:p>
          <a:p>
            <a:pPr algn="just"/>
            <a:r>
              <a:rPr lang="en-US" sz="1800" b="1" i="0" dirty="0">
                <a:solidFill>
                  <a:srgbClr val="FF0000"/>
                </a:solidFill>
                <a:effectLst/>
                <a:latin typeface="TimesNewRomanMTStd"/>
              </a:rPr>
              <a:t>Quasi rent </a:t>
            </a:r>
            <a:r>
              <a:rPr lang="en-US" sz="1800" b="0" i="0" dirty="0">
                <a:solidFill>
                  <a:srgbClr val="FF0000"/>
                </a:solidFill>
                <a:effectLst/>
                <a:latin typeface="TimesNewRomanMTStd"/>
              </a:rPr>
              <a:t>is an </a:t>
            </a:r>
            <a:r>
              <a:rPr lang="en-US" sz="1800" b="0" i="1" dirty="0">
                <a:solidFill>
                  <a:srgbClr val="FF0000"/>
                </a:solidFill>
                <a:effectLst/>
                <a:latin typeface="TimesNewRomanMTStd-Italic"/>
              </a:rPr>
              <a:t>ex-post </a:t>
            </a:r>
            <a:r>
              <a:rPr lang="en-US" sz="1800" b="0" i="0" dirty="0">
                <a:solidFill>
                  <a:srgbClr val="FF0000"/>
                </a:solidFill>
                <a:effectLst/>
                <a:latin typeface="TimesNewRomanMTStd"/>
              </a:rPr>
              <a:t>concept</a:t>
            </a:r>
            <a:r>
              <a:rPr lang="en-US" sz="1800" b="0" i="0" dirty="0">
                <a:solidFill>
                  <a:srgbClr val="242021"/>
                </a:solidFill>
                <a:effectLst/>
                <a:latin typeface="TimesNewRomanMTStd"/>
              </a:rPr>
              <a:t>. </a:t>
            </a:r>
            <a:r>
              <a:rPr lang="en-US" sz="1800" b="0" i="0" u="sng" dirty="0">
                <a:solidFill>
                  <a:srgbClr val="FF0000"/>
                </a:solidFill>
                <a:effectLst/>
                <a:latin typeface="TimesNewRomanMTStd"/>
              </a:rPr>
              <a:t>It measures the difference between revenue received and minimum revenue necessary to justify keeping the equipment in its current use.</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Quasi rents </a:t>
            </a:r>
            <a:r>
              <a:rPr lang="en-US" sz="1800" b="0" i="0" u="sng" dirty="0">
                <a:solidFill>
                  <a:srgbClr val="242021"/>
                </a:solidFill>
                <a:effectLst/>
                <a:latin typeface="TimesNewRomanMTStd"/>
              </a:rPr>
              <a:t>exist because of sunk investments. </a:t>
            </a:r>
          </a:p>
          <a:p>
            <a:pPr marL="285750" indent="-285750" algn="just">
              <a:buFont typeface="Arial" panose="020B0604020202020204" pitchFamily="34" charset="0"/>
              <a:buChar char="•"/>
            </a:pPr>
            <a:r>
              <a:rPr lang="en-US" sz="1800" b="1" i="0" dirty="0">
                <a:solidFill>
                  <a:srgbClr val="242021"/>
                </a:solidFill>
                <a:effectLst/>
                <a:latin typeface="TimesNewRomanMTStd"/>
              </a:rPr>
              <a:t>Moral hazard problems are related to the existence of quasi rents. </a:t>
            </a:r>
          </a:p>
          <a:p>
            <a:pPr marL="285750" indent="-285750" algn="just">
              <a:buFont typeface="Arial" panose="020B0604020202020204" pitchFamily="34" charset="0"/>
              <a:buChar char="•"/>
            </a:pPr>
            <a:r>
              <a:rPr lang="en-US" sz="1800" b="0" i="0" dirty="0">
                <a:solidFill>
                  <a:srgbClr val="242021"/>
                </a:solidFill>
                <a:effectLst/>
                <a:latin typeface="TimesNewRomanMTStd"/>
              </a:rPr>
              <a:t>Because the entrepreneur will continue to supply circuit boards as long as the quarterly return is at least $2,500, the customer who is paying $7,000 has an incentive to threaten not to purchase unless the entrepreneur reduces the price. </a:t>
            </a:r>
          </a:p>
          <a:p>
            <a:pPr marL="285750" indent="-285750" algn="just">
              <a:buFont typeface="Arial" panose="020B0604020202020204" pitchFamily="34" charset="0"/>
              <a:buChar char="•"/>
            </a:pPr>
            <a:r>
              <a:rPr lang="en-US" sz="1800" b="0" i="0" dirty="0">
                <a:solidFill>
                  <a:srgbClr val="242021"/>
                </a:solidFill>
                <a:effectLst/>
                <a:latin typeface="TimesNewRomanMTStd"/>
              </a:rPr>
              <a:t>Such an attempt to appropriate the quasi rent is an example of moral hazard that arises after a specific investment is made. </a:t>
            </a:r>
          </a:p>
          <a:p>
            <a:pPr marL="285750" indent="-285750" algn="just">
              <a:buFont typeface="Arial" panose="020B0604020202020204" pitchFamily="34" charset="0"/>
              <a:buChar char="•"/>
            </a:pPr>
            <a:r>
              <a:rPr lang="en-US" sz="1800" b="0" i="0" dirty="0">
                <a:solidFill>
                  <a:srgbClr val="242021"/>
                </a:solidFill>
                <a:effectLst/>
                <a:latin typeface="TimesNewRomanMTStd"/>
              </a:rPr>
              <a:t>This example shows that the parties to a new venture must be sensitive to the presence of specific investments. </a:t>
            </a:r>
          </a:p>
          <a:p>
            <a:pPr marL="285750" indent="-285750" algn="just">
              <a:buFont typeface="Arial" panose="020B0604020202020204" pitchFamily="34" charset="0"/>
              <a:buChar char="•"/>
            </a:pPr>
            <a:r>
              <a:rPr lang="en-US" sz="1800" b="0" i="0" dirty="0">
                <a:solidFill>
                  <a:srgbClr val="242021"/>
                </a:solidFill>
                <a:effectLst/>
                <a:latin typeface="TimesNewRomanMTStd"/>
              </a:rPr>
              <a:t>If the investment is not specific, competition can prevent appropriation. </a:t>
            </a:r>
          </a:p>
          <a:p>
            <a:pPr marL="285750" indent="-285750" algn="just">
              <a:buFont typeface="Arial" panose="020B0604020202020204" pitchFamily="34" charset="0"/>
              <a:buChar char="•"/>
            </a:pPr>
            <a:r>
              <a:rPr lang="en-US" sz="1800" b="0" i="0" dirty="0">
                <a:solidFill>
                  <a:srgbClr val="242021"/>
                </a:solidFill>
                <a:effectLst/>
                <a:latin typeface="TimesNewRomanMTStd"/>
              </a:rPr>
              <a:t>If it is, then the party investing in the specific asset faces the risk of appropriation, and the contract structure may need to address the risk.</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33768"/>
          </a:xfrm>
          <a:prstGeom prst="rect">
            <a:avLst/>
          </a:prstGeom>
        </p:spPr>
      </p:pic>
    </p:spTree>
    <p:extLst>
      <p:ext uri="{BB962C8B-B14F-4D97-AF65-F5344CB8AC3E}">
        <p14:creationId xmlns:p14="http://schemas.microsoft.com/office/powerpoint/2010/main" val="775136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7397" y="560888"/>
            <a:ext cx="12210984" cy="53979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i="0" dirty="0">
                <a:solidFill>
                  <a:srgbClr val="242021"/>
                </a:solidFill>
                <a:effectLst/>
                <a:latin typeface="Gotham-Bold"/>
              </a:rPr>
              <a:t>3) Small numbers bargaining. </a:t>
            </a:r>
            <a:r>
              <a:rPr lang="en-US" b="1" dirty="0">
                <a:solidFill>
                  <a:srgbClr val="242021"/>
                </a:solidFill>
                <a:latin typeface="Gotham-Bold"/>
              </a:rPr>
              <a:t>(</a:t>
            </a:r>
            <a:r>
              <a:rPr lang="en-US" sz="1800" b="0" i="1" dirty="0">
                <a:solidFill>
                  <a:srgbClr val="242021"/>
                </a:solidFill>
                <a:effectLst/>
                <a:latin typeface="TimesNewRomanMTStd"/>
              </a:rPr>
              <a:t>aggressive bargaining </a:t>
            </a:r>
            <a:r>
              <a:rPr lang="en-US" b="1" dirty="0">
                <a:solidFill>
                  <a:srgbClr val="242021"/>
                </a:solidFill>
                <a:latin typeface="Gotham-Bold"/>
              </a:rPr>
              <a:t>)</a:t>
            </a:r>
            <a:endParaRPr lang="en-US" sz="1800" b="1" i="0" dirty="0">
              <a:solidFill>
                <a:srgbClr val="242021"/>
              </a:solidFill>
              <a:effectLst/>
              <a:latin typeface="Gotham-Bol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FF0000"/>
                </a:solidFill>
                <a:effectLst/>
                <a:latin typeface="TimesNewRomanMTStd"/>
              </a:rPr>
              <a:t>Market exchange works best when large numbers of buyers and sellers compete.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The market for initial outside financing can be such a market.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It is easy to see how the presence of large numbers of potential investors facilitates exchange. Any investment the entrepreneur makes at an early stage is likely to be specific to the venture and no salvageable.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FF0000"/>
                </a:solidFill>
                <a:effectLst/>
                <a:latin typeface="TimesNewRomanMTStd"/>
              </a:rPr>
              <a:t>With a large number of investors competing, the entrepreneur does not need to be concerned about making value-enhancing investments before agreeing to a contract.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If the entrepreneur is right, competition among investors will result in terms that more than compensate for the sunk investment.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sng" dirty="0">
                <a:solidFill>
                  <a:srgbClr val="FF0000"/>
                </a:solidFill>
                <a:effectLst/>
                <a:latin typeface="TimesNewRomanMTStd"/>
              </a:rPr>
              <a:t>The difficulty arises when the number of prospective investors is small</a:t>
            </a:r>
            <a:r>
              <a:rPr lang="en-US" sz="1800" b="0" i="0" dirty="0">
                <a:solidFill>
                  <a:srgbClr val="FF0000"/>
                </a:solidFill>
                <a:effectLst/>
                <a:latin typeface="TimesNewRomanMTStd"/>
              </a:rPr>
              <a:t>; </a:t>
            </a:r>
            <a:r>
              <a:rPr lang="en-US" sz="1800" b="1" i="0" dirty="0">
                <a:solidFill>
                  <a:srgbClr val="FF0000"/>
                </a:solidFill>
                <a:effectLst/>
                <a:latin typeface="TimesNewRomanMTStd"/>
              </a:rPr>
              <a:t>then the entrepreneur cannot rely on competition to give him an opportunity to recover sunk investment.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In fact, sunk investment invites appropriation by an investor.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Having large numbers of competitors vying in the initial stage </a:t>
            </a:r>
            <a:r>
              <a:rPr lang="en-US" sz="1800" b="1" i="0" u="sng" dirty="0">
                <a:solidFill>
                  <a:srgbClr val="242021"/>
                </a:solidFill>
                <a:effectLst/>
                <a:latin typeface="TimesNewRomanMTStd"/>
              </a:rPr>
              <a:t>does not </a:t>
            </a:r>
            <a:r>
              <a:rPr lang="en-US" sz="1800" b="0" i="0" dirty="0">
                <a:solidFill>
                  <a:srgbClr val="242021"/>
                </a:solidFill>
                <a:effectLst/>
                <a:latin typeface="TimesNewRomanMTStd"/>
              </a:rPr>
              <a:t>prevent opportunism in later-stage negotiations.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Many ventures evolve from large numbers of potential investors to small numbers as the venture progresses.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The investor </a:t>
            </a:r>
            <a:r>
              <a:rPr lang="en-US" sz="1800" b="0" i="0" u="sng" dirty="0">
                <a:solidFill>
                  <a:srgbClr val="242021"/>
                </a:solidFill>
                <a:effectLst/>
                <a:latin typeface="TimesNewRomanMTStd"/>
              </a:rPr>
              <a:t>in the first round may gain a first-mover advantage </a:t>
            </a:r>
            <a:r>
              <a:rPr lang="en-US" sz="1800" b="0" i="0" dirty="0">
                <a:solidFill>
                  <a:srgbClr val="242021"/>
                </a:solidFill>
                <a:effectLst/>
                <a:latin typeface="TimesNewRomanMTStd"/>
              </a:rPr>
              <a:t>that would make it difficult for rival investors to compete in later-stage negotiations.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u="sng" dirty="0">
                <a:solidFill>
                  <a:srgbClr val="242021"/>
                </a:solidFill>
                <a:effectLst/>
                <a:latin typeface="TimesNewRomanMTStd"/>
              </a:rPr>
              <a:t>It is not useful </a:t>
            </a:r>
            <a:r>
              <a:rPr lang="en-US" sz="1800" b="0" i="0" dirty="0">
                <a:solidFill>
                  <a:srgbClr val="242021"/>
                </a:solidFill>
                <a:effectLst/>
                <a:latin typeface="TimesNewRomanMTStd"/>
              </a:rPr>
              <a:t>to characterize this practice of aggressive bargaining by the investor in the second round as opportunistic, particularly if the pattern is characteristic of the market so that the ability to bargain more aggressively in later rounds is reflected in the terms for the initial investment.</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54550" y="6157045"/>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493682"/>
          </a:xfrm>
          <a:prstGeom prst="rect">
            <a:avLst/>
          </a:prstGeom>
        </p:spPr>
      </p:pic>
    </p:spTree>
    <p:extLst>
      <p:ext uri="{BB962C8B-B14F-4D97-AF65-F5344CB8AC3E}">
        <p14:creationId xmlns:p14="http://schemas.microsoft.com/office/powerpoint/2010/main" val="3458841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0" i="0" dirty="0">
                <a:solidFill>
                  <a:srgbClr val="242021"/>
                </a:solidFill>
                <a:effectLst/>
                <a:latin typeface="TimesNewRomanMTStd"/>
              </a:rPr>
              <a:t>Still, </a:t>
            </a:r>
            <a:r>
              <a:rPr lang="en-US" sz="1800" b="1" i="0" dirty="0">
                <a:solidFill>
                  <a:srgbClr val="FF0000"/>
                </a:solidFill>
                <a:effectLst/>
                <a:latin typeface="TimesNewRomanMTStd"/>
              </a:rPr>
              <a:t>in new venture financing the potential for opportunism is large</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To obtain initial financing, the entrepreneur may be asked to provide an abandonment option and possibly other rights, such as the right to acquire control or to terminate the entrepreneur. </a:t>
            </a:r>
          </a:p>
          <a:p>
            <a:pPr marL="285750" indent="-285750" algn="just">
              <a:buFont typeface="Arial" panose="020B0604020202020204" pitchFamily="34" charset="0"/>
              <a:buChar char="•"/>
            </a:pPr>
            <a:r>
              <a:rPr lang="en-US" sz="1800" b="0" i="0" dirty="0">
                <a:solidFill>
                  <a:srgbClr val="242021"/>
                </a:solidFill>
                <a:effectLst/>
                <a:latin typeface="TimesNewRomanMTStd"/>
              </a:rPr>
              <a:t>Why do venture financing contracts give so much control to investors, when it would appear that the potential for opportunism could be limited by using a more complex contract that might give similar rights but only under certain well-specified conditions?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FF0000"/>
                </a:solidFill>
                <a:effectLst/>
                <a:latin typeface="TimesNewRomanMTStd"/>
              </a:rPr>
              <a:t>Apparently, entrepreneurs in such arrangements do not fear opportunism by investors</a:t>
            </a:r>
            <a:r>
              <a:rPr lang="en-US" sz="1800" b="1" i="0" u="sng" dirty="0">
                <a:solidFill>
                  <a:srgbClr val="242021"/>
                </a:solidFill>
                <a:effectLst/>
                <a:latin typeface="TimesNewRomanMTStd"/>
              </a:rPr>
              <a:t>—but why not? The answer is threefold</a:t>
            </a:r>
            <a:r>
              <a:rPr lang="en-US" sz="1800" b="0" i="0" u="sng"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First</a:t>
            </a:r>
            <a:r>
              <a:rPr lang="en-US" sz="1800" b="0" i="0" dirty="0">
                <a:solidFill>
                  <a:srgbClr val="242021"/>
                </a:solidFill>
                <a:effectLst/>
                <a:latin typeface="TimesNewRomanMTStd"/>
              </a:rPr>
              <a:t>, </a:t>
            </a:r>
            <a:r>
              <a:rPr lang="en-US" sz="1800" b="0" i="0" dirty="0">
                <a:solidFill>
                  <a:srgbClr val="FF0000"/>
                </a:solidFill>
                <a:effectLst/>
                <a:latin typeface="TimesNewRomanMTStd"/>
              </a:rPr>
              <a:t>if the venture is successful, the entrepreneur can pursue other financing</a:t>
            </a:r>
            <a:r>
              <a:rPr lang="en-US" sz="1800" b="0" i="0" dirty="0">
                <a:solidFill>
                  <a:srgbClr val="242021"/>
                </a:solidFill>
                <a:effectLst/>
                <a:latin typeface="TimesNewRomanMTStd"/>
              </a:rPr>
              <a:t>, even if the investor withdraws.</a:t>
            </a:r>
          </a:p>
          <a:p>
            <a:pPr marL="285750" indent="-285750" algn="just">
              <a:buFont typeface="Arial" panose="020B0604020202020204" pitchFamily="34" charset="0"/>
              <a:buChar char="•"/>
            </a:pPr>
            <a:r>
              <a:rPr lang="en-US" sz="1800" b="1" i="0" dirty="0">
                <a:solidFill>
                  <a:srgbClr val="242021"/>
                </a:solidFill>
                <a:effectLst/>
                <a:latin typeface="TimesNewRomanMTStd"/>
              </a:rPr>
              <a:t>Second</a:t>
            </a:r>
            <a:r>
              <a:rPr lang="en-US" sz="1800" b="0" i="0" dirty="0">
                <a:solidFill>
                  <a:srgbClr val="242021"/>
                </a:solidFill>
                <a:effectLst/>
                <a:latin typeface="TimesNewRomanMTStd"/>
              </a:rPr>
              <a:t>, </a:t>
            </a:r>
            <a:r>
              <a:rPr lang="en-US" sz="1800" b="0" i="0" dirty="0">
                <a:solidFill>
                  <a:srgbClr val="FF0000"/>
                </a:solidFill>
                <a:effectLst/>
                <a:latin typeface="TimesNewRomanMTStd"/>
              </a:rPr>
              <a:t>the investor needs to preserve a good working relationship with the entrepreneur</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Third</a:t>
            </a:r>
            <a:r>
              <a:rPr lang="en-US" sz="1800" b="0" i="0" dirty="0">
                <a:solidFill>
                  <a:srgbClr val="242021"/>
                </a:solidFill>
                <a:effectLst/>
                <a:latin typeface="TimesNewRomanMTStd"/>
              </a:rPr>
              <a:t>, </a:t>
            </a:r>
            <a:r>
              <a:rPr lang="en-US" sz="1800" b="0" i="0" dirty="0">
                <a:solidFill>
                  <a:srgbClr val="FF0000"/>
                </a:solidFill>
                <a:effectLst/>
                <a:latin typeface="TimesNewRomanMTStd"/>
              </a:rPr>
              <a:t>any investor </a:t>
            </a:r>
            <a:r>
              <a:rPr lang="en-US" sz="1800" b="0" i="0" dirty="0">
                <a:solidFill>
                  <a:srgbClr val="242021"/>
                </a:solidFill>
                <a:effectLst/>
                <a:latin typeface="TimesNewRomanMTStd"/>
              </a:rPr>
              <a:t>who wishes to be involved repeatedly in new ventures must </a:t>
            </a:r>
            <a:r>
              <a:rPr lang="en-US" sz="1800" b="0" i="0" dirty="0">
                <a:solidFill>
                  <a:srgbClr val="FF0000"/>
                </a:solidFill>
                <a:effectLst/>
                <a:latin typeface="TimesNewRomanMTStd"/>
              </a:rPr>
              <a:t>avoid gaining a reputation for behaving opportunistically.</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40559435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67751"/>
            <a:ext cx="11079241" cy="51752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2. </a:t>
            </a:r>
            <a:r>
              <a:rPr lang="en-US" sz="2000" b="1" dirty="0">
                <a:solidFill>
                  <a:srgbClr val="242021"/>
                </a:solidFill>
                <a:latin typeface="Gotham-Bold"/>
              </a:rPr>
              <a:t>E</a:t>
            </a:r>
            <a:r>
              <a:rPr lang="en-US" sz="2000" b="1" i="0" dirty="0">
                <a:solidFill>
                  <a:srgbClr val="242021"/>
                </a:solidFill>
                <a:effectLst/>
                <a:latin typeface="Gotham-Bold"/>
              </a:rPr>
              <a:t>ssentials of Contract Design</a:t>
            </a:r>
          </a:p>
          <a:p>
            <a:pPr algn="just"/>
            <a:endParaRPr lang="en-US" sz="2000" b="1" i="0" dirty="0">
              <a:solidFill>
                <a:srgbClr val="242021"/>
              </a:solidFill>
              <a:effectLst/>
              <a:latin typeface="Gotham-Bold"/>
            </a:endParaRPr>
          </a:p>
          <a:p>
            <a:pPr marL="285750" indent="-285750" algn="just">
              <a:buFont typeface="Arial" panose="020B0604020202020204" pitchFamily="34" charset="0"/>
              <a:buChar char="•"/>
            </a:pPr>
            <a:r>
              <a:rPr lang="en-US" sz="1600" b="0" i="0" dirty="0">
                <a:solidFill>
                  <a:srgbClr val="242021"/>
                </a:solidFill>
                <a:effectLst/>
                <a:latin typeface="TimesNewRomanMTStd"/>
              </a:rPr>
              <a:t>The term “contract” spans a spectrum of agreements or understandings between parties.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At one end, “</a:t>
            </a:r>
            <a:r>
              <a:rPr lang="en-US" b="1" i="0" dirty="0">
                <a:solidFill>
                  <a:srgbClr val="FF0000"/>
                </a:solidFill>
                <a:effectLst/>
                <a:latin typeface="TimesNewRomanMTStd"/>
              </a:rPr>
              <a:t>discrete contracts</a:t>
            </a:r>
            <a:r>
              <a:rPr lang="en-US" sz="1600" b="0" i="0" dirty="0">
                <a:solidFill>
                  <a:srgbClr val="242021"/>
                </a:solidFill>
                <a:effectLst/>
                <a:latin typeface="TimesNewRomanMTStd"/>
              </a:rPr>
              <a:t>” are:</a:t>
            </a:r>
          </a:p>
          <a:p>
            <a:pPr algn="just"/>
            <a:r>
              <a:rPr lang="en-US" sz="1600" dirty="0">
                <a:solidFill>
                  <a:srgbClr val="242021"/>
                </a:solidFill>
                <a:latin typeface="TimesNewRomanMTStd"/>
              </a:rPr>
              <a:t>        --</a:t>
            </a:r>
            <a:r>
              <a:rPr lang="en-US" sz="1600" b="0" i="0" dirty="0">
                <a:solidFill>
                  <a:srgbClr val="242021"/>
                </a:solidFill>
                <a:effectLst/>
                <a:latin typeface="TimesNewRomanMTStd"/>
              </a:rPr>
              <a:t> </a:t>
            </a:r>
            <a:r>
              <a:rPr lang="en-US" sz="1600" b="0" i="0" u="sng" dirty="0">
                <a:solidFill>
                  <a:srgbClr val="FF0000"/>
                </a:solidFill>
                <a:effectLst/>
                <a:latin typeface="TimesNewRomanMTStd"/>
              </a:rPr>
              <a:t>those that contain very explicit provisions</a:t>
            </a:r>
            <a:r>
              <a:rPr lang="en-US" sz="1600" b="0" i="0" dirty="0">
                <a:solidFill>
                  <a:srgbClr val="242021"/>
                </a:solidFill>
                <a:effectLst/>
                <a:latin typeface="TimesNewRomanMTStd"/>
              </a:rPr>
              <a:t>. </a:t>
            </a:r>
          </a:p>
          <a:p>
            <a:pPr algn="just"/>
            <a:r>
              <a:rPr lang="en-US" sz="1600" b="0" i="0" dirty="0">
                <a:solidFill>
                  <a:srgbClr val="FF0000"/>
                </a:solidFill>
                <a:effectLst/>
                <a:latin typeface="TimesNewRomanMTStd"/>
              </a:rPr>
              <a:t>        -- The transactions are </a:t>
            </a:r>
            <a:r>
              <a:rPr lang="en-US" sz="1600" b="0" i="0" u="sng" dirty="0">
                <a:solidFill>
                  <a:srgbClr val="FF0000"/>
                </a:solidFill>
                <a:effectLst/>
                <a:latin typeface="TimesNewRomanMTStd"/>
              </a:rPr>
              <a:t>impersonal</a:t>
            </a:r>
            <a:r>
              <a:rPr lang="en-US" sz="1600" b="0" i="0" dirty="0">
                <a:solidFill>
                  <a:srgbClr val="FF0000"/>
                </a:solidFill>
                <a:effectLst/>
                <a:latin typeface="TimesNewRomanMTStd"/>
              </a:rPr>
              <a:t>, </a:t>
            </a:r>
            <a:r>
              <a:rPr lang="en-US" sz="1600" b="0" i="0" u="sng" dirty="0">
                <a:solidFill>
                  <a:srgbClr val="FF0000"/>
                </a:solidFill>
                <a:effectLst/>
                <a:latin typeface="TimesNewRomanMTStd"/>
              </a:rPr>
              <a:t>self-contained exchanges</a:t>
            </a:r>
            <a:r>
              <a:rPr lang="en-US" sz="1600" b="0" i="0" dirty="0">
                <a:solidFill>
                  <a:srgbClr val="FF0000"/>
                </a:solidFill>
                <a:effectLst/>
                <a:latin typeface="TimesNewRomanMTStd"/>
              </a:rPr>
              <a:t>, and performance is easily observable and measurable</a:t>
            </a:r>
            <a:r>
              <a:rPr lang="en-US" sz="1600" b="0" i="0" dirty="0">
                <a:solidFill>
                  <a:srgbClr val="242021"/>
                </a:solidFill>
                <a:effectLst/>
                <a:latin typeface="TimesNewRomanMTStd"/>
              </a:rPr>
              <a:t>. </a:t>
            </a:r>
          </a:p>
          <a:p>
            <a:pPr algn="just"/>
            <a:r>
              <a:rPr lang="en-US" sz="1600" dirty="0">
                <a:solidFill>
                  <a:srgbClr val="242021"/>
                </a:solidFill>
                <a:latin typeface="TimesNewRomanMTStd"/>
              </a:rPr>
              <a:t>        -- </a:t>
            </a:r>
            <a:r>
              <a:rPr lang="en-US" sz="1600" b="0" i="0" dirty="0">
                <a:solidFill>
                  <a:srgbClr val="FF0000"/>
                </a:solidFill>
                <a:effectLst/>
                <a:latin typeface="TimesNewRomanMTStd"/>
              </a:rPr>
              <a:t>The contracts are of </a:t>
            </a:r>
            <a:r>
              <a:rPr lang="en-US" sz="1600" b="0" i="0" u="sng" dirty="0">
                <a:solidFill>
                  <a:srgbClr val="FF0000"/>
                </a:solidFill>
                <a:effectLst/>
                <a:latin typeface="TimesNewRomanMTStd"/>
              </a:rPr>
              <a:t>short duration</a:t>
            </a:r>
            <a:r>
              <a:rPr lang="en-US" sz="1600" b="0" i="0" dirty="0">
                <a:solidFill>
                  <a:srgbClr val="FF0000"/>
                </a:solidFill>
                <a:effectLst/>
                <a:latin typeface="TimesNewRomanMTStd"/>
              </a:rPr>
              <a:t>, and </a:t>
            </a:r>
            <a:r>
              <a:rPr lang="en-US" sz="1600" b="0" i="0" u="sng" dirty="0">
                <a:solidFill>
                  <a:srgbClr val="FF0000"/>
                </a:solidFill>
                <a:effectLst/>
                <a:latin typeface="TimesNewRomanMTStd"/>
              </a:rPr>
              <a:t>any contingencies are anticipated and provided for explicitly. </a:t>
            </a:r>
          </a:p>
          <a:p>
            <a:pPr algn="just"/>
            <a:endParaRPr lang="en-US" sz="1600" b="0" i="0" u="sng" dirty="0">
              <a:solidFill>
                <a:srgbClr val="FF0000"/>
              </a:solidFill>
              <a:effectLst/>
              <a:latin typeface="TimesNewRomanMTStd"/>
            </a:endParaRP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At the other end of the spectrum are “</a:t>
            </a:r>
            <a:r>
              <a:rPr lang="en-US" b="1" i="0" dirty="0">
                <a:solidFill>
                  <a:srgbClr val="FF0000"/>
                </a:solidFill>
                <a:effectLst/>
                <a:latin typeface="TimesNewRomanMTStd"/>
              </a:rPr>
              <a:t>relational contracts</a:t>
            </a:r>
            <a:r>
              <a:rPr lang="en-US" sz="1600" b="0" i="0" dirty="0">
                <a:solidFill>
                  <a:srgbClr val="242021"/>
                </a:solidFill>
                <a:effectLst/>
                <a:latin typeface="TimesNewRomanMTStd"/>
              </a:rPr>
              <a:t>.” These </a:t>
            </a:r>
            <a:r>
              <a:rPr lang="en-US" sz="1600" b="0" i="0" dirty="0">
                <a:solidFill>
                  <a:srgbClr val="FF0000"/>
                </a:solidFill>
                <a:effectLst/>
                <a:latin typeface="TimesNewRomanMTStd"/>
              </a:rPr>
              <a:t>are highly flexible, implicit contracts based on ongoing relationships between the parties</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A relational contract </a:t>
            </a:r>
            <a:r>
              <a:rPr lang="en-US" sz="1600" b="0" i="0" u="sng" dirty="0">
                <a:solidFill>
                  <a:srgbClr val="FF0000"/>
                </a:solidFill>
                <a:effectLst/>
                <a:latin typeface="TimesNewRomanMTStd"/>
              </a:rPr>
              <a:t>is like a constitution</a:t>
            </a:r>
            <a:r>
              <a:rPr lang="en-US" sz="1600" b="0" i="0" dirty="0">
                <a:solidFill>
                  <a:srgbClr val="FF0000"/>
                </a:solidFill>
                <a:effectLst/>
                <a:latin typeface="TimesNewRomanMTStd"/>
              </a:rPr>
              <a:t> that describes what the parties are trying to accomplish and how, in general terms, they aspire to share the benefits</a:t>
            </a:r>
            <a:r>
              <a:rPr lang="en-US" sz="1600" b="0" i="0" dirty="0">
                <a:solidFill>
                  <a:srgbClr val="242021"/>
                </a:solidFill>
                <a:effectLst/>
                <a:latin typeface="TimesNewRomanMTStd"/>
              </a:rPr>
              <a:t>.</a:t>
            </a:r>
          </a:p>
          <a:p>
            <a:pPr algn="just"/>
            <a:endParaRPr lang="en-US" sz="16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697633"/>
          </a:xfrm>
          <a:prstGeom prst="rect">
            <a:avLst/>
          </a:prstGeom>
        </p:spPr>
      </p:pic>
    </p:spTree>
    <p:extLst>
      <p:ext uri="{BB962C8B-B14F-4D97-AF65-F5344CB8AC3E}">
        <p14:creationId xmlns:p14="http://schemas.microsoft.com/office/powerpoint/2010/main" val="1420550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67751"/>
            <a:ext cx="11079241" cy="51752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Discrete contracting</a:t>
            </a:r>
          </a:p>
          <a:p>
            <a:pPr marL="285750" indent="-285750" algn="just">
              <a:buFont typeface="Arial" panose="020B0604020202020204" pitchFamily="34" charset="0"/>
              <a:buChar char="•"/>
            </a:pPr>
            <a:r>
              <a:rPr lang="en-US" sz="1600" b="0" i="0" dirty="0">
                <a:solidFill>
                  <a:srgbClr val="242021"/>
                </a:solidFill>
                <a:effectLst/>
                <a:latin typeface="TimesNewRomanMTStd"/>
              </a:rPr>
              <a:t>An example of a discrete financial contract is one between an entrepreneur and a bank. </a:t>
            </a:r>
          </a:p>
          <a:p>
            <a:pPr marL="285750" indent="-285750" algn="just">
              <a:buFont typeface="Arial" panose="020B0604020202020204" pitchFamily="34" charset="0"/>
              <a:buChar char="•"/>
            </a:pPr>
            <a:r>
              <a:rPr lang="en-US" sz="1600" b="0" i="0" dirty="0">
                <a:solidFill>
                  <a:srgbClr val="FF0000"/>
                </a:solidFill>
                <a:effectLst/>
                <a:latin typeface="TimesNewRomanMTStd"/>
              </a:rPr>
              <a:t>If the loan is collateralized, the contract is </a:t>
            </a:r>
            <a:r>
              <a:rPr lang="en-US" sz="1600" b="1" i="0" u="sng" dirty="0">
                <a:solidFill>
                  <a:srgbClr val="FF0000"/>
                </a:solidFill>
                <a:effectLst/>
                <a:latin typeface="TimesNewRomanMTStd"/>
              </a:rPr>
              <a:t>discrete</a:t>
            </a:r>
            <a:r>
              <a:rPr lang="en-US" sz="1600" b="0" i="0" dirty="0">
                <a:solidFill>
                  <a:srgbClr val="FF0000"/>
                </a:solidFill>
                <a:effectLst/>
                <a:latin typeface="TimesNewRomanMTStd"/>
              </a:rPr>
              <a:t>. </a:t>
            </a:r>
          </a:p>
          <a:p>
            <a:pPr marL="285750" indent="-285750" algn="just">
              <a:buFont typeface="Arial" panose="020B0604020202020204" pitchFamily="34" charset="0"/>
              <a:buChar char="•"/>
            </a:pPr>
            <a:r>
              <a:rPr lang="en-US" sz="1600" b="0" i="0" dirty="0">
                <a:solidFill>
                  <a:srgbClr val="FF0000"/>
                </a:solidFill>
                <a:effectLst/>
                <a:latin typeface="TimesNewRomanMTStd"/>
              </a:rPr>
              <a:t>The bank </a:t>
            </a:r>
            <a:r>
              <a:rPr lang="en-US" sz="1600" b="1" i="0" u="sng" dirty="0">
                <a:solidFill>
                  <a:srgbClr val="FF0000"/>
                </a:solidFill>
                <a:effectLst/>
                <a:latin typeface="TimesNewRomanMTStd"/>
              </a:rPr>
              <a:t>does not </a:t>
            </a:r>
            <a:r>
              <a:rPr lang="en-US" sz="1600" b="0" i="0" dirty="0">
                <a:solidFill>
                  <a:srgbClr val="FF0000"/>
                </a:solidFill>
                <a:effectLst/>
                <a:latin typeface="TimesNewRomanMTStd"/>
              </a:rPr>
              <a:t>need to accept the entrepreneur’s sales projections or verify the venture’s financial performance. </a:t>
            </a:r>
          </a:p>
          <a:p>
            <a:pPr marL="285750" indent="-285750" algn="just">
              <a:buFont typeface="Arial" panose="020B0604020202020204" pitchFamily="34" charset="0"/>
              <a:buChar char="•"/>
            </a:pPr>
            <a:r>
              <a:rPr lang="en-US" sz="1600" b="0" i="0" dirty="0">
                <a:solidFill>
                  <a:srgbClr val="242021"/>
                </a:solidFill>
                <a:effectLst/>
                <a:latin typeface="TimesNewRomanMTStd"/>
              </a:rPr>
              <a:t>The entrepreneur is not concerned that the lender will act opportunistically as long as it is clear that the venture can meet its debt obligations. </a:t>
            </a:r>
          </a:p>
          <a:p>
            <a:pPr marL="285750" indent="-285750" algn="just">
              <a:buFont typeface="Arial" panose="020B0604020202020204" pitchFamily="34" charset="0"/>
              <a:buChar char="•"/>
            </a:pPr>
            <a:r>
              <a:rPr lang="en-US" sz="1600" b="0" i="0" dirty="0">
                <a:solidFill>
                  <a:srgbClr val="242021"/>
                </a:solidFill>
                <a:effectLst/>
                <a:latin typeface="TimesNewRomanMTStd"/>
              </a:rPr>
              <a:t>If the lender does not renew the loan in spite of the entrepreneur’s adequate collateral, the entrepreneur can turn to another lender.</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1" i="0" dirty="0">
                <a:solidFill>
                  <a:srgbClr val="242021"/>
                </a:solidFill>
                <a:effectLst/>
                <a:latin typeface="TimesNewRomanMTStd"/>
              </a:rPr>
              <a:t>Discrete contracting </a:t>
            </a:r>
            <a:r>
              <a:rPr lang="en-US" sz="1600" b="0" i="0" dirty="0">
                <a:solidFill>
                  <a:srgbClr val="FF0000"/>
                </a:solidFill>
                <a:effectLst/>
                <a:latin typeface="TimesNewRomanMTStd"/>
              </a:rPr>
              <a:t>works best for simple exchanges</a:t>
            </a:r>
            <a:r>
              <a:rPr lang="en-US" sz="1600" b="0" i="0" dirty="0">
                <a:solidFill>
                  <a:srgbClr val="242021"/>
                </a:solidFill>
                <a:effectLst/>
                <a:latin typeface="TimesNewRomanMTStd"/>
              </a:rPr>
              <a:t>, </a:t>
            </a:r>
            <a:r>
              <a:rPr lang="en-US" sz="1600" b="0" i="0" dirty="0">
                <a:solidFill>
                  <a:srgbClr val="FF0000"/>
                </a:solidFill>
                <a:effectLst/>
                <a:latin typeface="TimesNewRomanMTStd"/>
              </a:rPr>
              <a:t>where the parties have similar expectations, objectives are easy to specify, and performance is easy to verify. </a:t>
            </a:r>
          </a:p>
          <a:p>
            <a:pPr marL="285750" indent="-285750" algn="just">
              <a:buFont typeface="Arial" panose="020B0604020202020204" pitchFamily="34" charset="0"/>
              <a:buChar char="•"/>
            </a:pPr>
            <a:r>
              <a:rPr lang="en-US" sz="1600" b="0" i="0" dirty="0">
                <a:solidFill>
                  <a:srgbClr val="242021"/>
                </a:solidFill>
                <a:effectLst/>
                <a:latin typeface="TimesNewRomanMTStd"/>
              </a:rPr>
              <a:t>If the parties have materially different expectations, </a:t>
            </a:r>
            <a:r>
              <a:rPr lang="en-US" sz="1600" b="0" i="0" u="sng" dirty="0">
                <a:solidFill>
                  <a:srgbClr val="242021"/>
                </a:solidFill>
                <a:effectLst/>
                <a:latin typeface="TimesNewRomanMTStd"/>
              </a:rPr>
              <a:t>it may be possible to design a more complex contract that </a:t>
            </a:r>
            <a:r>
              <a:rPr lang="en-US" sz="1600" b="1" i="0" u="sng" dirty="0">
                <a:solidFill>
                  <a:srgbClr val="242021"/>
                </a:solidFill>
                <a:effectLst/>
                <a:latin typeface="TimesNewRomanMTStd"/>
              </a:rPr>
              <a:t>is still discrete but circumvents</a:t>
            </a:r>
            <a:r>
              <a:rPr lang="en-US" sz="1600" b="0" i="0" u="sng" dirty="0">
                <a:solidFill>
                  <a:srgbClr val="242021"/>
                </a:solidFill>
                <a:effectLst/>
                <a:latin typeface="TimesNewRomanMTStd"/>
              </a:rPr>
              <a:t> the need to have similar expectations.</a:t>
            </a:r>
          </a:p>
          <a:p>
            <a:pPr marL="285750" indent="-285750" algn="just">
              <a:buFont typeface="Arial" panose="020B0604020202020204" pitchFamily="34" charset="0"/>
              <a:buChar cha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697633"/>
          </a:xfrm>
          <a:prstGeom prst="rect">
            <a:avLst/>
          </a:prstGeom>
        </p:spPr>
      </p:pic>
    </p:spTree>
    <p:extLst>
      <p:ext uri="{BB962C8B-B14F-4D97-AF65-F5344CB8AC3E}">
        <p14:creationId xmlns:p14="http://schemas.microsoft.com/office/powerpoint/2010/main" val="2783859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72861"/>
            <a:ext cx="11121959" cy="5270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600" b="0" i="0" dirty="0">
                <a:solidFill>
                  <a:srgbClr val="FF0000"/>
                </a:solidFill>
                <a:effectLst/>
                <a:latin typeface="TimesNewRomanMTStd"/>
              </a:rPr>
              <a:t>If expectations are held </a:t>
            </a:r>
            <a:r>
              <a:rPr lang="en-US" sz="1600" b="1" i="0" u="sng" dirty="0">
                <a:solidFill>
                  <a:srgbClr val="FF0000"/>
                </a:solidFill>
                <a:effectLst/>
                <a:latin typeface="TimesNewRomanMTStd"/>
              </a:rPr>
              <a:t>symmetrically</a:t>
            </a:r>
            <a:r>
              <a:rPr lang="en-US" sz="1600" b="0" i="0" dirty="0">
                <a:solidFill>
                  <a:srgbClr val="FF0000"/>
                </a:solidFill>
                <a:effectLst/>
                <a:latin typeface="TimesNewRomanMTStd"/>
              </a:rPr>
              <a:t> and </a:t>
            </a:r>
            <a:r>
              <a:rPr lang="en-US" sz="1600" b="1" i="0" u="sng" dirty="0">
                <a:solidFill>
                  <a:srgbClr val="FF0000"/>
                </a:solidFill>
                <a:effectLst/>
                <a:latin typeface="TimesNewRomanMTStd"/>
              </a:rPr>
              <a:t>incentives are not a concern</a:t>
            </a:r>
            <a:r>
              <a:rPr lang="en-US" sz="1600" b="0" i="0" dirty="0">
                <a:solidFill>
                  <a:srgbClr val="FF0000"/>
                </a:solidFill>
                <a:effectLst/>
                <a:latin typeface="TimesNewRomanMTStd"/>
              </a:rPr>
              <a:t>, then the better-diversified party should bear most of the risk of a new venture. </a:t>
            </a:r>
          </a:p>
          <a:p>
            <a:pPr marL="285750" indent="-285750" algn="just">
              <a:buFont typeface="Arial" panose="020B0604020202020204" pitchFamily="34" charset="0"/>
              <a:buChar char="•"/>
            </a:pPr>
            <a:r>
              <a:rPr lang="en-US" sz="1600" b="0" i="0" dirty="0">
                <a:solidFill>
                  <a:srgbClr val="242021"/>
                </a:solidFill>
                <a:effectLst/>
                <a:latin typeface="TimesNewRomanMTStd"/>
              </a:rPr>
              <a:t>For entrepreneurial ventures, this implies that the investor (who is likely to be well diversified) would bear most of the risk and the entrepreneur would have a relatively low-risk claim on the venture’s cash flows.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However, </a:t>
            </a:r>
            <a:r>
              <a:rPr lang="en-US" sz="1600" b="1" i="0" dirty="0">
                <a:solidFill>
                  <a:srgbClr val="FF0000"/>
                </a:solidFill>
                <a:effectLst/>
                <a:latin typeface="TimesNewRomanMTStd"/>
              </a:rPr>
              <a:t>both information asymmetry and incentive considerations are central to contracts involving investment in entrepreneurial ventures.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The </a:t>
            </a:r>
            <a:r>
              <a:rPr lang="en-US" sz="1600" b="1" i="0" u="sng" dirty="0">
                <a:solidFill>
                  <a:srgbClr val="242021"/>
                </a:solidFill>
                <a:effectLst/>
                <a:latin typeface="TimesNewRomanMTStd"/>
              </a:rPr>
              <a:t>contractual solution </a:t>
            </a:r>
            <a:r>
              <a:rPr lang="en-US" sz="1600" b="0" i="0" dirty="0">
                <a:solidFill>
                  <a:srgbClr val="242021"/>
                </a:solidFill>
                <a:effectLst/>
                <a:latin typeface="TimesNewRomanMTStd"/>
              </a:rPr>
              <a:t>will be different </a:t>
            </a:r>
            <a:r>
              <a:rPr lang="en-US" sz="1600" b="0" i="0" u="sng" dirty="0">
                <a:solidFill>
                  <a:srgbClr val="FF0000"/>
                </a:solidFill>
                <a:effectLst/>
                <a:latin typeface="TimesNewRomanMTStd"/>
              </a:rPr>
              <a:t>if beliefs are asymmetrically held; in such cases, </a:t>
            </a:r>
            <a:r>
              <a:rPr lang="en-US" sz="1600" b="1" i="0" u="sng" dirty="0">
                <a:solidFill>
                  <a:srgbClr val="FF0000"/>
                </a:solidFill>
                <a:effectLst/>
                <a:latin typeface="TimesNewRomanMTStd"/>
              </a:rPr>
              <a:t>deal terms may shift risk toward the better-informed or more optimistic party.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Suppose, </a:t>
            </a:r>
            <a:r>
              <a:rPr lang="en-US" sz="1600" b="1" i="1" dirty="0">
                <a:solidFill>
                  <a:srgbClr val="242021"/>
                </a:solidFill>
                <a:effectLst/>
                <a:latin typeface="TimesNewRomanMTStd"/>
              </a:rPr>
              <a:t>for example, </a:t>
            </a:r>
            <a:r>
              <a:rPr lang="en-US" sz="1600" b="0" i="0" dirty="0">
                <a:solidFill>
                  <a:srgbClr val="242021"/>
                </a:solidFill>
                <a:effectLst/>
                <a:latin typeface="TimesNewRomanMTStd"/>
              </a:rPr>
              <a:t>that the entrepreneur is confident he can achieve $200,000 in monthly sales within 18 months.</a:t>
            </a:r>
          </a:p>
          <a:p>
            <a:pPr algn="just"/>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The investor is less optimistic and projects monthly sales of $100,000. </a:t>
            </a:r>
          </a:p>
          <a:p>
            <a:pPr algn="just"/>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A deal that provides for equity sharing can be based on the investor’s projections </a:t>
            </a:r>
            <a:r>
              <a:rPr lang="en-US" sz="1600" b="1" i="1" dirty="0">
                <a:solidFill>
                  <a:srgbClr val="242021"/>
                </a:solidFill>
                <a:effectLst/>
                <a:latin typeface="TimesNewRomanMTStd"/>
              </a:rPr>
              <a:t>but</a:t>
            </a:r>
            <a:r>
              <a:rPr lang="en-US" sz="1600" b="0" i="0" dirty="0">
                <a:solidFill>
                  <a:srgbClr val="242021"/>
                </a:solidFill>
                <a:effectLst/>
                <a:latin typeface="TimesNewRomanMTStd"/>
              </a:rPr>
              <a:t> </a:t>
            </a:r>
            <a:r>
              <a:rPr lang="en-US" sz="1600" b="0" i="0" u="sng" dirty="0">
                <a:solidFill>
                  <a:srgbClr val="242021"/>
                </a:solidFill>
                <a:effectLst/>
                <a:latin typeface="TimesNewRomanMTStd"/>
              </a:rPr>
              <a:t>include a provision that if the entrepreneur’s revenue expectation is met</a:t>
            </a:r>
            <a:r>
              <a:rPr lang="en-US" sz="1600" b="0" i="0" dirty="0">
                <a:solidFill>
                  <a:srgbClr val="242021"/>
                </a:solidFill>
                <a:effectLst/>
                <a:latin typeface="TimesNewRomanMTStd"/>
              </a:rPr>
              <a:t>, </a:t>
            </a:r>
            <a:r>
              <a:rPr lang="en-US" sz="1600" b="0" i="0" u="sng" dirty="0">
                <a:solidFill>
                  <a:srgbClr val="242021"/>
                </a:solidFill>
                <a:effectLst/>
                <a:latin typeface="TimesNewRomanMTStd"/>
              </a:rPr>
              <a:t>he will receive a specified percentage increase in equity</a:t>
            </a:r>
            <a:r>
              <a:rPr lang="en-US" sz="1600" b="0" i="0" dirty="0">
                <a:solidFill>
                  <a:srgbClr val="242021"/>
                </a:solidFill>
                <a:effectLst/>
                <a:latin typeface="TimesNewRomanMTStd"/>
              </a:rPr>
              <a:t>. </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0"/>
            <a:ext cx="2383737" cy="686420"/>
          </a:xfrm>
          <a:prstGeom prst="rect">
            <a:avLst/>
          </a:prstGeom>
        </p:spPr>
      </p:pic>
    </p:spTree>
    <p:extLst>
      <p:ext uri="{BB962C8B-B14F-4D97-AF65-F5344CB8AC3E}">
        <p14:creationId xmlns:p14="http://schemas.microsoft.com/office/powerpoint/2010/main" val="1961927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8691" y="686420"/>
            <a:ext cx="11083859" cy="5270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u="sng" dirty="0">
                <a:solidFill>
                  <a:srgbClr val="FF0000"/>
                </a:solidFill>
                <a:effectLst/>
                <a:latin typeface="TimesNewRomanMTStd"/>
              </a:rPr>
              <a:t>Discrete contracting can also address incentive problems. </a:t>
            </a:r>
          </a:p>
          <a:p>
            <a:pPr marL="285750" indent="-285750" algn="just">
              <a:buFont typeface="Arial" panose="020B0604020202020204" pitchFamily="34" charset="0"/>
              <a:buChar char="•"/>
            </a:pPr>
            <a:r>
              <a:rPr lang="en-US" sz="1600" b="0" i="0" dirty="0">
                <a:solidFill>
                  <a:srgbClr val="242021"/>
                </a:solidFill>
                <a:effectLst/>
                <a:latin typeface="TimesNewRomanMTStd"/>
              </a:rPr>
              <a:t>Suppose an entrepreneur is concerned that a first-round investor may attempt to hold up the entrepreneur when second-round funding is needed. </a:t>
            </a:r>
          </a:p>
          <a:p>
            <a:pPr marL="285750" indent="-285750" algn="just">
              <a:buFont typeface="Arial" panose="020B0604020202020204" pitchFamily="34" charset="0"/>
              <a:buChar char="•"/>
            </a:pPr>
            <a:r>
              <a:rPr lang="en-US" sz="1600" b="0" i="0" dirty="0">
                <a:solidFill>
                  <a:srgbClr val="242021"/>
                </a:solidFill>
                <a:effectLst/>
                <a:latin typeface="TimesNewRomanMTStd"/>
              </a:rPr>
              <a:t>In the first round, the entrepreneur can rely on competition among investors, but afterward the selected investor may gain an information advantage over rivals and could exploit that position. </a:t>
            </a:r>
          </a:p>
          <a:p>
            <a:pPr marL="285750" indent="-285750" algn="just">
              <a:buFont typeface="Arial" panose="020B0604020202020204" pitchFamily="34" charset="0"/>
              <a:buChar char="•"/>
            </a:pPr>
            <a:r>
              <a:rPr lang="en-US" sz="1600" b="0" i="0" dirty="0">
                <a:solidFill>
                  <a:srgbClr val="242021"/>
                </a:solidFill>
                <a:effectLst/>
                <a:latin typeface="TimesNewRomanMTStd"/>
              </a:rPr>
              <a:t>Consistent with earlier discussion, the incentive problem arises because the entrepreneur will have made a specific investment in the venture that is appropriable by the investor. </a:t>
            </a:r>
          </a:p>
          <a:p>
            <a:pPr marL="285750" indent="-285750" algn="just">
              <a:buFont typeface="Arial" panose="020B0604020202020204" pitchFamily="34" charset="0"/>
              <a:buChar char="•"/>
            </a:pPr>
            <a:r>
              <a:rPr lang="en-US" sz="1600" b="0" i="0" dirty="0">
                <a:solidFill>
                  <a:srgbClr val="242021"/>
                </a:solidFill>
                <a:effectLst/>
                <a:latin typeface="TimesNewRomanMTStd"/>
              </a:rPr>
              <a:t>The concern can be addressed by discrete contracting: </a:t>
            </a:r>
            <a:r>
              <a:rPr lang="en-US" sz="1600" b="1" i="0" u="sng" dirty="0">
                <a:solidFill>
                  <a:srgbClr val="FF0000"/>
                </a:solidFill>
                <a:effectLst/>
                <a:latin typeface="TimesNewRomanMTStd"/>
              </a:rPr>
              <a:t>the parties can agree in advance on the terms and conditions under which the investor will provide second-round financing.</a:t>
            </a:r>
          </a:p>
          <a:p>
            <a:pPr marL="285750" indent="-285750" algn="just">
              <a:buFont typeface="Arial" panose="020B0604020202020204" pitchFamily="34" charset="0"/>
              <a:buChar char="•"/>
            </a:pPr>
            <a:endParaRPr lang="en-US" sz="1600" b="1" i="0" u="sng" dirty="0">
              <a:solidFill>
                <a:srgbClr val="242021"/>
              </a:solidFill>
              <a:effectLst/>
              <a:latin typeface="TimesNewRomanMTStd"/>
            </a:endParaRPr>
          </a:p>
          <a:p>
            <a:pPr algn="just"/>
            <a:r>
              <a:rPr lang="en-US" sz="2000" b="1" i="0" u="sng" dirty="0">
                <a:solidFill>
                  <a:srgbClr val="242021"/>
                </a:solidFill>
                <a:effectLst/>
                <a:latin typeface="TimesNewRomanMTStd"/>
              </a:rPr>
              <a:t>Discrete contracting, however, can also create incentive problems</a:t>
            </a:r>
            <a:r>
              <a:rPr lang="en-US" sz="20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FF0000"/>
                </a:solidFill>
                <a:effectLst/>
                <a:latin typeface="TimesNewRomanMTStd"/>
              </a:rPr>
              <a:t>It is usually difficult to state explicit conditions that do not distort incentives</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If, for example, the entrepreneur’s equity share is tied to sales in month 18, then the entrepreneur may devote too much attention to sales and not enough to profitability. </a:t>
            </a:r>
          </a:p>
          <a:p>
            <a:pPr marL="285750" indent="-285750" algn="just">
              <a:buFont typeface="Arial" panose="020B0604020202020204" pitchFamily="34" charset="0"/>
              <a:buChar char="•"/>
            </a:pPr>
            <a:r>
              <a:rPr lang="en-US" sz="1600" b="0" i="0" dirty="0">
                <a:solidFill>
                  <a:srgbClr val="242021"/>
                </a:solidFill>
                <a:effectLst/>
                <a:latin typeface="TimesNewRomanMTStd"/>
              </a:rPr>
              <a:t>On balance, </a:t>
            </a:r>
            <a:r>
              <a:rPr lang="en-US" sz="1600" b="0" i="0" u="sng" dirty="0">
                <a:solidFill>
                  <a:srgbClr val="242021"/>
                </a:solidFill>
                <a:effectLst/>
                <a:latin typeface="TimesNewRomanMTStd"/>
              </a:rPr>
              <a:t>it is sometimes better to leave certain provisions general or unstated and to rely more on reputation and the relationship.</a:t>
            </a:r>
            <a:endParaRPr kumimoji="0" lang="en-US" sz="16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0"/>
            <a:ext cx="2383737" cy="686420"/>
          </a:xfrm>
          <a:prstGeom prst="rect">
            <a:avLst/>
          </a:prstGeom>
        </p:spPr>
      </p:pic>
    </p:spTree>
    <p:extLst>
      <p:ext uri="{BB962C8B-B14F-4D97-AF65-F5344CB8AC3E}">
        <p14:creationId xmlns:p14="http://schemas.microsoft.com/office/powerpoint/2010/main" val="7188773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12475"/>
            <a:ext cx="11501818" cy="54518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42021"/>
                </a:solidFill>
                <a:latin typeface="Gotham-Bold"/>
              </a:rPr>
              <a:t>R</a:t>
            </a:r>
            <a:r>
              <a:rPr lang="en-US" sz="2400" b="1" i="0" dirty="0">
                <a:solidFill>
                  <a:srgbClr val="242021"/>
                </a:solidFill>
                <a:effectLst/>
                <a:latin typeface="Gotham-Bold"/>
              </a:rPr>
              <a:t>elational Contracting and Flexibility</a:t>
            </a:r>
          </a:p>
          <a:p>
            <a:pPr algn="just"/>
            <a:endParaRPr lang="en-US" b="1" i="0" dirty="0">
              <a:solidFill>
                <a:srgbClr val="242021"/>
              </a:solidFill>
              <a:effectLst/>
              <a:latin typeface="Gotham-Bold"/>
            </a:endParaRPr>
          </a:p>
          <a:p>
            <a:pPr marL="285750" indent="-285750" algn="just">
              <a:buFont typeface="Arial" panose="020B0604020202020204" pitchFamily="34" charset="0"/>
              <a:buChar char="•"/>
            </a:pPr>
            <a:r>
              <a:rPr lang="en-US" sz="1600" b="0" i="0" dirty="0">
                <a:solidFill>
                  <a:srgbClr val="242021"/>
                </a:solidFill>
                <a:effectLst/>
                <a:latin typeface="TimesNewRomanMTStd"/>
              </a:rPr>
              <a:t>Relational contracts </a:t>
            </a:r>
            <a:r>
              <a:rPr lang="en-US" sz="1600" b="0" i="0" u="sng" dirty="0">
                <a:solidFill>
                  <a:srgbClr val="FF0000"/>
                </a:solidFill>
                <a:effectLst/>
                <a:latin typeface="TimesNewRomanMTStd"/>
              </a:rPr>
              <a:t>rely on implicit mechanisms </a:t>
            </a:r>
            <a:r>
              <a:rPr lang="en-US" sz="1600" b="0" i="0" dirty="0">
                <a:solidFill>
                  <a:srgbClr val="242021"/>
                </a:solidFill>
                <a:effectLst/>
                <a:latin typeface="TimesNewRomanMTStd"/>
              </a:rPr>
              <a:t>such as damage to reputation for enforcement of an understanding</a:t>
            </a:r>
            <a:r>
              <a:rPr lang="en-US" sz="1600" dirty="0">
                <a:solidFill>
                  <a:srgbClr val="242021"/>
                </a:solidFill>
                <a:latin typeface="TimesNewRomanMTStd"/>
              </a:rPr>
              <a:t>.</a:t>
            </a:r>
          </a:p>
          <a:p>
            <a:pPr marL="285750" indent="-285750" algn="just">
              <a:buFont typeface="Arial" panose="020B0604020202020204" pitchFamily="34" charset="0"/>
              <a:buChar char="•"/>
            </a:pPr>
            <a:r>
              <a:rPr lang="en-US" sz="1600" b="0" i="0" dirty="0">
                <a:solidFill>
                  <a:srgbClr val="242021"/>
                </a:solidFill>
                <a:effectLst/>
                <a:latin typeface="TimesNewRomanMTStd"/>
              </a:rPr>
              <a:t> </a:t>
            </a:r>
            <a:r>
              <a:rPr lang="en-US" sz="1600" b="1" i="0" dirty="0">
                <a:solidFill>
                  <a:srgbClr val="FF0000"/>
                </a:solidFill>
                <a:effectLst/>
                <a:latin typeface="TimesNewRomanMTStd"/>
              </a:rPr>
              <a:t>The virtue of a relational contract is </a:t>
            </a:r>
            <a:r>
              <a:rPr lang="en-US" sz="1600" b="1" i="0" u="sng" dirty="0">
                <a:solidFill>
                  <a:srgbClr val="FF0000"/>
                </a:solidFill>
                <a:effectLst/>
                <a:latin typeface="TimesNewRomanMTStd"/>
              </a:rPr>
              <a:t>flexibility</a:t>
            </a:r>
            <a:r>
              <a:rPr lang="en-US" sz="1600" b="0" i="0" dirty="0">
                <a:solidFill>
                  <a:srgbClr val="242021"/>
                </a:solidFill>
                <a:effectLst/>
                <a:latin typeface="TimesNewRomanMTStd"/>
              </a:rPr>
              <a:t>.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Consider the alternatives of seeking financing from either a</a:t>
            </a:r>
            <a:r>
              <a:rPr lang="en-US" sz="1600" dirty="0"/>
              <a:t> </a:t>
            </a:r>
            <a:r>
              <a:rPr lang="en-US" sz="1600" b="0" i="0" dirty="0">
                <a:solidFill>
                  <a:srgbClr val="242021"/>
                </a:solidFill>
                <a:effectLst/>
                <a:latin typeface="TimesNewRomanMTStd"/>
              </a:rPr>
              <a:t>passive investor who has limited familiarity with the market or from a VC who is involved in the industry and would be an active participant in the venture’s management.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1" i="0" dirty="0">
                <a:solidFill>
                  <a:srgbClr val="FF0000"/>
                </a:solidFill>
                <a:effectLst/>
                <a:latin typeface="TimesNewRomanMTStd"/>
              </a:rPr>
              <a:t>The passive investor is more likely to seek a discrete contract. </a:t>
            </a:r>
          </a:p>
          <a:p>
            <a:pPr marL="285750" indent="-285750" algn="just">
              <a:buFont typeface="Arial" panose="020B0604020202020204" pitchFamily="34" charset="0"/>
              <a:buChar char="•"/>
            </a:pPr>
            <a:endParaRPr lang="en-US" sz="1600" b="1" i="0" dirty="0">
              <a:solidFill>
                <a:srgbClr val="FF0000"/>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Because of bounded rationality, the contract is likely to be designed around crude proxies, such as revenue or profit targets that are only rough indicators of the success of the venture.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Conditions for later-stage investment, allocation of ownership, and other factors may hinge on whether the venture meets those targets. </a:t>
            </a:r>
          </a:p>
          <a:p>
            <a:pPr marL="285750" indent="-285750" algn="just">
              <a:buFont typeface="Arial" panose="020B0604020202020204" pitchFamily="34" charset="0"/>
              <a:buChar char="•"/>
            </a:pPr>
            <a:r>
              <a:rPr lang="en-US" sz="1600" b="0" i="0" dirty="0">
                <a:solidFill>
                  <a:srgbClr val="242021"/>
                </a:solidFill>
                <a:effectLst/>
                <a:latin typeface="TimesNewRomanMTStd"/>
              </a:rPr>
              <a:t>Many unforeseen conditions could result in failure to meet the targets even if the venture is worth pursuing. </a:t>
            </a:r>
          </a:p>
          <a:p>
            <a:pPr marL="285750" indent="-285750" algn="just">
              <a:buFont typeface="Arial" panose="020B0604020202020204" pitchFamily="34" charset="0"/>
              <a:buChar char="•"/>
            </a:pPr>
            <a:r>
              <a:rPr lang="en-US" sz="1600" b="0" i="0" dirty="0">
                <a:solidFill>
                  <a:srgbClr val="242021"/>
                </a:solidFill>
                <a:effectLst/>
                <a:latin typeface="TimesNewRomanMTStd"/>
              </a:rPr>
              <a:t>The problem is exacerbated if the investor is passive and has no firsthand knowledge of why a performance target was or was not met.</a:t>
            </a:r>
          </a:p>
          <a:p>
            <a:pPr algn="just"/>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228186"/>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35612"/>
            <a:ext cx="2383737" cy="476501"/>
          </a:xfrm>
          <a:prstGeom prst="rect">
            <a:avLst/>
          </a:prstGeom>
        </p:spPr>
      </p:pic>
    </p:spTree>
    <p:extLst>
      <p:ext uri="{BB962C8B-B14F-4D97-AF65-F5344CB8AC3E}">
        <p14:creationId xmlns:p14="http://schemas.microsoft.com/office/powerpoint/2010/main" val="2825596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12475"/>
            <a:ext cx="11501818" cy="54518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242021"/>
                </a:solidFill>
                <a:latin typeface="Gotham-Bold"/>
              </a:rPr>
              <a:t>R</a:t>
            </a:r>
            <a:r>
              <a:rPr lang="en-US" b="1" i="0" dirty="0">
                <a:solidFill>
                  <a:srgbClr val="242021"/>
                </a:solidFill>
                <a:effectLst/>
                <a:latin typeface="Gotham-Bold"/>
              </a:rPr>
              <a:t>elational Contracting and Flexibility </a:t>
            </a:r>
            <a:r>
              <a:rPr lang="en-US" b="1" i="1" dirty="0">
                <a:solidFill>
                  <a:srgbClr val="242021"/>
                </a:solidFill>
                <a:effectLst/>
                <a:latin typeface="Gotham-Bold"/>
              </a:rPr>
              <a:t>(Cont.)</a:t>
            </a:r>
          </a:p>
          <a:p>
            <a:pPr algn="just"/>
            <a:endParaRPr lang="en-US" b="1" i="1" dirty="0">
              <a:solidFill>
                <a:srgbClr val="242021"/>
              </a:solidFill>
              <a:effectLst/>
              <a:latin typeface="Gotham-Bold"/>
            </a:endParaRPr>
          </a:p>
          <a:p>
            <a:pPr marL="285750" indent="-285750" algn="just">
              <a:buFont typeface="Arial" panose="020B0604020202020204" pitchFamily="34" charset="0"/>
              <a:buChar char="•"/>
            </a:pPr>
            <a:r>
              <a:rPr lang="en-US" sz="1600" b="1" i="0" dirty="0">
                <a:solidFill>
                  <a:srgbClr val="242021"/>
                </a:solidFill>
                <a:effectLst/>
                <a:latin typeface="TimesNewRomanMTStd"/>
              </a:rPr>
              <a:t>VC financing is likely to be more flexible</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Essentially, the </a:t>
            </a:r>
            <a:r>
              <a:rPr lang="en-US" sz="1600" b="1" i="0" u="sng" dirty="0">
                <a:solidFill>
                  <a:srgbClr val="FF0000"/>
                </a:solidFill>
                <a:effectLst/>
                <a:latin typeface="TimesNewRomanMTStd"/>
              </a:rPr>
              <a:t>VC offers a relational contract </a:t>
            </a:r>
            <a:r>
              <a:rPr lang="en-US" sz="1600" b="0" i="0" dirty="0">
                <a:solidFill>
                  <a:srgbClr val="242021"/>
                </a:solidFill>
                <a:effectLst/>
                <a:latin typeface="TimesNewRomanMTStd"/>
              </a:rPr>
              <a:t>t</a:t>
            </a:r>
            <a:r>
              <a:rPr lang="en-US" sz="1600" b="0" i="0" dirty="0">
                <a:solidFill>
                  <a:srgbClr val="FF0000"/>
                </a:solidFill>
                <a:effectLst/>
                <a:latin typeface="TimesNewRomanMTStd"/>
              </a:rPr>
              <a:t>hat generally </a:t>
            </a:r>
            <a:r>
              <a:rPr lang="en-US" sz="1600" b="0" i="0" u="sng" dirty="0">
                <a:solidFill>
                  <a:srgbClr val="FF0000"/>
                </a:solidFill>
                <a:effectLst/>
                <a:latin typeface="TimesNewRomanMTStd"/>
              </a:rPr>
              <a:t>does not </a:t>
            </a:r>
            <a:r>
              <a:rPr lang="en-US" sz="1600" b="0" i="0" dirty="0">
                <a:solidFill>
                  <a:srgbClr val="FF0000"/>
                </a:solidFill>
                <a:effectLst/>
                <a:latin typeface="TimesNewRomanMTStd"/>
              </a:rPr>
              <a:t>tie funding to specific performance but rather provides continued support (and possibly funding) as long as doing so is in its interest. </a:t>
            </a:r>
          </a:p>
          <a:p>
            <a:pPr marL="285750" indent="-285750" algn="just">
              <a:buFont typeface="Arial" panose="020B0604020202020204" pitchFamily="34" charset="0"/>
              <a:buChar char="•"/>
            </a:pPr>
            <a:endParaRPr lang="en-US" sz="1600" b="0" i="0" dirty="0">
              <a:solidFill>
                <a:srgbClr val="FF0000"/>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Deal terms enable the VC to monitor the entrepreneur and even to restrict the entrepreneur’s ability to act without VC consent. </a:t>
            </a:r>
          </a:p>
          <a:p>
            <a:pPr marL="285750" indent="-285750" algn="just">
              <a:buFont typeface="Arial" panose="020B0604020202020204" pitchFamily="34" charset="0"/>
              <a:buChar char="•"/>
            </a:pPr>
            <a:r>
              <a:rPr lang="en-US" sz="1600" b="0" i="0" dirty="0">
                <a:solidFill>
                  <a:srgbClr val="242021"/>
                </a:solidFill>
                <a:effectLst/>
                <a:latin typeface="TimesNewRomanMTStd"/>
              </a:rPr>
              <a:t>The net effect is that if additional funds are needed, the VC is in a good position to evaluate whether to advance the funds.</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The entrepreneur typically does not have previous experience or reputation for a managing business. </a:t>
            </a:r>
          </a:p>
          <a:p>
            <a:pPr marL="285750" indent="-285750" algn="just">
              <a:buFont typeface="Arial" panose="020B0604020202020204" pitchFamily="34" charset="0"/>
              <a:buChar char="•"/>
            </a:pPr>
            <a:r>
              <a:rPr lang="en-US" sz="1600" b="0" i="0" dirty="0">
                <a:solidFill>
                  <a:srgbClr val="242021"/>
                </a:solidFill>
                <a:effectLst/>
                <a:latin typeface="TimesNewRomanMTStd"/>
              </a:rPr>
              <a:t>One of the potential benefits for associating with a reputable VC is that they have extensive networks they can rely on to provide expertise when needed. </a:t>
            </a:r>
          </a:p>
          <a:p>
            <a:pPr marL="285750" indent="-285750" algn="just">
              <a:buFont typeface="Arial" panose="020B0604020202020204" pitchFamily="34" charset="0"/>
              <a:buChar char="•"/>
            </a:pPr>
            <a:r>
              <a:rPr lang="en-US" sz="1600" b="0" i="0" dirty="0">
                <a:solidFill>
                  <a:srgbClr val="242021"/>
                </a:solidFill>
                <a:effectLst/>
                <a:latin typeface="TimesNewRomanMTStd"/>
              </a:rPr>
              <a:t>The VC cannot know with certainty how much direct involvement will be required. </a:t>
            </a:r>
          </a:p>
          <a:p>
            <a:pPr marL="285750" indent="-285750" algn="just">
              <a:buFont typeface="Arial" panose="020B0604020202020204" pitchFamily="34" charset="0"/>
              <a:buChar char="•"/>
            </a:pPr>
            <a:r>
              <a:rPr lang="en-US" sz="1600" b="0" i="0" dirty="0">
                <a:solidFill>
                  <a:srgbClr val="242021"/>
                </a:solidFill>
                <a:effectLst/>
                <a:latin typeface="TimesNewRomanMTStd"/>
              </a:rPr>
              <a:t>The result is that the contracts are not explicit about the amount of oversight or monitoring the VC will provide.</a:t>
            </a:r>
          </a:p>
          <a:p>
            <a:pPr marL="285750" indent="-285750" algn="just">
              <a:buFont typeface="Arial" panose="020B0604020202020204" pitchFamily="34" charset="0"/>
              <a:buChar char="•"/>
            </a:pPr>
            <a:r>
              <a:rPr lang="en-US" sz="1600" b="1" i="0" dirty="0">
                <a:solidFill>
                  <a:srgbClr val="FF0000"/>
                </a:solidFill>
                <a:effectLst/>
                <a:latin typeface="TimesNewRomanMTStd"/>
              </a:rPr>
              <a:t> </a:t>
            </a:r>
            <a:r>
              <a:rPr lang="en-US" sz="1600" b="1" i="0" u="sng" dirty="0">
                <a:solidFill>
                  <a:srgbClr val="FF0000"/>
                </a:solidFill>
                <a:effectLst/>
                <a:latin typeface="TimesNewRomanMTStd"/>
              </a:rPr>
              <a:t>Such contracts expose entrepreneurs to the risk of opportunism</a:t>
            </a:r>
            <a:r>
              <a:rPr lang="en-US" sz="1600" b="1" i="0" dirty="0">
                <a:solidFill>
                  <a:srgbClr val="FF0000"/>
                </a:solidFill>
                <a:effectLst/>
                <a:latin typeface="TimesNewRomanMTStd"/>
              </a:rPr>
              <a:t>, but that risk is mitigated by the reputation of the VC.</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1" i="0" dirty="0">
                <a:solidFill>
                  <a:srgbClr val="FF0000"/>
                </a:solidFill>
                <a:effectLst/>
                <a:latin typeface="TimesNewRomanMTStd"/>
              </a:rPr>
              <a:t>Discrete contracts and flexible relational contracts are different responses to bounded rationality. </a:t>
            </a:r>
          </a:p>
          <a:p>
            <a:pPr marL="285750" indent="-285750" algn="just">
              <a:buFont typeface="Arial" panose="020B0604020202020204" pitchFamily="34" charset="0"/>
              <a:buChar char="•"/>
            </a:pPr>
            <a:r>
              <a:rPr lang="en-US" sz="1600" b="0" i="0" dirty="0">
                <a:solidFill>
                  <a:srgbClr val="242021"/>
                </a:solidFill>
                <a:effectLst/>
                <a:latin typeface="TimesNewRomanMTStd"/>
              </a:rPr>
              <a:t>Which response is better in any particular setting </a:t>
            </a:r>
            <a:r>
              <a:rPr lang="en-US" sz="1600" b="1" i="0" u="sng" dirty="0">
                <a:solidFill>
                  <a:srgbClr val="242021"/>
                </a:solidFill>
                <a:effectLst/>
                <a:latin typeface="TimesNewRomanMTStd"/>
              </a:rPr>
              <a:t>depends on </a:t>
            </a:r>
            <a:r>
              <a:rPr lang="en-US" sz="1600" b="0" i="0" dirty="0">
                <a:solidFill>
                  <a:srgbClr val="FF0000"/>
                </a:solidFill>
                <a:effectLst/>
                <a:latin typeface="TimesNewRomanMTStd"/>
              </a:rPr>
              <a:t>the identities of the parties</a:t>
            </a:r>
            <a:r>
              <a:rPr lang="en-US" sz="1600" b="0" i="0" dirty="0">
                <a:solidFill>
                  <a:srgbClr val="242021"/>
                </a:solidFill>
                <a:effectLst/>
                <a:latin typeface="TimesNewRomanMTStd"/>
              </a:rPr>
              <a:t>, </a:t>
            </a:r>
            <a:r>
              <a:rPr lang="en-US" sz="1600" b="0" i="0" dirty="0">
                <a:solidFill>
                  <a:srgbClr val="FF0000"/>
                </a:solidFill>
                <a:effectLst/>
                <a:latin typeface="TimesNewRomanMTStd"/>
              </a:rPr>
              <a:t>the costs and benefits of flexibility</a:t>
            </a:r>
            <a:r>
              <a:rPr lang="en-US" sz="1600" b="0" i="0" dirty="0">
                <a:solidFill>
                  <a:srgbClr val="242021"/>
                </a:solidFill>
                <a:effectLst/>
                <a:latin typeface="TimesNewRomanMTStd"/>
              </a:rPr>
              <a:t>, and </a:t>
            </a:r>
            <a:r>
              <a:rPr lang="en-US" sz="1600" b="0" i="0" dirty="0">
                <a:solidFill>
                  <a:srgbClr val="FF0000"/>
                </a:solidFill>
                <a:effectLst/>
                <a:latin typeface="TimesNewRomanMTStd"/>
              </a:rPr>
              <a:t>the ability of the parties to agree on explicit terms</a:t>
            </a:r>
            <a:r>
              <a:rPr lang="en-US" sz="1600" b="0" i="0" dirty="0">
                <a:solidFill>
                  <a:srgbClr val="242021"/>
                </a:solidFill>
                <a:effectLst/>
                <a:latin typeface="TimesNewRomanMTStd"/>
              </a:rPr>
              <a:t>.</a:t>
            </a: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228186"/>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35612"/>
            <a:ext cx="2383737" cy="476501"/>
          </a:xfrm>
          <a:prstGeom prst="rect">
            <a:avLst/>
          </a:prstGeom>
        </p:spPr>
      </p:pic>
    </p:spTree>
    <p:extLst>
      <p:ext uri="{BB962C8B-B14F-4D97-AF65-F5344CB8AC3E}">
        <p14:creationId xmlns:p14="http://schemas.microsoft.com/office/powerpoint/2010/main" val="2227142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6062" y="607306"/>
            <a:ext cx="12302638" cy="467800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42021"/>
                </a:solidFill>
                <a:latin typeface="Gotham-Bold"/>
              </a:rPr>
              <a:t>I</a:t>
            </a:r>
            <a:r>
              <a:rPr lang="en-US" sz="2400" b="1" i="0" dirty="0">
                <a:solidFill>
                  <a:srgbClr val="242021"/>
                </a:solidFill>
                <a:effectLst/>
                <a:latin typeface="Gotham-Bold"/>
              </a:rPr>
              <a:t>ncomplete contracts and mechanisms for resolving information and incentive Problems</a:t>
            </a:r>
          </a:p>
          <a:p>
            <a:pPr algn="just"/>
            <a:endParaRPr lang="en-US" sz="2400" b="1" dirty="0">
              <a:solidFill>
                <a:srgbClr val="242021"/>
              </a:solidFill>
              <a:latin typeface="Gotham-Bold"/>
            </a:endParaRPr>
          </a:p>
          <a:p>
            <a:pPr algn="just"/>
            <a:endParaRPr lang="en-US" sz="2400" b="1" i="0" dirty="0">
              <a:solidFill>
                <a:srgbClr val="242021"/>
              </a:solidFill>
              <a:effectLst/>
              <a:latin typeface="Gotham-Bold"/>
            </a:endParaRPr>
          </a:p>
          <a:p>
            <a:pPr marL="285750" indent="-285750" algn="just">
              <a:buFont typeface="Arial" panose="020B0604020202020204" pitchFamily="34" charset="0"/>
              <a:buChar char="•"/>
            </a:pPr>
            <a:r>
              <a:rPr lang="en-US" b="1" i="0" dirty="0">
                <a:solidFill>
                  <a:srgbClr val="FF0000"/>
                </a:solidFill>
                <a:effectLst/>
                <a:latin typeface="TimesNewRomanMTStd"/>
              </a:rPr>
              <a:t>Relational contracts do not “solve” information and incentive problems. </a:t>
            </a:r>
          </a:p>
          <a:p>
            <a:pPr marL="285750" indent="-285750" algn="just">
              <a:buFont typeface="Arial" panose="020B0604020202020204" pitchFamily="34" charset="0"/>
              <a:buChar char="•"/>
            </a:pPr>
            <a:endParaRPr lang="en-US" b="1" i="0" dirty="0">
              <a:solidFill>
                <a:srgbClr val="FF0000"/>
              </a:solidFill>
              <a:effectLst/>
              <a:latin typeface="TimesNewRomanMTStd"/>
            </a:endParaRPr>
          </a:p>
          <a:p>
            <a:pPr marL="285750" indent="-285750" algn="just">
              <a:buFont typeface="Arial" panose="020B0604020202020204" pitchFamily="34" charset="0"/>
              <a:buChar char="•"/>
            </a:pPr>
            <a:r>
              <a:rPr lang="en-US" b="1" i="0" dirty="0">
                <a:solidFill>
                  <a:srgbClr val="242021"/>
                </a:solidFill>
                <a:effectLst/>
                <a:latin typeface="TimesNewRomanMTStd"/>
              </a:rPr>
              <a:t>Because the contracts are incomplete</a:t>
            </a:r>
            <a:r>
              <a:rPr lang="en-US" b="0" i="0" dirty="0">
                <a:solidFill>
                  <a:srgbClr val="242021"/>
                </a:solidFill>
                <a:effectLst/>
                <a:latin typeface="TimesNewRomanMTStd"/>
              </a:rPr>
              <a:t>, </a:t>
            </a:r>
            <a:r>
              <a:rPr lang="en-US" b="0" i="0" u="sng" dirty="0">
                <a:solidFill>
                  <a:srgbClr val="242021"/>
                </a:solidFill>
                <a:effectLst/>
                <a:latin typeface="TimesNewRomanMTStd"/>
              </a:rPr>
              <a:t>other mechanisms that address informational asymmetry and opportunism often accompany relational contract</a:t>
            </a:r>
            <a:r>
              <a:rPr lang="en-US" b="0" i="0" dirty="0">
                <a:solidFill>
                  <a:srgbClr val="242021"/>
                </a:solidFill>
                <a:effectLst/>
                <a:latin typeface="TimesNewRomanMTStd"/>
              </a:rPr>
              <a:t>. </a:t>
            </a:r>
          </a:p>
          <a:p>
            <a:pPr marL="285750" indent="-285750" algn="just">
              <a:buFont typeface="Arial" panose="020B0604020202020204" pitchFamily="34" charset="0"/>
              <a:buChar char="•"/>
            </a:pPr>
            <a:endParaRPr lang="en-US" b="0" i="0" dirty="0">
              <a:solidFill>
                <a:srgbClr val="242021"/>
              </a:solidFill>
              <a:effectLst/>
              <a:latin typeface="TimesNewRomanMTStd"/>
            </a:endParaRPr>
          </a:p>
          <a:p>
            <a:pPr marL="285750" indent="-285750" algn="just">
              <a:buFont typeface="Arial" panose="020B0604020202020204" pitchFamily="34" charset="0"/>
              <a:buChar char="•"/>
            </a:pPr>
            <a:r>
              <a:rPr lang="en-US" b="0" i="0" dirty="0">
                <a:solidFill>
                  <a:srgbClr val="242021"/>
                </a:solidFill>
                <a:effectLst/>
                <a:latin typeface="TimesNewRomanMTStd"/>
              </a:rPr>
              <a:t>The mechanisms that are adopted to complement relational contracts involve </a:t>
            </a:r>
            <a:r>
              <a:rPr lang="en-US" b="1" i="0" u="sng" dirty="0">
                <a:solidFill>
                  <a:srgbClr val="242021"/>
                </a:solidFill>
                <a:effectLst/>
                <a:latin typeface="TimesNewRomanMTStd"/>
              </a:rPr>
              <a:t>signaling</a:t>
            </a:r>
            <a:r>
              <a:rPr lang="en-US" b="0" i="0" dirty="0">
                <a:solidFill>
                  <a:srgbClr val="242021"/>
                </a:solidFill>
                <a:effectLst/>
                <a:latin typeface="TimesNewRomanMTStd"/>
              </a:rPr>
              <a:t>, </a:t>
            </a:r>
            <a:r>
              <a:rPr lang="en-US" b="1" i="0" u="sng" dirty="0">
                <a:solidFill>
                  <a:srgbClr val="242021"/>
                </a:solidFill>
                <a:effectLst/>
                <a:latin typeface="TimesNewRomanMTStd"/>
              </a:rPr>
              <a:t>screening</a:t>
            </a:r>
            <a:r>
              <a:rPr lang="en-US" b="0" i="0" dirty="0">
                <a:solidFill>
                  <a:srgbClr val="242021"/>
                </a:solidFill>
                <a:effectLst/>
                <a:latin typeface="TimesNewRomanMTStd"/>
              </a:rPr>
              <a:t>, </a:t>
            </a:r>
            <a:r>
              <a:rPr lang="en-US" b="1" i="0" u="sng" dirty="0">
                <a:solidFill>
                  <a:srgbClr val="242021"/>
                </a:solidFill>
                <a:effectLst/>
                <a:latin typeface="TimesNewRomanMTStd"/>
              </a:rPr>
              <a:t>bonding</a:t>
            </a:r>
            <a:r>
              <a:rPr lang="en-US" b="0" i="0" dirty="0">
                <a:solidFill>
                  <a:srgbClr val="242021"/>
                </a:solidFill>
                <a:effectLst/>
                <a:latin typeface="TimesNewRomanMTStd"/>
              </a:rPr>
              <a:t>, and </a:t>
            </a:r>
            <a:r>
              <a:rPr lang="en-US" b="1" i="0" u="sng" dirty="0">
                <a:solidFill>
                  <a:srgbClr val="242021"/>
                </a:solidFill>
                <a:effectLst/>
                <a:latin typeface="TimesNewRomanMTStd"/>
              </a:rPr>
              <a:t>monitoring</a:t>
            </a:r>
            <a:r>
              <a:rPr lang="en-US" b="0" i="0" dirty="0">
                <a:solidFill>
                  <a:srgbClr val="242021"/>
                </a:solidFill>
                <a:effectLst/>
                <a:latin typeface="TimesNewRomanMTStd"/>
              </a:rPr>
              <a:t>.</a:t>
            </a:r>
          </a:p>
          <a:p>
            <a:pPr marL="285750" indent="-285750" algn="just">
              <a:buFont typeface="Arial" panose="020B0604020202020204" pitchFamily="34" charset="0"/>
              <a:buChar char="•"/>
            </a:pPr>
            <a:r>
              <a:rPr lang="en-US" b="0" i="0" dirty="0">
                <a:solidFill>
                  <a:srgbClr val="242021"/>
                </a:solidFill>
                <a:effectLst/>
                <a:latin typeface="TimesNewRomanMTStd"/>
              </a:rPr>
              <a:t> </a:t>
            </a:r>
          </a:p>
          <a:p>
            <a:pPr marL="285750" indent="-285750" algn="just">
              <a:buFont typeface="Arial" panose="020B0604020202020204" pitchFamily="34" charset="0"/>
              <a:buChar char="•"/>
            </a:pPr>
            <a:r>
              <a:rPr lang="en-US" b="0" i="0" dirty="0">
                <a:solidFill>
                  <a:srgbClr val="242021"/>
                </a:solidFill>
                <a:effectLst/>
                <a:latin typeface="TimesNewRomanMTStd"/>
              </a:rPr>
              <a:t>Technically, the terms </a:t>
            </a:r>
            <a:r>
              <a:rPr lang="en-US" sz="2000" b="0" i="0" dirty="0">
                <a:solidFill>
                  <a:srgbClr val="FF0000"/>
                </a:solidFill>
                <a:effectLst/>
                <a:latin typeface="TimesNewRomanMTStd"/>
              </a:rPr>
              <a:t>“</a:t>
            </a:r>
            <a:r>
              <a:rPr lang="en-US" sz="2000" b="1" i="0" dirty="0">
                <a:solidFill>
                  <a:srgbClr val="FF0000"/>
                </a:solidFill>
                <a:effectLst/>
                <a:latin typeface="TimesNewRomanMTStd"/>
              </a:rPr>
              <a:t>signaling” and “screening” </a:t>
            </a:r>
            <a:r>
              <a:rPr lang="en-US" sz="2000" b="0" i="0" dirty="0">
                <a:solidFill>
                  <a:srgbClr val="FF0000"/>
                </a:solidFill>
                <a:effectLst/>
                <a:latin typeface="TimesNewRomanMTStd"/>
              </a:rPr>
              <a:t>apply to mechanisms that address adverse selection</a:t>
            </a:r>
            <a:r>
              <a:rPr lang="en-US" sz="2000" dirty="0">
                <a:solidFill>
                  <a:srgbClr val="FF0000"/>
                </a:solidFill>
              </a:rPr>
              <a:t> </a:t>
            </a:r>
            <a:r>
              <a:rPr lang="en-US" sz="2000" b="0" i="0" dirty="0">
                <a:solidFill>
                  <a:srgbClr val="FF0000"/>
                </a:solidFill>
                <a:effectLst/>
                <a:latin typeface="TimesNewRomanMTStd"/>
              </a:rPr>
              <a:t>(</a:t>
            </a:r>
            <a:r>
              <a:rPr lang="en-US" sz="2000" b="1" i="0" dirty="0">
                <a:solidFill>
                  <a:srgbClr val="FF0000"/>
                </a:solidFill>
                <a:effectLst/>
                <a:latin typeface="TimesNewRomanMTStd"/>
              </a:rPr>
              <a:t>informational asymmetry</a:t>
            </a:r>
            <a:r>
              <a:rPr lang="en-US" sz="2000" b="0" i="0" dirty="0">
                <a:solidFill>
                  <a:srgbClr val="FF0000"/>
                </a:solidFill>
                <a:effectLst/>
                <a:latin typeface="TimesNewRomanMTStd"/>
              </a:rPr>
              <a:t>)</a:t>
            </a:r>
            <a:r>
              <a:rPr lang="en-US" sz="2000" b="0" i="0" dirty="0">
                <a:solidFill>
                  <a:srgbClr val="242021"/>
                </a:solidFill>
                <a:effectLst/>
                <a:latin typeface="TimesNewRomanMTStd"/>
              </a:rPr>
              <a:t>, </a:t>
            </a:r>
            <a:r>
              <a:rPr lang="en-US" sz="2000" b="1" i="0" u="sng" dirty="0">
                <a:solidFill>
                  <a:srgbClr val="242021"/>
                </a:solidFill>
                <a:effectLst/>
                <a:latin typeface="TimesNewRomanMTStd"/>
              </a:rPr>
              <a:t>whereas</a:t>
            </a:r>
            <a:r>
              <a:rPr lang="en-US" sz="2000" b="0" i="0" dirty="0">
                <a:solidFill>
                  <a:srgbClr val="242021"/>
                </a:solidFill>
                <a:effectLst/>
                <a:latin typeface="TimesNewRomanMTStd"/>
              </a:rPr>
              <a:t> </a:t>
            </a:r>
            <a:r>
              <a:rPr lang="en-US" sz="2000" b="0" i="0" dirty="0">
                <a:solidFill>
                  <a:srgbClr val="FF0000"/>
                </a:solidFill>
                <a:effectLst/>
                <a:latin typeface="TimesNewRomanMTStd"/>
              </a:rPr>
              <a:t>“</a:t>
            </a:r>
            <a:r>
              <a:rPr lang="en-US" sz="2000" b="1" i="0" dirty="0">
                <a:solidFill>
                  <a:srgbClr val="FF0000"/>
                </a:solidFill>
                <a:effectLst/>
                <a:latin typeface="TimesNewRomanMTStd"/>
              </a:rPr>
              <a:t>bonding” and “monitoring</a:t>
            </a:r>
            <a:r>
              <a:rPr lang="en-US" sz="2000" b="0" i="0" dirty="0">
                <a:solidFill>
                  <a:srgbClr val="FF0000"/>
                </a:solidFill>
                <a:effectLst/>
                <a:latin typeface="TimesNewRomanMTStd"/>
              </a:rPr>
              <a:t>” apply to mechanisms that address moral hazard (</a:t>
            </a:r>
            <a:r>
              <a:rPr lang="en-US" sz="2000" b="1" i="0" dirty="0">
                <a:solidFill>
                  <a:srgbClr val="FF0000"/>
                </a:solidFill>
                <a:effectLst/>
                <a:latin typeface="TimesNewRomanMTStd"/>
              </a:rPr>
              <a:t>opportunism</a:t>
            </a:r>
            <a:r>
              <a:rPr lang="en-US" sz="2000" b="0" i="0" dirty="0">
                <a:solidFill>
                  <a:srgbClr val="FF0000"/>
                </a:solidFill>
                <a:effectLst/>
                <a:latin typeface="TimesNewRomanMTStd"/>
              </a:rPr>
              <a:t>).</a:t>
            </a:r>
          </a:p>
          <a:p>
            <a:pPr algn="just"/>
            <a:endParaRPr lang="en-US" sz="14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54752"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37186"/>
          </a:xfrm>
          <a:prstGeom prst="rect">
            <a:avLst/>
          </a:prstGeom>
        </p:spPr>
      </p:pic>
    </p:spTree>
    <p:extLst>
      <p:ext uri="{BB962C8B-B14F-4D97-AF65-F5344CB8AC3E}">
        <p14:creationId xmlns:p14="http://schemas.microsoft.com/office/powerpoint/2010/main" val="667197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6062" y="607306"/>
            <a:ext cx="12302638" cy="4952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i="0" dirty="0">
                <a:solidFill>
                  <a:srgbClr val="FF0000"/>
                </a:solidFill>
                <a:effectLst/>
                <a:latin typeface="Gotham-Bold"/>
              </a:rPr>
              <a:t>1) Signaling. </a:t>
            </a:r>
          </a:p>
          <a:p>
            <a:pPr marL="285750" indent="-285750" algn="just">
              <a:buFont typeface="Arial" panose="020B0604020202020204" pitchFamily="34" charset="0"/>
              <a:buChar char="•"/>
            </a:pPr>
            <a:r>
              <a:rPr lang="en-US" sz="1600" b="0" i="0" dirty="0">
                <a:solidFill>
                  <a:srgbClr val="242021"/>
                </a:solidFill>
                <a:effectLst/>
                <a:latin typeface="TimesNewRomanMTStd"/>
              </a:rPr>
              <a:t>It can be difficult for an investor to distinguish high-quality ventures from the “lemons.”</a:t>
            </a:r>
          </a:p>
          <a:p>
            <a:pPr marL="285750" indent="-285750" algn="just">
              <a:buFont typeface="Arial" panose="020B0604020202020204" pitchFamily="34" charset="0"/>
              <a:buChar char="•"/>
            </a:pPr>
            <a:r>
              <a:rPr lang="en-US" sz="1600" b="0" i="0" dirty="0">
                <a:solidFill>
                  <a:srgbClr val="242021"/>
                </a:solidFill>
                <a:effectLst/>
                <a:latin typeface="TimesNewRomanMTStd"/>
              </a:rPr>
              <a:t>Part of the problem is that the entrepreneur’s claims of success potential are costly or impossible to verify. </a:t>
            </a:r>
          </a:p>
          <a:p>
            <a:pPr marL="285750" indent="-285750" algn="just">
              <a:buFont typeface="Arial" panose="020B0604020202020204" pitchFamily="34" charset="0"/>
              <a:buChar char="•"/>
            </a:pPr>
            <a:r>
              <a:rPr lang="en-US" sz="1600" b="0" i="0" dirty="0">
                <a:solidFill>
                  <a:srgbClr val="242021"/>
                </a:solidFill>
                <a:effectLst/>
                <a:latin typeface="TimesNewRomanMTStd"/>
              </a:rPr>
              <a:t>Sometimes an entrepreneur can convey positive private information simply by showing the information to investors and leaving them to draw their own conclusions. But this is risky if an investor could decide to appropriate the opportunity.</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Sometimes, providing the information is not feasible for the entrepreneur. </a:t>
            </a:r>
          </a:p>
          <a:p>
            <a:pPr marL="285750" indent="-285750" algn="just">
              <a:buFont typeface="Arial" panose="020B0604020202020204" pitchFamily="34" charset="0"/>
              <a:buChar char="•"/>
            </a:pPr>
            <a:r>
              <a:rPr lang="en-US" sz="1600" b="0" i="0" dirty="0">
                <a:solidFill>
                  <a:srgbClr val="242021"/>
                </a:solidFill>
                <a:effectLst/>
                <a:latin typeface="TimesNewRomanMTStd"/>
              </a:rPr>
              <a:t>How, for example, without elaborate documentation, can an entrepreneur establish that efforts to develop new voice-recognition software have progressed much more rapidly than expected? Conversely, how can a VC firm show that it is not involved with or considering any competing products that could influence its attitude toward the entrepreneur’s product? The challenge is to do so in a way that is convincing, yet still preserves the value of the information.</a:t>
            </a:r>
          </a:p>
          <a:p>
            <a:pPr algn="just"/>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1" i="0" dirty="0">
                <a:solidFill>
                  <a:srgbClr val="242021"/>
                </a:solidFill>
                <a:effectLst/>
                <a:latin typeface="TimesNewRomanMTStd"/>
              </a:rPr>
              <a:t>One solution is for the holder of the information to use a signal</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A </a:t>
            </a:r>
            <a:r>
              <a:rPr lang="en-US" sz="1600" b="1" i="0" dirty="0">
                <a:solidFill>
                  <a:srgbClr val="FF0000"/>
                </a:solidFill>
                <a:effectLst/>
                <a:latin typeface="TimesNewRomanMTStd"/>
              </a:rPr>
              <a:t>signal </a:t>
            </a:r>
            <a:r>
              <a:rPr lang="en-US" sz="1600" b="0" i="0" dirty="0">
                <a:solidFill>
                  <a:srgbClr val="242021"/>
                </a:solidFill>
                <a:effectLst/>
                <a:latin typeface="TimesNewRomanMTStd"/>
              </a:rPr>
              <a:t>is </a:t>
            </a:r>
            <a:r>
              <a:rPr lang="en-US" sz="1600" b="0" i="0" dirty="0">
                <a:solidFill>
                  <a:srgbClr val="FF0000"/>
                </a:solidFill>
                <a:effectLst/>
                <a:latin typeface="TimesNewRomanMTStd"/>
              </a:rPr>
              <a:t>a credible demonstration that obviates the need to convey the information</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Sometimes, </a:t>
            </a:r>
            <a:r>
              <a:rPr lang="en-US" sz="1600" b="1" i="0" dirty="0">
                <a:solidFill>
                  <a:srgbClr val="242021"/>
                </a:solidFill>
                <a:effectLst/>
                <a:latin typeface="TimesNewRomanMTStd"/>
              </a:rPr>
              <a:t>deal terms can serve as signals</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Suppose an investor is concerned that an entrepreneur’s financial projections are overly optimistic. </a:t>
            </a:r>
          </a:p>
          <a:p>
            <a:pPr marL="285750" indent="-285750" algn="just">
              <a:buFont typeface="Arial" panose="020B0604020202020204" pitchFamily="34" charset="0"/>
              <a:buChar char="•"/>
            </a:pPr>
            <a:r>
              <a:rPr lang="en-US" sz="1600" b="1" i="0" dirty="0">
                <a:solidFill>
                  <a:srgbClr val="242021"/>
                </a:solidFill>
                <a:effectLst/>
                <a:latin typeface="TimesNewRomanMTStd"/>
              </a:rPr>
              <a:t>By proposing a contract that ties his return to performance targets, the entrepreneur “signals” his positive beliefs.</a:t>
            </a:r>
            <a:endParaRPr lang="en-US" sz="16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26177" y="590515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37186"/>
          </a:xfrm>
          <a:prstGeom prst="rect">
            <a:avLst/>
          </a:prstGeom>
        </p:spPr>
      </p:pic>
    </p:spTree>
    <p:extLst>
      <p:ext uri="{BB962C8B-B14F-4D97-AF65-F5344CB8AC3E}">
        <p14:creationId xmlns:p14="http://schemas.microsoft.com/office/powerpoint/2010/main" val="1117314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607305"/>
            <a:ext cx="12302638"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i="0" dirty="0">
                <a:solidFill>
                  <a:srgbClr val="FF0000"/>
                </a:solidFill>
                <a:effectLst/>
                <a:latin typeface="Gotham-Bold"/>
              </a:rPr>
              <a:t>Signaling. </a:t>
            </a:r>
            <a:r>
              <a:rPr lang="en-US" b="1" i="1" dirty="0">
                <a:solidFill>
                  <a:srgbClr val="FF0000"/>
                </a:solidFill>
                <a:effectLst/>
                <a:latin typeface="Gotham-Bold"/>
              </a:rPr>
              <a:t>(cont</a:t>
            </a:r>
            <a:r>
              <a:rPr lang="en-US" b="1" i="1" dirty="0">
                <a:solidFill>
                  <a:srgbClr val="FF0000"/>
                </a:solidFill>
                <a:latin typeface="Gotham-Bold"/>
              </a:rPr>
              <a:t>.)</a:t>
            </a:r>
            <a:endParaRPr lang="en-US" b="1" i="1" dirty="0">
              <a:solidFill>
                <a:srgbClr val="FF0000"/>
              </a:solidFill>
              <a:effectLst/>
              <a:latin typeface="Gotham-Bold"/>
            </a:endParaRP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Consider the following terms for a contract between an entrepreneur, Miles Stone, and a VC firm, Limited Deals, Ltd., concerning financing for a virtual amusement park venture. Upon signing the agreement, Limited is committed to finance the venture up to $4.0 million for one year, by which time specific benchmarks are to be met. If the benchmarks are met, Limited will invest an additional $2.0 million; if the venture fails to meet one or more benchmarks, Limited can decide not to invest in the second round. If Limited does not invest, then Miles has 60 days to find a new investor; if he is unable to do so, then Limited has the right to force liquidation. Miles retains ownership of the amusement park idea and the related copyrights and trademarks. If the other assets are sold, the proceeds are to be distributed in proportion to shares of invested capital. Finally, if Limited invests the second-round $2.0 million even though the venture does not meet the benchmarks, then Limited gains managerial control.</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Willingness to abide by these terms signals several things about Miles. </a:t>
            </a:r>
          </a:p>
          <a:p>
            <a:pPr marL="285750" indent="-285750" algn="just">
              <a:buFont typeface="Arial" panose="020B0604020202020204" pitchFamily="34" charset="0"/>
              <a:buChar char="•"/>
            </a:pPr>
            <a:r>
              <a:rPr lang="en-US" sz="1600" b="1" i="1" dirty="0">
                <a:solidFill>
                  <a:srgbClr val="242021"/>
                </a:solidFill>
                <a:effectLst/>
                <a:latin typeface="TimesNewRomanMTStd"/>
              </a:rPr>
              <a:t>First, </a:t>
            </a:r>
            <a:r>
              <a:rPr lang="en-US" sz="1600" b="0" i="0" dirty="0">
                <a:solidFill>
                  <a:srgbClr val="242021"/>
                </a:solidFill>
                <a:effectLst/>
                <a:latin typeface="TimesNewRomanMTStd"/>
              </a:rPr>
              <a:t>the benchmarks are based on his projections. By structuring the deal around them, Miles signals confidence that the projections are reasonable. </a:t>
            </a:r>
          </a:p>
          <a:p>
            <a:pPr marL="285750" indent="-285750" algn="just">
              <a:buFont typeface="Arial" panose="020B0604020202020204" pitchFamily="34" charset="0"/>
              <a:buChar char="•"/>
            </a:pPr>
            <a:r>
              <a:rPr lang="en-US" sz="1600" b="1" i="1" dirty="0">
                <a:solidFill>
                  <a:srgbClr val="242021"/>
                </a:solidFill>
                <a:effectLst/>
                <a:latin typeface="TimesNewRomanMTStd"/>
              </a:rPr>
              <a:t>Second, </a:t>
            </a:r>
            <a:r>
              <a:rPr lang="en-US" sz="1600" b="0" i="0" dirty="0">
                <a:solidFill>
                  <a:srgbClr val="242021"/>
                </a:solidFill>
                <a:effectLst/>
                <a:latin typeface="TimesNewRomanMTStd"/>
              </a:rPr>
              <a:t>his willingness to relinquish control if performance expectations are not </a:t>
            </a:r>
            <a:r>
              <a:rPr lang="en-US" sz="1600" b="0" i="0" dirty="0" err="1">
                <a:solidFill>
                  <a:srgbClr val="242021"/>
                </a:solidFill>
                <a:effectLst/>
                <a:latin typeface="TimesNewRomanMTStd"/>
              </a:rPr>
              <a:t>metsignals</a:t>
            </a:r>
            <a:r>
              <a:rPr lang="en-US" sz="1600" b="0" i="0" dirty="0">
                <a:solidFill>
                  <a:srgbClr val="242021"/>
                </a:solidFill>
                <a:effectLst/>
                <a:latin typeface="TimesNewRomanMTStd"/>
              </a:rPr>
              <a:t> confidence in his managerial skills. The arrangement also affects Miles’s incentives to devote effort to the venture. By working harder, he helps assure that the benchmarks are met and that he maintains control. </a:t>
            </a:r>
          </a:p>
          <a:p>
            <a:pPr marL="285750" indent="-285750" algn="just">
              <a:buFont typeface="Arial" panose="020B0604020202020204" pitchFamily="34" charset="0"/>
              <a:buChar char="•"/>
            </a:pPr>
            <a:r>
              <a:rPr lang="en-US" sz="1600" b="0" i="0" dirty="0">
                <a:solidFill>
                  <a:srgbClr val="242021"/>
                </a:solidFill>
                <a:effectLst/>
                <a:latin typeface="TimesNewRomanMTStd"/>
              </a:rPr>
              <a:t>Thus, </a:t>
            </a:r>
            <a:r>
              <a:rPr lang="en-US" sz="1600" b="1" i="0" dirty="0">
                <a:solidFill>
                  <a:srgbClr val="FF0000"/>
                </a:solidFill>
                <a:effectLst/>
                <a:latin typeface="TimesNewRomanMTStd"/>
              </a:rPr>
              <a:t>signaling also addresses moral hazard.</a:t>
            </a:r>
            <a:r>
              <a:rPr lang="en-US" sz="1600" b="1" dirty="0">
                <a:solidFill>
                  <a:srgbClr val="FF0000"/>
                </a:solidFill>
              </a:rPr>
              <a:t> </a:t>
            </a:r>
            <a:endParaRPr kumimoji="0" lang="en-US" sz="16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35702" y="589949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37186"/>
          </a:xfrm>
          <a:prstGeom prst="rect">
            <a:avLst/>
          </a:prstGeom>
        </p:spPr>
      </p:pic>
    </p:spTree>
    <p:extLst>
      <p:ext uri="{BB962C8B-B14F-4D97-AF65-F5344CB8AC3E}">
        <p14:creationId xmlns:p14="http://schemas.microsoft.com/office/powerpoint/2010/main" val="2874084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914965"/>
            <a:ext cx="11302246"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FF0000"/>
                </a:solidFill>
                <a:latin typeface="Gotham-Bold"/>
              </a:rPr>
              <a:t>2) S</a:t>
            </a:r>
            <a:r>
              <a:rPr lang="en-US" sz="2000" b="1" i="0" dirty="0">
                <a:solidFill>
                  <a:srgbClr val="FF0000"/>
                </a:solidFill>
                <a:effectLst/>
                <a:latin typeface="Gotham-Bold"/>
              </a:rPr>
              <a:t>creening. </a:t>
            </a:r>
          </a:p>
          <a:p>
            <a:pPr algn="just"/>
            <a:endParaRPr lang="en-US" sz="2000" b="1" i="0" dirty="0">
              <a:solidFill>
                <a:srgbClr val="FF0000"/>
              </a:solidFill>
              <a:effectLst/>
              <a:latin typeface="Gotham-Bold"/>
            </a:endParaRPr>
          </a:p>
          <a:p>
            <a:pPr marL="285750" indent="-285750" algn="just">
              <a:buFont typeface="Arial" panose="020B0604020202020204" pitchFamily="34" charset="0"/>
              <a:buChar char="•"/>
            </a:pPr>
            <a:r>
              <a:rPr lang="en-US" b="0" i="0" dirty="0">
                <a:solidFill>
                  <a:srgbClr val="242021"/>
                </a:solidFill>
                <a:effectLst/>
                <a:latin typeface="TimesNewRomanMTStd"/>
              </a:rPr>
              <a:t>Screening </a:t>
            </a:r>
            <a:r>
              <a:rPr lang="en-US" b="0" i="0" u="sng" dirty="0">
                <a:solidFill>
                  <a:srgbClr val="FF0000"/>
                </a:solidFill>
                <a:effectLst/>
                <a:latin typeface="TimesNewRomanMTStd"/>
              </a:rPr>
              <a:t>is much like signaling, except that the party without the private information offers a menu of alternative terms so that the party with information reveals the information through the act of choosing. </a:t>
            </a:r>
          </a:p>
          <a:p>
            <a:pPr marL="285750" indent="-285750" algn="just">
              <a:buFont typeface="Arial" panose="020B0604020202020204" pitchFamily="34" charset="0"/>
              <a:buChar char="•"/>
            </a:pPr>
            <a:endParaRPr lang="en-US" b="0" i="0" u="sng" dirty="0">
              <a:solidFill>
                <a:srgbClr val="FF0000"/>
              </a:solidFill>
              <a:effectLst/>
              <a:latin typeface="TimesNewRomanMTStd"/>
            </a:endParaRPr>
          </a:p>
          <a:p>
            <a:pPr marL="285750" indent="-285750" algn="just">
              <a:buFont typeface="Arial" panose="020B0604020202020204" pitchFamily="34" charset="0"/>
              <a:buChar char="•"/>
            </a:pPr>
            <a:r>
              <a:rPr lang="en-US" b="0" i="0" dirty="0">
                <a:solidFill>
                  <a:srgbClr val="242021"/>
                </a:solidFill>
                <a:effectLst/>
                <a:latin typeface="TimesNewRomanMTStd"/>
              </a:rPr>
              <a:t>In a new venture setting, the investors can offer entrepreneurs alternative types of financing.</a:t>
            </a:r>
          </a:p>
          <a:p>
            <a:pPr marL="285750" indent="-285750" algn="just">
              <a:buFont typeface="Arial" panose="020B0604020202020204" pitchFamily="34" charset="0"/>
              <a:buChar char="•"/>
            </a:pPr>
            <a:endParaRPr lang="en-US" b="0" i="0" dirty="0">
              <a:solidFill>
                <a:srgbClr val="242021"/>
              </a:solidFill>
              <a:effectLst/>
              <a:latin typeface="TimesNewRomanMTStd"/>
            </a:endParaRPr>
          </a:p>
          <a:p>
            <a:pPr marL="285750" indent="-285750" algn="just">
              <a:buFont typeface="Arial" panose="020B0604020202020204" pitchFamily="34" charset="0"/>
              <a:buChar char="•"/>
            </a:pPr>
            <a:r>
              <a:rPr lang="en-US" b="0" i="0" dirty="0">
                <a:solidFill>
                  <a:srgbClr val="242021"/>
                </a:solidFill>
                <a:effectLst/>
                <a:latin typeface="TimesNewRomanMTStd"/>
              </a:rPr>
              <a:t>Given the choice, entrepreneurs with low expectations, for example, are likely to prefer financing that does not include liquidation preference for the entrepreneur or terms that reduce the entrepreneur’s own risk exposure.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b="0" i="0" dirty="0">
                <a:solidFill>
                  <a:srgbClr val="242021"/>
                </a:solidFill>
                <a:effectLst/>
                <a:latin typeface="TimesNewRomanMTStd"/>
              </a:rPr>
              <a:t>In contrast, entrepreneurs who are confident in their expectations are more likely to accept favorable liquidation preferences and more of the risk exposure, believing that the venture will succeed and everyone will do well at exit.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b="1" i="0" dirty="0">
                <a:solidFill>
                  <a:srgbClr val="242021"/>
                </a:solidFill>
                <a:effectLst/>
                <a:latin typeface="TimesNewRomanMTStd"/>
              </a:rPr>
              <a:t>The screening contract in effect </a:t>
            </a:r>
            <a:r>
              <a:rPr lang="en-US" b="1" i="0" u="sng" dirty="0">
                <a:solidFill>
                  <a:srgbClr val="242021"/>
                </a:solidFill>
                <a:effectLst/>
                <a:latin typeface="TimesNewRomanMTStd"/>
              </a:rPr>
              <a:t>elicits information about the entrepreneur’s beliefs and expectations</a:t>
            </a:r>
            <a:r>
              <a:rPr lang="en-US" b="0" i="0" dirty="0">
                <a:solidFill>
                  <a:srgbClr val="242021"/>
                </a:solidFill>
                <a:effectLst/>
                <a:latin typeface="TimesNewRomanMTStd"/>
              </a:rPr>
              <a:t>.</a:t>
            </a:r>
          </a:p>
          <a:p>
            <a:pPr algn="just"/>
            <a:endParaRPr lang="en-US" sz="14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844846"/>
          </a:xfrm>
          <a:prstGeom prst="rect">
            <a:avLst/>
          </a:prstGeom>
        </p:spPr>
      </p:pic>
    </p:spTree>
    <p:extLst>
      <p:ext uri="{BB962C8B-B14F-4D97-AF65-F5344CB8AC3E}">
        <p14:creationId xmlns:p14="http://schemas.microsoft.com/office/powerpoint/2010/main" val="17610985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627714"/>
            <a:ext cx="11720959" cy="51931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3) Bonding. </a:t>
            </a:r>
          </a:p>
          <a:p>
            <a:pPr marL="285750" indent="-285750" algn="just">
              <a:buFont typeface="Arial" panose="020B0604020202020204" pitchFamily="34" charset="0"/>
              <a:buChar char="•"/>
            </a:pPr>
            <a:r>
              <a:rPr lang="en-US" sz="1600" b="0" i="0" dirty="0">
                <a:solidFill>
                  <a:srgbClr val="242021"/>
                </a:solidFill>
                <a:effectLst/>
                <a:latin typeface="TimesNewRomanMTStd"/>
              </a:rPr>
              <a:t>In contract terms, </a:t>
            </a:r>
            <a:r>
              <a:rPr lang="en-US" sz="1600" b="0" i="0" u="sng" dirty="0">
                <a:solidFill>
                  <a:srgbClr val="FF0000"/>
                </a:solidFill>
                <a:effectLst/>
                <a:latin typeface="TimesNewRomanMTStd"/>
              </a:rPr>
              <a:t>posting a bond is one way to give credibility to a commitment not to engage in opportunistic behavior</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A </a:t>
            </a:r>
            <a:r>
              <a:rPr lang="en-US" sz="1600" b="1" i="0" dirty="0">
                <a:solidFill>
                  <a:srgbClr val="FF0000"/>
                </a:solidFill>
                <a:effectLst/>
                <a:latin typeface="TimesNewRomanMTStd"/>
              </a:rPr>
              <a:t>bond</a:t>
            </a:r>
            <a:r>
              <a:rPr lang="en-US" sz="1600" b="0" i="0" dirty="0">
                <a:solidFill>
                  <a:srgbClr val="242021"/>
                </a:solidFill>
                <a:effectLst/>
                <a:latin typeface="TimesNewRomanMTStd"/>
              </a:rPr>
              <a:t> </a:t>
            </a:r>
            <a:r>
              <a:rPr lang="en-US" sz="1600" b="0" i="0" dirty="0">
                <a:solidFill>
                  <a:srgbClr val="FF0000"/>
                </a:solidFill>
                <a:effectLst/>
                <a:latin typeface="TimesNewRomanMTStd"/>
              </a:rPr>
              <a:t>is a penalty that will be paid by the party who makes a promise in the event that the promise is broken</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The </a:t>
            </a:r>
            <a:r>
              <a:rPr lang="en-US" sz="1600" b="1" i="0" u="sng" dirty="0">
                <a:solidFill>
                  <a:srgbClr val="242021"/>
                </a:solidFill>
                <a:effectLst/>
                <a:latin typeface="TimesNewRomanMTStd"/>
              </a:rPr>
              <a:t>fundamental element of a bond </a:t>
            </a:r>
            <a:r>
              <a:rPr lang="en-US" sz="1600" b="0" i="0" dirty="0">
                <a:solidFill>
                  <a:srgbClr val="FF0000"/>
                </a:solidFill>
                <a:effectLst/>
                <a:latin typeface="TimesNewRomanMTStd"/>
              </a:rPr>
              <a:t>is that the party who posts it is made worse off if the commitment is violated</a:t>
            </a:r>
            <a:r>
              <a:rPr lang="en-US" sz="1600" b="0" i="0" dirty="0">
                <a:solidFill>
                  <a:srgbClr val="242021"/>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Thus, a bond provides an incentive to fulfill a commitment. </a:t>
            </a:r>
          </a:p>
          <a:p>
            <a:pPr marL="285750" indent="-285750" algn="just">
              <a:buFont typeface="Arial" panose="020B0604020202020204" pitchFamily="34" charset="0"/>
              <a:buChar char="•"/>
            </a:pPr>
            <a:r>
              <a:rPr lang="en-US" sz="1600" b="1" i="0" dirty="0">
                <a:solidFill>
                  <a:srgbClr val="FF0000"/>
                </a:solidFill>
                <a:effectLst/>
                <a:latin typeface="TimesNewRomanMTStd"/>
              </a:rPr>
              <a:t>The commitment </a:t>
            </a:r>
            <a:r>
              <a:rPr lang="en-US" sz="1600" b="0" i="0" dirty="0">
                <a:solidFill>
                  <a:srgbClr val="242021"/>
                </a:solidFill>
                <a:effectLst/>
                <a:latin typeface="TimesNewRomanMTStd"/>
              </a:rPr>
              <a:t>can be </a:t>
            </a:r>
            <a:r>
              <a:rPr lang="en-US" sz="1600" b="1" i="0" u="sng" dirty="0">
                <a:solidFill>
                  <a:srgbClr val="FF0000"/>
                </a:solidFill>
                <a:effectLst/>
                <a:latin typeface="TimesNewRomanMTStd"/>
              </a:rPr>
              <a:t>explicit and specific </a:t>
            </a:r>
            <a:r>
              <a:rPr lang="en-US" sz="1600" b="0" i="0" dirty="0">
                <a:solidFill>
                  <a:srgbClr val="242021"/>
                </a:solidFill>
                <a:effectLst/>
                <a:latin typeface="TimesNewRomanMTStd"/>
              </a:rPr>
              <a:t>(</a:t>
            </a:r>
            <a:r>
              <a:rPr lang="en-US" sz="1600" b="0" i="0" dirty="0">
                <a:solidFill>
                  <a:srgbClr val="FF0000"/>
                </a:solidFill>
                <a:effectLst/>
                <a:latin typeface="TimesNewRomanMTStd"/>
              </a:rPr>
              <a:t>like agreeing to resign if the investor is not satisfied with the entrepreneur’s effort</a:t>
            </a:r>
            <a:r>
              <a:rPr lang="en-US" sz="1600" b="0" i="0" dirty="0">
                <a:solidFill>
                  <a:srgbClr val="242021"/>
                </a:solidFill>
                <a:effectLst/>
                <a:latin typeface="TimesNewRomanMTStd"/>
              </a:rPr>
              <a:t>) or </a:t>
            </a:r>
            <a:r>
              <a:rPr lang="en-US" sz="1600" b="1" i="0" u="sng" dirty="0">
                <a:solidFill>
                  <a:srgbClr val="FF0000"/>
                </a:solidFill>
                <a:effectLst/>
                <a:latin typeface="TimesNewRomanMTStd"/>
              </a:rPr>
              <a:t>implicit</a:t>
            </a:r>
            <a:r>
              <a:rPr lang="en-US" sz="1600" b="0" i="0" dirty="0">
                <a:solidFill>
                  <a:srgbClr val="242021"/>
                </a:solidFill>
                <a:effectLst/>
                <a:latin typeface="TimesNewRomanMTStd"/>
              </a:rPr>
              <a:t> (</a:t>
            </a:r>
            <a:r>
              <a:rPr lang="en-US" sz="1600" b="0" i="0" dirty="0">
                <a:solidFill>
                  <a:srgbClr val="FF0000"/>
                </a:solidFill>
                <a:effectLst/>
                <a:latin typeface="TimesNewRomanMTStd"/>
              </a:rPr>
              <a:t>like tying compensation to the attained level of sales</a:t>
            </a:r>
            <a:r>
              <a:rPr lang="en-US" sz="1600" b="0" i="0" dirty="0">
                <a:solidFill>
                  <a:srgbClr val="242021"/>
                </a:solidFill>
                <a:effectLst/>
                <a:latin typeface="TimesNewRomanMTStd"/>
              </a:rPr>
              <a:t>).</a:t>
            </a:r>
          </a:p>
          <a:p>
            <a:pPr algn="just"/>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Investors may be concerned that an entrepreneur will not focus on the right activities and problems. </a:t>
            </a:r>
          </a:p>
          <a:p>
            <a:pPr marL="285750" indent="-285750" algn="just">
              <a:buFont typeface="Arial" panose="020B0604020202020204" pitchFamily="34" charset="0"/>
              <a:buChar char="•"/>
            </a:pPr>
            <a:r>
              <a:rPr lang="en-US" sz="1600" b="0" i="0" dirty="0">
                <a:solidFill>
                  <a:srgbClr val="242021"/>
                </a:solidFill>
                <a:effectLst/>
                <a:latin typeface="TimesNewRomanMTStd"/>
              </a:rPr>
              <a:t>For example, the entrepreneur may be more interested in working on technical problems than in managing a rapidly growing organization, or he may not recognize failure or may not be open to refocusing the venture.</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1" i="0" dirty="0">
                <a:solidFill>
                  <a:srgbClr val="FF0000"/>
                </a:solidFill>
                <a:effectLst/>
                <a:latin typeface="TimesNewRomanMTStd"/>
              </a:rPr>
              <a:t>A bond can be provided in several different ways. </a:t>
            </a:r>
          </a:p>
          <a:p>
            <a:pPr marL="285750" indent="-285750" algn="just">
              <a:buFont typeface="Arial" panose="020B0604020202020204" pitchFamily="34" charset="0"/>
              <a:buChar char="•"/>
            </a:pPr>
            <a:r>
              <a:rPr lang="en-US" sz="1600" b="0" i="0" dirty="0">
                <a:solidFill>
                  <a:srgbClr val="242021"/>
                </a:solidFill>
                <a:effectLst/>
                <a:latin typeface="TimesNewRomanMTStd"/>
              </a:rPr>
              <a:t>Sometimes a set of specific contract provisions can function as a bond, such as giving up equity if certain conditions are not met: for example, signing a sales contract with a major customer that the entrepreneur promised he can deliver. </a:t>
            </a:r>
          </a:p>
          <a:p>
            <a:pPr marL="285750" indent="-285750" algn="just">
              <a:buFont typeface="Arial" panose="020B0604020202020204" pitchFamily="34" charset="0"/>
              <a:buChar char="•"/>
            </a:pPr>
            <a:r>
              <a:rPr lang="en-US" sz="1600" b="0" i="0" dirty="0">
                <a:solidFill>
                  <a:srgbClr val="242021"/>
                </a:solidFill>
                <a:effectLst/>
                <a:latin typeface="TimesNewRomanMTStd"/>
              </a:rPr>
              <a:t>Other means of implementing a performance bond would be to give the investor the right to terminate the entrepreneur as CEO if the targets are not met, with the warning that reliance on specific conditions is not always ideal </a:t>
            </a:r>
            <a:r>
              <a:rPr lang="en-US" sz="1600" b="1" i="0" u="sng" dirty="0">
                <a:solidFill>
                  <a:srgbClr val="242021"/>
                </a:solidFill>
                <a:effectLst/>
                <a:latin typeface="TimesNewRomanMTStd"/>
              </a:rPr>
              <a:t>because random aspects of new venture development may be beyond the control of the entrepreneur and unrelated to</a:t>
            </a:r>
            <a:r>
              <a:rPr lang="en-US" sz="1600" b="1" u="sng" dirty="0"/>
              <a:t> </a:t>
            </a:r>
            <a:r>
              <a:rPr lang="en-US" sz="1600" b="1" i="0" u="sng" dirty="0">
                <a:solidFill>
                  <a:srgbClr val="242021"/>
                </a:solidFill>
                <a:effectLst/>
                <a:latin typeface="TimesNewRomanMTStd"/>
              </a:rPr>
              <a:t>his abilitie</a:t>
            </a:r>
            <a:r>
              <a:rPr lang="en-US" sz="1600" b="1" i="0" dirty="0">
                <a:solidFill>
                  <a:srgbClr val="242021"/>
                </a:solidFill>
                <a:effectLst/>
                <a:latin typeface="TimesNewRomanMTStd"/>
              </a:rPr>
              <a:t>s. </a:t>
            </a:r>
          </a:p>
          <a:p>
            <a:pPr marL="285750" indent="-285750" algn="just">
              <a:buFont typeface="Arial" panose="020B0604020202020204" pitchFamily="34" charset="0"/>
              <a:buChar char="•"/>
            </a:pPr>
            <a:r>
              <a:rPr lang="en-US" sz="1600" b="0" i="0" dirty="0">
                <a:solidFill>
                  <a:srgbClr val="242021"/>
                </a:solidFill>
                <a:effectLst/>
                <a:latin typeface="TimesNewRomanMTStd"/>
              </a:rPr>
              <a:t>Moreover, explicit conditions are subject to manipulation in ways that are not in the parties’ interests</a:t>
            </a: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06925" y="640575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50444"/>
          </a:xfrm>
          <a:prstGeom prst="rect">
            <a:avLst/>
          </a:prstGeom>
        </p:spPr>
      </p:pic>
    </p:spTree>
    <p:extLst>
      <p:ext uri="{BB962C8B-B14F-4D97-AF65-F5344CB8AC3E}">
        <p14:creationId xmlns:p14="http://schemas.microsoft.com/office/powerpoint/2010/main" val="3816982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840243"/>
            <a:ext cx="11587609" cy="47376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i="0" dirty="0">
                <a:solidFill>
                  <a:srgbClr val="242021"/>
                </a:solidFill>
                <a:effectLst/>
                <a:latin typeface="Gotham-Bold"/>
              </a:rPr>
              <a:t>4) Monitoring.</a:t>
            </a:r>
          </a:p>
          <a:p>
            <a:pPr algn="just"/>
            <a:r>
              <a:rPr lang="en-US" b="1" i="0" dirty="0">
                <a:solidFill>
                  <a:srgbClr val="242021"/>
                </a:solidFill>
                <a:effectLst/>
                <a:latin typeface="Gotham-Bold"/>
              </a:rPr>
              <a:t> </a:t>
            </a:r>
          </a:p>
          <a:p>
            <a:pPr marL="285750" indent="-285750" algn="just">
              <a:buFont typeface="Arial" panose="020B0604020202020204" pitchFamily="34" charset="0"/>
              <a:buChar char="•"/>
            </a:pPr>
            <a:r>
              <a:rPr lang="en-US" sz="1600" b="0" i="0" dirty="0">
                <a:solidFill>
                  <a:srgbClr val="FF0000"/>
                </a:solidFill>
                <a:effectLst/>
                <a:latin typeface="TimesNewRomanMTStd"/>
              </a:rPr>
              <a:t>The other way opportunistic behavior is controlled is by </a:t>
            </a:r>
            <a:r>
              <a:rPr lang="en-US" sz="1600" b="1" i="0" dirty="0">
                <a:solidFill>
                  <a:srgbClr val="FF0000"/>
                </a:solidFill>
                <a:effectLst/>
                <a:latin typeface="TimesNewRomanMTStd"/>
              </a:rPr>
              <a:t>monitoring</a:t>
            </a:r>
            <a:r>
              <a:rPr lang="en-US" sz="1600" b="0" i="0" dirty="0">
                <a:solidFill>
                  <a:srgbClr val="FF0000"/>
                </a:solidFill>
                <a:effectLst/>
                <a:latin typeface="TimesNewRomanMTStd"/>
              </a:rPr>
              <a:t>. </a:t>
            </a:r>
          </a:p>
          <a:p>
            <a:pPr marL="285750" indent="-285750" algn="just">
              <a:buFont typeface="Arial" panose="020B0604020202020204" pitchFamily="34" charset="0"/>
              <a:buChar char="•"/>
            </a:pPr>
            <a:r>
              <a:rPr lang="en-US" sz="1600" b="0" i="0" dirty="0">
                <a:solidFill>
                  <a:srgbClr val="242021"/>
                </a:solidFill>
                <a:effectLst/>
                <a:latin typeface="TimesNewRomanMTStd"/>
              </a:rPr>
              <a:t>In lieu of bonding, the parties can rely on observation. </a:t>
            </a:r>
          </a:p>
          <a:p>
            <a:pPr marL="285750" indent="-285750" algn="just">
              <a:buFont typeface="Arial" panose="020B0604020202020204" pitchFamily="34" charset="0"/>
              <a:buChar char="•"/>
            </a:pPr>
            <a:r>
              <a:rPr lang="en-US" sz="1600" b="1" i="0" dirty="0">
                <a:solidFill>
                  <a:srgbClr val="FF0000"/>
                </a:solidFill>
                <a:effectLst/>
                <a:latin typeface="TimesNewRomanMTStd"/>
              </a:rPr>
              <a:t>Monitoring</a:t>
            </a:r>
            <a:r>
              <a:rPr lang="en-US" sz="1600" b="0" i="0" dirty="0">
                <a:solidFill>
                  <a:srgbClr val="242021"/>
                </a:solidFill>
                <a:effectLst/>
                <a:latin typeface="TimesNewRomanMTStd"/>
              </a:rPr>
              <a:t> can be </a:t>
            </a:r>
            <a:r>
              <a:rPr lang="en-US" sz="1600" b="1" i="0" u="sng" dirty="0">
                <a:solidFill>
                  <a:srgbClr val="242021"/>
                </a:solidFill>
                <a:effectLst/>
                <a:latin typeface="TimesNewRomanMTStd"/>
              </a:rPr>
              <a:t>direct</a:t>
            </a:r>
            <a:r>
              <a:rPr lang="en-US" sz="1600" b="0" i="0" dirty="0">
                <a:solidFill>
                  <a:srgbClr val="242021"/>
                </a:solidFill>
                <a:effectLst/>
                <a:latin typeface="TimesNewRomanMTStd"/>
              </a:rPr>
              <a:t>, </a:t>
            </a:r>
            <a:r>
              <a:rPr lang="en-US" sz="1600" b="0" i="0" dirty="0">
                <a:solidFill>
                  <a:srgbClr val="FF0000"/>
                </a:solidFill>
                <a:effectLst/>
                <a:latin typeface="TimesNewRomanMTStd"/>
              </a:rPr>
              <a:t>as in the case of an investor who serves on the venture’s board</a:t>
            </a:r>
            <a:r>
              <a:rPr lang="en-US" sz="1600" b="0" i="0" dirty="0">
                <a:solidFill>
                  <a:srgbClr val="242021"/>
                </a:solidFill>
                <a:effectLst/>
                <a:latin typeface="TimesNewRomanMTStd"/>
              </a:rPr>
              <a:t>, or</a:t>
            </a:r>
            <a:r>
              <a:rPr lang="en-US" sz="1600" b="1" i="0" u="sng" dirty="0">
                <a:solidFill>
                  <a:srgbClr val="242021"/>
                </a:solidFill>
                <a:effectLst/>
                <a:latin typeface="TimesNewRomanMTStd"/>
              </a:rPr>
              <a:t> indirect</a:t>
            </a:r>
            <a:r>
              <a:rPr lang="en-US" sz="1600" b="0" i="0" dirty="0">
                <a:solidFill>
                  <a:srgbClr val="242021"/>
                </a:solidFill>
                <a:effectLst/>
                <a:latin typeface="TimesNewRomanMTStd"/>
              </a:rPr>
              <a:t>, </a:t>
            </a:r>
            <a:r>
              <a:rPr lang="en-US" sz="1600" b="0" i="0" dirty="0">
                <a:solidFill>
                  <a:srgbClr val="FF0000"/>
                </a:solidFill>
                <a:effectLst/>
                <a:latin typeface="TimesNewRomanMTStd"/>
              </a:rPr>
              <a:t>as in the case of requiring financial statements to be periodically audited by a reputable accounting firm.</a:t>
            </a:r>
          </a:p>
          <a:p>
            <a:pPr marL="285750" indent="-285750" algn="just">
              <a:buFont typeface="Arial" panose="020B0604020202020204" pitchFamily="34" charset="0"/>
              <a:buChar char="•"/>
            </a:pPr>
            <a:endParaRPr lang="en-US" sz="1600" b="0" i="0" dirty="0">
              <a:solidFill>
                <a:srgbClr val="FF0000"/>
              </a:solidFill>
              <a:effectLst/>
              <a:latin typeface="TimesNewRomanMTStd"/>
            </a:endParaRPr>
          </a:p>
          <a:p>
            <a:pPr marL="285750" indent="-285750" algn="just">
              <a:buFont typeface="Arial" panose="020B0604020202020204" pitchFamily="34" charset="0"/>
              <a:buChar char="•"/>
            </a:pPr>
            <a:r>
              <a:rPr lang="en-US" sz="1600" b="0" i="0" dirty="0">
                <a:solidFill>
                  <a:srgbClr val="FF0000"/>
                </a:solidFill>
                <a:effectLst/>
                <a:latin typeface="TimesNewRomanMTStd"/>
              </a:rPr>
              <a:t>The </a:t>
            </a:r>
            <a:r>
              <a:rPr lang="en-US" sz="1600" b="1" i="0" dirty="0">
                <a:solidFill>
                  <a:srgbClr val="FF0000"/>
                </a:solidFill>
                <a:effectLst/>
                <a:latin typeface="TimesNewRomanMTStd"/>
              </a:rPr>
              <a:t>relationships between VC firms and their portfolio companies </a:t>
            </a:r>
            <a:r>
              <a:rPr lang="en-US" sz="1600" b="0" i="0" u="sng" dirty="0">
                <a:solidFill>
                  <a:srgbClr val="FF0000"/>
                </a:solidFill>
                <a:effectLst/>
                <a:latin typeface="TimesNewRomanMTStd"/>
              </a:rPr>
              <a:t>involve elements of both bonding and monitoring</a:t>
            </a:r>
            <a:r>
              <a:rPr lang="en-US" sz="1600" b="0" i="0" dirty="0">
                <a:solidFill>
                  <a:srgbClr val="242021"/>
                </a:solidFill>
                <a:effectLst/>
                <a:latin typeface="TimesNewRomanMTStd"/>
              </a:rPr>
              <a:t>.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The deal structures frequently involve</a:t>
            </a:r>
            <a:r>
              <a:rPr lang="en-US" sz="1600" dirty="0"/>
              <a:t> </a:t>
            </a:r>
            <a:r>
              <a:rPr lang="en-US" sz="1600" b="0" i="0" dirty="0">
                <a:solidFill>
                  <a:srgbClr val="242021"/>
                </a:solidFill>
                <a:effectLst/>
                <a:latin typeface="TimesNewRomanMTStd"/>
              </a:rPr>
              <a:t>bonding arrangements such as termination rights or warrants, but the investors also closely monitor performance.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Some monitoring involves formal triggers; for example, hypothesis testing and staging give the investor specific, periodic opportunities to evaluate whether to continue investing.</a:t>
            </a:r>
          </a:p>
          <a:p>
            <a:pPr marL="285750" indent="-285750" algn="just">
              <a:buFont typeface="Arial" panose="020B0604020202020204" pitchFamily="34" charset="0"/>
              <a:buChar char="•"/>
            </a:pPr>
            <a:endParaRPr lang="en-US" sz="1600" dirty="0">
              <a:solidFill>
                <a:srgbClr val="242021"/>
              </a:solidFill>
              <a:latin typeface="TimesNewRomanMTStd"/>
            </a:endParaRPr>
          </a:p>
          <a:p>
            <a:pPr marL="285750" indent="-285750" algn="just">
              <a:buFont typeface="Arial" panose="020B0604020202020204" pitchFamily="34" charset="0"/>
              <a:buChar char="•"/>
            </a:pPr>
            <a:endParaRPr lang="en-US" sz="16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49775"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70124"/>
          </a:xfrm>
          <a:prstGeom prst="rect">
            <a:avLst/>
          </a:prstGeom>
        </p:spPr>
      </p:pic>
    </p:spTree>
    <p:extLst>
      <p:ext uri="{BB962C8B-B14F-4D97-AF65-F5344CB8AC3E}">
        <p14:creationId xmlns:p14="http://schemas.microsoft.com/office/powerpoint/2010/main" val="22688581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949855"/>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b="1" i="0" dirty="0">
                <a:solidFill>
                  <a:srgbClr val="242021"/>
                </a:solidFill>
                <a:effectLst/>
                <a:latin typeface="Gotham-Bold"/>
              </a:rPr>
              <a:t>Monitoring. </a:t>
            </a:r>
            <a:r>
              <a:rPr lang="en-US" sz="1400" b="1" i="1" dirty="0">
                <a:solidFill>
                  <a:srgbClr val="242021"/>
                </a:solidFill>
                <a:effectLst/>
                <a:latin typeface="Gotham-Bold"/>
              </a:rPr>
              <a:t>(Cont</a:t>
            </a:r>
            <a:r>
              <a:rPr lang="en-US" sz="1400" b="1" i="1" dirty="0">
                <a:solidFill>
                  <a:srgbClr val="242021"/>
                </a:solidFill>
                <a:latin typeface="Gotham-Bold"/>
              </a:rPr>
              <a:t>.)</a:t>
            </a:r>
            <a:endParaRPr lang="en-US" sz="1400" b="1" i="1" dirty="0">
              <a:solidFill>
                <a:srgbClr val="242021"/>
              </a:solidFill>
              <a:effectLst/>
              <a:latin typeface="Gotham-Bold"/>
            </a:endParaRPr>
          </a:p>
          <a:p>
            <a:pPr marL="285750" indent="-285750" algn="just">
              <a:buFont typeface="Arial" panose="020B0604020202020204" pitchFamily="34" charset="0"/>
              <a:buChar char="•"/>
            </a:pPr>
            <a:r>
              <a:rPr lang="en-US" sz="1600" b="0" i="0" dirty="0">
                <a:solidFill>
                  <a:srgbClr val="242021"/>
                </a:solidFill>
                <a:effectLst/>
                <a:latin typeface="TimesNewRomanMTStd"/>
              </a:rPr>
              <a:t>For ventures where borrowing is possible, the use of debt covenants is an example of monitoring that employs a trigger. </a:t>
            </a:r>
          </a:p>
          <a:p>
            <a:pPr marL="285750" indent="-285750" algn="just">
              <a:buFont typeface="Arial" panose="020B0604020202020204" pitchFamily="34" charset="0"/>
              <a:buChar char="•"/>
            </a:pPr>
            <a:r>
              <a:rPr lang="en-US" sz="1600" b="0" i="0" dirty="0">
                <a:solidFill>
                  <a:srgbClr val="242021"/>
                </a:solidFill>
                <a:effectLst/>
                <a:latin typeface="TimesNewRomanMTStd"/>
              </a:rPr>
              <a:t>Debt covenants are contractual terms used by lenders to place restrictions on borrowers. </a:t>
            </a:r>
          </a:p>
          <a:p>
            <a:pPr marL="285750" indent="-285750" algn="just">
              <a:buFont typeface="Arial" panose="020B0604020202020204" pitchFamily="34" charset="0"/>
              <a:buChar char="•"/>
            </a:pPr>
            <a:r>
              <a:rPr lang="en-US" sz="1600" b="0" i="0" dirty="0">
                <a:solidFill>
                  <a:srgbClr val="242021"/>
                </a:solidFill>
                <a:effectLst/>
                <a:latin typeface="TimesNewRomanMTStd"/>
              </a:rPr>
              <a:t>Debt covenants may restrict the borrower from taking on additional debt or making capital investments beyond what originally was contemplated. </a:t>
            </a:r>
          </a:p>
          <a:p>
            <a:pPr marL="285750" indent="-285750" algn="just">
              <a:buFont typeface="Arial" panose="020B0604020202020204" pitchFamily="34" charset="0"/>
              <a:buChar char="•"/>
            </a:pPr>
            <a:r>
              <a:rPr lang="en-US" sz="1600" b="0" i="0" dirty="0">
                <a:solidFill>
                  <a:srgbClr val="242021"/>
                </a:solidFill>
                <a:effectLst/>
                <a:latin typeface="TimesNewRomanMTStd"/>
              </a:rPr>
              <a:t>They may also require the borrower to adhere to certain constraints with respect to various financial ratios and may limit the ability of the borrower to make distributions to other investors.</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0" i="0" dirty="0">
                <a:solidFill>
                  <a:srgbClr val="242021"/>
                </a:solidFill>
                <a:effectLst/>
                <a:latin typeface="TimesNewRomanMTStd"/>
              </a:rPr>
              <a:t>Use of convertible debt can be a way to allay the lender’s concern that the entrepreneur may take on risks that do not benefit the lender. </a:t>
            </a:r>
          </a:p>
          <a:p>
            <a:pPr marL="285750" indent="-285750" algn="just">
              <a:buFont typeface="Arial" panose="020B0604020202020204" pitchFamily="34" charset="0"/>
              <a:buChar char="•"/>
            </a:pPr>
            <a:r>
              <a:rPr lang="en-US" sz="1600" b="0" i="0" dirty="0">
                <a:solidFill>
                  <a:srgbClr val="242021"/>
                </a:solidFill>
                <a:effectLst/>
                <a:latin typeface="TimesNewRomanMTStd"/>
              </a:rPr>
              <a:t>The debt is convertible at the lender’s option (or triggers specified in the contract) to a predetermined number of shares of common stock. In that way the lender is positioned to benefit from the firm’s performance if it is especially strong and the entrepreneur or firm manager has less incentive to take unwarranted risk. </a:t>
            </a:r>
          </a:p>
          <a:p>
            <a:pPr marL="285750" indent="-285750" algn="just">
              <a:buFont typeface="Arial" panose="020B0604020202020204" pitchFamily="34" charset="0"/>
              <a:buChar char="•"/>
            </a:pPr>
            <a:r>
              <a:rPr lang="en-US" sz="1600" b="0" i="0" dirty="0">
                <a:solidFill>
                  <a:srgbClr val="242021"/>
                </a:solidFill>
                <a:effectLst/>
                <a:latin typeface="TimesNewRomanMTStd"/>
              </a:rPr>
              <a:t>The conversion option thus aligns the interests of the entrepreneur more closely with those of the lender. </a:t>
            </a:r>
          </a:p>
          <a:p>
            <a:pPr marL="285750" indent="-285750" algn="just">
              <a:buFont typeface="Arial" panose="020B0604020202020204" pitchFamily="34" charset="0"/>
              <a:buChar char="•"/>
            </a:pPr>
            <a:endParaRPr lang="en-US" sz="1600" b="0" i="0" dirty="0">
              <a:solidFill>
                <a:srgbClr val="242021"/>
              </a:solidFill>
              <a:effectLst/>
              <a:latin typeface="TimesNewRomanMTStd"/>
            </a:endParaRPr>
          </a:p>
          <a:p>
            <a:pPr marL="285750" indent="-285750" algn="just">
              <a:buFont typeface="Arial" panose="020B0604020202020204" pitchFamily="34" charset="0"/>
              <a:buChar char="•"/>
            </a:pPr>
            <a:r>
              <a:rPr lang="en-US" sz="1600" b="1" i="0" dirty="0">
                <a:solidFill>
                  <a:srgbClr val="242021"/>
                </a:solidFill>
                <a:effectLst/>
                <a:latin typeface="TimesNewRomanMTStd"/>
              </a:rPr>
              <a:t>It is common for high-risk new ventures to borrow using </a:t>
            </a:r>
            <a:r>
              <a:rPr lang="en-US" sz="1600" b="1" i="0" u="sng" dirty="0">
                <a:solidFill>
                  <a:srgbClr val="242021"/>
                </a:solidFill>
                <a:effectLst/>
                <a:latin typeface="TimesNewRomanMTStd"/>
              </a:rPr>
              <a:t>convertible debt </a:t>
            </a:r>
            <a:r>
              <a:rPr lang="en-US" sz="1600" b="1" i="0" dirty="0">
                <a:solidFill>
                  <a:srgbClr val="242021"/>
                </a:solidFill>
                <a:effectLst/>
                <a:latin typeface="TimesNewRomanMTStd"/>
              </a:rPr>
              <a:t>or </a:t>
            </a:r>
            <a:r>
              <a:rPr lang="en-US" sz="1600" b="1" i="0" u="sng" dirty="0">
                <a:solidFill>
                  <a:srgbClr val="242021"/>
                </a:solidFill>
                <a:effectLst/>
                <a:latin typeface="TimesNewRomanMTStd"/>
              </a:rPr>
              <a:t>to issue convertible preferred stock</a:t>
            </a:r>
            <a:r>
              <a:rPr lang="en-US" sz="1600" b="1"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53410"/>
          </a:xfrm>
          <a:prstGeom prst="rect">
            <a:avLst/>
          </a:prstGeom>
        </p:spPr>
      </p:pic>
    </p:spTree>
    <p:extLst>
      <p:ext uri="{BB962C8B-B14F-4D97-AF65-F5344CB8AC3E}">
        <p14:creationId xmlns:p14="http://schemas.microsoft.com/office/powerpoint/2010/main" val="1763018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79174"/>
            <a:ext cx="11501818" cy="52996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i="0" dirty="0">
                <a:solidFill>
                  <a:srgbClr val="242021"/>
                </a:solidFill>
                <a:effectLst/>
                <a:latin typeface="Gotham-Bold"/>
              </a:rPr>
              <a:t>  Summary</a:t>
            </a:r>
          </a:p>
          <a:p>
            <a:pPr marL="285750" indent="-285750" algn="just">
              <a:buFont typeface="Arial" panose="020B0604020202020204" pitchFamily="34" charset="0"/>
              <a:buChar char="•"/>
            </a:pPr>
            <a:r>
              <a:rPr lang="en-US" sz="1400" b="0" i="0" dirty="0">
                <a:solidFill>
                  <a:srgbClr val="242021"/>
                </a:solidFill>
                <a:effectLst/>
                <a:latin typeface="TimesNewRomanMTStd"/>
              </a:rPr>
              <a:t>The chapter develops a conceptual framework for evaluating contractual features of new venture financing. Differences in attitudes toward risk and</a:t>
            </a:r>
            <a:r>
              <a:rPr lang="en-US" sz="1400" dirty="0"/>
              <a:t> </a:t>
            </a:r>
            <a:r>
              <a:rPr lang="en-US" sz="1400" b="0" i="0" dirty="0">
                <a:solidFill>
                  <a:srgbClr val="242021"/>
                </a:solidFill>
                <a:effectLst/>
                <a:latin typeface="TimesNewRomanMTStd"/>
              </a:rPr>
              <a:t>differences in expectations about value and potential success give rise to a significant opportunity for an entrepreneur to contract with outside investors in ways that both parties perceive to be beneficial. The chapter demonstrates that thoughtful design of contracts between entrepreneurs and outside investors can enhance the value of projects and turn unacceptable projects into attractive ones.</a:t>
            </a:r>
          </a:p>
          <a:p>
            <a:pPr marL="285750" indent="-285750" algn="just">
              <a:buFont typeface="Arial" panose="020B0604020202020204" pitchFamily="34" charset="0"/>
              <a:buChar char="•"/>
            </a:pPr>
            <a:endParaRPr lang="en-US" sz="1400" b="0" i="0" dirty="0">
              <a:solidFill>
                <a:srgbClr val="242021"/>
              </a:solidFill>
              <a:effectLst/>
              <a:latin typeface="TimesNewRomanMTStd"/>
            </a:endParaRPr>
          </a:p>
          <a:p>
            <a:pPr marL="285750" indent="-285750" algn="just">
              <a:buFont typeface="Arial" panose="020B0604020202020204" pitchFamily="34" charset="0"/>
              <a:buChar char="•"/>
            </a:pPr>
            <a:r>
              <a:rPr lang="en-US" sz="1400" b="0" i="0" dirty="0">
                <a:solidFill>
                  <a:srgbClr val="242021"/>
                </a:solidFill>
                <a:effectLst/>
                <a:latin typeface="TimesNewRomanMTStd"/>
              </a:rPr>
              <a:t>Adverse selection arises when the parties enter a negotiation with asymmetric information and expectations. Informational asymmetry is an impediment to effective contracting between entrepreneurs and prospective investors, since each may be concerned that the other knows more and is trying to take advantage. Solutions to adverse selection include signaling and screening. A signal is a mechanism that a party with positive information can use to distinguish herself from those with negative information. A screen is a mechanism that a party without information can use to compel the party with information to reveal whether the information is positive or negative. Screening and signaling are similar in that parties with negative information find that it is not economical to imitate those with positive information.</a:t>
            </a:r>
          </a:p>
          <a:p>
            <a:pPr marL="285750" indent="-285750" algn="just">
              <a:buFont typeface="Arial" panose="020B0604020202020204" pitchFamily="34" charset="0"/>
              <a:buChar char="•"/>
            </a:pPr>
            <a:endParaRPr lang="en-US" sz="1400" b="0" i="0" dirty="0">
              <a:solidFill>
                <a:srgbClr val="242021"/>
              </a:solidFill>
              <a:effectLst/>
              <a:latin typeface="TimesNewRomanMTStd"/>
            </a:endParaRPr>
          </a:p>
          <a:p>
            <a:pPr marL="285750" indent="-285750" algn="just">
              <a:buFont typeface="Arial" panose="020B0604020202020204" pitchFamily="34" charset="0"/>
              <a:buChar char="•"/>
            </a:pPr>
            <a:r>
              <a:rPr lang="en-US" sz="1400" b="0" i="0" dirty="0">
                <a:solidFill>
                  <a:srgbClr val="242021"/>
                </a:solidFill>
                <a:effectLst/>
                <a:latin typeface="TimesNewRomanMTStd"/>
              </a:rPr>
              <a:t>Moral hazard arises after an agreement is entered. If a sunk investment has been made and is specific to a relationship, a party to the agreement can attempt to appropriate the value of the investment. Techniques for controlling moral hazard problems include bonding and monitoring. Bonding involves making a commitment or investment such that the party who has the opportunity to appropriate would be worse off by exploiting the sunk investment than by not doing so. Monitoring can be used by one party to limit the ability of the other party to act opportunistically.</a:t>
            </a:r>
          </a:p>
          <a:p>
            <a:pPr marL="285750" indent="-285750" algn="just">
              <a:buFont typeface="Arial" panose="020B0604020202020204" pitchFamily="34" charset="0"/>
              <a:buChar char="•"/>
            </a:pPr>
            <a:endParaRPr lang="en-US" sz="1400" b="0" i="0" dirty="0">
              <a:solidFill>
                <a:srgbClr val="242021"/>
              </a:solidFill>
              <a:effectLst/>
              <a:latin typeface="TimesNewRomanMTStd"/>
            </a:endParaRPr>
          </a:p>
          <a:p>
            <a:pPr marL="285750" indent="-285750" algn="just">
              <a:buFont typeface="Arial" panose="020B0604020202020204" pitchFamily="34" charset="0"/>
              <a:buChar char="•"/>
            </a:pPr>
            <a:r>
              <a:rPr lang="en-US" sz="1400" b="0" i="0" dirty="0">
                <a:solidFill>
                  <a:srgbClr val="242021"/>
                </a:solidFill>
                <a:effectLst/>
                <a:latin typeface="TimesNewRomanMTStd"/>
              </a:rPr>
              <a:t>Given the venture and the entrepreneurial team, the financial contract emerges as a potentially important determinant of success or failure. A well-designed contract can contribute dramatically to the value of an idea and help allay the concerns of investors about the capabilities and commitment of an untested entrepreneur. A poorly designed contract, however, can just as easily prevent a good idea or product from reaching the market. Information and incentive problems arising from adverse selection and moral hazard are important determinants of financial contract terms and organizational structures.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32146" y="617376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09054"/>
          </a:xfrm>
          <a:prstGeom prst="rect">
            <a:avLst/>
          </a:prstGeom>
        </p:spPr>
      </p:pic>
    </p:spTree>
    <p:extLst>
      <p:ext uri="{BB962C8B-B14F-4D97-AF65-F5344CB8AC3E}">
        <p14:creationId xmlns:p14="http://schemas.microsoft.com/office/powerpoint/2010/main" val="13738615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792215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4|0.6|0.8|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2553</TotalTime>
  <Words>10924</Words>
  <Application>Microsoft Office PowerPoint</Application>
  <PresentationFormat>Widescreen</PresentationFormat>
  <Paragraphs>679</Paragraphs>
  <Slides>30</Slides>
  <Notes>28</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30</vt:i4>
      </vt:variant>
    </vt:vector>
  </HeadingPairs>
  <TitlesOfParts>
    <vt:vector size="42" baseType="lpstr">
      <vt:lpstr>Arial</vt:lpstr>
      <vt:lpstr>Calibri</vt:lpstr>
      <vt:lpstr>Calibri Light</vt:lpstr>
      <vt:lpstr>Gotham-Bold</vt:lpstr>
      <vt:lpstr>Gotham-Book</vt:lpstr>
      <vt:lpstr>Tajawal Medium</vt:lpstr>
      <vt:lpstr>Times New Roman</vt:lpstr>
      <vt:lpstr>TimesNewRomanMTStd</vt:lpstr>
      <vt:lpstr>TimesNewRomanMTStd-Identity-H</vt:lpstr>
      <vt:lpstr>TimesNewRomanMTStd-Italic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377</cp:revision>
  <dcterms:created xsi:type="dcterms:W3CDTF">2023-04-29T09:08:23Z</dcterms:created>
  <dcterms:modified xsi:type="dcterms:W3CDTF">2023-10-20T03:30:55Z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