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369" r:id="rId3"/>
    <p:sldId id="380" r:id="rId4"/>
    <p:sldId id="365" r:id="rId5"/>
    <p:sldId id="371" r:id="rId6"/>
    <p:sldId id="370" r:id="rId7"/>
    <p:sldId id="366" r:id="rId8"/>
    <p:sldId id="367" r:id="rId9"/>
    <p:sldId id="373" r:id="rId10"/>
    <p:sldId id="379" r:id="rId11"/>
    <p:sldId id="382" r:id="rId12"/>
    <p:sldId id="297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 showGuides="1">
      <p:cViewPr varScale="1">
        <p:scale>
          <a:sx n="68" d="100"/>
          <a:sy n="68" d="100"/>
        </p:scale>
        <p:origin x="1162" y="5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t>9/21/2024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t>9/21/2024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t>12</a:t>
            </a:fld>
            <a:endParaRPr 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9/21/2024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cambridge.org/eg/academic/subjects/philosophy/philosophy-science/mathematics-and-its-logics-philosophical-essays?format=PB#bookPeopl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79" y="3428988"/>
            <a:ext cx="41" cy="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" y="-44615"/>
            <a:ext cx="12191998" cy="69026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676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2" name="Rectangle: Rounded Corners 22"/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6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Overview.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9" name="Title 1"/>
          <p:cNvSpPr txBox="1"/>
          <p:nvPr/>
        </p:nvSpPr>
        <p:spPr>
          <a:xfrm>
            <a:off x="188259" y="220981"/>
            <a:ext cx="9324882" cy="1325563"/>
          </a:xfrm>
          <a:prstGeom prst="flowChartAlternateProcess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>
              <a:spcAft>
                <a:spcPts val="0"/>
              </a:spcAft>
            </a:pPr>
            <a:r>
              <a:rPr lang="en-US" b="1" dirty="0"/>
              <a:t>Course Overview</a:t>
            </a:r>
            <a:endParaRPr lang="en-US" dirty="0"/>
          </a:p>
        </p:txBody>
      </p:sp>
      <p:sp>
        <p:nvSpPr>
          <p:cNvPr id="12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pic>
        <p:nvPicPr>
          <p:cNvPr id="13" name="Graphic 28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19846" y="6529104"/>
            <a:ext cx="1879649" cy="309233"/>
          </a:xfrm>
          <a:prstGeom prst="rect">
            <a:avLst/>
          </a:prstGeom>
        </p:spPr>
      </p:pic>
      <p:sp>
        <p:nvSpPr>
          <p:cNvPr id="14" name="Rectangle: Rounded Corners 22"/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0400" y="1236749"/>
            <a:ext cx="4700588" cy="42862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136533" y="22860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I am?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8572" y="1389219"/>
            <a:ext cx="9664628" cy="409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Dr. Israa Lewaa</a:t>
            </a:r>
          </a:p>
          <a:p>
            <a:pPr marL="800100" marR="0" lvl="1" indent="-34290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Lecturer in Statistics and Mathematics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Ph.D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Thesis: “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Statistical data integration Using A latent Class Model”.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35" y="5733419"/>
            <a:ext cx="11156065" cy="9274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sp>
        <p:nvSpPr>
          <p:cNvPr id="13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36533" y="21336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0483411" cy="8715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47800" y="1360335"/>
            <a:ext cx="9936163" cy="48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Function,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Continuity and limits,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 Derivatives,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Integration,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Calculus by  Python,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5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56353" y="1369463"/>
            <a:ext cx="8059610" cy="475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Credit Hours</a:t>
            </a:r>
            <a:r>
              <a:rPr lang="en-US" sz="2000" dirty="0">
                <a:solidFill>
                  <a:srgbClr val="002060"/>
                </a:solidFill>
              </a:rPr>
              <a:t>: </a:t>
            </a:r>
          </a:p>
          <a:p>
            <a:endParaRPr lang="en-US" sz="1600" dirty="0">
              <a:solidFill>
                <a:srgbClr val="002060"/>
              </a:solidFill>
            </a:endParaRPr>
          </a:p>
          <a:p>
            <a:pPr marL="446405" indent="-446405"/>
            <a:r>
              <a:rPr lang="en-US" sz="2000" dirty="0">
                <a:solidFill>
                  <a:srgbClr val="002060"/>
                </a:solidFill>
              </a:rPr>
              <a:t>3 credit hours.  </a:t>
            </a:r>
            <a:endParaRPr lang="en-US" sz="1600" dirty="0">
              <a:solidFill>
                <a:srgbClr val="002060"/>
              </a:solidFill>
            </a:endParaRPr>
          </a:p>
          <a:p>
            <a:pPr lvl="1">
              <a:defRPr/>
            </a:pPr>
            <a:endParaRPr lang="en-US" sz="2000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Required Textbook: </a:t>
            </a:r>
          </a:p>
          <a:p>
            <a:pPr marL="79311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Introductory Mathematical Analysis/ Ernest </a:t>
            </a:r>
            <a:r>
              <a:rPr lang="en-US" sz="1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Haeussler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Richard Paul and Richard Wood.</a:t>
            </a:r>
            <a:endParaRPr lang="en-US" sz="1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576580" indent="-65405" algn="l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Doing Math with Python: Use Programming to Explore Algebra, Statistics, Calculus, and More!/ Amit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Saha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Essential References:</a:t>
            </a:r>
          </a:p>
          <a:p>
            <a:pPr algn="l" rtl="0"/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Mathematics and Its Logics/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  <a:hlinkClick r:id="rId2"/>
              </a:rPr>
              <a:t>Geoffrey Hellman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 University of Minnesota</a:t>
            </a:r>
          </a:p>
          <a:p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Calculus, 6th-edition/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james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stewart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002060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00206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</a:rPr>
              <a:t>Learning Resources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47800" y="1593267"/>
            <a:ext cx="9936480" cy="453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342900" lvl="1" indent="288925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rgbClr val="212529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Understand different types of functions and how to graph it ,</a:t>
            </a:r>
            <a:endParaRPr lang="en-U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Compute limits, derivatives, and definite &amp; indefinite integrals of algebraic, logarithmic and exponential functions,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Analyze functions and their graphs as informed by limits and derivatives, and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Solve applied problems using differentiation and integration.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Determine the continuity and differentiability of a function at a point and on a set;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the derivative of a function to determine the properties of the graph of the function and use the graph of a function to estimate its derivative;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appropriate modern technology to explore calculus concepts.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530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1783668"/>
            <a:ext cx="8435802" cy="3848615"/>
          </a:xfrm>
          <a:prstGeom prst="rect">
            <a:avLst/>
          </a:prstGeom>
        </p:spPr>
      </p:pic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6" name="Picture 2" descr="EXAM | University of Lap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5" name="Rectangle 14"/>
          <p:cNvSpPr>
            <a:spLocks noGrp="1" noChangeArrowheads="1"/>
          </p:cNvSpPr>
          <p:nvPr/>
        </p:nvSpPr>
        <p:spPr>
          <a:xfrm>
            <a:off x="4613370" y="1828800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/>
          <p:cNvSpPr txBox="1"/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326" y="1009995"/>
            <a:ext cx="5609474" cy="4808121"/>
          </a:xfrm>
          <a:prstGeom prst="rect">
            <a:avLst/>
          </a:prstGeom>
        </p:spPr>
      </p:pic>
      <p:sp>
        <p:nvSpPr>
          <p:cNvPr id="11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6200" y="1447800"/>
            <a:ext cx="4343400" cy="3441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en-US" sz="2400" dirty="0">
                <a:cs typeface="Bader" pitchFamily="2" charset="-78"/>
              </a:rPr>
              <a:t>سيتم تثبيت رابط حلقة النقاش على صفحة المقرر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>
            <a:fillRect/>
          </a:stretch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رابط حلقة النقاش وموعدها مرفوع على صفحة المودل ستكون حلقة وحيدة كل أسبوع  </a:t>
            </a:r>
            <a:endParaRPr lang="en-US" sz="4000" b="1" dirty="0"/>
          </a:p>
        </p:txBody>
      </p:sp>
      <p:sp>
        <p:nvSpPr>
          <p:cNvPr id="1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3" y="5867400"/>
            <a:ext cx="12187237" cy="8647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t>12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</TotalTime>
  <Words>451</Words>
  <Application>Microsoft Office PowerPoint</Application>
  <PresentationFormat>Widescreen</PresentationFormat>
  <Paragraphs>85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Aardvark Cafe</vt:lpstr>
      <vt:lpstr>Arial</vt:lpstr>
      <vt:lpstr>Bader</vt:lpstr>
      <vt:lpstr>Calibri</vt:lpstr>
      <vt:lpstr>Constantia</vt:lpstr>
      <vt:lpstr>Open Sans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Israa.Lewaa</cp:lastModifiedBy>
  <cp:revision>180</cp:revision>
  <dcterms:created xsi:type="dcterms:W3CDTF">2012-10-04T04:34:00Z</dcterms:created>
  <dcterms:modified xsi:type="dcterms:W3CDTF">2024-09-21T17:05:10Z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C772AA6CFD7142B988583BBEC220B79E_12</vt:lpwstr>
  </property>
  <property fmtid="{D5CDD505-2E9C-101B-9397-08002B2CF9AE}" pid="3" name="KSOProductBuildVer">
    <vt:lpwstr>1033-12.2.0.13215</vt:lpwstr>
  </property>
</Properties>
</file>