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notesSlides/notesSlide1.xml" ContentType="application/vnd.openxmlformats-officedocument.presentationml.notesSlide+xml"/>
  <Override PartName="/ppt/slideLayouts/slideLayout21.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6" r:id="rId2"/>
  </p:sldMasterIdLst>
  <p:notesMasterIdLst>
    <p:notesMasterId r:id="rId35"/>
  </p:notesMasterIdLst>
  <p:sldIdLst>
    <p:sldId id="480" r:id="rId3"/>
    <p:sldId id="724" r:id="rId4"/>
    <p:sldId id="811" r:id="rId5"/>
    <p:sldId id="812" r:id="rId6"/>
    <p:sldId id="813" r:id="rId7"/>
    <p:sldId id="814" r:id="rId8"/>
    <p:sldId id="815" r:id="rId9"/>
    <p:sldId id="816" r:id="rId10"/>
    <p:sldId id="817" r:id="rId11"/>
    <p:sldId id="818" r:id="rId12"/>
    <p:sldId id="819" r:id="rId13"/>
    <p:sldId id="820" r:id="rId14"/>
    <p:sldId id="821" r:id="rId15"/>
    <p:sldId id="822" r:id="rId16"/>
    <p:sldId id="823" r:id="rId17"/>
    <p:sldId id="824" r:id="rId18"/>
    <p:sldId id="825" r:id="rId19"/>
    <p:sldId id="826" r:id="rId20"/>
    <p:sldId id="828" r:id="rId21"/>
    <p:sldId id="827" r:id="rId22"/>
    <p:sldId id="829" r:id="rId23"/>
    <p:sldId id="830" r:id="rId24"/>
    <p:sldId id="831" r:id="rId25"/>
    <p:sldId id="832" r:id="rId26"/>
    <p:sldId id="833" r:id="rId27"/>
    <p:sldId id="834" r:id="rId28"/>
    <p:sldId id="836" r:id="rId29"/>
    <p:sldId id="837" r:id="rId30"/>
    <p:sldId id="835" r:id="rId31"/>
    <p:sldId id="838" r:id="rId32"/>
    <p:sldId id="839" r:id="rId33"/>
    <p:sldId id="349"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724"/>
            <p14:sldId id="811"/>
            <p14:sldId id="812"/>
            <p14:sldId id="813"/>
            <p14:sldId id="814"/>
            <p14:sldId id="815"/>
            <p14:sldId id="816"/>
            <p14:sldId id="817"/>
            <p14:sldId id="818"/>
            <p14:sldId id="819"/>
            <p14:sldId id="820"/>
            <p14:sldId id="821"/>
            <p14:sldId id="822"/>
            <p14:sldId id="823"/>
            <p14:sldId id="824"/>
            <p14:sldId id="825"/>
            <p14:sldId id="826"/>
            <p14:sldId id="828"/>
            <p14:sldId id="827"/>
            <p14:sldId id="829"/>
            <p14:sldId id="830"/>
            <p14:sldId id="831"/>
            <p14:sldId id="832"/>
            <p14:sldId id="833"/>
            <p14:sldId id="834"/>
            <p14:sldId id="836"/>
            <p14:sldId id="837"/>
            <p14:sldId id="835"/>
            <p14:sldId id="838"/>
            <p14:sldId id="839"/>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89" d="100"/>
          <a:sy n="89" d="100"/>
        </p:scale>
        <p:origin x="446" y="53"/>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ableStyles" Target="tableStyles.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customXml" Target="../customXml/item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viewProps" Target="viewProps.xml"/><Relationship Id="rId40" Type="http://schemas.openxmlformats.org/officeDocument/2006/relationships/customXml" Target="../customXml/item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notesMaster" Target="notesMasters/notesMaster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3110015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0326213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3987508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2238319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9120622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1872297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4278427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3155150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9561082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5104833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3748033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5321448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08501264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563157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76743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28175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108536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0558955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248542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theme" Target="../theme/theme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241356961"/>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81" r:id="rId15"/>
    <p:sldLayoutId id="2147483682" r:id="rId16"/>
    <p:sldLayoutId id="2147483683" r:id="rId17"/>
    <p:sldLayoutId id="214748368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5.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jpeg"/><Relationship Id="rId1" Type="http://schemas.openxmlformats.org/officeDocument/2006/relationships/slideLayout" Target="../slideLayouts/slideLayout13.xml"/><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763270" y="3794125"/>
            <a:ext cx="5216525" cy="39878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Prepared by Dr. Usama Al-Fendi</a:t>
            </a:r>
          </a:p>
        </p:txBody>
      </p:sp>
      <p:sp>
        <p:nvSpPr>
          <p:cNvPr id="31" name="TextBox 30"/>
          <p:cNvSpPr txBox="1"/>
          <p:nvPr/>
        </p:nvSpPr>
        <p:spPr>
          <a:xfrm>
            <a:off x="-55140" y="2294434"/>
            <a:ext cx="6182526"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Project Risk Management</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Lecture 3</a:t>
            </a:r>
          </a:p>
        </p:txBody>
      </p:sp>
      <p:sp>
        <p:nvSpPr>
          <p:cNvPr id="46" name="TextBox 45"/>
          <p:cNvSpPr txBox="1"/>
          <p:nvPr/>
        </p:nvSpPr>
        <p:spPr>
          <a:xfrm>
            <a:off x="329269" y="5104240"/>
            <a:ext cx="2836033"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PMG 510</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Project Risk Management</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024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Lecture Outlines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410675" y="2186159"/>
            <a:ext cx="7762875" cy="3652772"/>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Origins of Risk Management</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Representation of Risk Management</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Enterprise Risk Management</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Levels of risk management sophistication</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Principles of risk management</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Implementing risk management</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Project Risk Management Planning</a:t>
            </a:r>
          </a:p>
          <a:p>
            <a:pPr marL="342900" lvl="0" indent="-342900" algn="just">
              <a:lnSpc>
                <a:spcPct val="150000"/>
              </a:lnSpc>
              <a:spcBef>
                <a:spcPts val="0"/>
              </a:spcBef>
              <a:buFont typeface="Wingdings" panose="05000000000000000000" pitchFamily="2" charset="2"/>
              <a:buChar char="§"/>
              <a:defRPr/>
            </a:pPr>
            <a:endParaRPr lang="en-US" sz="2000" b="1" dirty="0">
              <a:solidFill>
                <a:srgbClr val="000000"/>
              </a:solidFill>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1385846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024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Scope of Risk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153149" y="2186159"/>
            <a:ext cx="9952386" cy="3652772"/>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Organizations realized that purchasing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insurance was insufficient </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if there was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inadequate attention</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to the protection of property and people.</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Insurance buyers therefore became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concerned with the quality of property protection</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the standards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of health and safety</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product liability issues and other risk control concerns</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This combined approach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to risk financing and risk control </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developed in Europe during the 1970s and the concept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of total cost of risk became important</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As this approach became established, it also became obvious that there were many risks facing organizations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that were not insurable</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The tools and techniques of risk management were then applied to other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disciplines</a:t>
            </a:r>
          </a:p>
          <a:p>
            <a:pPr marL="342900" lvl="0" indent="-342900" algn="just">
              <a:lnSpc>
                <a:spcPct val="150000"/>
              </a:lnSpc>
              <a:spcBef>
                <a:spcPts val="0"/>
              </a:spcBef>
              <a:buFont typeface="Wingdings" panose="05000000000000000000" pitchFamily="2" charset="2"/>
              <a:buChar char="§"/>
              <a:defRPr/>
            </a:pPr>
            <a:endParaRPr lang="en-US" sz="2000" b="1" dirty="0">
              <a:solidFill>
                <a:srgbClr val="000000"/>
              </a:solidFill>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4604229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024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Scope of Risk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513150" y="1819441"/>
            <a:ext cx="7762875" cy="3652772"/>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Definitions of risk management </a:t>
            </a:r>
            <a:b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br>
            <a:endPar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a:p>
            <a:pPr marL="342900" lvl="0" indent="-342900" algn="just">
              <a:lnSpc>
                <a:spcPct val="150000"/>
              </a:lnSpc>
              <a:spcBef>
                <a:spcPts val="0"/>
              </a:spcBef>
              <a:buFont typeface="Wingdings" panose="05000000000000000000" pitchFamily="2" charset="2"/>
              <a:buChar char="§"/>
              <a:defRPr/>
            </a:pPr>
            <a:endParaRPr lang="en-US" sz="2000" b="1" dirty="0">
              <a:solidFill>
                <a:srgbClr val="000000"/>
              </a:solidFill>
              <a:latin typeface="Times New Roman" panose="02020603050405020304" pitchFamily="18" charset="0"/>
              <a:ea typeface="+mn-ea"/>
              <a:cs typeface="Times New Roman" panose="02020603050405020304" pitchFamily="18" charset="0"/>
            </a:endParaRPr>
          </a:p>
        </p:txBody>
      </p:sp>
      <p:graphicFrame>
        <p:nvGraphicFramePr>
          <p:cNvPr id="8" name="Table 7">
            <a:extLst>
              <a:ext uri="{FF2B5EF4-FFF2-40B4-BE49-F238E27FC236}">
                <a16:creationId xmlns:a16="http://schemas.microsoft.com/office/drawing/2014/main" id="{8D4F8FA7-A555-B922-D3D5-6C180D9C5F22}"/>
              </a:ext>
            </a:extLst>
          </p:cNvPr>
          <p:cNvGraphicFramePr>
            <a:graphicFrameLocks noGrp="1"/>
          </p:cNvGraphicFramePr>
          <p:nvPr>
            <p:extLst>
              <p:ext uri="{D42A27DB-BD31-4B8C-83A1-F6EECF244321}">
                <p14:modId xmlns:p14="http://schemas.microsoft.com/office/powerpoint/2010/main" val="157152793"/>
              </p:ext>
            </p:extLst>
          </p:nvPr>
        </p:nvGraphicFramePr>
        <p:xfrm>
          <a:off x="1522426" y="2518734"/>
          <a:ext cx="8996515" cy="3363292"/>
        </p:xfrm>
        <a:graphic>
          <a:graphicData uri="http://schemas.openxmlformats.org/drawingml/2006/table">
            <a:tbl>
              <a:tblPr firstRow="1" bandRow="1"/>
              <a:tblGrid>
                <a:gridCol w="1795041">
                  <a:extLst>
                    <a:ext uri="{9D8B030D-6E8A-4147-A177-3AD203B41FA5}">
                      <a16:colId xmlns:a16="http://schemas.microsoft.com/office/drawing/2014/main" val="20000"/>
                    </a:ext>
                  </a:extLst>
                </a:gridCol>
                <a:gridCol w="7201474">
                  <a:extLst>
                    <a:ext uri="{9D8B030D-6E8A-4147-A177-3AD203B41FA5}">
                      <a16:colId xmlns:a16="http://schemas.microsoft.com/office/drawing/2014/main" val="20001"/>
                    </a:ext>
                  </a:extLst>
                </a:gridCol>
              </a:tblGrid>
              <a:tr h="343330">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algn="ctr"/>
                      <a:r>
                        <a:rPr lang="en-US" sz="1800" b="1" kern="1200" dirty="0">
                          <a:solidFill>
                            <a:schemeClr val="lt1"/>
                          </a:solidFill>
                          <a:effectLst>
                            <a:outerShdw blurRad="38100" dist="38100" dir="2700000" algn="tl">
                              <a:srgbClr val="000000">
                                <a:alpha val="43137"/>
                              </a:srgbClr>
                            </a:outerShdw>
                          </a:effectLst>
                        </a:rPr>
                        <a:t>Organization</a:t>
                      </a:r>
                      <a:r>
                        <a:rPr lang="en-US" sz="1800" dirty="0">
                          <a:effectLst>
                            <a:outerShdw blurRad="38100" dist="38100" dir="2700000" algn="tl">
                              <a:srgbClr val="000000">
                                <a:alpha val="43137"/>
                              </a:srgbClr>
                            </a:outerShdw>
                          </a:effectLst>
                        </a:rPr>
                        <a:t> </a:t>
                      </a:r>
                    </a:p>
                  </a:txBody>
                  <a:tcPr>
                    <a:lnL>
                      <a:noFill/>
                    </a:lnL>
                    <a:lnR>
                      <a:noFill/>
                    </a:lnR>
                    <a:lnT w="25400" cmpd="sng">
                      <a:solidFill>
                        <a:sysClr val="windowText" lastClr="000000"/>
                      </a:solidFill>
                    </a:lnT>
                    <a:lnB w="25400" cmpd="sng">
                      <a:solidFill>
                        <a:sysClr val="windowText" lastClr="000000"/>
                      </a:solidFill>
                    </a:lnB>
                    <a:lnTlToBr w="12700" cmpd="sng">
                      <a:noFill/>
                      <a:prstDash val="solid"/>
                    </a:lnTlToBr>
                    <a:lnBlToTr w="12700" cmpd="sng">
                      <a:noFill/>
                      <a:prstDash val="solid"/>
                    </a:lnBlToTr>
                    <a:solidFill>
                      <a:srgbClr val="A5A5A5"/>
                    </a:solidFill>
                  </a:tcPr>
                </a:tc>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algn="ctr"/>
                      <a:r>
                        <a:rPr lang="en-US" sz="1800" b="1" kern="1200" dirty="0">
                          <a:solidFill>
                            <a:schemeClr val="lt1"/>
                          </a:solidFill>
                          <a:effectLst>
                            <a:outerShdw blurRad="38100" dist="38100" dir="2700000" algn="tl">
                              <a:srgbClr val="000000">
                                <a:alpha val="43137"/>
                              </a:srgbClr>
                            </a:outerShdw>
                          </a:effectLst>
                        </a:rPr>
                        <a:t>Definition of risk management</a:t>
                      </a:r>
                      <a:r>
                        <a:rPr lang="en-US" sz="1800" dirty="0">
                          <a:effectLst>
                            <a:outerShdw blurRad="38100" dist="38100" dir="2700000" algn="tl">
                              <a:srgbClr val="000000">
                                <a:alpha val="43137"/>
                              </a:srgbClr>
                            </a:outerShdw>
                          </a:effectLst>
                        </a:rPr>
                        <a:t> </a:t>
                      </a:r>
                    </a:p>
                  </a:txBody>
                  <a:tcPr>
                    <a:lnL>
                      <a:noFill/>
                    </a:lnL>
                    <a:lnR>
                      <a:noFill/>
                    </a:lnR>
                    <a:lnT w="25400" cmpd="sng">
                      <a:solidFill>
                        <a:sysClr val="windowText" lastClr="000000"/>
                      </a:solidFill>
                    </a:lnT>
                    <a:lnB w="25400" cmpd="sng">
                      <a:solidFill>
                        <a:sysClr val="windowText" lastClr="000000"/>
                      </a:solidFill>
                    </a:lnB>
                    <a:lnTlToBr w="12700" cmpd="sng">
                      <a:noFill/>
                      <a:prstDash val="solid"/>
                    </a:lnTlToBr>
                    <a:lnBlToTr w="12700" cmpd="sng">
                      <a:noFill/>
                      <a:prstDash val="solid"/>
                    </a:lnBlToTr>
                    <a:solidFill>
                      <a:srgbClr val="A5A5A5"/>
                    </a:solidFill>
                  </a:tcPr>
                </a:tc>
                <a:extLst>
                  <a:ext uri="{0D108BD9-81ED-4DB2-BD59-A6C34878D82A}">
                    <a16:rowId xmlns:a16="http://schemas.microsoft.com/office/drawing/2014/main" val="10000"/>
                  </a:ext>
                </a:extLst>
              </a:tr>
              <a:tr h="772492">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1600" b="0" kern="1200" dirty="0">
                          <a:solidFill>
                            <a:schemeClr val="dk1"/>
                          </a:solidFill>
                          <a:effectLst/>
                        </a:rPr>
                        <a:t>ISO Guide 73</a:t>
                      </a:r>
                      <a:br>
                        <a:rPr lang="en-US" sz="1600" b="0" kern="1200" dirty="0">
                          <a:solidFill>
                            <a:schemeClr val="dk1"/>
                          </a:solidFill>
                          <a:effectLst/>
                        </a:rPr>
                      </a:br>
                      <a:r>
                        <a:rPr lang="en-US" sz="1600" b="0" kern="1200" dirty="0">
                          <a:solidFill>
                            <a:schemeClr val="dk1"/>
                          </a:solidFill>
                          <a:effectLst/>
                        </a:rPr>
                        <a:t>BS 31100</a:t>
                      </a:r>
                      <a:r>
                        <a:rPr lang="en-US" sz="1600" dirty="0"/>
                        <a:t> </a:t>
                      </a:r>
                    </a:p>
                  </a:txBody>
                  <a:tcPr>
                    <a:lnL>
                      <a:noFill/>
                    </a:lnL>
                    <a:lnR>
                      <a:noFill/>
                    </a:lnR>
                    <a:lnT w="25400" cmpd="sng">
                      <a:solidFill>
                        <a:sysClr val="windowText" lastClr="000000"/>
                      </a:solidFill>
                    </a:lnT>
                    <a:lnB>
                      <a:noFill/>
                    </a:lnB>
                    <a:lnTlToBr w="12700" cmpd="sng">
                      <a:noFill/>
                      <a:prstDash val="solid"/>
                    </a:lnTlToBr>
                    <a:lnBlToTr w="12700" cmpd="sng">
                      <a:noFill/>
                      <a:prstDash val="solid"/>
                    </a:lnBlToTr>
                    <a:solidFill>
                      <a:sysClr val="windowText" lastClr="000000">
                        <a:tint val="20000"/>
                      </a:sys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1600" b="0" kern="1200" dirty="0">
                          <a:solidFill>
                            <a:schemeClr val="dk1"/>
                          </a:solidFill>
                          <a:effectLst/>
                        </a:rPr>
                        <a:t>Co-ordinated activities to direct and control an organization with regard to risk</a:t>
                      </a:r>
                      <a:r>
                        <a:rPr lang="en-US" sz="1600" dirty="0"/>
                        <a:t> </a:t>
                      </a:r>
                      <a:br>
                        <a:rPr lang="en-US" sz="1600" dirty="0"/>
                      </a:br>
                      <a:endParaRPr lang="en-US" sz="1600" dirty="0"/>
                    </a:p>
                  </a:txBody>
                  <a:tcPr>
                    <a:lnL>
                      <a:noFill/>
                    </a:lnL>
                    <a:lnR>
                      <a:noFill/>
                    </a:lnR>
                    <a:lnT w="25400" cmpd="sng">
                      <a:solidFill>
                        <a:sysClr val="windowText" lastClr="000000"/>
                      </a:solidFill>
                    </a:lnT>
                    <a:lnB>
                      <a:noFill/>
                    </a:lnB>
                    <a:lnTlToBr w="12700" cmpd="sng">
                      <a:noFill/>
                      <a:prstDash val="solid"/>
                    </a:lnTlToBr>
                    <a:lnBlToTr w="12700" cmpd="sng">
                      <a:noFill/>
                      <a:prstDash val="solid"/>
                    </a:lnBlToTr>
                    <a:solidFill>
                      <a:sysClr val="windowText" lastClr="000000">
                        <a:tint val="20000"/>
                      </a:sysClr>
                    </a:solidFill>
                  </a:tcPr>
                </a:tc>
                <a:extLst>
                  <a:ext uri="{0D108BD9-81ED-4DB2-BD59-A6C34878D82A}">
                    <a16:rowId xmlns:a16="http://schemas.microsoft.com/office/drawing/2014/main" val="10001"/>
                  </a:ext>
                </a:extLst>
              </a:tr>
              <a:tr h="772492">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1600" b="0" kern="1200" dirty="0">
                          <a:solidFill>
                            <a:schemeClr val="dk1"/>
                          </a:solidFill>
                          <a:effectLst/>
                        </a:rPr>
                        <a:t>Institute of Risk</a:t>
                      </a:r>
                      <a:br>
                        <a:rPr lang="en-US" sz="1600" b="0" kern="1200" dirty="0">
                          <a:solidFill>
                            <a:schemeClr val="dk1"/>
                          </a:solidFill>
                          <a:effectLst/>
                        </a:rPr>
                      </a:br>
                      <a:r>
                        <a:rPr lang="en-US" sz="1600" b="0" kern="1200" dirty="0">
                          <a:solidFill>
                            <a:schemeClr val="dk1"/>
                          </a:solidFill>
                          <a:effectLst/>
                        </a:rPr>
                        <a:t>Management (IRM)</a:t>
                      </a:r>
                      <a:r>
                        <a:rPr lang="en-US" sz="1600" dirty="0"/>
                        <a:t> </a:t>
                      </a:r>
                    </a:p>
                  </a:txBody>
                  <a:tcPr>
                    <a:lnL>
                      <a:noFill/>
                    </a:lnL>
                    <a:lnR>
                      <a:noFill/>
                    </a:lnR>
                    <a:lnT>
                      <a:noFill/>
                    </a:lnT>
                    <a:lnB>
                      <a:noFill/>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1600" b="0" kern="1200" dirty="0">
                          <a:solidFill>
                            <a:schemeClr val="dk1"/>
                          </a:solidFill>
                          <a:effectLst/>
                        </a:rPr>
                        <a:t>Process which aims to help organizations understand, evaluate and take action on all their risks with a view to increasing the probability of success and reducing the likelihood of failure</a:t>
                      </a:r>
                      <a:r>
                        <a:rPr lang="en-US" sz="1600" dirty="0"/>
                        <a:t> </a:t>
                      </a:r>
                    </a:p>
                  </a:txBody>
                  <a:tcPr>
                    <a:lnL>
                      <a:noFill/>
                    </a:lnL>
                    <a:lnR>
                      <a:noFill/>
                    </a:lnR>
                    <a:lnT>
                      <a:noFill/>
                    </a:lnT>
                    <a:lnB>
                      <a:noFill/>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10002"/>
                  </a:ext>
                </a:extLst>
              </a:tr>
              <a:tr h="772492">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1600" dirty="0"/>
                        <a:t>HM Treasury</a:t>
                      </a:r>
                    </a:p>
                  </a:txBody>
                  <a:tcPr>
                    <a:lnL>
                      <a:noFill/>
                    </a:lnL>
                    <a:lnR>
                      <a:noFill/>
                    </a:lnR>
                    <a:lnT>
                      <a:noFill/>
                    </a:lnT>
                    <a:lnB>
                      <a:noFill/>
                    </a:lnB>
                    <a:lnTlToBr w="12700" cmpd="sng">
                      <a:noFill/>
                      <a:prstDash val="solid"/>
                    </a:lnTlToBr>
                    <a:lnBlToTr w="12700" cmpd="sng">
                      <a:noFill/>
                      <a:prstDash val="solid"/>
                    </a:lnBlToTr>
                    <a:solidFill>
                      <a:sysClr val="windowText" lastClr="000000">
                        <a:tint val="20000"/>
                      </a:sys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1600" b="0" kern="1200" dirty="0">
                          <a:solidFill>
                            <a:schemeClr val="dk1"/>
                          </a:solidFill>
                          <a:effectLst/>
                        </a:rPr>
                        <a:t>All the processes involved in identifying, assessing and judging risks, assigning ownership, taking actions to mitigate or anticipate them, and monitoring and reviewing progress</a:t>
                      </a:r>
                      <a:r>
                        <a:rPr lang="en-US" sz="1600" dirty="0"/>
                        <a:t> </a:t>
                      </a:r>
                    </a:p>
                  </a:txBody>
                  <a:tcPr>
                    <a:lnL>
                      <a:noFill/>
                    </a:lnL>
                    <a:lnR>
                      <a:noFill/>
                    </a:lnR>
                    <a:lnT>
                      <a:noFill/>
                    </a:lnT>
                    <a:lnB>
                      <a:noFill/>
                    </a:lnB>
                    <a:lnTlToBr w="12700" cmpd="sng">
                      <a:noFill/>
                      <a:prstDash val="solid"/>
                    </a:lnTlToBr>
                    <a:lnBlToTr w="12700" cmpd="sng">
                      <a:noFill/>
                      <a:prstDash val="solid"/>
                    </a:lnBlToTr>
                    <a:solidFill>
                      <a:sysClr val="windowText" lastClr="000000">
                        <a:tint val="20000"/>
                      </a:sysClr>
                    </a:solidFill>
                  </a:tcPr>
                </a:tc>
                <a:extLst>
                  <a:ext uri="{0D108BD9-81ED-4DB2-BD59-A6C34878D82A}">
                    <a16:rowId xmlns:a16="http://schemas.microsoft.com/office/drawing/2014/main" val="10003"/>
                  </a:ext>
                </a:extLst>
              </a:tr>
              <a:tr h="543606">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1600" b="0" kern="1200" dirty="0">
                          <a:solidFill>
                            <a:schemeClr val="dk1"/>
                          </a:solidFill>
                          <a:effectLst/>
                        </a:rPr>
                        <a:t>London School of</a:t>
                      </a:r>
                      <a:br>
                        <a:rPr lang="en-US" sz="1600" b="0" kern="1200" dirty="0">
                          <a:solidFill>
                            <a:schemeClr val="dk1"/>
                          </a:solidFill>
                          <a:effectLst/>
                        </a:rPr>
                      </a:br>
                      <a:r>
                        <a:rPr lang="en-US" sz="1600" b="0" kern="1200" dirty="0">
                          <a:solidFill>
                            <a:schemeClr val="dk1"/>
                          </a:solidFill>
                          <a:effectLst/>
                        </a:rPr>
                        <a:t>Economics</a:t>
                      </a:r>
                      <a:r>
                        <a:rPr lang="en-US" sz="1600" dirty="0"/>
                        <a:t> </a:t>
                      </a:r>
                    </a:p>
                  </a:txBody>
                  <a:tcPr>
                    <a:lnL>
                      <a:noFill/>
                    </a:lnL>
                    <a:lnR>
                      <a:noFill/>
                    </a:lnR>
                    <a:lnT>
                      <a:noFill/>
                    </a:lnT>
                    <a:lnB w="254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1600" dirty="0"/>
                        <a:t>Selection of those risks a business should take and those which should be avoided or mitigated, followed by action to avoid or reduce risk</a:t>
                      </a:r>
                    </a:p>
                  </a:txBody>
                  <a:tcPr>
                    <a:lnL>
                      <a:noFill/>
                    </a:lnL>
                    <a:lnR>
                      <a:noFill/>
                    </a:lnR>
                    <a:lnT>
                      <a:noFill/>
                    </a:lnT>
                    <a:lnB w="25400" cmpd="sng">
                      <a:solidFill>
                        <a:sysClr val="windowText" lastClr="000000"/>
                      </a:solidFill>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9780021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024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Scope of Risk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784555" y="2186159"/>
            <a:ext cx="8388995" cy="3652772"/>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Simple Representation of Risk Management:</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Risk management </a:t>
            </a:r>
            <a:r>
              <a:rPr kumimoji="0" lang="en-US" sz="2000" b="1"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has well-established stages </a:t>
            </a: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that make up </a:t>
            </a:r>
            <a:r>
              <a:rPr kumimoji="0" lang="en-US" sz="2000" b="1"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the risk management process</a:t>
            </a: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These stages build into valuable risk management </a:t>
            </a:r>
            <a:r>
              <a:rPr kumimoji="0" lang="en-US" sz="2000" b="1"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activities</a:t>
            </a: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each of which makes an important contribution </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This basic explanation of the risk management process is referred to as </a:t>
            </a:r>
            <a:r>
              <a:rPr kumimoji="0" lang="en-US" sz="2000" b="1"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the 8Rs and 4Ts </a:t>
            </a: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of hazard risk management. The activities associated with risk management </a:t>
            </a:r>
            <a:r>
              <a:rPr kumimoji="0" lang="en-US" sz="1800" b="0" i="0" u="none" strike="noStrike" kern="0" cap="none" spc="0" normalizeH="0" baseline="0" noProof="0" dirty="0">
                <a:ln>
                  <a:noFill/>
                </a:ln>
                <a:solidFill>
                  <a:srgbClr val="000000"/>
                </a:solidFill>
                <a:effectLst/>
                <a:uLnTx/>
                <a:uFillTx/>
                <a:latin typeface="SabonLTStd-Roman"/>
                <a:ea typeface="+mn-ea"/>
                <a:cs typeface="+mn-cs"/>
              </a:rPr>
              <a:t>are as follows:</a:t>
            </a:r>
          </a:p>
          <a:p>
            <a:pPr marL="342900" lvl="0" indent="-342900" algn="just">
              <a:lnSpc>
                <a:spcPct val="150000"/>
              </a:lnSpc>
              <a:spcBef>
                <a:spcPts val="0"/>
              </a:spcBef>
              <a:buFont typeface="Wingdings" panose="05000000000000000000" pitchFamily="2" charset="2"/>
              <a:buChar char="§"/>
              <a:defRPr/>
            </a:pPr>
            <a:endParaRPr lang="en-US" sz="2000" b="1" dirty="0">
              <a:solidFill>
                <a:srgbClr val="000000"/>
              </a:solidFill>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7728801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024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Scope of Risk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784555" y="2186159"/>
            <a:ext cx="8388995" cy="498047"/>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Simple Representation of Risk Management:</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342900" lvl="0" indent="-342900" algn="just">
              <a:lnSpc>
                <a:spcPct val="150000"/>
              </a:lnSpc>
              <a:spcBef>
                <a:spcPts val="0"/>
              </a:spcBef>
              <a:buFont typeface="Wingdings" panose="05000000000000000000" pitchFamily="2" charset="2"/>
              <a:buChar char="§"/>
              <a:defRPr/>
            </a:pPr>
            <a:endParaRPr lang="en-US" sz="2000" b="1" dirty="0">
              <a:solidFill>
                <a:srgbClr val="000000"/>
              </a:solidFill>
              <a:latin typeface="Times New Roman" panose="02020603050405020304" pitchFamily="18" charset="0"/>
              <a:ea typeface="+mn-ea"/>
              <a:cs typeface="Times New Roman" panose="02020603050405020304" pitchFamily="18" charset="0"/>
            </a:endParaRPr>
          </a:p>
        </p:txBody>
      </p:sp>
      <p:graphicFrame>
        <p:nvGraphicFramePr>
          <p:cNvPr id="8" name="Table 7">
            <a:extLst>
              <a:ext uri="{FF2B5EF4-FFF2-40B4-BE49-F238E27FC236}">
                <a16:creationId xmlns:a16="http://schemas.microsoft.com/office/drawing/2014/main" id="{17C97B5B-7704-9716-A959-D017974AF8C3}"/>
              </a:ext>
            </a:extLst>
          </p:cNvPr>
          <p:cNvGraphicFramePr>
            <a:graphicFrameLocks noGrp="1"/>
          </p:cNvGraphicFramePr>
          <p:nvPr>
            <p:extLst>
              <p:ext uri="{D42A27DB-BD31-4B8C-83A1-F6EECF244321}">
                <p14:modId xmlns:p14="http://schemas.microsoft.com/office/powerpoint/2010/main" val="2280036061"/>
              </p:ext>
            </p:extLst>
          </p:nvPr>
        </p:nvGraphicFramePr>
        <p:xfrm>
          <a:off x="1644536" y="2684206"/>
          <a:ext cx="8876993" cy="3326761"/>
        </p:xfrm>
        <a:graphic>
          <a:graphicData uri="http://schemas.openxmlformats.org/drawingml/2006/table">
            <a:tbl>
              <a:tblPr firstRow="1" bandRow="1"/>
              <a:tblGrid>
                <a:gridCol w="4076684">
                  <a:extLst>
                    <a:ext uri="{9D8B030D-6E8A-4147-A177-3AD203B41FA5}">
                      <a16:colId xmlns:a16="http://schemas.microsoft.com/office/drawing/2014/main" val="20000"/>
                    </a:ext>
                  </a:extLst>
                </a:gridCol>
                <a:gridCol w="4800309">
                  <a:extLst>
                    <a:ext uri="{9D8B030D-6E8A-4147-A177-3AD203B41FA5}">
                      <a16:colId xmlns:a16="http://schemas.microsoft.com/office/drawing/2014/main" val="20001"/>
                    </a:ext>
                  </a:extLst>
                </a:gridCol>
              </a:tblGrid>
              <a:tr h="671954">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marL="285750" indent="-285750">
                        <a:lnSpc>
                          <a:spcPct val="150000"/>
                        </a:lnSpc>
                        <a:buFont typeface="Wingdings" panose="05000000000000000000" pitchFamily="2" charset="2"/>
                        <a:buChar char="Ø"/>
                      </a:pPr>
                      <a:r>
                        <a:rPr lang="en-US" sz="2000" kern="1200" dirty="0">
                          <a:solidFill>
                            <a:schemeClr val="tx1"/>
                          </a:solidFill>
                          <a:latin typeface="Times New Roman" panose="02020603050405020304" pitchFamily="18" charset="0"/>
                          <a:ea typeface="+mn-ea"/>
                          <a:cs typeface="Times New Roman" panose="02020603050405020304" pitchFamily="18" charset="0"/>
                        </a:rPr>
                        <a:t>Recognition</a:t>
                      </a:r>
                      <a:r>
                        <a:rPr lang="en-US" sz="2000" dirty="0">
                          <a:solidFill>
                            <a:schemeClr val="tx1"/>
                          </a:solidFill>
                          <a:latin typeface="Times New Roman" panose="02020603050405020304" pitchFamily="18" charset="0"/>
                          <a:cs typeface="Times New Roman" panose="02020603050405020304" pitchFamily="18" charset="0"/>
                        </a:rPr>
                        <a:t> of risks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marL="285750" indent="-285750">
                        <a:lnSpc>
                          <a:spcPct val="150000"/>
                        </a:lnSpc>
                        <a:buFont typeface="Wingdings" panose="05000000000000000000" pitchFamily="2" charset="2"/>
                        <a:buChar char="Ø"/>
                      </a:pPr>
                      <a:r>
                        <a:rPr lang="en-US" sz="2000" dirty="0">
                          <a:solidFill>
                            <a:schemeClr val="tx1"/>
                          </a:solidFill>
                          <a:latin typeface="Times New Roman" panose="02020603050405020304" pitchFamily="18" charset="0"/>
                          <a:cs typeface="Times New Roman" panose="02020603050405020304" pitchFamily="18" charset="0"/>
                        </a:rPr>
                        <a:t>Rating of risks;</a:t>
                      </a:r>
                      <a:endParaRPr lang="en-US" sz="2000" dirty="0">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1294053">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285750" indent="-285750">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Ranking against risk criteria</a:t>
                      </a:r>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285750" indent="-285750">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Responding to significant risks; </a:t>
                      </a:r>
                    </a:p>
                    <a:p>
                      <a:pPr marL="0" indent="0">
                        <a:lnSpc>
                          <a:spcPct val="150000"/>
                        </a:lnSpc>
                        <a:buFont typeface="Wingdings" panose="05000000000000000000" pitchFamily="2" charset="2"/>
                        <a:buNone/>
                      </a:pPr>
                      <a:r>
                        <a:rPr lang="en-US" sz="2000" b="1" dirty="0">
                          <a:solidFill>
                            <a:srgbClr val="FF0000"/>
                          </a:solidFill>
                          <a:latin typeface="Times New Roman" panose="02020603050405020304" pitchFamily="18" charset="0"/>
                          <a:cs typeface="Times New Roman" panose="02020603050405020304" pitchFamily="18" charset="0"/>
                        </a:rPr>
                        <a:t>(Tolerate – Treat – Transfer – Terminate)</a:t>
                      </a:r>
                      <a:endParaRPr lang="en-US" sz="2000" dirty="0">
                        <a:solidFill>
                          <a:srgbClr val="FF0000"/>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680377">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285750" indent="-285750">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Resourcing controls;</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285750" indent="-285750">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Reaction (and event) planning;</a:t>
                      </a:r>
                      <a:endParaRPr lang="en-US" sz="2000" dirty="0">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680377">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285750" indent="-285750">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Reporting of risk performance</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285750" indent="-285750">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Reviewing the risk management system </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22917747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024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Scope of Risk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784555" y="2186159"/>
            <a:ext cx="8388995" cy="3736445"/>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285750" marR="0" lvl="0" indent="-285750" algn="l"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Recognition of risks</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 The first step is identifying the risks and their nature and the potential circumstance that could come from the risk.</a:t>
            </a:r>
          </a:p>
          <a:p>
            <a:pPr marL="285750" marR="0" lvl="0" indent="-285750" algn="l"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Rating of risks </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The risk needs to be evaluated based of the magnitude and likelihood of it occurring so the full risk profile is understood.</a:t>
            </a:r>
          </a:p>
          <a:p>
            <a:pPr marL="285750" marR="0" lvl="0" indent="-285750" algn="l"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Ranking against risk criteria </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The risk then must be ranked based on the level of risk it has compared to the risk criteria/appetite of the organization.</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342900" lvl="0" indent="-342900" algn="just">
              <a:lnSpc>
                <a:spcPct val="150000"/>
              </a:lnSpc>
              <a:spcBef>
                <a:spcPts val="0"/>
              </a:spcBef>
              <a:buFont typeface="Wingdings" panose="05000000000000000000" pitchFamily="2" charset="2"/>
              <a:buChar char="§"/>
              <a:defRPr/>
            </a:pPr>
            <a:endParaRPr lang="en-US" sz="2000" b="1" dirty="0">
              <a:solidFill>
                <a:srgbClr val="000000"/>
              </a:solidFill>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9955051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024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Scope of Risk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001508" y="2186159"/>
            <a:ext cx="10500852" cy="3736445"/>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285750" marR="0" lvl="0" indent="-285750" algn="l"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Responding to significant risks </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An organization must respond appropriately and make decisions on what action to take by either tolerating, treating, transferring, or terminating the risk.</a:t>
            </a:r>
          </a:p>
          <a:p>
            <a:pPr marL="285750" marR="0" lvl="0" indent="-285750" algn="l"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Resourcing controls </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This involves making arrangements to introduce and sustain control activities to work against the risk.</a:t>
            </a:r>
          </a:p>
          <a:p>
            <a:pPr marL="285750" marR="0" lvl="0" indent="-285750" algn="l"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Reaction planning </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Also called event management, this includes disaster recovery if the worst case scenario occurs or business continuity planning.</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342900" lvl="0" indent="-342900" algn="just">
              <a:lnSpc>
                <a:spcPct val="150000"/>
              </a:lnSpc>
              <a:spcBef>
                <a:spcPts val="0"/>
              </a:spcBef>
              <a:buFont typeface="Wingdings" panose="05000000000000000000" pitchFamily="2" charset="2"/>
              <a:buChar char="§"/>
              <a:defRPr/>
            </a:pPr>
            <a:endParaRPr lang="en-US" sz="2000" b="1" dirty="0">
              <a:solidFill>
                <a:srgbClr val="000000"/>
              </a:solidFill>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9294142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024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Scope of Risk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828800" y="2156973"/>
            <a:ext cx="8743925" cy="3736445"/>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285750" marR="0" lvl="0" indent="-285750" algn="l"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Reporting of risk performance - </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The risk should be monitored for risk performance/actions and communicating on risk issues by the risk architecture of the organization.</a:t>
            </a:r>
          </a:p>
          <a:p>
            <a:pPr marL="285750" marR="0" lvl="0" indent="-285750" algn="l"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Reviewing the risk management system </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The risk must be reviewed including an internal audit procedure or arrangements to review and update the risk architecture, strategy, and protocols.</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342900" lvl="0" indent="-342900" algn="just">
              <a:lnSpc>
                <a:spcPct val="150000"/>
              </a:lnSpc>
              <a:spcBef>
                <a:spcPts val="0"/>
              </a:spcBef>
              <a:buFont typeface="Wingdings" panose="05000000000000000000" pitchFamily="2" charset="2"/>
              <a:buChar char="§"/>
              <a:defRPr/>
            </a:pPr>
            <a:endParaRPr lang="en-US" sz="2000" b="1" dirty="0">
              <a:solidFill>
                <a:srgbClr val="000000"/>
              </a:solidFill>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8947943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024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Scope of Risk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828800" y="2834659"/>
            <a:ext cx="9099755" cy="3087945"/>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285750" marR="0" lvl="0" indent="-285750" algn="l"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Tolerate</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 An organization can choose to tolerate a risk, and essentially do nothing about it, if it is decided the risk does not need further attention.</a:t>
            </a:r>
          </a:p>
          <a:p>
            <a:pPr marL="285750" marR="0" lvl="0" indent="-285750" algn="l"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Treat</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 An organization can treat a risk by making and following a treatment plan to lower the chances of the risk. An example of a flooding risk to a house would be to make a retaining wall to lower the risk of flooding.</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342900" lvl="0" indent="-342900" algn="just">
              <a:lnSpc>
                <a:spcPct val="150000"/>
              </a:lnSpc>
              <a:spcBef>
                <a:spcPts val="0"/>
              </a:spcBef>
              <a:buFont typeface="Wingdings" panose="05000000000000000000" pitchFamily="2" charset="2"/>
              <a:buChar char="§"/>
              <a:defRPr/>
            </a:pPr>
            <a:endParaRPr lang="en-US" sz="2000" b="1" dirty="0">
              <a:solidFill>
                <a:srgbClr val="000000"/>
              </a:solidFill>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C4A4CCBF-CE51-089B-FCC3-3ED4DCC88E78}"/>
              </a:ext>
            </a:extLst>
          </p:cNvPr>
          <p:cNvSpPr txBox="1"/>
          <p:nvPr/>
        </p:nvSpPr>
        <p:spPr>
          <a:xfrm>
            <a:off x="1750286" y="2141974"/>
            <a:ext cx="10023945"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The 4Ts: Typically seen as part of the Responding area of the 8Rs</a:t>
            </a:r>
          </a:p>
        </p:txBody>
      </p:sp>
    </p:spTree>
    <p:extLst>
      <p:ext uri="{BB962C8B-B14F-4D97-AF65-F5344CB8AC3E}">
        <p14:creationId xmlns:p14="http://schemas.microsoft.com/office/powerpoint/2010/main" val="8855927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024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Scope of Risk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828800" y="2834659"/>
            <a:ext cx="9099755" cy="3087945"/>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285750" marR="0" lvl="0" indent="-285750" algn="l"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Transfer</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 An organization can transfer the risk to someone else, like insurance or a third party, to lower the personal risk of the event.</a:t>
            </a:r>
          </a:p>
          <a:p>
            <a:pPr marL="285750" marR="0" lvl="0" indent="-285750" algn="l"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Terminate</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 An organization can terminate a risk by removing any attachment to the risk. Again, an example over the risk of a house flooding would be to move to a house that has no risk of flooding, thus terminating the risk.</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342900" lvl="0" indent="-342900" algn="just">
              <a:lnSpc>
                <a:spcPct val="150000"/>
              </a:lnSpc>
              <a:spcBef>
                <a:spcPts val="0"/>
              </a:spcBef>
              <a:buFont typeface="Wingdings" panose="05000000000000000000" pitchFamily="2" charset="2"/>
              <a:buChar char="§"/>
              <a:defRPr/>
            </a:pPr>
            <a:endParaRPr lang="en-US" sz="2000" b="1" dirty="0">
              <a:solidFill>
                <a:srgbClr val="000000"/>
              </a:solidFill>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C4A4CCBF-CE51-089B-FCC3-3ED4DCC88E78}"/>
              </a:ext>
            </a:extLst>
          </p:cNvPr>
          <p:cNvSpPr txBox="1"/>
          <p:nvPr/>
        </p:nvSpPr>
        <p:spPr>
          <a:xfrm>
            <a:off x="1750286" y="2141974"/>
            <a:ext cx="10023945"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The 4Ts: Typically seen as part of the Responding area of the 8Rs</a:t>
            </a:r>
          </a:p>
        </p:txBody>
      </p:sp>
    </p:spTree>
    <p:extLst>
      <p:ext uri="{BB962C8B-B14F-4D97-AF65-F5344CB8AC3E}">
        <p14:creationId xmlns:p14="http://schemas.microsoft.com/office/powerpoint/2010/main" val="10986509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024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Scope of Risk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FB022A86-58A5-9639-1257-D2AF5990154F}"/>
              </a:ext>
            </a:extLst>
          </p:cNvPr>
          <p:cNvPicPr>
            <a:picLocks noChangeAspect="1"/>
          </p:cNvPicPr>
          <p:nvPr/>
        </p:nvPicPr>
        <p:blipFill>
          <a:blip r:embed="rId3"/>
          <a:stretch>
            <a:fillRect/>
          </a:stretch>
        </p:blipFill>
        <p:spPr>
          <a:xfrm>
            <a:off x="2871304" y="1850462"/>
            <a:ext cx="7091455" cy="4069976"/>
          </a:xfrm>
          <a:prstGeom prst="rect">
            <a:avLst/>
          </a:prstGeom>
        </p:spPr>
      </p:pic>
    </p:spTree>
    <p:extLst>
      <p:ext uri="{BB962C8B-B14F-4D97-AF65-F5344CB8AC3E}">
        <p14:creationId xmlns:p14="http://schemas.microsoft.com/office/powerpoint/2010/main" val="32644952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024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Scope of Risk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78730D2D-508B-1294-AAD9-1855CBC66671}"/>
              </a:ext>
            </a:extLst>
          </p:cNvPr>
          <p:cNvPicPr>
            <a:picLocks noChangeAspect="1"/>
          </p:cNvPicPr>
          <p:nvPr/>
        </p:nvPicPr>
        <p:blipFill>
          <a:blip r:embed="rId3"/>
          <a:stretch>
            <a:fillRect/>
          </a:stretch>
        </p:blipFill>
        <p:spPr>
          <a:xfrm>
            <a:off x="3339409" y="1856972"/>
            <a:ext cx="6339441" cy="4056956"/>
          </a:xfrm>
          <a:prstGeom prst="rect">
            <a:avLst/>
          </a:prstGeom>
        </p:spPr>
      </p:pic>
    </p:spTree>
    <p:extLst>
      <p:ext uri="{BB962C8B-B14F-4D97-AF65-F5344CB8AC3E}">
        <p14:creationId xmlns:p14="http://schemas.microsoft.com/office/powerpoint/2010/main" val="1157807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024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Scope of Risk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828800" y="2834659"/>
            <a:ext cx="9099755" cy="3087945"/>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At first, an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organization may be unaware </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of the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legal and contractual obligations</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that it faces. In that case, it will be necessary to </a:t>
            </a:r>
            <a:r>
              <a:rPr kumimoji="0" lang="en-US" sz="2000" b="1" i="0" u="sng"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inform</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the organization of its obligations in relation to the risk.</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2000" b="1" i="0" u="sng"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Risk identification stage  </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342900" lvl="0" indent="-342900" algn="just">
              <a:lnSpc>
                <a:spcPct val="150000"/>
              </a:lnSpc>
              <a:spcBef>
                <a:spcPts val="0"/>
              </a:spcBef>
              <a:buFont typeface="Wingdings" panose="05000000000000000000" pitchFamily="2" charset="2"/>
              <a:buChar char="§"/>
              <a:defRPr/>
            </a:pPr>
            <a:endParaRPr lang="en-US" sz="2000" b="1" dirty="0">
              <a:solidFill>
                <a:srgbClr val="000000"/>
              </a:solidFill>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C4A4CCBF-CE51-089B-FCC3-3ED4DCC88E78}"/>
              </a:ext>
            </a:extLst>
          </p:cNvPr>
          <p:cNvSpPr txBox="1"/>
          <p:nvPr/>
        </p:nvSpPr>
        <p:spPr>
          <a:xfrm>
            <a:off x="1750286" y="2141974"/>
            <a:ext cx="10023945"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Levels of risk management sophistication:</a:t>
            </a:r>
          </a:p>
        </p:txBody>
      </p:sp>
    </p:spTree>
    <p:extLst>
      <p:ext uri="{BB962C8B-B14F-4D97-AF65-F5344CB8AC3E}">
        <p14:creationId xmlns:p14="http://schemas.microsoft.com/office/powerpoint/2010/main" val="26814137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024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Scope of Risk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828800" y="2834659"/>
            <a:ext cx="9099755" cy="3087945"/>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As the level of sophistication develops, the organization will become aware of the need to comply with obligations and the more general need for improved risk management. Once it is aware of obligations, there will be a need for the organization to </a:t>
            </a:r>
            <a:r>
              <a:rPr kumimoji="0" lang="en-US" sz="20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reform</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in response to the hazard risks.</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2000" b="1" i="0" u="sng"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Risk Treatment or mitigation stage </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342900" lvl="0" indent="-342900" algn="just">
              <a:lnSpc>
                <a:spcPct val="150000"/>
              </a:lnSpc>
              <a:spcBef>
                <a:spcPts val="0"/>
              </a:spcBef>
              <a:buFont typeface="Wingdings" panose="05000000000000000000" pitchFamily="2" charset="2"/>
              <a:buChar char="§"/>
              <a:defRPr/>
            </a:pPr>
            <a:endParaRPr lang="en-US" sz="2000" b="1" dirty="0">
              <a:solidFill>
                <a:srgbClr val="000000"/>
              </a:solidFill>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C4A4CCBF-CE51-089B-FCC3-3ED4DCC88E78}"/>
              </a:ext>
            </a:extLst>
          </p:cNvPr>
          <p:cNvSpPr txBox="1"/>
          <p:nvPr/>
        </p:nvSpPr>
        <p:spPr>
          <a:xfrm>
            <a:off x="1750286" y="2141974"/>
            <a:ext cx="10023945"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Levels of risk management sophistication:</a:t>
            </a:r>
          </a:p>
        </p:txBody>
      </p:sp>
    </p:spTree>
    <p:extLst>
      <p:ext uri="{BB962C8B-B14F-4D97-AF65-F5344CB8AC3E}">
        <p14:creationId xmlns:p14="http://schemas.microsoft.com/office/powerpoint/2010/main" val="36881637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024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Scope of Risk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828800" y="2834659"/>
            <a:ext cx="9099755" cy="3087945"/>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As the organization  responds to the risk, it will seek to </a:t>
            </a:r>
            <a:r>
              <a:rPr kumimoji="0" lang="en-US" sz="20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conform</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to </a:t>
            </a:r>
            <a:r>
              <a:rPr kumimoji="0" lang="en-US" sz="2000" b="1" i="0" u="sng"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the appropriate risk control standards</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(Insuring </a:t>
            </a:r>
            <a:r>
              <a:rPr kumimoji="0" lang="ar-JO"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the adherence and commitment to the controls adopted )</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Or the organization will comply to the regulations levied from the authorities.</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342900" lvl="0" indent="-342900" algn="just">
              <a:lnSpc>
                <a:spcPct val="150000"/>
              </a:lnSpc>
              <a:spcBef>
                <a:spcPts val="0"/>
              </a:spcBef>
              <a:buFont typeface="Wingdings" panose="05000000000000000000" pitchFamily="2" charset="2"/>
              <a:buChar char="§"/>
              <a:defRPr/>
            </a:pPr>
            <a:endParaRPr lang="en-US" sz="2000" b="1" dirty="0">
              <a:solidFill>
                <a:srgbClr val="000000"/>
              </a:solidFill>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C4A4CCBF-CE51-089B-FCC3-3ED4DCC88E78}"/>
              </a:ext>
            </a:extLst>
          </p:cNvPr>
          <p:cNvSpPr txBox="1"/>
          <p:nvPr/>
        </p:nvSpPr>
        <p:spPr>
          <a:xfrm>
            <a:off x="1750286" y="2141974"/>
            <a:ext cx="10023945"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Levels of risk management sophistication:</a:t>
            </a:r>
          </a:p>
        </p:txBody>
      </p:sp>
    </p:spTree>
    <p:extLst>
      <p:ext uri="{BB962C8B-B14F-4D97-AF65-F5344CB8AC3E}">
        <p14:creationId xmlns:p14="http://schemas.microsoft.com/office/powerpoint/2010/main" val="42498523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024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Scope of Risk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828800" y="2834659"/>
            <a:ext cx="9099755" cy="3087945"/>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After this stage, the organization may realize that there are benefits to be obtained from the risk. The organization will then have the ability to </a:t>
            </a:r>
            <a:r>
              <a:rPr kumimoji="0" lang="en-US" sz="20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perform</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and view the risk as an opportunity risk, as illustrated in next Figure.</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A proactive approach that convert the threats to opportunities.</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342900" lvl="0" indent="-342900" algn="just">
              <a:lnSpc>
                <a:spcPct val="150000"/>
              </a:lnSpc>
              <a:spcBef>
                <a:spcPts val="0"/>
              </a:spcBef>
              <a:buFont typeface="Wingdings" panose="05000000000000000000" pitchFamily="2" charset="2"/>
              <a:buChar char="§"/>
              <a:defRPr/>
            </a:pPr>
            <a:endParaRPr lang="en-US" sz="2000" b="1" dirty="0">
              <a:solidFill>
                <a:srgbClr val="000000"/>
              </a:solidFill>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C4A4CCBF-CE51-089B-FCC3-3ED4DCC88E78}"/>
              </a:ext>
            </a:extLst>
          </p:cNvPr>
          <p:cNvSpPr txBox="1"/>
          <p:nvPr/>
        </p:nvSpPr>
        <p:spPr>
          <a:xfrm>
            <a:off x="1750286" y="2141974"/>
            <a:ext cx="10023945"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Levels of risk management sophistication:</a:t>
            </a:r>
          </a:p>
        </p:txBody>
      </p:sp>
    </p:spTree>
    <p:extLst>
      <p:ext uri="{BB962C8B-B14F-4D97-AF65-F5344CB8AC3E}">
        <p14:creationId xmlns:p14="http://schemas.microsoft.com/office/powerpoint/2010/main" val="32471224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024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Scope of Risk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227F6679-D88F-D35B-4CC6-9BEFB036033D}"/>
              </a:ext>
            </a:extLst>
          </p:cNvPr>
          <p:cNvPicPr>
            <a:picLocks noChangeAspect="1"/>
          </p:cNvPicPr>
          <p:nvPr/>
        </p:nvPicPr>
        <p:blipFill>
          <a:blip r:embed="rId3"/>
          <a:stretch>
            <a:fillRect/>
          </a:stretch>
        </p:blipFill>
        <p:spPr>
          <a:xfrm>
            <a:off x="3491316" y="1850451"/>
            <a:ext cx="5549445" cy="3988480"/>
          </a:xfrm>
          <a:prstGeom prst="rect">
            <a:avLst/>
          </a:prstGeom>
        </p:spPr>
      </p:pic>
    </p:spTree>
    <p:extLst>
      <p:ext uri="{BB962C8B-B14F-4D97-AF65-F5344CB8AC3E}">
        <p14:creationId xmlns:p14="http://schemas.microsoft.com/office/powerpoint/2010/main" val="18281417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024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Scope of Risk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CFA18C84-9B3F-56E0-5AB8-0A13E2EC8F1F}"/>
              </a:ext>
            </a:extLst>
          </p:cNvPr>
          <p:cNvPicPr>
            <a:picLocks noChangeAspect="1"/>
          </p:cNvPicPr>
          <p:nvPr/>
        </p:nvPicPr>
        <p:blipFill>
          <a:blip r:embed="rId3"/>
          <a:stretch>
            <a:fillRect/>
          </a:stretch>
        </p:blipFill>
        <p:spPr>
          <a:xfrm>
            <a:off x="2924874" y="1857012"/>
            <a:ext cx="5773777" cy="4056875"/>
          </a:xfrm>
          <a:prstGeom prst="rect">
            <a:avLst/>
          </a:prstGeom>
        </p:spPr>
      </p:pic>
    </p:spTree>
    <p:extLst>
      <p:ext uri="{BB962C8B-B14F-4D97-AF65-F5344CB8AC3E}">
        <p14:creationId xmlns:p14="http://schemas.microsoft.com/office/powerpoint/2010/main" val="21662018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024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Scope of Risk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828800" y="2834659"/>
            <a:ext cx="9099755" cy="3087945"/>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Although the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four levels of risk management </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sophistication represent an improved approach to risk management, there is a danger that organizations will become obsessed with risk management to the point that important decisions are not taken.</a:t>
            </a:r>
          </a:p>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this point, it may be said that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too much attention and concern about risk </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and risk management will cause the organization to </a:t>
            </a:r>
            <a:r>
              <a:rPr kumimoji="0" lang="en-US" sz="2000" b="1" i="0" u="sng"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deform</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its operations. </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342900" lvl="0" indent="-342900" algn="just">
              <a:lnSpc>
                <a:spcPct val="150000"/>
              </a:lnSpc>
              <a:spcBef>
                <a:spcPts val="0"/>
              </a:spcBef>
              <a:buFont typeface="Wingdings" panose="05000000000000000000" pitchFamily="2" charset="2"/>
              <a:buChar char="§"/>
              <a:defRPr/>
            </a:pPr>
            <a:endParaRPr lang="en-US" sz="2000" b="1" dirty="0">
              <a:solidFill>
                <a:srgbClr val="000000"/>
              </a:solidFill>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C4A4CCBF-CE51-089B-FCC3-3ED4DCC88E78}"/>
              </a:ext>
            </a:extLst>
          </p:cNvPr>
          <p:cNvSpPr txBox="1"/>
          <p:nvPr/>
        </p:nvSpPr>
        <p:spPr>
          <a:xfrm>
            <a:off x="1750286" y="2141974"/>
            <a:ext cx="10023945"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Levels of risk management sophistication:</a:t>
            </a:r>
          </a:p>
        </p:txBody>
      </p:sp>
    </p:spTree>
    <p:extLst>
      <p:ext uri="{BB962C8B-B14F-4D97-AF65-F5344CB8AC3E}">
        <p14:creationId xmlns:p14="http://schemas.microsoft.com/office/powerpoint/2010/main" val="36731433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024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Scope of Risk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605501" y="2307137"/>
            <a:ext cx="9099755" cy="3615467"/>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In summary</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a:t>
            </a:r>
          </a:p>
          <a:p>
            <a:pPr marL="342900" marR="0" lvl="0" indent="-342900" algn="just" defTabSz="914400" rtl="0" eaLnBrk="1" fontAlgn="auto" latinLnBrk="0" hangingPunct="1">
              <a:lnSpc>
                <a:spcPct val="200000"/>
              </a:lnSpc>
              <a:spcBef>
                <a:spcPts val="0"/>
              </a:spcBef>
              <a:spcAft>
                <a:spcPts val="0"/>
              </a:spcAft>
              <a:buClrTx/>
              <a:buSzTx/>
              <a:buFont typeface="+mj-lt"/>
              <a:buAutoNum type="arabicPeriod"/>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unaware of obligations – INFORM;</a:t>
            </a:r>
          </a:p>
          <a:p>
            <a:pPr marL="342900" marR="0" lvl="0" indent="-342900" algn="just" defTabSz="914400" rtl="0" eaLnBrk="1" fontAlgn="auto" latinLnBrk="0" hangingPunct="1">
              <a:lnSpc>
                <a:spcPct val="200000"/>
              </a:lnSpc>
              <a:spcBef>
                <a:spcPts val="0"/>
              </a:spcBef>
              <a:spcAft>
                <a:spcPts val="0"/>
              </a:spcAft>
              <a:buClrTx/>
              <a:buSzTx/>
              <a:buFont typeface="+mj-lt"/>
              <a:buAutoNum type="arabicPeriod"/>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awareness of non-compliance – REFORM;</a:t>
            </a:r>
          </a:p>
          <a:p>
            <a:pPr marL="342900" marR="0" lvl="0" indent="-342900" algn="just" defTabSz="914400" rtl="0" eaLnBrk="1" fontAlgn="auto" latinLnBrk="0" hangingPunct="1">
              <a:lnSpc>
                <a:spcPct val="200000"/>
              </a:lnSpc>
              <a:spcBef>
                <a:spcPts val="0"/>
              </a:spcBef>
              <a:spcAft>
                <a:spcPts val="0"/>
              </a:spcAft>
              <a:buClrTx/>
              <a:buSzTx/>
              <a:buFont typeface="+mj-lt"/>
              <a:buAutoNum type="arabicPeriod"/>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actions to ensure compliance – CONFORM;   </a:t>
            </a:r>
          </a:p>
          <a:p>
            <a:pPr marL="342900" marR="0" lvl="0" indent="-342900" algn="just" defTabSz="914400" rtl="0" eaLnBrk="1" fontAlgn="auto" latinLnBrk="0" hangingPunct="1">
              <a:lnSpc>
                <a:spcPct val="200000"/>
              </a:lnSpc>
              <a:spcBef>
                <a:spcPts val="0"/>
              </a:spcBef>
              <a:spcAft>
                <a:spcPts val="0"/>
              </a:spcAft>
              <a:buClrTx/>
              <a:buSzTx/>
              <a:buFont typeface="+mj-lt"/>
              <a:buAutoNum type="arabicPeriod"/>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achieve business opportunities – PERFORM;</a:t>
            </a:r>
          </a:p>
          <a:p>
            <a:pPr marL="342900" marR="0" lvl="0" indent="-342900" algn="just" defTabSz="914400" rtl="0" eaLnBrk="1" fontAlgn="auto" latinLnBrk="0" hangingPunct="1">
              <a:lnSpc>
                <a:spcPct val="200000"/>
              </a:lnSpc>
              <a:spcBef>
                <a:spcPts val="0"/>
              </a:spcBef>
              <a:spcAft>
                <a:spcPts val="0"/>
              </a:spcAft>
              <a:buClrTx/>
              <a:buSzTx/>
              <a:buFont typeface="+mj-lt"/>
              <a:buAutoNum type="arabicPeriod"/>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inactivity caused by obsession – DEFORM    </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342900" lvl="0" indent="-342900" algn="just">
              <a:lnSpc>
                <a:spcPct val="200000"/>
              </a:lnSpc>
              <a:spcBef>
                <a:spcPts val="0"/>
              </a:spcBef>
              <a:buFont typeface="Wingdings" panose="05000000000000000000" pitchFamily="2" charset="2"/>
              <a:buChar char="§"/>
              <a:defRPr/>
            </a:pPr>
            <a:endParaRPr lang="en-US" sz="2000" b="1" dirty="0">
              <a:solidFill>
                <a:srgbClr val="000000"/>
              </a:solidFill>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C4A4CCBF-CE51-089B-FCC3-3ED4DCC88E78}"/>
              </a:ext>
            </a:extLst>
          </p:cNvPr>
          <p:cNvSpPr txBox="1"/>
          <p:nvPr/>
        </p:nvSpPr>
        <p:spPr>
          <a:xfrm>
            <a:off x="2513150" y="1879321"/>
            <a:ext cx="8336891"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Levels of risk management sophistication:</a:t>
            </a:r>
          </a:p>
        </p:txBody>
      </p:sp>
    </p:spTree>
    <p:extLst>
      <p:ext uri="{BB962C8B-B14F-4D97-AF65-F5344CB8AC3E}">
        <p14:creationId xmlns:p14="http://schemas.microsoft.com/office/powerpoint/2010/main" val="42302906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024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Scope of Risk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472970" y="2834659"/>
            <a:ext cx="9099755" cy="2323097"/>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As the level of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sophistication increases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and risk management professionals become aware of the alternative approaches to risk management, they should value the contribution that can be made by other approaches. </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342900" lvl="0" indent="-342900" algn="just">
              <a:lnSpc>
                <a:spcPct val="150000"/>
              </a:lnSpc>
              <a:spcBef>
                <a:spcPts val="0"/>
              </a:spcBef>
              <a:buFont typeface="Wingdings" panose="05000000000000000000" pitchFamily="2" charset="2"/>
              <a:buChar char="§"/>
              <a:defRPr/>
            </a:pPr>
            <a:endParaRPr lang="en-US" sz="2000" b="1" dirty="0">
              <a:solidFill>
                <a:srgbClr val="000000"/>
              </a:solidFill>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C4A4CCBF-CE51-089B-FCC3-3ED4DCC88E78}"/>
              </a:ext>
            </a:extLst>
          </p:cNvPr>
          <p:cNvSpPr txBox="1"/>
          <p:nvPr/>
        </p:nvSpPr>
        <p:spPr>
          <a:xfrm>
            <a:off x="1750286" y="2141974"/>
            <a:ext cx="10023945"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Levels of risk management sophistication:</a:t>
            </a:r>
          </a:p>
        </p:txBody>
      </p:sp>
    </p:spTree>
    <p:extLst>
      <p:ext uri="{BB962C8B-B14F-4D97-AF65-F5344CB8AC3E}">
        <p14:creationId xmlns:p14="http://schemas.microsoft.com/office/powerpoint/2010/main" val="26001599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024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Principles and aims of risk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911147" y="2162757"/>
            <a:ext cx="10369705" cy="371906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It is suggested that a successful risk management initiative (and framework) will be:</a:t>
            </a:r>
          </a:p>
          <a:p>
            <a:pPr marL="342900"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roportionate to the level of risk within the organization;</a:t>
            </a:r>
          </a:p>
          <a:p>
            <a:pPr marL="342900"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ligned with other business activities;</a:t>
            </a:r>
          </a:p>
          <a:p>
            <a:pPr marL="342900"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omprehensive, systematic and structured;</a:t>
            </a:r>
          </a:p>
          <a:p>
            <a:pPr marL="342900"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mbedded within business procedures and protocols;</a:t>
            </a:r>
          </a:p>
          <a:p>
            <a:pPr marL="342900"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ynamic, iterative and responsive to change.</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This provides the acronym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PACED</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and provides a very good set of principles that are the foundations of a successful approach to risk management within any organization. </a:t>
            </a: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342900" lvl="0" indent="-342900" algn="just">
              <a:lnSpc>
                <a:spcPct val="150000"/>
              </a:lnSpc>
              <a:spcBef>
                <a:spcPts val="0"/>
              </a:spcBef>
              <a:buFont typeface="Wingdings" panose="05000000000000000000" pitchFamily="2" charset="2"/>
              <a:buChar char="§"/>
              <a:defRPr/>
            </a:pPr>
            <a:endParaRPr lang="en-US" sz="2000" b="1" dirty="0">
              <a:solidFill>
                <a:srgbClr val="000000"/>
              </a:solidFill>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C4A4CCBF-CE51-089B-FCC3-3ED4DCC88E78}"/>
              </a:ext>
            </a:extLst>
          </p:cNvPr>
          <p:cNvSpPr txBox="1"/>
          <p:nvPr/>
        </p:nvSpPr>
        <p:spPr>
          <a:xfrm>
            <a:off x="2599434" y="1802392"/>
            <a:ext cx="8378388"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Principles of risk management:</a:t>
            </a:r>
          </a:p>
        </p:txBody>
      </p:sp>
    </p:spTree>
    <p:extLst>
      <p:ext uri="{BB962C8B-B14F-4D97-AF65-F5344CB8AC3E}">
        <p14:creationId xmlns:p14="http://schemas.microsoft.com/office/powerpoint/2010/main" val="12352792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024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Principles and aims of risk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59FF77F7-2348-2264-9B4C-69D0804F8629}"/>
              </a:ext>
            </a:extLst>
          </p:cNvPr>
          <p:cNvPicPr>
            <a:picLocks noChangeAspect="1"/>
          </p:cNvPicPr>
          <p:nvPr/>
        </p:nvPicPr>
        <p:blipFill>
          <a:blip r:embed="rId3"/>
          <a:stretch>
            <a:fillRect/>
          </a:stretch>
        </p:blipFill>
        <p:spPr>
          <a:xfrm>
            <a:off x="2871304" y="1897227"/>
            <a:ext cx="6807546" cy="4077452"/>
          </a:xfrm>
          <a:prstGeom prst="rect">
            <a:avLst/>
          </a:prstGeom>
        </p:spPr>
      </p:pic>
    </p:spTree>
    <p:extLst>
      <p:ext uri="{BB962C8B-B14F-4D97-AF65-F5344CB8AC3E}">
        <p14:creationId xmlns:p14="http://schemas.microsoft.com/office/powerpoint/2010/main" val="39161647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024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Principles and aims of risk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942308" y="2834659"/>
            <a:ext cx="10369705" cy="2577999"/>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just" defTabSz="914400" rtl="0" eaLnBrk="1" fontAlgn="auto" latinLnBrk="0" hangingPunct="1">
              <a:lnSpc>
                <a:spcPct val="200000"/>
              </a:lnSpc>
              <a:spcBef>
                <a:spcPts val="0"/>
              </a:spcBef>
              <a:spcAft>
                <a:spcPts val="0"/>
              </a:spcAft>
              <a:buClrTx/>
              <a:buSzTx/>
              <a:buFont typeface="+mj-lt"/>
              <a:buAutoNum type="arabicPeriod"/>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andatory obligations placed on the organization;</a:t>
            </a:r>
          </a:p>
          <a:p>
            <a:pPr marL="342900" marR="0" lvl="0" indent="-342900" algn="just" defTabSz="914400" rtl="0" eaLnBrk="1" fontAlgn="auto" latinLnBrk="0" hangingPunct="1">
              <a:lnSpc>
                <a:spcPct val="200000"/>
              </a:lnSpc>
              <a:spcBef>
                <a:spcPts val="0"/>
              </a:spcBef>
              <a:spcAft>
                <a:spcPts val="0"/>
              </a:spcAft>
              <a:buClrTx/>
              <a:buSzTx/>
              <a:buFont typeface="+mj-lt"/>
              <a:buAutoNum type="arabicPeriod"/>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ssurance regarding the management of significant risks;</a:t>
            </a:r>
          </a:p>
          <a:p>
            <a:pPr marL="342900" marR="0" lvl="0" indent="-342900" algn="just" defTabSz="914400" rtl="0" eaLnBrk="1" fontAlgn="auto" latinLnBrk="0" hangingPunct="1">
              <a:lnSpc>
                <a:spcPct val="200000"/>
              </a:lnSpc>
              <a:spcBef>
                <a:spcPts val="0"/>
              </a:spcBef>
              <a:spcAft>
                <a:spcPts val="0"/>
              </a:spcAft>
              <a:buClrTx/>
              <a:buSzTx/>
              <a:buFont typeface="+mj-lt"/>
              <a:buAutoNum type="arabicPeriod"/>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ecisions that pay full regard to risk considerations;</a:t>
            </a:r>
          </a:p>
          <a:p>
            <a:pPr marL="342900" marR="0" lvl="0" indent="-342900" algn="just" defTabSz="914400" rtl="0" eaLnBrk="1" fontAlgn="auto" latinLnBrk="0" hangingPunct="1">
              <a:lnSpc>
                <a:spcPct val="200000"/>
              </a:lnSpc>
              <a:spcBef>
                <a:spcPts val="0"/>
              </a:spcBef>
              <a:spcAft>
                <a:spcPts val="0"/>
              </a:spcAft>
              <a:buClrTx/>
              <a:buSzTx/>
              <a:buFont typeface="+mj-lt"/>
              <a:buAutoNum type="arabicPeriod"/>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ffective and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fficient core processes</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342900" lvl="0" indent="-342900" algn="just">
              <a:lnSpc>
                <a:spcPct val="150000"/>
              </a:lnSpc>
              <a:spcBef>
                <a:spcPts val="0"/>
              </a:spcBef>
              <a:buFont typeface="Wingdings" panose="05000000000000000000" pitchFamily="2" charset="2"/>
              <a:buChar char="§"/>
              <a:defRPr/>
            </a:pPr>
            <a:endParaRPr lang="en-US" sz="2000" b="1" dirty="0">
              <a:solidFill>
                <a:srgbClr val="000000"/>
              </a:solidFill>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C4A4CCBF-CE51-089B-FCC3-3ED4DCC88E78}"/>
              </a:ext>
            </a:extLst>
          </p:cNvPr>
          <p:cNvSpPr txBox="1"/>
          <p:nvPr/>
        </p:nvSpPr>
        <p:spPr>
          <a:xfrm>
            <a:off x="1750286" y="2141974"/>
            <a:ext cx="10023945"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What it should deliver by risk management</a:t>
            </a:r>
          </a:p>
        </p:txBody>
      </p:sp>
    </p:spTree>
    <p:extLst>
      <p:ext uri="{BB962C8B-B14F-4D97-AF65-F5344CB8AC3E}">
        <p14:creationId xmlns:p14="http://schemas.microsoft.com/office/powerpoint/2010/main" val="21177670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024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Principles and aims of risk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9" name="Table 9">
            <a:extLst>
              <a:ext uri="{FF2B5EF4-FFF2-40B4-BE49-F238E27FC236}">
                <a16:creationId xmlns:a16="http://schemas.microsoft.com/office/drawing/2014/main" id="{E469AEB9-5B4B-FEC3-188F-B8858C6D4188}"/>
              </a:ext>
            </a:extLst>
          </p:cNvPr>
          <p:cNvGraphicFramePr>
            <a:graphicFrameLocks noGrp="1"/>
          </p:cNvGraphicFramePr>
          <p:nvPr>
            <p:extLst>
              <p:ext uri="{D42A27DB-BD31-4B8C-83A1-F6EECF244321}">
                <p14:modId xmlns:p14="http://schemas.microsoft.com/office/powerpoint/2010/main" val="3687146239"/>
              </p:ext>
            </p:extLst>
          </p:nvPr>
        </p:nvGraphicFramePr>
        <p:xfrm>
          <a:off x="1974688" y="2191396"/>
          <a:ext cx="8856732" cy="3647535"/>
        </p:xfrm>
        <a:graphic>
          <a:graphicData uri="http://schemas.openxmlformats.org/drawingml/2006/table">
            <a:tbl>
              <a:tblPr firstRow="1" bandRow="1"/>
              <a:tblGrid>
                <a:gridCol w="1624473">
                  <a:extLst>
                    <a:ext uri="{9D8B030D-6E8A-4147-A177-3AD203B41FA5}">
                      <a16:colId xmlns:a16="http://schemas.microsoft.com/office/drawing/2014/main" val="20000"/>
                    </a:ext>
                  </a:extLst>
                </a:gridCol>
                <a:gridCol w="7232259">
                  <a:extLst>
                    <a:ext uri="{9D8B030D-6E8A-4147-A177-3AD203B41FA5}">
                      <a16:colId xmlns:a16="http://schemas.microsoft.com/office/drawing/2014/main" val="20001"/>
                    </a:ext>
                  </a:extLst>
                </a:gridCol>
              </a:tblGrid>
              <a:tr h="416861">
                <a:tc>
                  <a:txBody>
                    <a:bodyPr/>
                    <a:lstStyle>
                      <a:lvl1pPr marL="0" algn="l" defTabSz="914400" rtl="0" eaLnBrk="1" latinLnBrk="0" hangingPunct="1">
                        <a:defRPr sz="1800" b="1" kern="1200">
                          <a:solidFill>
                            <a:schemeClr val="tx1"/>
                          </a:solidFill>
                          <a:latin typeface="Calibri" panose="020F0502020204030204"/>
                        </a:defRPr>
                      </a:lvl1pPr>
                      <a:lvl2pPr marL="457200" algn="l" defTabSz="914400" rtl="0" eaLnBrk="1" latinLnBrk="0" hangingPunct="1">
                        <a:defRPr sz="1800" b="1" kern="1200">
                          <a:solidFill>
                            <a:schemeClr val="tx1"/>
                          </a:solidFill>
                          <a:latin typeface="Calibri" panose="020F0502020204030204"/>
                        </a:defRPr>
                      </a:lvl2pPr>
                      <a:lvl3pPr marL="914400" algn="l" defTabSz="914400" rtl="0" eaLnBrk="1" latinLnBrk="0" hangingPunct="1">
                        <a:defRPr sz="1800" b="1" kern="1200">
                          <a:solidFill>
                            <a:schemeClr val="tx1"/>
                          </a:solidFill>
                          <a:latin typeface="Calibri" panose="020F0502020204030204"/>
                        </a:defRPr>
                      </a:lvl3pPr>
                      <a:lvl4pPr marL="1371600" algn="l" defTabSz="914400" rtl="0" eaLnBrk="1" latinLnBrk="0" hangingPunct="1">
                        <a:defRPr sz="1800" b="1" kern="1200">
                          <a:solidFill>
                            <a:schemeClr val="tx1"/>
                          </a:solidFill>
                          <a:latin typeface="Calibri" panose="020F0502020204030204"/>
                        </a:defRPr>
                      </a:lvl4pPr>
                      <a:lvl5pPr marL="1828800" algn="l" defTabSz="914400" rtl="0" eaLnBrk="1" latinLnBrk="0" hangingPunct="1">
                        <a:defRPr sz="1800" b="1" kern="1200">
                          <a:solidFill>
                            <a:schemeClr val="tx1"/>
                          </a:solidFill>
                          <a:latin typeface="Calibri" panose="020F0502020204030204"/>
                        </a:defRPr>
                      </a:lvl5pPr>
                      <a:lvl6pPr marL="2286000" algn="l" defTabSz="914400" rtl="0" eaLnBrk="1" latinLnBrk="0" hangingPunct="1">
                        <a:defRPr sz="1800" b="1" kern="1200">
                          <a:solidFill>
                            <a:schemeClr val="tx1"/>
                          </a:solidFill>
                          <a:latin typeface="Calibri" panose="020F0502020204030204"/>
                        </a:defRPr>
                      </a:lvl6pPr>
                      <a:lvl7pPr marL="2743200" algn="l" defTabSz="914400" rtl="0" eaLnBrk="1" latinLnBrk="0" hangingPunct="1">
                        <a:defRPr sz="1800" b="1" kern="1200">
                          <a:solidFill>
                            <a:schemeClr val="tx1"/>
                          </a:solidFill>
                          <a:latin typeface="Calibri" panose="020F0502020204030204"/>
                        </a:defRPr>
                      </a:lvl7pPr>
                      <a:lvl8pPr marL="3200400" algn="l" defTabSz="914400" rtl="0" eaLnBrk="1" latinLnBrk="0" hangingPunct="1">
                        <a:defRPr sz="1800" b="1" kern="1200">
                          <a:solidFill>
                            <a:schemeClr val="tx1"/>
                          </a:solidFill>
                          <a:latin typeface="Calibri" panose="020F0502020204030204"/>
                        </a:defRPr>
                      </a:lvl8pPr>
                      <a:lvl9pPr marL="3657600" algn="l" defTabSz="914400" rtl="0" eaLnBrk="1" latinLnBrk="0" hangingPunct="1">
                        <a:defRPr sz="1800" b="1" kern="1200">
                          <a:solidFill>
                            <a:schemeClr val="tx1"/>
                          </a:solidFill>
                          <a:latin typeface="Calibri" panose="020F0502020204030204"/>
                        </a:defRPr>
                      </a:lvl9pPr>
                    </a:lstStyle>
                    <a:p>
                      <a:r>
                        <a:rPr lang="en-US" sz="1800" b="1" kern="1200" dirty="0">
                          <a:solidFill>
                            <a:schemeClr val="dk1"/>
                          </a:solidFill>
                          <a:effectLst/>
                        </a:rPr>
                        <a:t>Objective</a:t>
                      </a:r>
                      <a:endParaRPr lang="en-US"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25400" cmpd="sng">
                      <a:solidFill>
                        <a:sysClr val="windowText" lastClr="000000"/>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tx1"/>
                          </a:solidFill>
                          <a:latin typeface="Calibri" panose="020F0502020204030204"/>
                        </a:defRPr>
                      </a:lvl1pPr>
                      <a:lvl2pPr marL="457200" algn="l" defTabSz="914400" rtl="0" eaLnBrk="1" latinLnBrk="0" hangingPunct="1">
                        <a:defRPr sz="1800" b="1" kern="1200">
                          <a:solidFill>
                            <a:schemeClr val="tx1"/>
                          </a:solidFill>
                          <a:latin typeface="Calibri" panose="020F0502020204030204"/>
                        </a:defRPr>
                      </a:lvl2pPr>
                      <a:lvl3pPr marL="914400" algn="l" defTabSz="914400" rtl="0" eaLnBrk="1" latinLnBrk="0" hangingPunct="1">
                        <a:defRPr sz="1800" b="1" kern="1200">
                          <a:solidFill>
                            <a:schemeClr val="tx1"/>
                          </a:solidFill>
                          <a:latin typeface="Calibri" panose="020F0502020204030204"/>
                        </a:defRPr>
                      </a:lvl3pPr>
                      <a:lvl4pPr marL="1371600" algn="l" defTabSz="914400" rtl="0" eaLnBrk="1" latinLnBrk="0" hangingPunct="1">
                        <a:defRPr sz="1800" b="1" kern="1200">
                          <a:solidFill>
                            <a:schemeClr val="tx1"/>
                          </a:solidFill>
                          <a:latin typeface="Calibri" panose="020F0502020204030204"/>
                        </a:defRPr>
                      </a:lvl4pPr>
                      <a:lvl5pPr marL="1828800" algn="l" defTabSz="914400" rtl="0" eaLnBrk="1" latinLnBrk="0" hangingPunct="1">
                        <a:defRPr sz="1800" b="1" kern="1200">
                          <a:solidFill>
                            <a:schemeClr val="tx1"/>
                          </a:solidFill>
                          <a:latin typeface="Calibri" panose="020F0502020204030204"/>
                        </a:defRPr>
                      </a:lvl5pPr>
                      <a:lvl6pPr marL="2286000" algn="l" defTabSz="914400" rtl="0" eaLnBrk="1" latinLnBrk="0" hangingPunct="1">
                        <a:defRPr sz="1800" b="1" kern="1200">
                          <a:solidFill>
                            <a:schemeClr val="tx1"/>
                          </a:solidFill>
                          <a:latin typeface="Calibri" panose="020F0502020204030204"/>
                        </a:defRPr>
                      </a:lvl6pPr>
                      <a:lvl7pPr marL="2743200" algn="l" defTabSz="914400" rtl="0" eaLnBrk="1" latinLnBrk="0" hangingPunct="1">
                        <a:defRPr sz="1800" b="1" kern="1200">
                          <a:solidFill>
                            <a:schemeClr val="tx1"/>
                          </a:solidFill>
                          <a:latin typeface="Calibri" panose="020F0502020204030204"/>
                        </a:defRPr>
                      </a:lvl7pPr>
                      <a:lvl8pPr marL="3200400" algn="l" defTabSz="914400" rtl="0" eaLnBrk="1" latinLnBrk="0" hangingPunct="1">
                        <a:defRPr sz="1800" b="1" kern="1200">
                          <a:solidFill>
                            <a:schemeClr val="tx1"/>
                          </a:solidFill>
                          <a:latin typeface="Calibri" panose="020F0502020204030204"/>
                        </a:defRPr>
                      </a:lvl8pPr>
                      <a:lvl9pPr marL="3657600" algn="l" defTabSz="914400" rtl="0" eaLnBrk="1" latinLnBrk="0" hangingPunct="1">
                        <a:defRPr sz="1800" b="1" kern="1200">
                          <a:solidFill>
                            <a:schemeClr val="tx1"/>
                          </a:solidFill>
                          <a:latin typeface="Calibri" panose="020F0502020204030204"/>
                        </a:defRPr>
                      </a:lvl9pPr>
                    </a:lstStyle>
                    <a:p>
                      <a:r>
                        <a:rPr lang="en-US" sz="1800" b="1" kern="1200" dirty="0">
                          <a:solidFill>
                            <a:schemeClr val="dk1"/>
                          </a:solidFill>
                          <a:effectLst/>
                        </a:rPr>
                        <a:t>Description</a:t>
                      </a:r>
                      <a:endParaRPr lang="en-US"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25400" cmpd="sng">
                      <a:solidFill>
                        <a:sysClr val="windowText" lastClr="000000"/>
                      </a:solid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29507">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r>
                        <a:rPr lang="en-US" dirty="0"/>
                        <a:t>Mandatory</a:t>
                      </a:r>
                    </a:p>
                  </a:txBody>
                  <a:tcPr>
                    <a:lnL w="12700" cmpd="sng">
                      <a:solidFill>
                        <a:sysClr val="windowText" lastClr="000000"/>
                      </a:solidFill>
                    </a:lnL>
                    <a:lnR w="12700" cmpd="sng">
                      <a:solidFill>
                        <a:sysClr val="windowText" lastClr="000000"/>
                      </a:solidFill>
                    </a:lnR>
                    <a:lnT w="254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Text" lastClr="000000">
                        <a:alpha val="20000"/>
                      </a:sysClr>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r>
                        <a:rPr lang="en-US" sz="1800" b="0" kern="1200" dirty="0">
                          <a:solidFill>
                            <a:schemeClr val="dk1"/>
                          </a:solidFill>
                          <a:effectLst/>
                        </a:rPr>
                        <a:t>The basic objective for any risk management initiative is to ensure conformity with applicable rules, regulations and mandatory obligations.</a:t>
                      </a:r>
                      <a:endParaRPr lang="en-US" dirty="0"/>
                    </a:p>
                  </a:txBody>
                  <a:tcPr>
                    <a:lnL w="12700" cmpd="sng">
                      <a:solidFill>
                        <a:sysClr val="windowText" lastClr="000000"/>
                      </a:solidFill>
                    </a:lnL>
                    <a:lnR w="12700" cmpd="sng">
                      <a:solidFill>
                        <a:sysClr val="windowText" lastClr="000000"/>
                      </a:solidFill>
                    </a:lnR>
                    <a:lnT w="254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Text" lastClr="000000">
                        <a:alpha val="20000"/>
                      </a:sysClr>
                    </a:solidFill>
                  </a:tcPr>
                </a:tc>
                <a:extLst>
                  <a:ext uri="{0D108BD9-81ED-4DB2-BD59-A6C34878D82A}">
                    <a16:rowId xmlns:a16="http://schemas.microsoft.com/office/drawing/2014/main" val="10001"/>
                  </a:ext>
                </a:extLst>
              </a:tr>
              <a:tr h="729507">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r>
                        <a:rPr lang="en-US" dirty="0"/>
                        <a:t>Assurance</a:t>
                      </a:r>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r>
                        <a:rPr lang="en-US" dirty="0"/>
                        <a:t>The board and audit committee of an organization will require assurance that risk management and internal control activities comply with </a:t>
                      </a:r>
                      <a:r>
                        <a:rPr lang="en-US" b="1" dirty="0"/>
                        <a:t>PACED</a:t>
                      </a:r>
                      <a:r>
                        <a:rPr lang="en-US" dirty="0"/>
                        <a:t>.</a:t>
                      </a:r>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729507">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r>
                        <a:rPr lang="en-US" dirty="0"/>
                        <a:t>Decision making </a:t>
                      </a:r>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Text" lastClr="000000">
                        <a:alpha val="20000"/>
                      </a:sysClr>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r>
                        <a:rPr lang="en-US" dirty="0"/>
                        <a:t>Risk management activities should ensure that appropriate risk-based information is available to support decision making.</a:t>
                      </a:r>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Text" lastClr="000000">
                        <a:alpha val="20000"/>
                      </a:sysClr>
                    </a:solidFill>
                  </a:tcPr>
                </a:tc>
                <a:extLst>
                  <a:ext uri="{0D108BD9-81ED-4DB2-BD59-A6C34878D82A}">
                    <a16:rowId xmlns:a16="http://schemas.microsoft.com/office/drawing/2014/main" val="10003"/>
                  </a:ext>
                </a:extLst>
              </a:tr>
              <a:tr h="1042153">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r>
                        <a:rPr lang="en-US" dirty="0"/>
                        <a:t>Effective and</a:t>
                      </a:r>
                      <a:br>
                        <a:rPr lang="en-US" dirty="0"/>
                      </a:br>
                      <a:r>
                        <a:rPr lang="en-US" dirty="0"/>
                        <a:t>efficient core</a:t>
                      </a:r>
                      <a:br>
                        <a:rPr lang="en-US" dirty="0"/>
                      </a:br>
                      <a:r>
                        <a:rPr lang="en-US" dirty="0"/>
                        <a:t>processes</a:t>
                      </a:r>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r>
                        <a:rPr lang="en-US" dirty="0"/>
                        <a:t>Risk management considerations will assist with achieving effective and efficient strategy, tactics, operations and compliance to ensure the best outcome with reduced volatility of results. </a:t>
                      </a:r>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5771830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024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Principles and aims of risk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624550C1-6DB1-690A-2EEE-B33681EC4565}"/>
              </a:ext>
            </a:extLst>
          </p:cNvPr>
          <p:cNvPicPr>
            <a:picLocks noChangeAspect="1"/>
          </p:cNvPicPr>
          <p:nvPr/>
        </p:nvPicPr>
        <p:blipFill>
          <a:blip r:embed="rId3"/>
          <a:stretch>
            <a:fillRect/>
          </a:stretch>
        </p:blipFill>
        <p:spPr>
          <a:xfrm>
            <a:off x="1214179" y="2546889"/>
            <a:ext cx="9879286" cy="2677121"/>
          </a:xfrm>
          <a:prstGeom prst="rect">
            <a:avLst/>
          </a:prstGeom>
        </p:spPr>
      </p:pic>
    </p:spTree>
    <p:extLst>
      <p:ext uri="{BB962C8B-B14F-4D97-AF65-F5344CB8AC3E}">
        <p14:creationId xmlns:p14="http://schemas.microsoft.com/office/powerpoint/2010/main" val="13619578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024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Principles and aims of risk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4498AA1B-62F0-E7CF-1271-B3F5825F3CC0}"/>
              </a:ext>
            </a:extLst>
          </p:cNvPr>
          <p:cNvPicPr>
            <a:picLocks noChangeAspect="1"/>
          </p:cNvPicPr>
          <p:nvPr/>
        </p:nvPicPr>
        <p:blipFill>
          <a:blip r:embed="rId3"/>
          <a:stretch>
            <a:fillRect/>
          </a:stretch>
        </p:blipFill>
        <p:spPr>
          <a:xfrm>
            <a:off x="1764252" y="2307137"/>
            <a:ext cx="8808473" cy="3552821"/>
          </a:xfrm>
          <a:prstGeom prst="rect">
            <a:avLst/>
          </a:prstGeom>
        </p:spPr>
      </p:pic>
    </p:spTree>
    <p:extLst>
      <p:ext uri="{BB962C8B-B14F-4D97-AF65-F5344CB8AC3E}">
        <p14:creationId xmlns:p14="http://schemas.microsoft.com/office/powerpoint/2010/main" val="34698484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024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Principles and aims of risk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942308" y="2204299"/>
            <a:ext cx="10369705" cy="3677727"/>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l" defTabSz="914400" rtl="0" eaLnBrk="1" fontAlgn="auto" latinLnBrk="0" hangingPunct="1">
              <a:lnSpc>
                <a:spcPct val="150000"/>
              </a:lnSpc>
              <a:spcBef>
                <a:spcPts val="0"/>
              </a:spcBef>
              <a:spcAft>
                <a:spcPts val="0"/>
              </a:spcAft>
              <a:buClrTx/>
              <a:buSzTx/>
              <a:buFont typeface="+mj-lt"/>
              <a:buAutoNum type="arabicPeriod"/>
              <a:tabLst/>
              <a:defRPr/>
            </a:pP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Financial benefits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arising from better allocation of funds, monitoring of expenditure and reduced exposure to fraud;</a:t>
            </a:r>
          </a:p>
          <a:p>
            <a:pPr marL="342900" marR="0" lvl="0" indent="-342900" algn="l" defTabSz="914400" rtl="0" eaLnBrk="1" fontAlgn="auto" latinLnBrk="0" hangingPunct="1">
              <a:lnSpc>
                <a:spcPct val="150000"/>
              </a:lnSpc>
              <a:spcBef>
                <a:spcPts val="0"/>
              </a:spcBef>
              <a:spcAft>
                <a:spcPts val="0"/>
              </a:spcAft>
              <a:buClrTx/>
              <a:buSzTx/>
              <a:buFont typeface="+mj-lt"/>
              <a:buAutoNum type="arabicPeriod"/>
              <a:tabLst/>
              <a:defRPr/>
            </a:pP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Infrastructure benefits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that have included fewer failures of the IT systems and reduced staff absence rates;</a:t>
            </a:r>
          </a:p>
          <a:p>
            <a:pPr marL="342900" marR="0" lvl="0" indent="-342900" algn="l" defTabSz="914400" rtl="0" eaLnBrk="1" fontAlgn="auto" latinLnBrk="0" hangingPunct="1">
              <a:lnSpc>
                <a:spcPct val="150000"/>
              </a:lnSpc>
              <a:spcBef>
                <a:spcPts val="0"/>
              </a:spcBef>
              <a:spcAft>
                <a:spcPts val="0"/>
              </a:spcAft>
              <a:buClrTx/>
              <a:buSzTx/>
              <a:buFont typeface="+mj-lt"/>
              <a:buAutoNum type="arabicPeriod"/>
              <a:tabLst/>
              <a:defRPr/>
            </a:pP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Reputational benefits from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ethical sourcing policies and use of organic food in the restaurant, as well as successful niche productions in the theatre; </a:t>
            </a:r>
          </a:p>
          <a:p>
            <a:pPr marL="342900" marR="0" lvl="0" indent="-342900" algn="l" defTabSz="914400" rtl="0" eaLnBrk="1" fontAlgn="auto" latinLnBrk="0" hangingPunct="1">
              <a:lnSpc>
                <a:spcPct val="150000"/>
              </a:lnSpc>
              <a:spcBef>
                <a:spcPts val="0"/>
              </a:spcBef>
              <a:spcAft>
                <a:spcPts val="0"/>
              </a:spcAft>
              <a:buClrTx/>
              <a:buSzTx/>
              <a:buFont typeface="+mj-lt"/>
              <a:buAutoNum type="arabicPeriod"/>
              <a:tabLst/>
              <a:defRPr/>
            </a:pP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Marketplace benefits resulting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 89 per cent occupancy rates, up from 83 per cent three years ago, as well as increased spend in the theatre by patrons.</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342900" lvl="0" indent="-342900" algn="just">
              <a:lnSpc>
                <a:spcPct val="150000"/>
              </a:lnSpc>
              <a:spcBef>
                <a:spcPts val="0"/>
              </a:spcBef>
              <a:buFont typeface="Wingdings" panose="05000000000000000000" pitchFamily="2" charset="2"/>
              <a:buChar char="§"/>
              <a:defRPr/>
            </a:pPr>
            <a:endParaRPr lang="en-US" sz="2000" b="1" dirty="0">
              <a:solidFill>
                <a:srgbClr val="000000"/>
              </a:solidFill>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C4A4CCBF-CE51-089B-FCC3-3ED4DCC88E78}"/>
              </a:ext>
            </a:extLst>
          </p:cNvPr>
          <p:cNvSpPr txBox="1"/>
          <p:nvPr/>
        </p:nvSpPr>
        <p:spPr>
          <a:xfrm>
            <a:off x="2452279" y="1812885"/>
            <a:ext cx="722657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Benefits for Implementing risk management:</a:t>
            </a:r>
          </a:p>
        </p:txBody>
      </p:sp>
    </p:spTree>
    <p:extLst>
      <p:ext uri="{BB962C8B-B14F-4D97-AF65-F5344CB8AC3E}">
        <p14:creationId xmlns:p14="http://schemas.microsoft.com/office/powerpoint/2010/main" val="10494653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024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Principles and aims of risk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911147" y="2740630"/>
            <a:ext cx="10369705" cy="2613035"/>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Using the structure of the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FIRM</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risk scorecard, an organization will be able to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demonstrate the benefits that it has obtained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from a risk management initiative.</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It is likely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that the following benefits will have been delivered</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to a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theatre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that has been pursuing a structured proactive enterprise risk management approach for about three years:</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342900" lvl="0" indent="-342900" algn="just">
              <a:lnSpc>
                <a:spcPct val="150000"/>
              </a:lnSpc>
              <a:spcBef>
                <a:spcPts val="0"/>
              </a:spcBef>
              <a:buFont typeface="Wingdings" panose="05000000000000000000" pitchFamily="2" charset="2"/>
              <a:buChar char="§"/>
              <a:defRPr/>
            </a:pPr>
            <a:endParaRPr lang="en-US" sz="2000" b="1" dirty="0">
              <a:solidFill>
                <a:srgbClr val="000000"/>
              </a:solidFill>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C4A4CCBF-CE51-089B-FCC3-3ED4DCC88E78}"/>
              </a:ext>
            </a:extLst>
          </p:cNvPr>
          <p:cNvSpPr txBox="1"/>
          <p:nvPr/>
        </p:nvSpPr>
        <p:spPr>
          <a:xfrm>
            <a:off x="1750286" y="2141974"/>
            <a:ext cx="10023945"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Implementing risk management:</a:t>
            </a:r>
          </a:p>
        </p:txBody>
      </p:sp>
    </p:spTree>
    <p:extLst>
      <p:ext uri="{BB962C8B-B14F-4D97-AF65-F5344CB8AC3E}">
        <p14:creationId xmlns:p14="http://schemas.microsoft.com/office/powerpoint/2010/main" val="3537644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024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Principles and aims of risk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8CBEF5FE-BA7E-2E11-A47F-7713038AE296}"/>
              </a:ext>
            </a:extLst>
          </p:cNvPr>
          <p:cNvPicPr>
            <a:picLocks noChangeAspect="1"/>
          </p:cNvPicPr>
          <p:nvPr/>
        </p:nvPicPr>
        <p:blipFill>
          <a:blip r:embed="rId3"/>
          <a:stretch>
            <a:fillRect/>
          </a:stretch>
        </p:blipFill>
        <p:spPr>
          <a:xfrm>
            <a:off x="2856556" y="1793450"/>
            <a:ext cx="7334580" cy="4183034"/>
          </a:xfrm>
          <a:prstGeom prst="rect">
            <a:avLst/>
          </a:prstGeom>
        </p:spPr>
      </p:pic>
    </p:spTree>
    <p:extLst>
      <p:ext uri="{BB962C8B-B14F-4D97-AF65-F5344CB8AC3E}">
        <p14:creationId xmlns:p14="http://schemas.microsoft.com/office/powerpoint/2010/main" val="38528650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115F346-F341-428F-BB19-2B534984E5A5}"/>
</file>

<file path=customXml/itemProps2.xml><?xml version="1.0" encoding="utf-8"?>
<ds:datastoreItem xmlns:ds="http://schemas.openxmlformats.org/officeDocument/2006/customXml" ds:itemID="{5E31AC1E-AD92-4EBF-99C1-3FF975853D62}"/>
</file>

<file path=customXml/itemProps3.xml><?xml version="1.0" encoding="utf-8"?>
<ds:datastoreItem xmlns:ds="http://schemas.openxmlformats.org/officeDocument/2006/customXml" ds:itemID="{DF7367B8-673D-465C-9C6F-520E38F404A7}"/>
</file>

<file path=docProps/app.xml><?xml version="1.0" encoding="utf-8"?>
<Properties xmlns="http://schemas.openxmlformats.org/officeDocument/2006/extended-properties" xmlns:vt="http://schemas.openxmlformats.org/officeDocument/2006/docPropsVTypes">
  <TotalTime>530</TotalTime>
  <Words>1746</Words>
  <Application>Microsoft Office PowerPoint</Application>
  <PresentationFormat>Widescreen</PresentationFormat>
  <Paragraphs>214</Paragraphs>
  <Slides>32</Slides>
  <Notes>1</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32</vt:i4>
      </vt:variant>
    </vt:vector>
  </HeadingPairs>
  <TitlesOfParts>
    <vt:vector size="42" baseType="lpstr">
      <vt:lpstr>Alexandria</vt:lpstr>
      <vt:lpstr>Arial</vt:lpstr>
      <vt:lpstr>Calibri</vt:lpstr>
      <vt:lpstr>Calibri Light</vt:lpstr>
      <vt:lpstr>Roboto Light</vt:lpstr>
      <vt:lpstr>SabonLTStd-Roman</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Usama Fendi</cp:lastModifiedBy>
  <cp:revision>127</cp:revision>
  <dcterms:created xsi:type="dcterms:W3CDTF">2023-04-29T09:08:00Z</dcterms:created>
  <dcterms:modified xsi:type="dcterms:W3CDTF">2026-05-24T08:39:13Z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