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480" r:id="rId5"/>
    <p:sldId id="303" r:id="rId6"/>
    <p:sldId id="313" r:id="rId7"/>
    <p:sldId id="743" r:id="rId8"/>
    <p:sldId id="276" r:id="rId9"/>
    <p:sldId id="759" r:id="rId10"/>
    <p:sldId id="786" r:id="rId11"/>
    <p:sldId id="787" r:id="rId12"/>
    <p:sldId id="788" r:id="rId13"/>
    <p:sldId id="545" r:id="rId14"/>
    <p:sldId id="767" r:id="rId15"/>
    <p:sldId id="789" r:id="rId16"/>
    <p:sldId id="790" r:id="rId17"/>
    <p:sldId id="791" r:id="rId18"/>
    <p:sldId id="792" r:id="rId19"/>
    <p:sldId id="793" r:id="rId20"/>
    <p:sldId id="745" r:id="rId21"/>
    <p:sldId id="794" r:id="rId22"/>
    <p:sldId id="795" r:id="rId23"/>
    <p:sldId id="796" r:id="rId24"/>
    <p:sldId id="797" r:id="rId25"/>
    <p:sldId id="798" r:id="rId26"/>
    <p:sldId id="799" r:id="rId27"/>
    <p:sldId id="800" r:id="rId28"/>
    <p:sldId id="801" r:id="rId29"/>
    <p:sldId id="802" r:id="rId30"/>
    <p:sldId id="634" r:id="rId31"/>
    <p:sldId id="803" r:id="rId32"/>
    <p:sldId id="804" r:id="rId33"/>
    <p:sldId id="805" r:id="rId34"/>
    <p:sldId id="806" r:id="rId35"/>
    <p:sldId id="807" r:id="rId36"/>
    <p:sldId id="808" r:id="rId37"/>
    <p:sldId id="809" r:id="rId38"/>
    <p:sldId id="785" r:id="rId39"/>
    <p:sldId id="810" r:id="rId40"/>
    <p:sldId id="811" r:id="rId41"/>
    <p:sldId id="812" r:id="rId42"/>
    <p:sldId id="813" r:id="rId43"/>
    <p:sldId id="814" r:id="rId44"/>
    <p:sldId id="815" r:id="rId45"/>
    <p:sldId id="757" r:id="rId46"/>
    <p:sldId id="758"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743"/>
            <p14:sldId id="276"/>
            <p14:sldId id="759"/>
            <p14:sldId id="786"/>
            <p14:sldId id="787"/>
            <p14:sldId id="788"/>
            <p14:sldId id="545"/>
            <p14:sldId id="767"/>
            <p14:sldId id="789"/>
            <p14:sldId id="790"/>
            <p14:sldId id="791"/>
            <p14:sldId id="792"/>
            <p14:sldId id="793"/>
            <p14:sldId id="745"/>
            <p14:sldId id="794"/>
            <p14:sldId id="795"/>
            <p14:sldId id="796"/>
            <p14:sldId id="797"/>
            <p14:sldId id="798"/>
            <p14:sldId id="799"/>
            <p14:sldId id="800"/>
            <p14:sldId id="801"/>
            <p14:sldId id="802"/>
            <p14:sldId id="634"/>
            <p14:sldId id="803"/>
            <p14:sldId id="804"/>
            <p14:sldId id="805"/>
            <p14:sldId id="806"/>
            <p14:sldId id="807"/>
            <p14:sldId id="808"/>
            <p14:sldId id="809"/>
            <p14:sldId id="785"/>
            <p14:sldId id="810"/>
            <p14:sldId id="811"/>
            <p14:sldId id="812"/>
            <p14:sldId id="813"/>
            <p14:sldId id="814"/>
            <p14:sldId id="815"/>
            <p14:sldId id="757"/>
            <p14:sldId id="758"/>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7691" autoAdjust="0"/>
    <p:restoredTop sz="93738" autoAdjust="0"/>
  </p:normalViewPr>
  <p:slideViewPr>
    <p:cSldViewPr snapToGrid="0">
      <p:cViewPr varScale="1">
        <p:scale>
          <a:sx n="33" d="100"/>
          <a:sy n="33" d="100"/>
        </p:scale>
        <p:origin x="56" y="63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8/10/2024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7341528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3558218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6415105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5524935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0840910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9782328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1027453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1957936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4443810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6180433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6079828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2710114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0210961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4127519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9968349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6538461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6271708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01038798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423218623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57683323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08315765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42034739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69391459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70858881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73030294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15250005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53727018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08901789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98391363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70221649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14382562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85492426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0643738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8/10/2024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8/10/2024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8/10/2024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0003394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4.xml"/><Relationship Id="rId4" Type="http://schemas.openxmlformats.org/officeDocument/2006/relationships/image" Target="../media/image10.jpeg"/></Relationships>
</file>

<file path=ppt/slides/_rels/slide4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6.xml"/><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sp>
        <p:nvSpPr>
          <p:cNvPr id="30" name="TextBox 29"/>
          <p:cNvSpPr txBox="1"/>
          <p:nvPr/>
        </p:nvSpPr>
        <p:spPr>
          <a:xfrm>
            <a:off x="763270" y="3794125"/>
            <a:ext cx="5216525" cy="461665"/>
          </a:xfrm>
          <a:prstGeom prst="rect">
            <a:avLst/>
          </a:prstGeom>
          <a:noFill/>
        </p:spPr>
        <p:txBody>
          <a:bodyPr wrap="square" rtlCol="0">
            <a:spAutoFit/>
          </a:bodyPr>
          <a:lstStyle/>
          <a:p>
            <a:pPr algn="ctr" rtl="1"/>
            <a:r>
              <a:rPr lang="ar-EG" sz="2400" b="1" dirty="0">
                <a:latin typeface="Alexandria" charset="0"/>
                <a:cs typeface="Alexandria" charset="0"/>
              </a:rPr>
              <a:t>د. آيـة عيـّاد</a:t>
            </a:r>
            <a:endParaRPr lang="en-US" sz="2400" b="1" dirty="0">
              <a:latin typeface="Alexandria" charset="0"/>
              <a:cs typeface="Alexandria" charset="0"/>
            </a:endParaRPr>
          </a:p>
        </p:txBody>
      </p:sp>
      <p:sp>
        <p:nvSpPr>
          <p:cNvPr id="31" name="TextBox 30"/>
          <p:cNvSpPr txBox="1"/>
          <p:nvPr/>
        </p:nvSpPr>
        <p:spPr>
          <a:xfrm>
            <a:off x="78894" y="2341724"/>
            <a:ext cx="5902578" cy="769441"/>
          </a:xfrm>
          <a:prstGeom prst="rect">
            <a:avLst/>
          </a:prstGeom>
          <a:noFill/>
        </p:spPr>
        <p:txBody>
          <a:bodyPr wrap="none" rtlCol="0">
            <a:spAutoFit/>
          </a:bodyPr>
          <a:lstStyle/>
          <a:p>
            <a:pPr algn="r" rtl="1"/>
            <a:r>
              <a:rPr lang="ar-EG" sz="4400" b="1" dirty="0">
                <a:solidFill>
                  <a:srgbClr val="00B0F0"/>
                </a:solidFill>
                <a:latin typeface="Alexandria" charset="0"/>
                <a:cs typeface="Alexandria" charset="0"/>
              </a:rPr>
              <a:t>إدارة العلاقات العامة</a:t>
            </a:r>
            <a:endParaRPr lang="en-US" sz="4400" b="1" dirty="0">
              <a:solidFill>
                <a:srgbClr val="00B0F0"/>
              </a:solidFill>
              <a:latin typeface="Alexandria" charset="0"/>
              <a:cs typeface="Alexandria" charset="0"/>
            </a:endParaRPr>
          </a:p>
        </p:txBody>
      </p:sp>
      <p:sp>
        <p:nvSpPr>
          <p:cNvPr id="34" name="Rectangle: Rounded Corners 33"/>
          <p:cNvSpPr/>
          <p:nvPr/>
        </p:nvSpPr>
        <p:spPr>
          <a:xfrm>
            <a:off x="337633" y="5929382"/>
            <a:ext cx="379257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bg1"/>
                </a:solidFill>
                <a:latin typeface="Alexandria" charset="0"/>
                <a:cs typeface="Alexandria" charset="0"/>
              </a:rPr>
              <a:t>المحاضرة العاشرة</a:t>
            </a:r>
            <a:endParaRPr lang="en-US" sz="2800" b="1" dirty="0">
              <a:solidFill>
                <a:schemeClr val="bg1"/>
              </a:solidFill>
              <a:latin typeface="Alexandria" charset="0"/>
              <a:cs typeface="Alexandria" charset="0"/>
            </a:endParaRPr>
          </a:p>
        </p:txBody>
      </p:sp>
      <p:sp>
        <p:nvSpPr>
          <p:cNvPr id="46" name="TextBox 45"/>
          <p:cNvSpPr txBox="1"/>
          <p:nvPr/>
        </p:nvSpPr>
        <p:spPr>
          <a:xfrm>
            <a:off x="354240" y="5093966"/>
            <a:ext cx="3759363" cy="707886"/>
          </a:xfrm>
          <a:prstGeom prst="rect">
            <a:avLst/>
          </a:prstGeom>
          <a:noFill/>
        </p:spPr>
        <p:txBody>
          <a:bodyPr wrap="none" rtlCol="0">
            <a:spAutoFit/>
          </a:bodyPr>
          <a:lstStyle/>
          <a:p>
            <a:pPr algn="r" rtl="1"/>
            <a:r>
              <a:rPr lang="en-US" sz="2000" dirty="0">
                <a:latin typeface="Alexandria" charset="0"/>
                <a:cs typeface="Alexandria" charset="0"/>
              </a:rPr>
              <a:t>PRL</a:t>
            </a:r>
            <a:r>
              <a:rPr lang="en-GB" sz="2000" dirty="0">
                <a:latin typeface="Alexandria" charset="0"/>
                <a:cs typeface="Alexandria" charset="0"/>
              </a:rPr>
              <a:t> </a:t>
            </a:r>
            <a:r>
              <a:rPr lang="en-US" sz="2000" dirty="0">
                <a:latin typeface="Alexandria" charset="0"/>
                <a:cs typeface="Alexandria" charset="0"/>
              </a:rPr>
              <a:t>621</a:t>
            </a:r>
            <a:endParaRPr lang="ar-EG" sz="2000" dirty="0">
              <a:latin typeface="Alexandria" charset="0"/>
              <a:cs typeface="Alexandria" charset="0"/>
            </a:endParaRPr>
          </a:p>
          <a:p>
            <a:pPr algn="r" rtl="1"/>
            <a:r>
              <a:rPr lang="ar-EG" sz="2000" dirty="0">
                <a:latin typeface="Alexandria" charset="0"/>
                <a:cs typeface="Alexandria" charset="0"/>
              </a:rPr>
              <a:t>برنامج ماجستير العلاقات العامة</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78247" y="2810134"/>
            <a:ext cx="5902578" cy="769441"/>
          </a:xfrm>
          <a:prstGeom prst="rect">
            <a:avLst/>
          </a:prstGeom>
          <a:noFill/>
        </p:spPr>
        <p:txBody>
          <a:bodyPr wrap="none" rtlCol="0">
            <a:spAutoFit/>
          </a:bodyPr>
          <a:lstStyle/>
          <a:p>
            <a:pPr algn="ctr" rtl="1"/>
            <a:r>
              <a:rPr lang="ar-EG" sz="4400" b="1" dirty="0">
                <a:solidFill>
                  <a:srgbClr val="00B0F0"/>
                </a:solidFill>
                <a:latin typeface="Alexandria" charset="0"/>
                <a:cs typeface="Alexandria" charset="0"/>
              </a:rPr>
              <a:t>إدارة العلاقات العامة</a:t>
            </a:r>
          </a:p>
        </p:txBody>
      </p:sp>
      <p:sp>
        <p:nvSpPr>
          <p:cNvPr id="10" name="Rectangle: Rounded Corners 9"/>
          <p:cNvSpPr/>
          <p:nvPr/>
        </p:nvSpPr>
        <p:spPr>
          <a:xfrm>
            <a:off x="5978247" y="4147074"/>
            <a:ext cx="4737699"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tx1"/>
                </a:solidFill>
                <a:latin typeface="Alexandria" charset="0"/>
                <a:cs typeface="Alexandria" charset="0"/>
              </a:rPr>
              <a:t>المحاضرة العاشرة</a:t>
            </a:r>
          </a:p>
        </p:txBody>
      </p:sp>
      <p:sp>
        <p:nvSpPr>
          <p:cNvPr id="11" name="TextBox 10"/>
          <p:cNvSpPr txBox="1"/>
          <p:nvPr/>
        </p:nvSpPr>
        <p:spPr>
          <a:xfrm>
            <a:off x="6370224" y="4802552"/>
            <a:ext cx="3759362" cy="707886"/>
          </a:xfrm>
          <a:prstGeom prst="rect">
            <a:avLst/>
          </a:prstGeom>
          <a:noFill/>
        </p:spPr>
        <p:txBody>
          <a:bodyPr wrap="none" rtlCol="0">
            <a:spAutoFit/>
          </a:bodyPr>
          <a:lstStyle/>
          <a:p>
            <a:pPr algn="r" rtl="1"/>
            <a:r>
              <a:rPr lang="en-US" sz="2000" dirty="0">
                <a:latin typeface="Alexandria" charset="0"/>
                <a:cs typeface="Alexandria" charset="0"/>
              </a:rPr>
              <a:t>PRL 621</a:t>
            </a:r>
          </a:p>
          <a:p>
            <a:pPr algn="ctr" rtl="1"/>
            <a:r>
              <a:rPr lang="ar-EG" sz="2000" dirty="0">
                <a:latin typeface="Alexandria" charset="0"/>
                <a:cs typeface="Alexandria" charset="0"/>
              </a:rPr>
              <a:t>برنامج ماجستير العلاقات العامة</a:t>
            </a:r>
          </a:p>
        </p:txBody>
      </p:sp>
      <p:sp>
        <p:nvSpPr>
          <p:cNvPr id="12" name="TextBox 11"/>
          <p:cNvSpPr txBox="1"/>
          <p:nvPr/>
        </p:nvSpPr>
        <p:spPr>
          <a:xfrm>
            <a:off x="459185" y="6187539"/>
            <a:ext cx="4886463" cy="52197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آيـة عيـّاد</a:t>
            </a:r>
          </a:p>
        </p:txBody>
      </p:sp>
      <p:sp>
        <p:nvSpPr>
          <p:cNvPr id="13" name="TextBox 12"/>
          <p:cNvSpPr txBox="1"/>
          <p:nvPr/>
        </p:nvSpPr>
        <p:spPr>
          <a:xfrm>
            <a:off x="459185" y="5830966"/>
            <a:ext cx="4886463" cy="460375"/>
          </a:xfrm>
          <a:prstGeom prst="rect">
            <a:avLst/>
          </a:prstGeom>
          <a:noFill/>
        </p:spPr>
        <p:txBody>
          <a:bodyPr wrap="square" rtlCol="0">
            <a:spAutoFit/>
          </a:bodyPr>
          <a:lstStyle/>
          <a:p>
            <a:pPr algn="r" rtl="1"/>
            <a:r>
              <a:rPr lang="ar-EG" sz="2400" dirty="0">
                <a:solidFill>
                  <a:srgbClr val="00B0F0"/>
                </a:solidFill>
                <a:latin typeface="Alexandria" charset="0"/>
                <a:cs typeface="Alexandria" charset="0"/>
              </a:rPr>
              <a:t>إعداد:</a:t>
            </a:r>
            <a:endParaRPr lang="en-US" sz="2400" dirty="0">
              <a:solidFill>
                <a:srgbClr val="00B0F0"/>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r" rtl="1"/>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46843" y="3111330"/>
            <a:ext cx="4836682"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00094" y="1412831"/>
            <a:ext cx="9091905" cy="472341"/>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استخدام الذكاء الاصطناعي في إدارة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371498" y="2233073"/>
            <a:ext cx="9509327" cy="4159537"/>
          </a:xfrm>
          <a:prstGeom prst="rect">
            <a:avLst/>
          </a:prstGeom>
          <a:noFill/>
        </p:spPr>
        <p:txBody>
          <a:bodyPr wrap="square" rtlCol="0">
            <a:spAutoFit/>
          </a:bodyPr>
          <a:lstStyle/>
          <a:p>
            <a:pPr algn="just" rtl="1">
              <a:lnSpc>
                <a:spcPct val="150000"/>
              </a:lnSpc>
              <a:spcBef>
                <a:spcPts val="600"/>
              </a:spcBef>
              <a:spcAft>
                <a:spcPts val="1200"/>
              </a:spcAft>
            </a:pPr>
            <a:r>
              <a:rPr lang="ar-EG" sz="2000" b="1" dirty="0">
                <a:latin typeface="Alexandria" charset="0"/>
                <a:cs typeface="Alexandria" charset="0"/>
              </a:rPr>
              <a:t>مرحبًا بكم في المحاضرة العاشرة من مقرر "إدارة العلاقات العامة"</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استعرضنا في المحاضرة التاسعة موضوع  الاعتبارات الأخلاقية في العلاقات العامة بدءًا من فهم المبادئ الأخلاقية ومدونات السلوك المهني في العلاقات العامة، والتعامل مع الصراعات الأخلاقية في ممارسة العلاقات العامة، </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ونتناول في المحاضرة العاشرة موضوع استخدام الذكاء الاصطناعي في إدارة العلاقات العامة، بدءًا من تعريف الذكاء الاصطناعي، ودوره في إدارة العلاقات العامة، والتطبيقات الرئيسية للذكاء الاصطناعي في العلاقات العامة، والتحديات والمخاوف، والفرص المستقبلية، إلى الأمثلة والواقعية والتطبيقات العملية.</a:t>
            </a:r>
          </a:p>
          <a:p>
            <a:pPr marL="285750" indent="-285750" algn="just" rtl="1">
              <a:lnSpc>
                <a:spcPct val="150000"/>
              </a:lnSpc>
              <a:spcBef>
                <a:spcPts val="600"/>
              </a:spcBef>
              <a:spcAft>
                <a:spcPts val="1200"/>
              </a:spcAft>
              <a:buFont typeface="Arial" panose="020B0604020202020204" pitchFamily="34" charset="0"/>
              <a:buChar char="•"/>
            </a:pPr>
            <a:endParaRPr lang="ar-EG" sz="1600" dirty="0">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Picture Placeholder 4">
            <a:extLst>
              <a:ext uri="{FF2B5EF4-FFF2-40B4-BE49-F238E27FC236}">
                <a16:creationId xmlns:a16="http://schemas.microsoft.com/office/drawing/2014/main" id="{E149E8B5-F635-22B8-6B9F-1C381B1FD6A7}"/>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16791" r="16791"/>
          <a:stretch>
            <a:fillRect/>
          </a:stretch>
        </p:blipFill>
        <p:spPr>
          <a:xfrm>
            <a:off x="1" y="0"/>
            <a:ext cx="5184882" cy="5208998"/>
          </a:xfr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a:p>
        </p:txBody>
      </p:sp>
      <p:sp>
        <p:nvSpPr>
          <p:cNvPr id="23" name="Rectangle: Rounded Corners 22"/>
          <p:cNvSpPr/>
          <p:nvPr/>
        </p:nvSpPr>
        <p:spPr>
          <a:xfrm>
            <a:off x="7679764" y="921210"/>
            <a:ext cx="4128422" cy="537142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5" name="Rectangle: Rounded Corners 24"/>
          <p:cNvSpPr/>
          <p:nvPr/>
        </p:nvSpPr>
        <p:spPr>
          <a:xfrm>
            <a:off x="917065" y="2030548"/>
            <a:ext cx="814420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 name="TextBox 1"/>
          <p:cNvSpPr txBox="1"/>
          <p:nvPr/>
        </p:nvSpPr>
        <p:spPr>
          <a:xfrm>
            <a:off x="9264625" y="6292631"/>
            <a:ext cx="2616200" cy="338554"/>
          </a:xfrm>
          <a:prstGeom prst="rect">
            <a:avLst/>
          </a:prstGeom>
          <a:noFill/>
        </p:spPr>
        <p:txBody>
          <a:bodyPr wrap="square" rtlCol="0">
            <a:spAutoFit/>
          </a:bodyPr>
          <a:lstStyle/>
          <a:p>
            <a:pPr algn="just" rtl="1"/>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69AFD48-3090-1C21-C291-586D7730BF05}"/>
              </a:ext>
            </a:extLst>
          </p:cNvPr>
          <p:cNvSpPr txBox="1"/>
          <p:nvPr/>
        </p:nvSpPr>
        <p:spPr>
          <a:xfrm>
            <a:off x="713712" y="1122174"/>
            <a:ext cx="7237708" cy="954107"/>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استخدام الذكاء الاصطناعي في إدارة العلاقات العامة</a:t>
            </a:r>
          </a:p>
        </p:txBody>
      </p:sp>
      <p:sp>
        <p:nvSpPr>
          <p:cNvPr id="11" name="TextBox 10">
            <a:extLst>
              <a:ext uri="{FF2B5EF4-FFF2-40B4-BE49-F238E27FC236}">
                <a16:creationId xmlns:a16="http://schemas.microsoft.com/office/drawing/2014/main" id="{5634C1C3-39A9-3EE6-9533-2C522BFDE83F}"/>
              </a:ext>
            </a:extLst>
          </p:cNvPr>
          <p:cNvSpPr txBox="1"/>
          <p:nvPr/>
        </p:nvSpPr>
        <p:spPr>
          <a:xfrm>
            <a:off x="1074513" y="2421394"/>
            <a:ext cx="7949247"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أولًا: </a:t>
            </a:r>
            <a:r>
              <a:rPr lang="ar-EG" sz="2000" b="1" dirty="0">
                <a:latin typeface="Alexandria" charset="0"/>
                <a:cs typeface="Alexandria" charset="0"/>
              </a:rPr>
              <a:t>الذكاء الاصطناعي في العلاقات العامة</a:t>
            </a:r>
          </a:p>
        </p:txBody>
      </p:sp>
      <p:sp>
        <p:nvSpPr>
          <p:cNvPr id="12" name="TextBox 11">
            <a:extLst>
              <a:ext uri="{FF2B5EF4-FFF2-40B4-BE49-F238E27FC236}">
                <a16:creationId xmlns:a16="http://schemas.microsoft.com/office/drawing/2014/main" id="{C0C0904C-EB10-C00B-15EF-E32B0A1914B4}"/>
              </a:ext>
            </a:extLst>
          </p:cNvPr>
          <p:cNvSpPr txBox="1"/>
          <p:nvPr/>
        </p:nvSpPr>
        <p:spPr>
          <a:xfrm>
            <a:off x="713712" y="3198912"/>
            <a:ext cx="8373320"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ثانيًا: </a:t>
            </a:r>
            <a:r>
              <a:rPr lang="ar-EG" sz="2000" b="1" dirty="0">
                <a:latin typeface="Alexandria" charset="0"/>
                <a:cs typeface="Alexandria" charset="0"/>
              </a:rPr>
              <a:t>التطبيقات الرئيسية للذكاء الاصطناعي في العلاقات العامة</a:t>
            </a:r>
          </a:p>
        </p:txBody>
      </p:sp>
      <p:sp>
        <p:nvSpPr>
          <p:cNvPr id="13" name="TextBox 12">
            <a:extLst>
              <a:ext uri="{FF2B5EF4-FFF2-40B4-BE49-F238E27FC236}">
                <a16:creationId xmlns:a16="http://schemas.microsoft.com/office/drawing/2014/main" id="{FA25FE17-7784-105D-96ED-F3D4C5AD7599}"/>
              </a:ext>
            </a:extLst>
          </p:cNvPr>
          <p:cNvSpPr txBox="1"/>
          <p:nvPr/>
        </p:nvSpPr>
        <p:spPr>
          <a:xfrm>
            <a:off x="1182557" y="3941440"/>
            <a:ext cx="7897691"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ثالثًا: </a:t>
            </a:r>
            <a:r>
              <a:rPr lang="ar-EG" sz="2000" b="1" dirty="0">
                <a:latin typeface="Alexandria" charset="0"/>
                <a:cs typeface="Alexandria" charset="0"/>
              </a:rPr>
              <a:t>التحديات والمخاوف</a:t>
            </a:r>
          </a:p>
        </p:txBody>
      </p:sp>
      <p:sp>
        <p:nvSpPr>
          <p:cNvPr id="14" name="TextBox 13">
            <a:extLst>
              <a:ext uri="{FF2B5EF4-FFF2-40B4-BE49-F238E27FC236}">
                <a16:creationId xmlns:a16="http://schemas.microsoft.com/office/drawing/2014/main" id="{4FF846F0-E25E-FBF9-345D-9AB92D35F3D4}"/>
              </a:ext>
            </a:extLst>
          </p:cNvPr>
          <p:cNvSpPr txBox="1"/>
          <p:nvPr/>
        </p:nvSpPr>
        <p:spPr>
          <a:xfrm>
            <a:off x="1182557" y="4683968"/>
            <a:ext cx="7897691"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رابعًا: </a:t>
            </a:r>
            <a:r>
              <a:rPr lang="ar-EG" sz="2000" b="1" dirty="0">
                <a:latin typeface="Alexandria" charset="0"/>
                <a:cs typeface="Alexandria" charset="0"/>
              </a:rPr>
              <a:t>الفرص المستقبلية</a:t>
            </a:r>
          </a:p>
        </p:txBody>
      </p:sp>
      <p:pic>
        <p:nvPicPr>
          <p:cNvPr id="15" name="Picture Placeholder 8">
            <a:extLst>
              <a:ext uri="{FF2B5EF4-FFF2-40B4-BE49-F238E27FC236}">
                <a16:creationId xmlns:a16="http://schemas.microsoft.com/office/drawing/2014/main" id="{3416DB35-56F1-222A-96F1-7C30B21F5AAC}"/>
              </a:ext>
            </a:extLst>
          </p:cNvPr>
          <p:cNvPicPr>
            <a:picLocks noChangeAspect="1"/>
          </p:cNvPicPr>
          <p:nvPr/>
        </p:nvPicPr>
        <p:blipFill>
          <a:blip r:embed="rId3">
            <a:extLst>
              <a:ext uri="{28A0092B-C50C-407E-A947-70E740481C1C}">
                <a14:useLocalDpi xmlns:a14="http://schemas.microsoft.com/office/drawing/2010/main" val="0"/>
              </a:ext>
            </a:extLst>
          </a:blip>
          <a:srcRect l="3399" r="3399"/>
          <a:stretch>
            <a:fillRect/>
          </a:stretch>
        </p:blipFill>
        <p:spPr>
          <a:xfrm>
            <a:off x="8713103" y="545879"/>
            <a:ext cx="3564515" cy="6312121"/>
          </a:xfrm>
          <a:prstGeom prst="rect">
            <a:avLst/>
          </a:prstGeom>
        </p:spPr>
      </p:pic>
      <p:sp>
        <p:nvSpPr>
          <p:cNvPr id="4" name="TextBox 3">
            <a:extLst>
              <a:ext uri="{FF2B5EF4-FFF2-40B4-BE49-F238E27FC236}">
                <a16:creationId xmlns:a16="http://schemas.microsoft.com/office/drawing/2014/main" id="{15A666EB-EBC0-0062-9EBE-7038E6FF2C4D}"/>
              </a:ext>
            </a:extLst>
          </p:cNvPr>
          <p:cNvSpPr txBox="1"/>
          <p:nvPr/>
        </p:nvSpPr>
        <p:spPr>
          <a:xfrm>
            <a:off x="1205321" y="5426496"/>
            <a:ext cx="7897691"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خامسًا: </a:t>
            </a:r>
            <a:r>
              <a:rPr lang="ar-EG" sz="2000" b="1" dirty="0">
                <a:latin typeface="Alexandria" charset="0"/>
                <a:cs typeface="Alexandria" charset="0"/>
              </a:rPr>
              <a:t> أمثلة واقعية وتطبيقات عملية</a:t>
            </a:r>
          </a:p>
        </p:txBody>
      </p:sp>
    </p:spTree>
    <p:extLst>
      <p:ext uri="{BB962C8B-B14F-4D97-AF65-F5344CB8AC3E}">
        <p14:creationId xmlns:p14="http://schemas.microsoft.com/office/powerpoint/2010/main" val="55628825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370619"/>
            <a:ext cx="1024624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أولًا: </a:t>
            </a:r>
            <a:r>
              <a:rPr lang="ar-EG" sz="2800" b="1" dirty="0">
                <a:latin typeface="Alexandria" charset="0"/>
                <a:cs typeface="Alexandria" charset="0"/>
              </a:rPr>
              <a:t>الذكاء الاصطناعي في العلاقات العامة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2" descr="52,612 Public Relations Images, Stock Photos, 3D objects ...">
            <a:extLst>
              <a:ext uri="{FF2B5EF4-FFF2-40B4-BE49-F238E27FC236}">
                <a16:creationId xmlns:a16="http://schemas.microsoft.com/office/drawing/2014/main" id="{3BDD94FE-C3B2-7276-5F82-1322000E785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294505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03859" y="1085016"/>
            <a:ext cx="11984279" cy="523220"/>
          </a:xfrm>
          <a:prstGeom prst="rect">
            <a:avLst/>
          </a:prstGeom>
          <a:noFill/>
        </p:spPr>
        <p:txBody>
          <a:bodyPr wrap="square" rtlCol="0">
            <a:spAutoFit/>
          </a:bodyPr>
          <a:lstStyle/>
          <a:p>
            <a:pPr algn="ctr" rtl="1"/>
            <a:r>
              <a:rPr lang="ar-EG" sz="2800" dirty="0">
                <a:solidFill>
                  <a:srgbClr val="00AEEF"/>
                </a:solidFill>
                <a:latin typeface="Alexandria" charset="0"/>
                <a:cs typeface="Alexandria" charset="0"/>
              </a:rPr>
              <a:t>أولًا: الذكاء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14664" y="2064086"/>
            <a:ext cx="10362667" cy="3133422"/>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الذكاء الاصطناعي </a:t>
            </a:r>
            <a:r>
              <a:rPr lang="en-GB" sz="2400" b="1" dirty="0">
                <a:solidFill>
                  <a:srgbClr val="00B0F0"/>
                </a:solidFill>
                <a:latin typeface="Alexandria" pitchFamily="2" charset="-78"/>
                <a:cs typeface="Alexandria" pitchFamily="2" charset="-78"/>
              </a:rPr>
              <a:t>AI</a:t>
            </a:r>
            <a:endParaRPr lang="ar-EG" sz="2400" b="1" dirty="0">
              <a:solidFill>
                <a:srgbClr val="00B0F0"/>
              </a:solidFill>
              <a:latin typeface="Alexandria" pitchFamily="2" charset="-78"/>
              <a:cs typeface="Alexandria" pitchFamily="2" charset="-78"/>
            </a:endParaRPr>
          </a:p>
          <a:p>
            <a:pPr algn="just" rtl="1">
              <a:lnSpc>
                <a:spcPct val="150000"/>
              </a:lnSpc>
              <a:spcBef>
                <a:spcPts val="600"/>
              </a:spcBef>
              <a:spcAft>
                <a:spcPts val="1200"/>
              </a:spcAft>
            </a:pPr>
            <a:r>
              <a:rPr lang="ar-EG" sz="2000" dirty="0">
                <a:latin typeface="Alexandria" pitchFamily="2" charset="-78"/>
                <a:cs typeface="Alexandria" pitchFamily="2" charset="-78"/>
              </a:rPr>
              <a:t>الذكاء الاصطناعي هو مجال في علوم الكمبيوتر يهدف إلى تطوير الأنظمة والبرامج التي تحاكي الذكاء البشري. يشمل ذلك تقنيات مثل التعلم الآلي</a:t>
            </a:r>
            <a:r>
              <a:rPr lang="en-GB" sz="2000" dirty="0">
                <a:latin typeface="Alexandria" pitchFamily="2" charset="-78"/>
                <a:cs typeface="Alexandria" pitchFamily="2" charset="-78"/>
              </a:rPr>
              <a:t>Machine Learning </a:t>
            </a:r>
            <a:r>
              <a:rPr lang="ar-EG" sz="2000" dirty="0">
                <a:latin typeface="Alexandria" pitchFamily="2" charset="-78"/>
                <a:cs typeface="Alexandria" pitchFamily="2" charset="-78"/>
              </a:rPr>
              <a:t> معالجة اللغة الطبيعية</a:t>
            </a:r>
            <a:r>
              <a:rPr lang="en-GB" sz="2000" dirty="0">
                <a:latin typeface="Alexandria" pitchFamily="2" charset="-78"/>
                <a:cs typeface="Alexandria" pitchFamily="2" charset="-78"/>
              </a:rPr>
              <a:t>Natural Language Processing </a:t>
            </a:r>
            <a:r>
              <a:rPr lang="ar-EG" sz="2000" dirty="0">
                <a:latin typeface="Alexandria" pitchFamily="2" charset="-78"/>
                <a:cs typeface="Alexandria" pitchFamily="2" charset="-78"/>
              </a:rPr>
              <a:t> والروبوتات. يمكن للذكاء الاصطناعي أن يتعلم ويحلل البيانات، ويتخذ القرارات، ويتفاعل مع المستخدمين بشكل يشبه كيفية تفكير الإنسان.</a:t>
            </a:r>
            <a:endParaRPr lang="en-GB" sz="18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68283158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84669" y="809094"/>
            <a:ext cx="11984279" cy="523220"/>
          </a:xfrm>
          <a:prstGeom prst="rect">
            <a:avLst/>
          </a:prstGeom>
          <a:noFill/>
        </p:spPr>
        <p:txBody>
          <a:bodyPr wrap="square" rtlCol="0">
            <a:spAutoFit/>
          </a:bodyPr>
          <a:lstStyle/>
          <a:p>
            <a:pPr algn="ctr" rtl="1"/>
            <a:r>
              <a:rPr lang="ar-EG" sz="2800" dirty="0">
                <a:solidFill>
                  <a:srgbClr val="00AEEF"/>
                </a:solidFill>
                <a:latin typeface="Alexandria" charset="0"/>
                <a:cs typeface="Alexandria" charset="0"/>
              </a:rPr>
              <a:t>أولًا: الذكاء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95476" y="1316060"/>
            <a:ext cx="10362667" cy="5031442"/>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تطبيق الذكاء الاصطناعي في إدارة العلاقات العامة:</a:t>
            </a:r>
          </a:p>
          <a:p>
            <a:pPr algn="just" rtl="1">
              <a:lnSpc>
                <a:spcPct val="150000"/>
              </a:lnSpc>
              <a:spcBef>
                <a:spcPts val="600"/>
              </a:spcBef>
              <a:spcAft>
                <a:spcPts val="1200"/>
              </a:spcAft>
            </a:pPr>
            <a:r>
              <a:rPr lang="ar-EG" sz="2000" b="1" dirty="0">
                <a:latin typeface="Alexandria" pitchFamily="2" charset="-78"/>
                <a:cs typeface="Alexandria" pitchFamily="2" charset="-78"/>
              </a:rPr>
              <a:t>1. تحليل البيانات: </a:t>
            </a:r>
            <a:r>
              <a:rPr lang="ar-EG" dirty="0">
                <a:latin typeface="Alexandria" pitchFamily="2" charset="-78"/>
                <a:cs typeface="Alexandria" pitchFamily="2" charset="-78"/>
              </a:rPr>
              <a:t>يمكن للذكاء الاصطناعي تحليل كميات ضخمة من البيانات الإعلامية والوسائط الاجتماعية بسرعة وكفاءة، مما يساعد في استخراج الرؤى حول مشاعر الجمهور واتجاهات الرأي العام.</a:t>
            </a:r>
          </a:p>
          <a:p>
            <a:pPr algn="just" rtl="1">
              <a:lnSpc>
                <a:spcPct val="150000"/>
              </a:lnSpc>
              <a:spcBef>
                <a:spcPts val="600"/>
              </a:spcBef>
              <a:spcAft>
                <a:spcPts val="1200"/>
              </a:spcAft>
            </a:pPr>
            <a:r>
              <a:rPr lang="ar-EG" sz="2000" b="1" dirty="0">
                <a:latin typeface="Alexandria" pitchFamily="2" charset="-78"/>
                <a:cs typeface="Alexandria" pitchFamily="2" charset="-78"/>
              </a:rPr>
              <a:t>2. التفاعل مع الجمهور: </a:t>
            </a:r>
            <a:r>
              <a:rPr lang="ar-EG" dirty="0">
                <a:latin typeface="Alexandria" pitchFamily="2" charset="-78"/>
                <a:cs typeface="Alexandria" pitchFamily="2" charset="-78"/>
              </a:rPr>
              <a:t>استخدام الدردشات الذكية</a:t>
            </a:r>
            <a:r>
              <a:rPr lang="en-GB" dirty="0">
                <a:latin typeface="Alexandria" pitchFamily="2" charset="-78"/>
                <a:cs typeface="Alexandria" pitchFamily="2" charset="-78"/>
              </a:rPr>
              <a:t>Chatbots </a:t>
            </a:r>
            <a:r>
              <a:rPr lang="ar-EG" dirty="0">
                <a:latin typeface="Alexandria" pitchFamily="2" charset="-78"/>
                <a:cs typeface="Alexandria" pitchFamily="2" charset="-78"/>
              </a:rPr>
              <a:t> لتوفير الدعم الفوري والإجابة على استفسارات الجمهور بشكل فعال و24/7.</a:t>
            </a:r>
          </a:p>
          <a:p>
            <a:pPr algn="just" rtl="1">
              <a:lnSpc>
                <a:spcPct val="150000"/>
              </a:lnSpc>
              <a:spcBef>
                <a:spcPts val="600"/>
              </a:spcBef>
              <a:spcAft>
                <a:spcPts val="1200"/>
              </a:spcAft>
            </a:pPr>
            <a:r>
              <a:rPr lang="ar-EG" sz="2000" b="1" dirty="0">
                <a:latin typeface="Alexandria" pitchFamily="2" charset="-78"/>
                <a:cs typeface="Alexandria" pitchFamily="2" charset="-78"/>
              </a:rPr>
              <a:t>3. تخصيص الرسائل</a:t>
            </a:r>
            <a:r>
              <a:rPr lang="ar-EG" dirty="0">
                <a:latin typeface="Alexandria" pitchFamily="2" charset="-78"/>
                <a:cs typeface="Alexandria" pitchFamily="2" charset="-78"/>
              </a:rPr>
              <a:t>: تقنيات الذكاء الاصطناعي تسمح بتخصيص الرسائل والاتصالات بناءً على تحليل بيانات الجمهور وسلوكياته، مما يؤدي إلى حملات أكثر استهدافًا وفعالية.</a:t>
            </a:r>
          </a:p>
          <a:p>
            <a:pPr algn="just" rtl="1">
              <a:lnSpc>
                <a:spcPct val="150000"/>
              </a:lnSpc>
              <a:spcBef>
                <a:spcPts val="600"/>
              </a:spcBef>
              <a:spcAft>
                <a:spcPts val="1200"/>
              </a:spcAft>
            </a:pPr>
            <a:r>
              <a:rPr lang="ar-EG" sz="2000" b="1" dirty="0">
                <a:latin typeface="Alexandria" pitchFamily="2" charset="-78"/>
                <a:cs typeface="Alexandria" pitchFamily="2" charset="-78"/>
              </a:rPr>
              <a:t>4. رصد السمعة: </a:t>
            </a:r>
            <a:r>
              <a:rPr lang="ar-EG" dirty="0">
                <a:latin typeface="Alexandria" pitchFamily="2" charset="-78"/>
                <a:cs typeface="Alexandria" pitchFamily="2" charset="-78"/>
              </a:rPr>
              <a:t>يمكن للذكاء الاصطناعي مراقبة وتحليل الحديث عبر الإنترنت عن العلامة التجارية، مما يساعد في تحديد أي قضايا محتملة بسرعة والتفاعل معها بفعالية.</a:t>
            </a:r>
            <a:endParaRPr lang="en-GB" dirty="0">
              <a:latin typeface="Alexandria" pitchFamily="2" charset="-78"/>
              <a:cs typeface="Alexandria" pitchFamily="2" charset="-78"/>
            </a:endParaRP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1688649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03861" y="1138717"/>
            <a:ext cx="11984279" cy="523220"/>
          </a:xfrm>
          <a:prstGeom prst="rect">
            <a:avLst/>
          </a:prstGeom>
          <a:noFill/>
        </p:spPr>
        <p:txBody>
          <a:bodyPr wrap="square" rtlCol="0">
            <a:spAutoFit/>
          </a:bodyPr>
          <a:lstStyle/>
          <a:p>
            <a:pPr algn="ctr" rtl="1"/>
            <a:r>
              <a:rPr lang="ar-EG" sz="2800" dirty="0">
                <a:solidFill>
                  <a:srgbClr val="00AEEF"/>
                </a:solidFill>
                <a:latin typeface="Alexandria" charset="0"/>
                <a:cs typeface="Alexandria" charset="0"/>
              </a:rPr>
              <a:t>أولًا: الذكاء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70306" y="1888129"/>
            <a:ext cx="10013003" cy="4015779"/>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تطور التكنولوجيا:</a:t>
            </a:r>
          </a:p>
          <a:p>
            <a:pPr algn="just" rtl="1">
              <a:lnSpc>
                <a:spcPct val="150000"/>
              </a:lnSpc>
              <a:spcBef>
                <a:spcPts val="600"/>
              </a:spcBef>
              <a:spcAft>
                <a:spcPts val="1200"/>
              </a:spcAft>
            </a:pPr>
            <a:r>
              <a:rPr lang="ar-EG" sz="2000" b="1" dirty="0">
                <a:latin typeface="Alexandria" pitchFamily="2" charset="-78"/>
                <a:cs typeface="Alexandria" pitchFamily="2" charset="-78"/>
              </a:rPr>
              <a:t>التحليل المتقدم للبيانات: </a:t>
            </a:r>
            <a:r>
              <a:rPr lang="ar-EG" dirty="0">
                <a:latin typeface="Alexandria" pitchFamily="2" charset="-78"/>
                <a:cs typeface="Alexandria" pitchFamily="2" charset="-78"/>
              </a:rPr>
              <a:t>تطورت أدوات الذكاء الاصطناعي لتقديم تحليلات أكثر دقة وتفصيلاً للبيانات، مما يعزز القدرة على اتخاذ قرارات مبنية على البيانات.</a:t>
            </a:r>
          </a:p>
          <a:p>
            <a:pPr algn="just" rtl="1">
              <a:lnSpc>
                <a:spcPct val="150000"/>
              </a:lnSpc>
              <a:spcBef>
                <a:spcPts val="600"/>
              </a:spcBef>
              <a:spcAft>
                <a:spcPts val="1200"/>
              </a:spcAft>
            </a:pPr>
            <a:r>
              <a:rPr lang="ar-EG" sz="2000" b="1" dirty="0">
                <a:latin typeface="Alexandria" pitchFamily="2" charset="-78"/>
                <a:cs typeface="Alexandria" pitchFamily="2" charset="-78"/>
              </a:rPr>
              <a:t>تحسين سرعة الاستجابة: </a:t>
            </a:r>
            <a:r>
              <a:rPr lang="ar-EG" dirty="0">
                <a:latin typeface="Alexandria" pitchFamily="2" charset="-78"/>
                <a:cs typeface="Alexandria" pitchFamily="2" charset="-78"/>
              </a:rPr>
              <a:t>يمكن للأنظمة الذكية التعامل مع الاستفسارات والتعليقات بشكل أسرع من الطرق التقليدية، مما يحسن الاستجابة للأزمات ويعزز رضا العملاء.</a:t>
            </a:r>
          </a:p>
          <a:p>
            <a:pPr algn="just" rtl="1">
              <a:lnSpc>
                <a:spcPct val="150000"/>
              </a:lnSpc>
              <a:spcBef>
                <a:spcPts val="600"/>
              </a:spcBef>
              <a:spcAft>
                <a:spcPts val="1200"/>
              </a:spcAft>
            </a:pPr>
            <a:r>
              <a:rPr lang="ar-EG" sz="2000" b="1" dirty="0">
                <a:latin typeface="Alexandria" pitchFamily="2" charset="-78"/>
                <a:cs typeface="Alexandria" pitchFamily="2" charset="-78"/>
              </a:rPr>
              <a:t>تقنيات التعلم الآلي: </a:t>
            </a:r>
            <a:r>
              <a:rPr lang="ar-EG" dirty="0">
                <a:latin typeface="Alexandria" pitchFamily="2" charset="-78"/>
                <a:cs typeface="Alexandria" pitchFamily="2" charset="-78"/>
              </a:rPr>
              <a:t>تطور خوارزميات التعلم الآلي التي تجعل من الممكن للأنظمة تحسين أدائها بشكل مستمر بناءً على البيانات الجديدة التي تتلقاها.</a:t>
            </a:r>
            <a:endParaRPr lang="ar-EG" sz="2000" dirty="0">
              <a:latin typeface="Alexandria" pitchFamily="2" charset="-78"/>
              <a:cs typeface="Alexandria" pitchFamily="2" charset="-78"/>
            </a:endParaRP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53043216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03859" y="829432"/>
            <a:ext cx="11984279" cy="523220"/>
          </a:xfrm>
          <a:prstGeom prst="rect">
            <a:avLst/>
          </a:prstGeom>
          <a:noFill/>
        </p:spPr>
        <p:txBody>
          <a:bodyPr wrap="square" rtlCol="0">
            <a:spAutoFit/>
          </a:bodyPr>
          <a:lstStyle/>
          <a:p>
            <a:pPr algn="ctr" rtl="1"/>
            <a:r>
              <a:rPr lang="ar-EG" sz="2800" dirty="0">
                <a:solidFill>
                  <a:srgbClr val="00AEEF"/>
                </a:solidFill>
                <a:latin typeface="Alexandria" charset="0"/>
                <a:cs typeface="Alexandria" charset="0"/>
              </a:rPr>
              <a:t>أولًا: الذكاء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89496" y="1327178"/>
            <a:ext cx="10013003" cy="5210914"/>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أثر التكنولوجيا على ممارسات العلاقات العامة:</a:t>
            </a:r>
          </a:p>
          <a:p>
            <a:pPr algn="just" rtl="1">
              <a:lnSpc>
                <a:spcPct val="150000"/>
              </a:lnSpc>
              <a:spcBef>
                <a:spcPts val="600"/>
              </a:spcBef>
              <a:spcAft>
                <a:spcPts val="1200"/>
              </a:spcAft>
            </a:pPr>
            <a:r>
              <a:rPr lang="ar-EG" sz="2000" b="1" dirty="0">
                <a:latin typeface="Alexandria" pitchFamily="2" charset="-78"/>
                <a:cs typeface="Alexandria" pitchFamily="2" charset="-78"/>
              </a:rPr>
              <a:t>تحسين الفعالية: </a:t>
            </a:r>
            <a:r>
              <a:rPr lang="ar-EG" dirty="0">
                <a:latin typeface="Alexandria" pitchFamily="2" charset="-78"/>
                <a:cs typeface="Alexandria" pitchFamily="2" charset="-78"/>
              </a:rPr>
              <a:t>الذكاء الاصطناعي يساعد في تحسين فعالية استراتيجيات العلاقات العامة من خلال تحليل البيانات وتقديم رؤى دقيقة حول الجمهور</a:t>
            </a:r>
            <a:r>
              <a:rPr lang="ar-EG" sz="2000" b="1" dirty="0">
                <a:latin typeface="Alexandria" pitchFamily="2" charset="-78"/>
                <a:cs typeface="Alexandria" pitchFamily="2" charset="-78"/>
              </a:rPr>
              <a:t>.</a:t>
            </a:r>
          </a:p>
          <a:p>
            <a:pPr algn="just" rtl="1">
              <a:lnSpc>
                <a:spcPct val="150000"/>
              </a:lnSpc>
              <a:spcBef>
                <a:spcPts val="600"/>
              </a:spcBef>
              <a:spcAft>
                <a:spcPts val="1200"/>
              </a:spcAft>
            </a:pPr>
            <a:r>
              <a:rPr lang="ar-EG" sz="2000" b="1" dirty="0">
                <a:latin typeface="Alexandria" pitchFamily="2" charset="-78"/>
                <a:cs typeface="Alexandria" pitchFamily="2" charset="-78"/>
              </a:rPr>
              <a:t>تخصيص وتجربة المستخدم: </a:t>
            </a:r>
            <a:r>
              <a:rPr lang="ar-EG" dirty="0">
                <a:latin typeface="Alexandria" pitchFamily="2" charset="-78"/>
                <a:cs typeface="Alexandria" pitchFamily="2" charset="-78"/>
              </a:rPr>
              <a:t>يعزز القدرة على تخصيص الرسائل والتواصل مع الجمهور، مما يؤدي إلى تجربة أكثر ملاءمة وفعالية.</a:t>
            </a:r>
          </a:p>
          <a:p>
            <a:pPr algn="just" rtl="1">
              <a:lnSpc>
                <a:spcPct val="150000"/>
              </a:lnSpc>
              <a:spcBef>
                <a:spcPts val="600"/>
              </a:spcBef>
              <a:spcAft>
                <a:spcPts val="1200"/>
              </a:spcAft>
            </a:pPr>
            <a:r>
              <a:rPr lang="ar-EG" sz="2000" b="1" dirty="0">
                <a:latin typeface="Alexandria" pitchFamily="2" charset="-78"/>
                <a:cs typeface="Alexandria" pitchFamily="2" charset="-78"/>
              </a:rPr>
              <a:t>إدارة الأزمات: </a:t>
            </a:r>
            <a:r>
              <a:rPr lang="ar-EG" dirty="0">
                <a:latin typeface="Alexandria" pitchFamily="2" charset="-78"/>
                <a:cs typeface="Alexandria" pitchFamily="2" charset="-78"/>
              </a:rPr>
              <a:t>يمكن أن يساعد الذكاء الاصطناعي في إدارة الأزمات بشكل أكثر كفاءة من خلال تقديم تحليلات لحظية والتنبؤ بالاتجاهات المستقبلية.</a:t>
            </a:r>
          </a:p>
          <a:p>
            <a:pPr algn="just" rtl="1">
              <a:lnSpc>
                <a:spcPct val="150000"/>
              </a:lnSpc>
              <a:spcBef>
                <a:spcPts val="600"/>
              </a:spcBef>
              <a:spcAft>
                <a:spcPts val="1200"/>
              </a:spcAft>
            </a:pPr>
            <a:r>
              <a:rPr lang="ar-EG" sz="2000" b="1" dirty="0">
                <a:latin typeface="Alexandria" pitchFamily="2" charset="-78"/>
                <a:cs typeface="Alexandria" pitchFamily="2" charset="-78"/>
              </a:rPr>
              <a:t>الابتكار في الاستراتيجيات</a:t>
            </a:r>
            <a:r>
              <a:rPr lang="ar-EG" sz="2000" dirty="0">
                <a:latin typeface="Alexandria" pitchFamily="2" charset="-78"/>
                <a:cs typeface="Alexandria" pitchFamily="2" charset="-78"/>
              </a:rPr>
              <a:t>: </a:t>
            </a:r>
            <a:r>
              <a:rPr lang="ar-EG" dirty="0">
                <a:latin typeface="Alexandria" pitchFamily="2" charset="-78"/>
                <a:cs typeface="Alexandria" pitchFamily="2" charset="-78"/>
              </a:rPr>
              <a:t>يوفر الذكاء الاصطناعي أدوات وتقنيات جديدة يمكن استخدامها لتطوير استراتيجيات علاقات عامة مبتكرة وتحسين النتائج.</a:t>
            </a:r>
            <a:endParaRPr lang="ar-EG" sz="2000" dirty="0">
              <a:latin typeface="Alexandria" pitchFamily="2" charset="-78"/>
              <a:cs typeface="Alexandria" pitchFamily="2" charset="-78"/>
            </a:endParaRP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6920014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76819" y="1860659"/>
            <a:ext cx="11293642"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297951" y="2471424"/>
            <a:ext cx="11372510"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a:t>
            </a:r>
            <a:r>
              <a:rPr lang="ar-EG" sz="2800" b="1" dirty="0">
                <a:latin typeface="Alexandria" charset="0"/>
                <a:cs typeface="Alexandria" charset="0"/>
              </a:rPr>
              <a:t>التطبيقات الرئيسية للذكاء الاصطناعي في العلاقات العامة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285494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20350" y="812967"/>
            <a:ext cx="1198427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التطبيقات الرئيسية للذكاء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318261"/>
            <a:ext cx="10570270" cy="5123775"/>
          </a:xfrm>
          <a:prstGeom prst="rect">
            <a:avLst/>
          </a:prstGeom>
          <a:noFill/>
        </p:spPr>
        <p:txBody>
          <a:bodyPr wrap="square" rtlCol="0">
            <a:spAutoFit/>
          </a:bodyPr>
          <a:lstStyle/>
          <a:p>
            <a:pPr marL="457200" indent="-457200" algn="just" rtl="1">
              <a:lnSpc>
                <a:spcPct val="150000"/>
              </a:lnSpc>
              <a:spcBef>
                <a:spcPts val="600"/>
              </a:spcBef>
              <a:buAutoNum type="arabicPeriod"/>
            </a:pPr>
            <a:r>
              <a:rPr lang="ar-EG" sz="2400" b="1" dirty="0">
                <a:solidFill>
                  <a:srgbClr val="00B0F0"/>
                </a:solidFill>
                <a:latin typeface="Alexandria" pitchFamily="2" charset="-78"/>
                <a:cs typeface="Alexandria" pitchFamily="2" charset="-78"/>
              </a:rPr>
              <a:t>تحليل البيانات والإحصاءات</a:t>
            </a:r>
          </a:p>
          <a:p>
            <a:pPr algn="just" rtl="1">
              <a:lnSpc>
                <a:spcPct val="150000"/>
              </a:lnSpc>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كيفية استخدام الذكاء الاصطناعي لتحليل بيانات الوسائط الاجتماعية وبيانات الصحافة:</a:t>
            </a:r>
          </a:p>
          <a:p>
            <a:pPr marL="285750" indent="-285750" algn="just" rtl="1">
              <a:lnSpc>
                <a:spcPct val="150000"/>
              </a:lnSpc>
              <a:spcBef>
                <a:spcPts val="600"/>
              </a:spcBef>
              <a:spcAft>
                <a:spcPts val="1200"/>
              </a:spcAft>
              <a:buFont typeface="Arial" panose="020B0604020202020204" pitchFamily="34" charset="0"/>
              <a:buChar char="•"/>
            </a:pPr>
            <a:r>
              <a:rPr lang="ar-EG" sz="2000" b="1" kern="100" dirty="0">
                <a:effectLst/>
                <a:latin typeface="Alexandria" pitchFamily="2" charset="-78"/>
                <a:ea typeface="Calibri" panose="020F0502020204030204" pitchFamily="34" charset="0"/>
                <a:cs typeface="Alexandria" pitchFamily="2" charset="-78"/>
              </a:rPr>
              <a:t>جمع البيانات</a:t>
            </a:r>
            <a:r>
              <a:rPr lang="ar-EG" sz="1800" kern="100" dirty="0">
                <a:effectLst/>
                <a:latin typeface="Alexandria" pitchFamily="2" charset="-78"/>
                <a:ea typeface="Calibri" panose="020F0502020204030204" pitchFamily="34" charset="0"/>
                <a:cs typeface="Alexandria" pitchFamily="2" charset="-78"/>
              </a:rPr>
              <a:t>: الذكاء الاصطناعي يمكنه جمع البيانات من مصادر متنوعة مثل وسائل التواصل الاجتماعي، الأخبار الإلكترونية، المدونات، والمراجعات.</a:t>
            </a:r>
          </a:p>
          <a:p>
            <a:pPr marL="285750" indent="-285750" algn="just" rtl="1">
              <a:lnSpc>
                <a:spcPct val="150000"/>
              </a:lnSpc>
              <a:spcBef>
                <a:spcPts val="600"/>
              </a:spcBef>
              <a:spcAft>
                <a:spcPts val="1200"/>
              </a:spcAft>
              <a:buFont typeface="Arial" panose="020B0604020202020204" pitchFamily="34" charset="0"/>
              <a:buChar char="•"/>
            </a:pPr>
            <a:r>
              <a:rPr lang="ar-EG" sz="2000" b="1" kern="100" dirty="0">
                <a:effectLst/>
                <a:latin typeface="Alexandria" pitchFamily="2" charset="-78"/>
                <a:ea typeface="Calibri" panose="020F0502020204030204" pitchFamily="34" charset="0"/>
                <a:cs typeface="Alexandria" pitchFamily="2" charset="-78"/>
              </a:rPr>
              <a:t>تحليل النصوص: </a:t>
            </a:r>
            <a:r>
              <a:rPr lang="ar-EG" sz="1800" kern="100" dirty="0">
                <a:effectLst/>
                <a:latin typeface="Alexandria" pitchFamily="2" charset="-78"/>
                <a:ea typeface="Calibri" panose="020F0502020204030204" pitchFamily="34" charset="0"/>
                <a:cs typeface="Alexandria" pitchFamily="2" charset="-78"/>
              </a:rPr>
              <a:t>تقنيات مثل التحليل النصي (</a:t>
            </a:r>
            <a:r>
              <a:rPr lang="en-GB" sz="1800" kern="100" dirty="0">
                <a:effectLst/>
                <a:latin typeface="Alexandria" pitchFamily="2" charset="-78"/>
                <a:ea typeface="Calibri" panose="020F0502020204030204" pitchFamily="34" charset="0"/>
                <a:cs typeface="Alexandria" pitchFamily="2" charset="-78"/>
              </a:rPr>
              <a:t>Text Analytics) </a:t>
            </a:r>
            <a:r>
              <a:rPr lang="ar-EG" sz="1800" kern="100" dirty="0">
                <a:effectLst/>
                <a:latin typeface="Alexandria" pitchFamily="2" charset="-78"/>
                <a:ea typeface="Calibri" panose="020F0502020204030204" pitchFamily="34" charset="0"/>
                <a:cs typeface="Alexandria" pitchFamily="2" charset="-78"/>
              </a:rPr>
              <a:t>تساعد في استخراج المعلومات القيمة من النصوص الكبيرة، من خلال تصنيف وتلخيص المحتوى.</a:t>
            </a:r>
          </a:p>
          <a:p>
            <a:pPr marL="285750" indent="-285750" algn="just" rtl="1">
              <a:lnSpc>
                <a:spcPct val="150000"/>
              </a:lnSpc>
              <a:spcBef>
                <a:spcPts val="600"/>
              </a:spcBef>
              <a:spcAft>
                <a:spcPts val="1200"/>
              </a:spcAft>
              <a:buFont typeface="Arial" panose="020B0604020202020204" pitchFamily="34" charset="0"/>
              <a:buChar char="•"/>
            </a:pPr>
            <a:r>
              <a:rPr lang="ar-EG" sz="2000" b="1" kern="100" dirty="0">
                <a:effectLst/>
                <a:latin typeface="Alexandria" pitchFamily="2" charset="-78"/>
                <a:ea typeface="Calibri" panose="020F0502020204030204" pitchFamily="34" charset="0"/>
                <a:cs typeface="Alexandria" pitchFamily="2" charset="-78"/>
              </a:rPr>
              <a:t>التعرف على المشاعر: </a:t>
            </a:r>
            <a:r>
              <a:rPr lang="ar-EG" sz="1800" kern="100" dirty="0">
                <a:effectLst/>
                <a:latin typeface="Alexandria" pitchFamily="2" charset="-78"/>
                <a:ea typeface="Calibri" panose="020F0502020204030204" pitchFamily="34" charset="0"/>
                <a:cs typeface="Alexandria" pitchFamily="2" charset="-78"/>
              </a:rPr>
              <a:t>باستخدام خوارزميات التعلم الآلي، يمكن للذكاء الاصطناعي تحديد مشاعر الجمهور (إيجابية، سلبية، محايدة) تجاه العلامة التجارية أو الحملات الإعلانية.</a:t>
            </a:r>
            <a:endParaRPr lang="en-GB" sz="18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34618415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20350" y="1033636"/>
            <a:ext cx="1198427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التطبيقات الرئيسية للذكاء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521422"/>
            <a:ext cx="10570270" cy="4662110"/>
          </a:xfrm>
          <a:prstGeom prst="rect">
            <a:avLst/>
          </a:prstGeom>
          <a:noFill/>
        </p:spPr>
        <p:txBody>
          <a:bodyPr wrap="square" rtlCol="0">
            <a:spAutoFit/>
          </a:bodyPr>
          <a:lstStyle/>
          <a:p>
            <a:pPr marL="457200" indent="-457200" algn="just" rtl="1">
              <a:lnSpc>
                <a:spcPct val="150000"/>
              </a:lnSpc>
              <a:spcBef>
                <a:spcPts val="600"/>
              </a:spcBef>
              <a:spcAft>
                <a:spcPts val="1200"/>
              </a:spcAft>
              <a:buAutoNum type="arabicPeriod"/>
            </a:pPr>
            <a:r>
              <a:rPr lang="ar-EG" sz="2400" b="1" dirty="0">
                <a:solidFill>
                  <a:srgbClr val="00B0F0"/>
                </a:solidFill>
                <a:latin typeface="Alexandria" pitchFamily="2" charset="-78"/>
                <a:cs typeface="Alexandria" pitchFamily="2" charset="-78"/>
              </a:rPr>
              <a:t>تحليل البيانات والإحصاءات</a:t>
            </a:r>
          </a:p>
          <a:p>
            <a:pPr algn="just" rtl="1">
              <a:lnSpc>
                <a:spcPct val="150000"/>
              </a:lnSpc>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الأدوات الشائعة والتقنيات:</a:t>
            </a:r>
          </a:p>
          <a:p>
            <a:pPr marL="285750" indent="-285750" algn="just" rtl="1">
              <a:lnSpc>
                <a:spcPct val="150000"/>
              </a:lnSpc>
              <a:spcBef>
                <a:spcPts val="600"/>
              </a:spcBef>
              <a:spcAft>
                <a:spcPts val="1200"/>
              </a:spcAft>
              <a:buFont typeface="Arial" panose="020B0604020202020204" pitchFamily="34" charset="0"/>
              <a:buChar char="•"/>
            </a:pPr>
            <a:r>
              <a:rPr lang="en-GB" sz="2000" b="1" kern="100" dirty="0">
                <a:effectLst/>
                <a:latin typeface="Alexandria" pitchFamily="2" charset="-78"/>
                <a:ea typeface="Calibri" panose="020F0502020204030204" pitchFamily="34" charset="0"/>
                <a:cs typeface="Alexandria" pitchFamily="2" charset="-78"/>
              </a:rPr>
              <a:t>Sentiment Analysis Tools </a:t>
            </a:r>
            <a:r>
              <a:rPr lang="ar-EG" sz="2000" b="1" kern="100" dirty="0">
                <a:effectLst/>
                <a:latin typeface="Alexandria" pitchFamily="2" charset="-78"/>
                <a:ea typeface="Calibri" panose="020F0502020204030204" pitchFamily="34" charset="0"/>
                <a:cs typeface="Alexandria" pitchFamily="2" charset="-78"/>
              </a:rPr>
              <a:t> </a:t>
            </a:r>
            <a:r>
              <a:rPr lang="ar-EG" sz="1800" kern="100" dirty="0">
                <a:effectLst/>
                <a:latin typeface="Alexandria" pitchFamily="2" charset="-78"/>
                <a:ea typeface="Calibri" panose="020F0502020204030204" pitchFamily="34" charset="0"/>
                <a:cs typeface="Alexandria" pitchFamily="2" charset="-78"/>
              </a:rPr>
              <a:t>مثل </a:t>
            </a:r>
            <a:r>
              <a:rPr lang="en-GB" sz="1800" kern="100" dirty="0" err="1">
                <a:effectLst/>
                <a:latin typeface="Alexandria" pitchFamily="2" charset="-78"/>
                <a:ea typeface="Calibri" panose="020F0502020204030204" pitchFamily="34" charset="0"/>
                <a:cs typeface="Alexandria" pitchFamily="2" charset="-78"/>
              </a:rPr>
              <a:t>MonkeyLearn</a:t>
            </a:r>
            <a:r>
              <a:rPr lang="en-GB" sz="1800" kern="100" dirty="0">
                <a:effectLst/>
                <a:latin typeface="Alexandria" pitchFamily="2" charset="-78"/>
                <a:ea typeface="Calibri" panose="020F0502020204030204" pitchFamily="34" charset="0"/>
                <a:cs typeface="Alexandria" pitchFamily="2" charset="-78"/>
              </a:rPr>
              <a:t> </a:t>
            </a:r>
            <a:r>
              <a:rPr lang="ar-EG" sz="1800" kern="100" dirty="0">
                <a:effectLst/>
                <a:latin typeface="Alexandria" pitchFamily="2" charset="-78"/>
                <a:ea typeface="Calibri" panose="020F0502020204030204" pitchFamily="34" charset="0"/>
                <a:cs typeface="Alexandria" pitchFamily="2" charset="-78"/>
              </a:rPr>
              <a:t> و</a:t>
            </a:r>
            <a:r>
              <a:rPr lang="en-GB" sz="1800" kern="100" dirty="0" err="1">
                <a:effectLst/>
                <a:latin typeface="Alexandria" pitchFamily="2" charset="-78"/>
                <a:ea typeface="Calibri" panose="020F0502020204030204" pitchFamily="34" charset="0"/>
                <a:cs typeface="Alexandria" pitchFamily="2" charset="-78"/>
              </a:rPr>
              <a:t>Lexalytics</a:t>
            </a:r>
            <a:r>
              <a:rPr lang="en-GB" sz="1800" kern="100" dirty="0">
                <a:effectLst/>
                <a:latin typeface="Alexandria" pitchFamily="2" charset="-78"/>
                <a:ea typeface="Calibri" panose="020F0502020204030204" pitchFamily="34" charset="0"/>
                <a:cs typeface="Alexandria" pitchFamily="2" charset="-78"/>
              </a:rPr>
              <a:t>، </a:t>
            </a:r>
            <a:r>
              <a:rPr lang="ar-EG" sz="1800" kern="100" dirty="0">
                <a:effectLst/>
                <a:latin typeface="Alexandria" pitchFamily="2" charset="-78"/>
                <a:ea typeface="Calibri" panose="020F0502020204030204" pitchFamily="34" charset="0"/>
                <a:cs typeface="Alexandria" pitchFamily="2" charset="-78"/>
              </a:rPr>
              <a:t>التي تحلل المشاعر في النصوص وتساعد في فهم ردود الفعل العاطفية.</a:t>
            </a:r>
          </a:p>
          <a:p>
            <a:pPr marL="285750" indent="-285750" algn="just" rtl="1">
              <a:lnSpc>
                <a:spcPct val="150000"/>
              </a:lnSpc>
              <a:spcBef>
                <a:spcPts val="600"/>
              </a:spcBef>
              <a:spcAft>
                <a:spcPts val="1200"/>
              </a:spcAft>
              <a:buFont typeface="Arial" panose="020B0604020202020204" pitchFamily="34" charset="0"/>
              <a:buChar char="•"/>
            </a:pPr>
            <a:r>
              <a:rPr lang="en-GB" sz="2000" b="1" kern="100" dirty="0">
                <a:effectLst/>
                <a:latin typeface="Alexandria" pitchFamily="2" charset="-78"/>
                <a:ea typeface="Calibri" panose="020F0502020204030204" pitchFamily="34" charset="0"/>
                <a:cs typeface="Alexandria" pitchFamily="2" charset="-78"/>
              </a:rPr>
              <a:t>Text Mining Tools: </a:t>
            </a:r>
            <a:r>
              <a:rPr lang="ar-EG" sz="2000" b="1" kern="100" dirty="0">
                <a:effectLst/>
                <a:latin typeface="Alexandria" pitchFamily="2" charset="-78"/>
                <a:ea typeface="Calibri" panose="020F0502020204030204" pitchFamily="34" charset="0"/>
                <a:cs typeface="Alexandria" pitchFamily="2" charset="-78"/>
              </a:rPr>
              <a:t> </a:t>
            </a:r>
            <a:r>
              <a:rPr lang="ar-EG" sz="1800" kern="100" dirty="0">
                <a:effectLst/>
                <a:latin typeface="Alexandria" pitchFamily="2" charset="-78"/>
                <a:ea typeface="Calibri" panose="020F0502020204030204" pitchFamily="34" charset="0"/>
                <a:cs typeface="Alexandria" pitchFamily="2" charset="-78"/>
              </a:rPr>
              <a:t>مثل</a:t>
            </a:r>
            <a:r>
              <a:rPr lang="en-GB" sz="1800" kern="100" dirty="0">
                <a:effectLst/>
                <a:latin typeface="Alexandria" pitchFamily="2" charset="-78"/>
                <a:ea typeface="Calibri" panose="020F0502020204030204" pitchFamily="34" charset="0"/>
                <a:cs typeface="Alexandria" pitchFamily="2" charset="-78"/>
              </a:rPr>
              <a:t>RapidMiner </a:t>
            </a:r>
            <a:r>
              <a:rPr lang="ar-EG" sz="1800" kern="100" dirty="0">
                <a:effectLst/>
                <a:latin typeface="Alexandria" pitchFamily="2" charset="-78"/>
                <a:ea typeface="Calibri" panose="020F0502020204030204" pitchFamily="34" charset="0"/>
                <a:cs typeface="Alexandria" pitchFamily="2" charset="-78"/>
              </a:rPr>
              <a:t>و </a:t>
            </a:r>
            <a:r>
              <a:rPr lang="en-GB" sz="1800" kern="100" dirty="0">
                <a:effectLst/>
                <a:latin typeface="Alexandria" pitchFamily="2" charset="-78"/>
                <a:ea typeface="Calibri" panose="020F0502020204030204" pitchFamily="34" charset="0"/>
                <a:cs typeface="Alexandria" pitchFamily="2" charset="-78"/>
              </a:rPr>
              <a:t>IBM Watson، </a:t>
            </a:r>
            <a:r>
              <a:rPr lang="ar-EG" sz="1800" kern="100" dirty="0">
                <a:effectLst/>
                <a:latin typeface="Alexandria" pitchFamily="2" charset="-78"/>
                <a:ea typeface="Calibri" panose="020F0502020204030204" pitchFamily="34" charset="0"/>
                <a:cs typeface="Alexandria" pitchFamily="2" charset="-78"/>
              </a:rPr>
              <a:t>التي تستخدم لتحليل واستخراج الأنماط والاتجاهات من النصوص.</a:t>
            </a:r>
          </a:p>
          <a:p>
            <a:pPr marL="285750" indent="-285750" algn="just" rtl="1">
              <a:lnSpc>
                <a:spcPct val="150000"/>
              </a:lnSpc>
              <a:spcBef>
                <a:spcPts val="600"/>
              </a:spcBef>
              <a:spcAft>
                <a:spcPts val="1200"/>
              </a:spcAft>
              <a:buFont typeface="Arial" panose="020B0604020202020204" pitchFamily="34" charset="0"/>
              <a:buChar char="•"/>
            </a:pPr>
            <a:r>
              <a:rPr lang="en-GB" sz="2000" b="1" kern="100" dirty="0">
                <a:effectLst/>
                <a:latin typeface="Alexandria" pitchFamily="2" charset="-78"/>
                <a:ea typeface="Calibri" panose="020F0502020204030204" pitchFamily="34" charset="0"/>
                <a:cs typeface="Alexandria" pitchFamily="2" charset="-78"/>
              </a:rPr>
              <a:t>Social Media Analytics Platforms </a:t>
            </a:r>
            <a:r>
              <a:rPr lang="ar-EG" sz="2000" b="1" kern="100" dirty="0">
                <a:latin typeface="Alexandria" pitchFamily="2" charset="-78"/>
                <a:ea typeface="Calibri" panose="020F0502020204030204" pitchFamily="34" charset="0"/>
                <a:cs typeface="Alexandria" pitchFamily="2" charset="-78"/>
              </a:rPr>
              <a:t> </a:t>
            </a:r>
            <a:r>
              <a:rPr lang="ar-EG" sz="1800" kern="100" dirty="0">
                <a:effectLst/>
                <a:latin typeface="Alexandria" pitchFamily="2" charset="-78"/>
                <a:ea typeface="Calibri" panose="020F0502020204030204" pitchFamily="34" charset="0"/>
                <a:cs typeface="Alexandria" pitchFamily="2" charset="-78"/>
              </a:rPr>
              <a:t>مثل </a:t>
            </a:r>
            <a:r>
              <a:rPr lang="en-GB" sz="1800" kern="100" dirty="0">
                <a:effectLst/>
                <a:latin typeface="Alexandria" pitchFamily="2" charset="-78"/>
                <a:ea typeface="Calibri" panose="020F0502020204030204" pitchFamily="34" charset="0"/>
                <a:cs typeface="Alexandria" pitchFamily="2" charset="-78"/>
              </a:rPr>
              <a:t>Hootsuite </a:t>
            </a:r>
            <a:r>
              <a:rPr lang="ar-EG" sz="1800" kern="100" dirty="0">
                <a:effectLst/>
                <a:latin typeface="Alexandria" pitchFamily="2" charset="-78"/>
                <a:ea typeface="Calibri" panose="020F0502020204030204" pitchFamily="34" charset="0"/>
                <a:cs typeface="Alexandria" pitchFamily="2" charset="-78"/>
              </a:rPr>
              <a:t>و </a:t>
            </a:r>
            <a:r>
              <a:rPr lang="en-GB" sz="1800" kern="100" dirty="0">
                <a:effectLst/>
                <a:latin typeface="Alexandria" pitchFamily="2" charset="-78"/>
                <a:ea typeface="Calibri" panose="020F0502020204030204" pitchFamily="34" charset="0"/>
                <a:cs typeface="Alexandria" pitchFamily="2" charset="-78"/>
              </a:rPr>
              <a:t>Sprout Social، </a:t>
            </a:r>
            <a:r>
              <a:rPr lang="ar-EG" sz="1800" kern="100" dirty="0">
                <a:effectLst/>
                <a:latin typeface="Alexandria" pitchFamily="2" charset="-78"/>
                <a:ea typeface="Calibri" panose="020F0502020204030204" pitchFamily="34" charset="0"/>
                <a:cs typeface="Alexandria" pitchFamily="2" charset="-78"/>
              </a:rPr>
              <a:t>التي توفر تحليلات متقدمة للبيانات من وسائل التواصل الاجتماعي.</a:t>
            </a:r>
            <a:endParaRPr lang="en-GB" sz="18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86123931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20350" y="1033636"/>
            <a:ext cx="1198427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التطبيقات الرئيسية للذكاء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521422"/>
            <a:ext cx="10570270" cy="4749249"/>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2. التخصيص والتفاعل</a:t>
            </a:r>
          </a:p>
          <a:p>
            <a:pPr algn="just" rtl="1">
              <a:lnSpc>
                <a:spcPct val="150000"/>
              </a:lnSpc>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كيفية استخدام الذكاء الاصطناعي لتخصيص الرسائل وتفاعل أكثر فعالية:</a:t>
            </a:r>
          </a:p>
          <a:p>
            <a:pPr marL="342900" indent="-342900" algn="just" rtl="1">
              <a:lnSpc>
                <a:spcPct val="150000"/>
              </a:lnSpc>
              <a:spcBef>
                <a:spcPts val="600"/>
              </a:spcBef>
              <a:spcAft>
                <a:spcPts val="1200"/>
              </a:spcAft>
              <a:buFont typeface="Arial" panose="020B0604020202020204" pitchFamily="34" charset="0"/>
              <a:buChar char="•"/>
            </a:pPr>
            <a:r>
              <a:rPr lang="ar-EG" sz="2000" b="1" kern="100" dirty="0">
                <a:effectLst/>
                <a:latin typeface="Alexandria" pitchFamily="2" charset="-78"/>
                <a:ea typeface="Calibri" panose="020F0502020204030204" pitchFamily="34" charset="0"/>
                <a:cs typeface="Alexandria" pitchFamily="2" charset="-78"/>
              </a:rPr>
              <a:t>تخصيص المحتوى: </a:t>
            </a:r>
            <a:r>
              <a:rPr lang="ar-EG" kern="100" dirty="0">
                <a:effectLst/>
                <a:latin typeface="Alexandria" pitchFamily="2" charset="-78"/>
                <a:ea typeface="Calibri" panose="020F0502020204030204" pitchFamily="34" charset="0"/>
                <a:cs typeface="Alexandria" pitchFamily="2" charset="-78"/>
              </a:rPr>
              <a:t>الذكاء الاصطناعي يمكنه تحليل بيانات الجمهور وتقديم محتوى مخصص بناءً على اهتماماتهم وتفضيلاتهم، مما يؤدي إلى تحسين فعالية الحملات الإعلانية.</a:t>
            </a:r>
          </a:p>
          <a:p>
            <a:pPr marL="342900" indent="-342900" algn="just" rtl="1">
              <a:lnSpc>
                <a:spcPct val="150000"/>
              </a:lnSpc>
              <a:spcBef>
                <a:spcPts val="600"/>
              </a:spcBef>
              <a:spcAft>
                <a:spcPts val="1200"/>
              </a:spcAft>
              <a:buFont typeface="Arial" panose="020B0604020202020204" pitchFamily="34" charset="0"/>
              <a:buChar char="•"/>
            </a:pPr>
            <a:r>
              <a:rPr lang="ar-EG" sz="2000" b="1" kern="100" dirty="0">
                <a:effectLst/>
                <a:latin typeface="Alexandria" pitchFamily="2" charset="-78"/>
                <a:ea typeface="Calibri" panose="020F0502020204030204" pitchFamily="34" charset="0"/>
                <a:cs typeface="Alexandria" pitchFamily="2" charset="-78"/>
              </a:rPr>
              <a:t>التفاعل الفوري: </a:t>
            </a:r>
            <a:r>
              <a:rPr lang="ar-EG" kern="100" dirty="0">
                <a:effectLst/>
                <a:latin typeface="Alexandria" pitchFamily="2" charset="-78"/>
                <a:ea typeface="Calibri" panose="020F0502020204030204" pitchFamily="34" charset="0"/>
                <a:cs typeface="Alexandria" pitchFamily="2" charset="-78"/>
              </a:rPr>
              <a:t>الدردشات الذكية (</a:t>
            </a:r>
            <a:r>
              <a:rPr lang="en-GB" kern="100" dirty="0">
                <a:effectLst/>
                <a:latin typeface="Alexandria" pitchFamily="2" charset="-78"/>
                <a:ea typeface="Calibri" panose="020F0502020204030204" pitchFamily="34" charset="0"/>
                <a:cs typeface="Alexandria" pitchFamily="2" charset="-78"/>
              </a:rPr>
              <a:t>Chatbots) </a:t>
            </a:r>
            <a:r>
              <a:rPr lang="ar-EG" kern="100" dirty="0">
                <a:effectLst/>
                <a:latin typeface="Alexandria" pitchFamily="2" charset="-78"/>
                <a:ea typeface="Calibri" panose="020F0502020204030204" pitchFamily="34" charset="0"/>
                <a:cs typeface="Alexandria" pitchFamily="2" charset="-78"/>
              </a:rPr>
              <a:t>يمكنها التفاعل مع الجمهور بشكل فوري، وتقديم إجابات على الأسئلة الشائعة وتوجيه المستخدمين إلى الموارد المناسبة.</a:t>
            </a:r>
          </a:p>
          <a:p>
            <a:pPr marL="342900" indent="-342900" algn="just" rtl="1">
              <a:lnSpc>
                <a:spcPct val="150000"/>
              </a:lnSpc>
              <a:spcBef>
                <a:spcPts val="600"/>
              </a:spcBef>
              <a:spcAft>
                <a:spcPts val="1200"/>
              </a:spcAft>
              <a:buFont typeface="Arial" panose="020B0604020202020204" pitchFamily="34" charset="0"/>
              <a:buChar char="•"/>
            </a:pPr>
            <a:r>
              <a:rPr lang="ar-EG" sz="2000" b="1" kern="100" dirty="0">
                <a:effectLst/>
                <a:latin typeface="Alexandria" pitchFamily="2" charset="-78"/>
                <a:ea typeface="Calibri" panose="020F0502020204030204" pitchFamily="34" charset="0"/>
                <a:cs typeface="Alexandria" pitchFamily="2" charset="-78"/>
              </a:rPr>
              <a:t>تحسين تجربة المستخدم: </a:t>
            </a:r>
            <a:r>
              <a:rPr lang="ar-EG" kern="100" dirty="0">
                <a:effectLst/>
                <a:latin typeface="Alexandria" pitchFamily="2" charset="-78"/>
                <a:ea typeface="Calibri" panose="020F0502020204030204" pitchFamily="34" charset="0"/>
                <a:cs typeface="Alexandria" pitchFamily="2" charset="-78"/>
              </a:rPr>
              <a:t>باستخدام الذكاء الاصطناعي، يمكن تحسين تجربة المستخدم من خلال تقديم توصيات مخصصة وتفاعل أكثر شخصيًا.</a:t>
            </a:r>
            <a:endParaRPr lang="en-GB" sz="18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14210789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20350" y="1033636"/>
            <a:ext cx="1198427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التطبيقات الرئيسية للذكاء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521422"/>
            <a:ext cx="10570270" cy="4754443"/>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2. التخصيص والتفاعل</a:t>
            </a:r>
          </a:p>
          <a:p>
            <a:pPr algn="just" rtl="1">
              <a:lnSpc>
                <a:spcPct val="150000"/>
              </a:lnSpc>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التقنيات المستخدمة:</a:t>
            </a:r>
          </a:p>
          <a:p>
            <a:pPr marL="342900" indent="-342900" algn="just" rtl="1">
              <a:lnSpc>
                <a:spcPct val="150000"/>
              </a:lnSpc>
              <a:spcBef>
                <a:spcPts val="600"/>
              </a:spcBef>
              <a:spcAft>
                <a:spcPts val="1200"/>
              </a:spcAft>
              <a:buFont typeface="Arial" panose="020B0604020202020204" pitchFamily="34" charset="0"/>
              <a:buChar char="•"/>
            </a:pPr>
            <a:r>
              <a:rPr lang="en-GB" sz="2000" b="1" kern="100" dirty="0">
                <a:effectLst/>
                <a:latin typeface="Alexandria" pitchFamily="2" charset="-78"/>
                <a:ea typeface="Calibri" panose="020F0502020204030204" pitchFamily="34" charset="0"/>
                <a:cs typeface="Alexandria" pitchFamily="2" charset="-78"/>
              </a:rPr>
              <a:t>Chatbots </a:t>
            </a:r>
            <a:r>
              <a:rPr lang="ar-EG" sz="2000" b="1" kern="100" dirty="0">
                <a:effectLst/>
                <a:latin typeface="Alexandria" pitchFamily="2" charset="-78"/>
                <a:ea typeface="Calibri" panose="020F0502020204030204" pitchFamily="34" charset="0"/>
                <a:cs typeface="Alexandria" pitchFamily="2" charset="-78"/>
              </a:rPr>
              <a:t> </a:t>
            </a:r>
            <a:r>
              <a:rPr lang="ar-EG" sz="2000" kern="100" dirty="0">
                <a:effectLst/>
                <a:latin typeface="Alexandria" pitchFamily="2" charset="-78"/>
                <a:ea typeface="Calibri" panose="020F0502020204030204" pitchFamily="34" charset="0"/>
                <a:cs typeface="Alexandria" pitchFamily="2" charset="-78"/>
              </a:rPr>
              <a:t>مثل</a:t>
            </a:r>
            <a:r>
              <a:rPr lang="en-GB" sz="2000" kern="100" dirty="0">
                <a:effectLst/>
                <a:latin typeface="Alexandria" pitchFamily="2" charset="-78"/>
                <a:ea typeface="Calibri" panose="020F0502020204030204" pitchFamily="34" charset="0"/>
                <a:cs typeface="Alexandria" pitchFamily="2" charset="-78"/>
              </a:rPr>
              <a:t>Drift </a:t>
            </a:r>
            <a:r>
              <a:rPr lang="ar-EG" sz="2000" kern="100" dirty="0">
                <a:effectLst/>
                <a:latin typeface="Alexandria" pitchFamily="2" charset="-78"/>
                <a:ea typeface="Calibri" panose="020F0502020204030204" pitchFamily="34" charset="0"/>
                <a:cs typeface="Alexandria" pitchFamily="2" charset="-78"/>
              </a:rPr>
              <a:t> و</a:t>
            </a:r>
            <a:r>
              <a:rPr lang="en-GB" sz="2000" kern="100" dirty="0">
                <a:effectLst/>
                <a:latin typeface="Alexandria" pitchFamily="2" charset="-78"/>
                <a:ea typeface="Calibri" panose="020F0502020204030204" pitchFamily="34" charset="0"/>
                <a:cs typeface="Alexandria" pitchFamily="2" charset="-78"/>
              </a:rPr>
              <a:t>Intercom، </a:t>
            </a:r>
            <a:r>
              <a:rPr lang="ar-EG" sz="2000" kern="100" dirty="0">
                <a:effectLst/>
                <a:latin typeface="Alexandria" pitchFamily="2" charset="-78"/>
                <a:ea typeface="Calibri" panose="020F0502020204030204" pitchFamily="34" charset="0"/>
                <a:cs typeface="Alexandria" pitchFamily="2" charset="-78"/>
              </a:rPr>
              <a:t>التي توفر تفاعلات آلية مع المستخدمين، وتحسين التواصل بشكل مستمر.</a:t>
            </a:r>
          </a:p>
          <a:p>
            <a:pPr marL="342900" indent="-342900" algn="just" rtl="1">
              <a:lnSpc>
                <a:spcPct val="150000"/>
              </a:lnSpc>
              <a:spcBef>
                <a:spcPts val="600"/>
              </a:spcBef>
              <a:spcAft>
                <a:spcPts val="1200"/>
              </a:spcAft>
              <a:buFont typeface="Arial" panose="020B0604020202020204" pitchFamily="34" charset="0"/>
              <a:buChar char="•"/>
            </a:pPr>
            <a:r>
              <a:rPr lang="en-GB" sz="2000" b="1" kern="100" dirty="0">
                <a:effectLst/>
                <a:latin typeface="Alexandria" pitchFamily="2" charset="-78"/>
                <a:ea typeface="Calibri" panose="020F0502020204030204" pitchFamily="34" charset="0"/>
                <a:cs typeface="Alexandria" pitchFamily="2" charset="-78"/>
              </a:rPr>
              <a:t>Recommendation Engines </a:t>
            </a:r>
            <a:r>
              <a:rPr lang="ar-EG" sz="2000" b="1"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مثل</a:t>
            </a:r>
            <a:r>
              <a:rPr lang="en-GB" kern="100" dirty="0" err="1">
                <a:effectLst/>
                <a:latin typeface="Alexandria" pitchFamily="2" charset="-78"/>
                <a:ea typeface="Calibri" panose="020F0502020204030204" pitchFamily="34" charset="0"/>
                <a:cs typeface="Alexandria" pitchFamily="2" charset="-78"/>
              </a:rPr>
              <a:t>Algolia</a:t>
            </a:r>
            <a:r>
              <a:rPr lang="en-GB"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 و</a:t>
            </a:r>
            <a:r>
              <a:rPr lang="en-GB" kern="100" dirty="0">
                <a:effectLst/>
                <a:latin typeface="Alexandria" pitchFamily="2" charset="-78"/>
                <a:ea typeface="Calibri" panose="020F0502020204030204" pitchFamily="34" charset="0"/>
                <a:cs typeface="Alexandria" pitchFamily="2" charset="-78"/>
              </a:rPr>
              <a:t>Dynamic Yield، </a:t>
            </a:r>
            <a:r>
              <a:rPr lang="ar-EG" kern="100" dirty="0">
                <a:effectLst/>
                <a:latin typeface="Alexandria" pitchFamily="2" charset="-78"/>
                <a:ea typeface="Calibri" panose="020F0502020204030204" pitchFamily="34" charset="0"/>
                <a:cs typeface="Alexandria" pitchFamily="2" charset="-78"/>
              </a:rPr>
              <a:t>التي تقدم توصيات محتوى مخصصة بناءً على سلوك المستخدم.</a:t>
            </a:r>
          </a:p>
          <a:p>
            <a:pPr marL="342900" indent="-342900" algn="just" rtl="1">
              <a:lnSpc>
                <a:spcPct val="150000"/>
              </a:lnSpc>
              <a:spcBef>
                <a:spcPts val="600"/>
              </a:spcBef>
              <a:spcAft>
                <a:spcPts val="1200"/>
              </a:spcAft>
              <a:buFont typeface="Arial" panose="020B0604020202020204" pitchFamily="34" charset="0"/>
              <a:buChar char="•"/>
            </a:pPr>
            <a:r>
              <a:rPr lang="en-GB" sz="2000" b="1" kern="100" dirty="0">
                <a:effectLst/>
                <a:latin typeface="Alexandria" pitchFamily="2" charset="-78"/>
                <a:ea typeface="Calibri" panose="020F0502020204030204" pitchFamily="34" charset="0"/>
                <a:cs typeface="Alexandria" pitchFamily="2" charset="-78"/>
              </a:rPr>
              <a:t>Personalization Engines </a:t>
            </a:r>
            <a:r>
              <a:rPr lang="ar-EG" sz="2000" b="1"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مثل</a:t>
            </a:r>
            <a:r>
              <a:rPr lang="en-GB" kern="100" dirty="0">
                <a:effectLst/>
                <a:latin typeface="Alexandria" pitchFamily="2" charset="-78"/>
                <a:ea typeface="Calibri" panose="020F0502020204030204" pitchFamily="34" charset="0"/>
                <a:cs typeface="Alexandria" pitchFamily="2" charset="-78"/>
              </a:rPr>
              <a:t>Adobe Experience Cloud </a:t>
            </a:r>
            <a:r>
              <a:rPr lang="ar-EG" kern="100" dirty="0">
                <a:effectLst/>
                <a:latin typeface="Alexandria" pitchFamily="2" charset="-78"/>
                <a:ea typeface="Calibri" panose="020F0502020204030204" pitchFamily="34" charset="0"/>
                <a:cs typeface="Alexandria" pitchFamily="2" charset="-78"/>
              </a:rPr>
              <a:t>و </a:t>
            </a:r>
            <a:r>
              <a:rPr lang="en-GB" kern="100" dirty="0">
                <a:effectLst/>
                <a:latin typeface="Alexandria" pitchFamily="2" charset="-78"/>
                <a:ea typeface="Calibri" panose="020F0502020204030204" pitchFamily="34" charset="0"/>
                <a:cs typeface="Alexandria" pitchFamily="2" charset="-78"/>
              </a:rPr>
              <a:t>Salesforce Einstein، </a:t>
            </a:r>
            <a:r>
              <a:rPr lang="ar-EG" kern="100" dirty="0">
                <a:effectLst/>
                <a:latin typeface="Alexandria" pitchFamily="2" charset="-78"/>
                <a:ea typeface="Calibri" panose="020F0502020204030204" pitchFamily="34" charset="0"/>
                <a:cs typeface="Alexandria" pitchFamily="2" charset="-78"/>
              </a:rPr>
              <a:t>التي تساعد في تخصيص التجارب التسويقية بناءً على البيانات وتحليل السلوك.</a:t>
            </a:r>
            <a:endParaRPr lang="en-GB" sz="18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12063688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20350" y="1033636"/>
            <a:ext cx="1198427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التطبيقات الرئيسية للذكاء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521422"/>
            <a:ext cx="10570270" cy="4754443"/>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3. رصد السمعة</a:t>
            </a:r>
          </a:p>
          <a:p>
            <a:pPr algn="just" rtl="1">
              <a:lnSpc>
                <a:spcPct val="150000"/>
              </a:lnSpc>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استخدام الذكاء الاصطناعي لمراقبة السمعة عبر الإنترنت:</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رصد تتبع</a:t>
            </a:r>
            <a:r>
              <a:rPr lang="en-GB" sz="2000" b="1" kern="100" dirty="0">
                <a:effectLst/>
                <a:latin typeface="Alexandria" pitchFamily="2" charset="-78"/>
                <a:ea typeface="Calibri" panose="020F0502020204030204" pitchFamily="34" charset="0"/>
                <a:cs typeface="Alexandria" pitchFamily="2" charset="-78"/>
              </a:rPr>
              <a:t>mentions </a:t>
            </a:r>
            <a:r>
              <a:rPr lang="ar-EG" sz="2000" b="1"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يمكن للذكاء الاصطناعي تتبع</a:t>
            </a:r>
            <a:r>
              <a:rPr lang="en-GB" kern="100" dirty="0">
                <a:effectLst/>
                <a:latin typeface="Alexandria" pitchFamily="2" charset="-78"/>
                <a:ea typeface="Calibri" panose="020F0502020204030204" pitchFamily="34" charset="0"/>
                <a:cs typeface="Alexandria" pitchFamily="2" charset="-78"/>
              </a:rPr>
              <a:t>mentions </a:t>
            </a:r>
            <a:r>
              <a:rPr lang="ar-EG" kern="100" dirty="0">
                <a:effectLst/>
                <a:latin typeface="Alexandria" pitchFamily="2" charset="-78"/>
                <a:ea typeface="Calibri" panose="020F0502020204030204" pitchFamily="34" charset="0"/>
                <a:cs typeface="Alexandria" pitchFamily="2" charset="-78"/>
              </a:rPr>
              <a:t> العلامة التجارية عبر الإنترنت وتحليل السياق لفهم مدى تأثيرها.</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تحليل ردود الفعل: </a:t>
            </a:r>
            <a:r>
              <a:rPr lang="ar-EG" kern="100" dirty="0">
                <a:effectLst/>
                <a:latin typeface="Alexandria" pitchFamily="2" charset="-78"/>
                <a:ea typeface="Calibri" panose="020F0502020204030204" pitchFamily="34" charset="0"/>
                <a:cs typeface="Alexandria" pitchFamily="2" charset="-78"/>
              </a:rPr>
              <a:t>باستخدام أدوات التحليل، يمكن تحديد مدى تأثير التعليقات والآراء السلبية أو الإيجابية على السمعة.</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إدارة الأزمات: </a:t>
            </a:r>
            <a:r>
              <a:rPr lang="ar-EG" kern="100" dirty="0">
                <a:effectLst/>
                <a:latin typeface="Alexandria" pitchFamily="2" charset="-78"/>
                <a:ea typeface="Calibri" panose="020F0502020204030204" pitchFamily="34" charset="0"/>
                <a:cs typeface="Alexandria" pitchFamily="2" charset="-78"/>
              </a:rPr>
              <a:t>الذكاء الاصطناعي يساعد في التعرف على الأزمات المحتملة بسرعة واتخاذ إجراءات سريعة للتعامل معها.</a:t>
            </a:r>
            <a:endParaRPr lang="en-GB" sz="18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27191393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20350" y="1033636"/>
            <a:ext cx="1198427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التطبيقات الرئيسية للذكاء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521422"/>
            <a:ext cx="10570270" cy="4754443"/>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3. رصد السمعة</a:t>
            </a:r>
          </a:p>
          <a:p>
            <a:pPr algn="just" rtl="1">
              <a:lnSpc>
                <a:spcPct val="150000"/>
              </a:lnSpc>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الأدوات والتقنيات المستخدمة:</a:t>
            </a:r>
          </a:p>
          <a:p>
            <a:pPr algn="just" rtl="1">
              <a:lnSpc>
                <a:spcPct val="150000"/>
              </a:lnSpc>
              <a:spcBef>
                <a:spcPts val="600"/>
              </a:spcBef>
              <a:spcAft>
                <a:spcPts val="1200"/>
              </a:spcAft>
            </a:pPr>
            <a:r>
              <a:rPr lang="en-GB" sz="2000" b="1" kern="100" dirty="0">
                <a:effectLst/>
                <a:latin typeface="Alexandria" pitchFamily="2" charset="-78"/>
                <a:ea typeface="Calibri" panose="020F0502020204030204" pitchFamily="34" charset="0"/>
                <a:cs typeface="Alexandria" pitchFamily="2" charset="-78"/>
              </a:rPr>
              <a:t>Online Reputation Management Tools </a:t>
            </a:r>
            <a:r>
              <a:rPr lang="ar-EG" sz="2000" b="1"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مثل </a:t>
            </a:r>
            <a:r>
              <a:rPr lang="en-GB" kern="100" dirty="0" err="1">
                <a:effectLst/>
                <a:latin typeface="Alexandria" pitchFamily="2" charset="-78"/>
                <a:ea typeface="Calibri" panose="020F0502020204030204" pitchFamily="34" charset="0"/>
                <a:cs typeface="Alexandria" pitchFamily="2" charset="-78"/>
              </a:rPr>
              <a:t>Brandwatch</a:t>
            </a:r>
            <a:r>
              <a:rPr lang="ar-EG" kern="100" dirty="0">
                <a:effectLst/>
                <a:latin typeface="Alexandria" pitchFamily="2" charset="-78"/>
                <a:ea typeface="Calibri" panose="020F0502020204030204" pitchFamily="34" charset="0"/>
                <a:cs typeface="Alexandria" pitchFamily="2" charset="-78"/>
              </a:rPr>
              <a:t> و </a:t>
            </a:r>
            <a:r>
              <a:rPr lang="en-GB" kern="100" dirty="0">
                <a:effectLst/>
                <a:latin typeface="Alexandria" pitchFamily="2" charset="-78"/>
                <a:ea typeface="Calibri" panose="020F0502020204030204" pitchFamily="34" charset="0"/>
                <a:cs typeface="Alexandria" pitchFamily="2" charset="-78"/>
              </a:rPr>
              <a:t>Mention، </a:t>
            </a:r>
            <a:r>
              <a:rPr lang="ar-EG" kern="100" dirty="0">
                <a:effectLst/>
                <a:latin typeface="Alexandria" pitchFamily="2" charset="-78"/>
                <a:ea typeface="Calibri" panose="020F0502020204030204" pitchFamily="34" charset="0"/>
                <a:cs typeface="Alexandria" pitchFamily="2" charset="-78"/>
              </a:rPr>
              <a:t>التي تساعد في تتبع وتحليل المحادثات حول العلامة التجارية.</a:t>
            </a:r>
          </a:p>
          <a:p>
            <a:pPr algn="just" rtl="1">
              <a:lnSpc>
                <a:spcPct val="150000"/>
              </a:lnSpc>
              <a:spcBef>
                <a:spcPts val="600"/>
              </a:spcBef>
              <a:spcAft>
                <a:spcPts val="1200"/>
              </a:spcAft>
            </a:pPr>
            <a:r>
              <a:rPr lang="en-GB" sz="2000" b="1" kern="100" dirty="0">
                <a:effectLst/>
                <a:latin typeface="Alexandria" pitchFamily="2" charset="-78"/>
                <a:ea typeface="Calibri" panose="020F0502020204030204" pitchFamily="34" charset="0"/>
                <a:cs typeface="Alexandria" pitchFamily="2" charset="-78"/>
              </a:rPr>
              <a:t>Sentiment Tracking Tools </a:t>
            </a:r>
            <a:r>
              <a:rPr lang="ar-EG" sz="2000" b="1"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مثل</a:t>
            </a:r>
            <a:r>
              <a:rPr lang="en-GB" kern="100" dirty="0" err="1">
                <a:effectLst/>
                <a:latin typeface="Alexandria" pitchFamily="2" charset="-78"/>
                <a:ea typeface="Calibri" panose="020F0502020204030204" pitchFamily="34" charset="0"/>
                <a:cs typeface="Alexandria" pitchFamily="2" charset="-78"/>
              </a:rPr>
              <a:t>NetBase</a:t>
            </a:r>
            <a:r>
              <a:rPr lang="en-GB"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 و</a:t>
            </a:r>
            <a:r>
              <a:rPr lang="en-GB" kern="100" dirty="0" err="1">
                <a:effectLst/>
                <a:latin typeface="Alexandria" pitchFamily="2" charset="-78"/>
                <a:ea typeface="Calibri" panose="020F0502020204030204" pitchFamily="34" charset="0"/>
                <a:cs typeface="Alexandria" pitchFamily="2" charset="-78"/>
              </a:rPr>
              <a:t>Talkwalker</a:t>
            </a:r>
            <a:r>
              <a:rPr lang="en-GB"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التي تقدم رؤى حول كيف يرى الجمهور العلامة التجارية بناءً على تحليلات المشاعر.</a:t>
            </a:r>
          </a:p>
          <a:p>
            <a:pPr algn="just" rtl="1">
              <a:lnSpc>
                <a:spcPct val="150000"/>
              </a:lnSpc>
              <a:spcBef>
                <a:spcPts val="600"/>
              </a:spcBef>
              <a:spcAft>
                <a:spcPts val="1200"/>
              </a:spcAft>
            </a:pPr>
            <a:r>
              <a:rPr lang="en-GB" sz="2000" b="1" kern="100" dirty="0">
                <a:effectLst/>
                <a:latin typeface="Alexandria" pitchFamily="2" charset="-78"/>
                <a:ea typeface="Calibri" panose="020F0502020204030204" pitchFamily="34" charset="0"/>
                <a:cs typeface="Alexandria" pitchFamily="2" charset="-78"/>
              </a:rPr>
              <a:t>Crisis Management Tools </a:t>
            </a:r>
            <a:r>
              <a:rPr lang="ar-EG" sz="2000" b="1"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مثل</a:t>
            </a:r>
            <a:r>
              <a:rPr lang="en-GB" kern="100" dirty="0" err="1">
                <a:effectLst/>
                <a:latin typeface="Alexandria" pitchFamily="2" charset="-78"/>
                <a:ea typeface="Calibri" panose="020F0502020204030204" pitchFamily="34" charset="0"/>
                <a:cs typeface="Alexandria" pitchFamily="2" charset="-78"/>
              </a:rPr>
              <a:t>Zignal</a:t>
            </a:r>
            <a:r>
              <a:rPr lang="en-GB" kern="100" dirty="0">
                <a:effectLst/>
                <a:latin typeface="Alexandria" pitchFamily="2" charset="-78"/>
                <a:ea typeface="Calibri" panose="020F0502020204030204" pitchFamily="34" charset="0"/>
                <a:cs typeface="Alexandria" pitchFamily="2" charset="-78"/>
              </a:rPr>
              <a:t> Labs </a:t>
            </a:r>
            <a:r>
              <a:rPr lang="ar-EG" kern="100" dirty="0">
                <a:effectLst/>
                <a:latin typeface="Alexandria" pitchFamily="2" charset="-78"/>
                <a:ea typeface="Calibri" panose="020F0502020204030204" pitchFamily="34" charset="0"/>
                <a:cs typeface="Alexandria" pitchFamily="2" charset="-78"/>
              </a:rPr>
              <a:t> و</a:t>
            </a:r>
            <a:r>
              <a:rPr lang="en-GB" kern="100" dirty="0">
                <a:effectLst/>
                <a:latin typeface="Alexandria" pitchFamily="2" charset="-78"/>
                <a:ea typeface="Calibri" panose="020F0502020204030204" pitchFamily="34" charset="0"/>
                <a:cs typeface="Alexandria" pitchFamily="2" charset="-78"/>
              </a:rPr>
              <a:t>Sprinklr، </a:t>
            </a:r>
            <a:r>
              <a:rPr lang="ar-EG" kern="100" dirty="0">
                <a:effectLst/>
                <a:latin typeface="Alexandria" pitchFamily="2" charset="-78"/>
                <a:ea typeface="Calibri" panose="020F0502020204030204" pitchFamily="34" charset="0"/>
                <a:cs typeface="Alexandria" pitchFamily="2" charset="-78"/>
              </a:rPr>
              <a:t>التي توفر تحليلات حول الأزمات وتساعد في تطوير استراتيجيات لإدارتها.</a:t>
            </a:r>
            <a:endParaRPr lang="en-GB" sz="18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02284166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617280" y="2321861"/>
            <a:ext cx="10812720"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ثالثًا: </a:t>
            </a:r>
            <a:r>
              <a:rPr lang="ar-EG" sz="2800" b="1" dirty="0">
                <a:latin typeface="Alexandria" charset="0"/>
                <a:cs typeface="Alexandria" charset="0"/>
              </a:rPr>
              <a:t>التحديات والمخاوف</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452881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20350" y="1033636"/>
            <a:ext cx="1198427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ثالثًا: التحديات والمخاوف</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141605" y="1877555"/>
            <a:ext cx="9908790" cy="4241418"/>
          </a:xfrm>
          <a:prstGeom prst="rect">
            <a:avLst/>
          </a:prstGeom>
          <a:noFill/>
        </p:spPr>
        <p:txBody>
          <a:bodyPr wrap="square" rtlCol="0">
            <a:spAutoFit/>
          </a:bodyPr>
          <a:lstStyle/>
          <a:p>
            <a:pPr marL="457200" indent="-457200" algn="just" rtl="1">
              <a:lnSpc>
                <a:spcPct val="150000"/>
              </a:lnSpc>
              <a:spcBef>
                <a:spcPts val="600"/>
              </a:spcBef>
              <a:spcAft>
                <a:spcPts val="1200"/>
              </a:spcAft>
              <a:buAutoNum type="arabicPeriod"/>
            </a:pPr>
            <a:r>
              <a:rPr lang="ar-EG" sz="2400" b="1" dirty="0">
                <a:solidFill>
                  <a:srgbClr val="00B0F0"/>
                </a:solidFill>
                <a:latin typeface="Alexandria" pitchFamily="2" charset="-78"/>
                <a:cs typeface="Alexandria" pitchFamily="2" charset="-78"/>
              </a:rPr>
              <a:t>التحديات التقنية</a:t>
            </a:r>
          </a:p>
          <a:p>
            <a:pPr algn="just" rtl="1">
              <a:lnSpc>
                <a:spcPct val="150000"/>
              </a:lnSpc>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مشاكل وتحديات تطبيق الذكاء الاصطناعي في العلاقات العامة:</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دقة التحليل:</a:t>
            </a:r>
          </a:p>
          <a:p>
            <a:pPr algn="just" rtl="1">
              <a:lnSpc>
                <a:spcPct val="150000"/>
              </a:lnSpc>
              <a:spcBef>
                <a:spcPts val="600"/>
              </a:spcBef>
              <a:spcAft>
                <a:spcPts val="1200"/>
              </a:spcAft>
            </a:pPr>
            <a:r>
              <a:rPr lang="ar-EG" b="1" kern="100" dirty="0">
                <a:effectLst/>
                <a:latin typeface="Alexandria" pitchFamily="2" charset="-78"/>
                <a:ea typeface="Calibri" panose="020F0502020204030204" pitchFamily="34" charset="0"/>
                <a:cs typeface="Alexandria" pitchFamily="2" charset="-78"/>
              </a:rPr>
              <a:t>التحدي: </a:t>
            </a:r>
            <a:r>
              <a:rPr lang="ar-EG" kern="100" dirty="0">
                <a:effectLst/>
                <a:latin typeface="Alexandria" pitchFamily="2" charset="-78"/>
                <a:ea typeface="Calibri" panose="020F0502020204030204" pitchFamily="34" charset="0"/>
                <a:cs typeface="Alexandria" pitchFamily="2" charset="-78"/>
              </a:rPr>
              <a:t>رغم أن الذكاء الاصطناعي يمكنه تحليل كميات كبيرة من البيانات، إلا أن دقته في التعرف على المشاعر والموضوعات قد تكون محدودة. قد يتعثر في فهم النبرة أو السياق بشكل صحيح.</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الحل: </a:t>
            </a:r>
            <a:r>
              <a:rPr lang="ar-EG" sz="2000" kern="100" dirty="0">
                <a:effectLst/>
                <a:latin typeface="Alexandria" pitchFamily="2" charset="-78"/>
                <a:ea typeface="Calibri" panose="020F0502020204030204" pitchFamily="34" charset="0"/>
                <a:cs typeface="Alexandria" pitchFamily="2" charset="-78"/>
              </a:rPr>
              <a:t>تحسين الخوارزميات وتدريب النماذج بشكل مستمر باستخدام بيانات متنوعة لتحسين دقة التحليل.</a:t>
            </a: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79917585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20350" y="1033636"/>
            <a:ext cx="1198427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ثالثًا: التحديات والمخاوف</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141605" y="1877555"/>
            <a:ext cx="9908790" cy="4241418"/>
          </a:xfrm>
          <a:prstGeom prst="rect">
            <a:avLst/>
          </a:prstGeom>
          <a:noFill/>
        </p:spPr>
        <p:txBody>
          <a:bodyPr wrap="square" rtlCol="0">
            <a:spAutoFit/>
          </a:bodyPr>
          <a:lstStyle/>
          <a:p>
            <a:pPr marL="457200" indent="-457200" algn="just" rtl="1">
              <a:lnSpc>
                <a:spcPct val="150000"/>
              </a:lnSpc>
              <a:spcBef>
                <a:spcPts val="600"/>
              </a:spcBef>
              <a:spcAft>
                <a:spcPts val="1200"/>
              </a:spcAft>
              <a:buAutoNum type="arabicPeriod"/>
            </a:pPr>
            <a:r>
              <a:rPr lang="ar-EG" sz="2400" b="1" dirty="0">
                <a:solidFill>
                  <a:srgbClr val="00B0F0"/>
                </a:solidFill>
                <a:latin typeface="Alexandria" pitchFamily="2" charset="-78"/>
                <a:cs typeface="Alexandria" pitchFamily="2" charset="-78"/>
              </a:rPr>
              <a:t>التحديات التقنية</a:t>
            </a:r>
          </a:p>
          <a:p>
            <a:pPr algn="just" rtl="1">
              <a:lnSpc>
                <a:spcPct val="150000"/>
              </a:lnSpc>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مشاكل وتحديات تطبيق الذكاء الاصطناعي في العلاقات العامة:</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تعقيد البيانات:</a:t>
            </a:r>
          </a:p>
          <a:p>
            <a:pPr algn="just" rtl="1">
              <a:lnSpc>
                <a:spcPct val="150000"/>
              </a:lnSpc>
              <a:spcBef>
                <a:spcPts val="600"/>
              </a:spcBef>
              <a:spcAft>
                <a:spcPts val="1200"/>
              </a:spcAft>
            </a:pPr>
            <a:r>
              <a:rPr lang="ar-EG" b="1" kern="100" dirty="0">
                <a:effectLst/>
                <a:latin typeface="Alexandria" pitchFamily="2" charset="-78"/>
                <a:ea typeface="Calibri" panose="020F0502020204030204" pitchFamily="34" charset="0"/>
                <a:cs typeface="Alexandria" pitchFamily="2" charset="-78"/>
              </a:rPr>
              <a:t>التحدي: </a:t>
            </a:r>
            <a:r>
              <a:rPr lang="ar-EG" kern="100" dirty="0">
                <a:effectLst/>
                <a:latin typeface="Alexandria" pitchFamily="2" charset="-78"/>
                <a:ea typeface="Calibri" panose="020F0502020204030204" pitchFamily="34" charset="0"/>
                <a:cs typeface="Alexandria" pitchFamily="2" charset="-78"/>
              </a:rPr>
              <a:t>البيانات من مصادر مختلفة مثل الوسائط الاجتماعية يمكن أن تكون غير منظمة ومعقدة، مما يجعل من الصعب تحليلها بشكل فعال.</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الحل: </a:t>
            </a:r>
            <a:r>
              <a:rPr lang="ar-EG" sz="2000" kern="100" dirty="0">
                <a:effectLst/>
                <a:latin typeface="Alexandria" pitchFamily="2" charset="-78"/>
                <a:ea typeface="Calibri" panose="020F0502020204030204" pitchFamily="34" charset="0"/>
                <a:cs typeface="Alexandria" pitchFamily="2" charset="-78"/>
              </a:rPr>
              <a:t>استخدام أدوات متقدمة لتحليل البيانات مثل أدوات التنقيب النصي والتعلم العميق لتحسين تنظيم البيانات وتحليلها.</a:t>
            </a: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92991288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20350" y="1033636"/>
            <a:ext cx="1198427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ثالثًا: التحديات والمخاوف</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141605" y="1877555"/>
            <a:ext cx="9908790" cy="3548920"/>
          </a:xfrm>
          <a:prstGeom prst="rect">
            <a:avLst/>
          </a:prstGeom>
          <a:noFill/>
        </p:spPr>
        <p:txBody>
          <a:bodyPr wrap="square" rtlCol="0">
            <a:spAutoFit/>
          </a:bodyPr>
          <a:lstStyle/>
          <a:p>
            <a:pPr marL="457200" indent="-457200" algn="just" rtl="1">
              <a:lnSpc>
                <a:spcPct val="150000"/>
              </a:lnSpc>
              <a:spcBef>
                <a:spcPts val="600"/>
              </a:spcBef>
              <a:spcAft>
                <a:spcPts val="1200"/>
              </a:spcAft>
              <a:buAutoNum type="arabicPeriod"/>
            </a:pPr>
            <a:r>
              <a:rPr lang="ar-EG" sz="2400" b="1" dirty="0">
                <a:solidFill>
                  <a:srgbClr val="00B0F0"/>
                </a:solidFill>
                <a:latin typeface="Alexandria" pitchFamily="2" charset="-78"/>
                <a:cs typeface="Alexandria" pitchFamily="2" charset="-78"/>
              </a:rPr>
              <a:t>التحديات التقنية</a:t>
            </a:r>
          </a:p>
          <a:p>
            <a:pPr algn="just" rtl="1">
              <a:lnSpc>
                <a:spcPct val="150000"/>
              </a:lnSpc>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التكامل مع الأنظمة الحالية:</a:t>
            </a:r>
          </a:p>
          <a:p>
            <a:pPr algn="just" rtl="1">
              <a:lnSpc>
                <a:spcPct val="150000"/>
              </a:lnSpc>
              <a:spcBef>
                <a:spcPts val="600"/>
              </a:spcBef>
              <a:spcAft>
                <a:spcPts val="1200"/>
              </a:spcAft>
            </a:pPr>
            <a:r>
              <a:rPr lang="ar-EG" b="1" kern="100" dirty="0">
                <a:effectLst/>
                <a:latin typeface="Alexandria" pitchFamily="2" charset="-78"/>
                <a:ea typeface="Calibri" panose="020F0502020204030204" pitchFamily="34" charset="0"/>
                <a:cs typeface="Alexandria" pitchFamily="2" charset="-78"/>
              </a:rPr>
              <a:t>التحدي: </a:t>
            </a:r>
            <a:r>
              <a:rPr lang="ar-EG" kern="100" dirty="0">
                <a:effectLst/>
                <a:latin typeface="Alexandria" pitchFamily="2" charset="-78"/>
                <a:ea typeface="Calibri" panose="020F0502020204030204" pitchFamily="34" charset="0"/>
                <a:cs typeface="Alexandria" pitchFamily="2" charset="-78"/>
              </a:rPr>
              <a:t>دمج الذكاء الاصطناعي مع الأنظمة الحالية في العلاقات العامة يمكن أن يكون معقدًا وقد يتطلب تعديلات كبيرة في البنية التحتية التقنية.</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الحل: </a:t>
            </a:r>
            <a:r>
              <a:rPr lang="ar-EG" sz="2000" kern="100" dirty="0">
                <a:effectLst/>
                <a:latin typeface="Alexandria" pitchFamily="2" charset="-78"/>
                <a:ea typeface="Calibri" panose="020F0502020204030204" pitchFamily="34" charset="0"/>
                <a:cs typeface="Alexandria" pitchFamily="2" charset="-78"/>
              </a:rPr>
              <a:t>العمل مع خبراء تقنيين لتخطيط استراتيجية تكامل مناسبة وضمان تفاعل الأنظمة بشكل سلس.</a:t>
            </a: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99116349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20350" y="1033636"/>
            <a:ext cx="1198427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ثالثًا: التحديات والمخاوف</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141605" y="1877555"/>
            <a:ext cx="9908790" cy="3548920"/>
          </a:xfrm>
          <a:prstGeom prst="rect">
            <a:avLst/>
          </a:prstGeom>
          <a:noFill/>
        </p:spPr>
        <p:txBody>
          <a:bodyPr wrap="square" rtlCol="0">
            <a:spAutoFit/>
          </a:bodyPr>
          <a:lstStyle/>
          <a:p>
            <a:pPr marL="457200" indent="-457200" algn="just" rtl="1">
              <a:lnSpc>
                <a:spcPct val="150000"/>
              </a:lnSpc>
              <a:spcBef>
                <a:spcPts val="600"/>
              </a:spcBef>
              <a:spcAft>
                <a:spcPts val="1200"/>
              </a:spcAft>
              <a:buAutoNum type="arabicPeriod"/>
            </a:pPr>
            <a:r>
              <a:rPr lang="ar-EG" sz="2400" b="1" dirty="0">
                <a:solidFill>
                  <a:srgbClr val="00B0F0"/>
                </a:solidFill>
                <a:latin typeface="Alexandria" pitchFamily="2" charset="-78"/>
                <a:cs typeface="Alexandria" pitchFamily="2" charset="-78"/>
              </a:rPr>
              <a:t>التحديات التقنية</a:t>
            </a:r>
          </a:p>
          <a:p>
            <a:pPr algn="just" rtl="1">
              <a:lnSpc>
                <a:spcPct val="150000"/>
              </a:lnSpc>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التكلفة:</a:t>
            </a:r>
          </a:p>
          <a:p>
            <a:pPr algn="just" rtl="1">
              <a:lnSpc>
                <a:spcPct val="150000"/>
              </a:lnSpc>
              <a:spcBef>
                <a:spcPts val="600"/>
              </a:spcBef>
              <a:spcAft>
                <a:spcPts val="1200"/>
              </a:spcAft>
            </a:pPr>
            <a:r>
              <a:rPr lang="ar-EG" b="1" kern="100" dirty="0">
                <a:effectLst/>
                <a:latin typeface="Alexandria" pitchFamily="2" charset="-78"/>
                <a:ea typeface="Calibri" panose="020F0502020204030204" pitchFamily="34" charset="0"/>
                <a:cs typeface="Alexandria" pitchFamily="2" charset="-78"/>
              </a:rPr>
              <a:t>التحدي: </a:t>
            </a:r>
            <a:r>
              <a:rPr lang="ar-EG" kern="100" dirty="0">
                <a:effectLst/>
                <a:latin typeface="Alexandria" pitchFamily="2" charset="-78"/>
                <a:ea typeface="Calibri" panose="020F0502020204030204" pitchFamily="34" charset="0"/>
                <a:cs typeface="Alexandria" pitchFamily="2" charset="-78"/>
              </a:rPr>
              <a:t>تطوير وتطبيق حلول الذكاء الاصطناعي يمكن أن يكون مكلفًا، خاصة بالنسبة للشركات الصغيرة أو الميزانيات المحدودة</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الحل: </a:t>
            </a:r>
            <a:r>
              <a:rPr lang="ar-EG" sz="2000" kern="100" dirty="0">
                <a:effectLst/>
                <a:latin typeface="Alexandria" pitchFamily="2" charset="-78"/>
                <a:ea typeface="Calibri" panose="020F0502020204030204" pitchFamily="34" charset="0"/>
                <a:cs typeface="Alexandria" pitchFamily="2" charset="-78"/>
              </a:rPr>
              <a:t>البحث عن حلول اقتصادية وتقييم عائد الاستثمار بعناية قبل اتخاذ القرار بالاستثمار في تقنيات الذكاء الاصطناعي</a:t>
            </a: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60234270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20350" y="1033636"/>
            <a:ext cx="1198427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ثالثًا: التحديات والمخاوف</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141605" y="1877555"/>
            <a:ext cx="9908790" cy="4241418"/>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2. الأخلاقيات والخصوصية</a:t>
            </a:r>
          </a:p>
          <a:p>
            <a:pPr algn="just" rtl="1">
              <a:lnSpc>
                <a:spcPct val="150000"/>
              </a:lnSpc>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القضايا الأخلاقية المتعلقة باستخدام الذكاء الاصطناعي:</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الخصوصية:</a:t>
            </a:r>
          </a:p>
          <a:p>
            <a:pPr algn="just" rtl="1">
              <a:lnSpc>
                <a:spcPct val="150000"/>
              </a:lnSpc>
              <a:spcBef>
                <a:spcPts val="600"/>
              </a:spcBef>
              <a:spcAft>
                <a:spcPts val="1200"/>
              </a:spcAft>
            </a:pPr>
            <a:r>
              <a:rPr lang="ar-EG" b="1" kern="100" dirty="0">
                <a:effectLst/>
                <a:latin typeface="Alexandria" pitchFamily="2" charset="-78"/>
                <a:ea typeface="Calibri" panose="020F0502020204030204" pitchFamily="34" charset="0"/>
                <a:cs typeface="Alexandria" pitchFamily="2" charset="-78"/>
              </a:rPr>
              <a:t>القضية: </a:t>
            </a:r>
            <a:r>
              <a:rPr lang="ar-EG" kern="100" dirty="0">
                <a:effectLst/>
                <a:latin typeface="Alexandria" pitchFamily="2" charset="-78"/>
                <a:ea typeface="Calibri" panose="020F0502020204030204" pitchFamily="34" charset="0"/>
                <a:cs typeface="Alexandria" pitchFamily="2" charset="-78"/>
              </a:rPr>
              <a:t>استخدام الذكاء الاصطناعي لجمع وتحليل البيانات الشخصية يمكن أن يثير مخاوف بشأن انتهاك خصوصية الأفراد.</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الحل: </a:t>
            </a:r>
            <a:r>
              <a:rPr lang="ar-EG" sz="2000" kern="100" dirty="0">
                <a:effectLst/>
                <a:latin typeface="Alexandria" pitchFamily="2" charset="-78"/>
                <a:ea typeface="Calibri" panose="020F0502020204030204" pitchFamily="34" charset="0"/>
                <a:cs typeface="Alexandria" pitchFamily="2" charset="-78"/>
              </a:rPr>
              <a:t> التأكد من الامتثال لقوانين حماية البيانات مثل اللائحة العامة لحماية البيانات (</a:t>
            </a:r>
            <a:r>
              <a:rPr lang="en-GB" sz="2000" kern="100" dirty="0">
                <a:effectLst/>
                <a:latin typeface="Alexandria" pitchFamily="2" charset="-78"/>
                <a:ea typeface="Calibri" panose="020F0502020204030204" pitchFamily="34" charset="0"/>
                <a:cs typeface="Alexandria" pitchFamily="2" charset="-78"/>
              </a:rPr>
              <a:t>GDPR) </a:t>
            </a:r>
            <a:r>
              <a:rPr lang="ar-EG" sz="2000" kern="100" dirty="0">
                <a:effectLst/>
                <a:latin typeface="Alexandria" pitchFamily="2" charset="-78"/>
                <a:ea typeface="Calibri" panose="020F0502020204030204" pitchFamily="34" charset="0"/>
                <a:cs typeface="Alexandria" pitchFamily="2" charset="-78"/>
              </a:rPr>
              <a:t>وضمان الحصول على الموافقات اللازمة من المستخدمين.</a:t>
            </a: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8822403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20350" y="1033636"/>
            <a:ext cx="1198427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ثالثًا: التحديات والمخاوف</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141605" y="1877555"/>
            <a:ext cx="9908790" cy="4241418"/>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2. الأخلاقيات والخصوصية</a:t>
            </a:r>
          </a:p>
          <a:p>
            <a:pPr algn="just" rtl="1">
              <a:lnSpc>
                <a:spcPct val="150000"/>
              </a:lnSpc>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القضايا الأخلاقية المتعلقة باستخدام الذكاء الاصطناعي:</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التحيز في البيانات:</a:t>
            </a:r>
          </a:p>
          <a:p>
            <a:pPr algn="just" rtl="1">
              <a:lnSpc>
                <a:spcPct val="150000"/>
              </a:lnSpc>
              <a:spcBef>
                <a:spcPts val="600"/>
              </a:spcBef>
              <a:spcAft>
                <a:spcPts val="1200"/>
              </a:spcAft>
            </a:pPr>
            <a:r>
              <a:rPr lang="ar-EG" b="1" kern="100" dirty="0">
                <a:effectLst/>
                <a:latin typeface="Alexandria" pitchFamily="2" charset="-78"/>
                <a:ea typeface="Calibri" panose="020F0502020204030204" pitchFamily="34" charset="0"/>
                <a:cs typeface="Alexandria" pitchFamily="2" charset="-78"/>
              </a:rPr>
              <a:t>القضية: </a:t>
            </a:r>
            <a:r>
              <a:rPr lang="ar-EG" kern="100" dirty="0">
                <a:effectLst/>
                <a:latin typeface="Alexandria" pitchFamily="2" charset="-78"/>
                <a:ea typeface="Calibri" panose="020F0502020204030204" pitchFamily="34" charset="0"/>
                <a:cs typeface="Alexandria" pitchFamily="2" charset="-78"/>
              </a:rPr>
              <a:t> الذكاء الاصطناعي قد يعزز التحيزات الموجودة في البيانات التي يتدرب عليها، مما يمكن أن يؤدي إلى نتائج غير عادلة أو تمييز.</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الحل: </a:t>
            </a:r>
            <a:r>
              <a:rPr lang="ar-EG" sz="2000" kern="100" dirty="0">
                <a:effectLst/>
                <a:latin typeface="Alexandria" pitchFamily="2" charset="-78"/>
                <a:ea typeface="Calibri" panose="020F0502020204030204" pitchFamily="34" charset="0"/>
                <a:cs typeface="Alexandria" pitchFamily="2" charset="-78"/>
              </a:rPr>
              <a:t>استخدام بيانات متنوعة وشاملة لتدريب النماذج والعمل على تصحيح أي تحيزات قد تظهر في التحليلات.</a:t>
            </a: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60138922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20350" y="1033636"/>
            <a:ext cx="1198427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ثالثًا: التحديات والمخاوف</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141605" y="1877555"/>
            <a:ext cx="9908790" cy="4241418"/>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2. الأخلاقيات والخصوصية</a:t>
            </a:r>
          </a:p>
          <a:p>
            <a:pPr algn="just" rtl="1">
              <a:lnSpc>
                <a:spcPct val="150000"/>
              </a:lnSpc>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القضايا الأخلاقية المتعلقة باستخدام الذكاء الاصطناعي:</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الشفافية:</a:t>
            </a:r>
          </a:p>
          <a:p>
            <a:pPr algn="just" rtl="1">
              <a:lnSpc>
                <a:spcPct val="150000"/>
              </a:lnSpc>
              <a:spcBef>
                <a:spcPts val="600"/>
              </a:spcBef>
              <a:spcAft>
                <a:spcPts val="1200"/>
              </a:spcAft>
            </a:pPr>
            <a:r>
              <a:rPr lang="ar-EG" b="1" kern="100" dirty="0">
                <a:effectLst/>
                <a:latin typeface="Alexandria" pitchFamily="2" charset="-78"/>
                <a:ea typeface="Calibri" panose="020F0502020204030204" pitchFamily="34" charset="0"/>
                <a:cs typeface="Alexandria" pitchFamily="2" charset="-78"/>
              </a:rPr>
              <a:t>القضية: </a:t>
            </a:r>
            <a:r>
              <a:rPr lang="ar-EG" kern="100" dirty="0">
                <a:effectLst/>
                <a:latin typeface="Alexandria" pitchFamily="2" charset="-78"/>
                <a:ea typeface="Calibri" panose="020F0502020204030204" pitchFamily="34" charset="0"/>
                <a:cs typeface="Alexandria" pitchFamily="2" charset="-78"/>
              </a:rPr>
              <a:t> قد تكون تقنيات الذكاء الاصطناعي غير شفافة، مما يجعل من الصعب فهم كيفية اتخاذ الأنظمة للقرارات.</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الحل: </a:t>
            </a:r>
            <a:r>
              <a:rPr lang="ar-EG" sz="2000" kern="100" dirty="0">
                <a:effectLst/>
                <a:latin typeface="Alexandria" pitchFamily="2" charset="-78"/>
                <a:ea typeface="Calibri" panose="020F0502020204030204" pitchFamily="34" charset="0"/>
                <a:cs typeface="Alexandria" pitchFamily="2" charset="-78"/>
              </a:rPr>
              <a:t>تعزيز الشفافية من خلال توثيق عمليات التحليل وتقديم معلومات واضحة حول كيفية استخدام البيانات واتخاذ القرارات.</a:t>
            </a: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1867269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20350" y="1033636"/>
            <a:ext cx="1198427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ثالثًا: التحديات والمخاوف</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141605" y="1877555"/>
            <a:ext cx="9908790" cy="3825919"/>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2. الأخلاقيات والخصوصية</a:t>
            </a:r>
          </a:p>
          <a:p>
            <a:pPr algn="just" rtl="1">
              <a:lnSpc>
                <a:spcPct val="150000"/>
              </a:lnSpc>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القضايا الأخلاقية المتعلقة باستخدام الذكاء الاصطناعي:</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الأمان السيبراني:</a:t>
            </a:r>
          </a:p>
          <a:p>
            <a:pPr algn="just" rtl="1">
              <a:lnSpc>
                <a:spcPct val="150000"/>
              </a:lnSpc>
              <a:spcBef>
                <a:spcPts val="600"/>
              </a:spcBef>
              <a:spcAft>
                <a:spcPts val="1200"/>
              </a:spcAft>
            </a:pPr>
            <a:r>
              <a:rPr lang="ar-EG" b="1" kern="100" dirty="0">
                <a:effectLst/>
                <a:latin typeface="Alexandria" pitchFamily="2" charset="-78"/>
                <a:ea typeface="Calibri" panose="020F0502020204030204" pitchFamily="34" charset="0"/>
                <a:cs typeface="Alexandria" pitchFamily="2" charset="-78"/>
              </a:rPr>
              <a:t>القضية: </a:t>
            </a:r>
            <a:r>
              <a:rPr lang="ar-EG" kern="100" dirty="0">
                <a:effectLst/>
                <a:latin typeface="Alexandria" pitchFamily="2" charset="-78"/>
                <a:ea typeface="Calibri" panose="020F0502020204030204" pitchFamily="34" charset="0"/>
                <a:cs typeface="Alexandria" pitchFamily="2" charset="-78"/>
              </a:rPr>
              <a:t> البيانات التي يتم جمعها وتحليلها قد تكون عرضة للهجمات السيبرانية أو تسريبات البيانات.</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الحل: </a:t>
            </a:r>
            <a:r>
              <a:rPr lang="ar-EG" sz="2000" kern="100" dirty="0">
                <a:effectLst/>
                <a:latin typeface="Alexandria" pitchFamily="2" charset="-78"/>
                <a:ea typeface="Calibri" panose="020F0502020204030204" pitchFamily="34" charset="0"/>
                <a:cs typeface="Alexandria" pitchFamily="2" charset="-78"/>
              </a:rPr>
              <a:t>تطبيق تدابير أمان قوية لحماية البيانات، مثل التشفير وتحديث أنظمة الأمان بانتظام.</a:t>
            </a: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06698610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20350" y="1034329"/>
            <a:ext cx="1198427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ثالثًا: التحديات والمخاوف</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82385" y="1671937"/>
            <a:ext cx="10609181" cy="4518416"/>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2. الأخلاقيات والخصوصية</a:t>
            </a:r>
          </a:p>
          <a:p>
            <a:pPr algn="just" rtl="1">
              <a:lnSpc>
                <a:spcPct val="150000"/>
              </a:lnSpc>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كيفية التعامل مع البيانات الشخصية:</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الحصول على الموافقات</a:t>
            </a:r>
            <a:r>
              <a:rPr lang="ar-EG" b="1"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تأكد من الحصول على موافقات واضحة من الأفراد قبل جمع أو استخدام بياناتهم.</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تقديم خيارات: </a:t>
            </a:r>
            <a:r>
              <a:rPr lang="ar-EG" kern="100" dirty="0">
                <a:effectLst/>
                <a:latin typeface="Alexandria" pitchFamily="2" charset="-78"/>
                <a:ea typeface="Calibri" panose="020F0502020204030204" pitchFamily="34" charset="0"/>
                <a:cs typeface="Alexandria" pitchFamily="2" charset="-78"/>
              </a:rPr>
              <a:t>وفر للأفراد خيارات للتحكم في كيفية استخدام بياناتهم وتوفير إمكانيات لإلغاء الاشتراك.</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التشفير والحماية</a:t>
            </a:r>
            <a:r>
              <a:rPr lang="ar-EG" sz="2000"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استخدم تقنيات التشفير لحماية البيانات الشخصية وضمان أمانها.</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التقارير والشفافية</a:t>
            </a:r>
            <a:r>
              <a:rPr lang="ar-EG" sz="2000" kern="100" dirty="0">
                <a:effectLst/>
                <a:latin typeface="Alexandria" pitchFamily="2" charset="-78"/>
                <a:ea typeface="Calibri" panose="020F0502020204030204" pitchFamily="34" charset="0"/>
                <a:cs typeface="Alexandria" pitchFamily="2" charset="-78"/>
              </a:rPr>
              <a:t>:</a:t>
            </a:r>
            <a:r>
              <a:rPr lang="ar-EG" kern="100" dirty="0">
                <a:effectLst/>
                <a:latin typeface="Alexandria" pitchFamily="2" charset="-78"/>
                <a:ea typeface="Calibri" panose="020F0502020204030204" pitchFamily="34" charset="0"/>
                <a:cs typeface="Alexandria" pitchFamily="2" charset="-78"/>
              </a:rPr>
              <a:t> قدم تقارير واضحة حول كيفية استخدام البيانات وكيفية حماية خصوصية الأفراد.</a:t>
            </a:r>
            <a:endParaRPr lang="ar-EG" sz="20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64367844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
        <p:nvSpPr>
          <p:cNvPr id="48" name="TextBox 47"/>
          <p:cNvSpPr txBox="1"/>
          <p:nvPr/>
        </p:nvSpPr>
        <p:spPr>
          <a:xfrm>
            <a:off x="389106" y="2648407"/>
            <a:ext cx="1133370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رابعًا: </a:t>
            </a:r>
            <a:r>
              <a:rPr lang="ar-EG" sz="2800" b="1" dirty="0">
                <a:latin typeface="Alexandria" charset="0"/>
                <a:cs typeface="Alexandria" charset="0"/>
              </a:rPr>
              <a:t>الفرص المستقبلية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156113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35651" y="817744"/>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رابعًا: الفرص المستقبلية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06411" y="1407343"/>
            <a:ext cx="10979177" cy="4785926"/>
          </a:xfrm>
          <a:prstGeom prst="rect">
            <a:avLst/>
          </a:prstGeom>
          <a:noFill/>
        </p:spPr>
        <p:txBody>
          <a:bodyPr wrap="square" rtlCol="0">
            <a:spAutoFit/>
          </a:bodyPr>
          <a:lstStyle/>
          <a:p>
            <a:pPr marL="457200" indent="-457200" algn="just" rtl="1">
              <a:spcBef>
                <a:spcPts val="600"/>
              </a:spcBef>
              <a:spcAft>
                <a:spcPts val="1200"/>
              </a:spcAft>
              <a:buAutoNum type="arabicPeriod"/>
            </a:pPr>
            <a:r>
              <a:rPr lang="ar-EG" sz="2400" b="1" dirty="0">
                <a:solidFill>
                  <a:srgbClr val="00B0F0"/>
                </a:solidFill>
                <a:latin typeface="Alexandria" pitchFamily="2" charset="-78"/>
                <a:cs typeface="Alexandria" pitchFamily="2" charset="-78"/>
              </a:rPr>
              <a:t>الابتكارات القادمة</a:t>
            </a:r>
          </a:p>
          <a:p>
            <a:pPr algn="just" rtl="1">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تطور الذكاء الاصطناعي في المستقبل وكيف يمكن أن يؤثر على العلاقات العامة:</a:t>
            </a:r>
          </a:p>
          <a:p>
            <a:pPr marL="342900" indent="-342900" algn="just" rtl="1">
              <a:spcBef>
                <a:spcPts val="600"/>
              </a:spcBef>
              <a:spcAft>
                <a:spcPts val="1200"/>
              </a:spcAft>
              <a:buFont typeface="Arial" panose="020B0604020202020204" pitchFamily="34" charset="0"/>
              <a:buChar char="•"/>
            </a:pPr>
            <a:r>
              <a:rPr lang="ar-EG" sz="2000" b="1" kern="100" dirty="0">
                <a:effectLst/>
                <a:latin typeface="Alexandria" pitchFamily="2" charset="-78"/>
                <a:ea typeface="Calibri" panose="020F0502020204030204" pitchFamily="34" charset="0"/>
                <a:cs typeface="Alexandria" pitchFamily="2" charset="-78"/>
              </a:rPr>
              <a:t>التعلم العميق </a:t>
            </a:r>
            <a:r>
              <a:rPr lang="en-GB" sz="2000" b="1" kern="100" dirty="0">
                <a:effectLst/>
                <a:latin typeface="Alexandria" pitchFamily="2" charset="-78"/>
                <a:ea typeface="Calibri" panose="020F0502020204030204" pitchFamily="34" charset="0"/>
                <a:cs typeface="Alexandria" pitchFamily="2" charset="-78"/>
              </a:rPr>
              <a:t>Deep Learning</a:t>
            </a:r>
            <a:endParaRPr lang="ar-EG" sz="2000" b="1" kern="100" dirty="0">
              <a:effectLst/>
              <a:latin typeface="Alexandria" pitchFamily="2" charset="-78"/>
              <a:ea typeface="Calibri" panose="020F0502020204030204" pitchFamily="34" charset="0"/>
              <a:cs typeface="Alexandria" pitchFamily="2" charset="-78"/>
            </a:endParaRPr>
          </a:p>
          <a:p>
            <a:pPr algn="just" rtl="1">
              <a:spcBef>
                <a:spcPts val="600"/>
              </a:spcBef>
              <a:spcAft>
                <a:spcPts val="1200"/>
              </a:spcAft>
            </a:pPr>
            <a:r>
              <a:rPr lang="ar-EG" b="1" kern="100" dirty="0">
                <a:effectLst/>
                <a:latin typeface="Alexandria" pitchFamily="2" charset="-78"/>
                <a:ea typeface="Calibri" panose="020F0502020204030204" pitchFamily="34" charset="0"/>
                <a:cs typeface="Alexandria" pitchFamily="2" charset="-78"/>
              </a:rPr>
              <a:t>الابتكار: </a:t>
            </a:r>
            <a:r>
              <a:rPr lang="ar-EG" kern="100" dirty="0">
                <a:effectLst/>
                <a:latin typeface="Alexandria" pitchFamily="2" charset="-78"/>
                <a:ea typeface="Calibri" panose="020F0502020204030204" pitchFamily="34" charset="0"/>
                <a:cs typeface="Alexandria" pitchFamily="2" charset="-78"/>
              </a:rPr>
              <a:t>تطور تقنيات التعلم العميق يمكن أن يحسن من دقة التحليل والتعرف على الأنماط في كميات ضخمة من البيانات.</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الأثر: </a:t>
            </a:r>
            <a:r>
              <a:rPr lang="ar-EG" kern="100" dirty="0">
                <a:effectLst/>
                <a:latin typeface="Alexandria" pitchFamily="2" charset="-78"/>
                <a:ea typeface="Calibri" panose="020F0502020204030204" pitchFamily="34" charset="0"/>
                <a:cs typeface="Alexandria" pitchFamily="2" charset="-78"/>
              </a:rPr>
              <a:t>تحسين القدرة على تقديم رؤى أكثر عمقاً حول سلوك الجمهور واحتياجاته.</a:t>
            </a:r>
          </a:p>
          <a:p>
            <a:pPr marL="342900" indent="-342900" algn="just" rtl="1">
              <a:spcBef>
                <a:spcPts val="600"/>
              </a:spcBef>
              <a:spcAft>
                <a:spcPts val="1200"/>
              </a:spcAft>
              <a:buFont typeface="Arial" panose="020B0604020202020204" pitchFamily="34" charset="0"/>
              <a:buChar char="•"/>
            </a:pPr>
            <a:r>
              <a:rPr lang="ar-EG" sz="2000" b="1" kern="100" dirty="0">
                <a:latin typeface="Alexandria" pitchFamily="2" charset="-78"/>
                <a:ea typeface="Calibri" panose="020F0502020204030204" pitchFamily="34" charset="0"/>
                <a:cs typeface="Alexandria" pitchFamily="2" charset="-78"/>
              </a:rPr>
              <a:t>الذكاء الاصطناعي التوليدي </a:t>
            </a:r>
            <a:r>
              <a:rPr lang="en-GB" sz="2000" b="1" kern="100" dirty="0">
                <a:latin typeface="Alexandria" pitchFamily="2" charset="-78"/>
                <a:ea typeface="Calibri" panose="020F0502020204030204" pitchFamily="34" charset="0"/>
                <a:cs typeface="Alexandria" pitchFamily="2" charset="-78"/>
              </a:rPr>
              <a:t>Generative AI</a:t>
            </a:r>
            <a:endParaRPr lang="ar-EG" sz="2000" b="1" kern="100" dirty="0">
              <a:latin typeface="Alexandria" pitchFamily="2" charset="-78"/>
              <a:ea typeface="Calibri" panose="020F0502020204030204" pitchFamily="34" charset="0"/>
              <a:cs typeface="Alexandria" pitchFamily="2" charset="-78"/>
            </a:endParaRPr>
          </a:p>
          <a:p>
            <a:pPr algn="just" rtl="1">
              <a:spcBef>
                <a:spcPts val="600"/>
              </a:spcBef>
              <a:spcAft>
                <a:spcPts val="1200"/>
              </a:spcAft>
            </a:pPr>
            <a:r>
              <a:rPr lang="ar-EG" b="1" kern="100" dirty="0">
                <a:latin typeface="Alexandria" pitchFamily="2" charset="-78"/>
                <a:ea typeface="Calibri" panose="020F0502020204030204" pitchFamily="34" charset="0"/>
                <a:cs typeface="Alexandria" pitchFamily="2" charset="-78"/>
              </a:rPr>
              <a:t>الابتكار</a:t>
            </a:r>
            <a:r>
              <a:rPr lang="ar-EG" sz="2000" kern="100" dirty="0">
                <a:effectLst/>
                <a:latin typeface="Alexandria" pitchFamily="2" charset="-78"/>
                <a:ea typeface="Calibri" panose="020F0502020204030204" pitchFamily="34" charset="0"/>
                <a:cs typeface="Alexandria" pitchFamily="2" charset="-78"/>
              </a:rPr>
              <a:t>: </a:t>
            </a:r>
            <a:r>
              <a:rPr lang="ar-EG" kern="100" dirty="0">
                <a:latin typeface="Alexandria" pitchFamily="2" charset="-78"/>
                <a:ea typeface="Calibri" panose="020F0502020204030204" pitchFamily="34" charset="0"/>
                <a:cs typeface="Alexandria" pitchFamily="2" charset="-78"/>
              </a:rPr>
              <a:t>تطور الذكاء الاصطناعي التوليدي سيتيح إنشاء محتوى تلقائي، مثل النصوص والصور والفيديوهات، بناءً على معايير محددة.</a:t>
            </a:r>
          </a:p>
          <a:p>
            <a:pPr algn="just" rtl="1">
              <a:spcBef>
                <a:spcPts val="600"/>
              </a:spcBef>
              <a:spcAft>
                <a:spcPts val="1200"/>
              </a:spcAft>
            </a:pPr>
            <a:r>
              <a:rPr lang="ar-EG" sz="2000" b="1" kern="100" dirty="0">
                <a:latin typeface="Alexandria" pitchFamily="2" charset="-78"/>
                <a:ea typeface="Calibri" panose="020F0502020204030204" pitchFamily="34" charset="0"/>
                <a:cs typeface="Alexandria" pitchFamily="2" charset="-78"/>
              </a:rPr>
              <a:t>الأثر</a:t>
            </a:r>
            <a:r>
              <a:rPr lang="ar-EG" kern="100" dirty="0">
                <a:latin typeface="Alexandria" pitchFamily="2" charset="-78"/>
                <a:ea typeface="Calibri" panose="020F0502020204030204" pitchFamily="34" charset="0"/>
                <a:cs typeface="Alexandria" pitchFamily="2" charset="-78"/>
              </a:rPr>
              <a:t>: تسريع عملية إنشاء المحتوى وتحسين القدرة على تخصيص الرسائل بشكل أكبر.</a:t>
            </a: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9587370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35651" y="817744"/>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رابعًا: الفرص المستقبلية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06411" y="1535795"/>
            <a:ext cx="10979177" cy="4508927"/>
          </a:xfrm>
          <a:prstGeom prst="rect">
            <a:avLst/>
          </a:prstGeom>
          <a:noFill/>
        </p:spPr>
        <p:txBody>
          <a:bodyPr wrap="square" rtlCol="0">
            <a:spAutoFit/>
          </a:bodyPr>
          <a:lstStyle/>
          <a:p>
            <a:pPr marL="457200" indent="-457200" algn="just" rtl="1">
              <a:spcBef>
                <a:spcPts val="600"/>
              </a:spcBef>
              <a:spcAft>
                <a:spcPts val="1200"/>
              </a:spcAft>
              <a:buAutoNum type="arabicPeriod"/>
            </a:pPr>
            <a:r>
              <a:rPr lang="ar-EG" sz="2400" b="1" dirty="0">
                <a:solidFill>
                  <a:srgbClr val="00B0F0"/>
                </a:solidFill>
                <a:latin typeface="Alexandria" pitchFamily="2" charset="-78"/>
                <a:cs typeface="Alexandria" pitchFamily="2" charset="-78"/>
              </a:rPr>
              <a:t>الابتكارات القادمة</a:t>
            </a:r>
          </a:p>
          <a:p>
            <a:pPr algn="just" rtl="1">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تطور الذكاء الاصطناعي في المستقبل وكيف يمكن أن يؤثر على العلاقات العامة:</a:t>
            </a:r>
          </a:p>
          <a:p>
            <a:pPr marL="342900" indent="-342900" algn="just" rtl="1">
              <a:spcBef>
                <a:spcPts val="600"/>
              </a:spcBef>
              <a:spcAft>
                <a:spcPts val="1200"/>
              </a:spcAft>
              <a:buFont typeface="Arial" panose="020B0604020202020204" pitchFamily="34" charset="0"/>
              <a:buChar char="•"/>
            </a:pPr>
            <a:r>
              <a:rPr lang="ar-EG" sz="2000" b="1" kern="100" dirty="0">
                <a:effectLst/>
                <a:latin typeface="Alexandria" pitchFamily="2" charset="-78"/>
                <a:ea typeface="Calibri" panose="020F0502020204030204" pitchFamily="34" charset="0"/>
                <a:cs typeface="Alexandria" pitchFamily="2" charset="-78"/>
              </a:rPr>
              <a:t>الواقع المعزز</a:t>
            </a:r>
            <a:r>
              <a:rPr lang="en-GB" sz="2000" b="1" kern="100" dirty="0">
                <a:effectLst/>
                <a:latin typeface="Alexandria" pitchFamily="2" charset="-78"/>
                <a:ea typeface="Calibri" panose="020F0502020204030204" pitchFamily="34" charset="0"/>
                <a:cs typeface="Alexandria" pitchFamily="2" charset="-78"/>
              </a:rPr>
              <a:t>Augmented Reality </a:t>
            </a:r>
            <a:r>
              <a:rPr lang="ar-EG" sz="2000" b="1" kern="100" dirty="0">
                <a:effectLst/>
                <a:latin typeface="Alexandria" pitchFamily="2" charset="-78"/>
                <a:ea typeface="Calibri" panose="020F0502020204030204" pitchFamily="34" charset="0"/>
                <a:cs typeface="Alexandria" pitchFamily="2" charset="-78"/>
              </a:rPr>
              <a:t> والواقع الافتراضي </a:t>
            </a:r>
            <a:r>
              <a:rPr lang="en-GB" sz="2000" b="1" kern="100" dirty="0">
                <a:effectLst/>
                <a:latin typeface="Alexandria" pitchFamily="2" charset="-78"/>
                <a:ea typeface="Calibri" panose="020F0502020204030204" pitchFamily="34" charset="0"/>
                <a:cs typeface="Alexandria" pitchFamily="2" charset="-78"/>
              </a:rPr>
              <a:t>Virtual Reality</a:t>
            </a:r>
            <a:endParaRPr lang="ar-EG" sz="2000" b="1" kern="100" dirty="0">
              <a:effectLst/>
              <a:latin typeface="Alexandria" pitchFamily="2" charset="-78"/>
              <a:ea typeface="Calibri" panose="020F0502020204030204" pitchFamily="34" charset="0"/>
              <a:cs typeface="Alexandria" pitchFamily="2" charset="-78"/>
            </a:endParaRPr>
          </a:p>
          <a:p>
            <a:pPr algn="just" rtl="1">
              <a:spcBef>
                <a:spcPts val="600"/>
              </a:spcBef>
              <a:spcAft>
                <a:spcPts val="1200"/>
              </a:spcAft>
            </a:pPr>
            <a:r>
              <a:rPr lang="ar-EG" b="1" kern="100" dirty="0">
                <a:effectLst/>
                <a:latin typeface="Alexandria" pitchFamily="2" charset="-78"/>
                <a:ea typeface="Calibri" panose="020F0502020204030204" pitchFamily="34" charset="0"/>
                <a:cs typeface="Alexandria" pitchFamily="2" charset="-78"/>
              </a:rPr>
              <a:t>الابتكار: </a:t>
            </a:r>
            <a:r>
              <a:rPr lang="ar-EG" kern="100" dirty="0">
                <a:effectLst/>
                <a:latin typeface="Alexandria" pitchFamily="2" charset="-78"/>
                <a:ea typeface="Calibri" panose="020F0502020204030204" pitchFamily="34" charset="0"/>
                <a:cs typeface="Alexandria" pitchFamily="2" charset="-78"/>
              </a:rPr>
              <a:t>استخدام الذكاء الاصطناعي في الواقع المعزز والافتراضي لخلق تجارب تفاعلية وجذابة.</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الأثر: </a:t>
            </a:r>
            <a:r>
              <a:rPr lang="ar-EG" kern="100" dirty="0">
                <a:effectLst/>
                <a:latin typeface="Alexandria" pitchFamily="2" charset="-78"/>
                <a:ea typeface="Calibri" panose="020F0502020204030204" pitchFamily="34" charset="0"/>
                <a:cs typeface="Alexandria" pitchFamily="2" charset="-78"/>
              </a:rPr>
              <a:t>تعزيز استراتيجيات التسويق والعلاقات العامة من خلال تجارب افتراضية تفاعلية ومبتكرة</a:t>
            </a:r>
          </a:p>
          <a:p>
            <a:pPr marL="342900" indent="-342900" algn="just" rtl="1">
              <a:spcBef>
                <a:spcPts val="600"/>
              </a:spcBef>
              <a:spcAft>
                <a:spcPts val="1200"/>
              </a:spcAft>
              <a:buFont typeface="Arial" panose="020B0604020202020204" pitchFamily="34" charset="0"/>
              <a:buChar char="•"/>
            </a:pPr>
            <a:r>
              <a:rPr lang="ar-EG" sz="2000" b="1" kern="100" dirty="0">
                <a:latin typeface="Alexandria" pitchFamily="2" charset="-78"/>
                <a:ea typeface="Calibri" panose="020F0502020204030204" pitchFamily="34" charset="0"/>
                <a:cs typeface="Alexandria" pitchFamily="2" charset="-78"/>
              </a:rPr>
              <a:t>التفاعل الصوتي </a:t>
            </a:r>
            <a:r>
              <a:rPr lang="en-GB" sz="2000" b="1" kern="100" dirty="0">
                <a:latin typeface="Alexandria" pitchFamily="2" charset="-78"/>
                <a:ea typeface="Calibri" panose="020F0502020204030204" pitchFamily="34" charset="0"/>
                <a:cs typeface="Alexandria" pitchFamily="2" charset="-78"/>
              </a:rPr>
              <a:t>Voice Interaction</a:t>
            </a:r>
            <a:endParaRPr lang="ar-EG" sz="2000" b="1" kern="100" dirty="0">
              <a:latin typeface="Alexandria" pitchFamily="2" charset="-78"/>
              <a:ea typeface="Calibri" panose="020F0502020204030204" pitchFamily="34" charset="0"/>
              <a:cs typeface="Alexandria" pitchFamily="2" charset="-78"/>
            </a:endParaRPr>
          </a:p>
          <a:p>
            <a:pPr marL="342900" indent="-342900" algn="just" rtl="1">
              <a:spcBef>
                <a:spcPts val="600"/>
              </a:spcBef>
              <a:spcAft>
                <a:spcPts val="1200"/>
              </a:spcAft>
              <a:buFont typeface="Arial" panose="020B0604020202020204" pitchFamily="34" charset="0"/>
              <a:buChar char="•"/>
            </a:pPr>
            <a:r>
              <a:rPr lang="ar-EG" b="1" kern="100" dirty="0">
                <a:latin typeface="Alexandria" pitchFamily="2" charset="-78"/>
                <a:ea typeface="Calibri" panose="020F0502020204030204" pitchFamily="34" charset="0"/>
                <a:cs typeface="Alexandria" pitchFamily="2" charset="-78"/>
              </a:rPr>
              <a:t>الابتكار</a:t>
            </a:r>
            <a:r>
              <a:rPr lang="ar-EG" sz="2000" kern="100" dirty="0">
                <a:effectLst/>
                <a:latin typeface="Alexandria" pitchFamily="2" charset="-78"/>
                <a:ea typeface="Calibri" panose="020F0502020204030204" pitchFamily="34" charset="0"/>
                <a:cs typeface="Alexandria" pitchFamily="2" charset="-78"/>
              </a:rPr>
              <a:t>: </a:t>
            </a:r>
            <a:r>
              <a:rPr lang="ar-EG" kern="100" dirty="0">
                <a:latin typeface="Alexandria" pitchFamily="2" charset="-78"/>
                <a:ea typeface="Calibri" panose="020F0502020204030204" pitchFamily="34" charset="0"/>
                <a:cs typeface="Alexandria" pitchFamily="2" charset="-78"/>
              </a:rPr>
              <a:t>تحسين تقنيات التفاعل الصوتي مع الذكاء الاصطناعي، مما يسمح بالتفاعل مع الجمهور من خلال الأوامر الصوتية</a:t>
            </a:r>
          </a:p>
          <a:p>
            <a:pPr marL="342900" indent="-342900" algn="just" rtl="1">
              <a:spcBef>
                <a:spcPts val="600"/>
              </a:spcBef>
              <a:spcAft>
                <a:spcPts val="1200"/>
              </a:spcAft>
              <a:buFont typeface="Arial" panose="020B0604020202020204" pitchFamily="34" charset="0"/>
              <a:buChar char="•"/>
            </a:pPr>
            <a:r>
              <a:rPr lang="ar-EG" sz="2000" b="1" kern="100" dirty="0">
                <a:latin typeface="Alexandria" pitchFamily="2" charset="-78"/>
                <a:ea typeface="Calibri" panose="020F0502020204030204" pitchFamily="34" charset="0"/>
                <a:cs typeface="Alexandria" pitchFamily="2" charset="-78"/>
              </a:rPr>
              <a:t>الأثر</a:t>
            </a:r>
            <a:r>
              <a:rPr lang="ar-EG" kern="100" dirty="0">
                <a:latin typeface="Alexandria" pitchFamily="2" charset="-78"/>
                <a:ea typeface="Calibri" panose="020F0502020204030204" pitchFamily="34" charset="0"/>
                <a:cs typeface="Alexandria" pitchFamily="2" charset="-78"/>
              </a:rPr>
              <a:t>: فتح قنوات جديدة للتفاعل مع الجمهور وتقديم خدمات متطورة مثل المساعدين الصوتيين.</a:t>
            </a: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38191709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22901" y="988910"/>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رابعًا: الفرص المستقبلية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65364" y="1799303"/>
            <a:ext cx="10418269" cy="4287584"/>
          </a:xfrm>
          <a:prstGeom prst="rect">
            <a:avLst/>
          </a:prstGeom>
          <a:noFill/>
        </p:spPr>
        <p:txBody>
          <a:bodyPr wrap="square" rtlCol="0">
            <a:spAutoFit/>
          </a:bodyPr>
          <a:lstStyle/>
          <a:p>
            <a:pPr marL="457200" indent="-457200" algn="just" rtl="1">
              <a:lnSpc>
                <a:spcPct val="150000"/>
              </a:lnSpc>
              <a:spcBef>
                <a:spcPts val="600"/>
              </a:spcBef>
              <a:spcAft>
                <a:spcPts val="1200"/>
              </a:spcAft>
              <a:buAutoNum type="arabicPeriod"/>
            </a:pPr>
            <a:r>
              <a:rPr lang="ar-EG" sz="2400" b="1" dirty="0">
                <a:solidFill>
                  <a:srgbClr val="00B0F0"/>
                </a:solidFill>
                <a:latin typeface="Alexandria" pitchFamily="2" charset="-78"/>
                <a:cs typeface="Alexandria" pitchFamily="2" charset="-78"/>
              </a:rPr>
              <a:t>الابتكارات القادمة</a:t>
            </a:r>
          </a:p>
          <a:p>
            <a:pPr algn="just" rtl="1">
              <a:lnSpc>
                <a:spcPct val="150000"/>
              </a:lnSpc>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تطور الذكاء الاصطناعي في المستقبل وكيف يمكن أن يؤثر على العلاقات العامة:</a:t>
            </a:r>
          </a:p>
          <a:p>
            <a:pPr marL="342900" indent="-342900" algn="just" rtl="1">
              <a:lnSpc>
                <a:spcPct val="150000"/>
              </a:lnSpc>
              <a:spcBef>
                <a:spcPts val="600"/>
              </a:spcBef>
              <a:spcAft>
                <a:spcPts val="1200"/>
              </a:spcAft>
              <a:buFont typeface="Arial" panose="020B0604020202020204" pitchFamily="34" charset="0"/>
              <a:buChar char="•"/>
            </a:pPr>
            <a:r>
              <a:rPr lang="ar-EG" sz="2000" b="1" kern="100" dirty="0">
                <a:effectLst/>
                <a:latin typeface="Alexandria" pitchFamily="2" charset="-78"/>
                <a:ea typeface="Calibri" panose="020F0502020204030204" pitchFamily="34" charset="0"/>
                <a:cs typeface="Alexandria" pitchFamily="2" charset="-78"/>
              </a:rPr>
              <a:t>التحليل التنبؤي </a:t>
            </a:r>
            <a:r>
              <a:rPr lang="en-GB" sz="2000" b="1" kern="100" dirty="0">
                <a:effectLst/>
                <a:latin typeface="Alexandria" pitchFamily="2" charset="-78"/>
                <a:ea typeface="Calibri" panose="020F0502020204030204" pitchFamily="34" charset="0"/>
                <a:cs typeface="Alexandria" pitchFamily="2" charset="-78"/>
              </a:rPr>
              <a:t>Predictive Analytics</a:t>
            </a:r>
            <a:endParaRPr lang="ar-EG" sz="2000" b="1" kern="100" dirty="0">
              <a:effectLst/>
              <a:latin typeface="Alexandria" pitchFamily="2" charset="-78"/>
              <a:ea typeface="Calibri" panose="020F0502020204030204" pitchFamily="34" charset="0"/>
              <a:cs typeface="Alexandria" pitchFamily="2" charset="-78"/>
            </a:endParaRPr>
          </a:p>
          <a:p>
            <a:pPr marL="342900" indent="-342900" algn="just" rtl="1">
              <a:lnSpc>
                <a:spcPct val="150000"/>
              </a:lnSpc>
              <a:spcBef>
                <a:spcPts val="600"/>
              </a:spcBef>
              <a:spcAft>
                <a:spcPts val="1200"/>
              </a:spcAft>
              <a:buFont typeface="Arial" panose="020B0604020202020204" pitchFamily="34" charset="0"/>
              <a:buChar char="•"/>
            </a:pPr>
            <a:r>
              <a:rPr lang="ar-EG" b="1" kern="100" dirty="0">
                <a:effectLst/>
                <a:latin typeface="Alexandria" pitchFamily="2" charset="-78"/>
                <a:ea typeface="Calibri" panose="020F0502020204030204" pitchFamily="34" charset="0"/>
                <a:cs typeface="Alexandria" pitchFamily="2" charset="-78"/>
              </a:rPr>
              <a:t>الابتكار: </a:t>
            </a:r>
            <a:r>
              <a:rPr lang="ar-EG" kern="100" dirty="0">
                <a:effectLst/>
                <a:latin typeface="Alexandria" pitchFamily="2" charset="-78"/>
                <a:ea typeface="Calibri" panose="020F0502020204030204" pitchFamily="34" charset="0"/>
                <a:cs typeface="Alexandria" pitchFamily="2" charset="-78"/>
              </a:rPr>
              <a:t>تطوير نماذج التحليل التنبؤي لمساعدة الشركات في التنبؤ بالاتجاهات المستقبلية والتصرفات المحتملة للجمهور.</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الأثر: </a:t>
            </a:r>
            <a:r>
              <a:rPr lang="ar-EG" kern="100" dirty="0">
                <a:effectLst/>
                <a:latin typeface="Alexandria" pitchFamily="2" charset="-78"/>
                <a:ea typeface="Calibri" panose="020F0502020204030204" pitchFamily="34" charset="0"/>
                <a:cs typeface="Alexandria" pitchFamily="2" charset="-78"/>
              </a:rPr>
              <a:t>تحسين التخطيط الاستراتيجي واتخاذ القرارات بناءً على التوقعات الدقيقة.</a:t>
            </a: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7106015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22901" y="988910"/>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رابعًا: الفرص المستقبلية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65364" y="1799303"/>
            <a:ext cx="10418269" cy="4333750"/>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2. استراتيجيات جديدة</a:t>
            </a:r>
          </a:p>
          <a:p>
            <a:pPr algn="just" rtl="1">
              <a:lnSpc>
                <a:spcPct val="150000"/>
              </a:lnSpc>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كيف يمكن للمهنيين في العلاقات العامة الاستفادة من التقدم التكنولوجي لتحسين استراتيجياتهم:</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تحسين الاستهداف الشخصي:</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الاستراتيجية</a:t>
            </a:r>
            <a:r>
              <a:rPr lang="ar-EG" b="1"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استخدم تقنيات الذكاء الاصطناعي لتحليل بيانات الجمهور وتخصيص الرسائل بناءً على الاهتمامات والتفضيلات الفردية.</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الفائدة: </a:t>
            </a:r>
            <a:r>
              <a:rPr lang="ar-EG" kern="100" dirty="0">
                <a:effectLst/>
                <a:latin typeface="Alexandria" pitchFamily="2" charset="-78"/>
                <a:ea typeface="Calibri" panose="020F0502020204030204" pitchFamily="34" charset="0"/>
                <a:cs typeface="Alexandria" pitchFamily="2" charset="-78"/>
              </a:rPr>
              <a:t>زيادة فعالية الحملات التسويقية وتعزيز تفاعل الجمهور مع العلامة التجارية.</a:t>
            </a: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117449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22901" y="753621"/>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رابعًا: الفرص المستقبلية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3355" y="1275231"/>
            <a:ext cx="10418269" cy="5124480"/>
          </a:xfrm>
          <a:prstGeom prst="rect">
            <a:avLst/>
          </a:prstGeom>
          <a:noFill/>
        </p:spPr>
        <p:txBody>
          <a:bodyPr wrap="square" rtlCol="0">
            <a:spAutoFit/>
          </a:bodyPr>
          <a:lstStyle/>
          <a:p>
            <a:pPr algn="just" rtl="1">
              <a:spcBef>
                <a:spcPts val="600"/>
              </a:spcBef>
              <a:spcAft>
                <a:spcPts val="1200"/>
              </a:spcAft>
            </a:pPr>
            <a:r>
              <a:rPr lang="ar-EG" sz="2400" b="1" dirty="0">
                <a:solidFill>
                  <a:srgbClr val="00B0F0"/>
                </a:solidFill>
                <a:latin typeface="Alexandria" pitchFamily="2" charset="-78"/>
                <a:cs typeface="Alexandria" pitchFamily="2" charset="-78"/>
              </a:rPr>
              <a:t>2. استراتيجيات جديدة</a:t>
            </a:r>
          </a:p>
          <a:p>
            <a:pPr algn="just" rtl="1">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كيف يمكن للمهنيين في العلاقات العامة الاستفادة من التقدم التكنولوجي لتحسين استراتيجياتهم:</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تطوير تجارب تفاعلية:</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الاستراتيجية: </a:t>
            </a:r>
            <a:r>
              <a:rPr lang="ar-EG" kern="100" dirty="0">
                <a:effectLst/>
                <a:latin typeface="Alexandria" pitchFamily="2" charset="-78"/>
                <a:ea typeface="Calibri" panose="020F0502020204030204" pitchFamily="34" charset="0"/>
                <a:cs typeface="Alexandria" pitchFamily="2" charset="-78"/>
              </a:rPr>
              <a:t>دمج الواقع المعزز والواقع الافتراضي في حملات العلاقات العامة لخلق تجارب تفاعلية وممتعة.</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الفائدة: </a:t>
            </a:r>
            <a:r>
              <a:rPr lang="ar-EG" kern="100" dirty="0">
                <a:effectLst/>
                <a:latin typeface="Alexandria" pitchFamily="2" charset="-78"/>
                <a:ea typeface="Calibri" panose="020F0502020204030204" pitchFamily="34" charset="0"/>
                <a:cs typeface="Alexandria" pitchFamily="2" charset="-78"/>
              </a:rPr>
              <a:t>جذب الانتباه وزيادة التفاعل مع المحتوى بطريقة جديدة ومبتكرة</a:t>
            </a:r>
            <a:r>
              <a:rPr lang="ar-EG" b="1" kern="100" dirty="0">
                <a:effectLst/>
                <a:latin typeface="Alexandria" pitchFamily="2" charset="-78"/>
                <a:ea typeface="Calibri" panose="020F0502020204030204" pitchFamily="34" charset="0"/>
                <a:cs typeface="Alexandria" pitchFamily="2" charset="-78"/>
              </a:rPr>
              <a:t>.</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تحسين إدارة الأزمات:</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الاستراتيجية</a:t>
            </a:r>
            <a:r>
              <a:rPr lang="ar-EG" kern="100" dirty="0">
                <a:effectLst/>
                <a:latin typeface="Alexandria" pitchFamily="2" charset="-78"/>
                <a:ea typeface="Calibri" panose="020F0502020204030204" pitchFamily="34" charset="0"/>
                <a:cs typeface="Alexandria" pitchFamily="2" charset="-78"/>
              </a:rPr>
              <a:t>: استخدم التحليل التنبؤي لمراقبة الاتجاهات وتحليل البيانات لتوقع الأزمات المحتملة والتخطيط للتعامل معها.</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الفائدة</a:t>
            </a:r>
            <a:r>
              <a:rPr lang="ar-EG" kern="100" dirty="0">
                <a:effectLst/>
                <a:latin typeface="Alexandria" pitchFamily="2" charset="-78"/>
                <a:ea typeface="Calibri" panose="020F0502020204030204" pitchFamily="34" charset="0"/>
                <a:cs typeface="Alexandria" pitchFamily="2" charset="-78"/>
              </a:rPr>
              <a:t>: تحسين الاستجابة للأزمات وتقليل الأضرار المحتملة على سمعة العلامة التجارية.</a:t>
            </a: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03482910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22901" y="753621"/>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رابعًا: الفرص المستقبلية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63128" y="1293644"/>
            <a:ext cx="10665744" cy="5155257"/>
          </a:xfrm>
          <a:prstGeom prst="rect">
            <a:avLst/>
          </a:prstGeom>
          <a:noFill/>
        </p:spPr>
        <p:txBody>
          <a:bodyPr wrap="square" rtlCol="0">
            <a:spAutoFit/>
          </a:bodyPr>
          <a:lstStyle/>
          <a:p>
            <a:pPr algn="just" rtl="1">
              <a:spcBef>
                <a:spcPts val="600"/>
              </a:spcBef>
              <a:spcAft>
                <a:spcPts val="1200"/>
              </a:spcAft>
            </a:pPr>
            <a:r>
              <a:rPr lang="ar-EG" sz="2400" b="1" dirty="0">
                <a:solidFill>
                  <a:srgbClr val="00B0F0"/>
                </a:solidFill>
                <a:latin typeface="Alexandria" pitchFamily="2" charset="-78"/>
                <a:cs typeface="Alexandria" pitchFamily="2" charset="-78"/>
              </a:rPr>
              <a:t>2. استراتيجيات جديدة</a:t>
            </a:r>
          </a:p>
          <a:p>
            <a:pPr algn="just" rtl="1">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كيف يمكن للمهنيين في العلاقات العامة الاستفادة من التقدم التكنولوجي لتحسين استراتيجياتهم:</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أتمتة التواصل:</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الاستراتيجية: </a:t>
            </a:r>
            <a:r>
              <a:rPr lang="ar-EG" kern="100" dirty="0">
                <a:effectLst/>
                <a:latin typeface="Alexandria" pitchFamily="2" charset="-78"/>
                <a:ea typeface="Calibri" panose="020F0502020204030204" pitchFamily="34" charset="0"/>
                <a:cs typeface="Alexandria" pitchFamily="2" charset="-78"/>
              </a:rPr>
              <a:t>استثمار في تقنيات الدردشة الذكية والروبوتات لتحسين التفاعل مع الجمهور وتقديم دعم فوري.</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الفائدة: </a:t>
            </a:r>
            <a:r>
              <a:rPr lang="ar-EG" kern="100" dirty="0">
                <a:effectLst/>
                <a:latin typeface="Alexandria" pitchFamily="2" charset="-78"/>
                <a:ea typeface="Calibri" panose="020F0502020204030204" pitchFamily="34" charset="0"/>
                <a:cs typeface="Alexandria" pitchFamily="2" charset="-78"/>
              </a:rPr>
              <a:t>تحسين رضا العملاء وتقليل الوقت المستغرق في الرد على الاستفسارات.</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تحليل الأداء:</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الاستراتيجية</a:t>
            </a:r>
            <a:r>
              <a:rPr lang="ar-EG" kern="100" dirty="0">
                <a:effectLst/>
                <a:latin typeface="Alexandria" pitchFamily="2" charset="-78"/>
                <a:ea typeface="Calibri" panose="020F0502020204030204" pitchFamily="34" charset="0"/>
                <a:cs typeface="Alexandria" pitchFamily="2" charset="-78"/>
              </a:rPr>
              <a:t>:  استخدام أدوات التحليل المتقدمة لتقييم فعالية الحملات وتقديم تقارير مفصلة حول الأداء.</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الفائدة</a:t>
            </a:r>
            <a:r>
              <a:rPr lang="ar-EG" kern="100" dirty="0">
                <a:effectLst/>
                <a:latin typeface="Alexandria" pitchFamily="2" charset="-78"/>
                <a:ea typeface="Calibri" panose="020F0502020204030204" pitchFamily="34" charset="0"/>
                <a:cs typeface="Alexandria" pitchFamily="2" charset="-78"/>
              </a:rPr>
              <a:t>: تحسين استراتيجيات العلاقات العامة من خلال فهم ما يعمل بشكل جيد وما يحتاج إلى تحسين.</a:t>
            </a: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06295031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7889" y="982024"/>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رابعًا: الفرص المستقبلية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17889" y="1774755"/>
            <a:ext cx="10665744" cy="4333750"/>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2. استراتيجيات جديدة</a:t>
            </a:r>
          </a:p>
          <a:p>
            <a:pPr algn="just" rtl="1">
              <a:lnSpc>
                <a:spcPct val="150000"/>
              </a:lnSpc>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كيف يمكن للمهنيين في العلاقات العامة الاستفادة من التقدم التكنولوجي لتحسين استراتيجياتهم:</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التفاعل الصوتي:</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الاستراتيجية: </a:t>
            </a:r>
            <a:r>
              <a:rPr lang="ar-EG" kern="100" dirty="0">
                <a:effectLst/>
                <a:latin typeface="Alexandria" pitchFamily="2" charset="-78"/>
                <a:ea typeface="Calibri" panose="020F0502020204030204" pitchFamily="34" charset="0"/>
                <a:cs typeface="Alexandria" pitchFamily="2" charset="-78"/>
              </a:rPr>
              <a:t>تطوير تجارب تفاعلية عبر الأوامر الصوتية وتقديم محتوى تفاعلي من خلال المساعدين الصوتيين.</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الفائدة: </a:t>
            </a:r>
            <a:r>
              <a:rPr lang="ar-EG" kern="100" dirty="0">
                <a:effectLst/>
                <a:latin typeface="Alexandria" pitchFamily="2" charset="-78"/>
                <a:ea typeface="Calibri" panose="020F0502020204030204" pitchFamily="34" charset="0"/>
                <a:cs typeface="Alexandria" pitchFamily="2" charset="-78"/>
              </a:rPr>
              <a:t>فتح قنوات جديدة للتفاعل مع الجمهور وتقديم تجربة مستخدم مبتكرة.</a:t>
            </a: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01173952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GB"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
        <p:nvSpPr>
          <p:cNvPr id="48" name="TextBox 47"/>
          <p:cNvSpPr txBox="1"/>
          <p:nvPr/>
        </p:nvSpPr>
        <p:spPr>
          <a:xfrm>
            <a:off x="389106" y="2648407"/>
            <a:ext cx="1133370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خامسًا: </a:t>
            </a:r>
            <a:r>
              <a:rPr lang="ar-EG" sz="2800" b="1" dirty="0">
                <a:latin typeface="Alexandria" charset="0"/>
                <a:cs typeface="Alexandria" charset="0"/>
              </a:rPr>
              <a:t> أمثلة واقعية وتطبيقات عملية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162472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22901" y="769117"/>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خامسًا:  أمثلة واقعية وتطبيقات عملية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03425" y="1292337"/>
            <a:ext cx="9941216" cy="4985275"/>
          </a:xfrm>
          <a:prstGeom prst="rect">
            <a:avLst/>
          </a:prstGeom>
          <a:noFill/>
        </p:spPr>
        <p:txBody>
          <a:bodyPr wrap="square" rtlCol="0">
            <a:spAutoFit/>
          </a:bodyPr>
          <a:lstStyle/>
          <a:p>
            <a:pPr algn="ctr"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1. حالات دراسية</a:t>
            </a:r>
          </a:p>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1.1 شركة</a:t>
            </a:r>
            <a:r>
              <a:rPr lang="en-GB" sz="2400" b="1" dirty="0">
                <a:solidFill>
                  <a:srgbClr val="00B0F0"/>
                </a:solidFill>
                <a:latin typeface="Alexandria" pitchFamily="2" charset="-78"/>
                <a:cs typeface="Alexandria" pitchFamily="2" charset="-78"/>
              </a:rPr>
              <a:t>Coca-Cola </a:t>
            </a:r>
            <a:r>
              <a:rPr lang="ar-EG" sz="2400" b="1" dirty="0">
                <a:solidFill>
                  <a:srgbClr val="00B0F0"/>
                </a:solidFill>
                <a:latin typeface="Alexandria" pitchFamily="2" charset="-78"/>
                <a:cs typeface="Alexandria" pitchFamily="2" charset="-78"/>
              </a:rPr>
              <a:t> استخدام الذكاء الاصطناعي لتحليل مشاعر العملاء</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التطبيق: </a:t>
            </a:r>
            <a:r>
              <a:rPr lang="ar-EG" kern="100" dirty="0">
                <a:effectLst/>
                <a:latin typeface="Alexandria" pitchFamily="2" charset="-78"/>
                <a:ea typeface="Calibri" panose="020F0502020204030204" pitchFamily="34" charset="0"/>
                <a:cs typeface="Alexandria" pitchFamily="2" charset="-78"/>
              </a:rPr>
              <a:t>استخدمت</a:t>
            </a:r>
            <a:r>
              <a:rPr lang="en-GB" kern="100" dirty="0">
                <a:effectLst/>
                <a:latin typeface="Alexandria" pitchFamily="2" charset="-78"/>
                <a:ea typeface="Calibri" panose="020F0502020204030204" pitchFamily="34" charset="0"/>
                <a:cs typeface="Alexandria" pitchFamily="2" charset="-78"/>
              </a:rPr>
              <a:t>Coca-Cola </a:t>
            </a:r>
            <a:r>
              <a:rPr lang="ar-EG" kern="100" dirty="0">
                <a:effectLst/>
                <a:latin typeface="Alexandria" pitchFamily="2" charset="-78"/>
                <a:ea typeface="Calibri" panose="020F0502020204030204" pitchFamily="34" charset="0"/>
                <a:cs typeface="Alexandria" pitchFamily="2" charset="-78"/>
              </a:rPr>
              <a:t> الذكاء الاصطناعي لتحليل مشاعر العملاء على وسائل التواصل الاجتماعي بشأن حملاتها الإعلانية ومنتجاتها. استخدمت الشركة أدوات تحليل النصوص والتعرف على المشاعر لتحليل الآراء والاتجاهات.</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النتائج: </a:t>
            </a:r>
            <a:r>
              <a:rPr lang="ar-EG" kern="100" dirty="0">
                <a:effectLst/>
                <a:latin typeface="Alexandria" pitchFamily="2" charset="-78"/>
                <a:ea typeface="Calibri" panose="020F0502020204030204" pitchFamily="34" charset="0"/>
                <a:cs typeface="Alexandria" pitchFamily="2" charset="-78"/>
              </a:rPr>
              <a:t>ساعدت هذه التحليلات</a:t>
            </a:r>
            <a:r>
              <a:rPr lang="en-GB" kern="100" dirty="0">
                <a:effectLst/>
                <a:latin typeface="Alexandria" pitchFamily="2" charset="-78"/>
                <a:ea typeface="Calibri" panose="020F0502020204030204" pitchFamily="34" charset="0"/>
                <a:cs typeface="Alexandria" pitchFamily="2" charset="-78"/>
              </a:rPr>
              <a:t>Coca-Cola </a:t>
            </a:r>
            <a:r>
              <a:rPr lang="ar-EG" kern="100" dirty="0">
                <a:effectLst/>
                <a:latin typeface="Alexandria" pitchFamily="2" charset="-78"/>
                <a:ea typeface="Calibri" panose="020F0502020204030204" pitchFamily="34" charset="0"/>
                <a:cs typeface="Alexandria" pitchFamily="2" charset="-78"/>
              </a:rPr>
              <a:t> في تعديل استراتيجياتها التسويقية وتطوير محتوى يتناسب مع اهتمامات وتفضيلات الجمهور. كان لذلك تأثير إيجابي على تفاعل العملاء وزيادة الانطباع الإيجابي حول العلامة التجارية.</a:t>
            </a: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19452475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7889" y="982024"/>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خامسًا:  أمثلة واقعية وتطبيقات عملية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125392" y="1799303"/>
            <a:ext cx="9941216" cy="3230949"/>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1.2 شركة </a:t>
            </a:r>
            <a:r>
              <a:rPr lang="en-GB" sz="2400" b="1" dirty="0">
                <a:solidFill>
                  <a:srgbClr val="00B0F0"/>
                </a:solidFill>
                <a:latin typeface="Alexandria" pitchFamily="2" charset="-78"/>
                <a:cs typeface="Alexandria" pitchFamily="2" charset="-78"/>
              </a:rPr>
              <a:t>H&amp;M: </a:t>
            </a:r>
            <a:r>
              <a:rPr lang="ar-EG" sz="2400" b="1" dirty="0">
                <a:solidFill>
                  <a:srgbClr val="00B0F0"/>
                </a:solidFill>
                <a:latin typeface="Alexandria" pitchFamily="2" charset="-78"/>
                <a:cs typeface="Alexandria" pitchFamily="2" charset="-78"/>
              </a:rPr>
              <a:t>تخصيص التجارب عبر الذكاء الاصطناعي</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التطبيق: </a:t>
            </a:r>
            <a:r>
              <a:rPr lang="ar-EG" kern="100" dirty="0">
                <a:effectLst/>
                <a:latin typeface="Alexandria" pitchFamily="2" charset="-78"/>
                <a:ea typeface="Calibri" panose="020F0502020204030204" pitchFamily="34" charset="0"/>
                <a:cs typeface="Alexandria" pitchFamily="2" charset="-78"/>
              </a:rPr>
              <a:t>قامت </a:t>
            </a:r>
            <a:r>
              <a:rPr lang="en-GB" kern="100" dirty="0">
                <a:effectLst/>
                <a:latin typeface="Alexandria" pitchFamily="2" charset="-78"/>
                <a:ea typeface="Calibri" panose="020F0502020204030204" pitchFamily="34" charset="0"/>
                <a:cs typeface="Alexandria" pitchFamily="2" charset="-78"/>
              </a:rPr>
              <a:t>H&amp;M </a:t>
            </a:r>
            <a:r>
              <a:rPr lang="ar-EG" kern="100" dirty="0">
                <a:effectLst/>
                <a:latin typeface="Alexandria" pitchFamily="2" charset="-78"/>
                <a:ea typeface="Calibri" panose="020F0502020204030204" pitchFamily="34" charset="0"/>
                <a:cs typeface="Alexandria" pitchFamily="2" charset="-78"/>
              </a:rPr>
              <a:t>باستخدام الذكاء الاصطناعي لتقديم توصيات مخصصة للعملاء على موقعها الإلكتروني. استخدمت الشركة تقنيات التعلم الآلي لتحليل بيانات التصفح والشراء وتقديم منتجات مشابهة بناءً على اهتمامات العملاء</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النتائج: </a:t>
            </a:r>
            <a:r>
              <a:rPr lang="ar-EG" kern="100" dirty="0">
                <a:effectLst/>
                <a:latin typeface="Alexandria" pitchFamily="2" charset="-78"/>
                <a:ea typeface="Calibri" panose="020F0502020204030204" pitchFamily="34" charset="0"/>
                <a:cs typeface="Alexandria" pitchFamily="2" charset="-78"/>
              </a:rPr>
              <a:t>أدى هذا إلى تحسين تجربة التسوق الشخصية وزيادة معدلات التحويل والمبيعات. كما ساعد في تعزيز ولاء العملاء من خلال تقديم توصيات أكثر دقة وملاءمة.</a:t>
            </a: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50803525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7889" y="982024"/>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خامسًا:  أمثلة واقعية وتطبيقات عملية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125392" y="1799303"/>
            <a:ext cx="9941216" cy="3784947"/>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1.3 شركة</a:t>
            </a:r>
            <a:r>
              <a:rPr lang="en-GB" sz="2400" b="1" dirty="0">
                <a:solidFill>
                  <a:srgbClr val="00B0F0"/>
                </a:solidFill>
                <a:latin typeface="Alexandria" pitchFamily="2" charset="-78"/>
                <a:cs typeface="Alexandria" pitchFamily="2" charset="-78"/>
              </a:rPr>
              <a:t>PepsiCo </a:t>
            </a:r>
            <a:r>
              <a:rPr lang="ar-EG" sz="2400" b="1" dirty="0">
                <a:solidFill>
                  <a:srgbClr val="00B0F0"/>
                </a:solidFill>
                <a:latin typeface="Alexandria" pitchFamily="2" charset="-78"/>
                <a:cs typeface="Alexandria" pitchFamily="2" charset="-78"/>
              </a:rPr>
              <a:t> تحسين التفاعل مع العملاء باستخدام الدردشة الذكية</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التطبيق: </a:t>
            </a:r>
            <a:r>
              <a:rPr lang="ar-EG" kern="100" dirty="0">
                <a:effectLst/>
                <a:latin typeface="Alexandria" pitchFamily="2" charset="-78"/>
                <a:ea typeface="Calibri" panose="020F0502020204030204" pitchFamily="34" charset="0"/>
                <a:cs typeface="Alexandria" pitchFamily="2" charset="-78"/>
              </a:rPr>
              <a:t> استخدمت </a:t>
            </a:r>
            <a:r>
              <a:rPr lang="en-GB" kern="100" dirty="0">
                <a:effectLst/>
                <a:latin typeface="Alexandria" pitchFamily="2" charset="-78"/>
                <a:ea typeface="Calibri" panose="020F0502020204030204" pitchFamily="34" charset="0"/>
                <a:cs typeface="Alexandria" pitchFamily="2" charset="-78"/>
              </a:rPr>
              <a:t>PepsiCo </a:t>
            </a:r>
            <a:r>
              <a:rPr lang="ar-EG" kern="100" dirty="0">
                <a:effectLst/>
                <a:latin typeface="Alexandria" pitchFamily="2" charset="-78"/>
                <a:ea typeface="Calibri" panose="020F0502020204030204" pitchFamily="34" charset="0"/>
                <a:cs typeface="Alexandria" pitchFamily="2" charset="-78"/>
              </a:rPr>
              <a:t>روبوتات الدردشة الذكية للتفاعل مع العملاء على وسائل التواصل الاجتماعي. كانت الروبوتات تقدم معلومات حول المنتجات، وتجري استطلاعات للرأي، وتساعد في حل المشكلات.</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النتائج: </a:t>
            </a:r>
            <a:r>
              <a:rPr lang="ar-EG" kern="100" dirty="0">
                <a:effectLst/>
                <a:latin typeface="Alexandria" pitchFamily="2" charset="-78"/>
                <a:ea typeface="Calibri" panose="020F0502020204030204" pitchFamily="34" charset="0"/>
                <a:cs typeface="Alexandria" pitchFamily="2" charset="-78"/>
              </a:rPr>
              <a:t>ساعدت هذه الروبوتات في تحسين سرعة الاستجابة لأسئلة العملاء وتقليل وقت الانتظار. كما عززت من تجربة العملاء ورضاهم من خلال تقديم دعم فوري وفعال.</a:t>
            </a: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60259684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7889" y="982024"/>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خامسًا:  أمثلة واقعية وتطبيقات عملية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125392" y="1799303"/>
            <a:ext cx="9941216" cy="3646447"/>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1.4 شركة</a:t>
            </a:r>
            <a:r>
              <a:rPr lang="en-GB" sz="2400" b="1" dirty="0">
                <a:solidFill>
                  <a:srgbClr val="00B0F0"/>
                </a:solidFill>
                <a:latin typeface="Alexandria" pitchFamily="2" charset="-78"/>
                <a:cs typeface="Alexandria" pitchFamily="2" charset="-78"/>
              </a:rPr>
              <a:t>Nike: </a:t>
            </a:r>
            <a:r>
              <a:rPr lang="ar-EG" sz="2400" b="1" dirty="0">
                <a:solidFill>
                  <a:srgbClr val="00B0F0"/>
                </a:solidFill>
                <a:latin typeface="Alexandria" pitchFamily="2" charset="-78"/>
                <a:cs typeface="Alexandria" pitchFamily="2" charset="-78"/>
              </a:rPr>
              <a:t> تحليل البيانات لتحسين الحملات التسويقية</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التطبيق: </a:t>
            </a:r>
            <a:r>
              <a:rPr lang="ar-EG" kern="100" dirty="0">
                <a:effectLst/>
                <a:latin typeface="Alexandria" pitchFamily="2" charset="-78"/>
                <a:ea typeface="Calibri" panose="020F0502020204030204" pitchFamily="34" charset="0"/>
                <a:cs typeface="Alexandria" pitchFamily="2" charset="-78"/>
              </a:rPr>
              <a:t> استخدمت </a:t>
            </a:r>
            <a:r>
              <a:rPr lang="en-GB" kern="100" dirty="0">
                <a:effectLst/>
                <a:latin typeface="Alexandria" pitchFamily="2" charset="-78"/>
                <a:ea typeface="Calibri" panose="020F0502020204030204" pitchFamily="34" charset="0"/>
                <a:cs typeface="Alexandria" pitchFamily="2" charset="-78"/>
              </a:rPr>
              <a:t>Nike</a:t>
            </a:r>
            <a:r>
              <a:rPr lang="ar-EG" kern="100" dirty="0">
                <a:effectLst/>
                <a:latin typeface="Alexandria" pitchFamily="2" charset="-78"/>
                <a:ea typeface="Calibri" panose="020F0502020204030204" pitchFamily="34" charset="0"/>
                <a:cs typeface="Alexandria" pitchFamily="2" charset="-78"/>
              </a:rPr>
              <a:t> أدوات تحليل البيانات المستندة إلى الذكاء الاصطناعي لتحليل أداء حملاتها الإعلانية وتفاعل العملاء عبر مختلف القنوات الرقمية. استخدمت الشركة التحليل النصي والتعرف على المشاعر لتقييم ردود الفعل حول حملاتها.</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النتائج: </a:t>
            </a:r>
            <a:r>
              <a:rPr lang="ar-EG" kern="100" dirty="0">
                <a:effectLst/>
                <a:latin typeface="Alexandria" pitchFamily="2" charset="-78"/>
                <a:ea typeface="Calibri" panose="020F0502020204030204" pitchFamily="34" charset="0"/>
                <a:cs typeface="Alexandria" pitchFamily="2" charset="-78"/>
              </a:rPr>
              <a:t>ساعدت هذه التحليلات</a:t>
            </a:r>
            <a:r>
              <a:rPr lang="en-GB" kern="100" dirty="0">
                <a:effectLst/>
                <a:latin typeface="Alexandria" pitchFamily="2" charset="-78"/>
                <a:ea typeface="Calibri" panose="020F0502020204030204" pitchFamily="34" charset="0"/>
                <a:cs typeface="Alexandria" pitchFamily="2" charset="-78"/>
              </a:rPr>
              <a:t>Nike </a:t>
            </a:r>
            <a:r>
              <a:rPr lang="ar-EG" kern="100" dirty="0">
                <a:effectLst/>
                <a:latin typeface="Alexandria" pitchFamily="2" charset="-78"/>
                <a:ea typeface="Calibri" panose="020F0502020204030204" pitchFamily="34" charset="0"/>
                <a:cs typeface="Alexandria" pitchFamily="2" charset="-78"/>
              </a:rPr>
              <a:t> في تحديد الاتجاهات وتقديم استراتيجيات تسويقية أكثر استهدافًا وفعالية. أدى ذلك إلى تحسين الأداء التسويقي وزيادة التأثير الإيجابي على العلامة التجارية.</a:t>
            </a: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8444664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22901" y="745641"/>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خامسًا:  أمثلة واقعية وتطبيقات عملية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248511"/>
            <a:ext cx="10693709" cy="5169941"/>
          </a:xfrm>
          <a:prstGeom prst="rect">
            <a:avLst/>
          </a:prstGeom>
          <a:noFill/>
        </p:spPr>
        <p:txBody>
          <a:bodyPr wrap="square" rtlCol="0">
            <a:spAutoFit/>
          </a:bodyPr>
          <a:lstStyle/>
          <a:p>
            <a:pPr algn="ctr"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2. تحليل نتائج التطبيقات</a:t>
            </a:r>
          </a:p>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2.1 تحسين تجربة العميل وزيادة التفاعل:</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التأثير: </a:t>
            </a:r>
            <a:r>
              <a:rPr lang="ar-EG" kern="100" dirty="0">
                <a:effectLst/>
                <a:latin typeface="Alexandria" pitchFamily="2" charset="-78"/>
                <a:ea typeface="Calibri" panose="020F0502020204030204" pitchFamily="34" charset="0"/>
                <a:cs typeface="Alexandria" pitchFamily="2" charset="-78"/>
              </a:rPr>
              <a:t>التطبيقات الناجحة للذكاء الاصطناعي، مثل توصيات</a:t>
            </a:r>
            <a:r>
              <a:rPr lang="en-GB" kern="100" dirty="0">
                <a:effectLst/>
                <a:latin typeface="Alexandria" pitchFamily="2" charset="-78"/>
                <a:ea typeface="Calibri" panose="020F0502020204030204" pitchFamily="34" charset="0"/>
                <a:cs typeface="Alexandria" pitchFamily="2" charset="-78"/>
              </a:rPr>
              <a:t>H&amp;M </a:t>
            </a:r>
            <a:r>
              <a:rPr lang="ar-EG" kern="100" dirty="0">
                <a:effectLst/>
                <a:latin typeface="Alexandria" pitchFamily="2" charset="-78"/>
                <a:ea typeface="Calibri" panose="020F0502020204030204" pitchFamily="34" charset="0"/>
                <a:cs typeface="Alexandria" pitchFamily="2" charset="-78"/>
              </a:rPr>
              <a:t> والدردشة الذكية لشركة </a:t>
            </a:r>
            <a:r>
              <a:rPr lang="en-GB" kern="100" dirty="0">
                <a:effectLst/>
                <a:latin typeface="Alexandria" pitchFamily="2" charset="-78"/>
                <a:ea typeface="Calibri" panose="020F0502020204030204" pitchFamily="34" charset="0"/>
                <a:cs typeface="Alexandria" pitchFamily="2" charset="-78"/>
              </a:rPr>
              <a:t>PepsiCo، </a:t>
            </a:r>
            <a:r>
              <a:rPr lang="ar-EG" kern="100" dirty="0">
                <a:effectLst/>
                <a:latin typeface="Alexandria" pitchFamily="2" charset="-78"/>
                <a:ea typeface="Calibri" panose="020F0502020204030204" pitchFamily="34" charset="0"/>
                <a:cs typeface="Alexandria" pitchFamily="2" charset="-78"/>
              </a:rPr>
              <a:t>أثبتت قدرتها على تحسين تجربة العملاء وزيادة التفاعل. توفر هذه التطبيقات تجربة أكثر تخصيصًا وسرعة في الاستجابة، مما يعزز رضا العملاء ويزيد من ولائهم.</a:t>
            </a:r>
          </a:p>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2.2 تحسين فعالية الحملات التسويقية:</a:t>
            </a:r>
          </a:p>
          <a:p>
            <a:pPr algn="just" rtl="1">
              <a:lnSpc>
                <a:spcPct val="150000"/>
              </a:lnSpc>
              <a:spcBef>
                <a:spcPts val="600"/>
              </a:spcBef>
              <a:spcAft>
                <a:spcPts val="1200"/>
              </a:spcAft>
            </a:pPr>
            <a:r>
              <a:rPr lang="ar-EG" sz="2000" b="1" kern="100" dirty="0">
                <a:latin typeface="Alexandria" pitchFamily="2" charset="-78"/>
                <a:ea typeface="Calibri" panose="020F0502020204030204" pitchFamily="34" charset="0"/>
                <a:cs typeface="Alexandria" pitchFamily="2" charset="-78"/>
              </a:rPr>
              <a:t>التأثير</a:t>
            </a:r>
            <a:r>
              <a:rPr lang="ar-EG" kern="100" dirty="0">
                <a:effectLst/>
                <a:latin typeface="Alexandria" pitchFamily="2" charset="-78"/>
                <a:ea typeface="Calibri" panose="020F0502020204030204" pitchFamily="34" charset="0"/>
                <a:cs typeface="Alexandria" pitchFamily="2" charset="-78"/>
              </a:rPr>
              <a:t>: تحليل المشاعر والبيانات، كما في حالة </a:t>
            </a:r>
            <a:r>
              <a:rPr lang="en-GB" kern="100" dirty="0">
                <a:effectLst/>
                <a:latin typeface="Alexandria" pitchFamily="2" charset="-78"/>
                <a:ea typeface="Calibri" panose="020F0502020204030204" pitchFamily="34" charset="0"/>
                <a:cs typeface="Alexandria" pitchFamily="2" charset="-78"/>
              </a:rPr>
              <a:t>Coca-Cola </a:t>
            </a:r>
            <a:r>
              <a:rPr lang="ar-EG" kern="100" dirty="0">
                <a:effectLst/>
                <a:latin typeface="Alexandria" pitchFamily="2" charset="-78"/>
                <a:ea typeface="Calibri" panose="020F0502020204030204" pitchFamily="34" charset="0"/>
                <a:cs typeface="Alexandria" pitchFamily="2" charset="-78"/>
              </a:rPr>
              <a:t>و</a:t>
            </a:r>
            <a:r>
              <a:rPr lang="en-GB" kern="100" dirty="0">
                <a:effectLst/>
                <a:latin typeface="Alexandria" pitchFamily="2" charset="-78"/>
                <a:ea typeface="Calibri" panose="020F0502020204030204" pitchFamily="34" charset="0"/>
                <a:cs typeface="Alexandria" pitchFamily="2" charset="-78"/>
              </a:rPr>
              <a:t>Nike، </a:t>
            </a:r>
            <a:r>
              <a:rPr lang="ar-EG" kern="100" dirty="0">
                <a:effectLst/>
                <a:latin typeface="Alexandria" pitchFamily="2" charset="-78"/>
                <a:ea typeface="Calibri" panose="020F0502020204030204" pitchFamily="34" charset="0"/>
                <a:cs typeface="Alexandria" pitchFamily="2" charset="-78"/>
              </a:rPr>
              <a:t>ساعد الشركات في تحسين فعالية حملاتها التسويقية. من خلال فهم مشاعر العملاء وتوقع الاتجاهات، تم تحسين تصميم الرسائل واستراتيجيات التسويق لزيادة تأثيرها ونجاحها.</a:t>
            </a: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13446053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22901" y="745641"/>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خامسًا:  أمثلة واقعية وتطبيقات عملية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248511"/>
            <a:ext cx="10693709" cy="5216108"/>
          </a:xfrm>
          <a:prstGeom prst="rect">
            <a:avLst/>
          </a:prstGeom>
          <a:noFill/>
        </p:spPr>
        <p:txBody>
          <a:bodyPr wrap="square" rtlCol="0">
            <a:spAutoFit/>
          </a:bodyPr>
          <a:lstStyle/>
          <a:p>
            <a:pPr algn="ctr"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2. تحليل نتائج التطبيقات</a:t>
            </a:r>
          </a:p>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2.3 زيادة المبيعات وتحسين الأداء المالي:</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التأثير: </a:t>
            </a:r>
            <a:r>
              <a:rPr lang="ar-EG" kern="100" dirty="0">
                <a:effectLst/>
                <a:latin typeface="Alexandria" pitchFamily="2" charset="-78"/>
                <a:ea typeface="Calibri" panose="020F0502020204030204" pitchFamily="34" charset="0"/>
                <a:cs typeface="Alexandria" pitchFamily="2" charset="-78"/>
              </a:rPr>
              <a:t>تقديم توصيات مخصصة وتحسين التفاعل مع العملاء ساعد في زيادة معدلات التحويل والمبيعات، كما حدث مع</a:t>
            </a:r>
            <a:r>
              <a:rPr lang="en-GB" kern="100" dirty="0">
                <a:effectLst/>
                <a:latin typeface="Alexandria" pitchFamily="2" charset="-78"/>
                <a:ea typeface="Calibri" panose="020F0502020204030204" pitchFamily="34" charset="0"/>
                <a:cs typeface="Alexandria" pitchFamily="2" charset="-78"/>
              </a:rPr>
              <a:t>H&amp;M. </a:t>
            </a:r>
            <a:r>
              <a:rPr lang="ar-EG" kern="100" dirty="0">
                <a:effectLst/>
                <a:latin typeface="Alexandria" pitchFamily="2" charset="-78"/>
                <a:ea typeface="Calibri" panose="020F0502020204030204" pitchFamily="34" charset="0"/>
                <a:cs typeface="Alexandria" pitchFamily="2" charset="-78"/>
              </a:rPr>
              <a:t> التحليلات الدقيقة أدت إلى تحسين استراتيجيات التسويق وزيادة الأداء المالي للشركات.</a:t>
            </a:r>
          </a:p>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2.4 إدارة الأزمات بشكل فعال:</a:t>
            </a:r>
          </a:p>
          <a:p>
            <a:pPr algn="just" rtl="1">
              <a:lnSpc>
                <a:spcPct val="150000"/>
              </a:lnSpc>
              <a:spcBef>
                <a:spcPts val="600"/>
              </a:spcBef>
              <a:spcAft>
                <a:spcPts val="1200"/>
              </a:spcAft>
            </a:pPr>
            <a:r>
              <a:rPr lang="ar-EG" sz="2000" b="1" kern="100" dirty="0">
                <a:latin typeface="Alexandria" pitchFamily="2" charset="-78"/>
                <a:ea typeface="Calibri" panose="020F0502020204030204" pitchFamily="34" charset="0"/>
                <a:cs typeface="Alexandria" pitchFamily="2" charset="-78"/>
              </a:rPr>
              <a:t>التأثير</a:t>
            </a:r>
            <a:r>
              <a:rPr lang="ar-EG" kern="100" dirty="0">
                <a:effectLst/>
                <a:latin typeface="Alexandria" pitchFamily="2" charset="-78"/>
                <a:ea typeface="Calibri" panose="020F0502020204030204" pitchFamily="34" charset="0"/>
                <a:cs typeface="Alexandria" pitchFamily="2" charset="-78"/>
              </a:rPr>
              <a:t>:  أدوات الذكاء الاصطناعي التي تتابع وتحلل ردود الفعل على العلامة التجارية ساعدت في التعامل مع الأزمات بشكل أكثر فعالية. فهم المشاعر والاتجاهات بشكل أسرع سمح للشركات باتخاذ إجراءات فورية للتعامل مع القضايا وتحسين سمعتها.</a:t>
            </a: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60452321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C43870C0-DFB4-6B7A-06A0-A80BCDE0E470}"/>
              </a:ext>
            </a:extLst>
          </p:cNvPr>
          <p:cNvSpPr txBox="1"/>
          <p:nvPr/>
        </p:nvSpPr>
        <p:spPr>
          <a:xfrm>
            <a:off x="1459149" y="899652"/>
            <a:ext cx="9669294"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استخدام الذكاء الاصطناعي في إدارة العلاقات العامة</a:t>
            </a:r>
          </a:p>
        </p:txBody>
      </p:sp>
      <p:sp>
        <p:nvSpPr>
          <p:cNvPr id="5" name="TextBox 4">
            <a:extLst>
              <a:ext uri="{FF2B5EF4-FFF2-40B4-BE49-F238E27FC236}">
                <a16:creationId xmlns:a16="http://schemas.microsoft.com/office/drawing/2014/main" id="{9D612130-072B-A3FB-6BEB-710F22A1B0AB}"/>
              </a:ext>
            </a:extLst>
          </p:cNvPr>
          <p:cNvSpPr txBox="1"/>
          <p:nvPr/>
        </p:nvSpPr>
        <p:spPr>
          <a:xfrm>
            <a:off x="9264625" y="2400464"/>
            <a:ext cx="2823515" cy="707886"/>
          </a:xfrm>
          <a:prstGeom prst="rect">
            <a:avLst/>
          </a:prstGeom>
          <a:noFill/>
        </p:spPr>
        <p:txBody>
          <a:bodyPr wrap="square" rtlCol="0">
            <a:spAutoFit/>
          </a:bodyPr>
          <a:lstStyle/>
          <a:p>
            <a:pPr algn="ctr" rtl="1"/>
            <a:r>
              <a:rPr lang="ar-EG" sz="2000" b="1" dirty="0">
                <a:latin typeface="Alexandria" charset="0"/>
                <a:cs typeface="Alexandria" charset="0"/>
              </a:rPr>
              <a:t>الذكاء الاصطناعي في العلاقات العامة</a:t>
            </a:r>
          </a:p>
        </p:txBody>
      </p:sp>
      <p:sp>
        <p:nvSpPr>
          <p:cNvPr id="7" name="TextBox 6">
            <a:extLst>
              <a:ext uri="{FF2B5EF4-FFF2-40B4-BE49-F238E27FC236}">
                <a16:creationId xmlns:a16="http://schemas.microsoft.com/office/drawing/2014/main" id="{1F4C2EE7-9E72-F427-D4C3-99FCA6FAB134}"/>
              </a:ext>
            </a:extLst>
          </p:cNvPr>
          <p:cNvSpPr txBox="1"/>
          <p:nvPr/>
        </p:nvSpPr>
        <p:spPr>
          <a:xfrm>
            <a:off x="9368024" y="4360340"/>
            <a:ext cx="2720116" cy="400110"/>
          </a:xfrm>
          <a:prstGeom prst="rect">
            <a:avLst/>
          </a:prstGeom>
          <a:noFill/>
        </p:spPr>
        <p:txBody>
          <a:bodyPr wrap="square" rtlCol="0">
            <a:spAutoFit/>
          </a:bodyPr>
          <a:lstStyle/>
          <a:p>
            <a:pPr algn="ctr" rtl="1"/>
            <a:r>
              <a:rPr lang="ar-EG" sz="2000" b="1" dirty="0">
                <a:latin typeface="Alexandria" charset="0"/>
                <a:cs typeface="Alexandria" charset="0"/>
              </a:rPr>
              <a:t>التحديات والمخاوف</a:t>
            </a:r>
          </a:p>
        </p:txBody>
      </p:sp>
      <p:sp>
        <p:nvSpPr>
          <p:cNvPr id="9" name="TextBox 8">
            <a:extLst>
              <a:ext uri="{FF2B5EF4-FFF2-40B4-BE49-F238E27FC236}">
                <a16:creationId xmlns:a16="http://schemas.microsoft.com/office/drawing/2014/main" id="{FB5A5CD0-6028-692E-720E-6C3DD9ECDDA0}"/>
              </a:ext>
            </a:extLst>
          </p:cNvPr>
          <p:cNvSpPr txBox="1"/>
          <p:nvPr/>
        </p:nvSpPr>
        <p:spPr>
          <a:xfrm>
            <a:off x="153814" y="2400315"/>
            <a:ext cx="2813788" cy="1015663"/>
          </a:xfrm>
          <a:prstGeom prst="rect">
            <a:avLst/>
          </a:prstGeom>
          <a:noFill/>
        </p:spPr>
        <p:txBody>
          <a:bodyPr wrap="square" rtlCol="0">
            <a:spAutoFit/>
          </a:bodyPr>
          <a:lstStyle/>
          <a:p>
            <a:pPr algn="ctr" rtl="1"/>
            <a:r>
              <a:rPr lang="ar-EG" sz="2000" b="1" dirty="0">
                <a:latin typeface="Alexandria" charset="0"/>
                <a:cs typeface="Alexandria" charset="0"/>
              </a:rPr>
              <a:t>التطبيقات الرئيسية للذكاء الاصطناعي في العلاقات العامة</a:t>
            </a:r>
          </a:p>
        </p:txBody>
      </p:sp>
      <p:sp>
        <p:nvSpPr>
          <p:cNvPr id="11" name="TextBox 10">
            <a:extLst>
              <a:ext uri="{FF2B5EF4-FFF2-40B4-BE49-F238E27FC236}">
                <a16:creationId xmlns:a16="http://schemas.microsoft.com/office/drawing/2014/main" id="{91D5719E-12A7-7E7F-9AD2-3C59ED1F5A33}"/>
              </a:ext>
            </a:extLst>
          </p:cNvPr>
          <p:cNvSpPr txBox="1"/>
          <p:nvPr/>
        </p:nvSpPr>
        <p:spPr>
          <a:xfrm>
            <a:off x="181008" y="4360340"/>
            <a:ext cx="2813788" cy="400110"/>
          </a:xfrm>
          <a:prstGeom prst="rect">
            <a:avLst/>
          </a:prstGeom>
          <a:noFill/>
        </p:spPr>
        <p:txBody>
          <a:bodyPr wrap="square" rtlCol="0">
            <a:spAutoFit/>
          </a:bodyPr>
          <a:lstStyle/>
          <a:p>
            <a:pPr algn="ctr" rtl="1"/>
            <a:r>
              <a:rPr lang="ar-EG" sz="2000" b="1" dirty="0">
                <a:latin typeface="Alexandria" charset="0"/>
                <a:cs typeface="Alexandria" charset="0"/>
              </a:rPr>
              <a:t>الفرص المستقبلية</a:t>
            </a:r>
          </a:p>
        </p:txBody>
      </p:sp>
      <p:pic>
        <p:nvPicPr>
          <p:cNvPr id="10" name="Picture 4" descr="Compliance Group Blogs | CSA, CSV, FDA Quality Management System">
            <a:extLst>
              <a:ext uri="{FF2B5EF4-FFF2-40B4-BE49-F238E27FC236}">
                <a16:creationId xmlns:a16="http://schemas.microsoft.com/office/drawing/2014/main" id="{A4A85452-677A-AF63-A232-7B08CF4264F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3668"/>
          <a:stretch/>
        </p:blipFill>
        <p:spPr bwMode="auto">
          <a:xfrm>
            <a:off x="2994796" y="1693358"/>
            <a:ext cx="6373228" cy="423046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09A0FA7F-325C-1B0F-A45A-E43D0B000BCB}"/>
              </a:ext>
            </a:extLst>
          </p:cNvPr>
          <p:cNvSpPr txBox="1"/>
          <p:nvPr/>
        </p:nvSpPr>
        <p:spPr>
          <a:xfrm>
            <a:off x="4321749" y="6084923"/>
            <a:ext cx="2813788" cy="707886"/>
          </a:xfrm>
          <a:prstGeom prst="rect">
            <a:avLst/>
          </a:prstGeom>
          <a:noFill/>
        </p:spPr>
        <p:txBody>
          <a:bodyPr wrap="square" rtlCol="0">
            <a:spAutoFit/>
          </a:bodyPr>
          <a:lstStyle/>
          <a:p>
            <a:pPr algn="ctr" rtl="1"/>
            <a:r>
              <a:rPr lang="ar-EG" sz="2000" b="1" dirty="0">
                <a:latin typeface="Alexandria" charset="0"/>
                <a:cs typeface="Alexandria" charset="0"/>
              </a:rPr>
              <a:t> أمثلة واقعية وتطبيقات عملية</a:t>
            </a:r>
          </a:p>
        </p:txBody>
      </p:sp>
    </p:spTree>
    <p:extLst>
      <p:ext uri="{BB962C8B-B14F-4D97-AF65-F5344CB8AC3E}">
        <p14:creationId xmlns:p14="http://schemas.microsoft.com/office/powerpoint/2010/main" val="42739970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50989F66-A5E1-4B7A-9EEB-CFA557385176}"/>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aca13214-df29-4e3c-a050-857c0bf7bd8e"/>
    <ds:schemaRef ds:uri="http://purl.org/dc/dcmitype/"/>
    <ds:schemaRef ds:uri="http://schemas.microsoft.com/office/2006/documentManagement/types"/>
    <ds:schemaRef ds:uri="http://purl.org/dc/elements/1.1/"/>
    <ds:schemaRef ds:uri="http://schemas.microsoft.com/office/2006/metadata/properties"/>
    <ds:schemaRef ds:uri="688354b5-287c-4cda-825e-1d7935aea40e"/>
    <ds:schemaRef ds:uri="http://schemas.microsoft.com/office/infopath/2007/PartnerControls"/>
    <ds:schemaRef ds:uri="http://schemas.openxmlformats.org/package/2006/metadata/core-properties"/>
    <ds:schemaRef ds:uri="http://www.w3.org/XML/1998/namespace"/>
    <ds:schemaRef ds:uri="http://purl.org/dc/terms/"/>
  </ds:schemaRefs>
</ds:datastoreItem>
</file>

<file path=docProps/app.xml><?xml version="1.0" encoding="utf-8"?>
<Properties xmlns="http://schemas.openxmlformats.org/officeDocument/2006/extended-properties" xmlns:vt="http://schemas.openxmlformats.org/officeDocument/2006/docPropsVTypes">
  <TotalTime>9455</TotalTime>
  <Words>2908</Words>
  <Application>Microsoft Office PowerPoint</Application>
  <PresentationFormat>Widescreen</PresentationFormat>
  <Paragraphs>307</Paragraphs>
  <Slides>43</Slides>
  <Notes>36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43</vt:i4>
      </vt:variant>
    </vt:vector>
  </HeadingPairs>
  <TitlesOfParts>
    <vt:vector size="49" baseType="lpstr">
      <vt:lpstr>Alexandria</vt:lpstr>
      <vt:lpstr>Arial</vt:lpstr>
      <vt:lpstr>Calibri</vt:lpstr>
      <vt:lpstr>Calibri Light</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 Ayad</cp:lastModifiedBy>
  <cp:revision>927</cp:revision>
  <dcterms:created xsi:type="dcterms:W3CDTF">2023-04-29T09:08:00Z</dcterms:created>
  <dcterms:modified xsi:type="dcterms:W3CDTF">2024-08-10T21:12:05Z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