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91" r:id="rId3"/>
    <p:sldId id="292" r:id="rId4"/>
    <p:sldId id="289" r:id="rId5"/>
    <p:sldId id="304" r:id="rId6"/>
    <p:sldId id="303" r:id="rId7"/>
    <p:sldId id="314" r:id="rId8"/>
    <p:sldId id="307" r:id="rId9"/>
    <p:sldId id="306" r:id="rId10"/>
    <p:sldId id="308" r:id="rId11"/>
    <p:sldId id="320" r:id="rId12"/>
    <p:sldId id="309" r:id="rId13"/>
    <p:sldId id="330" r:id="rId14"/>
    <p:sldId id="316" r:id="rId15"/>
    <p:sldId id="328" r:id="rId16"/>
    <p:sldId id="327" r:id="rId17"/>
    <p:sldId id="318" r:id="rId18"/>
    <p:sldId id="311" r:id="rId19"/>
    <p:sldId id="324" r:id="rId20"/>
    <p:sldId id="321" r:id="rId21"/>
    <p:sldId id="313" r:id="rId22"/>
    <p:sldId id="326" r:id="rId23"/>
    <p:sldId id="332" r:id="rId24"/>
    <p:sldId id="331" r:id="rId25"/>
    <p:sldId id="277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90C8AF-AEEF-3255-7BBB-83A3950FBA33}" v="297" dt="2022-09-18T15:28:51.573"/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442D3873-BAE4-9255-CCB5-C0A831238557}" v="497" dt="2022-09-23T18:44:36.328"/>
    <p1510:client id="{4A2697BE-1FDA-5231-053F-0754E05F8522}" v="4" dt="2022-09-16T18:54:04.783"/>
    <p1510:client id="{80BE9687-0989-D0AC-4043-EF273204370A}" v="2021" dt="2022-09-17T13:58:53.273"/>
    <p1510:client id="{83B442B1-324F-7A94-59C1-178B87F21A1A}" v="824" dt="2022-09-21T19:31:02.125"/>
    <p1510:client id="{9BB32CD2-9FF6-E5E6-643A-216BBED4009B}" v="57" dt="2022-08-17T14:48:43.728"/>
    <p1510:client id="{A3874D5A-FEFE-71C0-3A1B-D3FB1D7017B1}" v="1005" dt="2022-09-23T17:18:49.174"/>
    <p1510:client id="{A42369DC-E1CD-F38A-DD87-8DD8795387AB}" v="1245" dt="2022-07-30T21:01:25.078"/>
    <p1510:client id="{AFD106AC-0C0C-A11B-C667-8BA648F410E8}" v="269" dt="2022-09-23T20:34:00.773"/>
    <p1510:client id="{B687827A-62DE-BC9F-1236-3980B4506E5D}" v="1214" dt="2022-08-01T12:21:44.157"/>
    <p1510:client id="{B8138EB4-6602-CDD1-BA63-D84BB4F70B71}" v="444" dt="2022-07-30T21:11:04.739"/>
    <p1510:client id="{CC36AD00-1BA9-BD4D-7097-15BE5AECE030}" v="4319" dt="2022-07-30T11:54:33.575"/>
    <p1510:client id="{D5F86EC5-8851-1F2B-CB25-FA2D92E2F3BB}" v="287" dt="2022-10-08T15:39:03.439"/>
    <p1510:client id="{DCE5CC7E-5849-6378-33DC-0CAD39F59150}" v="1086" dt="2022-09-25T18:38:11.321"/>
    <p1510:client id="{DD7119A1-937A-7F64-215B-05D06FE8AEB2}" v="1681" dt="2022-09-17T18:53:35.337"/>
    <p1510:client id="{F24EED6C-11DE-C6F6-7ED0-93BF990E4F8B}" v="1052" dt="2022-10-07T12:49:50.877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10/8/2022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pi.tvmaze.com/singlesearch/shows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919441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Module2: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Network Programming using </a:t>
            </a:r>
            <a:endParaRPr lang="en-US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Python</a:t>
            </a:r>
            <a:endParaRPr lang="en-US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086651"/>
            <a:ext cx="5982286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Service Oriented Architecture (SOA).</a:t>
            </a:r>
            <a:endParaRPr lang="en-US" dirty="0"/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Application Program Interface (API).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Wire Protocol Formats.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API Modules in Python. 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78412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39673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Service Oriented Architecture (SOA)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As the data/service becomes useful, multiple applications want to use the information/application.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 services from other applications (non-homogeneous systems).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Main Idea:</a:t>
            </a:r>
            <a:endParaRPr lang="en-US" dirty="0"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Services are provided to the other components by application components, through a communication protocol over a network.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29345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39673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Service Oriented Architecture (SOA)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853E655F-8F5E-9FA9-F9F7-FD2949852F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5229" y="1783529"/>
            <a:ext cx="7631501" cy="39954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6D750EF-5061-864D-42D6-840C25DC1D8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28307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39673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Service Oriented Architecture (SOA)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4026" y="2100506"/>
            <a:ext cx="11053049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Services publish the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"rules"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applications must follow to make use of the service.</a:t>
            </a:r>
            <a:endParaRPr lang="en-US" dirty="0">
              <a:cs typeface="Calibri" panose="020F0502020204030204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SOA is a stage in the evolution of application development and/or integration. It defines a way to make software components reusable using the interfaces. </a:t>
            </a:r>
            <a:endParaRPr lang="en-US"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SOA is an architectural approach in which applications make use of services available in the network.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27BA52-5A10-0650-A0B3-E572612B6513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24461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9846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Service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1844" y="2211342"/>
            <a:ext cx="721534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service offered by an electronic device    to another electronic device, communicating 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with each other via the Internet.</a:t>
            </a:r>
            <a:endParaRPr lang="en-US">
              <a:cs typeface="Calibri" panose="020F0502020204030204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Web service is a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function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that can be accessed by 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other programs over the web.</a:t>
            </a:r>
            <a:endParaRPr lang="en-US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6DB1EB24-750B-30E4-CD6A-0AAE49FF2D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4910" y="1768600"/>
            <a:ext cx="3782290" cy="343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92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3175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Application Program Interface (API)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 interface that defines interactions between multiple software applications.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It defines the kinds of calls or requests that can be made, how to make them, the data formats that should be used, the conventions to follow, etc.</a:t>
            </a:r>
            <a:endParaRPr lang="en-US" dirty="0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API says: "If you do this, we will give you the data in this way".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68231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52117"/>
            <a:ext cx="629217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SOA Service Example: 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Flow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 of The Process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853E655F-8F5E-9FA9-F9F7-FD2949852F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663" y="3015049"/>
            <a:ext cx="11844065" cy="28838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F5A3A7E-2910-9159-7D32-7EA5E1F4FAD8}"/>
              </a:ext>
            </a:extLst>
          </p:cNvPr>
          <p:cNvSpPr txBox="1"/>
          <p:nvPr/>
        </p:nvSpPr>
        <p:spPr>
          <a:xfrm>
            <a:off x="1117689" y="2268851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Retrieving a credit card statement online.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Reservation in a hotel.</a:t>
            </a:r>
            <a:endParaRPr lang="en-US" dirty="0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Car renting.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7982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27993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API Unify The Format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 need to unify the format between programs so that program can expect this format and thus extract the information from it easily.</a:t>
            </a:r>
          </a:p>
          <a:p>
            <a:pPr marL="285750" indent="-28575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wire protocol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refers to a way of getting data from point to point.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D199A65-CB10-FC8A-53EF-ACCAE2FFBD67}"/>
              </a:ext>
            </a:extLst>
          </p:cNvPr>
          <p:cNvSpPr/>
          <p:nvPr/>
        </p:nvSpPr>
        <p:spPr>
          <a:xfrm>
            <a:off x="1995055" y="4238105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Python program uses a dictionary data structure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22F600-F198-0FD4-D825-48714BD2C137}"/>
              </a:ext>
            </a:extLst>
          </p:cNvPr>
          <p:cNvSpPr/>
          <p:nvPr/>
        </p:nvSpPr>
        <p:spPr>
          <a:xfrm>
            <a:off x="8160327" y="4238104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PHP program uses an array data structure</a:t>
            </a:r>
            <a:endParaRPr lang="en-US" dirty="0"/>
          </a:p>
        </p:txBody>
      </p:sp>
      <p:sp>
        <p:nvSpPr>
          <p:cNvPr id="14" name="Arrow: Left-Right 13">
            <a:extLst>
              <a:ext uri="{FF2B5EF4-FFF2-40B4-BE49-F238E27FC236}">
                <a16:creationId xmlns:a16="http://schemas.microsoft.com/office/drawing/2014/main" id="{0AE26B3B-E935-89E1-7574-02713BC00CBE}"/>
              </a:ext>
            </a:extLst>
          </p:cNvPr>
          <p:cNvSpPr/>
          <p:nvPr/>
        </p:nvSpPr>
        <p:spPr>
          <a:xfrm>
            <a:off x="4217636" y="4618030"/>
            <a:ext cx="3546763" cy="595745"/>
          </a:xfrm>
          <a:prstGeom prst="leftRightArrow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Data written in wire protocol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536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2516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HTTP Protocol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091EF1-FC8A-BBD8-2F11-C4FB06DA3B7F}"/>
              </a:ext>
            </a:extLst>
          </p:cNvPr>
          <p:cNvSpPr txBox="1"/>
          <p:nvPr/>
        </p:nvSpPr>
        <p:spPr>
          <a:xfrm>
            <a:off x="908826" y="2272250"/>
            <a:ext cx="10263340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protocol is a set of rules that all parties follow , so that we can predict each other's behavior.</a:t>
            </a:r>
          </a:p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HTTP is a set of rules that allow browsers to retrieve documents from the servers over the Internet.</a:t>
            </a:r>
          </a:p>
          <a:p>
            <a:pPr marL="742950" lvl="1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Request/Response Cycle.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C39AB0-CA93-A173-CF13-4C4707CBB4F6}"/>
              </a:ext>
            </a:extLst>
          </p:cNvPr>
          <p:cNvSpPr/>
          <p:nvPr/>
        </p:nvSpPr>
        <p:spPr>
          <a:xfrm>
            <a:off x="6996546" y="4606637"/>
            <a:ext cx="1011380" cy="9143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Machine</a:t>
            </a:r>
          </a:p>
          <a:p>
            <a:pPr algn="ctr"/>
            <a:r>
              <a:rPr lang="en-US" dirty="0">
                <a:cs typeface="Calibri"/>
              </a:rPr>
              <a:t>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E660DB-D820-810D-EE64-EA9E19B9ADB8}"/>
              </a:ext>
            </a:extLst>
          </p:cNvPr>
          <p:cNvSpPr/>
          <p:nvPr/>
        </p:nvSpPr>
        <p:spPr>
          <a:xfrm>
            <a:off x="4350327" y="4606637"/>
            <a:ext cx="1011380" cy="9143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Machine</a:t>
            </a:r>
          </a:p>
          <a:p>
            <a:pPr algn="ctr"/>
            <a:r>
              <a:rPr lang="en-US" dirty="0">
                <a:cs typeface="Calibri"/>
              </a:rPr>
              <a:t>A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F410AA3F-13F0-7CB4-9771-717B9AA5792E}"/>
              </a:ext>
            </a:extLst>
          </p:cNvPr>
          <p:cNvSpPr/>
          <p:nvPr/>
        </p:nvSpPr>
        <p:spPr>
          <a:xfrm>
            <a:off x="5597271" y="4465631"/>
            <a:ext cx="1219199" cy="5818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request</a:t>
            </a:r>
            <a:endParaRPr lang="en-US" dirty="0"/>
          </a:p>
        </p:txBody>
      </p:sp>
      <p:sp>
        <p:nvSpPr>
          <p:cNvPr id="15" name="Arrow: Left 14">
            <a:extLst>
              <a:ext uri="{FF2B5EF4-FFF2-40B4-BE49-F238E27FC236}">
                <a16:creationId xmlns:a16="http://schemas.microsoft.com/office/drawing/2014/main" id="{8EF4DE41-D1E1-39C7-C084-8003DF27742C}"/>
              </a:ext>
            </a:extLst>
          </p:cNvPr>
          <p:cNvSpPr/>
          <p:nvPr/>
        </p:nvSpPr>
        <p:spPr>
          <a:xfrm>
            <a:off x="5601601" y="5121124"/>
            <a:ext cx="1219199" cy="58189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response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7760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572245"/>
            <a:ext cx="724012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eXtensible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 Markup Language (XML) Wire Format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67970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8EA798F-6EEB-A78B-4D45-356BB74673C1}"/>
              </a:ext>
            </a:extLst>
          </p:cNvPr>
          <p:cNvSpPr/>
          <p:nvPr/>
        </p:nvSpPr>
        <p:spPr>
          <a:xfrm>
            <a:off x="2022764" y="2921923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Python program uses a dictionary data structure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3304D12-5043-931E-B5C6-1CB9E82BC0C2}"/>
              </a:ext>
            </a:extLst>
          </p:cNvPr>
          <p:cNvSpPr/>
          <p:nvPr/>
        </p:nvSpPr>
        <p:spPr>
          <a:xfrm>
            <a:off x="7869381" y="2921922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PHP program uses an array data structure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B2357C-F239-87CC-2643-8469D4CE02E0}"/>
              </a:ext>
            </a:extLst>
          </p:cNvPr>
          <p:cNvSpPr txBox="1"/>
          <p:nvPr/>
        </p:nvSpPr>
        <p:spPr>
          <a:xfrm>
            <a:off x="5051366" y="2409304"/>
            <a:ext cx="2591665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cs typeface="Calibri"/>
              </a:rPr>
              <a:t>&lt;car&gt;</a:t>
            </a:r>
          </a:p>
          <a:p>
            <a:r>
              <a:rPr lang="en-US" b="1" dirty="0">
                <a:cs typeface="Calibri"/>
              </a:rPr>
              <a:t>   &lt;type&gt;</a:t>
            </a:r>
          </a:p>
          <a:p>
            <a:r>
              <a:rPr lang="en-US" b="1" dirty="0">
                <a:cs typeface="Calibri"/>
              </a:rPr>
              <a:t>      Mercedes</a:t>
            </a:r>
          </a:p>
          <a:p>
            <a:r>
              <a:rPr lang="en-US" b="1" dirty="0">
                <a:cs typeface="Calibri"/>
              </a:rPr>
              <a:t>   &lt;/type&gt;</a:t>
            </a:r>
          </a:p>
          <a:p>
            <a:r>
              <a:rPr lang="en-US" b="1" dirty="0">
                <a:cs typeface="Calibri"/>
              </a:rPr>
              <a:t>   &lt;color&gt;</a:t>
            </a:r>
          </a:p>
          <a:p>
            <a:r>
              <a:rPr lang="en-US" b="1" dirty="0">
                <a:cs typeface="Calibri"/>
              </a:rPr>
              <a:t>       Black</a:t>
            </a:r>
          </a:p>
          <a:p>
            <a:r>
              <a:rPr lang="en-US" b="1" dirty="0">
                <a:cs typeface="Calibri"/>
              </a:rPr>
              <a:t>    &lt;/color&gt;</a:t>
            </a:r>
          </a:p>
          <a:p>
            <a:r>
              <a:rPr lang="en-US" b="1" dirty="0">
                <a:cs typeface="Calibri"/>
              </a:rPr>
              <a:t>&lt;/car&gt;</a:t>
            </a:r>
          </a:p>
        </p:txBody>
      </p:sp>
    </p:spTree>
    <p:extLst>
      <p:ext uri="{BB962C8B-B14F-4D97-AF65-F5344CB8AC3E}">
        <p14:creationId xmlns:p14="http://schemas.microsoft.com/office/powerpoint/2010/main" val="1810334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48453" y="572245"/>
            <a:ext cx="699755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JavaScript Object Notation (JSON) Wire Format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67970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8EA798F-6EEB-A78B-4D45-356BB74673C1}"/>
              </a:ext>
            </a:extLst>
          </p:cNvPr>
          <p:cNvSpPr/>
          <p:nvPr/>
        </p:nvSpPr>
        <p:spPr>
          <a:xfrm>
            <a:off x="2244437" y="2921923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Python program uses a dictionary data structure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3304D12-5043-931E-B5C6-1CB9E82BC0C2}"/>
              </a:ext>
            </a:extLst>
          </p:cNvPr>
          <p:cNvSpPr/>
          <p:nvPr/>
        </p:nvSpPr>
        <p:spPr>
          <a:xfrm>
            <a:off x="8091054" y="2921922"/>
            <a:ext cx="1828799" cy="1274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PHP program uses an array data structure</a:t>
            </a: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B2357C-F239-87CC-2643-8469D4CE02E0}"/>
              </a:ext>
            </a:extLst>
          </p:cNvPr>
          <p:cNvSpPr txBox="1"/>
          <p:nvPr/>
        </p:nvSpPr>
        <p:spPr>
          <a:xfrm>
            <a:off x="4995948" y="2963486"/>
            <a:ext cx="259166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cs typeface="Calibri"/>
              </a:rPr>
              <a:t>{</a:t>
            </a:r>
            <a:endParaRPr lang="en-US" dirty="0"/>
          </a:p>
          <a:p>
            <a:r>
              <a:rPr lang="en-US" b="1" dirty="0">
                <a:cs typeface="Calibri"/>
              </a:rPr>
              <a:t>  "type":   "</a:t>
            </a:r>
            <a:r>
              <a:rPr lang="en-US" b="1" dirty="0">
                <a:ea typeface="+mn-lt"/>
                <a:cs typeface="+mn-lt"/>
              </a:rPr>
              <a:t>Mercedes",</a:t>
            </a:r>
          </a:p>
          <a:p>
            <a:r>
              <a:rPr lang="en-US" b="1" dirty="0">
                <a:ea typeface="+mn-lt"/>
                <a:cs typeface="+mn-lt"/>
              </a:rPr>
              <a:t>  "color":   "Black"</a:t>
            </a:r>
          </a:p>
          <a:p>
            <a:r>
              <a:rPr lang="en-US" b="1" dirty="0">
                <a:cs typeface="Calibri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8781329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949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JSON Reading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091EF1-FC8A-BBD8-2F11-C4FB06DA3B7F}"/>
              </a:ext>
            </a:extLst>
          </p:cNvPr>
          <p:cNvSpPr txBox="1"/>
          <p:nvPr/>
        </p:nvSpPr>
        <p:spPr>
          <a:xfrm>
            <a:off x="1088935" y="1981304"/>
            <a:ext cx="10083231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/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data = '''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{ "name": "Hamada",  "phone": 123123,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     "email": { "value": "hamada.ac.ae",  "hide": "yes"}  }'''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info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json.loads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(data)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print("Name:", info["name"])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print("Email", info["email"]["value"])</a:t>
            </a:r>
          </a:p>
        </p:txBody>
      </p:sp>
    </p:spTree>
    <p:extLst>
      <p:ext uri="{BB962C8B-B14F-4D97-AF65-F5344CB8AC3E}">
        <p14:creationId xmlns:p14="http://schemas.microsoft.com/office/powerpoint/2010/main" val="3832485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7023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Page Accessing &amp; Reading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9046" y="2160889"/>
            <a:ext cx="10651266" cy="35086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Web pages are full of original, high-quality content that could be used for different reasons.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URL parts:</a:t>
            </a:r>
            <a:endParaRPr lang="en-US" dirty="0"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Protocol part.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Host name part.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Port number part.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Path part.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400" dirty="0" err="1">
                <a:solidFill>
                  <a:srgbClr val="0A1F61"/>
                </a:solidFill>
                <a:ea typeface="+mn-lt"/>
                <a:cs typeface="+mn-lt"/>
              </a:rPr>
              <a:t>Querystring</a:t>
            </a: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400" dirty="0">
                <a:solidFill>
                  <a:srgbClr val="0A1F61"/>
                </a:solidFill>
                <a:ea typeface="+mn-lt"/>
                <a:cs typeface="+mn-lt"/>
              </a:rPr>
              <a:t>Fragment.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8762DB54-62B4-C8AC-B3B9-EAE1C04057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9526" y="1464817"/>
            <a:ext cx="8686800" cy="65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162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49619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URLLIB 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9881" y="2715071"/>
            <a:ext cx="5026322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is a Python package that allows you to access, and interact with, websites using their URL’s (Uniform Resource Locator).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EDAFD428-65A8-0592-8CA0-AB2ECBCB88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57453" y="1466382"/>
            <a:ext cx="6123707" cy="442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921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18869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URLLIB Sub-modules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9263" y="1856089"/>
            <a:ext cx="10138649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Urllib.request</a:t>
            </a:r>
            <a:endParaRPr lang="en-US" dirty="0" err="1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it with 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urlopen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 open the specified URL.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Urllib.parse</a:t>
            </a:r>
            <a:endParaRPr lang="en-US" b="1" dirty="0" err="1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Used to split into its components such as the protocol scheme used, the network location 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netloc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and the path to the webpage.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Urllib.error</a:t>
            </a:r>
            <a:endParaRPr lang="en-US" sz="2600" b="1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Used to catch exceptions encountered from 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url.request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Urllib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module install.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pip install urllib3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502732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4258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URLLIB Description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3008" y="1925886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#import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#print(dir(urllib))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from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import request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#print(dir(request))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resp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request.urlopen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('https://www.wikipedia.org')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print(type(resp));    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(resp));    #print(resp.code);      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#print(resp.length);    #print(resp.peek()) #page as binary 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#data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resp.read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();    #print(type(data))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#html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data.decode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();       #print(type(html))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#print(html) #page as html code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A5B11C92-03DF-E5A4-9716-D2559D1D40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12552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300966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1743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Scraping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0471" y="2589074"/>
            <a:ext cx="4416461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 web scraping software will automatically load, crawl and extract data from multiple pages of websites based on your requirement.</a:t>
            </a:r>
            <a:endParaRPr lang="en-US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44B461B4-DD53-CD10-FA4E-47AF8C6B26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7646" y="1910548"/>
            <a:ext cx="6625086" cy="348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610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5608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Web Scraping using URLLIB Example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091EF1-FC8A-BBD8-2F11-C4FB06DA3B7F}"/>
              </a:ext>
            </a:extLst>
          </p:cNvPr>
          <p:cNvSpPr txBox="1"/>
          <p:nvPr/>
        </p:nvSpPr>
        <p:spPr>
          <a:xfrm>
            <a:off x="1088935" y="1981304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  <a:endParaRPr lang="en-US" dirty="0"/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from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urllib.request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urlopen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file_handler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urlopen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('http://data.pr4e.org/romeo.txt')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my_count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dict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   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for line in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file_handler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</a:t>
            </a:r>
            <a:endParaRPr lang="en-US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words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line.decode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().split()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for word in words: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my_count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[word] 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my_count.get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(word, 0) + 1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my_count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811352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03954" y="1966926"/>
            <a:ext cx="10083231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de facto standard for making HTTP requests in Python.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abstracts the complexities of making requests behind a beautiful, simple API so that you can focus on interacting with services and consuming data in your application.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433CD5C7-BC76-F123-F3C3-DF3F5AA848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7796" y="3624865"/>
            <a:ext cx="5704935" cy="232558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00BB147-4870-4CA9-B4DA-C4F2FB1519BB}"/>
              </a:ext>
            </a:extLst>
          </p:cNvPr>
          <p:cNvSpPr txBox="1"/>
          <p:nvPr/>
        </p:nvSpPr>
        <p:spPr>
          <a:xfrm>
            <a:off x="2434717" y="572245"/>
            <a:ext cx="29851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Requests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7532872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03954" y="1966926"/>
            <a:ext cx="10083231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of the most common HTTP methods is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GET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 The GET method indicates that you’re trying to get or retrieve data from a specified resource.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install the requests library, use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PyPi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  <a:endParaRPr lang="en-US" dirty="0">
              <a:cs typeface="Calibri"/>
            </a:endParaRPr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pip install requests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F60DC1A-3F9B-0258-A848-890298BB4E87}"/>
              </a:ext>
            </a:extLst>
          </p:cNvPr>
          <p:cNvSpPr txBox="1"/>
          <p:nvPr/>
        </p:nvSpPr>
        <p:spPr>
          <a:xfrm>
            <a:off x="2434717" y="572245"/>
            <a:ext cx="29851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Requests Module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9AB50B4-B7E2-B56E-3BC9-0EE7EDCF79D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653933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5769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TVmaze.com API Example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1981304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Code:</a:t>
            </a:r>
          </a:p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import requests,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pprint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"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https://api.tvmaze.com/singlesearch/shows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params = {"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q":"the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flash"} #use this to get specific data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 response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requests.get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url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params)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response.status_code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== 200: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#print(response.text) #without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data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json.loads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response.text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#print(data) #without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pprint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#pprint.pprint(data)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A5B11C92-03DF-E5A4-9716-D2559D1D40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9910" y="6112552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204826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5769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TVmaze.com API Example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1938172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0A1F61"/>
                </a:solidFill>
                <a:cs typeface="Calibri"/>
              </a:rPr>
              <a:t>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response.status_code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== 200: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data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json.loads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response.text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sz="2600" dirty="0" err="1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name = data['name']    #to get specific data from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json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premiered = data['premiered']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summary = data['summary']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print(f"{name} premiered on {premiered}.")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print(summary)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else: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f"Error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 {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response.status_code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}")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CFB08F-A84F-AE08-3C92-ABCDA12246FA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/>
              <a:t>Cont'd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194B4FDE-481D-1ACD-2B74-BCFC3DA122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12552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17539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1355</cp:revision>
  <dcterms:created xsi:type="dcterms:W3CDTF">2021-08-03T13:03:26Z</dcterms:created>
  <dcterms:modified xsi:type="dcterms:W3CDTF">2022-10-08T15:40:19Z</dcterms:modified>
</cp:coreProperties>
</file>