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bookmarkIdSeed="3">
  <p:sldMasterIdLst>
    <p:sldMasterId id="2147483648" r:id="rId1"/>
  </p:sldMasterIdLst>
  <p:notesMasterIdLst>
    <p:notesMasterId r:id="rId21"/>
  </p:notesMasterIdLst>
  <p:sldIdLst>
    <p:sldId id="256" r:id="rId2"/>
    <p:sldId id="273" r:id="rId3"/>
    <p:sldId id="267" r:id="rId4"/>
    <p:sldId id="290" r:id="rId5"/>
    <p:sldId id="260" r:id="rId6"/>
    <p:sldId id="282" r:id="rId7"/>
    <p:sldId id="291" r:id="rId8"/>
    <p:sldId id="292" r:id="rId9"/>
    <p:sldId id="275" r:id="rId10"/>
    <p:sldId id="288" r:id="rId11"/>
    <p:sldId id="289" r:id="rId12"/>
    <p:sldId id="293" r:id="rId13"/>
    <p:sldId id="284" r:id="rId14"/>
    <p:sldId id="286" r:id="rId15"/>
    <p:sldId id="280" r:id="rId16"/>
    <p:sldId id="295" r:id="rId17"/>
    <p:sldId id="278" r:id="rId18"/>
    <p:sldId id="294" r:id="rId19"/>
    <p:sldId id="265" r:id="rId20"/>
  </p:sldIdLst>
  <p:sldSz cx="18288000" cy="10287000"/>
  <p:notesSz cx="6858000" cy="9144000"/>
  <p:embeddedFontLst>
    <p:embeddedFont>
      <p:font typeface="Playfair Display Bold" panose="020B0604020202020204" charset="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1" d="100"/>
          <a:sy n="41" d="100"/>
        </p:scale>
        <p:origin x="97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739A64-9AA4-4EA4-A736-23883943970C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5C8734-8BA3-4B57-A256-783FE2DC15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81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5C8734-8BA3-4B57-A256-783FE2DC157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232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120B971D-9F90-27E8-A53C-01DE05846E8D}"/>
              </a:ext>
            </a:extLst>
          </p:cNvPr>
          <p:cNvSpPr txBox="1"/>
          <p:nvPr/>
        </p:nvSpPr>
        <p:spPr>
          <a:xfrm>
            <a:off x="2286000" y="2844533"/>
            <a:ext cx="13716000" cy="5653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Detecting Financial Fraud Using Artificial Intelligence: An Applied Study Based on Credit Card Transactions</a:t>
            </a:r>
            <a:endParaRPr lang="ar-EG" sz="40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b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Researcher: Mohammed </a:t>
            </a:r>
            <a:r>
              <a:rPr lang="en-US" sz="33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Mushhin</a:t>
            </a: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Al-Atwi</a:t>
            </a:r>
            <a:endParaRPr lang="ar-EG" sz="33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Supervisor: Dr. Yasser Abdelhamid</a:t>
            </a:r>
          </a:p>
          <a:p>
            <a:pPr algn="ctr">
              <a:lnSpc>
                <a:spcPct val="150000"/>
              </a:lnSpc>
            </a:pP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College of Informatics — Midocean University</a:t>
            </a:r>
            <a:endParaRPr lang="ar-EG" sz="33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Year: </a:t>
            </a:r>
            <a:r>
              <a:rPr lang="ar-EG" sz="33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2026</a:t>
            </a:r>
            <a:endParaRPr lang="en-US" sz="33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Group 3">
            <a:extLst>
              <a:ext uri="{FF2B5EF4-FFF2-40B4-BE49-F238E27FC236}">
                <a16:creationId xmlns:a16="http://schemas.microsoft.com/office/drawing/2014/main" id="{65675B08-6442-A2F5-AEC4-4111C69292B0}"/>
              </a:ext>
            </a:extLst>
          </p:cNvPr>
          <p:cNvGrpSpPr/>
          <p:nvPr/>
        </p:nvGrpSpPr>
        <p:grpSpPr>
          <a:xfrm>
            <a:off x="0" y="2989194"/>
            <a:ext cx="360589" cy="7297806"/>
            <a:chOff x="0" y="0"/>
            <a:chExt cx="94970" cy="1922056"/>
          </a:xfrm>
        </p:grpSpPr>
        <p:sp>
          <p:nvSpPr>
            <p:cNvPr id="7" name="Freeform 4">
              <a:extLst>
                <a:ext uri="{FF2B5EF4-FFF2-40B4-BE49-F238E27FC236}">
                  <a16:creationId xmlns:a16="http://schemas.microsoft.com/office/drawing/2014/main" id="{5F508ABB-D479-0457-C4CE-96B6D0F8766C}"/>
                </a:ext>
              </a:extLst>
            </p:cNvPr>
            <p:cNvSpPr/>
            <p:nvPr/>
          </p:nvSpPr>
          <p:spPr>
            <a:xfrm>
              <a:off x="0" y="0"/>
              <a:ext cx="94970" cy="1922056"/>
            </a:xfrm>
            <a:custGeom>
              <a:avLst/>
              <a:gdLst/>
              <a:ahLst/>
              <a:cxnLst/>
              <a:rect l="l" t="t" r="r" b="b"/>
              <a:pathLst>
                <a:path w="94970" h="1922056">
                  <a:moveTo>
                    <a:pt x="0" y="0"/>
                  </a:moveTo>
                  <a:lnTo>
                    <a:pt x="94970" y="0"/>
                  </a:lnTo>
                  <a:lnTo>
                    <a:pt x="94970" y="1922056"/>
                  </a:lnTo>
                  <a:lnTo>
                    <a:pt x="0" y="1922056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8" name="TextBox 5">
              <a:extLst>
                <a:ext uri="{FF2B5EF4-FFF2-40B4-BE49-F238E27FC236}">
                  <a16:creationId xmlns:a16="http://schemas.microsoft.com/office/drawing/2014/main" id="{7FE14F5B-6B69-958E-66BE-B0157703712B}"/>
                </a:ext>
              </a:extLst>
            </p:cNvPr>
            <p:cNvSpPr txBox="1"/>
            <p:nvPr/>
          </p:nvSpPr>
          <p:spPr>
            <a:xfrm>
              <a:off x="0" y="-38100"/>
              <a:ext cx="94970" cy="19601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10" name="Group 3">
            <a:extLst>
              <a:ext uri="{FF2B5EF4-FFF2-40B4-BE49-F238E27FC236}">
                <a16:creationId xmlns:a16="http://schemas.microsoft.com/office/drawing/2014/main" id="{2D521E7D-3EF0-B98B-A047-B5AB23FFD7BC}"/>
              </a:ext>
            </a:extLst>
          </p:cNvPr>
          <p:cNvGrpSpPr/>
          <p:nvPr/>
        </p:nvGrpSpPr>
        <p:grpSpPr>
          <a:xfrm>
            <a:off x="17914591" y="-3464"/>
            <a:ext cx="360589" cy="7297806"/>
            <a:chOff x="0" y="0"/>
            <a:chExt cx="94970" cy="1922056"/>
          </a:xfrm>
        </p:grpSpPr>
        <p:sp>
          <p:nvSpPr>
            <p:cNvPr id="12" name="Freeform 4">
              <a:extLst>
                <a:ext uri="{FF2B5EF4-FFF2-40B4-BE49-F238E27FC236}">
                  <a16:creationId xmlns:a16="http://schemas.microsoft.com/office/drawing/2014/main" id="{F4A40D36-CEFD-2C48-0788-85A4A278E92D}"/>
                </a:ext>
              </a:extLst>
            </p:cNvPr>
            <p:cNvSpPr/>
            <p:nvPr/>
          </p:nvSpPr>
          <p:spPr>
            <a:xfrm>
              <a:off x="0" y="0"/>
              <a:ext cx="94970" cy="1922056"/>
            </a:xfrm>
            <a:custGeom>
              <a:avLst/>
              <a:gdLst/>
              <a:ahLst/>
              <a:cxnLst/>
              <a:rect l="l" t="t" r="r" b="b"/>
              <a:pathLst>
                <a:path w="94970" h="1922056">
                  <a:moveTo>
                    <a:pt x="0" y="0"/>
                  </a:moveTo>
                  <a:lnTo>
                    <a:pt x="94970" y="0"/>
                  </a:lnTo>
                  <a:lnTo>
                    <a:pt x="94970" y="1922056"/>
                  </a:lnTo>
                  <a:lnTo>
                    <a:pt x="0" y="1922056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13" name="TextBox 5">
              <a:extLst>
                <a:ext uri="{FF2B5EF4-FFF2-40B4-BE49-F238E27FC236}">
                  <a16:creationId xmlns:a16="http://schemas.microsoft.com/office/drawing/2014/main" id="{91B79274-79C3-223C-840C-2816545CF0C4}"/>
                </a:ext>
              </a:extLst>
            </p:cNvPr>
            <p:cNvSpPr txBox="1"/>
            <p:nvPr/>
          </p:nvSpPr>
          <p:spPr>
            <a:xfrm>
              <a:off x="0" y="-38100"/>
              <a:ext cx="94970" cy="19601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EE3C3B76-45D3-91F7-2091-BCFFB22372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6446" y="0"/>
            <a:ext cx="2938145" cy="2938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C1C322-D554-D112-8B90-AE4665F18E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4BC78597-37EC-34C9-290D-482CABD01E5D}"/>
              </a:ext>
            </a:extLst>
          </p:cNvPr>
          <p:cNvGrpSpPr/>
          <p:nvPr/>
        </p:nvGrpSpPr>
        <p:grpSpPr>
          <a:xfrm>
            <a:off x="0" y="3176724"/>
            <a:ext cx="361950" cy="3383783"/>
            <a:chOff x="0" y="0"/>
            <a:chExt cx="95328" cy="891202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3FB99AB6-A493-614C-DE2F-F674A7514117}"/>
                </a:ext>
              </a:extLst>
            </p:cNvPr>
            <p:cNvSpPr/>
            <p:nvPr/>
          </p:nvSpPr>
          <p:spPr>
            <a:xfrm>
              <a:off x="0" y="0"/>
              <a:ext cx="95328" cy="891202"/>
            </a:xfrm>
            <a:custGeom>
              <a:avLst/>
              <a:gdLst/>
              <a:ahLst/>
              <a:cxnLst/>
              <a:rect l="l" t="t" r="r" b="b"/>
              <a:pathLst>
                <a:path w="95328" h="891202">
                  <a:moveTo>
                    <a:pt x="0" y="0"/>
                  </a:moveTo>
                  <a:lnTo>
                    <a:pt x="95328" y="0"/>
                  </a:lnTo>
                  <a:lnTo>
                    <a:pt x="95328" y="891202"/>
                  </a:lnTo>
                  <a:lnTo>
                    <a:pt x="0" y="891202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6" name="TextBox 6">
              <a:extLst>
                <a:ext uri="{FF2B5EF4-FFF2-40B4-BE49-F238E27FC236}">
                  <a16:creationId xmlns:a16="http://schemas.microsoft.com/office/drawing/2014/main" id="{5166330D-8C1C-6B6B-7CDC-0E818F85D653}"/>
                </a:ext>
              </a:extLst>
            </p:cNvPr>
            <p:cNvSpPr txBox="1"/>
            <p:nvPr/>
          </p:nvSpPr>
          <p:spPr>
            <a:xfrm>
              <a:off x="0" y="-38100"/>
              <a:ext cx="95328" cy="929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7" name="Group 7">
            <a:extLst>
              <a:ext uri="{FF2B5EF4-FFF2-40B4-BE49-F238E27FC236}">
                <a16:creationId xmlns:a16="http://schemas.microsoft.com/office/drawing/2014/main" id="{FFA84143-BAF0-3BD1-CD54-AC71A99CA569}"/>
              </a:ext>
            </a:extLst>
          </p:cNvPr>
          <p:cNvGrpSpPr/>
          <p:nvPr/>
        </p:nvGrpSpPr>
        <p:grpSpPr>
          <a:xfrm>
            <a:off x="17926050" y="3176724"/>
            <a:ext cx="361950" cy="3383783"/>
            <a:chOff x="0" y="0"/>
            <a:chExt cx="95328" cy="891202"/>
          </a:xfrm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2B2FE85C-A095-05CB-8DAE-E2F846FAC8F0}"/>
                </a:ext>
              </a:extLst>
            </p:cNvPr>
            <p:cNvSpPr/>
            <p:nvPr/>
          </p:nvSpPr>
          <p:spPr>
            <a:xfrm>
              <a:off x="0" y="0"/>
              <a:ext cx="95328" cy="891202"/>
            </a:xfrm>
            <a:custGeom>
              <a:avLst/>
              <a:gdLst/>
              <a:ahLst/>
              <a:cxnLst/>
              <a:rect l="l" t="t" r="r" b="b"/>
              <a:pathLst>
                <a:path w="95328" h="891202">
                  <a:moveTo>
                    <a:pt x="0" y="0"/>
                  </a:moveTo>
                  <a:lnTo>
                    <a:pt x="95328" y="0"/>
                  </a:lnTo>
                  <a:lnTo>
                    <a:pt x="95328" y="891202"/>
                  </a:lnTo>
                  <a:lnTo>
                    <a:pt x="0" y="891202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BB4CB815-F497-7712-B640-0D8771A68324}"/>
                </a:ext>
              </a:extLst>
            </p:cNvPr>
            <p:cNvSpPr txBox="1"/>
            <p:nvPr/>
          </p:nvSpPr>
          <p:spPr>
            <a:xfrm>
              <a:off x="0" y="-38100"/>
              <a:ext cx="95328" cy="929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1" name="TextBox 11">
            <a:extLst>
              <a:ext uri="{FF2B5EF4-FFF2-40B4-BE49-F238E27FC236}">
                <a16:creationId xmlns:a16="http://schemas.microsoft.com/office/drawing/2014/main" id="{4E16E0E8-2076-3B5F-F519-A9A43D48E67B}"/>
              </a:ext>
            </a:extLst>
          </p:cNvPr>
          <p:cNvSpPr txBox="1"/>
          <p:nvPr/>
        </p:nvSpPr>
        <p:spPr>
          <a:xfrm>
            <a:off x="7391400" y="687499"/>
            <a:ext cx="5788084" cy="8561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7419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Abstract</a:t>
            </a:r>
            <a:endParaRPr lang="en-US" sz="4400" b="1" dirty="0">
              <a:solidFill>
                <a:schemeClr val="accent1">
                  <a:lumMod val="50000"/>
                </a:schemeClr>
              </a:solidFill>
              <a:latin typeface="Playfair Display Bold"/>
              <a:ea typeface="Playfair Display Bold"/>
              <a:cs typeface="Playfair Display Bold"/>
              <a:sym typeface="Playfair Display Bold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792C50E-3052-7B52-81E2-CE118969148E}"/>
              </a:ext>
            </a:extLst>
          </p:cNvPr>
          <p:cNvSpPr txBox="1"/>
          <p:nvPr/>
        </p:nvSpPr>
        <p:spPr>
          <a:xfrm>
            <a:off x="1676400" y="3176724"/>
            <a:ext cx="14478000" cy="29706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/>
              <a:t>This study uses AI to detect credit card fraud by comparing three models: Logistic Regression, Random Forest, and ANN. To handle data imbalance, SMOTE was applied. Results show that Random Forest achieved the best performance (Precision = 0.8519, Recall = 0.8846, F1 = 0.8679), while ANN achieved the highest ROC-AUC (0.9895).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CF9309C-4FE9-233A-44D7-54CC1ACDCE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2134" y="-5164"/>
            <a:ext cx="2938145" cy="29381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41651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C06C3-9FF5-CB69-149A-F7862C952B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29B5684F-7E92-F2A0-9B09-B554A31C6464}"/>
              </a:ext>
            </a:extLst>
          </p:cNvPr>
          <p:cNvGrpSpPr/>
          <p:nvPr/>
        </p:nvGrpSpPr>
        <p:grpSpPr>
          <a:xfrm>
            <a:off x="0" y="2989194"/>
            <a:ext cx="360589" cy="7297806"/>
            <a:chOff x="0" y="0"/>
            <a:chExt cx="94970" cy="1922056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CF59E1C2-0AE7-EA74-2078-A26D0B2A400A}"/>
                </a:ext>
              </a:extLst>
            </p:cNvPr>
            <p:cNvSpPr/>
            <p:nvPr/>
          </p:nvSpPr>
          <p:spPr>
            <a:xfrm>
              <a:off x="0" y="0"/>
              <a:ext cx="94970" cy="1922056"/>
            </a:xfrm>
            <a:custGeom>
              <a:avLst/>
              <a:gdLst/>
              <a:ahLst/>
              <a:cxnLst/>
              <a:rect l="l" t="t" r="r" b="b"/>
              <a:pathLst>
                <a:path w="94970" h="1922056">
                  <a:moveTo>
                    <a:pt x="0" y="0"/>
                  </a:moveTo>
                  <a:lnTo>
                    <a:pt x="94970" y="0"/>
                  </a:lnTo>
                  <a:lnTo>
                    <a:pt x="94970" y="1922056"/>
                  </a:lnTo>
                  <a:lnTo>
                    <a:pt x="0" y="1922056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E7719D5D-3B2A-9B02-FF32-C2C135A77F4D}"/>
                </a:ext>
              </a:extLst>
            </p:cNvPr>
            <p:cNvSpPr txBox="1"/>
            <p:nvPr/>
          </p:nvSpPr>
          <p:spPr>
            <a:xfrm>
              <a:off x="0" y="-38100"/>
              <a:ext cx="94970" cy="19601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7E6C911F-523A-64E7-E144-5D37D3CEECC3}"/>
              </a:ext>
            </a:extLst>
          </p:cNvPr>
          <p:cNvGrpSpPr/>
          <p:nvPr/>
        </p:nvGrpSpPr>
        <p:grpSpPr>
          <a:xfrm>
            <a:off x="17989949" y="0"/>
            <a:ext cx="298051" cy="6987263"/>
            <a:chOff x="0" y="0"/>
            <a:chExt cx="78499" cy="1840267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4047E9F-B74B-7F09-47C4-331FB44AB9AC}"/>
                </a:ext>
              </a:extLst>
            </p:cNvPr>
            <p:cNvSpPr/>
            <p:nvPr/>
          </p:nvSpPr>
          <p:spPr>
            <a:xfrm>
              <a:off x="0" y="0"/>
              <a:ext cx="78499" cy="1840267"/>
            </a:xfrm>
            <a:custGeom>
              <a:avLst/>
              <a:gdLst/>
              <a:ahLst/>
              <a:cxnLst/>
              <a:rect l="l" t="t" r="r" b="b"/>
              <a:pathLst>
                <a:path w="78499" h="1840267">
                  <a:moveTo>
                    <a:pt x="0" y="0"/>
                  </a:moveTo>
                  <a:lnTo>
                    <a:pt x="78499" y="0"/>
                  </a:lnTo>
                  <a:lnTo>
                    <a:pt x="78499" y="1840267"/>
                  </a:lnTo>
                  <a:lnTo>
                    <a:pt x="0" y="1840267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A1DA0687-C9C5-DFCA-FA69-5C806F59B234}"/>
                </a:ext>
              </a:extLst>
            </p:cNvPr>
            <p:cNvSpPr txBox="1"/>
            <p:nvPr/>
          </p:nvSpPr>
          <p:spPr>
            <a:xfrm>
              <a:off x="0" y="-38100"/>
              <a:ext cx="78499" cy="18783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:a16="http://schemas.microsoft.com/office/drawing/2014/main" id="{E19F349E-F9B9-CFFA-8DA2-01B10C800F73}"/>
              </a:ext>
            </a:extLst>
          </p:cNvPr>
          <p:cNvGrpSpPr/>
          <p:nvPr/>
        </p:nvGrpSpPr>
        <p:grpSpPr>
          <a:xfrm>
            <a:off x="16646024" y="7727791"/>
            <a:ext cx="540586" cy="540586"/>
            <a:chOff x="0" y="0"/>
            <a:chExt cx="142377" cy="142377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6DECF4A7-7394-457E-34FD-104720F04A84}"/>
                </a:ext>
              </a:extLst>
            </p:cNvPr>
            <p:cNvSpPr/>
            <p:nvPr/>
          </p:nvSpPr>
          <p:spPr>
            <a:xfrm>
              <a:off x="0" y="0"/>
              <a:ext cx="142377" cy="142377"/>
            </a:xfrm>
            <a:custGeom>
              <a:avLst/>
              <a:gdLst/>
              <a:ahLst/>
              <a:cxnLst/>
              <a:rect l="l" t="t" r="r" b="b"/>
              <a:pathLst>
                <a:path w="142377" h="142377">
                  <a:moveTo>
                    <a:pt x="0" y="0"/>
                  </a:moveTo>
                  <a:lnTo>
                    <a:pt x="142377" y="0"/>
                  </a:lnTo>
                  <a:lnTo>
                    <a:pt x="142377" y="142377"/>
                  </a:lnTo>
                  <a:lnTo>
                    <a:pt x="0" y="14237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325D95D5-7BA5-1F54-B307-7378339CA6DD}"/>
                </a:ext>
              </a:extLst>
            </p:cNvPr>
            <p:cNvSpPr txBox="1"/>
            <p:nvPr/>
          </p:nvSpPr>
          <p:spPr>
            <a:xfrm>
              <a:off x="0" y="-38100"/>
              <a:ext cx="142377" cy="1804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8" name="TextBox 18">
            <a:extLst>
              <a:ext uri="{FF2B5EF4-FFF2-40B4-BE49-F238E27FC236}">
                <a16:creationId xmlns:a16="http://schemas.microsoft.com/office/drawing/2014/main" id="{229F04AC-0273-FB8B-B500-2E7B451250D8}"/>
              </a:ext>
            </a:extLst>
          </p:cNvPr>
          <p:cNvSpPr txBox="1"/>
          <p:nvPr/>
        </p:nvSpPr>
        <p:spPr>
          <a:xfrm>
            <a:off x="6804912" y="723900"/>
            <a:ext cx="4678176" cy="8561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Introduction</a:t>
            </a:r>
            <a:endParaRPr lang="en-US" sz="4400" b="1" dirty="0">
              <a:solidFill>
                <a:schemeClr val="accent1">
                  <a:lumMod val="50000"/>
                </a:schemeClr>
              </a:solidFill>
              <a:latin typeface="Playfair Display Bold"/>
              <a:ea typeface="Playfair Display Bold"/>
              <a:cs typeface="Playfair Display Bold"/>
              <a:sym typeface="Playfair Display Bold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74895A5-43E4-DB4C-C5C5-C47F350CA73B}"/>
              </a:ext>
            </a:extLst>
          </p:cNvPr>
          <p:cNvSpPr txBox="1"/>
          <p:nvPr/>
        </p:nvSpPr>
        <p:spPr>
          <a:xfrm>
            <a:off x="1081897" y="3753709"/>
            <a:ext cx="15738810" cy="453681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rapid growth of digital financial services has increased the risk of credit card fraud. Traditional rule-based systems are no longer effective in detecting modern and evolving fraud patterns.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Global losses from credit card fraud exceeded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$32 billion in 2022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(Self Financial, 2024), highlighting the need for intelligent solutions.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Artificial Intelligence (AI) enables systems to analyze large datasets, detect hidden patterns, and adapt to new fraud behaviors in real time.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FC69E0B-1DB2-D43A-5353-8C1EC3D322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7577" y="-136687"/>
            <a:ext cx="2938145" cy="293814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1">
            <a:extLst>
              <a:ext uri="{FF2B5EF4-FFF2-40B4-BE49-F238E27FC236}">
                <a16:creationId xmlns:a16="http://schemas.microsoft.com/office/drawing/2014/main" id="{24074CA6-85A5-CE4E-4333-4C4547F758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Graphic 9" descr="Bullseye">
            <a:extLst>
              <a:ext uri="{FF2B5EF4-FFF2-40B4-BE49-F238E27FC236}">
                <a16:creationId xmlns:a16="http://schemas.microsoft.com/office/drawing/2014/main" id="{A4749155-764D-7E44-C201-F23FC855B5A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994" y="2872000"/>
            <a:ext cx="1261614" cy="126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4662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1C9C6-922D-9EFE-6EBC-6A204D3DB1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9FF9EA7A-9861-1C21-001F-AB23C26A9888}"/>
              </a:ext>
            </a:extLst>
          </p:cNvPr>
          <p:cNvGrpSpPr/>
          <p:nvPr/>
        </p:nvGrpSpPr>
        <p:grpSpPr>
          <a:xfrm>
            <a:off x="0" y="2989194"/>
            <a:ext cx="360589" cy="7297806"/>
            <a:chOff x="0" y="0"/>
            <a:chExt cx="94970" cy="1922056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CFE28BD0-CE1B-1076-1C49-13C70336D439}"/>
                </a:ext>
              </a:extLst>
            </p:cNvPr>
            <p:cNvSpPr/>
            <p:nvPr/>
          </p:nvSpPr>
          <p:spPr>
            <a:xfrm>
              <a:off x="0" y="0"/>
              <a:ext cx="94970" cy="1922056"/>
            </a:xfrm>
            <a:custGeom>
              <a:avLst/>
              <a:gdLst/>
              <a:ahLst/>
              <a:cxnLst/>
              <a:rect l="l" t="t" r="r" b="b"/>
              <a:pathLst>
                <a:path w="94970" h="1922056">
                  <a:moveTo>
                    <a:pt x="0" y="0"/>
                  </a:moveTo>
                  <a:lnTo>
                    <a:pt x="94970" y="0"/>
                  </a:lnTo>
                  <a:lnTo>
                    <a:pt x="94970" y="1922056"/>
                  </a:lnTo>
                  <a:lnTo>
                    <a:pt x="0" y="1922056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F4DAFF2B-B3FA-8FFA-BFB7-D1A73C52FD5F}"/>
                </a:ext>
              </a:extLst>
            </p:cNvPr>
            <p:cNvSpPr txBox="1"/>
            <p:nvPr/>
          </p:nvSpPr>
          <p:spPr>
            <a:xfrm>
              <a:off x="0" y="-38100"/>
              <a:ext cx="94970" cy="19601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ED420766-40F1-838E-D30B-37AD138B169C}"/>
              </a:ext>
            </a:extLst>
          </p:cNvPr>
          <p:cNvGrpSpPr/>
          <p:nvPr/>
        </p:nvGrpSpPr>
        <p:grpSpPr>
          <a:xfrm>
            <a:off x="17989949" y="0"/>
            <a:ext cx="298051" cy="6987263"/>
            <a:chOff x="0" y="0"/>
            <a:chExt cx="78499" cy="1840267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34502CA6-502C-F7EF-68C9-F800F6724FB7}"/>
                </a:ext>
              </a:extLst>
            </p:cNvPr>
            <p:cNvSpPr/>
            <p:nvPr/>
          </p:nvSpPr>
          <p:spPr>
            <a:xfrm>
              <a:off x="0" y="0"/>
              <a:ext cx="78499" cy="1840267"/>
            </a:xfrm>
            <a:custGeom>
              <a:avLst/>
              <a:gdLst/>
              <a:ahLst/>
              <a:cxnLst/>
              <a:rect l="l" t="t" r="r" b="b"/>
              <a:pathLst>
                <a:path w="78499" h="1840267">
                  <a:moveTo>
                    <a:pt x="0" y="0"/>
                  </a:moveTo>
                  <a:lnTo>
                    <a:pt x="78499" y="0"/>
                  </a:lnTo>
                  <a:lnTo>
                    <a:pt x="78499" y="1840267"/>
                  </a:lnTo>
                  <a:lnTo>
                    <a:pt x="0" y="1840267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CBBAF182-1D67-0D2E-E87B-508017D951BC}"/>
                </a:ext>
              </a:extLst>
            </p:cNvPr>
            <p:cNvSpPr txBox="1"/>
            <p:nvPr/>
          </p:nvSpPr>
          <p:spPr>
            <a:xfrm>
              <a:off x="0" y="-38100"/>
              <a:ext cx="78499" cy="18783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:a16="http://schemas.microsoft.com/office/drawing/2014/main" id="{1064664B-5CE9-9B8D-DEC4-51FA2CF36A6D}"/>
              </a:ext>
            </a:extLst>
          </p:cNvPr>
          <p:cNvGrpSpPr/>
          <p:nvPr/>
        </p:nvGrpSpPr>
        <p:grpSpPr>
          <a:xfrm>
            <a:off x="16646024" y="7727791"/>
            <a:ext cx="540586" cy="540586"/>
            <a:chOff x="0" y="0"/>
            <a:chExt cx="142377" cy="142377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1555835E-6A21-09F8-CF4E-1AAD912D724C}"/>
                </a:ext>
              </a:extLst>
            </p:cNvPr>
            <p:cNvSpPr/>
            <p:nvPr/>
          </p:nvSpPr>
          <p:spPr>
            <a:xfrm>
              <a:off x="0" y="0"/>
              <a:ext cx="142377" cy="142377"/>
            </a:xfrm>
            <a:custGeom>
              <a:avLst/>
              <a:gdLst/>
              <a:ahLst/>
              <a:cxnLst/>
              <a:rect l="l" t="t" r="r" b="b"/>
              <a:pathLst>
                <a:path w="142377" h="142377">
                  <a:moveTo>
                    <a:pt x="0" y="0"/>
                  </a:moveTo>
                  <a:lnTo>
                    <a:pt x="142377" y="0"/>
                  </a:lnTo>
                  <a:lnTo>
                    <a:pt x="142377" y="142377"/>
                  </a:lnTo>
                  <a:lnTo>
                    <a:pt x="0" y="14237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0009F4B2-0FAE-B064-441A-930195D05965}"/>
                </a:ext>
              </a:extLst>
            </p:cNvPr>
            <p:cNvSpPr txBox="1"/>
            <p:nvPr/>
          </p:nvSpPr>
          <p:spPr>
            <a:xfrm>
              <a:off x="0" y="-38100"/>
              <a:ext cx="142377" cy="1804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8" name="TextBox 18">
            <a:extLst>
              <a:ext uri="{FF2B5EF4-FFF2-40B4-BE49-F238E27FC236}">
                <a16:creationId xmlns:a16="http://schemas.microsoft.com/office/drawing/2014/main" id="{F5EBE6E2-96C8-11A5-05D7-0757FA68B06A}"/>
              </a:ext>
            </a:extLst>
          </p:cNvPr>
          <p:cNvSpPr txBox="1"/>
          <p:nvPr/>
        </p:nvSpPr>
        <p:spPr>
          <a:xfrm>
            <a:off x="6804912" y="723900"/>
            <a:ext cx="4678176" cy="8561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Problem Statement</a:t>
            </a:r>
            <a:endParaRPr lang="en-US" sz="4400" b="1" dirty="0">
              <a:solidFill>
                <a:schemeClr val="accent1">
                  <a:lumMod val="50000"/>
                </a:schemeClr>
              </a:solidFill>
              <a:latin typeface="Playfair Display Bold"/>
              <a:ea typeface="Playfair Display Bold"/>
              <a:cs typeface="Playfair Display Bold"/>
              <a:sym typeface="Playfair Display Bold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EC39806-4AAA-DBA2-80D8-67C35C448EBE}"/>
              </a:ext>
            </a:extLst>
          </p:cNvPr>
          <p:cNvSpPr txBox="1"/>
          <p:nvPr/>
        </p:nvSpPr>
        <p:spPr>
          <a:xfrm>
            <a:off x="1101390" y="3416871"/>
            <a:ext cx="15738810" cy="512928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Traditional fraud detection systems suffer from:</a:t>
            </a:r>
          </a:p>
          <a:p>
            <a:pPr marL="1371600" lvl="2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Inability to detect new fraud patterns</a:t>
            </a:r>
          </a:p>
          <a:p>
            <a:pPr marL="1371600" lvl="2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High false negatives (missed fraud cases)</a:t>
            </a:r>
          </a:p>
          <a:p>
            <a:pPr marL="1371600" lvl="2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Lack of flexibility and adaptability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Additionally, fraud datasets are highly imbalanced, making detection more complex.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Therefore, there is a need for AI-based models that are accurate, adaptive, and efficient.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B85D780-9B93-C80A-2B7B-ADA53AF7A6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7577" y="-136687"/>
            <a:ext cx="2938145" cy="293814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1">
            <a:extLst>
              <a:ext uri="{FF2B5EF4-FFF2-40B4-BE49-F238E27FC236}">
                <a16:creationId xmlns:a16="http://schemas.microsoft.com/office/drawing/2014/main" id="{47AE8473-1DF7-79B0-7220-CD55C6F3F6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Graphic 9" descr="Bullseye">
            <a:extLst>
              <a:ext uri="{FF2B5EF4-FFF2-40B4-BE49-F238E27FC236}">
                <a16:creationId xmlns:a16="http://schemas.microsoft.com/office/drawing/2014/main" id="{6686600C-9CFC-C9E3-6B10-674E8CD9280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0583" y="2786064"/>
            <a:ext cx="1261614" cy="126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7893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0" y="3176724"/>
            <a:ext cx="361950" cy="3383783"/>
            <a:chOff x="0" y="0"/>
            <a:chExt cx="95328" cy="89120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95328" cy="891202"/>
            </a:xfrm>
            <a:custGeom>
              <a:avLst/>
              <a:gdLst/>
              <a:ahLst/>
              <a:cxnLst/>
              <a:rect l="l" t="t" r="r" b="b"/>
              <a:pathLst>
                <a:path w="95328" h="891202">
                  <a:moveTo>
                    <a:pt x="0" y="0"/>
                  </a:moveTo>
                  <a:lnTo>
                    <a:pt x="95328" y="0"/>
                  </a:lnTo>
                  <a:lnTo>
                    <a:pt x="95328" y="891202"/>
                  </a:lnTo>
                  <a:lnTo>
                    <a:pt x="0" y="891202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95328" cy="929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7926050" y="3176724"/>
            <a:ext cx="361950" cy="3383783"/>
            <a:chOff x="0" y="0"/>
            <a:chExt cx="95328" cy="89120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95328" cy="891202"/>
            </a:xfrm>
            <a:custGeom>
              <a:avLst/>
              <a:gdLst/>
              <a:ahLst/>
              <a:cxnLst/>
              <a:rect l="l" t="t" r="r" b="b"/>
              <a:pathLst>
                <a:path w="95328" h="891202">
                  <a:moveTo>
                    <a:pt x="0" y="0"/>
                  </a:moveTo>
                  <a:lnTo>
                    <a:pt x="95328" y="0"/>
                  </a:lnTo>
                  <a:lnTo>
                    <a:pt x="95328" y="891202"/>
                  </a:lnTo>
                  <a:lnTo>
                    <a:pt x="0" y="891202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95328" cy="929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6804912" y="723980"/>
            <a:ext cx="4678176" cy="8561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419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Research Objectives</a:t>
            </a:r>
            <a:endParaRPr lang="en-US" sz="4400" b="1" dirty="0">
              <a:solidFill>
                <a:schemeClr val="accent1">
                  <a:lumMod val="50000"/>
                </a:schemeClr>
              </a:solidFill>
              <a:latin typeface="Playfair Display Bold"/>
              <a:ea typeface="Playfair Display Bold"/>
              <a:cs typeface="Playfair Display Bold"/>
              <a:sym typeface="Playfair Display Bold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5C280F3-8B50-BDD5-C688-EB2C422A651B}"/>
              </a:ext>
            </a:extLst>
          </p:cNvPr>
          <p:cNvSpPr/>
          <p:nvPr/>
        </p:nvSpPr>
        <p:spPr>
          <a:xfrm>
            <a:off x="1219200" y="2957594"/>
            <a:ext cx="6328247" cy="85613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200" dirty="0"/>
          </a:p>
          <a:p>
            <a:pPr algn="ctr"/>
            <a:r>
              <a:rPr lang="en-US" sz="2200" dirty="0"/>
              <a:t>Develop AI models to detect credit card fraud </a:t>
            </a:r>
          </a:p>
          <a:p>
            <a:pPr algn="ctr"/>
            <a:endParaRPr lang="en-US" sz="22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DE065C2-E76F-CFBA-737F-1DB7B39FAE66}"/>
              </a:ext>
            </a:extLst>
          </p:cNvPr>
          <p:cNvSpPr/>
          <p:nvPr/>
        </p:nvSpPr>
        <p:spPr>
          <a:xfrm>
            <a:off x="10527814" y="6560506"/>
            <a:ext cx="6328247" cy="2088193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dirty="0"/>
              <a:t>Compare three models: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sz="2400" dirty="0"/>
              <a:t>Logistic Regression 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sz="2400" dirty="0"/>
              <a:t>Random Forest 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sz="2400" dirty="0"/>
              <a:t>Artificial Neural Network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A16877-4322-7F0A-4FBF-AD8C11D9C375}"/>
              </a:ext>
            </a:extLst>
          </p:cNvPr>
          <p:cNvSpPr/>
          <p:nvPr/>
        </p:nvSpPr>
        <p:spPr>
          <a:xfrm>
            <a:off x="6705600" y="5306160"/>
            <a:ext cx="6328247" cy="85613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/>
              <a:t>Evaluate performance using key metrics (Precision, Recall, F1-score, ROC-AUC)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AC5C28C-665D-8342-05D2-1597A7212AA0}"/>
              </a:ext>
            </a:extLst>
          </p:cNvPr>
          <p:cNvSpPr/>
          <p:nvPr/>
        </p:nvSpPr>
        <p:spPr>
          <a:xfrm>
            <a:off x="4105480" y="4100464"/>
            <a:ext cx="6328247" cy="85613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200" dirty="0"/>
          </a:p>
          <a:p>
            <a:pPr algn="ctr"/>
            <a:r>
              <a:rPr lang="en-US" sz="2200" dirty="0"/>
              <a:t>Handle data imbalance using SMOTE </a:t>
            </a:r>
          </a:p>
          <a:p>
            <a:pPr algn="ctr"/>
            <a:endParaRPr lang="en-US" sz="2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8A952E6-DF03-E04B-CABC-20D10AFD9D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9855" y="-18282"/>
            <a:ext cx="2938145" cy="2938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DF13B4-9BDA-79F4-C5A8-B682F27BD3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EDF29950-EF80-39EB-7F47-2A42FF631EAA}"/>
              </a:ext>
            </a:extLst>
          </p:cNvPr>
          <p:cNvGrpSpPr/>
          <p:nvPr/>
        </p:nvGrpSpPr>
        <p:grpSpPr>
          <a:xfrm>
            <a:off x="0" y="2989194"/>
            <a:ext cx="360589" cy="7297806"/>
            <a:chOff x="0" y="0"/>
            <a:chExt cx="94970" cy="1922056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5CBBBD53-DA7D-40EB-9A40-C5BA69178905}"/>
                </a:ext>
              </a:extLst>
            </p:cNvPr>
            <p:cNvSpPr/>
            <p:nvPr/>
          </p:nvSpPr>
          <p:spPr>
            <a:xfrm>
              <a:off x="0" y="0"/>
              <a:ext cx="94970" cy="1922056"/>
            </a:xfrm>
            <a:custGeom>
              <a:avLst/>
              <a:gdLst/>
              <a:ahLst/>
              <a:cxnLst/>
              <a:rect l="l" t="t" r="r" b="b"/>
              <a:pathLst>
                <a:path w="94970" h="1922056">
                  <a:moveTo>
                    <a:pt x="0" y="0"/>
                  </a:moveTo>
                  <a:lnTo>
                    <a:pt x="94970" y="0"/>
                  </a:lnTo>
                  <a:lnTo>
                    <a:pt x="94970" y="1922056"/>
                  </a:lnTo>
                  <a:lnTo>
                    <a:pt x="0" y="1922056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6C42A714-F175-CFC3-49C3-5A610CAD29E8}"/>
                </a:ext>
              </a:extLst>
            </p:cNvPr>
            <p:cNvSpPr txBox="1"/>
            <p:nvPr/>
          </p:nvSpPr>
          <p:spPr>
            <a:xfrm>
              <a:off x="0" y="-38100"/>
              <a:ext cx="94970" cy="19601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682B2259-A4E1-1C2E-5881-27282F1C5BA6}"/>
              </a:ext>
            </a:extLst>
          </p:cNvPr>
          <p:cNvGrpSpPr/>
          <p:nvPr/>
        </p:nvGrpSpPr>
        <p:grpSpPr>
          <a:xfrm>
            <a:off x="17989949" y="0"/>
            <a:ext cx="298051" cy="6987263"/>
            <a:chOff x="0" y="0"/>
            <a:chExt cx="78499" cy="1840267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35FC12E9-C3EC-B0BC-98C2-E8262072630C}"/>
                </a:ext>
              </a:extLst>
            </p:cNvPr>
            <p:cNvSpPr/>
            <p:nvPr/>
          </p:nvSpPr>
          <p:spPr>
            <a:xfrm>
              <a:off x="0" y="0"/>
              <a:ext cx="78499" cy="1840267"/>
            </a:xfrm>
            <a:custGeom>
              <a:avLst/>
              <a:gdLst/>
              <a:ahLst/>
              <a:cxnLst/>
              <a:rect l="l" t="t" r="r" b="b"/>
              <a:pathLst>
                <a:path w="78499" h="1840267">
                  <a:moveTo>
                    <a:pt x="0" y="0"/>
                  </a:moveTo>
                  <a:lnTo>
                    <a:pt x="78499" y="0"/>
                  </a:lnTo>
                  <a:lnTo>
                    <a:pt x="78499" y="1840267"/>
                  </a:lnTo>
                  <a:lnTo>
                    <a:pt x="0" y="1840267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E99F2FAC-653C-7F4E-8FA2-08A18120F360}"/>
                </a:ext>
              </a:extLst>
            </p:cNvPr>
            <p:cNvSpPr txBox="1"/>
            <p:nvPr/>
          </p:nvSpPr>
          <p:spPr>
            <a:xfrm>
              <a:off x="0" y="-38100"/>
              <a:ext cx="78499" cy="18783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:a16="http://schemas.microsoft.com/office/drawing/2014/main" id="{9EA8F4A8-E03E-926E-62CF-7ED68C22E968}"/>
              </a:ext>
            </a:extLst>
          </p:cNvPr>
          <p:cNvGrpSpPr/>
          <p:nvPr/>
        </p:nvGrpSpPr>
        <p:grpSpPr>
          <a:xfrm>
            <a:off x="16646024" y="7727791"/>
            <a:ext cx="540586" cy="540586"/>
            <a:chOff x="0" y="0"/>
            <a:chExt cx="142377" cy="142377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6F057173-506C-545F-1F0A-708504255B0D}"/>
                </a:ext>
              </a:extLst>
            </p:cNvPr>
            <p:cNvSpPr/>
            <p:nvPr/>
          </p:nvSpPr>
          <p:spPr>
            <a:xfrm>
              <a:off x="0" y="0"/>
              <a:ext cx="142377" cy="142377"/>
            </a:xfrm>
            <a:custGeom>
              <a:avLst/>
              <a:gdLst/>
              <a:ahLst/>
              <a:cxnLst/>
              <a:rect l="l" t="t" r="r" b="b"/>
              <a:pathLst>
                <a:path w="142377" h="142377">
                  <a:moveTo>
                    <a:pt x="0" y="0"/>
                  </a:moveTo>
                  <a:lnTo>
                    <a:pt x="142377" y="0"/>
                  </a:lnTo>
                  <a:lnTo>
                    <a:pt x="142377" y="142377"/>
                  </a:lnTo>
                  <a:lnTo>
                    <a:pt x="0" y="14237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3E68165C-E7DA-DA2D-269B-EA08E3677872}"/>
                </a:ext>
              </a:extLst>
            </p:cNvPr>
            <p:cNvSpPr txBox="1"/>
            <p:nvPr/>
          </p:nvSpPr>
          <p:spPr>
            <a:xfrm>
              <a:off x="0" y="-38100"/>
              <a:ext cx="142377" cy="1804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8" name="TextBox 18">
            <a:extLst>
              <a:ext uri="{FF2B5EF4-FFF2-40B4-BE49-F238E27FC236}">
                <a16:creationId xmlns:a16="http://schemas.microsoft.com/office/drawing/2014/main" id="{56004E8A-814B-83C3-7F30-941015CED164}"/>
              </a:ext>
            </a:extLst>
          </p:cNvPr>
          <p:cNvSpPr txBox="1"/>
          <p:nvPr/>
        </p:nvSpPr>
        <p:spPr>
          <a:xfrm>
            <a:off x="5181600" y="835251"/>
            <a:ext cx="6824448" cy="8561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R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esearch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ea typeface="Playfair Display Bold"/>
                <a:cs typeface="Arial" panose="020B0604020202020204" pitchFamily="34" charset="0"/>
                <a:sym typeface="Playfair Display Bold"/>
              </a:rPr>
              <a:t> Contribution</a:t>
            </a:r>
          </a:p>
        </p:txBody>
      </p:sp>
      <p:sp>
        <p:nvSpPr>
          <p:cNvPr id="2" name="Rectangle: Diagonal Corners Snipped 1">
            <a:extLst>
              <a:ext uri="{FF2B5EF4-FFF2-40B4-BE49-F238E27FC236}">
                <a16:creationId xmlns:a16="http://schemas.microsoft.com/office/drawing/2014/main" id="{44756417-64D8-7808-A700-211209532724}"/>
              </a:ext>
            </a:extLst>
          </p:cNvPr>
          <p:cNvSpPr/>
          <p:nvPr/>
        </p:nvSpPr>
        <p:spPr>
          <a:xfrm>
            <a:off x="1991602" y="2451803"/>
            <a:ext cx="624196" cy="537391"/>
          </a:xfrm>
          <a:prstGeom prst="snip2Diag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C8F04B8-5BB9-8FD9-11FA-BE7418AE3A1F}"/>
              </a:ext>
            </a:extLst>
          </p:cNvPr>
          <p:cNvSpPr txBox="1"/>
          <p:nvPr/>
        </p:nvSpPr>
        <p:spPr>
          <a:xfrm>
            <a:off x="3015366" y="2095500"/>
            <a:ext cx="14171244" cy="77146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This research contributes both academically and practically by:</a:t>
            </a:r>
          </a:p>
          <a:p>
            <a:pPr marL="914400" lvl="1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Providing a comparative analysis of three AI models </a:t>
            </a:r>
          </a:p>
          <a:p>
            <a:pPr marL="914400" lvl="1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Demonstrating the effectiveness of SMOTE in handling imbalanced data </a:t>
            </a:r>
          </a:p>
          <a:p>
            <a:pPr marL="914400" lvl="1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Proposing a scalable fraud detection framework </a:t>
            </a:r>
          </a:p>
          <a:p>
            <a:pPr marL="914400" lvl="1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Enhancing understanding of AI applications in financial cybersecurity 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Practically, the study helps:</a:t>
            </a:r>
          </a:p>
          <a:p>
            <a:pPr marL="914400" lvl="1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Reduce financial losses </a:t>
            </a:r>
          </a:p>
          <a:p>
            <a:pPr marL="914400" lvl="1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Improve fraud detection accuracy </a:t>
            </a:r>
          </a:p>
          <a:p>
            <a:pPr marL="914400" lvl="1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Support real-time decision-making in banks</a:t>
            </a:r>
          </a:p>
        </p:txBody>
      </p:sp>
      <p:sp>
        <p:nvSpPr>
          <p:cNvPr id="16" name="Rectangle: Diagonal Corners Snipped 15">
            <a:extLst>
              <a:ext uri="{FF2B5EF4-FFF2-40B4-BE49-F238E27FC236}">
                <a16:creationId xmlns:a16="http://schemas.microsoft.com/office/drawing/2014/main" id="{3E65894E-05B4-83D9-EC07-18468ED4FFF8}"/>
              </a:ext>
            </a:extLst>
          </p:cNvPr>
          <p:cNvSpPr/>
          <p:nvPr/>
        </p:nvSpPr>
        <p:spPr>
          <a:xfrm>
            <a:off x="1989501" y="6638097"/>
            <a:ext cx="624196" cy="421497"/>
          </a:xfrm>
          <a:prstGeom prst="snip2Diag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5A77AB8-76EF-1A92-516F-766BFD61A2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0829" y="0"/>
            <a:ext cx="2938145" cy="29381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03425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C30A18-4DBA-8F2A-E24C-17762B7038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A76DAE7B-3162-7F12-9A6E-E519FF0A87F4}"/>
              </a:ext>
            </a:extLst>
          </p:cNvPr>
          <p:cNvGrpSpPr/>
          <p:nvPr/>
        </p:nvGrpSpPr>
        <p:grpSpPr>
          <a:xfrm>
            <a:off x="0" y="2989194"/>
            <a:ext cx="360589" cy="7297806"/>
            <a:chOff x="0" y="0"/>
            <a:chExt cx="94970" cy="1922056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3B3D404C-A991-46D7-F9BD-7C8733AB37C6}"/>
                </a:ext>
              </a:extLst>
            </p:cNvPr>
            <p:cNvSpPr/>
            <p:nvPr/>
          </p:nvSpPr>
          <p:spPr>
            <a:xfrm>
              <a:off x="0" y="0"/>
              <a:ext cx="94970" cy="1922056"/>
            </a:xfrm>
            <a:custGeom>
              <a:avLst/>
              <a:gdLst/>
              <a:ahLst/>
              <a:cxnLst/>
              <a:rect l="l" t="t" r="r" b="b"/>
              <a:pathLst>
                <a:path w="94970" h="1922056">
                  <a:moveTo>
                    <a:pt x="0" y="0"/>
                  </a:moveTo>
                  <a:lnTo>
                    <a:pt x="94970" y="0"/>
                  </a:lnTo>
                  <a:lnTo>
                    <a:pt x="94970" y="1922056"/>
                  </a:lnTo>
                  <a:lnTo>
                    <a:pt x="0" y="1922056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6FECD7A9-887E-EF6C-6109-D885AC8ED23F}"/>
                </a:ext>
              </a:extLst>
            </p:cNvPr>
            <p:cNvSpPr txBox="1"/>
            <p:nvPr/>
          </p:nvSpPr>
          <p:spPr>
            <a:xfrm>
              <a:off x="0" y="-38100"/>
              <a:ext cx="94970" cy="19601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122B8E3E-E872-D6D3-1878-8223442DC2F0}"/>
              </a:ext>
            </a:extLst>
          </p:cNvPr>
          <p:cNvGrpSpPr/>
          <p:nvPr/>
        </p:nvGrpSpPr>
        <p:grpSpPr>
          <a:xfrm>
            <a:off x="17989949" y="0"/>
            <a:ext cx="298051" cy="6987263"/>
            <a:chOff x="0" y="0"/>
            <a:chExt cx="78499" cy="1840267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4B66ACBE-1D19-29D5-E337-879C18F269DE}"/>
                </a:ext>
              </a:extLst>
            </p:cNvPr>
            <p:cNvSpPr/>
            <p:nvPr/>
          </p:nvSpPr>
          <p:spPr>
            <a:xfrm>
              <a:off x="0" y="0"/>
              <a:ext cx="78499" cy="1840267"/>
            </a:xfrm>
            <a:custGeom>
              <a:avLst/>
              <a:gdLst/>
              <a:ahLst/>
              <a:cxnLst/>
              <a:rect l="l" t="t" r="r" b="b"/>
              <a:pathLst>
                <a:path w="78499" h="1840267">
                  <a:moveTo>
                    <a:pt x="0" y="0"/>
                  </a:moveTo>
                  <a:lnTo>
                    <a:pt x="78499" y="0"/>
                  </a:lnTo>
                  <a:lnTo>
                    <a:pt x="78499" y="1840267"/>
                  </a:lnTo>
                  <a:lnTo>
                    <a:pt x="0" y="1840267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09A5E437-5B2C-165F-9CA3-1BCBFDD82D0B}"/>
                </a:ext>
              </a:extLst>
            </p:cNvPr>
            <p:cNvSpPr txBox="1"/>
            <p:nvPr/>
          </p:nvSpPr>
          <p:spPr>
            <a:xfrm>
              <a:off x="0" y="-38100"/>
              <a:ext cx="78499" cy="18783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:a16="http://schemas.microsoft.com/office/drawing/2014/main" id="{4EF08011-7B15-B299-A384-4E1625591FF8}"/>
              </a:ext>
            </a:extLst>
          </p:cNvPr>
          <p:cNvGrpSpPr/>
          <p:nvPr/>
        </p:nvGrpSpPr>
        <p:grpSpPr>
          <a:xfrm>
            <a:off x="16646024" y="7727791"/>
            <a:ext cx="540586" cy="540586"/>
            <a:chOff x="0" y="0"/>
            <a:chExt cx="142377" cy="142377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2D280C3C-23FC-3216-3DE0-E5479AAF3613}"/>
                </a:ext>
              </a:extLst>
            </p:cNvPr>
            <p:cNvSpPr/>
            <p:nvPr/>
          </p:nvSpPr>
          <p:spPr>
            <a:xfrm>
              <a:off x="0" y="0"/>
              <a:ext cx="142377" cy="142377"/>
            </a:xfrm>
            <a:custGeom>
              <a:avLst/>
              <a:gdLst/>
              <a:ahLst/>
              <a:cxnLst/>
              <a:rect l="l" t="t" r="r" b="b"/>
              <a:pathLst>
                <a:path w="142377" h="142377">
                  <a:moveTo>
                    <a:pt x="0" y="0"/>
                  </a:moveTo>
                  <a:lnTo>
                    <a:pt x="142377" y="0"/>
                  </a:lnTo>
                  <a:lnTo>
                    <a:pt x="142377" y="142377"/>
                  </a:lnTo>
                  <a:lnTo>
                    <a:pt x="0" y="14237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9F0DB651-274D-8C7C-364D-E9AB8BA1A827}"/>
                </a:ext>
              </a:extLst>
            </p:cNvPr>
            <p:cNvSpPr txBox="1"/>
            <p:nvPr/>
          </p:nvSpPr>
          <p:spPr>
            <a:xfrm>
              <a:off x="0" y="-38100"/>
              <a:ext cx="142377" cy="1804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8" name="TextBox 18">
            <a:extLst>
              <a:ext uri="{FF2B5EF4-FFF2-40B4-BE49-F238E27FC236}">
                <a16:creationId xmlns:a16="http://schemas.microsoft.com/office/drawing/2014/main" id="{537FCB2D-7D09-294F-EA0C-ABB29E27056F}"/>
              </a:ext>
            </a:extLst>
          </p:cNvPr>
          <p:cNvSpPr txBox="1"/>
          <p:nvPr/>
        </p:nvSpPr>
        <p:spPr>
          <a:xfrm>
            <a:off x="6804912" y="723900"/>
            <a:ext cx="4678176" cy="8561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Literature Review</a:t>
            </a:r>
            <a:endParaRPr lang="en-US" sz="4400" b="1" dirty="0">
              <a:solidFill>
                <a:schemeClr val="accent1">
                  <a:lumMod val="50000"/>
                </a:schemeClr>
              </a:solidFill>
              <a:latin typeface="Playfair Display Bold"/>
              <a:ea typeface="Playfair Display Bold"/>
              <a:cs typeface="Playfair Display Bold"/>
              <a:sym typeface="Playfair Display Bold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C415E4-ED99-9D50-6E30-4C1B465C058B}"/>
              </a:ext>
            </a:extLst>
          </p:cNvPr>
          <p:cNvSpPr txBox="1"/>
          <p:nvPr/>
        </p:nvSpPr>
        <p:spPr>
          <a:xfrm>
            <a:off x="1101390" y="3416871"/>
            <a:ext cx="15738810" cy="582948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Recent studies show a clear shift from traditional methods to AI-based fraud detection systems.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Key findings from literature: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Machine Learning models outperform rule-based systems (Avasthi &amp; Varsha, 2024)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Deep learning models improve detection accuracy (Prince et al., 2024)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Data imbalance is the biggest challenge in fraud detection (Yazici, 2020) 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Studies confirm that: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Random Forest and ANN provide high performance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SMOTE significantly improves recall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Evaluation should focus on recall and AUC, not accuracy only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95383EE-1A89-6CE2-62D4-706F53C76C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7577" y="-136687"/>
            <a:ext cx="2938145" cy="293814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1">
            <a:extLst>
              <a:ext uri="{FF2B5EF4-FFF2-40B4-BE49-F238E27FC236}">
                <a16:creationId xmlns:a16="http://schemas.microsoft.com/office/drawing/2014/main" id="{D0A51CA5-AD78-A30B-BFDB-F9C7E4E3AF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Graphic 9" descr="Bullseye">
            <a:extLst>
              <a:ext uri="{FF2B5EF4-FFF2-40B4-BE49-F238E27FC236}">
                <a16:creationId xmlns:a16="http://schemas.microsoft.com/office/drawing/2014/main" id="{1E0D4FED-7621-1C97-B606-DAD8AF06765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0583" y="2512056"/>
            <a:ext cx="1261614" cy="126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8436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E11F05-E6AD-62DC-7B70-2196E06D7B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D533CDFF-9A3D-627D-D1A1-1F81D3BA7DA2}"/>
              </a:ext>
            </a:extLst>
          </p:cNvPr>
          <p:cNvGrpSpPr/>
          <p:nvPr/>
        </p:nvGrpSpPr>
        <p:grpSpPr>
          <a:xfrm>
            <a:off x="0" y="2989194"/>
            <a:ext cx="360589" cy="7297806"/>
            <a:chOff x="0" y="0"/>
            <a:chExt cx="94970" cy="1922056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D64A3FCB-8395-73EF-D4FB-4BD8A3631A8D}"/>
                </a:ext>
              </a:extLst>
            </p:cNvPr>
            <p:cNvSpPr/>
            <p:nvPr/>
          </p:nvSpPr>
          <p:spPr>
            <a:xfrm>
              <a:off x="0" y="0"/>
              <a:ext cx="94970" cy="1922056"/>
            </a:xfrm>
            <a:custGeom>
              <a:avLst/>
              <a:gdLst/>
              <a:ahLst/>
              <a:cxnLst/>
              <a:rect l="l" t="t" r="r" b="b"/>
              <a:pathLst>
                <a:path w="94970" h="1922056">
                  <a:moveTo>
                    <a:pt x="0" y="0"/>
                  </a:moveTo>
                  <a:lnTo>
                    <a:pt x="94970" y="0"/>
                  </a:lnTo>
                  <a:lnTo>
                    <a:pt x="94970" y="1922056"/>
                  </a:lnTo>
                  <a:lnTo>
                    <a:pt x="0" y="1922056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0341B201-0454-66EB-240A-D93FEF4DCCD9}"/>
                </a:ext>
              </a:extLst>
            </p:cNvPr>
            <p:cNvSpPr txBox="1"/>
            <p:nvPr/>
          </p:nvSpPr>
          <p:spPr>
            <a:xfrm>
              <a:off x="0" y="-38100"/>
              <a:ext cx="94970" cy="19601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CB0CA18A-AE56-A94E-9C35-9C5C811B779A}"/>
              </a:ext>
            </a:extLst>
          </p:cNvPr>
          <p:cNvGrpSpPr/>
          <p:nvPr/>
        </p:nvGrpSpPr>
        <p:grpSpPr>
          <a:xfrm>
            <a:off x="17989949" y="0"/>
            <a:ext cx="298051" cy="6987263"/>
            <a:chOff x="0" y="0"/>
            <a:chExt cx="78499" cy="1840267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9F54F3AA-8E52-0563-8F82-F4B0DF2C2C7B}"/>
                </a:ext>
              </a:extLst>
            </p:cNvPr>
            <p:cNvSpPr/>
            <p:nvPr/>
          </p:nvSpPr>
          <p:spPr>
            <a:xfrm>
              <a:off x="0" y="0"/>
              <a:ext cx="78499" cy="1840267"/>
            </a:xfrm>
            <a:custGeom>
              <a:avLst/>
              <a:gdLst/>
              <a:ahLst/>
              <a:cxnLst/>
              <a:rect l="l" t="t" r="r" b="b"/>
              <a:pathLst>
                <a:path w="78499" h="1840267">
                  <a:moveTo>
                    <a:pt x="0" y="0"/>
                  </a:moveTo>
                  <a:lnTo>
                    <a:pt x="78499" y="0"/>
                  </a:lnTo>
                  <a:lnTo>
                    <a:pt x="78499" y="1840267"/>
                  </a:lnTo>
                  <a:lnTo>
                    <a:pt x="0" y="1840267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8E2C75F5-B965-8F08-AC98-09F4951B4B92}"/>
                </a:ext>
              </a:extLst>
            </p:cNvPr>
            <p:cNvSpPr txBox="1"/>
            <p:nvPr/>
          </p:nvSpPr>
          <p:spPr>
            <a:xfrm>
              <a:off x="0" y="-38100"/>
              <a:ext cx="78499" cy="18783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:a16="http://schemas.microsoft.com/office/drawing/2014/main" id="{49DACF9D-AEBA-B3DE-24F4-E4C115FFCDF1}"/>
              </a:ext>
            </a:extLst>
          </p:cNvPr>
          <p:cNvGrpSpPr/>
          <p:nvPr/>
        </p:nvGrpSpPr>
        <p:grpSpPr>
          <a:xfrm>
            <a:off x="16646024" y="7727791"/>
            <a:ext cx="540586" cy="540586"/>
            <a:chOff x="0" y="0"/>
            <a:chExt cx="142377" cy="142377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810E60C7-E622-62FC-2805-9AEF3A1EAE5D}"/>
                </a:ext>
              </a:extLst>
            </p:cNvPr>
            <p:cNvSpPr/>
            <p:nvPr/>
          </p:nvSpPr>
          <p:spPr>
            <a:xfrm>
              <a:off x="0" y="0"/>
              <a:ext cx="142377" cy="142377"/>
            </a:xfrm>
            <a:custGeom>
              <a:avLst/>
              <a:gdLst/>
              <a:ahLst/>
              <a:cxnLst/>
              <a:rect l="l" t="t" r="r" b="b"/>
              <a:pathLst>
                <a:path w="142377" h="142377">
                  <a:moveTo>
                    <a:pt x="0" y="0"/>
                  </a:moveTo>
                  <a:lnTo>
                    <a:pt x="142377" y="0"/>
                  </a:lnTo>
                  <a:lnTo>
                    <a:pt x="142377" y="142377"/>
                  </a:lnTo>
                  <a:lnTo>
                    <a:pt x="0" y="14237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E5D14EEE-2F57-A279-94CF-E2B392B2B6CA}"/>
                </a:ext>
              </a:extLst>
            </p:cNvPr>
            <p:cNvSpPr txBox="1"/>
            <p:nvPr/>
          </p:nvSpPr>
          <p:spPr>
            <a:xfrm>
              <a:off x="0" y="-38100"/>
              <a:ext cx="142377" cy="1804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8" name="TextBox 18">
            <a:extLst>
              <a:ext uri="{FF2B5EF4-FFF2-40B4-BE49-F238E27FC236}">
                <a16:creationId xmlns:a16="http://schemas.microsoft.com/office/drawing/2014/main" id="{0B0E1F07-B5DF-809F-F541-0D85B9797A44}"/>
              </a:ext>
            </a:extLst>
          </p:cNvPr>
          <p:cNvSpPr txBox="1"/>
          <p:nvPr/>
        </p:nvSpPr>
        <p:spPr>
          <a:xfrm>
            <a:off x="5181600" y="835251"/>
            <a:ext cx="6824448" cy="8561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Research Gap</a:t>
            </a:r>
            <a:endParaRPr lang="en-US" sz="4400" b="1" dirty="0">
              <a:solidFill>
                <a:srgbClr val="002060"/>
              </a:solidFill>
              <a:latin typeface="Arial" panose="020B0604020202020204" pitchFamily="34" charset="0"/>
              <a:ea typeface="Playfair Display Bold"/>
              <a:cs typeface="Arial" panose="020B0604020202020204" pitchFamily="34" charset="0"/>
              <a:sym typeface="Playfair Display Bold"/>
            </a:endParaRPr>
          </a:p>
        </p:txBody>
      </p:sp>
      <p:sp>
        <p:nvSpPr>
          <p:cNvPr id="2" name="Rectangle: Diagonal Corners Snipped 1">
            <a:extLst>
              <a:ext uri="{FF2B5EF4-FFF2-40B4-BE49-F238E27FC236}">
                <a16:creationId xmlns:a16="http://schemas.microsoft.com/office/drawing/2014/main" id="{CF5F63E8-85E2-B513-FC8A-B8BA6FCE9083}"/>
              </a:ext>
            </a:extLst>
          </p:cNvPr>
          <p:cNvSpPr/>
          <p:nvPr/>
        </p:nvSpPr>
        <p:spPr>
          <a:xfrm>
            <a:off x="1991602" y="2451803"/>
            <a:ext cx="624196" cy="537391"/>
          </a:xfrm>
          <a:prstGeom prst="snip2Diag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BA5B44-4AA2-6975-13BD-B3651743ABB5}"/>
              </a:ext>
            </a:extLst>
          </p:cNvPr>
          <p:cNvSpPr txBox="1"/>
          <p:nvPr/>
        </p:nvSpPr>
        <p:spPr>
          <a:xfrm>
            <a:off x="3015366" y="2095500"/>
            <a:ext cx="14171244" cy="77146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Despite extensive research, several gaps remain:</a:t>
            </a:r>
          </a:p>
          <a:p>
            <a:pPr marL="1371600" lvl="2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Limited real-time implementation </a:t>
            </a:r>
          </a:p>
          <a:p>
            <a:pPr marL="1371600" lvl="2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Lack of explainability in deep learning models </a:t>
            </a:r>
          </a:p>
          <a:p>
            <a:pPr marL="1371600" lvl="2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Insufficient focus on uncertainty and trust in AI </a:t>
            </a:r>
          </a:p>
          <a:p>
            <a:pPr marL="1371600" lvl="2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Need for hybrid and optimized models 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This study addresses:</a:t>
            </a:r>
          </a:p>
          <a:p>
            <a:pPr marL="1371600" lvl="2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Model comparison </a:t>
            </a:r>
          </a:p>
          <a:p>
            <a:pPr marL="1371600" lvl="2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Data imbalance problem </a:t>
            </a:r>
          </a:p>
          <a:p>
            <a:pPr marL="1371600" lvl="2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Practical applicability in real systems</a:t>
            </a:r>
          </a:p>
        </p:txBody>
      </p:sp>
      <p:sp>
        <p:nvSpPr>
          <p:cNvPr id="16" name="Rectangle: Diagonal Corners Snipped 15">
            <a:extLst>
              <a:ext uri="{FF2B5EF4-FFF2-40B4-BE49-F238E27FC236}">
                <a16:creationId xmlns:a16="http://schemas.microsoft.com/office/drawing/2014/main" id="{9C480D46-1A65-C200-54A1-8664BD0C00AE}"/>
              </a:ext>
            </a:extLst>
          </p:cNvPr>
          <p:cNvSpPr/>
          <p:nvPr/>
        </p:nvSpPr>
        <p:spPr>
          <a:xfrm>
            <a:off x="1989501" y="6638097"/>
            <a:ext cx="624196" cy="421497"/>
          </a:xfrm>
          <a:prstGeom prst="snip2Diag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837EF88-56C3-753D-74B5-0BCFE45250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0829" y="0"/>
            <a:ext cx="2938145" cy="29381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1218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9BFF2A-F2B7-5A20-BA15-5A003B700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4C7C5B22-DE90-98C6-C60E-ABEF1D93B074}"/>
              </a:ext>
            </a:extLst>
          </p:cNvPr>
          <p:cNvGrpSpPr/>
          <p:nvPr/>
        </p:nvGrpSpPr>
        <p:grpSpPr>
          <a:xfrm>
            <a:off x="0" y="3176724"/>
            <a:ext cx="361950" cy="3383783"/>
            <a:chOff x="0" y="0"/>
            <a:chExt cx="95328" cy="891202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1323ABF3-D48D-BBD9-8544-85296575735F}"/>
                </a:ext>
              </a:extLst>
            </p:cNvPr>
            <p:cNvSpPr/>
            <p:nvPr/>
          </p:nvSpPr>
          <p:spPr>
            <a:xfrm>
              <a:off x="0" y="0"/>
              <a:ext cx="95328" cy="891202"/>
            </a:xfrm>
            <a:custGeom>
              <a:avLst/>
              <a:gdLst/>
              <a:ahLst/>
              <a:cxnLst/>
              <a:rect l="l" t="t" r="r" b="b"/>
              <a:pathLst>
                <a:path w="95328" h="891202">
                  <a:moveTo>
                    <a:pt x="0" y="0"/>
                  </a:moveTo>
                  <a:lnTo>
                    <a:pt x="95328" y="0"/>
                  </a:lnTo>
                  <a:lnTo>
                    <a:pt x="95328" y="891202"/>
                  </a:lnTo>
                  <a:lnTo>
                    <a:pt x="0" y="891202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6" name="TextBox 6">
              <a:extLst>
                <a:ext uri="{FF2B5EF4-FFF2-40B4-BE49-F238E27FC236}">
                  <a16:creationId xmlns:a16="http://schemas.microsoft.com/office/drawing/2014/main" id="{B6BA81C4-F852-976F-8739-BE46E499D64F}"/>
                </a:ext>
              </a:extLst>
            </p:cNvPr>
            <p:cNvSpPr txBox="1"/>
            <p:nvPr/>
          </p:nvSpPr>
          <p:spPr>
            <a:xfrm>
              <a:off x="0" y="-38100"/>
              <a:ext cx="95328" cy="929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7" name="Group 7">
            <a:extLst>
              <a:ext uri="{FF2B5EF4-FFF2-40B4-BE49-F238E27FC236}">
                <a16:creationId xmlns:a16="http://schemas.microsoft.com/office/drawing/2014/main" id="{B82D5059-EF5C-E0B5-CDB9-AD23802B71BD}"/>
              </a:ext>
            </a:extLst>
          </p:cNvPr>
          <p:cNvGrpSpPr/>
          <p:nvPr/>
        </p:nvGrpSpPr>
        <p:grpSpPr>
          <a:xfrm>
            <a:off x="17926050" y="3176724"/>
            <a:ext cx="361950" cy="3383783"/>
            <a:chOff x="0" y="0"/>
            <a:chExt cx="95328" cy="891202"/>
          </a:xfrm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16286F15-4826-4175-FB7A-FB382CB373B4}"/>
                </a:ext>
              </a:extLst>
            </p:cNvPr>
            <p:cNvSpPr/>
            <p:nvPr/>
          </p:nvSpPr>
          <p:spPr>
            <a:xfrm>
              <a:off x="0" y="0"/>
              <a:ext cx="95328" cy="891202"/>
            </a:xfrm>
            <a:custGeom>
              <a:avLst/>
              <a:gdLst/>
              <a:ahLst/>
              <a:cxnLst/>
              <a:rect l="l" t="t" r="r" b="b"/>
              <a:pathLst>
                <a:path w="95328" h="891202">
                  <a:moveTo>
                    <a:pt x="0" y="0"/>
                  </a:moveTo>
                  <a:lnTo>
                    <a:pt x="95328" y="0"/>
                  </a:lnTo>
                  <a:lnTo>
                    <a:pt x="95328" y="891202"/>
                  </a:lnTo>
                  <a:lnTo>
                    <a:pt x="0" y="891202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2A3D9F4C-B043-7AAC-A914-C4848FFE8D8B}"/>
                </a:ext>
              </a:extLst>
            </p:cNvPr>
            <p:cNvSpPr txBox="1"/>
            <p:nvPr/>
          </p:nvSpPr>
          <p:spPr>
            <a:xfrm>
              <a:off x="0" y="-38100"/>
              <a:ext cx="95328" cy="929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1" name="TextBox 11">
            <a:extLst>
              <a:ext uri="{FF2B5EF4-FFF2-40B4-BE49-F238E27FC236}">
                <a16:creationId xmlns:a16="http://schemas.microsoft.com/office/drawing/2014/main" id="{76A91FBC-D2A3-9355-91AE-495E232C1AF2}"/>
              </a:ext>
            </a:extLst>
          </p:cNvPr>
          <p:cNvSpPr txBox="1"/>
          <p:nvPr/>
        </p:nvSpPr>
        <p:spPr>
          <a:xfrm>
            <a:off x="6006664" y="640237"/>
            <a:ext cx="5901023" cy="8561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4400" b="1" dirty="0">
                <a:solidFill>
                  <a:srgbClr val="002060"/>
                </a:solidFill>
              </a:rPr>
              <a:t>Datasets Overview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1A8903D-1A4B-14C1-58B2-03272519C325}"/>
              </a:ext>
            </a:extLst>
          </p:cNvPr>
          <p:cNvSpPr/>
          <p:nvPr/>
        </p:nvSpPr>
        <p:spPr>
          <a:xfrm>
            <a:off x="4318084" y="2400300"/>
            <a:ext cx="9220200" cy="72464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800" dirty="0"/>
              <a:t>The study uses the Kaggle Credit Card Fraud Dataset: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Total transactions: 284,807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Fraud cases: 492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Features: 30 (anonymized using PCA)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Target: 0 = Legitimate, 1 = Fraud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After data cleaning (removing duplicates and missing values):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Final dataset: 23,769 transactions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Legitimate: 23,681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Fraudulent: 88</a:t>
            </a:r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FD16FE6-2064-077A-A285-47FDEC28DE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8880" y="0"/>
            <a:ext cx="2938145" cy="29381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38341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DDE9C-A141-59E0-6C3A-F8782BF602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B31C026D-EE82-E719-A33B-E19C0DAECB76}"/>
              </a:ext>
            </a:extLst>
          </p:cNvPr>
          <p:cNvGrpSpPr/>
          <p:nvPr/>
        </p:nvGrpSpPr>
        <p:grpSpPr>
          <a:xfrm>
            <a:off x="0" y="3176724"/>
            <a:ext cx="361950" cy="3383783"/>
            <a:chOff x="0" y="0"/>
            <a:chExt cx="95328" cy="891202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7FA14977-FC30-A507-5638-BAFCC57034CF}"/>
                </a:ext>
              </a:extLst>
            </p:cNvPr>
            <p:cNvSpPr/>
            <p:nvPr/>
          </p:nvSpPr>
          <p:spPr>
            <a:xfrm>
              <a:off x="0" y="0"/>
              <a:ext cx="95328" cy="891202"/>
            </a:xfrm>
            <a:custGeom>
              <a:avLst/>
              <a:gdLst/>
              <a:ahLst/>
              <a:cxnLst/>
              <a:rect l="l" t="t" r="r" b="b"/>
              <a:pathLst>
                <a:path w="95328" h="891202">
                  <a:moveTo>
                    <a:pt x="0" y="0"/>
                  </a:moveTo>
                  <a:lnTo>
                    <a:pt x="95328" y="0"/>
                  </a:lnTo>
                  <a:lnTo>
                    <a:pt x="95328" y="891202"/>
                  </a:lnTo>
                  <a:lnTo>
                    <a:pt x="0" y="891202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6" name="TextBox 6">
              <a:extLst>
                <a:ext uri="{FF2B5EF4-FFF2-40B4-BE49-F238E27FC236}">
                  <a16:creationId xmlns:a16="http://schemas.microsoft.com/office/drawing/2014/main" id="{E413200A-5F81-329F-B014-A41022CAE5B5}"/>
                </a:ext>
              </a:extLst>
            </p:cNvPr>
            <p:cNvSpPr txBox="1"/>
            <p:nvPr/>
          </p:nvSpPr>
          <p:spPr>
            <a:xfrm>
              <a:off x="0" y="-38100"/>
              <a:ext cx="95328" cy="929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7" name="Group 7">
            <a:extLst>
              <a:ext uri="{FF2B5EF4-FFF2-40B4-BE49-F238E27FC236}">
                <a16:creationId xmlns:a16="http://schemas.microsoft.com/office/drawing/2014/main" id="{35413770-CBF0-BBFE-27D2-746099E11615}"/>
              </a:ext>
            </a:extLst>
          </p:cNvPr>
          <p:cNvGrpSpPr/>
          <p:nvPr/>
        </p:nvGrpSpPr>
        <p:grpSpPr>
          <a:xfrm>
            <a:off x="17926050" y="3176724"/>
            <a:ext cx="361950" cy="3383783"/>
            <a:chOff x="0" y="0"/>
            <a:chExt cx="95328" cy="891202"/>
          </a:xfrm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13FAAFBA-032D-DFF7-C223-185158F26B28}"/>
                </a:ext>
              </a:extLst>
            </p:cNvPr>
            <p:cNvSpPr/>
            <p:nvPr/>
          </p:nvSpPr>
          <p:spPr>
            <a:xfrm>
              <a:off x="0" y="0"/>
              <a:ext cx="95328" cy="891202"/>
            </a:xfrm>
            <a:custGeom>
              <a:avLst/>
              <a:gdLst/>
              <a:ahLst/>
              <a:cxnLst/>
              <a:rect l="l" t="t" r="r" b="b"/>
              <a:pathLst>
                <a:path w="95328" h="891202">
                  <a:moveTo>
                    <a:pt x="0" y="0"/>
                  </a:moveTo>
                  <a:lnTo>
                    <a:pt x="95328" y="0"/>
                  </a:lnTo>
                  <a:lnTo>
                    <a:pt x="95328" y="891202"/>
                  </a:lnTo>
                  <a:lnTo>
                    <a:pt x="0" y="891202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C5B6B8FE-9843-BD54-61BB-275BFF2C65FE}"/>
                </a:ext>
              </a:extLst>
            </p:cNvPr>
            <p:cNvSpPr txBox="1"/>
            <p:nvPr/>
          </p:nvSpPr>
          <p:spPr>
            <a:xfrm>
              <a:off x="0" y="-38100"/>
              <a:ext cx="95328" cy="929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1" name="TextBox 11">
            <a:extLst>
              <a:ext uri="{FF2B5EF4-FFF2-40B4-BE49-F238E27FC236}">
                <a16:creationId xmlns:a16="http://schemas.microsoft.com/office/drawing/2014/main" id="{3AD17235-C8F0-E0B7-27AA-CCE7CFB29AA0}"/>
              </a:ext>
            </a:extLst>
          </p:cNvPr>
          <p:cNvSpPr txBox="1"/>
          <p:nvPr/>
        </p:nvSpPr>
        <p:spPr>
          <a:xfrm>
            <a:off x="6006664" y="640237"/>
            <a:ext cx="5901023" cy="8561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4400" b="1" dirty="0">
                <a:solidFill>
                  <a:srgbClr val="002060"/>
                </a:solidFill>
              </a:rPr>
              <a:t>Data Preprocessing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E1C401-74C0-5048-640F-0497373A2141}"/>
              </a:ext>
            </a:extLst>
          </p:cNvPr>
          <p:cNvSpPr/>
          <p:nvPr/>
        </p:nvSpPr>
        <p:spPr>
          <a:xfrm>
            <a:off x="3628459" y="2603997"/>
            <a:ext cx="10439400" cy="72464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To ensure high-quality model performance, several preprocessing steps were applied:</a:t>
            </a: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Data Cleaning </a:t>
            </a: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Removed duplicates and missing values </a:t>
            </a: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Feature Scaling </a:t>
            </a: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Normalized numerical features </a:t>
            </a: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Handling Imbalance </a:t>
            </a: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Applied SMOTE (Synthetic Minority Oversampling Technique) </a:t>
            </a: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Dimensionality Reduction </a:t>
            </a: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Used PCA to reduce redundancy </a:t>
            </a:r>
          </a:p>
          <a:p>
            <a:pPr lvl="1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After SMOTE: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Fraud cases increased from 62 to 16,576 in training data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0FF3FB3-89A4-28C3-7A9D-13E10D35239A}"/>
              </a:ext>
            </a:extLst>
          </p:cNvPr>
          <p:cNvSpPr/>
          <p:nvPr/>
        </p:nvSpPr>
        <p:spPr>
          <a:xfrm>
            <a:off x="3628459" y="2603997"/>
            <a:ext cx="10439399" cy="856131"/>
          </a:xfrm>
          <a:prstGeom prst="rect">
            <a:avLst/>
          </a:prstGeom>
          <a:ln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CC1BE33-4FEA-9772-04CB-C82A7D48C2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4196" y="166248"/>
            <a:ext cx="2938145" cy="29381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57158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CAC704-5F9A-3FB4-AB35-97D2D64078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DC72B2BD-BD8C-3264-42C9-56FAF9CFED6F}"/>
              </a:ext>
            </a:extLst>
          </p:cNvPr>
          <p:cNvGrpSpPr/>
          <p:nvPr/>
        </p:nvGrpSpPr>
        <p:grpSpPr>
          <a:xfrm>
            <a:off x="0" y="3176724"/>
            <a:ext cx="361950" cy="3383783"/>
            <a:chOff x="0" y="0"/>
            <a:chExt cx="95328" cy="891202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54D72DD1-165D-5832-933C-65F6F12C5559}"/>
                </a:ext>
              </a:extLst>
            </p:cNvPr>
            <p:cNvSpPr/>
            <p:nvPr/>
          </p:nvSpPr>
          <p:spPr>
            <a:xfrm>
              <a:off x="0" y="0"/>
              <a:ext cx="95328" cy="891202"/>
            </a:xfrm>
            <a:custGeom>
              <a:avLst/>
              <a:gdLst/>
              <a:ahLst/>
              <a:cxnLst/>
              <a:rect l="l" t="t" r="r" b="b"/>
              <a:pathLst>
                <a:path w="95328" h="891202">
                  <a:moveTo>
                    <a:pt x="0" y="0"/>
                  </a:moveTo>
                  <a:lnTo>
                    <a:pt x="95328" y="0"/>
                  </a:lnTo>
                  <a:lnTo>
                    <a:pt x="95328" y="891202"/>
                  </a:lnTo>
                  <a:lnTo>
                    <a:pt x="0" y="891202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6" name="TextBox 6">
              <a:extLst>
                <a:ext uri="{FF2B5EF4-FFF2-40B4-BE49-F238E27FC236}">
                  <a16:creationId xmlns:a16="http://schemas.microsoft.com/office/drawing/2014/main" id="{2CCA6D05-B4C3-534C-A61C-DE8E50DA8743}"/>
                </a:ext>
              </a:extLst>
            </p:cNvPr>
            <p:cNvSpPr txBox="1"/>
            <p:nvPr/>
          </p:nvSpPr>
          <p:spPr>
            <a:xfrm>
              <a:off x="0" y="-38100"/>
              <a:ext cx="95328" cy="929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7" name="Group 7">
            <a:extLst>
              <a:ext uri="{FF2B5EF4-FFF2-40B4-BE49-F238E27FC236}">
                <a16:creationId xmlns:a16="http://schemas.microsoft.com/office/drawing/2014/main" id="{053CD642-58EE-2629-EE28-ECC8EC8284EA}"/>
              </a:ext>
            </a:extLst>
          </p:cNvPr>
          <p:cNvGrpSpPr/>
          <p:nvPr/>
        </p:nvGrpSpPr>
        <p:grpSpPr>
          <a:xfrm>
            <a:off x="17926050" y="3176724"/>
            <a:ext cx="361950" cy="3383783"/>
            <a:chOff x="0" y="0"/>
            <a:chExt cx="95328" cy="891202"/>
          </a:xfrm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FADF0E67-54F5-E780-3A9C-C177FBE2D081}"/>
                </a:ext>
              </a:extLst>
            </p:cNvPr>
            <p:cNvSpPr/>
            <p:nvPr/>
          </p:nvSpPr>
          <p:spPr>
            <a:xfrm>
              <a:off x="0" y="0"/>
              <a:ext cx="95328" cy="891202"/>
            </a:xfrm>
            <a:custGeom>
              <a:avLst/>
              <a:gdLst/>
              <a:ahLst/>
              <a:cxnLst/>
              <a:rect l="l" t="t" r="r" b="b"/>
              <a:pathLst>
                <a:path w="95328" h="891202">
                  <a:moveTo>
                    <a:pt x="0" y="0"/>
                  </a:moveTo>
                  <a:lnTo>
                    <a:pt x="95328" y="0"/>
                  </a:lnTo>
                  <a:lnTo>
                    <a:pt x="95328" y="891202"/>
                  </a:lnTo>
                  <a:lnTo>
                    <a:pt x="0" y="891202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589DBDF6-A31B-ABA5-7C8D-506B8C6672B6}"/>
                </a:ext>
              </a:extLst>
            </p:cNvPr>
            <p:cNvSpPr txBox="1"/>
            <p:nvPr/>
          </p:nvSpPr>
          <p:spPr>
            <a:xfrm>
              <a:off x="0" y="-38100"/>
              <a:ext cx="95328" cy="929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E1508F14-A081-C9C6-659B-31985FC919D4}"/>
              </a:ext>
            </a:extLst>
          </p:cNvPr>
          <p:cNvSpPr/>
          <p:nvPr/>
        </p:nvSpPr>
        <p:spPr>
          <a:xfrm>
            <a:off x="2133600" y="2476501"/>
            <a:ext cx="5410200" cy="352844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Simple and interpretable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Works well with linear relationships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Limited in complex fraud detection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0C074A-42F8-87A5-4379-F0983B484150}"/>
              </a:ext>
            </a:extLst>
          </p:cNvPr>
          <p:cNvSpPr/>
          <p:nvPr/>
        </p:nvSpPr>
        <p:spPr>
          <a:xfrm>
            <a:off x="2133600" y="2132482"/>
            <a:ext cx="5410200" cy="856131"/>
          </a:xfrm>
          <a:prstGeom prst="rect">
            <a:avLst/>
          </a:prstGeom>
          <a:ln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1. Logistic Regression (LR)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FC5EBE-36D3-E0FA-38F2-E16C3D364E41}"/>
              </a:ext>
            </a:extLst>
          </p:cNvPr>
          <p:cNvSpPr txBox="1"/>
          <p:nvPr/>
        </p:nvSpPr>
        <p:spPr>
          <a:xfrm>
            <a:off x="7488636" y="589732"/>
            <a:ext cx="9144000" cy="9530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7419"/>
              </a:lnSpc>
            </a:pPr>
            <a:r>
              <a:rPr lang="en-US" sz="4400" b="1" dirty="0">
                <a:solidFill>
                  <a:srgbClr val="002060"/>
                </a:solidFill>
              </a:rPr>
              <a:t>Models Used</a:t>
            </a:r>
            <a:endParaRPr lang="en-US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A69A243-95F8-3BDB-E2D2-899742CB52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3564" y="0"/>
            <a:ext cx="2938145" cy="293814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B5EB3C5-ABFA-57CF-203B-A8771AF54388}"/>
              </a:ext>
            </a:extLst>
          </p:cNvPr>
          <p:cNvSpPr/>
          <p:nvPr/>
        </p:nvSpPr>
        <p:spPr>
          <a:xfrm>
            <a:off x="10363200" y="2476501"/>
            <a:ext cx="5410200" cy="352844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Ensemble model using multiple decision trees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Handles nonlinear patterns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Reduces overfitting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2C9020D-3FF6-4BAD-3414-160F18E03D02}"/>
              </a:ext>
            </a:extLst>
          </p:cNvPr>
          <p:cNvSpPr/>
          <p:nvPr/>
        </p:nvSpPr>
        <p:spPr>
          <a:xfrm>
            <a:off x="10363200" y="2132482"/>
            <a:ext cx="5410200" cy="856131"/>
          </a:xfrm>
          <a:prstGeom prst="rect">
            <a:avLst/>
          </a:prstGeom>
          <a:ln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2. Random Forest (RF)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867D8B-157F-4EC3-1061-820E2F039D2B}"/>
              </a:ext>
            </a:extLst>
          </p:cNvPr>
          <p:cNvSpPr/>
          <p:nvPr/>
        </p:nvSpPr>
        <p:spPr>
          <a:xfrm>
            <a:off x="6096000" y="6560507"/>
            <a:ext cx="5410200" cy="352844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Captures complex nonlinear relationships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Suitable for large datasets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High predictive power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053BB63-70CE-0D49-BA93-A84A10640DCE}"/>
              </a:ext>
            </a:extLst>
          </p:cNvPr>
          <p:cNvSpPr/>
          <p:nvPr/>
        </p:nvSpPr>
        <p:spPr>
          <a:xfrm>
            <a:off x="6096000" y="6216488"/>
            <a:ext cx="5410200" cy="856131"/>
          </a:xfrm>
          <a:prstGeom prst="rect">
            <a:avLst/>
          </a:prstGeom>
          <a:ln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3. Artificial Neural Network (ANN)</a:t>
            </a:r>
          </a:p>
        </p:txBody>
      </p:sp>
    </p:spTree>
    <p:extLst>
      <p:ext uri="{BB962C8B-B14F-4D97-AF65-F5344CB8AC3E}">
        <p14:creationId xmlns:p14="http://schemas.microsoft.com/office/powerpoint/2010/main" val="571251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2FB741-1092-2A15-1994-1661EC6A16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E46E3E71-CDE7-8571-4F4C-B06564F3BEB9}"/>
              </a:ext>
            </a:extLst>
          </p:cNvPr>
          <p:cNvGrpSpPr/>
          <p:nvPr/>
        </p:nvGrpSpPr>
        <p:grpSpPr>
          <a:xfrm>
            <a:off x="0" y="2989194"/>
            <a:ext cx="360589" cy="7297806"/>
            <a:chOff x="0" y="0"/>
            <a:chExt cx="94970" cy="1922056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45B3D4AC-7973-8FCC-0747-6D94D623D163}"/>
                </a:ext>
              </a:extLst>
            </p:cNvPr>
            <p:cNvSpPr/>
            <p:nvPr/>
          </p:nvSpPr>
          <p:spPr>
            <a:xfrm>
              <a:off x="0" y="0"/>
              <a:ext cx="94970" cy="1922056"/>
            </a:xfrm>
            <a:custGeom>
              <a:avLst/>
              <a:gdLst/>
              <a:ahLst/>
              <a:cxnLst/>
              <a:rect l="l" t="t" r="r" b="b"/>
              <a:pathLst>
                <a:path w="94970" h="1922056">
                  <a:moveTo>
                    <a:pt x="0" y="0"/>
                  </a:moveTo>
                  <a:lnTo>
                    <a:pt x="94970" y="0"/>
                  </a:lnTo>
                  <a:lnTo>
                    <a:pt x="94970" y="1922056"/>
                  </a:lnTo>
                  <a:lnTo>
                    <a:pt x="0" y="1922056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3683B0B4-FCBF-A106-0A29-5177A1AAE8B2}"/>
                </a:ext>
              </a:extLst>
            </p:cNvPr>
            <p:cNvSpPr txBox="1"/>
            <p:nvPr/>
          </p:nvSpPr>
          <p:spPr>
            <a:xfrm>
              <a:off x="0" y="-38100"/>
              <a:ext cx="94970" cy="19601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FFA4B868-589E-6764-619B-D7D0B95F5956}"/>
              </a:ext>
            </a:extLst>
          </p:cNvPr>
          <p:cNvGrpSpPr/>
          <p:nvPr/>
        </p:nvGrpSpPr>
        <p:grpSpPr>
          <a:xfrm>
            <a:off x="17989949" y="0"/>
            <a:ext cx="298051" cy="6987263"/>
            <a:chOff x="0" y="0"/>
            <a:chExt cx="78499" cy="1840267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7A6AF749-86CB-6116-94CA-C9C1D5B23E23}"/>
                </a:ext>
              </a:extLst>
            </p:cNvPr>
            <p:cNvSpPr/>
            <p:nvPr/>
          </p:nvSpPr>
          <p:spPr>
            <a:xfrm>
              <a:off x="0" y="0"/>
              <a:ext cx="78499" cy="1840267"/>
            </a:xfrm>
            <a:custGeom>
              <a:avLst/>
              <a:gdLst/>
              <a:ahLst/>
              <a:cxnLst/>
              <a:rect l="l" t="t" r="r" b="b"/>
              <a:pathLst>
                <a:path w="78499" h="1840267">
                  <a:moveTo>
                    <a:pt x="0" y="0"/>
                  </a:moveTo>
                  <a:lnTo>
                    <a:pt x="78499" y="0"/>
                  </a:lnTo>
                  <a:lnTo>
                    <a:pt x="78499" y="1840267"/>
                  </a:lnTo>
                  <a:lnTo>
                    <a:pt x="0" y="1840267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5B2CBD78-ED0E-BCC3-CF84-EC2268ACDA51}"/>
                </a:ext>
              </a:extLst>
            </p:cNvPr>
            <p:cNvSpPr txBox="1"/>
            <p:nvPr/>
          </p:nvSpPr>
          <p:spPr>
            <a:xfrm>
              <a:off x="0" y="-38100"/>
              <a:ext cx="78499" cy="18783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:a16="http://schemas.microsoft.com/office/drawing/2014/main" id="{CFE358A7-A28E-6AA2-411D-AA7EA8B19147}"/>
              </a:ext>
            </a:extLst>
          </p:cNvPr>
          <p:cNvGrpSpPr/>
          <p:nvPr/>
        </p:nvGrpSpPr>
        <p:grpSpPr>
          <a:xfrm>
            <a:off x="16646024" y="7727791"/>
            <a:ext cx="540586" cy="540586"/>
            <a:chOff x="0" y="0"/>
            <a:chExt cx="142377" cy="142377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73EBD4D0-AFB8-BECF-B442-E4D943440D4D}"/>
                </a:ext>
              </a:extLst>
            </p:cNvPr>
            <p:cNvSpPr/>
            <p:nvPr/>
          </p:nvSpPr>
          <p:spPr>
            <a:xfrm>
              <a:off x="0" y="0"/>
              <a:ext cx="142377" cy="142377"/>
            </a:xfrm>
            <a:custGeom>
              <a:avLst/>
              <a:gdLst/>
              <a:ahLst/>
              <a:cxnLst/>
              <a:rect l="l" t="t" r="r" b="b"/>
              <a:pathLst>
                <a:path w="142377" h="142377">
                  <a:moveTo>
                    <a:pt x="0" y="0"/>
                  </a:moveTo>
                  <a:lnTo>
                    <a:pt x="142377" y="0"/>
                  </a:lnTo>
                  <a:lnTo>
                    <a:pt x="142377" y="142377"/>
                  </a:lnTo>
                  <a:lnTo>
                    <a:pt x="0" y="14237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EA305545-6629-F2EF-6A92-9CD3DA3D0A2D}"/>
                </a:ext>
              </a:extLst>
            </p:cNvPr>
            <p:cNvSpPr txBox="1"/>
            <p:nvPr/>
          </p:nvSpPr>
          <p:spPr>
            <a:xfrm>
              <a:off x="0" y="-38100"/>
              <a:ext cx="142377" cy="1804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8" name="TextBox 18">
            <a:extLst>
              <a:ext uri="{FF2B5EF4-FFF2-40B4-BE49-F238E27FC236}">
                <a16:creationId xmlns:a16="http://schemas.microsoft.com/office/drawing/2014/main" id="{5FDBB290-6324-C178-BF24-6FFF5055651E}"/>
              </a:ext>
            </a:extLst>
          </p:cNvPr>
          <p:cNvSpPr txBox="1"/>
          <p:nvPr/>
        </p:nvSpPr>
        <p:spPr>
          <a:xfrm>
            <a:off x="5181600" y="835251"/>
            <a:ext cx="6824448" cy="8561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Evaluation Metrics</a:t>
            </a:r>
            <a:endParaRPr lang="en-US" sz="4400" b="1" dirty="0">
              <a:solidFill>
                <a:srgbClr val="002060"/>
              </a:solidFill>
              <a:latin typeface="Arial" panose="020B0604020202020204" pitchFamily="34" charset="0"/>
              <a:ea typeface="Playfair Display Bold"/>
              <a:cs typeface="Arial" panose="020B0604020202020204" pitchFamily="34" charset="0"/>
              <a:sym typeface="Playfair Display Bold"/>
            </a:endParaRPr>
          </a:p>
        </p:txBody>
      </p:sp>
      <p:sp>
        <p:nvSpPr>
          <p:cNvPr id="2" name="Rectangle: Diagonal Corners Snipped 1">
            <a:extLst>
              <a:ext uri="{FF2B5EF4-FFF2-40B4-BE49-F238E27FC236}">
                <a16:creationId xmlns:a16="http://schemas.microsoft.com/office/drawing/2014/main" id="{5C8CA10A-8A38-3C69-1B4B-001B8216A874}"/>
              </a:ext>
            </a:extLst>
          </p:cNvPr>
          <p:cNvSpPr/>
          <p:nvPr/>
        </p:nvSpPr>
        <p:spPr>
          <a:xfrm>
            <a:off x="1991602" y="2451803"/>
            <a:ext cx="624196" cy="537391"/>
          </a:xfrm>
          <a:prstGeom prst="snip2Diag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9A88FC-6EFE-2A31-5089-ED3CAEA83DC2}"/>
              </a:ext>
            </a:extLst>
          </p:cNvPr>
          <p:cNvSpPr txBox="1"/>
          <p:nvPr/>
        </p:nvSpPr>
        <p:spPr>
          <a:xfrm>
            <a:off x="3015366" y="2095500"/>
            <a:ext cx="14171244" cy="77146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Model performance was evaluated using:</a:t>
            </a:r>
          </a:p>
          <a:p>
            <a:pPr marL="1371600" lvl="2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Accuracy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 Overall correctness </a:t>
            </a:r>
          </a:p>
          <a:p>
            <a:pPr marL="1371600" lvl="2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Precision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 Correct fraud predictions </a:t>
            </a:r>
          </a:p>
          <a:p>
            <a:pPr marL="1371600" lvl="2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Recall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 Ability to detect fraud cases </a:t>
            </a:r>
          </a:p>
          <a:p>
            <a:pPr marL="1371600" lvl="2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F1-score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 Balance between precision and recall </a:t>
            </a:r>
          </a:p>
          <a:p>
            <a:pPr marL="1371600" lvl="2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ROC-AUC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 Model discrimination ability 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In fraud detection:</a:t>
            </a:r>
          </a:p>
          <a:p>
            <a:pPr>
              <a:lnSpc>
                <a:spcPct val="200000"/>
              </a:lnSpc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Recall is the most important metric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Because missing fraud (false negatives) is costly</a:t>
            </a:r>
          </a:p>
        </p:txBody>
      </p:sp>
      <p:sp>
        <p:nvSpPr>
          <p:cNvPr id="16" name="Rectangle: Diagonal Corners Snipped 15">
            <a:extLst>
              <a:ext uri="{FF2B5EF4-FFF2-40B4-BE49-F238E27FC236}">
                <a16:creationId xmlns:a16="http://schemas.microsoft.com/office/drawing/2014/main" id="{26F13CE6-5F87-AC72-28E5-2D03B3823CEF}"/>
              </a:ext>
            </a:extLst>
          </p:cNvPr>
          <p:cNvSpPr/>
          <p:nvPr/>
        </p:nvSpPr>
        <p:spPr>
          <a:xfrm>
            <a:off x="2191386" y="7576587"/>
            <a:ext cx="624196" cy="421497"/>
          </a:xfrm>
          <a:prstGeom prst="snip2Diag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5232A55-157A-5F38-4E9E-5DD89370E2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0829" y="0"/>
            <a:ext cx="2938145" cy="29381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9446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E1D280-575B-C584-6697-9E0DD6CB63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1">
            <a:extLst>
              <a:ext uri="{FF2B5EF4-FFF2-40B4-BE49-F238E27FC236}">
                <a16:creationId xmlns:a16="http://schemas.microsoft.com/office/drawing/2014/main" id="{48B5843E-7755-0D06-9489-92BED0FED8F1}"/>
              </a:ext>
            </a:extLst>
          </p:cNvPr>
          <p:cNvSpPr txBox="1"/>
          <p:nvPr/>
        </p:nvSpPr>
        <p:spPr>
          <a:xfrm>
            <a:off x="5943600" y="1048989"/>
            <a:ext cx="9448800" cy="8401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7419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Playfair Display Bold"/>
                <a:cs typeface="Arial" panose="020B0604020202020204" pitchFamily="34" charset="0"/>
                <a:sym typeface="Playfair Display Bold"/>
              </a:rPr>
              <a:t>Experimental Results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58D65F5-812E-CAF3-20DB-F844268AEC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714" y="0"/>
            <a:ext cx="2938145" cy="293814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0DC3BC8-88A9-2C10-9657-2501692B9E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357194"/>
              </p:ext>
            </p:extLst>
          </p:nvPr>
        </p:nvGraphicFramePr>
        <p:xfrm>
          <a:off x="1981200" y="3619500"/>
          <a:ext cx="13868400" cy="4191159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311400">
                  <a:extLst>
                    <a:ext uri="{9D8B030D-6E8A-4147-A177-3AD203B41FA5}">
                      <a16:colId xmlns:a16="http://schemas.microsoft.com/office/drawing/2014/main" val="659915625"/>
                    </a:ext>
                  </a:extLst>
                </a:gridCol>
                <a:gridCol w="2311400">
                  <a:extLst>
                    <a:ext uri="{9D8B030D-6E8A-4147-A177-3AD203B41FA5}">
                      <a16:colId xmlns:a16="http://schemas.microsoft.com/office/drawing/2014/main" val="764374823"/>
                    </a:ext>
                  </a:extLst>
                </a:gridCol>
                <a:gridCol w="2311400">
                  <a:extLst>
                    <a:ext uri="{9D8B030D-6E8A-4147-A177-3AD203B41FA5}">
                      <a16:colId xmlns:a16="http://schemas.microsoft.com/office/drawing/2014/main" val="3666004732"/>
                    </a:ext>
                  </a:extLst>
                </a:gridCol>
                <a:gridCol w="2311400">
                  <a:extLst>
                    <a:ext uri="{9D8B030D-6E8A-4147-A177-3AD203B41FA5}">
                      <a16:colId xmlns:a16="http://schemas.microsoft.com/office/drawing/2014/main" val="3965156834"/>
                    </a:ext>
                  </a:extLst>
                </a:gridCol>
                <a:gridCol w="2311400">
                  <a:extLst>
                    <a:ext uri="{9D8B030D-6E8A-4147-A177-3AD203B41FA5}">
                      <a16:colId xmlns:a16="http://schemas.microsoft.com/office/drawing/2014/main" val="743802513"/>
                    </a:ext>
                  </a:extLst>
                </a:gridCol>
                <a:gridCol w="2311400">
                  <a:extLst>
                    <a:ext uri="{9D8B030D-6E8A-4147-A177-3AD203B41FA5}">
                      <a16:colId xmlns:a16="http://schemas.microsoft.com/office/drawing/2014/main" val="1889450090"/>
                    </a:ext>
                  </a:extLst>
                </a:gridCol>
              </a:tblGrid>
              <a:tr h="10477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Model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Accuracy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Precision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Recall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F1-score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ROC-AUC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7063895"/>
                  </a:ext>
                </a:extLst>
              </a:tr>
              <a:tr h="151555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Logistic Regression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0.9913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0.2750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0.8462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0.4151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0.9288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64210998"/>
                  </a:ext>
                </a:extLst>
              </a:tr>
              <a:tr h="10477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Random Forest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0.9990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0.8519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0.8846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0.8679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0.9798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58382218"/>
                  </a:ext>
                </a:extLst>
              </a:tr>
              <a:tr h="58002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ANN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0.9982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0.7097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0.8462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/>
                        <a:t>0.7719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 dirty="0"/>
                        <a:t>0.9895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12905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18689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37D043-4F47-E3AA-5C28-25A4676EC5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D92D12C1-59AA-E70F-B38B-52C9492F6C64}"/>
              </a:ext>
            </a:extLst>
          </p:cNvPr>
          <p:cNvGrpSpPr/>
          <p:nvPr/>
        </p:nvGrpSpPr>
        <p:grpSpPr>
          <a:xfrm>
            <a:off x="0" y="3176724"/>
            <a:ext cx="361950" cy="3383783"/>
            <a:chOff x="0" y="0"/>
            <a:chExt cx="95328" cy="891202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5B7D450E-976F-F2F6-E3DE-A14FB4AC15A7}"/>
                </a:ext>
              </a:extLst>
            </p:cNvPr>
            <p:cNvSpPr/>
            <p:nvPr/>
          </p:nvSpPr>
          <p:spPr>
            <a:xfrm>
              <a:off x="0" y="0"/>
              <a:ext cx="95328" cy="891202"/>
            </a:xfrm>
            <a:custGeom>
              <a:avLst/>
              <a:gdLst/>
              <a:ahLst/>
              <a:cxnLst/>
              <a:rect l="l" t="t" r="r" b="b"/>
              <a:pathLst>
                <a:path w="95328" h="891202">
                  <a:moveTo>
                    <a:pt x="0" y="0"/>
                  </a:moveTo>
                  <a:lnTo>
                    <a:pt x="95328" y="0"/>
                  </a:lnTo>
                  <a:lnTo>
                    <a:pt x="95328" y="891202"/>
                  </a:lnTo>
                  <a:lnTo>
                    <a:pt x="0" y="891202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6" name="TextBox 6">
              <a:extLst>
                <a:ext uri="{FF2B5EF4-FFF2-40B4-BE49-F238E27FC236}">
                  <a16:creationId xmlns:a16="http://schemas.microsoft.com/office/drawing/2014/main" id="{AF911C26-64C6-E821-87E9-0A46651225FF}"/>
                </a:ext>
              </a:extLst>
            </p:cNvPr>
            <p:cNvSpPr txBox="1"/>
            <p:nvPr/>
          </p:nvSpPr>
          <p:spPr>
            <a:xfrm>
              <a:off x="0" y="-38100"/>
              <a:ext cx="95328" cy="929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7" name="Group 7">
            <a:extLst>
              <a:ext uri="{FF2B5EF4-FFF2-40B4-BE49-F238E27FC236}">
                <a16:creationId xmlns:a16="http://schemas.microsoft.com/office/drawing/2014/main" id="{619D3875-8AF8-2EF1-ACB2-327537B02787}"/>
              </a:ext>
            </a:extLst>
          </p:cNvPr>
          <p:cNvGrpSpPr/>
          <p:nvPr/>
        </p:nvGrpSpPr>
        <p:grpSpPr>
          <a:xfrm>
            <a:off x="17926050" y="3176724"/>
            <a:ext cx="361950" cy="3383783"/>
            <a:chOff x="0" y="0"/>
            <a:chExt cx="95328" cy="891202"/>
          </a:xfrm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FC691CE5-97BD-34E1-0BEB-3AA7A4E91F4F}"/>
                </a:ext>
              </a:extLst>
            </p:cNvPr>
            <p:cNvSpPr/>
            <p:nvPr/>
          </p:nvSpPr>
          <p:spPr>
            <a:xfrm>
              <a:off x="0" y="0"/>
              <a:ext cx="95328" cy="891202"/>
            </a:xfrm>
            <a:custGeom>
              <a:avLst/>
              <a:gdLst/>
              <a:ahLst/>
              <a:cxnLst/>
              <a:rect l="l" t="t" r="r" b="b"/>
              <a:pathLst>
                <a:path w="95328" h="891202">
                  <a:moveTo>
                    <a:pt x="0" y="0"/>
                  </a:moveTo>
                  <a:lnTo>
                    <a:pt x="95328" y="0"/>
                  </a:lnTo>
                  <a:lnTo>
                    <a:pt x="95328" y="891202"/>
                  </a:lnTo>
                  <a:lnTo>
                    <a:pt x="0" y="891202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B1777D0D-1C68-E31F-5946-BB2A835918CC}"/>
                </a:ext>
              </a:extLst>
            </p:cNvPr>
            <p:cNvSpPr txBox="1"/>
            <p:nvPr/>
          </p:nvSpPr>
          <p:spPr>
            <a:xfrm>
              <a:off x="0" y="-38100"/>
              <a:ext cx="95328" cy="9293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1" name="TextBox 11">
            <a:extLst>
              <a:ext uri="{FF2B5EF4-FFF2-40B4-BE49-F238E27FC236}">
                <a16:creationId xmlns:a16="http://schemas.microsoft.com/office/drawing/2014/main" id="{BE2C177D-FC62-7DC6-4D2D-D723F8B7C03A}"/>
              </a:ext>
            </a:extLst>
          </p:cNvPr>
          <p:cNvSpPr txBox="1"/>
          <p:nvPr/>
        </p:nvSpPr>
        <p:spPr>
          <a:xfrm>
            <a:off x="5029200" y="870569"/>
            <a:ext cx="7259487" cy="8606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Results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C9E748C-A277-D8DF-B238-01FB4E8B03AF}"/>
              </a:ext>
            </a:extLst>
          </p:cNvPr>
          <p:cNvSpPr txBox="1"/>
          <p:nvPr/>
        </p:nvSpPr>
        <p:spPr>
          <a:xfrm>
            <a:off x="3855134" y="2319112"/>
            <a:ext cx="11125683" cy="712214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Random Forest achieved the best overall performance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Highest precision: 0.8519 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Highest recall: 0.8846 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Best F1-score: 0.8679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ANN showed strongest discrimination ability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Highest ROC-AUC: 0.9895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Logistic Regression limitations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Very low precision: 0.2750 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High false positives </a:t>
            </a:r>
          </a:p>
          <a:p>
            <a:pPr>
              <a:lnSpc>
                <a:spcPct val="150000"/>
              </a:lnSpc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This confirms that: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Ensemble and deep learning outperform traditional models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6085B0-F703-93B7-019E-B9BD33D2E6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0817" y="0"/>
            <a:ext cx="2938145" cy="2938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raphic 1" descr="Bullseye">
            <a:extLst>
              <a:ext uri="{FF2B5EF4-FFF2-40B4-BE49-F238E27FC236}">
                <a16:creationId xmlns:a16="http://schemas.microsoft.com/office/drawing/2014/main" id="{CE22322D-CF0E-F413-9795-5397F2E759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24327" y="1688305"/>
            <a:ext cx="1261614" cy="126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6322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DD9A01-36EC-CC16-59C1-5FCD5B8CA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936E268E-8E07-2D6D-25BB-10691A2E795B}"/>
              </a:ext>
            </a:extLst>
          </p:cNvPr>
          <p:cNvGrpSpPr/>
          <p:nvPr/>
        </p:nvGrpSpPr>
        <p:grpSpPr>
          <a:xfrm>
            <a:off x="0" y="2989194"/>
            <a:ext cx="360589" cy="7297806"/>
            <a:chOff x="0" y="0"/>
            <a:chExt cx="94970" cy="1922056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A27F200F-D5AB-8ABD-8A12-A9335F80BE17}"/>
                </a:ext>
              </a:extLst>
            </p:cNvPr>
            <p:cNvSpPr/>
            <p:nvPr/>
          </p:nvSpPr>
          <p:spPr>
            <a:xfrm>
              <a:off x="0" y="0"/>
              <a:ext cx="94970" cy="1922056"/>
            </a:xfrm>
            <a:custGeom>
              <a:avLst/>
              <a:gdLst/>
              <a:ahLst/>
              <a:cxnLst/>
              <a:rect l="l" t="t" r="r" b="b"/>
              <a:pathLst>
                <a:path w="94970" h="1922056">
                  <a:moveTo>
                    <a:pt x="0" y="0"/>
                  </a:moveTo>
                  <a:lnTo>
                    <a:pt x="94970" y="0"/>
                  </a:lnTo>
                  <a:lnTo>
                    <a:pt x="94970" y="1922056"/>
                  </a:lnTo>
                  <a:lnTo>
                    <a:pt x="0" y="1922056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0C9A9D9F-0BED-76EA-05C7-E5DE8AE689F9}"/>
                </a:ext>
              </a:extLst>
            </p:cNvPr>
            <p:cNvSpPr txBox="1"/>
            <p:nvPr/>
          </p:nvSpPr>
          <p:spPr>
            <a:xfrm>
              <a:off x="0" y="-38100"/>
              <a:ext cx="94970" cy="19601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C09A0916-4141-A8A9-34BF-FD455B137C09}"/>
              </a:ext>
            </a:extLst>
          </p:cNvPr>
          <p:cNvGrpSpPr/>
          <p:nvPr/>
        </p:nvGrpSpPr>
        <p:grpSpPr>
          <a:xfrm>
            <a:off x="17989949" y="0"/>
            <a:ext cx="298051" cy="6987263"/>
            <a:chOff x="0" y="0"/>
            <a:chExt cx="78499" cy="1840267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CF1D3A3-A393-A338-ABE6-7360BEA39498}"/>
                </a:ext>
              </a:extLst>
            </p:cNvPr>
            <p:cNvSpPr/>
            <p:nvPr/>
          </p:nvSpPr>
          <p:spPr>
            <a:xfrm>
              <a:off x="0" y="0"/>
              <a:ext cx="78499" cy="1840267"/>
            </a:xfrm>
            <a:custGeom>
              <a:avLst/>
              <a:gdLst/>
              <a:ahLst/>
              <a:cxnLst/>
              <a:rect l="l" t="t" r="r" b="b"/>
              <a:pathLst>
                <a:path w="78499" h="1840267">
                  <a:moveTo>
                    <a:pt x="0" y="0"/>
                  </a:moveTo>
                  <a:lnTo>
                    <a:pt x="78499" y="0"/>
                  </a:lnTo>
                  <a:lnTo>
                    <a:pt x="78499" y="1840267"/>
                  </a:lnTo>
                  <a:lnTo>
                    <a:pt x="0" y="1840267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1DCB4CCA-5518-9CC9-0BDB-DDA458B9DBFF}"/>
                </a:ext>
              </a:extLst>
            </p:cNvPr>
            <p:cNvSpPr txBox="1"/>
            <p:nvPr/>
          </p:nvSpPr>
          <p:spPr>
            <a:xfrm>
              <a:off x="0" y="-38100"/>
              <a:ext cx="78499" cy="18783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:a16="http://schemas.microsoft.com/office/drawing/2014/main" id="{DC613B93-BDCF-BE97-6DD0-6D099FB2FE28}"/>
              </a:ext>
            </a:extLst>
          </p:cNvPr>
          <p:cNvGrpSpPr/>
          <p:nvPr/>
        </p:nvGrpSpPr>
        <p:grpSpPr>
          <a:xfrm>
            <a:off x="16646024" y="7727791"/>
            <a:ext cx="540586" cy="540586"/>
            <a:chOff x="0" y="0"/>
            <a:chExt cx="142377" cy="142377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E1566898-ACC2-1CB5-5F33-6AD420C89F56}"/>
                </a:ext>
              </a:extLst>
            </p:cNvPr>
            <p:cNvSpPr/>
            <p:nvPr/>
          </p:nvSpPr>
          <p:spPr>
            <a:xfrm>
              <a:off x="0" y="0"/>
              <a:ext cx="142377" cy="142377"/>
            </a:xfrm>
            <a:custGeom>
              <a:avLst/>
              <a:gdLst/>
              <a:ahLst/>
              <a:cxnLst/>
              <a:rect l="l" t="t" r="r" b="b"/>
              <a:pathLst>
                <a:path w="142377" h="142377">
                  <a:moveTo>
                    <a:pt x="0" y="0"/>
                  </a:moveTo>
                  <a:lnTo>
                    <a:pt x="142377" y="0"/>
                  </a:lnTo>
                  <a:lnTo>
                    <a:pt x="142377" y="142377"/>
                  </a:lnTo>
                  <a:lnTo>
                    <a:pt x="0" y="14237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55BAB3DB-370C-2011-4624-ABE19C0C2493}"/>
                </a:ext>
              </a:extLst>
            </p:cNvPr>
            <p:cNvSpPr txBox="1"/>
            <p:nvPr/>
          </p:nvSpPr>
          <p:spPr>
            <a:xfrm>
              <a:off x="0" y="-38100"/>
              <a:ext cx="142377" cy="1804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8" name="TextBox 18">
            <a:extLst>
              <a:ext uri="{FF2B5EF4-FFF2-40B4-BE49-F238E27FC236}">
                <a16:creationId xmlns:a16="http://schemas.microsoft.com/office/drawing/2014/main" id="{445881DB-E9B6-13FE-B74E-DF6052221ECD}"/>
              </a:ext>
            </a:extLst>
          </p:cNvPr>
          <p:cNvSpPr txBox="1"/>
          <p:nvPr/>
        </p:nvSpPr>
        <p:spPr>
          <a:xfrm>
            <a:off x="5943600" y="934569"/>
            <a:ext cx="6824448" cy="8561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4400" b="1" dirty="0">
                <a:solidFill>
                  <a:srgbClr val="002060"/>
                </a:solidFill>
              </a:rPr>
              <a:t>Discussion</a:t>
            </a:r>
            <a:endParaRPr lang="en-US" sz="4400" b="1" dirty="0">
              <a:solidFill>
                <a:srgbClr val="002060"/>
              </a:solidFill>
              <a:latin typeface="Playfair Display Bold"/>
              <a:ea typeface="Playfair Display Bold"/>
              <a:cs typeface="Playfair Display Bold"/>
              <a:sym typeface="Playfair Display Bold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D5806B6-ABF1-D7DF-A4FF-1FC62B3FFD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1804" y="0"/>
            <a:ext cx="2938145" cy="2938145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7E912854-3218-4E68-CFAC-F840A757D377}"/>
              </a:ext>
            </a:extLst>
          </p:cNvPr>
          <p:cNvSpPr/>
          <p:nvPr/>
        </p:nvSpPr>
        <p:spPr>
          <a:xfrm>
            <a:off x="2636804" y="3421300"/>
            <a:ext cx="12415000" cy="62942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results confirm that: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AI-based models are more effective than rule-based systems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Random Forest is the most practical model for real-world deployment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ANN is powerful in detecting complex fraud patterns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Data preprocessing plays a critical role in performance 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However: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Interpretability remains a challenge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Real-time implementation needs further development</a:t>
            </a:r>
          </a:p>
        </p:txBody>
      </p:sp>
      <p:pic>
        <p:nvPicPr>
          <p:cNvPr id="19" name="Graphic 18" descr="Bullseye">
            <a:extLst>
              <a:ext uri="{FF2B5EF4-FFF2-40B4-BE49-F238E27FC236}">
                <a16:creationId xmlns:a16="http://schemas.microsoft.com/office/drawing/2014/main" id="{1417CEB4-7CB3-8D74-277B-47D28B61AD1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05997" y="2862824"/>
            <a:ext cx="1261614" cy="126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9983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639291-EB1C-B454-D03E-D5C924E64B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D63B49EC-D57E-2E5C-78FB-C64F8CFC080B}"/>
              </a:ext>
            </a:extLst>
          </p:cNvPr>
          <p:cNvGrpSpPr/>
          <p:nvPr/>
        </p:nvGrpSpPr>
        <p:grpSpPr>
          <a:xfrm>
            <a:off x="0" y="2989194"/>
            <a:ext cx="360589" cy="7297806"/>
            <a:chOff x="0" y="0"/>
            <a:chExt cx="94970" cy="1922056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EE53D179-D7A3-4A78-5129-FB4CA7EEC587}"/>
                </a:ext>
              </a:extLst>
            </p:cNvPr>
            <p:cNvSpPr/>
            <p:nvPr/>
          </p:nvSpPr>
          <p:spPr>
            <a:xfrm>
              <a:off x="0" y="0"/>
              <a:ext cx="94970" cy="1922056"/>
            </a:xfrm>
            <a:custGeom>
              <a:avLst/>
              <a:gdLst/>
              <a:ahLst/>
              <a:cxnLst/>
              <a:rect l="l" t="t" r="r" b="b"/>
              <a:pathLst>
                <a:path w="94970" h="1922056">
                  <a:moveTo>
                    <a:pt x="0" y="0"/>
                  </a:moveTo>
                  <a:lnTo>
                    <a:pt x="94970" y="0"/>
                  </a:lnTo>
                  <a:lnTo>
                    <a:pt x="94970" y="1922056"/>
                  </a:lnTo>
                  <a:lnTo>
                    <a:pt x="0" y="1922056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A72BCCE7-7180-8D00-9239-C836C0C9B069}"/>
                </a:ext>
              </a:extLst>
            </p:cNvPr>
            <p:cNvSpPr txBox="1"/>
            <p:nvPr/>
          </p:nvSpPr>
          <p:spPr>
            <a:xfrm>
              <a:off x="0" y="-38100"/>
              <a:ext cx="94970" cy="19601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6A406452-5B2D-1D3D-D3CB-C3485D226596}"/>
              </a:ext>
            </a:extLst>
          </p:cNvPr>
          <p:cNvGrpSpPr/>
          <p:nvPr/>
        </p:nvGrpSpPr>
        <p:grpSpPr>
          <a:xfrm>
            <a:off x="17989949" y="0"/>
            <a:ext cx="298051" cy="6987263"/>
            <a:chOff x="0" y="0"/>
            <a:chExt cx="78499" cy="1840267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5F97B0DF-359F-C7AD-E584-C7C3251848B0}"/>
                </a:ext>
              </a:extLst>
            </p:cNvPr>
            <p:cNvSpPr/>
            <p:nvPr/>
          </p:nvSpPr>
          <p:spPr>
            <a:xfrm>
              <a:off x="0" y="0"/>
              <a:ext cx="78499" cy="1840267"/>
            </a:xfrm>
            <a:custGeom>
              <a:avLst/>
              <a:gdLst/>
              <a:ahLst/>
              <a:cxnLst/>
              <a:rect l="l" t="t" r="r" b="b"/>
              <a:pathLst>
                <a:path w="78499" h="1840267">
                  <a:moveTo>
                    <a:pt x="0" y="0"/>
                  </a:moveTo>
                  <a:lnTo>
                    <a:pt x="78499" y="0"/>
                  </a:lnTo>
                  <a:lnTo>
                    <a:pt x="78499" y="1840267"/>
                  </a:lnTo>
                  <a:lnTo>
                    <a:pt x="0" y="1840267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54ED7BBC-7133-8D8F-4916-641D53EA4EBA}"/>
                </a:ext>
              </a:extLst>
            </p:cNvPr>
            <p:cNvSpPr txBox="1"/>
            <p:nvPr/>
          </p:nvSpPr>
          <p:spPr>
            <a:xfrm>
              <a:off x="0" y="-38100"/>
              <a:ext cx="78499" cy="18783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:a16="http://schemas.microsoft.com/office/drawing/2014/main" id="{681D636D-78AE-D5CB-D3ED-B4C71546B3E5}"/>
              </a:ext>
            </a:extLst>
          </p:cNvPr>
          <p:cNvGrpSpPr/>
          <p:nvPr/>
        </p:nvGrpSpPr>
        <p:grpSpPr>
          <a:xfrm>
            <a:off x="16646024" y="7727791"/>
            <a:ext cx="540586" cy="540586"/>
            <a:chOff x="0" y="0"/>
            <a:chExt cx="142377" cy="142377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C105061C-FE8B-4E9C-D273-D72E1FB80BBC}"/>
                </a:ext>
              </a:extLst>
            </p:cNvPr>
            <p:cNvSpPr/>
            <p:nvPr/>
          </p:nvSpPr>
          <p:spPr>
            <a:xfrm>
              <a:off x="0" y="0"/>
              <a:ext cx="142377" cy="142377"/>
            </a:xfrm>
            <a:custGeom>
              <a:avLst/>
              <a:gdLst/>
              <a:ahLst/>
              <a:cxnLst/>
              <a:rect l="l" t="t" r="r" b="b"/>
              <a:pathLst>
                <a:path w="142377" h="142377">
                  <a:moveTo>
                    <a:pt x="0" y="0"/>
                  </a:moveTo>
                  <a:lnTo>
                    <a:pt x="142377" y="0"/>
                  </a:lnTo>
                  <a:lnTo>
                    <a:pt x="142377" y="142377"/>
                  </a:lnTo>
                  <a:lnTo>
                    <a:pt x="0" y="14237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EB1D9B18-1F71-7698-A0D7-9C40A38D7BFC}"/>
                </a:ext>
              </a:extLst>
            </p:cNvPr>
            <p:cNvSpPr txBox="1"/>
            <p:nvPr/>
          </p:nvSpPr>
          <p:spPr>
            <a:xfrm>
              <a:off x="0" y="-38100"/>
              <a:ext cx="142377" cy="1804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8" name="TextBox 18">
            <a:extLst>
              <a:ext uri="{FF2B5EF4-FFF2-40B4-BE49-F238E27FC236}">
                <a16:creationId xmlns:a16="http://schemas.microsoft.com/office/drawing/2014/main" id="{355169D1-0894-71EB-0772-530E42BBAF15}"/>
              </a:ext>
            </a:extLst>
          </p:cNvPr>
          <p:cNvSpPr txBox="1"/>
          <p:nvPr/>
        </p:nvSpPr>
        <p:spPr>
          <a:xfrm>
            <a:off x="5943600" y="934569"/>
            <a:ext cx="6824448" cy="8561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4400" b="1" dirty="0">
                <a:solidFill>
                  <a:srgbClr val="002060"/>
                </a:solidFill>
              </a:rPr>
              <a:t>Limitations</a:t>
            </a:r>
            <a:endParaRPr lang="en-US" sz="4400" b="1" dirty="0">
              <a:solidFill>
                <a:srgbClr val="002060"/>
              </a:solidFill>
              <a:latin typeface="Playfair Display Bold"/>
              <a:ea typeface="Playfair Display Bold"/>
              <a:cs typeface="Playfair Display Bold"/>
              <a:sym typeface="Playfair Display Bold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A90A443-E523-3445-9780-5E51E18E8A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1804" y="0"/>
            <a:ext cx="2938145" cy="2938145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2080B50D-F3A2-C623-CB1C-692C0DD53C25}"/>
              </a:ext>
            </a:extLst>
          </p:cNvPr>
          <p:cNvSpPr/>
          <p:nvPr/>
        </p:nvSpPr>
        <p:spPr>
          <a:xfrm>
            <a:off x="2636804" y="3421300"/>
            <a:ext cx="12415000" cy="62942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Limited number of fraud cases (only 88 samples), which may affect the reliability of evaluation results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study is based on a static dataset and does not include real-time or streaming fraud detection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 rule-based baseline model was not implemented, limiting direct comparison with traditional systems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Graphic 18" descr="Bullseye">
            <a:extLst>
              <a:ext uri="{FF2B5EF4-FFF2-40B4-BE49-F238E27FC236}">
                <a16:creationId xmlns:a16="http://schemas.microsoft.com/office/drawing/2014/main" id="{F5FD0D1E-4D37-2199-A3C8-24F3606EAA2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05997" y="2862824"/>
            <a:ext cx="1261614" cy="126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92497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51A368-12A5-5198-E12C-FC0AFD2136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C81BA2FF-5A47-21D5-59DE-19B1C70563ED}"/>
              </a:ext>
            </a:extLst>
          </p:cNvPr>
          <p:cNvGrpSpPr/>
          <p:nvPr/>
        </p:nvGrpSpPr>
        <p:grpSpPr>
          <a:xfrm>
            <a:off x="0" y="2989194"/>
            <a:ext cx="360589" cy="7297806"/>
            <a:chOff x="0" y="0"/>
            <a:chExt cx="94970" cy="1922056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56C88985-FD80-7AB3-0CE9-CE798A1ABC4F}"/>
                </a:ext>
              </a:extLst>
            </p:cNvPr>
            <p:cNvSpPr/>
            <p:nvPr/>
          </p:nvSpPr>
          <p:spPr>
            <a:xfrm>
              <a:off x="0" y="0"/>
              <a:ext cx="94970" cy="1922056"/>
            </a:xfrm>
            <a:custGeom>
              <a:avLst/>
              <a:gdLst/>
              <a:ahLst/>
              <a:cxnLst/>
              <a:rect l="l" t="t" r="r" b="b"/>
              <a:pathLst>
                <a:path w="94970" h="1922056">
                  <a:moveTo>
                    <a:pt x="0" y="0"/>
                  </a:moveTo>
                  <a:lnTo>
                    <a:pt x="94970" y="0"/>
                  </a:lnTo>
                  <a:lnTo>
                    <a:pt x="94970" y="1922056"/>
                  </a:lnTo>
                  <a:lnTo>
                    <a:pt x="0" y="1922056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29902635-155F-5038-C33B-04785E5A8B73}"/>
                </a:ext>
              </a:extLst>
            </p:cNvPr>
            <p:cNvSpPr txBox="1"/>
            <p:nvPr/>
          </p:nvSpPr>
          <p:spPr>
            <a:xfrm>
              <a:off x="0" y="-38100"/>
              <a:ext cx="94970" cy="19601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8AB34B39-AD91-28D1-8481-E69001CFFBE1}"/>
              </a:ext>
            </a:extLst>
          </p:cNvPr>
          <p:cNvGrpSpPr/>
          <p:nvPr/>
        </p:nvGrpSpPr>
        <p:grpSpPr>
          <a:xfrm>
            <a:off x="17989949" y="0"/>
            <a:ext cx="298051" cy="6987263"/>
            <a:chOff x="0" y="0"/>
            <a:chExt cx="78499" cy="1840267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A7A0A7A0-ED7D-2D2C-7114-27ED37A9CF34}"/>
                </a:ext>
              </a:extLst>
            </p:cNvPr>
            <p:cNvSpPr/>
            <p:nvPr/>
          </p:nvSpPr>
          <p:spPr>
            <a:xfrm>
              <a:off x="0" y="0"/>
              <a:ext cx="78499" cy="1840267"/>
            </a:xfrm>
            <a:custGeom>
              <a:avLst/>
              <a:gdLst/>
              <a:ahLst/>
              <a:cxnLst/>
              <a:rect l="l" t="t" r="r" b="b"/>
              <a:pathLst>
                <a:path w="78499" h="1840267">
                  <a:moveTo>
                    <a:pt x="0" y="0"/>
                  </a:moveTo>
                  <a:lnTo>
                    <a:pt x="78499" y="0"/>
                  </a:lnTo>
                  <a:lnTo>
                    <a:pt x="78499" y="1840267"/>
                  </a:lnTo>
                  <a:lnTo>
                    <a:pt x="0" y="1840267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F71D46D5-2540-60E8-E90B-B2953050F8D2}"/>
                </a:ext>
              </a:extLst>
            </p:cNvPr>
            <p:cNvSpPr txBox="1"/>
            <p:nvPr/>
          </p:nvSpPr>
          <p:spPr>
            <a:xfrm>
              <a:off x="0" y="-38100"/>
              <a:ext cx="78499" cy="18783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:a16="http://schemas.microsoft.com/office/drawing/2014/main" id="{B499B5E3-8AA7-EA1A-588B-2793DEC14885}"/>
              </a:ext>
            </a:extLst>
          </p:cNvPr>
          <p:cNvGrpSpPr/>
          <p:nvPr/>
        </p:nvGrpSpPr>
        <p:grpSpPr>
          <a:xfrm>
            <a:off x="16646024" y="7727791"/>
            <a:ext cx="540586" cy="540586"/>
            <a:chOff x="0" y="0"/>
            <a:chExt cx="142377" cy="142377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AF1CA55E-35E9-1C9B-810E-451451CAF517}"/>
                </a:ext>
              </a:extLst>
            </p:cNvPr>
            <p:cNvSpPr/>
            <p:nvPr/>
          </p:nvSpPr>
          <p:spPr>
            <a:xfrm>
              <a:off x="0" y="0"/>
              <a:ext cx="142377" cy="142377"/>
            </a:xfrm>
            <a:custGeom>
              <a:avLst/>
              <a:gdLst/>
              <a:ahLst/>
              <a:cxnLst/>
              <a:rect l="l" t="t" r="r" b="b"/>
              <a:pathLst>
                <a:path w="142377" h="142377">
                  <a:moveTo>
                    <a:pt x="0" y="0"/>
                  </a:moveTo>
                  <a:lnTo>
                    <a:pt x="142377" y="0"/>
                  </a:lnTo>
                  <a:lnTo>
                    <a:pt x="142377" y="142377"/>
                  </a:lnTo>
                  <a:lnTo>
                    <a:pt x="0" y="14237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C9BFEBD5-574B-C0EB-EBF7-2E6F8E4953AF}"/>
                </a:ext>
              </a:extLst>
            </p:cNvPr>
            <p:cNvSpPr txBox="1"/>
            <p:nvPr/>
          </p:nvSpPr>
          <p:spPr>
            <a:xfrm>
              <a:off x="0" y="-38100"/>
              <a:ext cx="142377" cy="1804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8" name="TextBox 18">
            <a:extLst>
              <a:ext uri="{FF2B5EF4-FFF2-40B4-BE49-F238E27FC236}">
                <a16:creationId xmlns:a16="http://schemas.microsoft.com/office/drawing/2014/main" id="{A3CB06A9-E59F-A4A9-320A-7406C4BB8E2E}"/>
              </a:ext>
            </a:extLst>
          </p:cNvPr>
          <p:cNvSpPr txBox="1"/>
          <p:nvPr/>
        </p:nvSpPr>
        <p:spPr>
          <a:xfrm>
            <a:off x="6804912" y="1434298"/>
            <a:ext cx="4678176" cy="8561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Conclusion</a:t>
            </a:r>
            <a:endParaRPr lang="en-US" sz="4400" b="1" dirty="0">
              <a:solidFill>
                <a:schemeClr val="accent1">
                  <a:lumMod val="50000"/>
                </a:schemeClr>
              </a:solidFill>
              <a:latin typeface="Playfair Display Bold"/>
              <a:ea typeface="Playfair Display Bold"/>
              <a:cs typeface="Playfair Display Bold"/>
              <a:sym typeface="Playfair Display Bold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F2765B3-8BD1-FF44-2711-5E2E7120B3ED}"/>
              </a:ext>
            </a:extLst>
          </p:cNvPr>
          <p:cNvSpPr txBox="1"/>
          <p:nvPr/>
        </p:nvSpPr>
        <p:spPr>
          <a:xfrm>
            <a:off x="2744214" y="3056564"/>
            <a:ext cx="12799572" cy="582948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This study demonstrates that: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AI significantly improves fraud detection performance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Random Forest provides the best balance between accuracy and reliability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ANN offers strong predictive capability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Logistic Regression is useful but limited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Overall:</a:t>
            </a: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AI-based systems are essential for modern financial cybersecurity and fraud prevention.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5AA98DF-3C9C-90B2-058D-55B84A6DDB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1804" y="-34775"/>
            <a:ext cx="2938145" cy="2938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raphic 1" descr="Bullseye">
            <a:extLst>
              <a:ext uri="{FF2B5EF4-FFF2-40B4-BE49-F238E27FC236}">
                <a16:creationId xmlns:a16="http://schemas.microsoft.com/office/drawing/2014/main" id="{879B703A-8FC8-11FE-506A-77B1879D0B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888623" y="2425757"/>
            <a:ext cx="1261614" cy="126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3392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AC509B-450A-9AC9-6994-C531CD3286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472B0D5A-46C3-4DFD-E93D-15968E935E6B}"/>
              </a:ext>
            </a:extLst>
          </p:cNvPr>
          <p:cNvGrpSpPr/>
          <p:nvPr/>
        </p:nvGrpSpPr>
        <p:grpSpPr>
          <a:xfrm>
            <a:off x="0" y="2989194"/>
            <a:ext cx="360589" cy="7297806"/>
            <a:chOff x="0" y="0"/>
            <a:chExt cx="94970" cy="1922056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F5420724-FFEA-FACE-B0D8-699624150643}"/>
                </a:ext>
              </a:extLst>
            </p:cNvPr>
            <p:cNvSpPr/>
            <p:nvPr/>
          </p:nvSpPr>
          <p:spPr>
            <a:xfrm>
              <a:off x="0" y="0"/>
              <a:ext cx="94970" cy="1922056"/>
            </a:xfrm>
            <a:custGeom>
              <a:avLst/>
              <a:gdLst/>
              <a:ahLst/>
              <a:cxnLst/>
              <a:rect l="l" t="t" r="r" b="b"/>
              <a:pathLst>
                <a:path w="94970" h="1922056">
                  <a:moveTo>
                    <a:pt x="0" y="0"/>
                  </a:moveTo>
                  <a:lnTo>
                    <a:pt x="94970" y="0"/>
                  </a:lnTo>
                  <a:lnTo>
                    <a:pt x="94970" y="1922056"/>
                  </a:lnTo>
                  <a:lnTo>
                    <a:pt x="0" y="1922056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57091721-963A-D469-702C-BF7B031D57AD}"/>
                </a:ext>
              </a:extLst>
            </p:cNvPr>
            <p:cNvSpPr txBox="1"/>
            <p:nvPr/>
          </p:nvSpPr>
          <p:spPr>
            <a:xfrm>
              <a:off x="0" y="-38100"/>
              <a:ext cx="94970" cy="19601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A6517788-F368-F834-0874-0D96B427B415}"/>
              </a:ext>
            </a:extLst>
          </p:cNvPr>
          <p:cNvGrpSpPr/>
          <p:nvPr/>
        </p:nvGrpSpPr>
        <p:grpSpPr>
          <a:xfrm>
            <a:off x="17989949" y="0"/>
            <a:ext cx="298051" cy="6987263"/>
            <a:chOff x="0" y="0"/>
            <a:chExt cx="78499" cy="1840267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A0C8EC92-EEF9-ED3C-7FD6-AC6DBB135CB2}"/>
                </a:ext>
              </a:extLst>
            </p:cNvPr>
            <p:cNvSpPr/>
            <p:nvPr/>
          </p:nvSpPr>
          <p:spPr>
            <a:xfrm>
              <a:off x="0" y="0"/>
              <a:ext cx="78499" cy="1840267"/>
            </a:xfrm>
            <a:custGeom>
              <a:avLst/>
              <a:gdLst/>
              <a:ahLst/>
              <a:cxnLst/>
              <a:rect l="l" t="t" r="r" b="b"/>
              <a:pathLst>
                <a:path w="78499" h="1840267">
                  <a:moveTo>
                    <a:pt x="0" y="0"/>
                  </a:moveTo>
                  <a:lnTo>
                    <a:pt x="78499" y="0"/>
                  </a:lnTo>
                  <a:lnTo>
                    <a:pt x="78499" y="1840267"/>
                  </a:lnTo>
                  <a:lnTo>
                    <a:pt x="0" y="1840267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FBA9012F-F23F-C99D-AF84-D74552BDC540}"/>
                </a:ext>
              </a:extLst>
            </p:cNvPr>
            <p:cNvSpPr txBox="1"/>
            <p:nvPr/>
          </p:nvSpPr>
          <p:spPr>
            <a:xfrm>
              <a:off x="0" y="-38100"/>
              <a:ext cx="78499" cy="18783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:a16="http://schemas.microsoft.com/office/drawing/2014/main" id="{3D13A1BD-D13A-2041-EC3F-A081BEDDB740}"/>
              </a:ext>
            </a:extLst>
          </p:cNvPr>
          <p:cNvGrpSpPr/>
          <p:nvPr/>
        </p:nvGrpSpPr>
        <p:grpSpPr>
          <a:xfrm>
            <a:off x="16646024" y="7727791"/>
            <a:ext cx="540586" cy="540586"/>
            <a:chOff x="0" y="0"/>
            <a:chExt cx="142377" cy="142377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5046EBAE-AA56-1A5B-4C2E-F71CC1E95069}"/>
                </a:ext>
              </a:extLst>
            </p:cNvPr>
            <p:cNvSpPr/>
            <p:nvPr/>
          </p:nvSpPr>
          <p:spPr>
            <a:xfrm>
              <a:off x="0" y="0"/>
              <a:ext cx="142377" cy="142377"/>
            </a:xfrm>
            <a:custGeom>
              <a:avLst/>
              <a:gdLst/>
              <a:ahLst/>
              <a:cxnLst/>
              <a:rect l="l" t="t" r="r" b="b"/>
              <a:pathLst>
                <a:path w="142377" h="142377">
                  <a:moveTo>
                    <a:pt x="0" y="0"/>
                  </a:moveTo>
                  <a:lnTo>
                    <a:pt x="142377" y="0"/>
                  </a:lnTo>
                  <a:lnTo>
                    <a:pt x="142377" y="142377"/>
                  </a:lnTo>
                  <a:lnTo>
                    <a:pt x="0" y="14237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BE35D8FC-1522-50E6-228B-E50FCCD045A0}"/>
                </a:ext>
              </a:extLst>
            </p:cNvPr>
            <p:cNvSpPr txBox="1"/>
            <p:nvPr/>
          </p:nvSpPr>
          <p:spPr>
            <a:xfrm>
              <a:off x="0" y="-38100"/>
              <a:ext cx="142377" cy="1804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8" name="TextBox 18">
            <a:extLst>
              <a:ext uri="{FF2B5EF4-FFF2-40B4-BE49-F238E27FC236}">
                <a16:creationId xmlns:a16="http://schemas.microsoft.com/office/drawing/2014/main" id="{A24D940F-C13C-5391-3CD0-421A48645F57}"/>
              </a:ext>
            </a:extLst>
          </p:cNvPr>
          <p:cNvSpPr txBox="1"/>
          <p:nvPr/>
        </p:nvSpPr>
        <p:spPr>
          <a:xfrm>
            <a:off x="6804912" y="1434298"/>
            <a:ext cx="4678176" cy="8561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References</a:t>
            </a:r>
            <a:endParaRPr lang="en-US" sz="4400" b="1" dirty="0">
              <a:solidFill>
                <a:schemeClr val="accent1">
                  <a:lumMod val="50000"/>
                </a:schemeClr>
              </a:solidFill>
              <a:latin typeface="Playfair Display Bold"/>
              <a:ea typeface="Playfair Display Bold"/>
              <a:cs typeface="Playfair Display Bold"/>
              <a:sym typeface="Playfair Display Bold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2B98A16-EBEE-8C0C-7B08-151F3141CA1A}"/>
              </a:ext>
            </a:extLst>
          </p:cNvPr>
          <p:cNvSpPr txBox="1"/>
          <p:nvPr/>
        </p:nvSpPr>
        <p:spPr>
          <a:xfrm>
            <a:off x="2744214" y="3056564"/>
            <a:ext cx="12799572" cy="61247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Avasthi, N., &amp; Varsha, M. (2024). Detecting credit card fraud using machine learning. </a:t>
            </a:r>
            <a:r>
              <a:rPr lang="en-US" sz="2800" i="1" dirty="0"/>
              <a:t>IJCRT</a:t>
            </a:r>
            <a:r>
              <a:rPr lang="en-US" sz="2800" dirty="0"/>
              <a:t>, 12(4), 1–8.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Asha, R. B., &amp; Kumar, K. R. S. (2021). Credit card fraud detection using artificial neural network. </a:t>
            </a:r>
            <a:r>
              <a:rPr lang="en-US" sz="2800" i="1" dirty="0"/>
              <a:t>Global Transitions Proceedings</a:t>
            </a:r>
            <a:r>
              <a:rPr lang="en-US" sz="2800" dirty="0"/>
              <a:t>, 2(1), 35–41.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Dayyabu, Y. Y., Arumugam, D., &amp; Balasingam, S. (2023). AI techniques in fraud detection. </a:t>
            </a:r>
            <a:r>
              <a:rPr lang="en-US" sz="2800" i="1" dirty="0"/>
              <a:t>E3S Web of Conferences</a:t>
            </a:r>
            <a:r>
              <a:rPr lang="en-US" sz="2800" dirty="0"/>
              <a:t>, 389.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err="1"/>
              <a:t>Habibpour</a:t>
            </a:r>
            <a:r>
              <a:rPr lang="en-US" sz="2800" dirty="0"/>
              <a:t>, M., et al. (2023). Uncertainty-aware fraud detection. </a:t>
            </a:r>
            <a:r>
              <a:rPr lang="en-US" sz="2800" i="1" dirty="0"/>
              <a:t>Engineering Applications of AI</a:t>
            </a:r>
            <a:r>
              <a:rPr lang="en-US" sz="2800" dirty="0"/>
              <a:t>, 123.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err="1"/>
              <a:t>Mytnyk</a:t>
            </a:r>
            <a:r>
              <a:rPr lang="en-US" sz="2800" dirty="0"/>
              <a:t>, B., et al. (2023). AI for banking fraud detection. </a:t>
            </a:r>
            <a:r>
              <a:rPr lang="en-US" sz="2800" i="1" dirty="0"/>
              <a:t>Big Data and Cognitive Computing</a:t>
            </a:r>
            <a:r>
              <a:rPr lang="en-US" sz="2800" dirty="0"/>
              <a:t>, 7(2).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Prince, C. C., et al. (2024). Deep learning for fraud detection.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Ali, A., et al. (2022). Financial fraud detection: A systematic review. </a:t>
            </a:r>
            <a:r>
              <a:rPr lang="en-US" sz="2800" i="1" dirty="0"/>
              <a:t>Applied Sciences</a:t>
            </a:r>
            <a:r>
              <a:rPr lang="en-US" sz="2800" dirty="0"/>
              <a:t>, 12(19).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Self Financial. (2024). Credit card fraud statistics report.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4B585B6-85D6-7D49-8509-50FAB6A3B0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1804" y="-34775"/>
            <a:ext cx="2938145" cy="2938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raphic 1" descr="Bullseye">
            <a:extLst>
              <a:ext uri="{FF2B5EF4-FFF2-40B4-BE49-F238E27FC236}">
                <a16:creationId xmlns:a16="http://schemas.microsoft.com/office/drawing/2014/main" id="{840BEEFA-E109-7763-CFFB-54A39D61365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888623" y="2425757"/>
            <a:ext cx="1261614" cy="126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2635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/>
          <p:cNvSpPr/>
          <p:nvPr/>
        </p:nvSpPr>
        <p:spPr>
          <a:xfrm flipV="1">
            <a:off x="14249400" y="4762500"/>
            <a:ext cx="2219738" cy="0"/>
          </a:xfrm>
          <a:prstGeom prst="line">
            <a:avLst/>
          </a:prstGeom>
          <a:ln w="762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 dirty="0"/>
          </a:p>
        </p:txBody>
      </p:sp>
      <p:sp>
        <p:nvSpPr>
          <p:cNvPr id="7" name="TextBox 7"/>
          <p:cNvSpPr txBox="1"/>
          <p:nvPr/>
        </p:nvSpPr>
        <p:spPr>
          <a:xfrm>
            <a:off x="3170461" y="4262810"/>
            <a:ext cx="11683166" cy="17613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59"/>
              </a:lnSpc>
            </a:pPr>
            <a:r>
              <a:rPr lang="en-US" sz="10999" b="1" spc="934" dirty="0">
                <a:solidFill>
                  <a:schemeClr val="tx2">
                    <a:lumMod val="60000"/>
                    <a:lumOff val="40000"/>
                  </a:schemeClr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THANK YOU</a:t>
            </a:r>
          </a:p>
        </p:txBody>
      </p:sp>
      <p:grpSp>
        <p:nvGrpSpPr>
          <p:cNvPr id="5" name="Group 3">
            <a:extLst>
              <a:ext uri="{FF2B5EF4-FFF2-40B4-BE49-F238E27FC236}">
                <a16:creationId xmlns:a16="http://schemas.microsoft.com/office/drawing/2014/main" id="{E17EFCB3-D773-4EF7-D40C-60CC5CC61AC3}"/>
              </a:ext>
            </a:extLst>
          </p:cNvPr>
          <p:cNvGrpSpPr/>
          <p:nvPr/>
        </p:nvGrpSpPr>
        <p:grpSpPr>
          <a:xfrm>
            <a:off x="0" y="2989194"/>
            <a:ext cx="360589" cy="7297806"/>
            <a:chOff x="0" y="0"/>
            <a:chExt cx="94970" cy="1922056"/>
          </a:xfrm>
        </p:grpSpPr>
        <p:sp>
          <p:nvSpPr>
            <p:cNvPr id="6" name="Freeform 4">
              <a:extLst>
                <a:ext uri="{FF2B5EF4-FFF2-40B4-BE49-F238E27FC236}">
                  <a16:creationId xmlns:a16="http://schemas.microsoft.com/office/drawing/2014/main" id="{9EA6DDB7-8F9B-59DD-2CD3-BDC7870D64F5}"/>
                </a:ext>
              </a:extLst>
            </p:cNvPr>
            <p:cNvSpPr/>
            <p:nvPr/>
          </p:nvSpPr>
          <p:spPr>
            <a:xfrm>
              <a:off x="0" y="0"/>
              <a:ext cx="94970" cy="1922056"/>
            </a:xfrm>
            <a:custGeom>
              <a:avLst/>
              <a:gdLst/>
              <a:ahLst/>
              <a:cxnLst/>
              <a:rect l="l" t="t" r="r" b="b"/>
              <a:pathLst>
                <a:path w="94970" h="1922056">
                  <a:moveTo>
                    <a:pt x="0" y="0"/>
                  </a:moveTo>
                  <a:lnTo>
                    <a:pt x="94970" y="0"/>
                  </a:lnTo>
                  <a:lnTo>
                    <a:pt x="94970" y="1922056"/>
                  </a:lnTo>
                  <a:lnTo>
                    <a:pt x="0" y="1922056"/>
                  </a:lnTo>
                  <a:close/>
                </a:path>
              </a:pathLst>
            </a:custGeom>
            <a:solidFill>
              <a:srgbClr val="2D4263"/>
            </a:solidFill>
          </p:spPr>
        </p:sp>
        <p:sp>
          <p:nvSpPr>
            <p:cNvPr id="8" name="TextBox 5">
              <a:extLst>
                <a:ext uri="{FF2B5EF4-FFF2-40B4-BE49-F238E27FC236}">
                  <a16:creationId xmlns:a16="http://schemas.microsoft.com/office/drawing/2014/main" id="{BCEE9870-6CBB-E2F7-5D52-0C1C1C535806}"/>
                </a:ext>
              </a:extLst>
            </p:cNvPr>
            <p:cNvSpPr txBox="1"/>
            <p:nvPr/>
          </p:nvSpPr>
          <p:spPr>
            <a:xfrm>
              <a:off x="0" y="-38100"/>
              <a:ext cx="94970" cy="19601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9" name="Group 3">
            <a:extLst>
              <a:ext uri="{FF2B5EF4-FFF2-40B4-BE49-F238E27FC236}">
                <a16:creationId xmlns:a16="http://schemas.microsoft.com/office/drawing/2014/main" id="{B84CE00C-F5BA-BD02-99F6-48A7AB7A2057}"/>
              </a:ext>
            </a:extLst>
          </p:cNvPr>
          <p:cNvGrpSpPr/>
          <p:nvPr/>
        </p:nvGrpSpPr>
        <p:grpSpPr>
          <a:xfrm>
            <a:off x="249011" y="42405"/>
            <a:ext cx="17983200" cy="10386203"/>
            <a:chOff x="0" y="-813405"/>
            <a:chExt cx="4736319" cy="2735461"/>
          </a:xfrm>
        </p:grpSpPr>
        <p:sp>
          <p:nvSpPr>
            <p:cNvPr id="10" name="Freeform 4">
              <a:extLst>
                <a:ext uri="{FF2B5EF4-FFF2-40B4-BE49-F238E27FC236}">
                  <a16:creationId xmlns:a16="http://schemas.microsoft.com/office/drawing/2014/main" id="{F3E91F8B-792E-172C-8A10-81535732A0B9}"/>
                </a:ext>
              </a:extLst>
            </p:cNvPr>
            <p:cNvSpPr/>
            <p:nvPr/>
          </p:nvSpPr>
          <p:spPr>
            <a:xfrm>
              <a:off x="4641349" y="-813405"/>
              <a:ext cx="94970" cy="1922056"/>
            </a:xfrm>
            <a:custGeom>
              <a:avLst/>
              <a:gdLst/>
              <a:ahLst/>
              <a:cxnLst/>
              <a:rect l="l" t="t" r="r" b="b"/>
              <a:pathLst>
                <a:path w="94970" h="1922056">
                  <a:moveTo>
                    <a:pt x="0" y="0"/>
                  </a:moveTo>
                  <a:lnTo>
                    <a:pt x="94970" y="0"/>
                  </a:lnTo>
                  <a:lnTo>
                    <a:pt x="94970" y="1922056"/>
                  </a:lnTo>
                  <a:lnTo>
                    <a:pt x="0" y="1922056"/>
                  </a:lnTo>
                  <a:close/>
                </a:path>
              </a:pathLst>
            </a:custGeom>
            <a:solidFill>
              <a:srgbClr val="2D4263"/>
            </a:solidFill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1" name="TextBox 5">
              <a:extLst>
                <a:ext uri="{FF2B5EF4-FFF2-40B4-BE49-F238E27FC236}">
                  <a16:creationId xmlns:a16="http://schemas.microsoft.com/office/drawing/2014/main" id="{CE6EE215-4193-5D2B-AFBA-89E7D21975DF}"/>
                </a:ext>
              </a:extLst>
            </p:cNvPr>
            <p:cNvSpPr txBox="1"/>
            <p:nvPr/>
          </p:nvSpPr>
          <p:spPr>
            <a:xfrm>
              <a:off x="0" y="-38100"/>
              <a:ext cx="94970" cy="19601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BD009EE7-5B73-D570-8A96-D607472AC6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0650" y="-98271"/>
            <a:ext cx="3770972" cy="37709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1132</Words>
  <Application>Microsoft Office PowerPoint</Application>
  <PresentationFormat>Custom</PresentationFormat>
  <Paragraphs>174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Wingdings</vt:lpstr>
      <vt:lpstr>Calibri</vt:lpstr>
      <vt:lpstr>Arial</vt:lpstr>
      <vt:lpstr>Playfair Display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Simple Medical Presentation Template</dc:title>
  <dc:creator>AGN</dc:creator>
  <cp:lastModifiedBy>nourhan adel</cp:lastModifiedBy>
  <cp:revision>16</cp:revision>
  <dcterms:created xsi:type="dcterms:W3CDTF">2006-08-16T00:00:00Z</dcterms:created>
  <dcterms:modified xsi:type="dcterms:W3CDTF">2026-04-14T23:46:22Z</dcterms:modified>
  <dc:identifier>DAG4f9MWo_Q</dc:identifier>
</cp:coreProperties>
</file>