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97" r:id="rId4"/>
    <p:sldId id="261" r:id="rId5"/>
    <p:sldId id="260" r:id="rId6"/>
    <p:sldId id="298" r:id="rId7"/>
    <p:sldId id="262" r:id="rId8"/>
    <p:sldId id="275" r:id="rId9"/>
    <p:sldId id="299" r:id="rId10"/>
    <p:sldId id="300" r:id="rId11"/>
    <p:sldId id="274" r:id="rId12"/>
    <p:sldId id="301" r:id="rId13"/>
    <p:sldId id="302" r:id="rId14"/>
    <p:sldId id="273" r:id="rId15"/>
    <p:sldId id="303" r:id="rId16"/>
    <p:sldId id="267" r:id="rId17"/>
    <p:sldId id="265" r:id="rId18"/>
    <p:sldId id="264" r:id="rId19"/>
    <p:sldId id="304" r:id="rId20"/>
    <p:sldId id="263" r:id="rId21"/>
    <p:sldId id="286" r:id="rId22"/>
    <p:sldId id="305" r:id="rId23"/>
    <p:sldId id="284" r:id="rId24"/>
    <p:sldId id="280" r:id="rId25"/>
    <p:sldId id="278" r:id="rId26"/>
    <p:sldId id="277" r:id="rId27"/>
    <p:sldId id="288" r:id="rId28"/>
    <p:sldId id="290" r:id="rId29"/>
    <p:sldId id="306" r:id="rId30"/>
    <p:sldId id="307" r:id="rId31"/>
    <p:sldId id="294" r:id="rId32"/>
    <p:sldId id="308" r:id="rId33"/>
    <p:sldId id="309" r:id="rId34"/>
    <p:sldId id="29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3728A"/>
    <a:srgbClr val="24A9E1"/>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3" autoAdjust="0"/>
    <p:restoredTop sz="94660"/>
  </p:normalViewPr>
  <p:slideViewPr>
    <p:cSldViewPr snapToGrid="0">
      <p:cViewPr varScale="1">
        <p:scale>
          <a:sx n="68" d="100"/>
          <a:sy n="68" d="100"/>
        </p:scale>
        <p:origin x="61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t>6/10/2021</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281546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t>6/10/2021</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030771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831850" y="1709738"/>
            <a:ext cx="10515600" cy="2852737"/>
          </a:xfrm>
        </p:spPr>
        <p:txBody>
          <a:bodyPr anchor="b"/>
          <a:lstStyle>
            <a:lvl1pPr>
              <a:defRPr sz="6000"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t>6/10/2021</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792286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t>6/10/2021</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881906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839788" y="365125"/>
            <a:ext cx="105156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t>6/10/2021</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9287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t>6/10/2021</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868916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t>6/10/2021</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917462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t>6/10/2021</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205435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t>6/10/2021</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354497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t>6/10/2021</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1393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8724900" y="365125"/>
            <a:ext cx="2628900"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t>6/10/2021</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602755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91B7C-698D-4DE4-84DF-7B410F6C1B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BF7CD00-37B9-4807-992A-12360247E4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CAE4203-DE1B-45CB-9A1D-CC7378C92F52}"/>
              </a:ext>
            </a:extLst>
          </p:cNvPr>
          <p:cNvSpPr>
            <a:spLocks noGrp="1"/>
          </p:cNvSpPr>
          <p:nvPr>
            <p:ph type="dt" sz="half" idx="10"/>
          </p:nvPr>
        </p:nvSpPr>
        <p:spPr/>
        <p:txBody>
          <a:bodyPr/>
          <a:lstStyle/>
          <a:p>
            <a:fld id="{00A5CD40-AB2F-4FDB-91DF-46FC22C77494}" type="datetimeFigureOut">
              <a:rPr lang="en-US" smtClean="0"/>
              <a:t>6/10/2021</a:t>
            </a:fld>
            <a:endParaRPr lang="en-US"/>
          </a:p>
        </p:txBody>
      </p:sp>
      <p:sp>
        <p:nvSpPr>
          <p:cNvPr id="5" name="Footer Placeholder 4">
            <a:extLst>
              <a:ext uri="{FF2B5EF4-FFF2-40B4-BE49-F238E27FC236}">
                <a16:creationId xmlns:a16="http://schemas.microsoft.com/office/drawing/2014/main" id="{3EDDAF72-96E1-44B3-BC81-749570CD8B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632C5A-0ACA-469C-9A3F-78A9E2962AB3}"/>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37375621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18422-8E3A-4E3A-A864-7CB34CFEAF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2EE97FA-8BF5-4A97-B96C-A648829C22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8F700A-A28B-438A-9B8A-DD2B4401B852}"/>
              </a:ext>
            </a:extLst>
          </p:cNvPr>
          <p:cNvSpPr>
            <a:spLocks noGrp="1"/>
          </p:cNvSpPr>
          <p:nvPr>
            <p:ph type="dt" sz="half" idx="10"/>
          </p:nvPr>
        </p:nvSpPr>
        <p:spPr/>
        <p:txBody>
          <a:bodyPr/>
          <a:lstStyle/>
          <a:p>
            <a:fld id="{00A5CD40-AB2F-4FDB-91DF-46FC22C77494}" type="datetimeFigureOut">
              <a:rPr lang="en-US" smtClean="0"/>
              <a:t>6/10/2021</a:t>
            </a:fld>
            <a:endParaRPr lang="en-US"/>
          </a:p>
        </p:txBody>
      </p:sp>
      <p:sp>
        <p:nvSpPr>
          <p:cNvPr id="5" name="Footer Placeholder 4">
            <a:extLst>
              <a:ext uri="{FF2B5EF4-FFF2-40B4-BE49-F238E27FC236}">
                <a16:creationId xmlns:a16="http://schemas.microsoft.com/office/drawing/2014/main" id="{0E82EC5F-B889-4B56-8812-51AD169B56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512072-144E-4224-BFEA-9AE3CC89F8D8}"/>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14542919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303F4-2ED0-4650-B610-38A0CEBDD5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6ED22F1-14E4-412E-B569-D152757EFB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BD4FAD-40ED-4DD2-B16E-0B6CC650ACAF}"/>
              </a:ext>
            </a:extLst>
          </p:cNvPr>
          <p:cNvSpPr>
            <a:spLocks noGrp="1"/>
          </p:cNvSpPr>
          <p:nvPr>
            <p:ph type="dt" sz="half" idx="10"/>
          </p:nvPr>
        </p:nvSpPr>
        <p:spPr/>
        <p:txBody>
          <a:bodyPr/>
          <a:lstStyle/>
          <a:p>
            <a:fld id="{00A5CD40-AB2F-4FDB-91DF-46FC22C77494}" type="datetimeFigureOut">
              <a:rPr lang="en-US" smtClean="0"/>
              <a:t>6/10/2021</a:t>
            </a:fld>
            <a:endParaRPr lang="en-US"/>
          </a:p>
        </p:txBody>
      </p:sp>
      <p:sp>
        <p:nvSpPr>
          <p:cNvPr id="5" name="Footer Placeholder 4">
            <a:extLst>
              <a:ext uri="{FF2B5EF4-FFF2-40B4-BE49-F238E27FC236}">
                <a16:creationId xmlns:a16="http://schemas.microsoft.com/office/drawing/2014/main" id="{90790DA5-0FCF-48F5-8A8C-99C0998E4B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90E970-5E50-4A21-99EB-E7843C62C6BD}"/>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628357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447A1-9155-4F38-87B1-74CAE5B734A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8CB68F5-9A5A-49E0-BC04-FAB9E39704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4328490-7AE4-456A-81ED-6CE5C30136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495C009-7A5B-4E62-858F-EB34C78E80D8}"/>
              </a:ext>
            </a:extLst>
          </p:cNvPr>
          <p:cNvSpPr>
            <a:spLocks noGrp="1"/>
          </p:cNvSpPr>
          <p:nvPr>
            <p:ph type="dt" sz="half" idx="10"/>
          </p:nvPr>
        </p:nvSpPr>
        <p:spPr/>
        <p:txBody>
          <a:bodyPr/>
          <a:lstStyle/>
          <a:p>
            <a:fld id="{00A5CD40-AB2F-4FDB-91DF-46FC22C77494}" type="datetimeFigureOut">
              <a:rPr lang="en-US" smtClean="0"/>
              <a:t>6/10/2021</a:t>
            </a:fld>
            <a:endParaRPr lang="en-US"/>
          </a:p>
        </p:txBody>
      </p:sp>
      <p:sp>
        <p:nvSpPr>
          <p:cNvPr id="6" name="Footer Placeholder 5">
            <a:extLst>
              <a:ext uri="{FF2B5EF4-FFF2-40B4-BE49-F238E27FC236}">
                <a16:creationId xmlns:a16="http://schemas.microsoft.com/office/drawing/2014/main" id="{40147C4B-AE78-421F-B38B-5BF50A659C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652705-8590-4684-AC58-BE8E46A4606F}"/>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2901399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4502D-0596-42C0-B16B-426605A5EAA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7E28CDE-F0B4-4323-A17D-BFD395EAFD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85C369-49FD-4F0B-87BA-C5C2C5CB61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6CC93ED-DFCF-497C-807E-737C80146B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A699A6-5D93-4863-A908-3420A5D4C0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C7BE815-4135-4CFB-A96F-23AF542C2C1E}"/>
              </a:ext>
            </a:extLst>
          </p:cNvPr>
          <p:cNvSpPr>
            <a:spLocks noGrp="1"/>
          </p:cNvSpPr>
          <p:nvPr>
            <p:ph type="dt" sz="half" idx="10"/>
          </p:nvPr>
        </p:nvSpPr>
        <p:spPr/>
        <p:txBody>
          <a:bodyPr/>
          <a:lstStyle/>
          <a:p>
            <a:fld id="{00A5CD40-AB2F-4FDB-91DF-46FC22C77494}" type="datetimeFigureOut">
              <a:rPr lang="en-US" smtClean="0"/>
              <a:t>6/10/2021</a:t>
            </a:fld>
            <a:endParaRPr lang="en-US"/>
          </a:p>
        </p:txBody>
      </p:sp>
      <p:sp>
        <p:nvSpPr>
          <p:cNvPr id="8" name="Footer Placeholder 7">
            <a:extLst>
              <a:ext uri="{FF2B5EF4-FFF2-40B4-BE49-F238E27FC236}">
                <a16:creationId xmlns:a16="http://schemas.microsoft.com/office/drawing/2014/main" id="{7082AA3C-E267-4335-BB08-F75DC6BCC3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445A29-CE40-431F-9D99-6F951C977DAA}"/>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10955408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37BC1-454D-4210-99E8-4A0A776330C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0C630F1-607C-4A78-BDCB-CCB8DCFE79BB}"/>
              </a:ext>
            </a:extLst>
          </p:cNvPr>
          <p:cNvSpPr>
            <a:spLocks noGrp="1"/>
          </p:cNvSpPr>
          <p:nvPr>
            <p:ph type="dt" sz="half" idx="10"/>
          </p:nvPr>
        </p:nvSpPr>
        <p:spPr/>
        <p:txBody>
          <a:bodyPr/>
          <a:lstStyle/>
          <a:p>
            <a:fld id="{00A5CD40-AB2F-4FDB-91DF-46FC22C77494}" type="datetimeFigureOut">
              <a:rPr lang="en-US" smtClean="0"/>
              <a:t>6/10/2021</a:t>
            </a:fld>
            <a:endParaRPr lang="en-US"/>
          </a:p>
        </p:txBody>
      </p:sp>
      <p:sp>
        <p:nvSpPr>
          <p:cNvPr id="4" name="Footer Placeholder 3">
            <a:extLst>
              <a:ext uri="{FF2B5EF4-FFF2-40B4-BE49-F238E27FC236}">
                <a16:creationId xmlns:a16="http://schemas.microsoft.com/office/drawing/2014/main" id="{07F50A6F-CC09-4830-A904-1D77F3A9925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30D14B-A59F-4036-88F6-C6FE4333429E}"/>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11979684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3AE51A-D5F6-4C72-98CA-76DB251DC22C}"/>
              </a:ext>
            </a:extLst>
          </p:cNvPr>
          <p:cNvSpPr>
            <a:spLocks noGrp="1"/>
          </p:cNvSpPr>
          <p:nvPr>
            <p:ph type="dt" sz="half" idx="10"/>
          </p:nvPr>
        </p:nvSpPr>
        <p:spPr/>
        <p:txBody>
          <a:bodyPr/>
          <a:lstStyle/>
          <a:p>
            <a:fld id="{00A5CD40-AB2F-4FDB-91DF-46FC22C77494}" type="datetimeFigureOut">
              <a:rPr lang="en-US" smtClean="0"/>
              <a:t>6/10/2021</a:t>
            </a:fld>
            <a:endParaRPr lang="en-US"/>
          </a:p>
        </p:txBody>
      </p:sp>
      <p:sp>
        <p:nvSpPr>
          <p:cNvPr id="3" name="Footer Placeholder 2">
            <a:extLst>
              <a:ext uri="{FF2B5EF4-FFF2-40B4-BE49-F238E27FC236}">
                <a16:creationId xmlns:a16="http://schemas.microsoft.com/office/drawing/2014/main" id="{F30F7EE1-ADB5-49A8-8A1C-21A0F4C0331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BD3655-9546-4050-98A4-5D1D82B6AEE1}"/>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2949578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28F0-3D90-49C4-A6A9-E0813319DD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540D948-E042-43F6-92E3-E16FF3E113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D1BB15-3B27-4DB2-B5BC-12CF6431AA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285259-CBD0-4DE0-B3F9-88A4EAD8AC6D}"/>
              </a:ext>
            </a:extLst>
          </p:cNvPr>
          <p:cNvSpPr>
            <a:spLocks noGrp="1"/>
          </p:cNvSpPr>
          <p:nvPr>
            <p:ph type="dt" sz="half" idx="10"/>
          </p:nvPr>
        </p:nvSpPr>
        <p:spPr/>
        <p:txBody>
          <a:bodyPr/>
          <a:lstStyle/>
          <a:p>
            <a:fld id="{00A5CD40-AB2F-4FDB-91DF-46FC22C77494}" type="datetimeFigureOut">
              <a:rPr lang="en-US" smtClean="0"/>
              <a:t>6/10/2021</a:t>
            </a:fld>
            <a:endParaRPr lang="en-US"/>
          </a:p>
        </p:txBody>
      </p:sp>
      <p:sp>
        <p:nvSpPr>
          <p:cNvPr id="6" name="Footer Placeholder 5">
            <a:extLst>
              <a:ext uri="{FF2B5EF4-FFF2-40B4-BE49-F238E27FC236}">
                <a16:creationId xmlns:a16="http://schemas.microsoft.com/office/drawing/2014/main" id="{AAA653AF-9DCB-4AE9-B1F4-0186EF456A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88A0AD-BF48-480F-A5A3-89604143B566}"/>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42602787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6ABBE-6BE8-4943-9C8C-4B8CCA2BD9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954D78E-8830-42B8-9C5B-1BDB135027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2B51F6C-E2D7-4360-BC57-3075DDAA97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EC8064-A2E1-4E2B-97CB-26431C2BAB67}"/>
              </a:ext>
            </a:extLst>
          </p:cNvPr>
          <p:cNvSpPr>
            <a:spLocks noGrp="1"/>
          </p:cNvSpPr>
          <p:nvPr>
            <p:ph type="dt" sz="half" idx="10"/>
          </p:nvPr>
        </p:nvSpPr>
        <p:spPr/>
        <p:txBody>
          <a:bodyPr/>
          <a:lstStyle/>
          <a:p>
            <a:fld id="{00A5CD40-AB2F-4FDB-91DF-46FC22C77494}" type="datetimeFigureOut">
              <a:rPr lang="en-US" smtClean="0"/>
              <a:t>6/10/2021</a:t>
            </a:fld>
            <a:endParaRPr lang="en-US"/>
          </a:p>
        </p:txBody>
      </p:sp>
      <p:sp>
        <p:nvSpPr>
          <p:cNvPr id="6" name="Footer Placeholder 5">
            <a:extLst>
              <a:ext uri="{FF2B5EF4-FFF2-40B4-BE49-F238E27FC236}">
                <a16:creationId xmlns:a16="http://schemas.microsoft.com/office/drawing/2014/main" id="{4B530E1F-E628-4F42-998C-68A11DD4FF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B6E4BF-F0D2-4AB2-8297-E0384C507552}"/>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27441069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9E1E4-0A52-471C-98E9-E719FBBB44A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FF3DC38-78CB-4C45-99CB-F28DCFB8BD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7C4BDB-C73D-4A0B-B10D-80ACC701D70A}"/>
              </a:ext>
            </a:extLst>
          </p:cNvPr>
          <p:cNvSpPr>
            <a:spLocks noGrp="1"/>
          </p:cNvSpPr>
          <p:nvPr>
            <p:ph type="dt" sz="half" idx="10"/>
          </p:nvPr>
        </p:nvSpPr>
        <p:spPr/>
        <p:txBody>
          <a:bodyPr/>
          <a:lstStyle/>
          <a:p>
            <a:fld id="{00A5CD40-AB2F-4FDB-91DF-46FC22C77494}" type="datetimeFigureOut">
              <a:rPr lang="en-US" smtClean="0"/>
              <a:t>6/10/2021</a:t>
            </a:fld>
            <a:endParaRPr lang="en-US"/>
          </a:p>
        </p:txBody>
      </p:sp>
      <p:sp>
        <p:nvSpPr>
          <p:cNvPr id="5" name="Footer Placeholder 4">
            <a:extLst>
              <a:ext uri="{FF2B5EF4-FFF2-40B4-BE49-F238E27FC236}">
                <a16:creationId xmlns:a16="http://schemas.microsoft.com/office/drawing/2014/main" id="{9E269703-A32E-43B6-A793-2CF818EFF0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3A1F05-0D1E-4E3E-B3D2-12606D07D0A8}"/>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30152736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243470-1434-4615-ACD8-D142CE6427B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23A37B5-9885-448F-BDC1-BD75E38398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66A916-7132-422D-9950-7FA9F3B675F7}"/>
              </a:ext>
            </a:extLst>
          </p:cNvPr>
          <p:cNvSpPr>
            <a:spLocks noGrp="1"/>
          </p:cNvSpPr>
          <p:nvPr>
            <p:ph type="dt" sz="half" idx="10"/>
          </p:nvPr>
        </p:nvSpPr>
        <p:spPr/>
        <p:txBody>
          <a:bodyPr/>
          <a:lstStyle/>
          <a:p>
            <a:fld id="{00A5CD40-AB2F-4FDB-91DF-46FC22C77494}" type="datetimeFigureOut">
              <a:rPr lang="en-US" smtClean="0"/>
              <a:t>6/10/2021</a:t>
            </a:fld>
            <a:endParaRPr lang="en-US"/>
          </a:p>
        </p:txBody>
      </p:sp>
      <p:sp>
        <p:nvSpPr>
          <p:cNvPr id="5" name="Footer Placeholder 4">
            <a:extLst>
              <a:ext uri="{FF2B5EF4-FFF2-40B4-BE49-F238E27FC236}">
                <a16:creationId xmlns:a16="http://schemas.microsoft.com/office/drawing/2014/main" id="{F6815364-1E1F-40DA-87D7-B7F969EB14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4E551B-96ED-4B3B-A3C3-57E9E7FAD94D}"/>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949191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D6827-F213-428B-B64D-882A557603DE}" type="datetimeFigureOut">
              <a:rPr lang="en-US" smtClean="0"/>
              <a:t>6/10/2021</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4106743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b="1" kern="1200">
          <a:solidFill>
            <a:srgbClr val="53728A"/>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1A2D39-1AB3-4F8C-B0BA-3D6215F84C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529704A-B96E-4504-A7A4-52AC7DC00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5DA351-3376-40B0-83D6-CB3284B1D1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A5CD40-AB2F-4FDB-91DF-46FC22C77494}" type="datetimeFigureOut">
              <a:rPr lang="en-US" smtClean="0"/>
              <a:t>6/10/2021</a:t>
            </a:fld>
            <a:endParaRPr lang="en-US"/>
          </a:p>
        </p:txBody>
      </p:sp>
      <p:sp>
        <p:nvSpPr>
          <p:cNvPr id="5" name="Footer Placeholder 4">
            <a:extLst>
              <a:ext uri="{FF2B5EF4-FFF2-40B4-BE49-F238E27FC236}">
                <a16:creationId xmlns:a16="http://schemas.microsoft.com/office/drawing/2014/main" id="{C72CE44F-DCFF-4288-9D4B-2A7205F46F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4C4BC0A-D03C-4A9D-9EB8-9860F00019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D8D048-5789-4E66-A874-9910543D2D52}" type="slidenum">
              <a:rPr lang="en-US" smtClean="0"/>
              <a:t>‹#›</a:t>
            </a:fld>
            <a:endParaRPr lang="en-US"/>
          </a:p>
        </p:txBody>
      </p:sp>
    </p:spTree>
    <p:extLst>
      <p:ext uri="{BB962C8B-B14F-4D97-AF65-F5344CB8AC3E}">
        <p14:creationId xmlns:p14="http://schemas.microsoft.com/office/powerpoint/2010/main" val="23241172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2" Type="http://schemas.openxmlformats.org/officeDocument/2006/relationships/hyperlink" Target="http://www.yescombe.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1">
                <a:lumMod val="65000"/>
                <a:lumOff val="35000"/>
              </a:schemeClr>
            </a:gs>
            <a:gs pos="0">
              <a:schemeClr val="tx1">
                <a:lumMod val="50000"/>
              </a:schemeClr>
            </a:gs>
            <a:gs pos="0">
              <a:schemeClr val="bg2">
                <a:lumMod val="75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3624263" y="878540"/>
            <a:ext cx="8567738" cy="3442447"/>
          </a:xfrm>
          <a:solidFill>
            <a:srgbClr val="53728A"/>
          </a:solidFill>
        </p:spPr>
        <p:txBody>
          <a:bodyPr lIns="274320" tIns="91440" rIns="182880" bIns="91440"/>
          <a:lstStyle/>
          <a:p>
            <a:pPr algn="l"/>
            <a:r>
              <a:rPr lang="en-US" sz="5400" dirty="0">
                <a:solidFill>
                  <a:schemeClr val="bg1"/>
                </a:solidFill>
                <a:latin typeface="+mn-lt"/>
              </a:rPr>
              <a:t>Project Financial Management</a:t>
            </a:r>
            <a:br>
              <a:rPr lang="en-US" sz="5400" dirty="0">
                <a:solidFill>
                  <a:schemeClr val="bg1"/>
                </a:solidFill>
                <a:latin typeface="+mn-lt"/>
              </a:rPr>
            </a:br>
            <a:br>
              <a:rPr lang="en-US" sz="5400" dirty="0">
                <a:solidFill>
                  <a:schemeClr val="bg1"/>
                </a:solidFill>
                <a:latin typeface="+mn-lt"/>
              </a:rPr>
            </a:br>
            <a:r>
              <a:rPr lang="en-US" sz="2400" dirty="0">
                <a:solidFill>
                  <a:schemeClr val="bg1"/>
                </a:solidFill>
                <a:latin typeface="+mn-lt"/>
              </a:rPr>
              <a:t>Dr. Walaa Mohamed</a:t>
            </a:r>
            <a:br>
              <a:rPr lang="en-US" b="1" dirty="0">
                <a:solidFill>
                  <a:schemeClr val="bg1"/>
                </a:solidFill>
                <a:latin typeface="+mn-lt"/>
              </a:rPr>
            </a:br>
            <a:r>
              <a:rPr lang="en-US" sz="2800" b="1" dirty="0">
                <a:solidFill>
                  <a:schemeClr val="bg1"/>
                </a:solidFill>
                <a:latin typeface="+mn-lt"/>
              </a:rPr>
              <a:t>Lecture  3</a:t>
            </a:r>
            <a:endParaRPr lang="en-US" b="1" dirty="0">
              <a:solidFill>
                <a:schemeClr val="bg1"/>
              </a:solidFill>
              <a:latin typeface="+mn-lt"/>
            </a:endParaRPr>
          </a:p>
        </p:txBody>
      </p:sp>
      <p:sp>
        <p:nvSpPr>
          <p:cNvPr id="3" name="Subtitle 2">
            <a:extLst>
              <a:ext uri="{FF2B5EF4-FFF2-40B4-BE49-F238E27FC236}">
                <a16:creationId xmlns:a16="http://schemas.microsoft.com/office/drawing/2014/main" id="{42F61A2C-40BB-46A9-A9B9-A72D7747B5D0}"/>
              </a:ext>
            </a:extLst>
          </p:cNvPr>
          <p:cNvSpPr>
            <a:spLocks noGrp="1"/>
          </p:cNvSpPr>
          <p:nvPr>
            <p:ph type="subTitle" idx="1"/>
          </p:nvPr>
        </p:nvSpPr>
        <p:spPr>
          <a:xfrm>
            <a:off x="3624263" y="4418013"/>
            <a:ext cx="8567738" cy="1561446"/>
          </a:xfrm>
          <a:solidFill>
            <a:schemeClr val="tx1">
              <a:lumMod val="65000"/>
              <a:lumOff val="35000"/>
            </a:schemeClr>
          </a:solidFill>
        </p:spPr>
        <p:txBody>
          <a:bodyPr lIns="274320" tIns="91440" rIns="182880" bIns="91440"/>
          <a:lstStyle/>
          <a:p>
            <a:pPr algn="l"/>
            <a:r>
              <a:rPr lang="en-US" b="1" dirty="0">
                <a:solidFill>
                  <a:schemeClr val="bg1">
                    <a:lumMod val="95000"/>
                  </a:schemeClr>
                </a:solidFill>
              </a:rPr>
              <a:t>PMG 615</a:t>
            </a:r>
          </a:p>
          <a:p>
            <a:pPr algn="l"/>
            <a:r>
              <a:rPr lang="en-US" sz="5400" b="1" dirty="0">
                <a:solidFill>
                  <a:schemeClr val="bg1"/>
                </a:solidFill>
                <a:ea typeface="+mj-ea"/>
                <a:cs typeface="+mj-cs"/>
              </a:rPr>
              <a:t>Working with Lenders</a:t>
            </a:r>
          </a:p>
        </p:txBody>
      </p:sp>
      <p:sp>
        <p:nvSpPr>
          <p:cNvPr id="6" name="Rectangle 5">
            <a:extLst>
              <a:ext uri="{FF2B5EF4-FFF2-40B4-BE49-F238E27FC236}">
                <a16:creationId xmlns:a16="http://schemas.microsoft.com/office/drawing/2014/main" id="{6EFE6120-9984-43F1-A9C9-F16007E15EEB}"/>
              </a:ext>
            </a:extLst>
          </p:cNvPr>
          <p:cNvSpPr/>
          <p:nvPr/>
        </p:nvSpPr>
        <p:spPr>
          <a:xfrm>
            <a:off x="0" y="878540"/>
            <a:ext cx="3514951" cy="5100919"/>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3200" b="1" dirty="0"/>
          </a:p>
          <a:p>
            <a:endParaRPr lang="en-US" sz="3200" b="1" dirty="0"/>
          </a:p>
          <a:p>
            <a:r>
              <a:rPr lang="en-US" sz="3000" b="1" dirty="0">
                <a:solidFill>
                  <a:srgbClr val="53728A"/>
                </a:solidFill>
              </a:rPr>
              <a:t>Everyone’s Smart</a:t>
            </a:r>
            <a:br>
              <a:rPr lang="en-US" sz="3000" b="1" dirty="0">
                <a:solidFill>
                  <a:srgbClr val="53728A"/>
                </a:solidFill>
              </a:rPr>
            </a:br>
            <a:r>
              <a:rPr lang="en-US" sz="3000" b="1" dirty="0">
                <a:solidFill>
                  <a:srgbClr val="53728A"/>
                </a:solidFill>
              </a:rPr>
              <a:t>University</a:t>
            </a:r>
          </a:p>
        </p:txBody>
      </p:sp>
      <p:pic>
        <p:nvPicPr>
          <p:cNvPr id="8" name="Picture 7"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79657" y="1748118"/>
            <a:ext cx="2694542" cy="1479172"/>
          </a:xfrm>
          <a:prstGeom prst="rect">
            <a:avLst/>
          </a:prstGeom>
        </p:spPr>
      </p:pic>
    </p:spTree>
    <p:extLst>
      <p:ext uri="{BB962C8B-B14F-4D97-AF65-F5344CB8AC3E}">
        <p14:creationId xmlns:p14="http://schemas.microsoft.com/office/powerpoint/2010/main" val="3027542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D95CF-422F-430F-A182-CC6D99C5A61E}"/>
              </a:ext>
            </a:extLst>
          </p:cNvPr>
          <p:cNvSpPr>
            <a:spLocks noGrp="1"/>
          </p:cNvSpPr>
          <p:nvPr>
            <p:ph type="title"/>
          </p:nvPr>
        </p:nvSpPr>
        <p:spPr>
          <a:xfrm>
            <a:off x="686834" y="1153572"/>
            <a:ext cx="3200400" cy="4461163"/>
          </a:xfrm>
        </p:spPr>
        <p:txBody>
          <a:bodyPr>
            <a:normAutofit/>
          </a:bodyPr>
          <a:lstStyle/>
          <a:p>
            <a:r>
              <a:rPr lang="en-US">
                <a:solidFill>
                  <a:srgbClr val="FFFFFF"/>
                </a:solidFill>
              </a:rPr>
              <a:t>Objective of this lecture</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7584DC2-B0F0-4976-8873-A778F637F9B8}"/>
              </a:ext>
            </a:extLst>
          </p:cNvPr>
          <p:cNvSpPr>
            <a:spLocks noGrp="1"/>
          </p:cNvSpPr>
          <p:nvPr>
            <p:ph idx="1"/>
          </p:nvPr>
        </p:nvSpPr>
        <p:spPr>
          <a:xfrm>
            <a:off x="4447308" y="591344"/>
            <a:ext cx="6906491" cy="5585619"/>
          </a:xfrm>
        </p:spPr>
        <p:txBody>
          <a:bodyPr anchor="ctr">
            <a:normAutofit/>
          </a:bodyPr>
          <a:lstStyle/>
          <a:p>
            <a:pPr marL="0" marR="459105" indent="0" algn="just">
              <a:lnSpc>
                <a:spcPct val="150000"/>
              </a:lnSpc>
              <a:spcBef>
                <a:spcPts val="470"/>
              </a:spcBef>
              <a:spcAft>
                <a:spcPts val="0"/>
              </a:spcAft>
              <a:buNone/>
            </a:pPr>
            <a:r>
              <a:rPr lang="en-US" spc="-10" dirty="0">
                <a:effectLst/>
                <a:latin typeface="Times New Roman" panose="02020603050405020304" pitchFamily="18" charset="0"/>
                <a:ea typeface="Times New Roman" panose="02020603050405020304" pitchFamily="18" charset="0"/>
              </a:rPr>
              <a:t>This</a:t>
            </a:r>
            <a:r>
              <a:rPr lang="en-US" spc="-65" dirty="0">
                <a:effectLst/>
                <a:latin typeface="Times New Roman" panose="02020603050405020304" pitchFamily="18" charset="0"/>
                <a:ea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rPr>
              <a:t>chapter</a:t>
            </a:r>
            <a:r>
              <a:rPr lang="en-US" spc="-20" dirty="0">
                <a:effectLst/>
                <a:latin typeface="Times New Roman" panose="02020603050405020304" pitchFamily="18" charset="0"/>
                <a:ea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rPr>
              <a:t>covers</a:t>
            </a:r>
            <a:r>
              <a:rPr lang="en-US" spc="-30" dirty="0">
                <a:effectLst/>
                <a:latin typeface="Times New Roman" panose="02020603050405020304" pitchFamily="18" charset="0"/>
                <a:ea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rPr>
              <a:t>the</a:t>
            </a:r>
            <a:r>
              <a:rPr lang="en-US" spc="-50" dirty="0">
                <a:effectLst/>
                <a:latin typeface="Times New Roman" panose="02020603050405020304" pitchFamily="18" charset="0"/>
                <a:ea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rPr>
              <a:t>procedures</a:t>
            </a:r>
            <a:r>
              <a:rPr lang="en-US" spc="-30"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for</a:t>
            </a:r>
            <a:r>
              <a:rPr lang="en-US" spc="-45"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raising</a:t>
            </a:r>
            <a:r>
              <a:rPr lang="en-US" spc="-30"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project</a:t>
            </a:r>
            <a:r>
              <a:rPr lang="en-US" spc="-25"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finance</a:t>
            </a:r>
            <a:r>
              <a:rPr lang="en-US" spc="-35"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from</a:t>
            </a:r>
            <a:r>
              <a:rPr lang="en-US" spc="-40"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private-sector</a:t>
            </a:r>
            <a:r>
              <a:rPr lang="en-US" spc="-70"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lend</a:t>
            </a:r>
            <a:r>
              <a:rPr lang="en-US" dirty="0">
                <a:effectLst/>
                <a:latin typeface="Times New Roman" panose="02020603050405020304" pitchFamily="18" charset="0"/>
                <a:ea typeface="Times New Roman" panose="02020603050405020304" pitchFamily="18" charset="0"/>
              </a:rPr>
              <a:t>ers, in particular commercial banks and bondholders, with a comparison between the two. </a:t>
            </a:r>
          </a:p>
        </p:txBody>
      </p:sp>
    </p:spTree>
    <p:extLst>
      <p:ext uri="{BB962C8B-B14F-4D97-AF65-F5344CB8AC3E}">
        <p14:creationId xmlns:p14="http://schemas.microsoft.com/office/powerpoint/2010/main" val="3980953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844062"/>
          </a:xfrm>
        </p:spPr>
        <p:txBody>
          <a:bodyPr/>
          <a:lstStyle/>
          <a:p>
            <a:pPr algn="ctr"/>
            <a:r>
              <a:rPr lang="en-US" dirty="0">
                <a:highlight>
                  <a:srgbClr val="C0C0C0"/>
                </a:highlight>
              </a:rPr>
              <a:t>Commercial banks</a:t>
            </a:r>
          </a:p>
        </p:txBody>
      </p:sp>
      <p:sp>
        <p:nvSpPr>
          <p:cNvPr id="3" name="Content Placeholder 2"/>
          <p:cNvSpPr>
            <a:spLocks noGrp="1"/>
          </p:cNvSpPr>
          <p:nvPr>
            <p:ph idx="1"/>
          </p:nvPr>
        </p:nvSpPr>
        <p:spPr>
          <a:xfrm>
            <a:off x="154745" y="1420837"/>
            <a:ext cx="12037255" cy="5339256"/>
          </a:xfrm>
        </p:spPr>
        <p:txBody>
          <a:bodyPr>
            <a:normAutofit lnSpcReduction="10000"/>
          </a:bodyPr>
          <a:lstStyle/>
          <a:p>
            <a:pPr marL="514350" indent="-514350" algn="just">
              <a:buAutoNum type="arabicPeriod"/>
            </a:pPr>
            <a:r>
              <a:rPr lang="en-US" dirty="0">
                <a:solidFill>
                  <a:schemeClr val="accent1">
                    <a:lumMod val="50000"/>
                  </a:schemeClr>
                </a:solidFill>
                <a:highlight>
                  <a:srgbClr val="FFFF00"/>
                </a:highlight>
              </a:rPr>
              <a:t>Organizational Structure:</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Most commercial banks in the project-finance field have specialist departments that work on putting project-finance deals together. </a:t>
            </a:r>
            <a:r>
              <a:rPr lang="en-US" sz="2200" b="1" dirty="0">
                <a:latin typeface="Times New Roman" panose="02020603050405020304" pitchFamily="18" charset="0"/>
                <a:cs typeface="Times New Roman" panose="02020603050405020304" pitchFamily="18" charset="0"/>
              </a:rPr>
              <a:t>There are three main approaches to organizing such departments:</a:t>
            </a:r>
          </a:p>
          <a:p>
            <a:pPr marL="0" indent="0" algn="just">
              <a:lnSpc>
                <a:spcPct val="150000"/>
              </a:lnSpc>
              <a:buNone/>
            </a:pPr>
            <a:endParaRPr lang="en-US" sz="2200" b="1" dirty="0">
              <a:latin typeface="Times New Roman" panose="02020603050405020304" pitchFamily="18" charset="0"/>
              <a:cs typeface="Times New Roman" panose="02020603050405020304" pitchFamily="18" charset="0"/>
            </a:endParaRPr>
          </a:p>
          <a:p>
            <a:pPr marL="0" indent="0" algn="just">
              <a:lnSpc>
                <a:spcPct val="150000"/>
              </a:lnSpc>
              <a:buNone/>
            </a:pPr>
            <a:r>
              <a:rPr lang="en-US" sz="2200" dirty="0">
                <a:solidFill>
                  <a:srgbClr val="FF0000"/>
                </a:solidFill>
                <a:latin typeface="Times New Roman" panose="02020603050405020304" pitchFamily="18" charset="0"/>
                <a:cs typeface="Times New Roman" panose="02020603050405020304" pitchFamily="18" charset="0"/>
              </a:rPr>
              <a:t>1.1. Project-Finance Department: </a:t>
            </a:r>
            <a:r>
              <a:rPr lang="en-US" sz="2200" dirty="0">
                <a:latin typeface="Times New Roman" panose="02020603050405020304" pitchFamily="18" charset="0"/>
                <a:cs typeface="Times New Roman" panose="02020603050405020304" pitchFamily="18" charset="0"/>
              </a:rPr>
              <a:t>The longest-standing approach is to have a department purely specializing in project-finance transactions. Larger departments are divided into industry teams, covering sectors such as infrastructure, energy and natural resources.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Concentrating all the project-finance expertise</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in one department ensures an efficient use of resources and good cross-fertilization, using experience of project finance for different industries; however,</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it</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may</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not</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offer</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clients</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best</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range</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services.</a:t>
            </a:r>
          </a:p>
          <a:p>
            <a:pPr marL="0" indent="0" algn="just">
              <a:buNone/>
            </a:pPr>
            <a:endParaRPr lang="en-US" dirty="0"/>
          </a:p>
          <a:p>
            <a:pPr marL="0" indent="0">
              <a:buNone/>
            </a:pPr>
            <a:endParaRPr lang="en-US" dirty="0"/>
          </a:p>
        </p:txBody>
      </p:sp>
      <p:pic>
        <p:nvPicPr>
          <p:cNvPr id="4" name="Picture 3"/>
          <p:cNvPicPr>
            <a:picLocks noChangeAspect="1"/>
          </p:cNvPicPr>
          <p:nvPr/>
        </p:nvPicPr>
        <p:blipFill>
          <a:blip r:embed="rId2"/>
          <a:stretch>
            <a:fillRect/>
          </a:stretch>
        </p:blipFill>
        <p:spPr>
          <a:xfrm>
            <a:off x="10539841" y="97907"/>
            <a:ext cx="1652159" cy="1463167"/>
          </a:xfrm>
          <a:prstGeom prst="rect">
            <a:avLst/>
          </a:prstGeom>
        </p:spPr>
      </p:pic>
    </p:spTree>
    <p:extLst>
      <p:ext uri="{BB962C8B-B14F-4D97-AF65-F5344CB8AC3E}">
        <p14:creationId xmlns:p14="http://schemas.microsoft.com/office/powerpoint/2010/main" val="2515530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0092" y="137500"/>
            <a:ext cx="11847446" cy="6720499"/>
          </a:xfrm>
        </p:spPr>
        <p:txBody>
          <a:bodyPr>
            <a:normAutofit fontScale="70000" lnSpcReduction="20000"/>
          </a:bodyPr>
          <a:lstStyle/>
          <a:p>
            <a:pPr marL="0" indent="0" algn="just">
              <a:lnSpc>
                <a:spcPct val="150000"/>
              </a:lnSpc>
              <a:buNone/>
            </a:pPr>
            <a:endParaRPr lang="en-US" sz="2200"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2600" dirty="0">
              <a:solidFill>
                <a:srgbClr val="FF0000"/>
              </a:solidFill>
              <a:latin typeface="Times New Roman" panose="02020603050405020304" pitchFamily="18" charset="0"/>
              <a:cs typeface="Times New Roman" panose="02020603050405020304" pitchFamily="18" charset="0"/>
            </a:endParaRPr>
          </a:p>
          <a:p>
            <a:pPr marL="0" indent="0" algn="just">
              <a:lnSpc>
                <a:spcPct val="150000"/>
              </a:lnSpc>
              <a:buNone/>
            </a:pPr>
            <a:r>
              <a:rPr lang="en-US" dirty="0">
                <a:solidFill>
                  <a:srgbClr val="FF0000"/>
                </a:solidFill>
                <a:latin typeface="Times New Roman" panose="02020603050405020304" pitchFamily="18" charset="0"/>
                <a:cs typeface="Times New Roman" panose="02020603050405020304" pitchFamily="18" charset="0"/>
              </a:rPr>
              <a:t>1.2. Structured-Finance Department: </a:t>
            </a:r>
            <a:r>
              <a:rPr lang="en-US" dirty="0">
                <a:latin typeface="Times New Roman" panose="02020603050405020304" pitchFamily="18" charset="0"/>
                <a:cs typeface="Times New Roman" panose="02020603050405020304" pitchFamily="18" charset="0"/>
              </a:rPr>
              <a:t>The divisions between project finance and other types of structured finance have become increasingly blurred, and therefore project finance often forms part of a larger structured-finance operation. Again, there may be a division into industry teams.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This approach may offer a more sophisticated range of products, but there is some danger that project finance may not fit easily into the</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operation if other business is based on a much shorter time horizon—</a:t>
            </a:r>
            <a:r>
              <a:rPr lang="en-US" i="1" dirty="0">
                <a:effectLst/>
                <a:latin typeface="Times New Roman" panose="02020603050405020304" pitchFamily="18" charset="0"/>
                <a:ea typeface="Times New Roman" panose="02020603050405020304" pitchFamily="18" charset="0"/>
                <a:cs typeface="Times New Roman" panose="02020603050405020304" pitchFamily="18" charset="0"/>
              </a:rPr>
              <a:t>e.g.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if</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LBOs</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(see</a:t>
            </a:r>
            <a:r>
              <a:rPr lang="en-US"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below)</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also</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dealt with</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same</a:t>
            </a:r>
            <a:r>
              <a:rPr lang="en-US"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department.</a:t>
            </a:r>
          </a:p>
          <a:p>
            <a:pPr marL="0" indent="0" algn="just">
              <a:lnSpc>
                <a:spcPct val="150000"/>
              </a:lnSpc>
              <a:buNone/>
            </a:pPr>
            <a:endParaRPr lang="en-US" dirty="0">
              <a:solidFill>
                <a:srgbClr val="FF0000"/>
              </a:solidFill>
              <a:latin typeface="Times New Roman" panose="02020603050405020304" pitchFamily="18" charset="0"/>
              <a:cs typeface="Times New Roman" panose="02020603050405020304" pitchFamily="18" charset="0"/>
            </a:endParaRPr>
          </a:p>
          <a:p>
            <a:pPr marL="0" indent="0" algn="just">
              <a:lnSpc>
                <a:spcPct val="150000"/>
              </a:lnSpc>
              <a:buNone/>
            </a:pPr>
            <a:r>
              <a:rPr lang="en-US" spc="-2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1.3. Industry-Based </a:t>
            </a:r>
            <a:r>
              <a:rPr lang="en-US" spc="-15"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Departments: </a:t>
            </a:r>
            <a:r>
              <a:rPr lang="en-US" spc="-15" dirty="0">
                <a:effectLst/>
                <a:latin typeface="Times New Roman" panose="02020603050405020304" pitchFamily="18" charset="0"/>
                <a:ea typeface="Times New Roman" panose="02020603050405020304" pitchFamily="18" charset="0"/>
                <a:cs typeface="Times New Roman" panose="02020603050405020304" pitchFamily="18" charset="0"/>
              </a:rPr>
              <a:t>Another approach is to combine all financing for a</a:t>
            </a:r>
            <a:r>
              <a:rPr lang="en-US"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particular</a:t>
            </a:r>
            <a:r>
              <a:rPr lang="en-US"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industry</a:t>
            </a:r>
            <a:r>
              <a:rPr lang="en-US"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sector</a:t>
            </a:r>
            <a:r>
              <a:rPr lang="en-US"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i="1" spc="-5" dirty="0">
                <a:effectLst/>
                <a:latin typeface="Times New Roman" panose="02020603050405020304" pitchFamily="18" charset="0"/>
                <a:ea typeface="Times New Roman" panose="02020603050405020304" pitchFamily="18" charset="0"/>
                <a:cs typeface="Times New Roman" panose="02020603050405020304" pitchFamily="18" charset="0"/>
              </a:rPr>
              <a:t>e.g.</a:t>
            </a:r>
            <a:r>
              <a:rPr lang="en-US" i="1"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electricity,</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natural</a:t>
            </a:r>
            <a:r>
              <a:rPr lang="en-US"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resources,</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or</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infrastructure)</a:t>
            </a:r>
            <a:r>
              <a:rPr lang="en-US"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one department; if this industry makes regular use of project finance, project-</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finance experts form part of the team. This provides one-stop services to the</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bank’s</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clients</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that</a:t>
            </a:r>
            <a:r>
              <a:rPr lang="en-US"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particular</a:t>
            </a:r>
            <a:r>
              <a:rPr lang="en-US"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industry,</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but</a:t>
            </a:r>
            <a:r>
              <a:rPr lang="en-US"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obviously</a:t>
            </a:r>
            <a:r>
              <a:rPr lang="en-US"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may</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diminish</a:t>
            </a:r>
            <a:r>
              <a:rPr lang="en-US"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cross-fertilization</a:t>
            </a:r>
            <a:r>
              <a:rPr lang="en-US"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between</a:t>
            </a:r>
            <a:r>
              <a:rPr lang="en-US"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project-finance</a:t>
            </a:r>
            <a:r>
              <a:rPr lang="en-US"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experience</a:t>
            </a:r>
            <a:r>
              <a:rPr lang="en-US"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different</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industries.</a:t>
            </a:r>
          </a:p>
          <a:p>
            <a:pPr marL="0" indent="0" algn="just">
              <a:lnSpc>
                <a:spcPct val="150000"/>
              </a:lnSpc>
              <a:buNone/>
            </a:pPr>
            <a:endParaRPr lang="en-US" sz="2600" spc="-15"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buNone/>
            </a:pP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dirty="0"/>
          </a:p>
        </p:txBody>
      </p:sp>
      <p:pic>
        <p:nvPicPr>
          <p:cNvPr id="4" name="Picture 3"/>
          <p:cNvPicPr>
            <a:picLocks noChangeAspect="1"/>
          </p:cNvPicPr>
          <p:nvPr/>
        </p:nvPicPr>
        <p:blipFill>
          <a:blip r:embed="rId2"/>
          <a:stretch>
            <a:fillRect/>
          </a:stretch>
        </p:blipFill>
        <p:spPr>
          <a:xfrm>
            <a:off x="10429749" y="1"/>
            <a:ext cx="1652159" cy="647114"/>
          </a:xfrm>
          <a:prstGeom prst="rect">
            <a:avLst/>
          </a:prstGeom>
        </p:spPr>
      </p:pic>
    </p:spTree>
    <p:extLst>
      <p:ext uri="{BB962C8B-B14F-4D97-AF65-F5344CB8AC3E}">
        <p14:creationId xmlns:p14="http://schemas.microsoft.com/office/powerpoint/2010/main" val="3444156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DEE090-403F-4E26-B0F4-B2909B341605}"/>
              </a:ext>
            </a:extLst>
          </p:cNvPr>
          <p:cNvSpPr>
            <a:spLocks noGrp="1"/>
          </p:cNvSpPr>
          <p:nvPr>
            <p:ph idx="1"/>
          </p:nvPr>
        </p:nvSpPr>
        <p:spPr>
          <a:xfrm>
            <a:off x="196948" y="1308295"/>
            <a:ext cx="11995052" cy="4868668"/>
          </a:xfrm>
        </p:spPr>
        <p:txBody>
          <a:bodyPr/>
          <a:lstStyle/>
          <a:p>
            <a:pPr marL="195580" marR="457835" indent="0" algn="just">
              <a:lnSpc>
                <a:spcPct val="150000"/>
              </a:lnSpc>
              <a:spcBef>
                <a:spcPts val="0"/>
              </a:spcBef>
              <a:spcAft>
                <a:spcPts val="0"/>
              </a:spcAft>
              <a:buNone/>
            </a:pPr>
            <a:r>
              <a:rPr lang="en-US" sz="2200" dirty="0">
                <a:effectLst/>
                <a:latin typeface="Times New Roman" panose="02020603050405020304" pitchFamily="18" charset="0"/>
                <a:ea typeface="Times New Roman" panose="02020603050405020304" pitchFamily="18" charset="0"/>
              </a:rPr>
              <a:t>In the end good communication and cooperation within the bank are probably</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more</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important</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than the</a:t>
            </a:r>
            <a:r>
              <a:rPr lang="en-US" sz="2200" spc="1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formal</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organization.</a:t>
            </a:r>
          </a:p>
          <a:p>
            <a:pPr marL="195580" marR="457835" indent="0" algn="just">
              <a:lnSpc>
                <a:spcPct val="150000"/>
              </a:lnSpc>
              <a:spcBef>
                <a:spcPts val="0"/>
              </a:spcBef>
              <a:spcAft>
                <a:spcPts val="0"/>
              </a:spcAft>
              <a:buNone/>
            </a:pPr>
            <a:endParaRPr lang="en-US" sz="2200" dirty="0">
              <a:effectLst/>
              <a:latin typeface="Times New Roman" panose="02020603050405020304" pitchFamily="18" charset="0"/>
              <a:ea typeface="Times New Roman" panose="02020603050405020304" pitchFamily="18" charset="0"/>
            </a:endParaRPr>
          </a:p>
          <a:p>
            <a:pPr marL="195580" marR="458470" indent="0" algn="just">
              <a:lnSpc>
                <a:spcPct val="150000"/>
              </a:lnSpc>
              <a:spcBef>
                <a:spcPts val="0"/>
              </a:spcBef>
              <a:spcAft>
                <a:spcPts val="0"/>
              </a:spcAft>
              <a:buNone/>
            </a:pPr>
            <a:r>
              <a:rPr lang="en-US" sz="2200" dirty="0">
                <a:effectLst/>
                <a:latin typeface="Times New Roman" panose="02020603050405020304" pitchFamily="18" charset="0"/>
                <a:ea typeface="Times New Roman" panose="02020603050405020304" pitchFamily="18" charset="0"/>
              </a:rPr>
              <a:t>Projects need to be of a reasonable minimum size to provide banks with enough</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revenue to make the time spent on them worthwhile. Arranging debt for a project</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much under, say, $25 million, is unlikely to be economic (unless it is part of a production line of very similar projects for which the same template can be used, or,</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preferably, if several smaller projects can be bundled together and the financing for</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all them procured at the same time), and most major banks would prefer to work on</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projects</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of,</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say, $100</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million</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or</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more.</a:t>
            </a:r>
          </a:p>
          <a:p>
            <a:endParaRPr lang="en-US" dirty="0"/>
          </a:p>
        </p:txBody>
      </p:sp>
      <p:sp>
        <p:nvSpPr>
          <p:cNvPr id="5" name="TextBox 4">
            <a:extLst>
              <a:ext uri="{FF2B5EF4-FFF2-40B4-BE49-F238E27FC236}">
                <a16:creationId xmlns:a16="http://schemas.microsoft.com/office/drawing/2014/main" id="{D35170C3-86D3-4A91-B279-A6E5211630F2}"/>
              </a:ext>
            </a:extLst>
          </p:cNvPr>
          <p:cNvSpPr txBox="1"/>
          <p:nvPr/>
        </p:nvSpPr>
        <p:spPr>
          <a:xfrm>
            <a:off x="1178169" y="504686"/>
            <a:ext cx="6098344" cy="523220"/>
          </a:xfrm>
          <a:prstGeom prst="rect">
            <a:avLst/>
          </a:prstGeom>
          <a:noFill/>
        </p:spPr>
        <p:txBody>
          <a:bodyPr wrap="square">
            <a:spAutoFit/>
          </a:bodyPr>
          <a:lstStyle/>
          <a:p>
            <a:r>
              <a:rPr kumimoji="0" lang="en-US" sz="2800" b="0" i="0" u="none" strike="noStrike" kern="1200" cap="none" spc="0" normalizeH="0" baseline="0" noProof="0" dirty="0">
                <a:ln>
                  <a:noFill/>
                </a:ln>
                <a:solidFill>
                  <a:srgbClr val="4472C4">
                    <a:lumMod val="50000"/>
                  </a:srgbClr>
                </a:solidFill>
                <a:effectLst/>
                <a:highlight>
                  <a:srgbClr val="FFFF00"/>
                </a:highlight>
                <a:uLnTx/>
                <a:uFillTx/>
                <a:latin typeface="Calibri" panose="020F0502020204030204"/>
                <a:ea typeface="+mn-ea"/>
                <a:cs typeface="+mn-cs"/>
              </a:rPr>
              <a:t>1. Organizational Structure</a:t>
            </a:r>
            <a:endParaRPr lang="en-US" dirty="0"/>
          </a:p>
        </p:txBody>
      </p:sp>
    </p:spTree>
    <p:extLst>
      <p:ext uri="{BB962C8B-B14F-4D97-AF65-F5344CB8AC3E}">
        <p14:creationId xmlns:p14="http://schemas.microsoft.com/office/powerpoint/2010/main" val="1346943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45" y="125974"/>
            <a:ext cx="12037255" cy="830629"/>
          </a:xfrm>
        </p:spPr>
        <p:txBody>
          <a:bodyPr>
            <a:normAutofit/>
          </a:bodyPr>
          <a:lstStyle/>
          <a:p>
            <a:pPr algn="ctr"/>
            <a:r>
              <a:rPr lang="en-US" sz="2800" dirty="0">
                <a:effectLst/>
                <a:latin typeface="Times New Roman" panose="02020603050405020304" pitchFamily="18" charset="0"/>
                <a:ea typeface="Times New Roman" panose="02020603050405020304" pitchFamily="18" charset="0"/>
              </a:rPr>
              <a:t>Examples of other types of structured finance</a:t>
            </a:r>
            <a:endParaRPr lang="en-US" sz="2800" dirty="0"/>
          </a:p>
        </p:txBody>
      </p:sp>
      <p:sp>
        <p:nvSpPr>
          <p:cNvPr id="3" name="Content Placeholder 2"/>
          <p:cNvSpPr>
            <a:spLocks noGrp="1"/>
          </p:cNvSpPr>
          <p:nvPr>
            <p:ph idx="1"/>
          </p:nvPr>
        </p:nvSpPr>
        <p:spPr>
          <a:xfrm>
            <a:off x="154745" y="1195754"/>
            <a:ext cx="11774658" cy="5662246"/>
          </a:xfrm>
        </p:spPr>
        <p:txBody>
          <a:bodyPr>
            <a:normAutofit fontScale="92500" lnSpcReduction="20000"/>
          </a:bodyPr>
          <a:lstStyle/>
          <a:p>
            <a:pPr marL="457200" indent="-457200" algn="just">
              <a:lnSpc>
                <a:spcPct val="150000"/>
              </a:lnSpc>
              <a:buAutoNum type="arabicPeriod"/>
            </a:pPr>
            <a:r>
              <a:rPr lang="en-US" sz="2400" b="1" i="0" dirty="0">
                <a:solidFill>
                  <a:srgbClr val="FF0000"/>
                </a:solidFill>
                <a:effectLst/>
                <a:latin typeface="Times New Roman" panose="02020603050405020304" pitchFamily="18" charset="0"/>
                <a:cs typeface="Times New Roman" panose="02020603050405020304" pitchFamily="18" charset="0"/>
              </a:rPr>
              <a:t>Receivables financing </a:t>
            </a: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is when a business receives funding based on issued invoices. Those invoices refer to purchases made, but the payment hasn’t been received yet. </a:t>
            </a:r>
          </a:p>
          <a:p>
            <a:pPr marL="0" indent="0" algn="just">
              <a:lnSpc>
                <a:spcPct val="150000"/>
              </a:lnSpc>
              <a:buNone/>
            </a:pPr>
            <a:r>
              <a:rPr lang="en-US" sz="2400" b="1" i="0" u="sng" dirty="0">
                <a:solidFill>
                  <a:schemeClr val="tx1">
                    <a:lumMod val="95000"/>
                    <a:lumOff val="5000"/>
                  </a:schemeClr>
                </a:solidFill>
                <a:effectLst/>
                <a:latin typeface="Times New Roman" panose="02020603050405020304" pitchFamily="18" charset="0"/>
                <a:cs typeface="Times New Roman" panose="02020603050405020304" pitchFamily="18" charset="0"/>
              </a:rPr>
              <a:t>Receivables finance process</a:t>
            </a:r>
          </a:p>
          <a:p>
            <a:pPr marL="0" indent="0" algn="l">
              <a:lnSpc>
                <a:spcPct val="150000"/>
              </a:lnSpc>
              <a:buNone/>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To take factoring as an example, the receivables finance process may go like this:</a:t>
            </a:r>
          </a:p>
          <a:p>
            <a:pPr algn="l" fontAlgn="base">
              <a:lnSpc>
                <a:spcPct val="150000"/>
              </a:lnSpc>
              <a:buFont typeface="Arial" panose="020B0604020202020204" pitchFamily="34" charset="0"/>
              <a:buChar char="•"/>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Seller sells goods to buyer</a:t>
            </a:r>
          </a:p>
          <a:p>
            <a:pPr algn="l" fontAlgn="base">
              <a:lnSpc>
                <a:spcPct val="150000"/>
              </a:lnSpc>
              <a:buFont typeface="Arial" panose="020B0604020202020204" pitchFamily="34" charset="0"/>
              <a:buChar char="•"/>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Seller issues an invoice to the buyer</a:t>
            </a:r>
          </a:p>
          <a:p>
            <a:pPr algn="l" fontAlgn="base">
              <a:lnSpc>
                <a:spcPct val="150000"/>
              </a:lnSpc>
              <a:buFont typeface="Arial" panose="020B0604020202020204" pitchFamily="34" charset="0"/>
              <a:buChar char="•"/>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Seller sells the invoice to the factor</a:t>
            </a:r>
          </a:p>
          <a:p>
            <a:pPr algn="l" fontAlgn="base">
              <a:lnSpc>
                <a:spcPct val="150000"/>
              </a:lnSpc>
              <a:buFont typeface="Arial" panose="020B0604020202020204" pitchFamily="34" charset="0"/>
              <a:buChar char="•"/>
            </a:pPr>
            <a:r>
              <a:rPr lang="en-US" sz="1600" b="0" i="0" dirty="0">
                <a:effectLst/>
                <a:latin typeface="Poppins"/>
              </a:rPr>
              <a:t> </a:t>
            </a:r>
            <a:r>
              <a:rPr lang="en-US" sz="2400" dirty="0">
                <a:latin typeface="Times New Roman" panose="02020603050405020304" pitchFamily="18" charset="0"/>
                <a:cs typeface="Times New Roman" panose="02020603050405020304" pitchFamily="18" charset="0"/>
              </a:rPr>
              <a:t>F</a:t>
            </a:r>
            <a:r>
              <a:rPr lang="en-US" sz="2400" b="0" i="0" dirty="0">
                <a:effectLst/>
                <a:latin typeface="Times New Roman" panose="02020603050405020304" pitchFamily="18" charset="0"/>
                <a:cs typeface="Times New Roman" panose="02020603050405020304" pitchFamily="18" charset="0"/>
              </a:rPr>
              <a:t>actoring company  </a:t>
            </a: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pays seller a cash advance of 70%-90% of the value of the invoice</a:t>
            </a:r>
          </a:p>
          <a:p>
            <a:pPr algn="l" fontAlgn="base">
              <a:lnSpc>
                <a:spcPct val="150000"/>
              </a:lnSpc>
              <a:buFont typeface="Arial" panose="020B0604020202020204" pitchFamily="34" charset="0"/>
              <a:buChar char="•"/>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Buyer pays the invoice</a:t>
            </a:r>
          </a:p>
          <a:p>
            <a:pPr algn="l" fontAlgn="base">
              <a:lnSpc>
                <a:spcPct val="150000"/>
              </a:lnSpc>
              <a:buFont typeface="Arial" panose="020B0604020202020204" pitchFamily="34" charset="0"/>
              <a:buChar char="•"/>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Factor sends the balance to the seller with fees deducted.</a:t>
            </a:r>
          </a:p>
          <a:p>
            <a:pPr marL="0" indent="0" algn="just">
              <a:buNone/>
            </a:pPr>
            <a:endParaRPr lang="en-US" b="0" i="0" dirty="0">
              <a:solidFill>
                <a:srgbClr val="666666"/>
              </a:solidFill>
              <a:effectLst/>
              <a:latin typeface="Poppins"/>
            </a:endParaRPr>
          </a:p>
          <a:p>
            <a:pPr marL="0" indent="0" algn="just">
              <a:buNone/>
            </a:pPr>
            <a:endParaRPr lang="en-US" dirty="0"/>
          </a:p>
        </p:txBody>
      </p:sp>
    </p:spTree>
    <p:extLst>
      <p:ext uri="{BB962C8B-B14F-4D97-AF65-F5344CB8AC3E}">
        <p14:creationId xmlns:p14="http://schemas.microsoft.com/office/powerpoint/2010/main" val="3657360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42" y="18256"/>
            <a:ext cx="11241258" cy="662782"/>
          </a:xfrm>
        </p:spPr>
        <p:txBody>
          <a:bodyPr>
            <a:normAutofit/>
          </a:bodyPr>
          <a:lstStyle/>
          <a:p>
            <a:pPr algn="ctr"/>
            <a:r>
              <a:rPr lang="en-US" sz="2800" dirty="0">
                <a:effectLst/>
                <a:latin typeface="Times New Roman" panose="02020603050405020304" pitchFamily="18" charset="0"/>
                <a:ea typeface="Times New Roman" panose="02020603050405020304" pitchFamily="18" charset="0"/>
              </a:rPr>
              <a:t>Examples of other types of structured finance</a:t>
            </a:r>
            <a:endParaRPr lang="en-US" sz="2800" dirty="0"/>
          </a:p>
        </p:txBody>
      </p:sp>
      <p:sp>
        <p:nvSpPr>
          <p:cNvPr id="3" name="Content Placeholder 2"/>
          <p:cNvSpPr>
            <a:spLocks noGrp="1"/>
          </p:cNvSpPr>
          <p:nvPr>
            <p:ph idx="1"/>
          </p:nvPr>
        </p:nvSpPr>
        <p:spPr>
          <a:xfrm>
            <a:off x="239151" y="844062"/>
            <a:ext cx="11605846" cy="5995682"/>
          </a:xfrm>
        </p:spPr>
        <p:txBody>
          <a:bodyPr/>
          <a:lstStyle/>
          <a:p>
            <a:pPr marL="0" indent="0" algn="just">
              <a:lnSpc>
                <a:spcPct val="150000"/>
              </a:lnSpc>
              <a:buNone/>
            </a:pPr>
            <a:r>
              <a:rPr lang="en-US" sz="2000" spc="-5"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2. Network</a:t>
            </a:r>
            <a:r>
              <a:rPr lang="en-US" sz="2000" spc="-5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Development:</a:t>
            </a:r>
            <a:r>
              <a:rPr lang="en-US" sz="2000" spc="-45"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This</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would</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include</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projects</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such</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development</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utility distribution, cable TV, mobile phone, or internet-access networks, where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demand</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cannot</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normally</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be</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established</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until</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system</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is</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able</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offer</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ser</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vice.</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These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types</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could</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be</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said</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come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halfway</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between</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receivables</a:t>
            </a:r>
            <a:r>
              <a:rPr lang="en-US" sz="20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financing</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‘true’</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finance,</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that</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financing</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may</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be</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used</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towards</a:t>
            </a:r>
            <a:r>
              <a:rPr lang="en-US" sz="20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construction</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but</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loans</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normally</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not</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drawn</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until</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initial</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revenues</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have</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been</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established.</a:t>
            </a:r>
          </a:p>
          <a:p>
            <a:pPr marL="0" indent="0" algn="just">
              <a:lnSpc>
                <a:spcPct val="150000"/>
              </a:lnSpc>
              <a:buNone/>
            </a:pP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buNone/>
            </a:pPr>
            <a:r>
              <a:rPr lang="en-US" sz="2000" dirty="0">
                <a:effectLst/>
                <a:latin typeface="Times New Roman" panose="02020603050405020304" pitchFamily="18" charset="0"/>
                <a:ea typeface="Times New Roman" panose="02020603050405020304" pitchFamily="18" charset="0"/>
              </a:rPr>
              <a:t>The usual approach to financing such projects is to establish the initial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usage,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usually by the first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stage of development</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 the project being funded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by investors’ equity rather than debt; once an initial level of penetration into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3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market,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revenues</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from</a:t>
            </a:r>
            <a:r>
              <a:rPr lang="en-US" sz="2000" spc="7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usage,</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has</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been</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established</a:t>
            </a:r>
            <a:r>
              <a:rPr lang="en-US" sz="2000" spc="7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part</a:t>
            </a:r>
            <a:r>
              <a:rPr lang="en-US" sz="2000" spc="6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a:t>
            </a:r>
            <a:r>
              <a:rPr lang="en-US" sz="2000" spc="5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6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debt</a:t>
            </a:r>
            <a:r>
              <a:rPr lang="en-US" sz="2000" spc="3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 advanced for further expansion of the network, and releases of debt continue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 this way as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successive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penetration,</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usage and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revenue targets are met.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This is known as the ‘borrowing base’ model. A more liberal approach is for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lenders to lend based on the progress of similar projects elsewhere, and their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rate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 growth in</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usage and revenues. </a:t>
            </a:r>
          </a:p>
          <a:p>
            <a:pPr marL="0" indent="0" algn="just">
              <a:lnSpc>
                <a:spcPct val="150000"/>
              </a:lnSpc>
              <a:buNone/>
            </a:pPr>
            <a:endParaRPr lang="en-US" sz="2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1404107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EEDA9-F0AF-4B84-B239-6B8F0AF1C5EA}"/>
              </a:ext>
            </a:extLst>
          </p:cNvPr>
          <p:cNvSpPr>
            <a:spLocks noGrp="1"/>
          </p:cNvSpPr>
          <p:nvPr>
            <p:ph type="title"/>
          </p:nvPr>
        </p:nvSpPr>
        <p:spPr>
          <a:xfrm>
            <a:off x="309489" y="1"/>
            <a:ext cx="11044311" cy="914399"/>
          </a:xfrm>
        </p:spPr>
        <p:txBody>
          <a:bodyPr>
            <a:normAutofit/>
          </a:bodyPr>
          <a:lstStyle/>
          <a:p>
            <a:pPr algn="ctr"/>
            <a:r>
              <a:rPr lang="en-US" sz="2800" dirty="0">
                <a:effectLst/>
                <a:latin typeface="Times New Roman" panose="02020603050405020304" pitchFamily="18" charset="0"/>
                <a:ea typeface="Times New Roman" panose="02020603050405020304" pitchFamily="18" charset="0"/>
              </a:rPr>
              <a:t>Examples of other types of structured finance</a:t>
            </a:r>
            <a:endParaRPr lang="en-US" sz="2800" dirty="0"/>
          </a:p>
        </p:txBody>
      </p:sp>
      <p:sp>
        <p:nvSpPr>
          <p:cNvPr id="3" name="Content Placeholder 2">
            <a:extLst>
              <a:ext uri="{FF2B5EF4-FFF2-40B4-BE49-F238E27FC236}">
                <a16:creationId xmlns:a16="http://schemas.microsoft.com/office/drawing/2014/main" id="{C146C37A-9A20-465A-844F-25514E1A0486}"/>
              </a:ext>
            </a:extLst>
          </p:cNvPr>
          <p:cNvSpPr>
            <a:spLocks noGrp="1"/>
          </p:cNvSpPr>
          <p:nvPr>
            <p:ph idx="1"/>
          </p:nvPr>
        </p:nvSpPr>
        <p:spPr>
          <a:xfrm>
            <a:off x="184052" y="1139484"/>
            <a:ext cx="11871960" cy="5528602"/>
          </a:xfrm>
        </p:spPr>
        <p:txBody>
          <a:bodyPr>
            <a:normAutofit/>
          </a:bodyPr>
          <a:lstStyle/>
          <a:p>
            <a:pPr marL="0" indent="0" algn="just">
              <a:lnSpc>
                <a:spcPct val="150000"/>
              </a:lnSpc>
              <a:buNone/>
            </a:pPr>
            <a:r>
              <a:rPr lang="en-US" sz="2200" b="1" spc="-5"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3. Leveraged Buyout (‘LBO’) </a:t>
            </a:r>
            <a:r>
              <a:rPr lang="en-US" sz="22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or Management Buyout (‘MBO</a:t>
            </a:r>
            <a:r>
              <a:rPr lang="en-US" sz="22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Financing: </a:t>
            </a:r>
            <a:r>
              <a:rPr lang="en-US" sz="2000" b="1" i="0" dirty="0">
                <a:solidFill>
                  <a:srgbClr val="202124"/>
                </a:solidFill>
                <a:effectLst/>
                <a:latin typeface="Times New Roman" panose="02020603050405020304" pitchFamily="18" charset="0"/>
                <a:cs typeface="Times New Roman" panose="02020603050405020304" pitchFamily="18" charset="0"/>
              </a:rPr>
              <a:t>LBO is leveraged buyout</a:t>
            </a:r>
            <a:r>
              <a:rPr lang="en-US" sz="2000" b="0" i="0" dirty="0">
                <a:solidFill>
                  <a:srgbClr val="202124"/>
                </a:solidFill>
                <a:effectLst/>
                <a:latin typeface="Times New Roman" panose="02020603050405020304" pitchFamily="18" charset="0"/>
                <a:cs typeface="Times New Roman" panose="02020603050405020304" pitchFamily="18" charset="0"/>
              </a:rPr>
              <a:t> which happens when an outsider arranges debts to gain control </a:t>
            </a:r>
            <a:r>
              <a:rPr lang="en-US" sz="2000" b="1" i="0" dirty="0">
                <a:solidFill>
                  <a:srgbClr val="202124"/>
                </a:solidFill>
                <a:effectLst/>
                <a:latin typeface="Times New Roman" panose="02020603050405020304" pitchFamily="18" charset="0"/>
                <a:cs typeface="Times New Roman" panose="02020603050405020304" pitchFamily="18" charset="0"/>
              </a:rPr>
              <a:t>of</a:t>
            </a:r>
            <a:r>
              <a:rPr lang="en-US" sz="2000" b="0" i="0" dirty="0">
                <a:solidFill>
                  <a:srgbClr val="202124"/>
                </a:solidFill>
                <a:effectLst/>
                <a:latin typeface="Times New Roman" panose="02020603050405020304" pitchFamily="18" charset="0"/>
                <a:cs typeface="Times New Roman" panose="02020603050405020304" pitchFamily="18" charset="0"/>
              </a:rPr>
              <a:t> a company. </a:t>
            </a:r>
            <a:r>
              <a:rPr lang="en-US" sz="2000" b="1" i="0" dirty="0">
                <a:solidFill>
                  <a:srgbClr val="202124"/>
                </a:solidFill>
                <a:effectLst/>
                <a:latin typeface="Times New Roman" panose="02020603050405020304" pitchFamily="18" charset="0"/>
                <a:cs typeface="Times New Roman" panose="02020603050405020304" pitchFamily="18" charset="0"/>
              </a:rPr>
              <a:t>MBO is management buyout</a:t>
            </a:r>
            <a:r>
              <a:rPr lang="en-US" sz="2000" b="0" i="0" dirty="0">
                <a:solidFill>
                  <a:srgbClr val="202124"/>
                </a:solidFill>
                <a:effectLst/>
                <a:latin typeface="Times New Roman" panose="02020603050405020304" pitchFamily="18" charset="0"/>
                <a:cs typeface="Times New Roman" panose="02020603050405020304" pitchFamily="18" charset="0"/>
              </a:rPr>
              <a:t> when the existing </a:t>
            </a:r>
            <a:r>
              <a:rPr lang="en-US" sz="2000" b="1" i="0" dirty="0">
                <a:solidFill>
                  <a:srgbClr val="202124"/>
                </a:solidFill>
                <a:effectLst/>
                <a:latin typeface="Times New Roman" panose="02020603050405020304" pitchFamily="18" charset="0"/>
                <a:cs typeface="Times New Roman" panose="02020603050405020304" pitchFamily="18" charset="0"/>
              </a:rPr>
              <a:t>management</a:t>
            </a:r>
            <a:r>
              <a:rPr lang="en-US" sz="2000" b="0" i="0" dirty="0">
                <a:solidFill>
                  <a:srgbClr val="202124"/>
                </a:solidFill>
                <a:effectLst/>
                <a:latin typeface="Times New Roman" panose="02020603050405020304" pitchFamily="18" charset="0"/>
                <a:cs typeface="Times New Roman" panose="02020603050405020304" pitchFamily="18" charset="0"/>
              </a:rPr>
              <a:t> of a business purchase it from its current owners.</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It</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does not</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normally</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involve</a:t>
            </a:r>
            <a:r>
              <a:rPr lang="en-US" sz="20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finance</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for</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construction</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new</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project, nor</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does</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this</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type</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financing</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use</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con</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tracts</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security</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does</a:t>
            </a:r>
            <a:r>
              <a:rPr lang="en-US" sz="22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200" spc="-8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finance.</a:t>
            </a:r>
            <a:r>
              <a:rPr lang="en-US" sz="22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risks</a:t>
            </a:r>
            <a:r>
              <a:rPr lang="en-US" sz="22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involved</a:t>
            </a:r>
            <a:r>
              <a:rPr lang="en-US" sz="22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2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this</a:t>
            </a:r>
            <a:r>
              <a:rPr lang="en-US" sz="22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type</a:t>
            </a:r>
            <a:r>
              <a:rPr lang="en-US" sz="22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finance</a:t>
            </a:r>
            <a:r>
              <a:rPr lang="en-US" sz="22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200" spc="-7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much</a:t>
            </a:r>
            <a:r>
              <a:rPr lang="en-US" sz="22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higher</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than</a:t>
            </a:r>
            <a:r>
              <a:rPr lang="en-US" sz="22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those</a:t>
            </a:r>
            <a:r>
              <a:rPr lang="en-US" sz="2200" spc="-7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for</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2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typical</a:t>
            </a:r>
            <a:r>
              <a:rPr lang="en-US" sz="22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project-finance</a:t>
            </a:r>
            <a:r>
              <a:rPr lang="en-US" sz="22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transaction.</a:t>
            </a:r>
            <a:r>
              <a:rPr lang="en-US" sz="2200" spc="-6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indent="0" algn="just">
              <a:lnSpc>
                <a:spcPct val="150000"/>
              </a:lnSpc>
              <a:buNone/>
            </a:pPr>
            <a:r>
              <a:rPr lang="en-US" sz="22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4. Acquisition Finance: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Acquisition finance enables company A to acquire company B using highly leveraged debt,</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but</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based</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on</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combined</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business</a:t>
            </a:r>
            <a:r>
              <a:rPr lang="en-US" sz="22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two</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companies.</a:t>
            </a:r>
          </a:p>
          <a:p>
            <a:pPr marL="0" indent="0">
              <a:buNone/>
            </a:pPr>
            <a:endParaRPr lang="en-US" dirty="0"/>
          </a:p>
        </p:txBody>
      </p:sp>
    </p:spTree>
    <p:extLst>
      <p:ext uri="{BB962C8B-B14F-4D97-AF65-F5344CB8AC3E}">
        <p14:creationId xmlns:p14="http://schemas.microsoft.com/office/powerpoint/2010/main" val="353063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3BD7E-E28C-4A2A-9A7C-0D2BA3B6BE58}"/>
              </a:ext>
            </a:extLst>
          </p:cNvPr>
          <p:cNvSpPr>
            <a:spLocks noGrp="1"/>
          </p:cNvSpPr>
          <p:nvPr>
            <p:ph type="title"/>
          </p:nvPr>
        </p:nvSpPr>
        <p:spPr>
          <a:xfrm>
            <a:off x="351692" y="1"/>
            <a:ext cx="11732456" cy="1237956"/>
          </a:xfrm>
        </p:spPr>
        <p:txBody>
          <a:bodyPr>
            <a:normAutofit/>
          </a:bodyPr>
          <a:lstStyle/>
          <a:p>
            <a:pPr algn="ctr"/>
            <a:r>
              <a:rPr lang="en-US" sz="2800" dirty="0">
                <a:effectLst/>
                <a:latin typeface="Times New Roman" panose="02020603050405020304" pitchFamily="18" charset="0"/>
                <a:ea typeface="Times New Roman" panose="02020603050405020304" pitchFamily="18" charset="0"/>
              </a:rPr>
              <a:t>Examples of other types of structured finance</a:t>
            </a:r>
            <a:endParaRPr lang="en-US" sz="2800" dirty="0"/>
          </a:p>
        </p:txBody>
      </p:sp>
      <p:sp>
        <p:nvSpPr>
          <p:cNvPr id="3" name="Content Placeholder 2">
            <a:extLst>
              <a:ext uri="{FF2B5EF4-FFF2-40B4-BE49-F238E27FC236}">
                <a16:creationId xmlns:a16="http://schemas.microsoft.com/office/drawing/2014/main" id="{9F8DC51E-79A0-461B-B5C3-F1F810EBA39B}"/>
              </a:ext>
            </a:extLst>
          </p:cNvPr>
          <p:cNvSpPr>
            <a:spLocks noGrp="1"/>
          </p:cNvSpPr>
          <p:nvPr>
            <p:ph idx="1"/>
          </p:nvPr>
        </p:nvSpPr>
        <p:spPr>
          <a:xfrm>
            <a:off x="182880" y="1237958"/>
            <a:ext cx="12009120" cy="5444196"/>
          </a:xfrm>
        </p:spPr>
        <p:txBody>
          <a:bodyPr>
            <a:normAutofit/>
          </a:bodyPr>
          <a:lstStyle/>
          <a:p>
            <a:pPr marL="55563" marR="459740" indent="0" algn="just">
              <a:lnSpc>
                <a:spcPct val="150000"/>
              </a:lnSpc>
              <a:spcBef>
                <a:spcPts val="0"/>
              </a:spcBef>
              <a:spcAft>
                <a:spcPts val="0"/>
              </a:spcAft>
              <a:buNone/>
            </a:pPr>
            <a:r>
              <a:rPr lang="en-US" sz="22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5. Asset</a:t>
            </a:r>
            <a:r>
              <a:rPr lang="en-US" sz="2200" b="1" spc="-5"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Finance: </a:t>
            </a:r>
            <a:r>
              <a:rPr lang="en-US" sz="2200" b="1" spc="-7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Asset</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finance</a:t>
            </a:r>
            <a:r>
              <a:rPr lang="en-US" sz="2200" spc="-15" dirty="0">
                <a:solidFill>
                  <a:srgbClr val="0080AC"/>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is</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based</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on</a:t>
            </a:r>
            <a:r>
              <a:rPr lang="en-US" sz="22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lending</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against</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value</a:t>
            </a:r>
            <a:r>
              <a:rPr lang="en-US" sz="22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assets</a:t>
            </a:r>
            <a:r>
              <a:rPr lang="en-US" sz="22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easily saleable in the open market, </a:t>
            </a:r>
            <a:r>
              <a:rPr lang="en-US" sz="2200" i="1" dirty="0">
                <a:effectLst/>
                <a:latin typeface="Times New Roman" panose="02020603050405020304" pitchFamily="18" charset="0"/>
                <a:ea typeface="Times New Roman" panose="02020603050405020304" pitchFamily="18" charset="0"/>
                <a:cs typeface="Times New Roman" panose="02020603050405020304" pitchFamily="18" charset="0"/>
              </a:rPr>
              <a:t>e.g.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ships, aircraft or real estate (property),</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whereas</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project-finance</a:t>
            </a:r>
            <a:r>
              <a:rPr lang="en-US" sz="22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lending</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is</a:t>
            </a:r>
            <a:r>
              <a:rPr lang="en-US" sz="22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against</a:t>
            </a:r>
            <a:r>
              <a:rPr lang="en-US" sz="22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cash</a:t>
            </a:r>
            <a:r>
              <a:rPr lang="en-US" sz="22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flow</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produced</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by</a:t>
            </a:r>
            <a:r>
              <a:rPr lang="en-US" sz="22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asset,</a:t>
            </a:r>
            <a:r>
              <a:rPr lang="en-US" sz="22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which</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may</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have</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little</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open-market</a:t>
            </a:r>
            <a:r>
              <a:rPr lang="en-US" sz="22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value</a:t>
            </a:r>
            <a:r>
              <a:rPr lang="en-US" sz="22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itself.</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course</a:t>
            </a:r>
            <a:r>
              <a:rPr lang="en-US" sz="22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market</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value</a:t>
            </a:r>
            <a:r>
              <a:rPr lang="en-US" sz="22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such</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assets</a:t>
            </a:r>
            <a:r>
              <a:rPr lang="en-US" sz="22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does</a:t>
            </a:r>
            <a:r>
              <a:rPr lang="en-US" sz="22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assume</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2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capacity</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generate</a:t>
            </a:r>
            <a:r>
              <a:rPr lang="en-US" sz="22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revenues.)</a:t>
            </a:r>
          </a:p>
          <a:p>
            <a:pPr marL="0" indent="0" algn="just">
              <a:lnSpc>
                <a:spcPct val="150000"/>
              </a:lnSpc>
              <a:buNone/>
            </a:pPr>
            <a:r>
              <a:rPr lang="en-US" sz="22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6. Leasing: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Leasing is a form of asset finance, in which ownership of the asset</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financed</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remains</a:t>
            </a:r>
          </a:p>
          <a:p>
            <a:pPr marL="0" indent="0" algn="just">
              <a:lnSpc>
                <a:spcPct val="150000"/>
              </a:lnSpc>
              <a:buNone/>
            </a:pP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with</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 lessor</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2200" i="1" dirty="0">
                <a:effectLst/>
                <a:latin typeface="Times New Roman" panose="02020603050405020304" pitchFamily="18" charset="0"/>
                <a:ea typeface="Times New Roman" panose="02020603050405020304" pitchFamily="18" charset="0"/>
                <a:cs typeface="Times New Roman" panose="02020603050405020304" pitchFamily="18" charset="0"/>
              </a:rPr>
              <a:t>i.e.</a:t>
            </a:r>
            <a:r>
              <a:rPr lang="en-US" sz="2200" i="1"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lender).</a:t>
            </a: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65259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503" y="0"/>
            <a:ext cx="10354994" cy="633046"/>
          </a:xfrm>
        </p:spPr>
        <p:txBody>
          <a:bodyPr>
            <a:normAutofit/>
          </a:bodyPr>
          <a:lstStyle/>
          <a:p>
            <a:pPr algn="ctr"/>
            <a:r>
              <a:rPr lang="en-US" sz="2800" dirty="0"/>
              <a:t>Lead arrangers (Lead manager)</a:t>
            </a:r>
          </a:p>
        </p:txBody>
      </p:sp>
      <p:sp>
        <p:nvSpPr>
          <p:cNvPr id="3" name="Content Placeholder 2"/>
          <p:cNvSpPr>
            <a:spLocks noGrp="1"/>
          </p:cNvSpPr>
          <p:nvPr>
            <p:ph idx="1"/>
          </p:nvPr>
        </p:nvSpPr>
        <p:spPr>
          <a:xfrm>
            <a:off x="145367" y="633046"/>
            <a:ext cx="11901266" cy="6358597"/>
          </a:xfrm>
        </p:spPr>
        <p:txBody>
          <a:bodyPr>
            <a:normAutofit fontScale="70000" lnSpcReduction="20000"/>
          </a:bodyPr>
          <a:lstStyle/>
          <a:p>
            <a:pPr marL="0" indent="0" algn="just">
              <a:lnSpc>
                <a:spcPct val="150000"/>
              </a:lnSpc>
              <a:buNone/>
            </a:pPr>
            <a:r>
              <a:rPr lang="en-US" sz="2900" dirty="0">
                <a:latin typeface="Times New Roman" panose="02020603050405020304" pitchFamily="18" charset="0"/>
                <a:cs typeface="Times New Roman" panose="02020603050405020304" pitchFamily="18" charset="0"/>
              </a:rPr>
              <a:t>A standard approach to arranging a project-finance loan is to appoint a bank, which will ultimately underwrite the debt, as ‘lead arranger’., experience of lending to the type of project and in the country concerned are key factors in selecting a lead arranger; a wider banking relationship with one or more of the Sponsors is often another element in the decision.</a:t>
            </a:r>
          </a:p>
          <a:p>
            <a:pPr marL="0" indent="0" algn="just">
              <a:lnSpc>
                <a:spcPct val="150000"/>
              </a:lnSpc>
              <a:buNone/>
            </a:pP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Larger loans may require more than one bank to underwrite the financing. This</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has</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become more common since</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2008 as a result of</a:t>
            </a:r>
            <a:r>
              <a:rPr lang="en-US" sz="29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pressures on bank balance</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sheets,</a:t>
            </a:r>
            <a:r>
              <a:rPr lang="en-US" sz="2900" spc="1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900" spc="9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decline</a:t>
            </a:r>
            <a:r>
              <a:rPr lang="en-US" sz="2900" spc="1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900" spc="9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1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syndication</a:t>
            </a:r>
            <a:r>
              <a:rPr lang="en-US" sz="29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market,</a:t>
            </a:r>
            <a:r>
              <a:rPr lang="en-US" sz="2900" spc="1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resulting</a:t>
            </a:r>
            <a:r>
              <a:rPr lang="en-US" sz="29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900" spc="9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Sponsors having to appoint several lead arrangers who will underwrite the debt on a ‘club’</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basis, which is in effect a pre-syndication of the loan. The result may be</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appointment</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some</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or</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all</a:t>
            </a:r>
            <a:r>
              <a:rPr lang="en-US" sz="29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these</a:t>
            </a:r>
            <a:r>
              <a:rPr lang="en-US" sz="29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banks</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joint lead</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arrangers.</a:t>
            </a:r>
          </a:p>
          <a:p>
            <a:pPr marL="0" indent="0" algn="just">
              <a:lnSpc>
                <a:spcPct val="150000"/>
              </a:lnSpc>
              <a:buNone/>
            </a:pP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One</a:t>
            </a:r>
            <a:r>
              <a:rPr lang="en-US" sz="29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first</a:t>
            </a:r>
            <a:r>
              <a:rPr lang="en-US" sz="29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questions</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Sponsors</a:t>
            </a:r>
            <a:r>
              <a:rPr lang="en-US" sz="29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have</a:t>
            </a:r>
            <a:r>
              <a:rPr lang="en-US" sz="29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consider</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on the</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financing</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side</a:t>
            </a:r>
            <a:r>
              <a:rPr lang="en-US" sz="29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is</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when</a:t>
            </a:r>
            <a:r>
              <a:rPr lang="en-US" sz="29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lead</a:t>
            </a:r>
            <a:r>
              <a:rPr lang="en-US" sz="29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arranger</a:t>
            </a:r>
            <a:r>
              <a:rPr lang="en-US" sz="29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should</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be</a:t>
            </a:r>
            <a:r>
              <a:rPr lang="en-US" sz="29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brought</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into</a:t>
            </a:r>
            <a:r>
              <a:rPr lang="en-US" sz="29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transaction.</a:t>
            </a:r>
            <a:r>
              <a:rPr lang="en-US" sz="29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Ideally,</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ensure</a:t>
            </a:r>
            <a:r>
              <a:rPr lang="en-US" sz="29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maximum</a:t>
            </a:r>
            <a:r>
              <a:rPr lang="en-US" sz="29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competition between banks on the financing terms, the whole of the project package</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should be finalized (including all the Project Contracts) and a number of banks then</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invited</a:t>
            </a:r>
            <a:r>
              <a:rPr lang="en-US" sz="29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bid</a:t>
            </a:r>
            <a:r>
              <a:rPr lang="en-US" sz="29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9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competition</a:t>
            </a:r>
            <a:r>
              <a:rPr lang="en-US" sz="29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to underwrite</a:t>
            </a:r>
            <a:r>
              <a:rPr lang="en-US" sz="29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9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provide</a:t>
            </a:r>
            <a:r>
              <a:rPr lang="en-US" sz="29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loan</a:t>
            </a:r>
            <a:r>
              <a:rPr lang="en-US" sz="29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9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lead</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arranger.</a:t>
            </a:r>
            <a:r>
              <a:rPr lang="en-US" sz="29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This</a:t>
            </a:r>
            <a:r>
              <a:rPr lang="en-US" sz="29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implies either that the Sponsors make use of a financial advisor to put this package</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together</a:t>
            </a:r>
            <a:r>
              <a:rPr lang="en-US" sz="29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29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or</a:t>
            </a:r>
            <a:r>
              <a:rPr lang="en-US" sz="29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do</a:t>
            </a:r>
            <a:r>
              <a:rPr lang="en-US" sz="29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it</a:t>
            </a:r>
            <a:r>
              <a:rPr lang="en-US" sz="29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themselves</a:t>
            </a:r>
            <a:r>
              <a:rPr lang="en-US" sz="29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if</a:t>
            </a:r>
            <a:r>
              <a:rPr lang="en-US" sz="2900" spc="-7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they</a:t>
            </a:r>
            <a:r>
              <a:rPr lang="en-US" sz="29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have</a:t>
            </a:r>
            <a:r>
              <a:rPr lang="en-US" sz="29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experience.</a:t>
            </a:r>
            <a:r>
              <a:rPr lang="en-US" sz="2900" spc="-4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9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US" sz="1800" dirty="0">
              <a:effectLs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701050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44532-42A7-42B6-8825-CEBB108BD2E3}"/>
              </a:ext>
            </a:extLst>
          </p:cNvPr>
          <p:cNvSpPr>
            <a:spLocks noGrp="1"/>
          </p:cNvSpPr>
          <p:nvPr>
            <p:ph type="title"/>
          </p:nvPr>
        </p:nvSpPr>
        <p:spPr>
          <a:xfrm>
            <a:off x="838200" y="1"/>
            <a:ext cx="10515600" cy="681036"/>
          </a:xfrm>
        </p:spPr>
        <p:txBody>
          <a:bodyPr>
            <a:normAutofit/>
          </a:bodyPr>
          <a:lstStyle/>
          <a:p>
            <a:pPr algn="ctr"/>
            <a:r>
              <a:rPr lang="en-US" sz="2800" dirty="0">
                <a:latin typeface="Times New Roman" panose="02020603050405020304" pitchFamily="18" charset="0"/>
                <a:cs typeface="Times New Roman" panose="02020603050405020304" pitchFamily="18" charset="0"/>
              </a:rPr>
              <a:t>Lead arrangers (Lead manager)</a:t>
            </a:r>
          </a:p>
        </p:txBody>
      </p:sp>
      <p:sp>
        <p:nvSpPr>
          <p:cNvPr id="3" name="Content Placeholder 2">
            <a:extLst>
              <a:ext uri="{FF2B5EF4-FFF2-40B4-BE49-F238E27FC236}">
                <a16:creationId xmlns:a16="http://schemas.microsoft.com/office/drawing/2014/main" id="{6347B344-ED83-4775-BC60-40CC5AD845C8}"/>
              </a:ext>
            </a:extLst>
          </p:cNvPr>
          <p:cNvSpPr>
            <a:spLocks noGrp="1"/>
          </p:cNvSpPr>
          <p:nvPr>
            <p:ph idx="1"/>
          </p:nvPr>
        </p:nvSpPr>
        <p:spPr>
          <a:xfrm>
            <a:off x="112542" y="787791"/>
            <a:ext cx="11943470" cy="5950634"/>
          </a:xfrm>
        </p:spPr>
        <p:txBody>
          <a:bodyPr>
            <a:normAutofit/>
          </a:bodyPr>
          <a:lstStyle/>
          <a:p>
            <a:pPr marL="195580" marR="457835" indent="0" algn="just">
              <a:lnSpc>
                <a:spcPct val="150000"/>
              </a:lnSpc>
              <a:spcBef>
                <a:spcPts val="0"/>
              </a:spcBef>
              <a:spcAft>
                <a:spcPts val="0"/>
              </a:spcAft>
              <a:buNone/>
            </a:pPr>
            <a:r>
              <a:rPr lang="en-US" sz="2000" dirty="0">
                <a:effectLst/>
                <a:latin typeface="Times New Roman" panose="02020603050405020304" pitchFamily="18" charset="0"/>
                <a:ea typeface="Times New Roman" panose="02020603050405020304" pitchFamily="18" charset="0"/>
              </a:rPr>
              <a:t>An alternative approach is to agree with a bank at an early stage of the project-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development process that it will act both as financial advisor and lead arranger. This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should</a:t>
            </a:r>
            <a:r>
              <a:rPr lang="en-US" sz="2000" spc="1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reduce</a:t>
            </a:r>
            <a:r>
              <a:rPr lang="en-US" sz="2000" spc="1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1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cost</a:t>
            </a:r>
            <a:r>
              <a:rPr lang="en-US" sz="2000" spc="1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a:t>
            </a:r>
            <a:r>
              <a:rPr lang="en-US" sz="2000" spc="15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1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combined</a:t>
            </a:r>
            <a:r>
              <a:rPr lang="en-US" sz="2000" spc="15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financial</a:t>
            </a:r>
            <a:r>
              <a:rPr lang="en-US" sz="2000" spc="1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advisory</a:t>
            </a:r>
            <a:r>
              <a:rPr lang="en-US" sz="2000" spc="1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1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banking</a:t>
            </a:r>
            <a:r>
              <a:rPr lang="en-US" sz="2000" spc="15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underwriting fees, and also ensure that the advice given is based on what the bank itself is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willing</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do,</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therefore that</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project</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should</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financeable.</a:t>
            </a:r>
          </a:p>
          <a:p>
            <a:pPr marL="195580" marR="457835" indent="0" algn="just">
              <a:lnSpc>
                <a:spcPct val="150000"/>
              </a:lnSpc>
              <a:spcBef>
                <a:spcPts val="0"/>
              </a:spcBef>
              <a:spcAft>
                <a:spcPts val="0"/>
              </a:spcAft>
              <a:buNone/>
            </a:pPr>
            <a:endParaRPr lang="en-US" sz="2000" dirty="0">
              <a:effectLst/>
              <a:latin typeface="Times New Roman" panose="02020603050405020304" pitchFamily="18" charset="0"/>
              <a:ea typeface="Times New Roman" panose="02020603050405020304" pitchFamily="18" charset="0"/>
            </a:endParaRPr>
          </a:p>
          <a:p>
            <a:pPr marL="195580" marR="458470" indent="0" algn="just">
              <a:lnSpc>
                <a:spcPct val="150000"/>
              </a:lnSpc>
              <a:spcBef>
                <a:spcPts val="0"/>
              </a:spcBef>
              <a:spcAft>
                <a:spcPts val="0"/>
              </a:spcAft>
              <a:buNone/>
            </a:pPr>
            <a:r>
              <a:rPr lang="en-US" sz="2000" dirty="0">
                <a:effectLst/>
                <a:latin typeface="Times New Roman" panose="02020603050405020304" pitchFamily="18" charset="0"/>
                <a:ea typeface="Times New Roman" panose="02020603050405020304" pitchFamily="18" charset="0"/>
              </a:rPr>
              <a:t>The obvious problem with this approach is that the banks are not in a competitive position (even if there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 have originally been some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kind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bidding process for the mandate), and therefore the Sponsors will probably not get the most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aggressive</a:t>
            </a:r>
            <a:r>
              <a:rPr lang="en-US" sz="2000" spc="1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final</a:t>
            </a:r>
            <a:r>
              <a:rPr lang="en-US" sz="2000" spc="1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terms</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for</a:t>
            </a:r>
            <a:r>
              <a:rPr lang="en-US" sz="2000" spc="16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16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financing.</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However,</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this</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a:t>
            </a:r>
            <a:r>
              <a:rPr lang="en-US" sz="2000" spc="16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15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reasonable</a:t>
            </a:r>
            <a:r>
              <a:rPr lang="en-US" sz="2000" spc="16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price</a:t>
            </a:r>
            <a:r>
              <a:rPr lang="en-US" sz="2000" spc="-2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pay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for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greater</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efficiency</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 the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process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greater</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certainty</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 obtaining finance that this method affords. Clearly the general relationship between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Sponsors and the banks concerned, and the Sponsors’ own experience in the financial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market,</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 also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affect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this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decision.</a:t>
            </a:r>
          </a:p>
          <a:p>
            <a:pPr marL="0" indent="0">
              <a:buNone/>
            </a:pPr>
            <a:endParaRPr lang="en-US" dirty="0"/>
          </a:p>
        </p:txBody>
      </p:sp>
    </p:spTree>
    <p:extLst>
      <p:ext uri="{BB962C8B-B14F-4D97-AF65-F5344CB8AC3E}">
        <p14:creationId xmlns:p14="http://schemas.microsoft.com/office/powerpoint/2010/main" val="1515755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AF096-8D8D-4E3E-947B-8ADEB0C55921}"/>
              </a:ext>
            </a:extLst>
          </p:cNvPr>
          <p:cNvSpPr>
            <a:spLocks noGrp="1"/>
          </p:cNvSpPr>
          <p:nvPr>
            <p:ph type="title"/>
          </p:nvPr>
        </p:nvSpPr>
        <p:spPr>
          <a:xfrm>
            <a:off x="739726" y="0"/>
            <a:ext cx="10515600" cy="801858"/>
          </a:xfrm>
        </p:spPr>
        <p:txBody>
          <a:bodyPr>
            <a:normAutofit/>
          </a:bodyPr>
          <a:lstStyle/>
          <a:p>
            <a:pPr algn="ctr"/>
            <a:r>
              <a:rPr lang="en-US" sz="2800" dirty="0">
                <a:latin typeface="Times New Roman" panose="02020603050405020304" pitchFamily="18" charset="0"/>
                <a:cs typeface="Times New Roman" panose="02020603050405020304" pitchFamily="18" charset="0"/>
              </a:rPr>
              <a:t>Lead arrangers (Lead manager)</a:t>
            </a:r>
            <a:endParaRPr lang="en-US" sz="2800" dirty="0"/>
          </a:p>
        </p:txBody>
      </p:sp>
      <p:sp>
        <p:nvSpPr>
          <p:cNvPr id="3" name="Content Placeholder 2">
            <a:extLst>
              <a:ext uri="{FF2B5EF4-FFF2-40B4-BE49-F238E27FC236}">
                <a16:creationId xmlns:a16="http://schemas.microsoft.com/office/drawing/2014/main" id="{EED9FAC4-29F9-4B99-8FE0-07853029BB87}"/>
              </a:ext>
            </a:extLst>
          </p:cNvPr>
          <p:cNvSpPr>
            <a:spLocks noGrp="1"/>
          </p:cNvSpPr>
          <p:nvPr>
            <p:ph idx="1"/>
          </p:nvPr>
        </p:nvSpPr>
        <p:spPr>
          <a:xfrm>
            <a:off x="112541" y="1139484"/>
            <a:ext cx="11915335" cy="5718516"/>
          </a:xfrm>
        </p:spPr>
        <p:txBody>
          <a:bodyPr>
            <a:normAutofit fontScale="92500"/>
          </a:bodyPr>
          <a:lstStyle/>
          <a:p>
            <a:pPr marL="0" indent="0" algn="just">
              <a:lnSpc>
                <a:spcPct val="150000"/>
              </a:lnSpc>
              <a:buNone/>
            </a:pPr>
            <a:r>
              <a:rPr lang="en-US" sz="2000" dirty="0">
                <a:effectLst/>
                <a:latin typeface="Times New Roman" panose="02020603050405020304" pitchFamily="18" charset="0"/>
                <a:ea typeface="Times New Roman" panose="02020603050405020304" pitchFamily="18" charset="0"/>
              </a:rPr>
              <a:t>It is also possible for the Sponsors to stipulate that they will have the right 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‘market test’ the final financing package by asking for competitive bids from other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banks,</a:t>
            </a:r>
            <a:r>
              <a:rPr lang="en-US" sz="2000" dirty="0">
                <a:solidFill>
                  <a:srgbClr val="0080AC"/>
                </a:solidFill>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 if the original lead arranger(s) are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found not to be competitive,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financing</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will</a:t>
            </a:r>
            <a:r>
              <a:rPr lang="en-US" sz="2000" spc="1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a:t>
            </a:r>
            <a:r>
              <a:rPr lang="en-US" sz="2000" spc="15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moved</a:t>
            </a:r>
            <a:r>
              <a:rPr lang="en-US" sz="2000" spc="1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new</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banks.</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However,</a:t>
            </a:r>
            <a:r>
              <a:rPr lang="en-US" sz="2000" spc="1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this</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hold</a:t>
            </a:r>
            <a:r>
              <a:rPr lang="en-US" sz="2000" spc="1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up</a:t>
            </a:r>
            <a:r>
              <a:rPr lang="en-US" sz="2000" spc="1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conclusion</a:t>
            </a:r>
            <a:r>
              <a:rPr lang="en-US" sz="2000" spc="1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a:t>
            </a:r>
            <a:r>
              <a:rPr lang="en-US" sz="2000" spc="-2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financing and therefore not be practical unless the original lead arranger(s) have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become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so out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 line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with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market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 it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 worth the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loss of</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time and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extra</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legal</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other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costs</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are likely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involved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going</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elsewhere.</a:t>
            </a:r>
          </a:p>
          <a:p>
            <a:pPr marL="0" indent="0" algn="just">
              <a:lnSpc>
                <a:spcPct val="150000"/>
              </a:lnSpc>
              <a:buNone/>
            </a:pPr>
            <a:r>
              <a:rPr lang="en-US" sz="2000" dirty="0">
                <a:effectLst/>
                <a:latin typeface="Times New Roman" panose="02020603050405020304" pitchFamily="18" charset="0"/>
                <a:ea typeface="Times New Roman" panose="02020603050405020304" pitchFamily="18" charset="0"/>
              </a:rPr>
              <a:t>In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major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projects,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both</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financial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advisor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lead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arranger(s)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appointed separately at an early stage to provide more balanced advice, although</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obviously this</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adds</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development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costs.</a:t>
            </a:r>
          </a:p>
          <a:p>
            <a:pPr marL="0" marR="458470" indent="0" algn="just">
              <a:lnSpc>
                <a:spcPct val="150000"/>
              </a:lnSpc>
              <a:spcBef>
                <a:spcPts val="475"/>
              </a:spcBef>
              <a:spcAft>
                <a:spcPts val="0"/>
              </a:spcAft>
              <a:buNone/>
            </a:pPr>
            <a:r>
              <a:rPr lang="en-US" sz="2000" dirty="0">
                <a:effectLst/>
                <a:latin typeface="Times New Roman" panose="02020603050405020304" pitchFamily="18" charset="0"/>
                <a:ea typeface="Times New Roman" panose="02020603050405020304" pitchFamily="18" charset="0"/>
              </a:rPr>
              <a:t>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financial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advisor</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(or</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lead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arranger(s)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acting</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financial</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advisor)</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plays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active</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role</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negotiation</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Project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Contracts,</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ensure</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a:t>
            </a:r>
            <a:r>
              <a:rPr lang="en-US" sz="2000" spc="5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financing implications of these contracts are taken into account. Any changes in the Project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Contracts</a:t>
            </a:r>
            <a:r>
              <a:rPr lang="en-US" sz="2000" spc="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a:t>
            </a:r>
            <a:r>
              <a:rPr lang="en-US" sz="2000" spc="1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are</a:t>
            </a:r>
            <a:r>
              <a:rPr lang="en-US" sz="2000" spc="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good</a:t>
            </a:r>
            <a:r>
              <a:rPr lang="en-US" sz="2000" spc="1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for</a:t>
            </a:r>
            <a:r>
              <a:rPr lang="en-US" sz="2000" spc="1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1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Sponsors</a:t>
            </a:r>
            <a:r>
              <a:rPr lang="en-US" sz="2000" spc="1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are</a:t>
            </a:r>
            <a:r>
              <a:rPr lang="en-US" sz="2000" spc="9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generally</a:t>
            </a:r>
            <a:r>
              <a:rPr lang="en-US" sz="2000" spc="9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good</a:t>
            </a:r>
            <a:r>
              <a:rPr lang="en-US" sz="2000" spc="1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for</a:t>
            </a:r>
            <a:r>
              <a:rPr lang="en-US" sz="2000" spc="1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9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banks</a:t>
            </a:r>
            <a:r>
              <a:rPr lang="en-US" sz="2000" spc="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too,</a:t>
            </a:r>
            <a:r>
              <a:rPr lang="en-US" sz="2000" spc="1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2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so lead arrangers are also sometimes used by Sponsors to improve their commercial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position</a:t>
            </a:r>
            <a:r>
              <a:rPr lang="en-US" sz="2000" spc="-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these</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negotiations.</a:t>
            </a:r>
          </a:p>
          <a:p>
            <a:pPr marL="0" marR="0" indent="0" algn="just">
              <a:lnSpc>
                <a:spcPct val="150000"/>
              </a:lnSpc>
              <a:spcBef>
                <a:spcPts val="45"/>
              </a:spcBef>
              <a:spcAft>
                <a:spcPts val="0"/>
              </a:spcAft>
              <a:buNone/>
            </a:pPr>
            <a:r>
              <a:rPr lang="en-US" sz="2000" dirty="0">
                <a:effectLst/>
                <a:latin typeface="Times New Roman" panose="02020603050405020304" pitchFamily="18" charset="0"/>
                <a:ea typeface="Times New Roman" panose="02020603050405020304" pitchFamily="18" charset="0"/>
              </a:rPr>
              <a:t> </a:t>
            </a:r>
          </a:p>
          <a:p>
            <a:pPr marL="0" indent="0" algn="just">
              <a:lnSpc>
                <a:spcPct val="150000"/>
              </a:lnSpc>
              <a:buNone/>
            </a:pPr>
            <a:endParaRPr lang="en-US" sz="2000" dirty="0">
              <a:effectLst/>
              <a:latin typeface="Times New Roman" panose="02020603050405020304" pitchFamily="18" charset="0"/>
              <a:ea typeface="Times New Roman" panose="02020603050405020304" pitchFamily="18" charset="0"/>
            </a:endParaRPr>
          </a:p>
          <a:p>
            <a:pPr marL="0" indent="0">
              <a:buNone/>
            </a:pPr>
            <a:endParaRPr lang="en-US" sz="2000" dirty="0"/>
          </a:p>
        </p:txBody>
      </p:sp>
    </p:spTree>
    <p:extLst>
      <p:ext uri="{BB962C8B-B14F-4D97-AF65-F5344CB8AC3E}">
        <p14:creationId xmlns:p14="http://schemas.microsoft.com/office/powerpoint/2010/main" val="3563074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74785"/>
            <a:ext cx="10515600" cy="45719"/>
          </a:xfrm>
        </p:spPr>
        <p:txBody>
          <a:bodyPr>
            <a:normAutofit fontScale="90000"/>
          </a:bodyPr>
          <a:lstStyle/>
          <a:p>
            <a:pPr algn="ctr"/>
            <a:r>
              <a:rPr lang="en-US" sz="3100" dirty="0">
                <a:solidFill>
                  <a:schemeClr val="accent1">
                    <a:lumMod val="75000"/>
                  </a:schemeClr>
                </a:solidFill>
              </a:rPr>
              <a:t>Letters of Intent</a:t>
            </a:r>
            <a:br>
              <a:rPr lang="en-US" dirty="0">
                <a:solidFill>
                  <a:srgbClr val="FF0000"/>
                </a:solidFill>
              </a:rPr>
            </a:br>
            <a:endParaRPr lang="en-US" dirty="0"/>
          </a:p>
        </p:txBody>
      </p:sp>
      <p:sp>
        <p:nvSpPr>
          <p:cNvPr id="3" name="Content Placeholder 2"/>
          <p:cNvSpPr>
            <a:spLocks noGrp="1"/>
          </p:cNvSpPr>
          <p:nvPr>
            <p:ph idx="1"/>
          </p:nvPr>
        </p:nvSpPr>
        <p:spPr>
          <a:xfrm>
            <a:off x="253219" y="840539"/>
            <a:ext cx="11690252" cy="5869750"/>
          </a:xfrm>
        </p:spPr>
        <p:txBody>
          <a:bodyPr>
            <a:normAutofit lnSpcReduction="10000"/>
          </a:bodyPr>
          <a:lstStyle/>
          <a:p>
            <a:pPr marL="0" indent="0" algn="just">
              <a:lnSpc>
                <a:spcPct val="150000"/>
              </a:lnSpc>
              <a:buNone/>
            </a:pPr>
            <a:r>
              <a:rPr lang="en-US" sz="2000" dirty="0">
                <a:effectLst/>
                <a:latin typeface="Times New Roman" panose="02020603050405020304" pitchFamily="18" charset="0"/>
                <a:ea typeface="Times New Roman" panose="02020603050405020304" pitchFamily="18" charset="0"/>
              </a:rPr>
              <a:t>Banks commonly provide letters of intent (or letters of interest) to Sponsors early in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development of a project. These are usually short—1–2 pages long—and confirm</a:t>
            </a:r>
            <a:r>
              <a:rPr lang="en-US" sz="2000" spc="-2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banks’ basic interest in getting involved in the project. If the letter requires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Sponsors to deal exclusively with the banks concerned, this may amount to a lead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arrangers’ mandate letter. Alternatively, the Sponsors may collect a number of such letters from different banks. Letters of this nature provide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Sponsors with initial reassurance that the financing market is interested in their project, and help to give the Sponsors credibility with other prospective Project Contract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counterparts,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such</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fuel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suppliers,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product</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purchasers,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Contracting Authorities.</a:t>
            </a:r>
          </a:p>
          <a:p>
            <a:pPr marL="0" indent="0" algn="just">
              <a:lnSpc>
                <a:spcPct val="150000"/>
              </a:lnSpc>
              <a:buNone/>
            </a:pPr>
            <a:endParaRPr lang="en-US" sz="2000" dirty="0">
              <a:effectLst/>
              <a:latin typeface="Times New Roman" panose="02020603050405020304" pitchFamily="18" charset="0"/>
              <a:ea typeface="Times New Roman" panose="02020603050405020304" pitchFamily="18" charset="0"/>
            </a:endParaRPr>
          </a:p>
          <a:p>
            <a:pPr marL="0" indent="0" algn="just">
              <a:lnSpc>
                <a:spcPct val="150000"/>
              </a:lnSpc>
              <a:buNone/>
            </a:pPr>
            <a:r>
              <a:rPr lang="en-US" sz="2000" dirty="0">
                <a:effectLst/>
                <a:latin typeface="Times New Roman" panose="02020603050405020304" pitchFamily="18" charset="0"/>
                <a:ea typeface="Times New Roman" panose="02020603050405020304" pitchFamily="18" charset="0"/>
              </a:rPr>
              <a:t>Such letters should not be regarded as a legal commitment on the banks’ part.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They are primarily used by banks to ensure they keep their foot in the door of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project,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but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on</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other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does</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not</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issue such</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letter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frivolously.</a:t>
            </a:r>
          </a:p>
          <a:p>
            <a:pPr marL="0" indent="0" algn="just">
              <a:lnSpc>
                <a:spcPct val="150000"/>
              </a:lnSpc>
              <a:buNone/>
            </a:pPr>
            <a:r>
              <a:rPr lang="en-US" sz="2000" spc="5" dirty="0">
                <a:effectLst/>
                <a:latin typeface="Times New Roman" panose="02020603050405020304" pitchFamily="18" charset="0"/>
                <a:ea typeface="Times New Roman" panose="02020603050405020304" pitchFamily="18" charset="0"/>
              </a:rPr>
              <a:t> </a:t>
            </a:r>
            <a:endParaRPr lang="en-US" sz="2000" dirty="0"/>
          </a:p>
        </p:txBody>
      </p:sp>
    </p:spTree>
    <p:extLst>
      <p:ext uri="{BB962C8B-B14F-4D97-AF65-F5344CB8AC3E}">
        <p14:creationId xmlns:p14="http://schemas.microsoft.com/office/powerpoint/2010/main" val="11346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E8EB3-5469-4F67-8FC6-ECB6172ED201}"/>
              </a:ext>
            </a:extLst>
          </p:cNvPr>
          <p:cNvSpPr>
            <a:spLocks noGrp="1"/>
          </p:cNvSpPr>
          <p:nvPr>
            <p:ph type="title"/>
          </p:nvPr>
        </p:nvSpPr>
        <p:spPr>
          <a:xfrm>
            <a:off x="838200" y="168813"/>
            <a:ext cx="10515600" cy="731519"/>
          </a:xfrm>
        </p:spPr>
        <p:txBody>
          <a:bodyPr>
            <a:normAutofit/>
          </a:bodyPr>
          <a:lstStyle/>
          <a:p>
            <a:pPr algn="ctr"/>
            <a:r>
              <a:rPr lang="en-US" sz="2800" dirty="0">
                <a:solidFill>
                  <a:schemeClr val="accent1">
                    <a:lumMod val="75000"/>
                  </a:schemeClr>
                </a:solidFill>
              </a:rPr>
              <a:t>Letters of Intent</a:t>
            </a:r>
            <a:endParaRPr lang="en-US" sz="2800" dirty="0"/>
          </a:p>
        </p:txBody>
      </p:sp>
      <p:sp>
        <p:nvSpPr>
          <p:cNvPr id="3" name="Content Placeholder 2">
            <a:extLst>
              <a:ext uri="{FF2B5EF4-FFF2-40B4-BE49-F238E27FC236}">
                <a16:creationId xmlns:a16="http://schemas.microsoft.com/office/drawing/2014/main" id="{1545BCA0-2382-410D-898E-D52B8E3ECE11}"/>
              </a:ext>
            </a:extLst>
          </p:cNvPr>
          <p:cNvSpPr>
            <a:spLocks noGrp="1"/>
          </p:cNvSpPr>
          <p:nvPr>
            <p:ph idx="1"/>
          </p:nvPr>
        </p:nvSpPr>
        <p:spPr>
          <a:xfrm>
            <a:off x="196947" y="1055077"/>
            <a:ext cx="12281095" cy="5121886"/>
          </a:xfrm>
        </p:spPr>
        <p:txBody>
          <a:bodyPr/>
          <a:lstStyle/>
          <a:p>
            <a:pPr marL="195580" marR="457835" indent="0" algn="just">
              <a:lnSpc>
                <a:spcPct val="150000"/>
              </a:lnSpc>
              <a:spcBef>
                <a:spcPts val="0"/>
              </a:spcBef>
              <a:spcAft>
                <a:spcPts val="0"/>
              </a:spcAft>
              <a:buNone/>
            </a:pPr>
            <a:r>
              <a:rPr lang="en-US" sz="2000" dirty="0">
                <a:effectLst/>
                <a:latin typeface="Times New Roman" panose="02020603050405020304" pitchFamily="18" charset="0"/>
                <a:ea typeface="Times New Roman" panose="02020603050405020304" pitchFamily="18" charset="0"/>
              </a:rPr>
              <a:t>A mandate letter is normally signed between the Sponsors and the selected lead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arranger(s), which expresses the banks’ intention—subject to due diligence, credit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clearance, and agreement on detailed terms—to underwrite the debt required; some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indication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pricing</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 other</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debt</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terms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also be given,</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although this may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 difficult at an early stage of the transaction. This mandate letter does not (and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realistically cannot) impose a legal obligation on the bank(s) to underwrite or lend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money for the project.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If the lead arranger(s) are also appointed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as financial advisor, the mandate letter will also provide for services similar to those of the financial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advisor. The mandate may be combined with a term sheet,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depending</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how</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advanced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project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development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time.</a:t>
            </a:r>
          </a:p>
          <a:p>
            <a:pPr marL="0" marR="0" indent="0">
              <a:lnSpc>
                <a:spcPct val="150000"/>
              </a:lnSpc>
              <a:spcBef>
                <a:spcPts val="30"/>
              </a:spcBef>
              <a:spcAft>
                <a:spcPts val="0"/>
              </a:spcAft>
              <a:buNone/>
            </a:pPr>
            <a:endParaRPr lang="en-US" sz="2000" dirty="0">
              <a:effectLs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4066420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8813"/>
            <a:ext cx="10515600" cy="512224"/>
          </a:xfrm>
        </p:spPr>
        <p:txBody>
          <a:bodyPr>
            <a:normAutofit/>
          </a:bodyPr>
          <a:lstStyle/>
          <a:p>
            <a:pPr algn="ctr"/>
            <a:r>
              <a:rPr lang="en-US" sz="2800" dirty="0">
                <a:solidFill>
                  <a:schemeClr val="accent1">
                    <a:lumMod val="75000"/>
                  </a:schemeClr>
                </a:solidFill>
                <a:latin typeface="Times New Roman" panose="02020603050405020304" pitchFamily="18" charset="0"/>
                <a:cs typeface="Times New Roman" panose="02020603050405020304" pitchFamily="18" charset="0"/>
              </a:rPr>
              <a:t>Financial Model</a:t>
            </a:r>
          </a:p>
        </p:txBody>
      </p:sp>
      <p:sp>
        <p:nvSpPr>
          <p:cNvPr id="3" name="Content Placeholder 2"/>
          <p:cNvSpPr>
            <a:spLocks noGrp="1"/>
          </p:cNvSpPr>
          <p:nvPr>
            <p:ph idx="1"/>
          </p:nvPr>
        </p:nvSpPr>
        <p:spPr>
          <a:xfrm>
            <a:off x="281353" y="1012874"/>
            <a:ext cx="11633981" cy="5164089"/>
          </a:xfrm>
        </p:spPr>
        <p:txBody>
          <a:bodyPr>
            <a:normAutofit/>
          </a:bodyPr>
          <a:lstStyle/>
          <a:p>
            <a:pPr marL="0" indent="0" algn="just">
              <a:lnSpc>
                <a:spcPct val="150000"/>
              </a:lnSpc>
              <a:buNone/>
            </a:pPr>
            <a:r>
              <a:rPr lang="en-US" sz="2200" dirty="0">
                <a:solidFill>
                  <a:schemeClr val="tx1">
                    <a:lumMod val="95000"/>
                    <a:lumOff val="5000"/>
                  </a:schemeClr>
                </a:solidFill>
                <a:latin typeface="Times New Roman" panose="02020603050405020304" pitchFamily="18" charset="0"/>
                <a:cs typeface="Times New Roman" panose="02020603050405020304" pitchFamily="18" charset="0"/>
              </a:rPr>
              <a:t>Throughout the due-diligence process, the financial advisor or lead arranger develops a financial model for the project (if it is developed by a financial advisor, it is normally passed on to the banks for their use). </a:t>
            </a:r>
            <a:r>
              <a:rPr lang="en-US" sz="2200" i="0" dirty="0">
                <a:solidFill>
                  <a:schemeClr val="tx1">
                    <a:lumMod val="95000"/>
                    <a:lumOff val="5000"/>
                  </a:schemeClr>
                </a:solidFill>
                <a:effectLst/>
                <a:latin typeface="Times New Roman" panose="02020603050405020304" pitchFamily="18" charset="0"/>
                <a:cs typeface="Times New Roman" panose="02020603050405020304" pitchFamily="18" charset="0"/>
              </a:rPr>
              <a:t>A project finance model is a specialized </a:t>
            </a:r>
            <a:r>
              <a:rPr lang="en-US" sz="2200" i="0" u="none" strike="noStrike" dirty="0">
                <a:solidFill>
                  <a:schemeClr val="tx1">
                    <a:lumMod val="95000"/>
                    <a:lumOff val="5000"/>
                  </a:schemeClr>
                </a:solidFill>
                <a:effectLst/>
                <a:latin typeface="Times New Roman" panose="02020603050405020304" pitchFamily="18" charset="0"/>
                <a:cs typeface="Times New Roman" panose="02020603050405020304" pitchFamily="18" charset="0"/>
              </a:rPr>
              <a:t>financial model</a:t>
            </a:r>
            <a:r>
              <a:rPr lang="en-US" sz="2200" i="0" dirty="0">
                <a:solidFill>
                  <a:schemeClr val="tx1">
                    <a:lumMod val="95000"/>
                    <a:lumOff val="5000"/>
                  </a:schemeClr>
                </a:solidFill>
                <a:effectLst/>
                <a:latin typeface="Times New Roman" panose="02020603050405020304" pitchFamily="18" charset="0"/>
                <a:cs typeface="Times New Roman" panose="02020603050405020304" pitchFamily="18" charset="0"/>
              </a:rPr>
              <a:t>, the purpose of which is to assess the </a:t>
            </a:r>
            <a:r>
              <a:rPr lang="en-US" sz="2200" i="0" u="none" strike="noStrike" dirty="0">
                <a:solidFill>
                  <a:schemeClr val="tx1">
                    <a:lumMod val="95000"/>
                    <a:lumOff val="5000"/>
                  </a:schemeClr>
                </a:solidFill>
                <a:effectLst/>
                <a:latin typeface="Times New Roman" panose="02020603050405020304" pitchFamily="18" charset="0"/>
                <a:cs typeface="Times New Roman" panose="02020603050405020304" pitchFamily="18" charset="0"/>
              </a:rPr>
              <a:t>economic feasibility</a:t>
            </a:r>
            <a:r>
              <a:rPr lang="en-US" sz="2200" i="0" dirty="0">
                <a:solidFill>
                  <a:schemeClr val="tx1">
                    <a:lumMod val="95000"/>
                    <a:lumOff val="5000"/>
                  </a:schemeClr>
                </a:solidFill>
                <a:effectLst/>
                <a:latin typeface="Times New Roman" panose="02020603050405020304" pitchFamily="18" charset="0"/>
                <a:cs typeface="Times New Roman" panose="02020603050405020304" pitchFamily="18" charset="0"/>
              </a:rPr>
              <a:t> of the project in question. </a:t>
            </a:r>
            <a:r>
              <a:rPr lang="en-US" sz="2200" dirty="0">
                <a:solidFill>
                  <a:schemeClr val="tx1">
                    <a:lumMod val="95000"/>
                    <a:lumOff val="5000"/>
                  </a:schemeClr>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554804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4745"/>
            <a:ext cx="10515600" cy="675249"/>
          </a:xfrm>
        </p:spPr>
        <p:txBody>
          <a:bodyPr>
            <a:normAutofit/>
          </a:bodyPr>
          <a:lstStyle/>
          <a:p>
            <a:pPr algn="ctr"/>
            <a:r>
              <a:rPr lang="en-US" sz="2800" dirty="0">
                <a:solidFill>
                  <a:schemeClr val="accent1">
                    <a:lumMod val="75000"/>
                  </a:schemeClr>
                </a:solidFill>
                <a:latin typeface="Times New Roman" panose="02020603050405020304" pitchFamily="18" charset="0"/>
                <a:cs typeface="Times New Roman" panose="02020603050405020304" pitchFamily="18" charset="0"/>
              </a:rPr>
              <a:t>Term Sheet, Underwriting, and Documentation</a:t>
            </a:r>
          </a:p>
        </p:txBody>
      </p:sp>
      <p:sp>
        <p:nvSpPr>
          <p:cNvPr id="3" name="Content Placeholder 2"/>
          <p:cNvSpPr>
            <a:spLocks noGrp="1"/>
          </p:cNvSpPr>
          <p:nvPr>
            <p:ph idx="1"/>
          </p:nvPr>
        </p:nvSpPr>
        <p:spPr>
          <a:xfrm>
            <a:off x="182880" y="703386"/>
            <a:ext cx="11873132" cy="5880294"/>
          </a:xfrm>
        </p:spPr>
        <p:txBody>
          <a:bodyPr>
            <a:noAutofit/>
          </a:bodyPr>
          <a:lstStyle/>
          <a:p>
            <a:pPr marL="0" marR="459740" indent="0" algn="just">
              <a:lnSpc>
                <a:spcPct val="150000"/>
              </a:lnSpc>
              <a:spcBef>
                <a:spcPts val="1050"/>
              </a:spcBef>
              <a:spcAft>
                <a:spcPts val="0"/>
              </a:spcAft>
              <a:buNone/>
            </a:pPr>
            <a:r>
              <a:rPr lang="en-US" sz="2000" dirty="0">
                <a:effectLst/>
                <a:latin typeface="Times New Roman" panose="02020603050405020304" pitchFamily="18" charset="0"/>
                <a:ea typeface="Times New Roman" panose="02020603050405020304" pitchFamily="18" charset="0"/>
              </a:rPr>
              <a:t>As the financing structure develops, a term sheet is drawn up, setting out in summary form the basis on which the finance will be provided.</a:t>
            </a:r>
            <a:r>
              <a:rPr lang="en-US" sz="2000" dirty="0">
                <a:solidFill>
                  <a:srgbClr val="0080AC"/>
                </a:solidFill>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This can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develop</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quite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elaborate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document,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especially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if</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lawyers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involved</a:t>
            </a:r>
            <a:r>
              <a:rPr lang="en-US" sz="2000" spc="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a:t>
            </a:r>
            <a:r>
              <a:rPr lang="en-US" sz="2000" spc="9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drawing</a:t>
            </a:r>
            <a:r>
              <a:rPr lang="en-US" sz="2000" spc="1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it</a:t>
            </a:r>
            <a:r>
              <a:rPr lang="en-US" sz="2000" spc="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up,</a:t>
            </a:r>
            <a:r>
              <a:rPr lang="en-US" sz="2000" spc="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which</a:t>
            </a:r>
            <a:r>
              <a:rPr lang="en-US" sz="2000" spc="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can</a:t>
            </a:r>
            <a:r>
              <a:rPr lang="en-US" sz="2000" spc="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add</a:t>
            </a:r>
            <a:r>
              <a:rPr lang="en-US" sz="2000" spc="1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substantially</a:t>
            </a:r>
            <a:r>
              <a:rPr lang="en-US" sz="2000" spc="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Sponsors’</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legal</a:t>
            </a:r>
            <a:r>
              <a:rPr lang="en-US" sz="2000" spc="1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costs.</a:t>
            </a:r>
            <a:r>
              <a:rPr lang="en-US" sz="2000" spc="-2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It is preferable for term-sheet discussions to concentrate on commercial rather than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legal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issues,</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although</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dividing line</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 be</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difficult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 draw.</a:t>
            </a:r>
          </a:p>
          <a:p>
            <a:pPr marL="0" marR="459740" indent="0" algn="just">
              <a:lnSpc>
                <a:spcPct val="150000"/>
              </a:lnSpc>
              <a:spcBef>
                <a:spcPts val="1050"/>
              </a:spcBef>
              <a:spcAft>
                <a:spcPts val="0"/>
              </a:spcAft>
              <a:buNone/>
            </a:pPr>
            <a:r>
              <a:rPr lang="en-US" sz="2000" dirty="0">
                <a:effectLst/>
                <a:latin typeface="Times New Roman" panose="02020603050405020304" pitchFamily="18" charset="0"/>
                <a:ea typeface="Times New Roman" panose="02020603050405020304" pitchFamily="18" charset="0"/>
              </a:rPr>
              <a:t>The final term sheet should provide the basis for lead arrangers to complete their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internal credit proposals and obtain the necessary approvals to go ahead with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loan. The work of a bank’s project-finance team, and the consequent proposal for a</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loan,</a:t>
            </a:r>
            <a:r>
              <a:rPr lang="en-US" sz="2000" spc="3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a:t>
            </a:r>
            <a:r>
              <a:rPr lang="en-US" sz="2000" spc="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normally</a:t>
            </a:r>
            <a:r>
              <a:rPr lang="en-US" sz="2000" spc="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reviewed</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by</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separate</a:t>
            </a:r>
            <a:r>
              <a:rPr lang="en-US" sz="2000" spc="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credit</a:t>
            </a:r>
            <a:r>
              <a:rPr lang="en-US" sz="2000" spc="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department,</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a:t>
            </a:r>
            <a:r>
              <a:rPr lang="en-US" sz="2000" spc="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a:t>
            </a:r>
            <a:r>
              <a:rPr lang="en-US" sz="2000" spc="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presented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2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 formal credit committee for approval. Banks must have a well-organized interface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between the credit team and the project-finance team, especially where a bank is acting as a lead arranger: it may take a long time to develop a project-finance transaction, and if the loan is turned down at the end of that process on credit grounds, this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obviously has serious consequences for the Sponsors (and does not help the bank’s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project-finance team very much). </a:t>
            </a:r>
          </a:p>
        </p:txBody>
      </p:sp>
    </p:spTree>
    <p:extLst>
      <p:ext uri="{BB962C8B-B14F-4D97-AF65-F5344CB8AC3E}">
        <p14:creationId xmlns:p14="http://schemas.microsoft.com/office/powerpoint/2010/main" val="38476719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647113"/>
          </a:xfrm>
        </p:spPr>
        <p:txBody>
          <a:bodyPr>
            <a:normAutofit/>
          </a:bodyPr>
          <a:lstStyle/>
          <a:p>
            <a:pPr algn="ctr"/>
            <a:r>
              <a:rPr lang="en-US" sz="2800" dirty="0">
                <a:solidFill>
                  <a:schemeClr val="accent1">
                    <a:lumMod val="75000"/>
                  </a:schemeClr>
                </a:solidFill>
                <a:latin typeface="Times New Roman" panose="02020603050405020304" pitchFamily="18" charset="0"/>
                <a:cs typeface="Times New Roman" panose="02020603050405020304" pitchFamily="18" charset="0"/>
              </a:rPr>
              <a:t>Term Sheet, Underwriting, and Documentation</a:t>
            </a:r>
            <a:endParaRPr lang="en-US" sz="2800" dirty="0"/>
          </a:p>
        </p:txBody>
      </p:sp>
      <p:sp>
        <p:nvSpPr>
          <p:cNvPr id="3" name="Content Placeholder 2"/>
          <p:cNvSpPr>
            <a:spLocks noGrp="1"/>
          </p:cNvSpPr>
          <p:nvPr>
            <p:ph idx="1"/>
          </p:nvPr>
        </p:nvSpPr>
        <p:spPr>
          <a:xfrm>
            <a:off x="126609" y="928468"/>
            <a:ext cx="12065391" cy="5795889"/>
          </a:xfrm>
        </p:spPr>
        <p:txBody>
          <a:bodyPr>
            <a:normAutofit/>
          </a:bodyPr>
          <a:lstStyle/>
          <a:p>
            <a:pPr marL="0" indent="0" algn="just" defTabSz="881063">
              <a:lnSpc>
                <a:spcPct val="150000"/>
              </a:lnSpc>
              <a:buNone/>
            </a:pPr>
            <a:r>
              <a:rPr lang="en-US" sz="2000" dirty="0">
                <a:effectLst/>
                <a:latin typeface="Times New Roman" panose="02020603050405020304" pitchFamily="18" charset="0"/>
                <a:ea typeface="Times New Roman" panose="02020603050405020304" pitchFamily="18" charset="0"/>
              </a:rPr>
              <a:t>On the other hand, a bank cannot obtain credit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approval at the beginning of the development process, because the structure of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transaction</a:t>
            </a:r>
            <a:r>
              <a:rPr lang="en-US" sz="2000" spc="-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will</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probably</a:t>
            </a:r>
            <a:r>
              <a:rPr lang="en-US" sz="2000" spc="-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not</a:t>
            </a:r>
            <a:r>
              <a:rPr lang="en-US" sz="2000" spc="-3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a:t>
            </a:r>
            <a:r>
              <a:rPr lang="en-US" sz="2000" spc="-3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sufficiently</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finalized.</a:t>
            </a:r>
            <a:r>
              <a:rPr lang="en-US" sz="2000" spc="-7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Sponsors</a:t>
            </a:r>
            <a:r>
              <a:rPr lang="en-US" sz="2000" spc="-3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therefore</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need</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2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have</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confidence</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3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lead</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arranger</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has</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3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experience</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credibility</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manage</a:t>
            </a:r>
            <a:r>
              <a:rPr lang="en-US" sz="2000" spc="-3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this</a:t>
            </a:r>
            <a:r>
              <a:rPr lang="en-US" sz="2000" spc="-2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internal</a:t>
            </a:r>
            <a:r>
              <a:rPr lang="en-US" sz="2000" spc="-3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review</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process.</a:t>
            </a:r>
          </a:p>
          <a:p>
            <a:pPr marL="0" marR="457200" indent="0" algn="just">
              <a:lnSpc>
                <a:spcPct val="150000"/>
              </a:lnSpc>
              <a:spcBef>
                <a:spcPts val="475"/>
              </a:spcBef>
              <a:spcAft>
                <a:spcPts val="0"/>
              </a:spcAft>
              <a:buNone/>
            </a:pPr>
            <a:r>
              <a:rPr lang="en-US" sz="2000" dirty="0">
                <a:effectLst/>
                <a:latin typeface="Times New Roman" panose="02020603050405020304" pitchFamily="18" charset="0"/>
                <a:ea typeface="Times New Roman" panose="02020603050405020304" pitchFamily="18" charset="0"/>
              </a:rPr>
              <a:t>After obtaining their credit approval, lead arrangers ‘underwrite’ the debt, usually</a:t>
            </a:r>
            <a:r>
              <a:rPr lang="en-US" sz="2000" spc="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by</a:t>
            </a:r>
            <a:r>
              <a:rPr lang="en-US" sz="2000" spc="5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signing</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7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agreed</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term</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sheet.</a:t>
            </a:r>
            <a:r>
              <a:rPr lang="en-US" sz="2000" spc="3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term</a:t>
            </a:r>
            <a:r>
              <a:rPr lang="en-US" sz="2000" spc="3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sheet</a:t>
            </a:r>
            <a:r>
              <a:rPr lang="en-US" sz="2000" spc="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sets</a:t>
            </a:r>
            <a:r>
              <a:rPr lang="en-US" sz="2000" spc="3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out</a:t>
            </a:r>
            <a:r>
              <a:rPr lang="en-US" sz="2000" spc="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pricing</a:t>
            </a:r>
            <a:r>
              <a:rPr lang="en-US" sz="2000" spc="7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key</a:t>
            </a:r>
            <a:r>
              <a:rPr lang="en-US" sz="2000" spc="7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terms for the loan, and provides for a final date by which documentation should be signed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t>
            </a:r>
            <a:r>
              <a:rPr lang="en-US" sz="2000" i="1" dirty="0">
                <a:effectLst/>
                <a:latin typeface="Times New Roman" panose="02020603050405020304" pitchFamily="18" charset="0"/>
                <a:ea typeface="Times New Roman" panose="02020603050405020304" pitchFamily="18" charset="0"/>
              </a:rPr>
              <a:t>i.e.</a:t>
            </a:r>
            <a:r>
              <a:rPr lang="en-US" sz="2000" i="1" spc="1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9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validity</a:t>
            </a:r>
            <a:r>
              <a:rPr lang="en-US" sz="2000" spc="6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period),</a:t>
            </a:r>
            <a:r>
              <a:rPr lang="en-US" sz="2000" spc="1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as</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banks</a:t>
            </a:r>
            <a:r>
              <a:rPr lang="en-US" sz="2000" spc="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usually</a:t>
            </a:r>
            <a:r>
              <a:rPr lang="en-US" sz="2000" spc="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have</a:t>
            </a:r>
            <a:r>
              <a:rPr lang="en-US" sz="2000" spc="9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reapply</a:t>
            </a:r>
            <a:r>
              <a:rPr lang="en-US" sz="2000" spc="1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for</a:t>
            </a:r>
            <a:r>
              <a:rPr lang="en-US" sz="2000" spc="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internal</a:t>
            </a:r>
            <a:r>
              <a:rPr lang="en-US" sz="2000" spc="1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credit</a:t>
            </a:r>
            <a:r>
              <a:rPr lang="en-US" sz="2000" spc="6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approval</a:t>
            </a:r>
            <a:r>
              <a:rPr lang="en-US" sz="2000" spc="-2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if</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their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loan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not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signed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within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reasonable period. This signature of a term sheet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 still normally no more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than a moral obligation,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commitment by the banks is usually subject to further detailed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due diligence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Project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Contracts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 associated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documentation,</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signature of</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financing and security documentation. Nonetheless, a term sheet is treated seriously, and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banks normally only withdraw from an underwriting if there is a major change of</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circumstances, either in relation to the project itself, the country in which it is situated, or the market</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 general.</a:t>
            </a:r>
          </a:p>
          <a:p>
            <a:pPr marL="0" indent="0" algn="just">
              <a:buNone/>
            </a:pPr>
            <a:endParaRPr lang="en-US" sz="1800" dirty="0">
              <a:effectLst/>
              <a:latin typeface="Times New Roman" panose="02020603050405020304" pitchFamily="18" charset="0"/>
              <a:ea typeface="Times New Roman" panose="02020603050405020304" pitchFamily="18" charset="0"/>
            </a:endParaRPr>
          </a:p>
          <a:p>
            <a:pPr marL="0" indent="0" algn="just">
              <a:buNone/>
            </a:pPr>
            <a:endParaRPr lang="en-US" dirty="0"/>
          </a:p>
        </p:txBody>
      </p:sp>
    </p:spTree>
    <p:extLst>
      <p:ext uri="{BB962C8B-B14F-4D97-AF65-F5344CB8AC3E}">
        <p14:creationId xmlns:p14="http://schemas.microsoft.com/office/powerpoint/2010/main" val="1750888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647113"/>
          </a:xfrm>
        </p:spPr>
        <p:txBody>
          <a:bodyPr>
            <a:normAutofit/>
          </a:bodyPr>
          <a:lstStyle/>
          <a:p>
            <a:pPr algn="ctr"/>
            <a:r>
              <a:rPr lang="en-US" sz="2800" dirty="0">
                <a:solidFill>
                  <a:schemeClr val="accent1">
                    <a:lumMod val="75000"/>
                  </a:schemeClr>
                </a:solidFill>
                <a:latin typeface="Times New Roman" panose="02020603050405020304" pitchFamily="18" charset="0"/>
                <a:cs typeface="Times New Roman" panose="02020603050405020304" pitchFamily="18" charset="0"/>
              </a:rPr>
              <a:t>Term Sheet, Underwriting, and Documentation</a:t>
            </a:r>
            <a:endParaRPr lang="en-US" sz="2800" dirty="0"/>
          </a:p>
        </p:txBody>
      </p:sp>
      <p:sp>
        <p:nvSpPr>
          <p:cNvPr id="3" name="Content Placeholder 2"/>
          <p:cNvSpPr>
            <a:spLocks noGrp="1"/>
          </p:cNvSpPr>
          <p:nvPr>
            <p:ph idx="1"/>
          </p:nvPr>
        </p:nvSpPr>
        <p:spPr>
          <a:xfrm>
            <a:off x="126609" y="928468"/>
            <a:ext cx="12065391" cy="5795889"/>
          </a:xfrm>
        </p:spPr>
        <p:txBody>
          <a:bodyPr>
            <a:normAutofit/>
          </a:bodyPr>
          <a:lstStyle/>
          <a:p>
            <a:pPr marL="195580" marR="456565" indent="0" algn="just">
              <a:lnSpc>
                <a:spcPct val="150000"/>
              </a:lnSpc>
              <a:spcBef>
                <a:spcPts val="0"/>
              </a:spcBef>
              <a:buNone/>
            </a:pPr>
            <a:r>
              <a:rPr lang="en-US" sz="2000" dirty="0">
                <a:effectLst/>
                <a:latin typeface="Times New Roman" panose="02020603050405020304" pitchFamily="18" charset="0"/>
                <a:ea typeface="Times New Roman" panose="02020603050405020304" pitchFamily="18" charset="0"/>
              </a:rPr>
              <a:t>The next phase in the financing is the negotiation of financing documentation,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typical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terms for which are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discussed in</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Chapter</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14, and, based on the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necessary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due diligence, securing the bank’s agreement to the Project</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Contracts which provide its security. It is quite likely that as a result of these detailed negotiations,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changes in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lending terms or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risk</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profile may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arise,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which</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will again require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credit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approval.</a:t>
            </a:r>
          </a:p>
          <a:p>
            <a:pPr marL="195580" marR="456565" indent="0" algn="just">
              <a:lnSpc>
                <a:spcPct val="150000"/>
              </a:lnSpc>
              <a:spcBef>
                <a:spcPts val="0"/>
              </a:spcBef>
              <a:spcAft>
                <a:spcPts val="0"/>
              </a:spcAft>
              <a:buNone/>
            </a:pPr>
            <a:endParaRPr lang="en-US" sz="2000" dirty="0">
              <a:effectLst/>
              <a:latin typeface="Times New Roman" panose="02020603050405020304" pitchFamily="18" charset="0"/>
              <a:ea typeface="Times New Roman" panose="02020603050405020304" pitchFamily="18" charset="0"/>
            </a:endParaRPr>
          </a:p>
          <a:p>
            <a:pPr marL="195580" marR="456565" indent="0" algn="just">
              <a:lnSpc>
                <a:spcPct val="150000"/>
              </a:lnSpc>
              <a:spcBef>
                <a:spcPts val="0"/>
              </a:spcBef>
              <a:spcAft>
                <a:spcPts val="0"/>
              </a:spcAft>
              <a:buNone/>
            </a:pPr>
            <a:r>
              <a:rPr lang="en-US" sz="2000" dirty="0">
                <a:effectLst/>
                <a:latin typeface="Times New Roman" panose="02020603050405020304" pitchFamily="18" charset="0"/>
                <a:ea typeface="Times New Roman" panose="02020603050405020304" pitchFamily="18" charset="0"/>
              </a:rPr>
              <a:t>Even when the financing documents and the Project Contracts are signed (this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should ideally be simultaneous) the Sponsors have not yet finally obtained committed financing for the Project Company. Even at this stage, the bank(s) may not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actually provide the finance as there are numerous conditions precedent that have 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 fulfilled, before allowing a drawing to be made. When the project has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reached this stage—</a:t>
            </a:r>
            <a:r>
              <a:rPr lang="en-US" sz="2000" i="1" dirty="0">
                <a:effectLst/>
                <a:latin typeface="Times New Roman" panose="02020603050405020304" pitchFamily="18" charset="0"/>
                <a:ea typeface="Times New Roman" panose="02020603050405020304" pitchFamily="18" charset="0"/>
              </a:rPr>
              <a:t>i.e. </a:t>
            </a:r>
            <a:r>
              <a:rPr lang="en-US" sz="2000" dirty="0">
                <a:effectLst/>
                <a:latin typeface="Times New Roman" panose="02020603050405020304" pitchFamily="18" charset="0"/>
                <a:ea typeface="Times New Roman" panose="02020603050405020304" pitchFamily="18" charset="0"/>
              </a:rPr>
              <a:t>conditions precedent have been fulfilled, and the Project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Company is able to begin drawing funds for construction, the project has finally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achieved ‘Financial</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Close’.</a:t>
            </a:r>
          </a:p>
          <a:p>
            <a:pPr marL="0" indent="0" algn="just">
              <a:lnSpc>
                <a:spcPct val="150000"/>
              </a:lnSpc>
              <a:buNone/>
            </a:pPr>
            <a:endParaRPr lang="en-US" sz="2000" dirty="0">
              <a:effectLst/>
              <a:latin typeface="Times New Roman" panose="02020603050405020304" pitchFamily="18" charset="0"/>
              <a:ea typeface="Times New Roman" panose="02020603050405020304" pitchFamily="18" charset="0"/>
            </a:endParaRPr>
          </a:p>
          <a:p>
            <a:pPr marL="0" indent="0" algn="just">
              <a:buNone/>
            </a:pPr>
            <a:endParaRPr lang="en-US" dirty="0"/>
          </a:p>
        </p:txBody>
      </p:sp>
    </p:spTree>
    <p:extLst>
      <p:ext uri="{BB962C8B-B14F-4D97-AF65-F5344CB8AC3E}">
        <p14:creationId xmlns:p14="http://schemas.microsoft.com/office/powerpoint/2010/main" val="15609861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6609"/>
            <a:ext cx="10515600" cy="703385"/>
          </a:xfrm>
        </p:spPr>
        <p:txBody>
          <a:bodyPr>
            <a:normAutofit/>
          </a:bodyPr>
          <a:lstStyle/>
          <a:p>
            <a:pPr algn="ctr"/>
            <a:r>
              <a:rPr lang="en-US" sz="2800" dirty="0">
                <a:solidFill>
                  <a:schemeClr val="accent1">
                    <a:lumMod val="75000"/>
                  </a:schemeClr>
                </a:solidFill>
              </a:rPr>
              <a:t>Information Memorandum and Syndication</a:t>
            </a:r>
          </a:p>
        </p:txBody>
      </p:sp>
      <p:sp>
        <p:nvSpPr>
          <p:cNvPr id="3" name="Content Placeholder 2"/>
          <p:cNvSpPr>
            <a:spLocks noGrp="1"/>
          </p:cNvSpPr>
          <p:nvPr>
            <p:ph idx="1"/>
          </p:nvPr>
        </p:nvSpPr>
        <p:spPr>
          <a:xfrm>
            <a:off x="140677" y="829994"/>
            <a:ext cx="11943471" cy="5346969"/>
          </a:xfrm>
        </p:spPr>
        <p:txBody>
          <a:bodyPr>
            <a:normAutofit/>
          </a:bodyPr>
          <a:lstStyle/>
          <a:p>
            <a:pPr marL="0" indent="0">
              <a:buNone/>
            </a:pPr>
            <a:endParaRPr lang="en-US" dirty="0">
              <a:solidFill>
                <a:srgbClr val="FF0000"/>
              </a:solidFill>
            </a:endParaRPr>
          </a:p>
          <a:p>
            <a:pPr marL="0" indent="0" algn="just">
              <a:lnSpc>
                <a:spcPct val="150000"/>
              </a:lnSpc>
              <a:buNone/>
            </a:pPr>
            <a:r>
              <a:rPr lang="en-US" sz="2400" dirty="0">
                <a:latin typeface="Times New Roman" panose="02020603050405020304" pitchFamily="18" charset="0"/>
                <a:cs typeface="Times New Roman" panose="02020603050405020304" pitchFamily="18" charset="0"/>
              </a:rPr>
              <a:t>The lead arrangers (and any sub-underwriters they may bring in) may wish to reduce their own exposure by placing (syndicating) part of the financing with other banks in the market. The lead arrangers prepare a package of information to facilitate this syndication process, at the heart of which is an Information Memorandum. This Final Information Memorandum (FIM) used for syndication may be based on a Preliminary Information Memorandum (PIM) originally prepared by the Sponsors or their financial advisor to present the project to prospective lead arrangers. The bank in charge of the syndication process is generally known as the ‘book runner’.</a:t>
            </a:r>
          </a:p>
          <a:p>
            <a:pPr marL="0" indent="0" algn="just">
              <a:lnSpc>
                <a:spcPct val="150000"/>
              </a:lnSpc>
              <a:buNone/>
            </a:pPr>
            <a:endParaRPr lang="en-US" sz="2400" dirty="0">
              <a:latin typeface="Times New Roman" panose="02020603050405020304" pitchFamily="18" charset="0"/>
              <a:cs typeface="Times New Roman" panose="02020603050405020304" pitchFamily="18" charset="0"/>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40158475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5508"/>
            <a:ext cx="10515600" cy="661182"/>
          </a:xfrm>
        </p:spPr>
        <p:txBody>
          <a:bodyPr>
            <a:normAutofit/>
          </a:bodyPr>
          <a:lstStyle/>
          <a:p>
            <a:pPr algn="ctr">
              <a:lnSpc>
                <a:spcPct val="150000"/>
              </a:lnSpc>
            </a:pPr>
            <a:r>
              <a:rPr lang="en-US" sz="2800" dirty="0">
                <a:solidFill>
                  <a:schemeClr val="accent1">
                    <a:lumMod val="75000"/>
                  </a:schemeClr>
                </a:solidFill>
                <a:latin typeface="Times New Roman" panose="02020603050405020304" pitchFamily="18" charset="0"/>
                <a:cs typeface="Times New Roman" panose="02020603050405020304" pitchFamily="18" charset="0"/>
              </a:rPr>
              <a:t>Information Memorandum and Syndication</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25083" y="1378634"/>
            <a:ext cx="11746523" cy="5373858"/>
          </a:xfrm>
        </p:spPr>
        <p:txBody>
          <a:bodyPr>
            <a:normAutofit/>
          </a:bodyPr>
          <a:lstStyle/>
          <a:p>
            <a:pPr marL="0" indent="0" algn="just">
              <a:lnSpc>
                <a:spcPct val="160000"/>
              </a:lnSpc>
              <a:buNone/>
            </a:pPr>
            <a:r>
              <a:rPr lang="en-US" sz="2000" dirty="0">
                <a:solidFill>
                  <a:srgbClr val="FF0000"/>
                </a:solidFill>
                <a:latin typeface="Times New Roman" panose="02020603050405020304" pitchFamily="18" charset="0"/>
                <a:cs typeface="Times New Roman" panose="02020603050405020304" pitchFamily="18" charset="0"/>
              </a:rPr>
              <a:t>The FIM should provide a detailed summary of the transaction, including:</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a summary overview of the project, its general background, and reasons of existence.</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the term sheet.</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the Project Company, its ownership, organization, and management.</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financial and other information on Sponsors and other major project parties, including their experience in similar projects and the nature of their involvement in and support for the current project.</a:t>
            </a:r>
          </a:p>
          <a:p>
            <a:pPr marL="0" indent="0" algn="just">
              <a:lnSpc>
                <a:spcPct val="160000"/>
              </a:lnSpc>
              <a:buNone/>
            </a:pPr>
            <a:r>
              <a:rPr lang="en-US" sz="2000" dirty="0"/>
              <a:t>● </a:t>
            </a:r>
            <a:r>
              <a:rPr lang="en-US" sz="2000" dirty="0">
                <a:latin typeface="Times New Roman" panose="02020603050405020304" pitchFamily="18" charset="0"/>
                <a:cs typeface="Times New Roman" panose="02020603050405020304" pitchFamily="18" charset="0"/>
              </a:rPr>
              <a:t>technical description of the construction and operation of the project;</a:t>
            </a:r>
          </a:p>
          <a:p>
            <a:pPr marL="0" indent="0" algn="just">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030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5508"/>
            <a:ext cx="10515600" cy="661182"/>
          </a:xfrm>
        </p:spPr>
        <p:txBody>
          <a:bodyPr>
            <a:normAutofit/>
          </a:bodyPr>
          <a:lstStyle/>
          <a:p>
            <a:pPr algn="ctr">
              <a:lnSpc>
                <a:spcPct val="150000"/>
              </a:lnSpc>
            </a:pPr>
            <a:r>
              <a:rPr lang="en-US" sz="2800" dirty="0">
                <a:solidFill>
                  <a:schemeClr val="accent1">
                    <a:lumMod val="75000"/>
                  </a:schemeClr>
                </a:solidFill>
                <a:latin typeface="Times New Roman" panose="02020603050405020304" pitchFamily="18" charset="0"/>
                <a:cs typeface="Times New Roman" panose="02020603050405020304" pitchFamily="18" charset="0"/>
              </a:rPr>
              <a:t>Information Memorandum and Syndication</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25083" y="1378634"/>
            <a:ext cx="11746523" cy="5373858"/>
          </a:xfrm>
        </p:spPr>
        <p:txBody>
          <a:bodyPr>
            <a:normAutofit/>
          </a:bodyPr>
          <a:lstStyle/>
          <a:p>
            <a:pPr marL="0" indent="0" algn="just">
              <a:lnSpc>
                <a:spcPct val="160000"/>
              </a:lnSpc>
              <a:buNone/>
            </a:pPr>
            <a:r>
              <a:rPr lang="en-US" sz="2000" dirty="0">
                <a:solidFill>
                  <a:srgbClr val="FF0000"/>
                </a:solidFill>
                <a:latin typeface="Times New Roman" panose="02020603050405020304" pitchFamily="18" charset="0"/>
                <a:cs typeface="Times New Roman" panose="02020603050405020304" pitchFamily="18" charset="0"/>
              </a:rPr>
              <a:t>The FIM should provide a detailed summary of the transaction, including (continued):</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market situation (the commercial basis for the project), where relevant, covering</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aspects such as supply and demand, competition, etc. </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summary of the Project Contracts.</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project costs and financing plan.</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risk analysis.</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financial analysis, including the Base Case financial model and sensitivity analyses.</a:t>
            </a:r>
          </a:p>
          <a:p>
            <a:pPr marL="0" indent="0" algn="just">
              <a:lnSpc>
                <a:spcPct val="160000"/>
              </a:lnSpc>
              <a:buNone/>
            </a:pP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6535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2542"/>
            <a:ext cx="10515600" cy="675249"/>
          </a:xfrm>
        </p:spPr>
        <p:txBody>
          <a:bodyPr>
            <a:normAutofit/>
          </a:bodyPr>
          <a:lstStyle/>
          <a:p>
            <a:pPr algn="ctr"/>
            <a:r>
              <a:rPr lang="en-US" sz="2800" dirty="0">
                <a:solidFill>
                  <a:schemeClr val="accent1">
                    <a:lumMod val="75000"/>
                  </a:schemeClr>
                </a:solidFill>
                <a:latin typeface="Times New Roman" panose="02020603050405020304" pitchFamily="18" charset="0"/>
                <a:cs typeface="Times New Roman" panose="02020603050405020304" pitchFamily="18" charset="0"/>
              </a:rPr>
              <a:t>Information Memorandum and Syndication</a:t>
            </a:r>
            <a:endParaRPr lang="en-US" sz="2800" dirty="0"/>
          </a:p>
        </p:txBody>
      </p:sp>
      <p:sp>
        <p:nvSpPr>
          <p:cNvPr id="3" name="Content Placeholder 2"/>
          <p:cNvSpPr>
            <a:spLocks noGrp="1"/>
          </p:cNvSpPr>
          <p:nvPr>
            <p:ph idx="1"/>
          </p:nvPr>
        </p:nvSpPr>
        <p:spPr>
          <a:xfrm>
            <a:off x="295423" y="1195754"/>
            <a:ext cx="11746522" cy="5549704"/>
          </a:xfrm>
        </p:spPr>
        <p:txBody>
          <a:bodyPr>
            <a:normAutofit fontScale="92500" lnSpcReduction="20000"/>
          </a:bodyPr>
          <a:lstStyle/>
          <a:p>
            <a:pPr marL="0" indent="0" algn="just">
              <a:lnSpc>
                <a:spcPct val="150000"/>
              </a:lnSpc>
              <a:buNone/>
            </a:pPr>
            <a:r>
              <a:rPr lang="en-US" sz="2200" dirty="0">
                <a:solidFill>
                  <a:srgbClr val="FF0000"/>
                </a:solidFill>
                <a:latin typeface="Times New Roman" panose="02020603050405020304" pitchFamily="18" charset="0"/>
                <a:cs typeface="Times New Roman" panose="02020603050405020304" pitchFamily="18" charset="0"/>
              </a:rPr>
              <a:t>The Information Memorandum is accompanied by supplementary reports and information, which may include:</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the legal advisors may provide a summary of legal aspects of the project.</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a technical report from the Lenders’ Engineer summarizing their due diligence review</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a report on insurances from the insurance advisor.</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a copy of the financial model, with the Model Auditor’s report </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advisor’s report on the market in which the project is operating and its revenue projections (if sales of its product or services are not covered by a long term Project Agreement or Offtake Contract—even if they are, background information on the market is useful).</a:t>
            </a:r>
            <a:endParaRPr lang="ar-EG" sz="2200" dirty="0">
              <a:latin typeface="Times New Roman" panose="02020603050405020304" pitchFamily="18" charset="0"/>
              <a:cs typeface="Times New Roman" panose="02020603050405020304" pitchFamily="18" charset="0"/>
            </a:endParaRPr>
          </a:p>
          <a:p>
            <a:pPr marL="0" indent="0">
              <a:lnSpc>
                <a:spcPct val="124000"/>
              </a:lnSpc>
              <a:buNone/>
            </a:pPr>
            <a:r>
              <a:rPr lang="en-US" sz="2200" dirty="0">
                <a:latin typeface="Times New Roman" panose="02020603050405020304" pitchFamily="18" charset="0"/>
                <a:cs typeface="Times New Roman" panose="02020603050405020304" pitchFamily="18" charset="0"/>
              </a:rPr>
              <a:t>● a similar market report on fuel or raw material input supplies may be relevant.</a:t>
            </a:r>
          </a:p>
          <a:p>
            <a:pPr marL="0" indent="0">
              <a:lnSpc>
                <a:spcPct val="124000"/>
              </a:lnSpc>
              <a:buNone/>
            </a:pPr>
            <a:r>
              <a:rPr lang="en-US" sz="2200" dirty="0">
                <a:latin typeface="Times New Roman" panose="02020603050405020304" pitchFamily="18" charset="0"/>
                <a:cs typeface="Times New Roman" panose="02020603050405020304" pitchFamily="18" charset="0"/>
              </a:rPr>
              <a:t>● the environmental impact assessment.</a:t>
            </a:r>
          </a:p>
          <a:p>
            <a:pPr marL="0" indent="0">
              <a:lnSpc>
                <a:spcPct val="124000"/>
              </a:lnSpc>
              <a:buNone/>
            </a:pPr>
            <a:r>
              <a:rPr lang="en-US" sz="2200" dirty="0">
                <a:latin typeface="Times New Roman" panose="02020603050405020304" pitchFamily="18" charset="0"/>
                <a:cs typeface="Times New Roman" panose="02020603050405020304" pitchFamily="18" charset="0"/>
              </a:rPr>
              <a:t>● annual reports and other financial information on the various parties to the project.</a:t>
            </a:r>
          </a:p>
          <a:p>
            <a:pPr marL="0" indent="0" algn="just">
              <a:lnSpc>
                <a:spcPct val="124000"/>
              </a:lnSpc>
              <a:buNone/>
            </a:pPr>
            <a:endParaRPr lang="en-US" sz="2200" dirty="0">
              <a:latin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5444685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0678"/>
            <a:ext cx="10515600" cy="540360"/>
          </a:xfrm>
        </p:spPr>
        <p:txBody>
          <a:bodyPr>
            <a:normAutofit/>
          </a:bodyPr>
          <a:lstStyle/>
          <a:p>
            <a:pPr algn="ctr"/>
            <a:r>
              <a:rPr lang="en-US" sz="2800" dirty="0"/>
              <a:t>Loan Agency</a:t>
            </a:r>
          </a:p>
        </p:txBody>
      </p:sp>
      <p:sp>
        <p:nvSpPr>
          <p:cNvPr id="3" name="Content Placeholder 2"/>
          <p:cNvSpPr>
            <a:spLocks noGrp="1"/>
          </p:cNvSpPr>
          <p:nvPr>
            <p:ph idx="1"/>
          </p:nvPr>
        </p:nvSpPr>
        <p:spPr>
          <a:xfrm>
            <a:off x="225083" y="928468"/>
            <a:ext cx="11816861" cy="5683347"/>
          </a:xfrm>
        </p:spPr>
        <p:txBody>
          <a:bodyPr>
            <a:normAutofit/>
          </a:bodyPr>
          <a:lstStyle/>
          <a:p>
            <a:pPr marL="0" indent="0">
              <a:lnSpc>
                <a:spcPct val="150000"/>
              </a:lnSpc>
              <a:buNone/>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 cases where the loan is being provided by a syndicate of banks, whether lead</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arrangers, participating banks or a bank ‘club’, once the financing documentation has</a:t>
            </a:r>
            <a:r>
              <a:rPr lang="en-US" sz="20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been signed one of the lead arrangers acts as agent for the bank syndicate as a whole:</a:t>
            </a:r>
            <a:r>
              <a:rPr lang="en-US" sz="20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this</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agent</a:t>
            </a:r>
            <a:r>
              <a:rPr lang="en-US" sz="2000" spc="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bank</a:t>
            </a:r>
            <a:r>
              <a:rPr lang="en-US" sz="2000" spc="120" dirty="0">
                <a:solidFill>
                  <a:srgbClr val="0080AC"/>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acts</a:t>
            </a:r>
            <a:r>
              <a:rPr lang="en-US" sz="2000" spc="1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000" spc="1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channel</a:t>
            </a:r>
            <a:r>
              <a:rPr lang="en-US" sz="2000" spc="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between</a:t>
            </a:r>
            <a:r>
              <a:rPr lang="en-US" sz="2000" spc="1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Company</a:t>
            </a:r>
            <a:r>
              <a:rPr lang="en-US" sz="2000" spc="1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000" spc="1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banks,</a:t>
            </a:r>
            <a:r>
              <a:rPr lang="en-US" sz="2000" spc="1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as otherwise</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Company</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could</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find</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it</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is</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spending</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an</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excessive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amount</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time</a:t>
            </a:r>
            <a:r>
              <a:rPr lang="en-US" sz="20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communicating</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with</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individual</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banks.</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agent</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bank</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performs</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various</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tasks:</a:t>
            </a:r>
          </a:p>
          <a:p>
            <a:pPr marL="0" indent="0">
              <a:lnSpc>
                <a:spcPct val="150000"/>
              </a:lnSpc>
              <a:buNone/>
            </a:pPr>
            <a:r>
              <a:rPr lang="en-US" sz="2000" dirty="0">
                <a:latin typeface="Times New Roman" panose="02020603050405020304" pitchFamily="18" charset="0"/>
                <a:cs typeface="Times New Roman" panose="02020603050405020304" pitchFamily="18" charset="0"/>
              </a:rPr>
              <a:t>● collects the funds from the syndicate when drawings are made and passes these on to the Project Company.</a:t>
            </a:r>
          </a:p>
          <a:p>
            <a:pPr marL="0" indent="0">
              <a:lnSpc>
                <a:spcPct val="150000"/>
              </a:lnSpc>
              <a:buNone/>
            </a:pPr>
            <a:r>
              <a:rPr lang="en-US" sz="2000" dirty="0">
                <a:latin typeface="Times New Roman" panose="02020603050405020304" pitchFamily="18" charset="0"/>
                <a:cs typeface="Times New Roman" panose="02020603050405020304" pitchFamily="18" charset="0"/>
              </a:rPr>
              <a:t>● holds the project security on behalf of the lenders however, this function may be carried out by a separate security trustee, acting on the instructions of the agent bank.</a:t>
            </a:r>
          </a:p>
          <a:p>
            <a:pPr marL="0" indent="0">
              <a:lnSpc>
                <a:spcPct val="150000"/>
              </a:lnSpc>
              <a:buNone/>
            </a:pPr>
            <a:r>
              <a:rPr lang="en-US" sz="2000" dirty="0">
                <a:latin typeface="Times New Roman" panose="02020603050405020304" pitchFamily="18" charset="0"/>
                <a:cs typeface="Times New Roman" panose="02020603050405020304" pitchFamily="18" charset="0"/>
              </a:rPr>
              <a:t>● calculates interest rates, interest payments and principal repayments.</a:t>
            </a:r>
          </a:p>
          <a:p>
            <a:pPr marL="0" indent="0">
              <a:lnSpc>
                <a:spcPct val="150000"/>
              </a:lnSpc>
              <a:buNone/>
            </a:pPr>
            <a:r>
              <a:rPr lang="en-US" sz="2000" dirty="0">
                <a:latin typeface="Times New Roman" panose="02020603050405020304" pitchFamily="18" charset="0"/>
                <a:cs typeface="Times New Roman" panose="02020603050405020304" pitchFamily="18" charset="0"/>
              </a:rPr>
              <a:t>● receives these debt-service payments from the Project Company and passes their respective shares on to the individual syndicate banks. </a:t>
            </a: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15145953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7711"/>
            <a:ext cx="10515600" cy="794825"/>
          </a:xfrm>
        </p:spPr>
        <p:txBody>
          <a:bodyPr>
            <a:normAutofit/>
          </a:bodyPr>
          <a:lstStyle/>
          <a:p>
            <a:pPr algn="ctr"/>
            <a:r>
              <a:rPr lang="en-US" sz="2800" dirty="0">
                <a:latin typeface="Times New Roman" panose="02020603050405020304" pitchFamily="18" charset="0"/>
                <a:cs typeface="Times New Roman" panose="02020603050405020304" pitchFamily="18" charset="0"/>
              </a:rPr>
              <a:t>Loan Agency</a:t>
            </a:r>
          </a:p>
        </p:txBody>
      </p:sp>
      <p:sp>
        <p:nvSpPr>
          <p:cNvPr id="3" name="Content Placeholder 2"/>
          <p:cNvSpPr>
            <a:spLocks noGrp="1"/>
          </p:cNvSpPr>
          <p:nvPr>
            <p:ph idx="1"/>
          </p:nvPr>
        </p:nvSpPr>
        <p:spPr>
          <a:xfrm>
            <a:off x="351692" y="1167618"/>
            <a:ext cx="11605846" cy="5542671"/>
          </a:xfrm>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 gathers information about the progress of the project, in liaison with the banks’ advisors, and distributes this to the syndicate at regular intervals.</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monitors the Project Company’s compliance with the requirements of the financing documentation and provides information on this to the syndicate banks.</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arranges meetings and site visits as necessary for the Project Company and the Sponsors to make more formal presentations to the syndicate banks on the project’s progress.</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organizes discussions with and voting by the syndicate if the Project Company needs to obtain an amendment or waiver of some term of the financing.</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takes enforcement action against the Project Company or the security after a default.</a:t>
            </a:r>
          </a:p>
        </p:txBody>
      </p:sp>
    </p:spTree>
    <p:extLst>
      <p:ext uri="{BB962C8B-B14F-4D97-AF65-F5344CB8AC3E}">
        <p14:creationId xmlns:p14="http://schemas.microsoft.com/office/powerpoint/2010/main" val="4231524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0677"/>
            <a:ext cx="10515600" cy="675249"/>
          </a:xfrm>
        </p:spPr>
        <p:txBody>
          <a:bodyPr>
            <a:noAutofit/>
          </a:bodyPr>
          <a:lstStyle/>
          <a:p>
            <a:pPr algn="ctr"/>
            <a:r>
              <a:rPr lang="en-US" sz="2800" dirty="0">
                <a:solidFill>
                  <a:schemeClr val="accent1">
                    <a:lumMod val="75000"/>
                  </a:schemeClr>
                </a:solidFill>
              </a:rPr>
              <a:t>Collateralized Loan Obligations (CLOs):</a:t>
            </a:r>
            <a:br>
              <a:rPr lang="en-US" sz="2800" dirty="0">
                <a:solidFill>
                  <a:schemeClr val="accent1">
                    <a:lumMod val="75000"/>
                  </a:schemeClr>
                </a:solidFill>
              </a:rPr>
            </a:br>
            <a:endParaRPr lang="en-US" sz="2800" dirty="0">
              <a:solidFill>
                <a:schemeClr val="accent1">
                  <a:lumMod val="75000"/>
                </a:schemeClr>
              </a:solidFill>
            </a:endParaRPr>
          </a:p>
        </p:txBody>
      </p:sp>
      <p:sp>
        <p:nvSpPr>
          <p:cNvPr id="3" name="Content Placeholder 2"/>
          <p:cNvSpPr>
            <a:spLocks noGrp="1"/>
          </p:cNvSpPr>
          <p:nvPr>
            <p:ph idx="1"/>
          </p:nvPr>
        </p:nvSpPr>
        <p:spPr>
          <a:xfrm>
            <a:off x="182880" y="1195754"/>
            <a:ext cx="11802794" cy="5521569"/>
          </a:xfrm>
        </p:spPr>
        <p:txBody>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CLOs are a method of effectively syndicating bank loans to non-bank lenders (e.g. life-insurance companies or pension funds)—the process is also known as securitization. A bank ‘packages’ up a portfolio of its project-finance loans (usually of a similar type, e.g. PPPs) and ‘sells’ these off. There are two types of CLO:</a:t>
            </a:r>
            <a:endParaRPr lang="ar-EG" sz="2000" dirty="0">
              <a:latin typeface="Times New Roman" panose="02020603050405020304" pitchFamily="18" charset="0"/>
              <a:cs typeface="Times New Roman" panose="02020603050405020304" pitchFamily="18" charset="0"/>
            </a:endParaRPr>
          </a:p>
          <a:p>
            <a:pPr marL="0" indent="0" algn="just">
              <a:lnSpc>
                <a:spcPct val="150000"/>
              </a:lnSpc>
              <a:buNone/>
            </a:pPr>
            <a:r>
              <a:rPr lang="en-US" sz="2000" dirty="0">
                <a:solidFill>
                  <a:srgbClr val="FF0000"/>
                </a:solidFill>
                <a:latin typeface="Times New Roman" panose="02020603050405020304" pitchFamily="18" charset="0"/>
                <a:cs typeface="Times New Roman" panose="02020603050405020304" pitchFamily="18" charset="0"/>
              </a:rPr>
              <a:t>(1) Synthetic CLOs: </a:t>
            </a:r>
            <a:r>
              <a:rPr lang="en-US" sz="2000" dirty="0">
                <a:latin typeface="Times New Roman" panose="02020603050405020304" pitchFamily="18" charset="0"/>
                <a:cs typeface="Times New Roman" panose="02020603050405020304" pitchFamily="18" charset="0"/>
              </a:rPr>
              <a:t>here the bank just transfers the risk to the new lenders (who thus provide the bank with a guarantee against its portfolio), but continues to fund and manage the portfolio, and keep a share of the credit margin.</a:t>
            </a:r>
          </a:p>
          <a:p>
            <a:pPr marL="0" indent="0" algn="just">
              <a:lnSpc>
                <a:spcPct val="150000"/>
              </a:lnSpc>
              <a:buNone/>
            </a:pPr>
            <a:r>
              <a:rPr lang="en-US" sz="2000" dirty="0">
                <a:solidFill>
                  <a:srgbClr val="FF0000"/>
                </a:solidFill>
                <a:latin typeface="Times New Roman" panose="02020603050405020304" pitchFamily="18" charset="0"/>
                <a:cs typeface="Times New Roman" panose="02020603050405020304" pitchFamily="18" charset="0"/>
              </a:rPr>
              <a:t>(2) Cash CLOs: </a:t>
            </a:r>
            <a:r>
              <a:rPr lang="en-US" sz="2000" dirty="0">
                <a:latin typeface="Times New Roman" panose="02020603050405020304" pitchFamily="18" charset="0"/>
                <a:cs typeface="Times New Roman" panose="02020603050405020304" pitchFamily="18" charset="0"/>
              </a:rPr>
              <a:t>here the bank (or banks—more than one may be involved) actually sells its portfolio to the new lenders but continues to manage it on their behalf, for which it is paid a fee.</a:t>
            </a:r>
          </a:p>
          <a:p>
            <a:pPr marL="0" indent="0" algn="just">
              <a:buNone/>
            </a:pPr>
            <a:endParaRPr lang="en-US" dirty="0"/>
          </a:p>
        </p:txBody>
      </p:sp>
    </p:spTree>
    <p:extLst>
      <p:ext uri="{BB962C8B-B14F-4D97-AF65-F5344CB8AC3E}">
        <p14:creationId xmlns:p14="http://schemas.microsoft.com/office/powerpoint/2010/main" val="25790388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solidFill>
                  <a:schemeClr val="accent1">
                    <a:lumMod val="75000"/>
                  </a:schemeClr>
                </a:solidFill>
                <a:highlight>
                  <a:srgbClr val="FFFF00"/>
                </a:highlight>
              </a:rPr>
              <a:t>BONDS</a:t>
            </a:r>
          </a:p>
        </p:txBody>
      </p:sp>
      <p:sp>
        <p:nvSpPr>
          <p:cNvPr id="3" name="Content Placeholder 2"/>
          <p:cNvSpPr>
            <a:spLocks noGrp="1"/>
          </p:cNvSpPr>
          <p:nvPr>
            <p:ph idx="1"/>
          </p:nvPr>
        </p:nvSpPr>
        <p:spPr>
          <a:xfrm>
            <a:off x="225083" y="1825625"/>
            <a:ext cx="11966917" cy="4351338"/>
          </a:xfrm>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As has been seen, bonds have provided an important source of project finance in certain specific markets. The key difference in nature between loans and bonds is that bonds are tradable instruments and therefore have at least a theoretical liquidity, which loans do not. This difference is not as great as it at first appears, because many bonds are sold on a ‘private placement’ basis, to investors who do not intend to trade them in the market, whereas loans are in fact traded on an ad hoc basis between banks.</a:t>
            </a:r>
            <a:endParaRPr lang="ar-EG" sz="2000" dirty="0">
              <a:latin typeface="Times New Roman" panose="02020603050405020304" pitchFamily="18" charset="0"/>
              <a:cs typeface="Times New Roman" panose="02020603050405020304" pitchFamily="18" charset="0"/>
            </a:endParaRPr>
          </a:p>
          <a:p>
            <a:pPr marL="0" indent="0" algn="just">
              <a:lnSpc>
                <a:spcPct val="150000"/>
              </a:lnSpc>
              <a:buNone/>
            </a:pPr>
            <a:r>
              <a:rPr lang="en-US" sz="2000" dirty="0">
                <a:latin typeface="Times New Roman" panose="02020603050405020304" pitchFamily="18" charset="0"/>
                <a:cs typeface="Times New Roman" panose="02020603050405020304" pitchFamily="18" charset="0"/>
              </a:rPr>
              <a:t>Bonds are purchased by investors looking for long-term, fixed-rate income— typically life-insurance companies and pension funds, or individual investors (usually investing via bond funds.</a:t>
            </a:r>
          </a:p>
          <a:p>
            <a:pPr marL="0" indent="0" algn="just">
              <a:buNone/>
            </a:pPr>
            <a:endParaRPr lang="en-US" dirty="0"/>
          </a:p>
        </p:txBody>
      </p:sp>
    </p:spTree>
    <p:extLst>
      <p:ext uri="{BB962C8B-B14F-4D97-AF65-F5344CB8AC3E}">
        <p14:creationId xmlns:p14="http://schemas.microsoft.com/office/powerpoint/2010/main" val="26310282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914399"/>
          </a:xfrm>
        </p:spPr>
        <p:txBody>
          <a:bodyPr/>
          <a:lstStyle/>
          <a:p>
            <a:pPr algn="ctr"/>
            <a:r>
              <a:rPr lang="en-US" dirty="0">
                <a:solidFill>
                  <a:schemeClr val="accent1">
                    <a:lumMod val="75000"/>
                  </a:schemeClr>
                </a:solidFill>
                <a:highlight>
                  <a:srgbClr val="FFFF00"/>
                </a:highlight>
              </a:rPr>
              <a:t>BONDS</a:t>
            </a:r>
            <a:endParaRPr lang="en-US" dirty="0"/>
          </a:p>
        </p:txBody>
      </p:sp>
      <p:sp>
        <p:nvSpPr>
          <p:cNvPr id="3" name="Content Placeholder 2"/>
          <p:cNvSpPr>
            <a:spLocks noGrp="1"/>
          </p:cNvSpPr>
          <p:nvPr>
            <p:ph idx="1"/>
          </p:nvPr>
        </p:nvSpPr>
        <p:spPr>
          <a:xfrm>
            <a:off x="196948" y="1012874"/>
            <a:ext cx="11704320" cy="5627077"/>
          </a:xfrm>
        </p:spPr>
        <p:txBody>
          <a:bodyPr>
            <a:normAutofit/>
          </a:bodyPr>
          <a:lstStyle/>
          <a:p>
            <a:pPr marL="514350" indent="-514350" algn="just">
              <a:lnSpc>
                <a:spcPct val="150000"/>
              </a:lnSpc>
              <a:buAutoNum type="arabicPeriod"/>
            </a:pPr>
            <a:r>
              <a:rPr lang="en-US" sz="2000" dirty="0">
                <a:solidFill>
                  <a:srgbClr val="FF0000"/>
                </a:solidFill>
                <a:latin typeface="Times New Roman" panose="02020603050405020304" pitchFamily="18" charset="0"/>
                <a:cs typeface="Times New Roman" panose="02020603050405020304" pitchFamily="18" charset="0"/>
              </a:rPr>
              <a:t>The Investment Bank and the Credit Rating Agencies:</a:t>
            </a:r>
          </a:p>
          <a:p>
            <a:pPr marL="0" indent="0" algn="just">
              <a:lnSpc>
                <a:spcPct val="150000"/>
              </a:lnSpc>
              <a:buNone/>
            </a:pPr>
            <a:r>
              <a:rPr lang="en-US" sz="2000" dirty="0">
                <a:latin typeface="Times New Roman" panose="02020603050405020304" pitchFamily="18" charset="0"/>
                <a:cs typeface="Times New Roman" panose="02020603050405020304" pitchFamily="18" charset="0"/>
              </a:rPr>
              <a:t>Investors in bonds generally do not get directly involved in the due-diligence process to the extent that banks do, and rely more on the project’s investment bank and a credit rating agency to carry out this work.</a:t>
            </a:r>
          </a:p>
          <a:p>
            <a:pPr marL="0" indent="0" algn="just">
              <a:lnSpc>
                <a:spcPct val="150000"/>
              </a:lnSpc>
              <a:buNone/>
            </a:pPr>
            <a:r>
              <a:rPr lang="en-US" sz="2000" dirty="0">
                <a:latin typeface="Times New Roman" panose="02020603050405020304" pitchFamily="18" charset="0"/>
                <a:cs typeface="Times New Roman" panose="02020603050405020304" pitchFamily="18" charset="0"/>
              </a:rPr>
              <a:t>An investment bank (i.e. a bank that arranges and underwrites financing but does not normally provide the financing itself, except on a temporary basis) is appointed as lead arranger and assists in structuring the project in a similar way to a financial advisor on a bank loan.</a:t>
            </a:r>
            <a:endParaRPr lang="ar-EG" sz="2000" dirty="0">
              <a:latin typeface="Times New Roman" panose="02020603050405020304" pitchFamily="18" charset="0"/>
              <a:cs typeface="Times New Roman" panose="02020603050405020304" pitchFamily="18" charset="0"/>
            </a:endParaRPr>
          </a:p>
          <a:p>
            <a:pPr marL="0" indent="0" algn="just">
              <a:lnSpc>
                <a:spcPct val="150000"/>
              </a:lnSpc>
              <a:buNone/>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investment</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bank then makes</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 presentation on the</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 to a credit rating</a:t>
            </a:r>
            <a:r>
              <a:rPr lang="en-US" sz="2000" spc="1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agency</a:t>
            </a:r>
            <a:r>
              <a:rPr lang="en-US" sz="2000" spc="18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leaders</a:t>
            </a:r>
            <a:r>
              <a:rPr lang="en-US" sz="2000" spc="1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000" spc="1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7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field</a:t>
            </a:r>
            <a:r>
              <a:rPr lang="en-US" sz="2000" spc="1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1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far</a:t>
            </a:r>
            <a:r>
              <a:rPr lang="en-US" sz="2000" spc="17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1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project-finance</a:t>
            </a:r>
            <a:r>
              <a:rPr lang="en-US" sz="2000" spc="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bonds</a:t>
            </a:r>
            <a:r>
              <a:rPr lang="en-US" sz="2000" spc="1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000" spc="1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concerned</a:t>
            </a:r>
            <a:r>
              <a:rPr lang="en-US" sz="20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are Standard &amp; Poor’s and Moody’s Investors Services), which assigns the bond a</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credit</a:t>
            </a:r>
            <a:r>
              <a:rPr lang="en-US" sz="2000" spc="1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rating</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based</a:t>
            </a:r>
            <a:r>
              <a:rPr lang="en-US" sz="2000" spc="1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on</a:t>
            </a:r>
            <a:r>
              <a:rPr lang="en-US" sz="2000" spc="1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its</a:t>
            </a:r>
            <a:r>
              <a:rPr lang="en-US" sz="2000" spc="1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independent</a:t>
            </a:r>
            <a:r>
              <a:rPr lang="en-US" sz="2000" spc="1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review</a:t>
            </a:r>
            <a:r>
              <a:rPr lang="en-US" sz="2000" spc="1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risks</a:t>
            </a:r>
            <a:r>
              <a:rPr lang="en-US" sz="2000" spc="1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including </a:t>
            </a:r>
            <a:r>
              <a:rPr lang="en-US" sz="2000" dirty="0">
                <a:effectLst/>
                <a:latin typeface="Times New Roman" panose="02020603050405020304" pitchFamily="18" charset="0"/>
                <a:ea typeface="Times New Roman" panose="02020603050405020304" pitchFamily="18" charset="0"/>
              </a:rPr>
              <a:t>legal documentation and independent advisors’ reports. This review considers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same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risk</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issues</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commercial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 would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do.</a:t>
            </a: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602900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914399"/>
          </a:xfrm>
        </p:spPr>
        <p:txBody>
          <a:bodyPr/>
          <a:lstStyle/>
          <a:p>
            <a:pPr algn="ctr"/>
            <a:r>
              <a:rPr lang="en-US" dirty="0">
                <a:solidFill>
                  <a:schemeClr val="accent1">
                    <a:lumMod val="75000"/>
                  </a:schemeClr>
                </a:solidFill>
                <a:highlight>
                  <a:srgbClr val="FFFF00"/>
                </a:highlight>
              </a:rPr>
              <a:t>BONDS</a:t>
            </a:r>
            <a:endParaRPr lang="en-US" dirty="0"/>
          </a:p>
        </p:txBody>
      </p:sp>
      <p:sp>
        <p:nvSpPr>
          <p:cNvPr id="3" name="Content Placeholder 2"/>
          <p:cNvSpPr>
            <a:spLocks noGrp="1"/>
          </p:cNvSpPr>
          <p:nvPr>
            <p:ph idx="1"/>
          </p:nvPr>
        </p:nvSpPr>
        <p:spPr>
          <a:xfrm>
            <a:off x="196948" y="1012874"/>
            <a:ext cx="11704320" cy="5627077"/>
          </a:xfrm>
        </p:spPr>
        <p:txBody>
          <a:bodyPr>
            <a:normAutofit/>
          </a:bodyPr>
          <a:lstStyle/>
          <a:p>
            <a:pPr marL="0" indent="0" algn="just">
              <a:lnSpc>
                <a:spcPct val="150000"/>
              </a:lnSpc>
              <a:buNone/>
            </a:pPr>
            <a:r>
              <a:rPr lang="en-US" sz="2000" dirty="0">
                <a:solidFill>
                  <a:srgbClr val="FF0000"/>
                </a:solidFill>
                <a:latin typeface="Times New Roman" panose="02020603050405020304" pitchFamily="18" charset="0"/>
                <a:cs typeface="Times New Roman" panose="02020603050405020304" pitchFamily="18" charset="0"/>
              </a:rPr>
              <a:t>The Investment Bank and the Credit Rating Agencies (continued):</a:t>
            </a:r>
          </a:p>
          <a:p>
            <a:pPr marL="0" marR="463550" indent="0" algn="just">
              <a:lnSpc>
                <a:spcPct val="115000"/>
              </a:lnSpc>
              <a:spcBef>
                <a:spcPts val="475"/>
              </a:spcBef>
              <a:buNone/>
            </a:pPr>
            <a:r>
              <a:rPr lang="en-US" sz="1800" dirty="0">
                <a:effectLst/>
                <a:latin typeface="Times New Roman" panose="02020603050405020304" pitchFamily="18" charset="0"/>
                <a:ea typeface="Times New Roman" panose="02020603050405020304" pitchFamily="18" charset="0"/>
              </a:rPr>
              <a:t>Gradations of credit ratings by Standard &amp; Poor’s and Moody’s from the prime</a:t>
            </a:r>
            <a:r>
              <a:rPr lang="en-US" sz="1800" spc="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credit level of AAA/</a:t>
            </a:r>
            <a:r>
              <a:rPr lang="en-US" sz="1800" dirty="0" err="1">
                <a:effectLst/>
                <a:latin typeface="Times New Roman" panose="02020603050405020304" pitchFamily="18" charset="0"/>
                <a:ea typeface="Times New Roman" panose="02020603050405020304" pitchFamily="18" charset="0"/>
              </a:rPr>
              <a:t>Aaa</a:t>
            </a:r>
            <a:r>
              <a:rPr lang="en-US" sz="1800" dirty="0">
                <a:effectLst/>
                <a:latin typeface="Times New Roman" panose="02020603050405020304" pitchFamily="18" charset="0"/>
                <a:ea typeface="Times New Roman" panose="02020603050405020304" pitchFamily="18" charset="0"/>
              </a:rPr>
              <a:t> down to the minimum ‘investment grade’ rating of BBB–/</a:t>
            </a:r>
            <a:r>
              <a:rPr lang="en-US" sz="1800" spc="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Baa3 (below which most major bondholders will not purchase a bond issue) are as</a:t>
            </a:r>
            <a:r>
              <a:rPr lang="en-US" sz="1800" spc="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listed</a:t>
            </a:r>
            <a:r>
              <a:rPr lang="en-US" sz="1800" spc="8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in</a:t>
            </a:r>
            <a:r>
              <a:rPr lang="en-US" sz="1800" spc="120" dirty="0">
                <a:effectLst/>
                <a:latin typeface="Times New Roman" panose="02020603050405020304" pitchFamily="18" charset="0"/>
                <a:ea typeface="Times New Roman" panose="02020603050405020304" pitchFamily="18" charset="0"/>
              </a:rPr>
              <a:t> </a:t>
            </a:r>
            <a:r>
              <a:rPr lang="en-US" sz="1800" dirty="0">
                <a:solidFill>
                  <a:srgbClr val="0080AC"/>
                </a:solidFill>
                <a:effectLst/>
                <a:latin typeface="Times New Roman" panose="02020603050405020304" pitchFamily="18" charset="0"/>
                <a:ea typeface="Times New Roman" panose="02020603050405020304" pitchFamily="18" charset="0"/>
              </a:rPr>
              <a:t>Table</a:t>
            </a:r>
            <a:r>
              <a:rPr lang="en-US" sz="1800" spc="90" dirty="0">
                <a:solidFill>
                  <a:srgbClr val="0080AC"/>
                </a:solidFill>
                <a:effectLst/>
                <a:latin typeface="Times New Roman" panose="02020603050405020304" pitchFamily="18" charset="0"/>
                <a:ea typeface="Times New Roman" panose="02020603050405020304" pitchFamily="18" charset="0"/>
              </a:rPr>
              <a:t> </a:t>
            </a:r>
            <a:r>
              <a:rPr lang="en-US" sz="1800" dirty="0">
                <a:solidFill>
                  <a:srgbClr val="0080AC"/>
                </a:solidFill>
                <a:effectLst/>
                <a:latin typeface="Times New Roman" panose="02020603050405020304" pitchFamily="18" charset="0"/>
                <a:ea typeface="Times New Roman" panose="02020603050405020304" pitchFamily="18" charset="0"/>
              </a:rPr>
              <a:t>5.1</a:t>
            </a:r>
            <a:r>
              <a:rPr lang="en-US" sz="1800" dirty="0">
                <a:effectLst/>
                <a:latin typeface="Times New Roman" panose="02020603050405020304" pitchFamily="18" charset="0"/>
                <a:ea typeface="Times New Roman" panose="02020603050405020304" pitchFamily="18" charset="0"/>
              </a:rPr>
              <a:t>.</a:t>
            </a:r>
            <a:r>
              <a:rPr lang="en-US" sz="1800" spc="8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Most</a:t>
            </a:r>
            <a:r>
              <a:rPr lang="en-US" sz="1800" spc="12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project</a:t>
            </a:r>
            <a:r>
              <a:rPr lang="en-US" sz="1800" spc="12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finance</a:t>
            </a:r>
            <a:r>
              <a:rPr lang="en-US" sz="1800" spc="13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ratings</a:t>
            </a:r>
            <a:r>
              <a:rPr lang="en-US" sz="1800" spc="9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are</a:t>
            </a:r>
            <a:r>
              <a:rPr lang="en-US" sz="1800" spc="10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at</a:t>
            </a:r>
            <a:r>
              <a:rPr lang="en-US" sz="1800" spc="12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the</a:t>
            </a:r>
            <a:r>
              <a:rPr lang="en-US" sz="1800" spc="11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lower</a:t>
            </a:r>
            <a:r>
              <a:rPr lang="en-US" sz="1800" spc="9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end</a:t>
            </a:r>
            <a:r>
              <a:rPr lang="en-US" sz="1800" spc="12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of</a:t>
            </a:r>
            <a:r>
              <a:rPr lang="en-US" sz="1800" spc="13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this</a:t>
            </a:r>
            <a:r>
              <a:rPr lang="en-US" sz="1800" spc="12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range. (Below</a:t>
            </a:r>
            <a:r>
              <a:rPr lang="en-US" sz="1800" spc="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the</a:t>
            </a:r>
            <a:r>
              <a:rPr lang="en-US" sz="1800" spc="3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investment</a:t>
            </a:r>
            <a:r>
              <a:rPr lang="en-US" sz="1800" spc="2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grade</a:t>
            </a:r>
            <a:r>
              <a:rPr lang="en-US" sz="1800" spc="3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level</a:t>
            </a:r>
            <a:r>
              <a:rPr lang="en-US" sz="1800" spc="2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the</a:t>
            </a:r>
            <a:r>
              <a:rPr lang="en-US" sz="1800" spc="1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ratings</a:t>
            </a:r>
            <a:r>
              <a:rPr lang="en-US" sz="1800" spc="3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continue</a:t>
            </a:r>
            <a:r>
              <a:rPr lang="en-US" sz="1800" spc="3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from</a:t>
            </a:r>
            <a:r>
              <a:rPr lang="en-US" sz="1800" spc="1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BB</a:t>
            </a:r>
            <a:r>
              <a:rPr lang="en-US" sz="1800" spc="10" dirty="0">
                <a:effectLst/>
                <a:latin typeface="Times New Roman" panose="02020603050405020304" pitchFamily="18" charset="0"/>
                <a:ea typeface="Times New Roman" panose="02020603050405020304" pitchFamily="18" charset="0"/>
              </a:rPr>
              <a:t> </a:t>
            </a:r>
            <a:r>
              <a:rPr lang="en-US" sz="1800" dirty="0">
                <a:effectLst/>
                <a:latin typeface="Ebrima" panose="02000000000000000000" pitchFamily="2" charset="0"/>
                <a:ea typeface="Times New Roman" panose="02020603050405020304" pitchFamily="18" charset="0"/>
                <a:cs typeface="Times New Roman" panose="02020603050405020304" pitchFamily="18" charset="0"/>
              </a:rPr>
              <a:t>+</a:t>
            </a:r>
            <a:r>
              <a:rPr lang="en-US" sz="1800" spc="5" dirty="0">
                <a:effectLst/>
                <a:latin typeface="Ebrima" panose="02000000000000000000" pitchFamily="2" charset="0"/>
                <a:ea typeface="Times New Roman" panose="02020603050405020304" pitchFamily="18" charset="0"/>
                <a:cs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/Ba1,</a:t>
            </a:r>
            <a:r>
              <a:rPr lang="en-US" sz="1800" spc="25"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etc.</a:t>
            </a:r>
            <a:r>
              <a:rPr lang="en-US" sz="1800" dirty="0">
                <a:effectLst/>
                <a:latin typeface="Times New Roman" panose="02020603050405020304" pitchFamily="18" charset="0"/>
                <a:ea typeface="Times New Roman" panose="02020603050405020304" pitchFamily="18" charset="0"/>
              </a:rPr>
              <a:t>)</a:t>
            </a:r>
          </a:p>
          <a:p>
            <a:pPr marL="0" marR="463550" indent="0" algn="just">
              <a:lnSpc>
                <a:spcPct val="115000"/>
              </a:lnSpc>
              <a:spcBef>
                <a:spcPts val="475"/>
              </a:spcBef>
              <a:buNone/>
            </a:pPr>
            <a:endParaRPr lang="en-US" sz="2000" dirty="0">
              <a:latin typeface="Times New Roman" panose="02020603050405020304" pitchFamily="18" charset="0"/>
              <a:cs typeface="Times New Roman" panose="02020603050405020304" pitchFamily="18" charset="0"/>
            </a:endParaRPr>
          </a:p>
          <a:p>
            <a:pPr marL="0" marR="463550" indent="0" algn="just">
              <a:lnSpc>
                <a:spcPct val="115000"/>
              </a:lnSpc>
              <a:spcBef>
                <a:spcPts val="475"/>
              </a:spcBef>
              <a:spcAft>
                <a:spcPts val="0"/>
              </a:spcAft>
              <a:buNone/>
            </a:pPr>
            <a:endParaRPr lang="en-US" sz="1800" dirty="0">
              <a:effectLst/>
              <a:latin typeface="Times New Roman" panose="02020603050405020304" pitchFamily="18" charset="0"/>
              <a:ea typeface="Times New Roman" panose="02020603050405020304" pitchFamily="18" charset="0"/>
            </a:endParaRPr>
          </a:p>
        </p:txBody>
      </p:sp>
      <p:pic>
        <p:nvPicPr>
          <p:cNvPr id="7" name="Picture 6">
            <a:extLst>
              <a:ext uri="{FF2B5EF4-FFF2-40B4-BE49-F238E27FC236}">
                <a16:creationId xmlns:a16="http://schemas.microsoft.com/office/drawing/2014/main" id="{DC04A01F-04E9-4BD3-870C-73B9EEF73680}"/>
              </a:ext>
            </a:extLst>
          </p:cNvPr>
          <p:cNvPicPr>
            <a:picLocks noChangeAspect="1"/>
          </p:cNvPicPr>
          <p:nvPr/>
        </p:nvPicPr>
        <p:blipFill>
          <a:blip r:embed="rId2"/>
          <a:stretch>
            <a:fillRect/>
          </a:stretch>
        </p:blipFill>
        <p:spPr>
          <a:xfrm>
            <a:off x="3852473" y="3043004"/>
            <a:ext cx="4963372" cy="3432748"/>
          </a:xfrm>
          <a:prstGeom prst="rect">
            <a:avLst/>
          </a:prstGeom>
        </p:spPr>
      </p:pic>
    </p:spTree>
    <p:extLst>
      <p:ext uri="{BB962C8B-B14F-4D97-AF65-F5344CB8AC3E}">
        <p14:creationId xmlns:p14="http://schemas.microsoft.com/office/powerpoint/2010/main" val="28470410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914399"/>
          </a:xfrm>
        </p:spPr>
        <p:txBody>
          <a:bodyPr/>
          <a:lstStyle/>
          <a:p>
            <a:pPr algn="ctr"/>
            <a:r>
              <a:rPr lang="en-US" dirty="0">
                <a:solidFill>
                  <a:schemeClr val="accent1">
                    <a:lumMod val="75000"/>
                  </a:schemeClr>
                </a:solidFill>
                <a:highlight>
                  <a:srgbClr val="FFFF00"/>
                </a:highlight>
              </a:rPr>
              <a:t>BONDS</a:t>
            </a:r>
            <a:endParaRPr lang="en-US" dirty="0"/>
          </a:p>
        </p:txBody>
      </p:sp>
      <p:sp>
        <p:nvSpPr>
          <p:cNvPr id="3" name="Content Placeholder 2"/>
          <p:cNvSpPr>
            <a:spLocks noGrp="1"/>
          </p:cNvSpPr>
          <p:nvPr>
            <p:ph idx="1"/>
          </p:nvPr>
        </p:nvSpPr>
        <p:spPr>
          <a:xfrm>
            <a:off x="196948" y="1012874"/>
            <a:ext cx="11704320" cy="5627077"/>
          </a:xfrm>
        </p:spPr>
        <p:txBody>
          <a:bodyPr>
            <a:normAutofit/>
          </a:bodyPr>
          <a:lstStyle/>
          <a:p>
            <a:pPr marL="0" indent="0" algn="just">
              <a:lnSpc>
                <a:spcPct val="150000"/>
              </a:lnSpc>
              <a:buNone/>
            </a:pPr>
            <a:r>
              <a:rPr lang="en-US" sz="2000" dirty="0">
                <a:solidFill>
                  <a:srgbClr val="FF0000"/>
                </a:solidFill>
                <a:latin typeface="Times New Roman" panose="02020603050405020304" pitchFamily="18" charset="0"/>
                <a:cs typeface="Times New Roman" panose="02020603050405020304" pitchFamily="18" charset="0"/>
              </a:rPr>
              <a:t>The Investment Bank and the Credit Rating Agencies (continued):</a:t>
            </a:r>
            <a:endParaRPr lang="ar-EG" sz="2000" dirty="0">
              <a:solidFill>
                <a:srgbClr val="FF0000"/>
              </a:solidFill>
              <a:latin typeface="Times New Roman" panose="02020603050405020304" pitchFamily="18" charset="0"/>
              <a:cs typeface="Times New Roman" panose="02020603050405020304" pitchFamily="18" charset="0"/>
            </a:endParaRPr>
          </a:p>
          <a:p>
            <a:pPr marL="0" indent="0" algn="just">
              <a:lnSpc>
                <a:spcPct val="150000"/>
              </a:lnSpc>
              <a:buNone/>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Major</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bondholders,</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however,</a:t>
            </a:r>
            <a:r>
              <a:rPr lang="en-US" sz="2000" spc="-7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do</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carry</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out</a:t>
            </a:r>
            <a:r>
              <a:rPr lang="en-US" sz="20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their own review of the project information in the prospectus besides relying on the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credit</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rating,</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may</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even</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participate</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bank</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loans,</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or</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act</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sole</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lenders.</a:t>
            </a:r>
            <a:r>
              <a:rPr lang="ar-EG"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After any necessary preliminary</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testing of the market (which may include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road-show of presentations to investors), the investment bank issues the final bond</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prospectus</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underwrites</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bond</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issue</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through</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subscription</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agreement.</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8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coupon</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(interest</a:t>
            </a:r>
            <a:r>
              <a:rPr lang="en-US" sz="2000" spc="1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rate)</a:t>
            </a:r>
            <a:r>
              <a:rPr lang="en-US" sz="2000" spc="165" dirty="0">
                <a:solidFill>
                  <a:srgbClr val="0080AC"/>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000" spc="1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other</a:t>
            </a:r>
            <a:r>
              <a:rPr lang="en-US" sz="2000" spc="1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key</a:t>
            </a:r>
            <a:r>
              <a:rPr lang="en-US" sz="2000" spc="18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conditions</a:t>
            </a:r>
            <a:r>
              <a:rPr lang="en-US" sz="2000" spc="1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18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bond</a:t>
            </a:r>
            <a:r>
              <a:rPr lang="en-US" sz="2000" spc="1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000" spc="1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fixed</a:t>
            </a:r>
            <a:r>
              <a:rPr lang="en-US" sz="2000" spc="1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based</a:t>
            </a:r>
            <a:r>
              <a:rPr lang="ar-EG"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on</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market</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at</a:t>
            </a:r>
            <a:r>
              <a:rPr lang="en-US" sz="2000" spc="1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time</a:t>
            </a:r>
            <a:r>
              <a:rPr lang="en-US" sz="2000" spc="1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underwriting,</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bond</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proceeds</a:t>
            </a:r>
            <a:r>
              <a:rPr lang="en-US" sz="2000" spc="1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paid</a:t>
            </a:r>
            <a:r>
              <a:rPr lang="en-US" sz="2000" spc="1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over</a:t>
            </a:r>
            <a:r>
              <a:rPr lang="en-US" sz="2000" spc="1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0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 Project Company a few days later (obviously the project must have reached</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Financial Close by then). The investment bank places (or resells) the bonds with</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investors, and may also</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maintain</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liquid</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market</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by</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trading</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bond.</a:t>
            </a:r>
          </a:p>
          <a:p>
            <a:pPr marL="0" indent="0" algn="just">
              <a:lnSpc>
                <a:spcPct val="150000"/>
              </a:lnSpc>
              <a:buNone/>
            </a:pP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463550" indent="0" algn="just">
              <a:lnSpc>
                <a:spcPct val="115000"/>
              </a:lnSpc>
              <a:spcBef>
                <a:spcPts val="475"/>
              </a:spcBef>
              <a:spcAft>
                <a:spcPts val="0"/>
              </a:spcAft>
              <a:buNone/>
            </a:pP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778603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069144"/>
          </a:xfrm>
        </p:spPr>
        <p:txBody>
          <a:bodyPr/>
          <a:lstStyle/>
          <a:p>
            <a:pPr algn="ctr"/>
            <a:r>
              <a:rPr lang="en-US" dirty="0">
                <a:highlight>
                  <a:srgbClr val="FFFF00"/>
                </a:highlight>
              </a:rPr>
              <a:t>BANK LOANS VERSUS BONDS</a:t>
            </a:r>
          </a:p>
        </p:txBody>
      </p:sp>
      <p:sp>
        <p:nvSpPr>
          <p:cNvPr id="3" name="Content Placeholder 2"/>
          <p:cNvSpPr>
            <a:spLocks noGrp="1"/>
          </p:cNvSpPr>
          <p:nvPr>
            <p:ph idx="1"/>
          </p:nvPr>
        </p:nvSpPr>
        <p:spPr>
          <a:xfrm>
            <a:off x="253218" y="1308296"/>
            <a:ext cx="11732456" cy="5359790"/>
          </a:xfrm>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Assuming that bond finance is one option for a particular project, various factors affect whether a project should use commercial bank loans or bonds (or a combination of the two) for its financing.</a:t>
            </a:r>
          </a:p>
          <a:p>
            <a:pPr marL="0" indent="0" algn="just">
              <a:lnSpc>
                <a:spcPct val="150000"/>
              </a:lnSpc>
              <a:buNone/>
            </a:pPr>
            <a:r>
              <a:rPr lang="en-US" sz="2000" dirty="0">
                <a:latin typeface="Times New Roman" panose="02020603050405020304" pitchFamily="18" charset="0"/>
                <a:cs typeface="Times New Roman" panose="02020603050405020304" pitchFamily="18" charset="0"/>
              </a:rPr>
              <a:t>In general, bonds are suitable for developed markets and ‘standard’ projects. They are also especially suitable if a project is being refinanced after it has been built and has operated successfully for a period. Conversely, the greater flexibility of bank loans tends to make them more suitable for the construction and early operation phases of a project, projects which require long-term financial flexibility, more complex projects, or projects in more difficult markets.</a:t>
            </a:r>
          </a:p>
          <a:p>
            <a:pPr marL="0" indent="0" algn="just">
              <a:buNone/>
            </a:pPr>
            <a:endParaRPr lang="en-US" dirty="0"/>
          </a:p>
        </p:txBody>
      </p:sp>
    </p:spTree>
    <p:extLst>
      <p:ext uri="{BB962C8B-B14F-4D97-AF65-F5344CB8AC3E}">
        <p14:creationId xmlns:p14="http://schemas.microsoft.com/office/powerpoint/2010/main" val="23600830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069144"/>
          </a:xfrm>
        </p:spPr>
        <p:txBody>
          <a:bodyPr/>
          <a:lstStyle/>
          <a:p>
            <a:pPr algn="ctr"/>
            <a:r>
              <a:rPr lang="en-US" dirty="0">
                <a:highlight>
                  <a:srgbClr val="FFFF00"/>
                </a:highlight>
              </a:rPr>
              <a:t>BANK LOANS VERSUS BONDS</a:t>
            </a:r>
          </a:p>
        </p:txBody>
      </p:sp>
      <p:pic>
        <p:nvPicPr>
          <p:cNvPr id="15" name="Content Placeholder 14">
            <a:extLst>
              <a:ext uri="{FF2B5EF4-FFF2-40B4-BE49-F238E27FC236}">
                <a16:creationId xmlns:a16="http://schemas.microsoft.com/office/drawing/2014/main" id="{9405AA98-F40A-4782-BFA6-F9AA2701AA8A}"/>
              </a:ext>
            </a:extLst>
          </p:cNvPr>
          <p:cNvPicPr>
            <a:picLocks noGrp="1" noChangeAspect="1"/>
          </p:cNvPicPr>
          <p:nvPr>
            <p:ph idx="1"/>
          </p:nvPr>
        </p:nvPicPr>
        <p:blipFill>
          <a:blip r:embed="rId2"/>
          <a:stretch>
            <a:fillRect/>
          </a:stretch>
        </p:blipFill>
        <p:spPr>
          <a:xfrm>
            <a:off x="250874" y="844062"/>
            <a:ext cx="11690252" cy="1725246"/>
          </a:xfrm>
        </p:spPr>
      </p:pic>
      <p:pic>
        <p:nvPicPr>
          <p:cNvPr id="17" name="Picture 16">
            <a:extLst>
              <a:ext uri="{FF2B5EF4-FFF2-40B4-BE49-F238E27FC236}">
                <a16:creationId xmlns:a16="http://schemas.microsoft.com/office/drawing/2014/main" id="{57CB0012-4CDF-4A8D-9F8D-4B4BFCBED716}"/>
              </a:ext>
            </a:extLst>
          </p:cNvPr>
          <p:cNvPicPr>
            <a:picLocks noChangeAspect="1"/>
          </p:cNvPicPr>
          <p:nvPr/>
        </p:nvPicPr>
        <p:blipFill>
          <a:blip r:embed="rId3"/>
          <a:stretch>
            <a:fillRect/>
          </a:stretch>
        </p:blipFill>
        <p:spPr>
          <a:xfrm>
            <a:off x="393895" y="2708910"/>
            <a:ext cx="11798105" cy="4076700"/>
          </a:xfrm>
          <a:prstGeom prst="rect">
            <a:avLst/>
          </a:prstGeom>
        </p:spPr>
      </p:pic>
    </p:spTree>
    <p:extLst>
      <p:ext uri="{BB962C8B-B14F-4D97-AF65-F5344CB8AC3E}">
        <p14:creationId xmlns:p14="http://schemas.microsoft.com/office/powerpoint/2010/main" val="17283042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067"/>
            <a:ext cx="10515600" cy="1069144"/>
          </a:xfrm>
        </p:spPr>
        <p:txBody>
          <a:bodyPr/>
          <a:lstStyle/>
          <a:p>
            <a:pPr algn="ctr"/>
            <a:r>
              <a:rPr lang="en-US" dirty="0">
                <a:highlight>
                  <a:srgbClr val="FFFF00"/>
                </a:highlight>
              </a:rPr>
              <a:t>BANK LOANS VERSUS BONDS</a:t>
            </a:r>
          </a:p>
        </p:txBody>
      </p:sp>
      <p:pic>
        <p:nvPicPr>
          <p:cNvPr id="6" name="Content Placeholder 5">
            <a:extLst>
              <a:ext uri="{FF2B5EF4-FFF2-40B4-BE49-F238E27FC236}">
                <a16:creationId xmlns:a16="http://schemas.microsoft.com/office/drawing/2014/main" id="{8293F90E-7209-428F-9309-F74E80048888}"/>
              </a:ext>
            </a:extLst>
          </p:cNvPr>
          <p:cNvPicPr>
            <a:picLocks noGrp="1" noChangeAspect="1"/>
          </p:cNvPicPr>
          <p:nvPr>
            <p:ph idx="1"/>
          </p:nvPr>
        </p:nvPicPr>
        <p:blipFill>
          <a:blip r:embed="rId2"/>
          <a:stretch>
            <a:fillRect/>
          </a:stretch>
        </p:blipFill>
        <p:spPr>
          <a:xfrm>
            <a:off x="299803" y="1514475"/>
            <a:ext cx="11482466" cy="3038475"/>
          </a:xfrm>
        </p:spPr>
      </p:pic>
      <p:pic>
        <p:nvPicPr>
          <p:cNvPr id="8" name="Picture 7">
            <a:extLst>
              <a:ext uri="{FF2B5EF4-FFF2-40B4-BE49-F238E27FC236}">
                <a16:creationId xmlns:a16="http://schemas.microsoft.com/office/drawing/2014/main" id="{8FBAD9FB-CFCD-4B10-B047-84049295BDBA}"/>
              </a:ext>
            </a:extLst>
          </p:cNvPr>
          <p:cNvPicPr>
            <a:picLocks noChangeAspect="1"/>
          </p:cNvPicPr>
          <p:nvPr/>
        </p:nvPicPr>
        <p:blipFill>
          <a:blip r:embed="rId3"/>
          <a:stretch>
            <a:fillRect/>
          </a:stretch>
        </p:blipFill>
        <p:spPr>
          <a:xfrm>
            <a:off x="299803" y="4552949"/>
            <a:ext cx="11742295" cy="2305050"/>
          </a:xfrm>
          <a:prstGeom prst="rect">
            <a:avLst/>
          </a:prstGeom>
        </p:spPr>
      </p:pic>
      <p:pic>
        <p:nvPicPr>
          <p:cNvPr id="10" name="Picture 9">
            <a:extLst>
              <a:ext uri="{FF2B5EF4-FFF2-40B4-BE49-F238E27FC236}">
                <a16:creationId xmlns:a16="http://schemas.microsoft.com/office/drawing/2014/main" id="{A9AE33A8-E6F3-4764-8466-05846D02EEA2}"/>
              </a:ext>
            </a:extLst>
          </p:cNvPr>
          <p:cNvPicPr>
            <a:picLocks noChangeAspect="1"/>
          </p:cNvPicPr>
          <p:nvPr/>
        </p:nvPicPr>
        <p:blipFill>
          <a:blip r:embed="rId4"/>
          <a:stretch>
            <a:fillRect/>
          </a:stretch>
        </p:blipFill>
        <p:spPr>
          <a:xfrm>
            <a:off x="838200" y="960925"/>
            <a:ext cx="11105271" cy="472565"/>
          </a:xfrm>
          <a:prstGeom prst="rect">
            <a:avLst/>
          </a:prstGeom>
        </p:spPr>
      </p:pic>
    </p:spTree>
    <p:extLst>
      <p:ext uri="{BB962C8B-B14F-4D97-AF65-F5344CB8AC3E}">
        <p14:creationId xmlns:p14="http://schemas.microsoft.com/office/powerpoint/2010/main" val="10474185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dirty="0"/>
              <a:t>Resources:</a:t>
            </a:r>
          </a:p>
          <a:p>
            <a:pPr marL="0" indent="0">
              <a:buNone/>
            </a:pPr>
            <a:r>
              <a:rPr lang="en-US" dirty="0"/>
              <a:t>Principles of Project Finance</a:t>
            </a:r>
          </a:p>
          <a:p>
            <a:pPr marL="0" indent="0">
              <a:buNone/>
            </a:pPr>
            <a:r>
              <a:rPr lang="en-US" dirty="0"/>
              <a:t>By:E.R. Yescombe </a:t>
            </a:r>
          </a:p>
          <a:p>
            <a:pPr marL="0" indent="0">
              <a:buNone/>
            </a:pPr>
            <a:r>
              <a:rPr lang="en-US" dirty="0"/>
              <a:t>Second edition</a:t>
            </a:r>
          </a:p>
          <a:p>
            <a:pPr marL="0" indent="0">
              <a:buNone/>
            </a:pPr>
            <a:r>
              <a:rPr lang="en-US" dirty="0"/>
              <a:t>© YCL Consulting Ltd. 2014</a:t>
            </a:r>
          </a:p>
          <a:p>
            <a:pPr marL="0" indent="0">
              <a:buNone/>
            </a:pPr>
            <a:r>
              <a:rPr lang="en-US" dirty="0">
                <a:hlinkClick r:id="rId2"/>
              </a:rPr>
              <a:t>www.yescombe.com</a:t>
            </a:r>
            <a:endParaRPr lang="en-US" dirty="0"/>
          </a:p>
          <a:p>
            <a:pPr marL="0" indent="0">
              <a:buNone/>
            </a:pPr>
            <a:endParaRPr lang="en-US" dirty="0"/>
          </a:p>
          <a:p>
            <a:pPr marL="0" indent="0">
              <a:buNone/>
            </a:pPr>
            <a:r>
              <a:rPr lang="en-US" dirty="0"/>
              <a:t>This lecture is taken from chapter5</a:t>
            </a:r>
          </a:p>
          <a:p>
            <a:pPr marL="0" indent="0">
              <a:buNone/>
            </a:pPr>
            <a:endParaRPr lang="en-US" dirty="0"/>
          </a:p>
        </p:txBody>
      </p:sp>
    </p:spTree>
    <p:extLst>
      <p:ext uri="{BB962C8B-B14F-4D97-AF65-F5344CB8AC3E}">
        <p14:creationId xmlns:p14="http://schemas.microsoft.com/office/powerpoint/2010/main" val="6976679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1220</TotalTime>
  <Words>4457</Words>
  <Application>Microsoft Office PowerPoint</Application>
  <PresentationFormat>Widescreen</PresentationFormat>
  <Paragraphs>152</Paragraphs>
  <Slides>33</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33</vt:i4>
      </vt:variant>
    </vt:vector>
  </HeadingPairs>
  <TitlesOfParts>
    <vt:vector size="41" baseType="lpstr">
      <vt:lpstr>Arial</vt:lpstr>
      <vt:lpstr>Calibri</vt:lpstr>
      <vt:lpstr>Calibri Light</vt:lpstr>
      <vt:lpstr>Ebrima</vt:lpstr>
      <vt:lpstr>Poppins</vt:lpstr>
      <vt:lpstr>Times New Roman</vt:lpstr>
      <vt:lpstr>Office Theme</vt:lpstr>
      <vt:lpstr>1_Office Theme</vt:lpstr>
      <vt:lpstr>Project Financial Management  Dr. Walaa Mohamed Lecture  3</vt:lpstr>
      <vt:lpstr>Objective of this lecture</vt:lpstr>
      <vt:lpstr>Commercial banks</vt:lpstr>
      <vt:lpstr>PowerPoint Presentation</vt:lpstr>
      <vt:lpstr>PowerPoint Presentation</vt:lpstr>
      <vt:lpstr>Examples of other types of structured finance</vt:lpstr>
      <vt:lpstr>Examples of other types of structured finance</vt:lpstr>
      <vt:lpstr>Examples of other types of structured finance</vt:lpstr>
      <vt:lpstr>Examples of other types of structured finance</vt:lpstr>
      <vt:lpstr>Lead arrangers (Lead manager)</vt:lpstr>
      <vt:lpstr>Lead arrangers (Lead manager)</vt:lpstr>
      <vt:lpstr>Lead arrangers (Lead manager)</vt:lpstr>
      <vt:lpstr>Letters of Intent </vt:lpstr>
      <vt:lpstr>Letters of Intent</vt:lpstr>
      <vt:lpstr>Financial Model</vt:lpstr>
      <vt:lpstr>Term Sheet, Underwriting, and Documentation</vt:lpstr>
      <vt:lpstr>Term Sheet, Underwriting, and Documentation</vt:lpstr>
      <vt:lpstr>Term Sheet, Underwriting, and Documentation</vt:lpstr>
      <vt:lpstr>Information Memorandum and Syndication</vt:lpstr>
      <vt:lpstr>Information Memorandum and Syndication</vt:lpstr>
      <vt:lpstr>Information Memorandum and Syndication</vt:lpstr>
      <vt:lpstr>Information Memorandum and Syndication</vt:lpstr>
      <vt:lpstr>Loan Agency</vt:lpstr>
      <vt:lpstr>Loan Agency</vt:lpstr>
      <vt:lpstr>Collateralized Loan Obligations (CLOs): </vt:lpstr>
      <vt:lpstr>BONDS</vt:lpstr>
      <vt:lpstr>BONDS</vt:lpstr>
      <vt:lpstr>BONDS</vt:lpstr>
      <vt:lpstr>BONDS</vt:lpstr>
      <vt:lpstr>BANK LOANS VERSUS BONDS</vt:lpstr>
      <vt:lpstr>BANK LOANS VERSUS BONDS</vt:lpstr>
      <vt:lpstr>BANK LOANS VERSUS BONDS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ولاء محمد محمود بدر عامر</cp:lastModifiedBy>
  <cp:revision>74</cp:revision>
  <dcterms:created xsi:type="dcterms:W3CDTF">2020-10-15T07:04:09Z</dcterms:created>
  <dcterms:modified xsi:type="dcterms:W3CDTF">2021-06-10T12:35:55Z</dcterms:modified>
</cp:coreProperties>
</file>