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21"/>
  </p:notesMasterIdLst>
  <p:sldIdLst>
    <p:sldId id="303" r:id="rId6"/>
    <p:sldId id="922" r:id="rId7"/>
    <p:sldId id="850" r:id="rId8"/>
    <p:sldId id="671" r:id="rId9"/>
    <p:sldId id="832" r:id="rId10"/>
    <p:sldId id="838" r:id="rId11"/>
    <p:sldId id="834" r:id="rId12"/>
    <p:sldId id="839" r:id="rId13"/>
    <p:sldId id="847" r:id="rId14"/>
    <p:sldId id="718" r:id="rId15"/>
    <p:sldId id="714" r:id="rId16"/>
    <p:sldId id="716" r:id="rId17"/>
    <p:sldId id="717" r:id="rId18"/>
    <p:sldId id="848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922"/>
            <p14:sldId id="850"/>
            <p14:sldId id="671"/>
            <p14:sldId id="832"/>
            <p14:sldId id="838"/>
            <p14:sldId id="834"/>
            <p14:sldId id="839"/>
            <p14:sldId id="847"/>
            <p14:sldId id="718"/>
            <p14:sldId id="714"/>
            <p14:sldId id="716"/>
            <p14:sldId id="717"/>
            <p14:sldId id="84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980" autoAdjust="0"/>
  </p:normalViewPr>
  <p:slideViewPr>
    <p:cSldViewPr snapToGrid="0">
      <p:cViewPr varScale="1">
        <p:scale>
          <a:sx n="68" d="100"/>
          <a:sy n="68" d="100"/>
        </p:scale>
        <p:origin x="592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81779-ADC1-A51D-F928-5178C32796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35E8CC-6894-5471-D111-B44EF1CCA5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646874-3063-2087-E6AA-3D451F504A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687A9C-6B0F-B1F6-3D4A-2804238F35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6682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DF08D-C58B-54B2-AACB-9212F7F86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AE70D8-71E3-19BF-404D-AC189ACCEA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684145-41DD-6E78-7F2B-7D5C35F3B7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1D8D68-8D76-289F-692A-3CD24C0C31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2650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ED6E13-F76E-F92D-5C6C-84901C100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9D26EA-A9CD-37EA-0E26-4A2BFED784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8BAB64-8F49-AE7F-469C-D8A29FA23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C6228F-5AEA-71F6-272B-560F0D7F8C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08177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C134E-8699-97F5-4CCC-25A0905A95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8376D5-4506-4457-485C-3F23A57971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C63C48-7612-EE70-19DB-671C96F664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7C5B34-9904-06C3-4276-0AC10BA25D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114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756F45-41A1-D5FE-29A6-32634B21E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037788-B559-65C3-5957-D9B2D2D242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3AE01E-8764-4DF9-5F07-96A5F2CAFD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C395D3-88BE-3CEE-3F06-B56ABA5F57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1199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588D20-892C-0A08-9228-14BFEFC9B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97ABD9-A182-C887-000E-1A9798543F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E04A71-563B-F11C-007E-5F90369AC8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10B38B-31D7-BABB-5476-BFB1781868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24824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7EF94-CFEA-42EB-A62A-C604C8BDE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99DC08-C015-51CB-CC55-C29CB8D6E6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7F0271-2D75-89A4-4163-76F972E517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831F46-BAAC-263E-AEA8-A6D1E77A98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1073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A2412-774E-2698-17D8-A43D37D15F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364032-C852-46CD-CA66-802E70CD1F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9134AA-6C6A-E937-2507-6CC7184B77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A94AF9-A044-DBA6-082C-8420B56219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6628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CEB4B2-6844-4A74-3975-02E5C90EA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C68F68-AC50-E836-FA1B-E91AE15A0B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320688-5DB5-F2E8-E1B2-C83CEDAA78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369FC5-5966-B8BE-D87A-9893245E2E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353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ED8359-D864-7F4C-187C-AEFCDF6674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5E3FDE-5458-1800-2935-11F6949E93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344F72-DD4B-B529-4820-1E6AA27641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1F4C9E-6356-BF77-7CB5-AA905A8430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3393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9D1C1-1AC6-B642-28FD-527CDF11F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247573-C9C0-6506-D68B-FAA76BD8AF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76291B-4B98-9349-0267-F8EC00A6CB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A33527-71D7-D959-81BB-B1973D9B09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2559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08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8814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2458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748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4246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3512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9152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8041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976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590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8762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69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690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500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058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08948" y="2790334"/>
            <a:ext cx="64791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Times New Roman" panose="02020603050405020304" pitchFamily="18" charset="0"/>
              </a:rPr>
              <a:t>(ماجستير القانون الرقمي)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Times New Roman" panose="02020603050405020304" pitchFamily="18" charset="0"/>
              </a:rPr>
              <a:t>مقرر : قانون تنظيم التكنولوجيا المالية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+mn-cs"/>
              </a:rPr>
              <a:t>Financial technology regulation law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+mn-cs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400800" y="5170862"/>
            <a:ext cx="478091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</a:rPr>
              <a:t>المحاضرة التعريفية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Alaeldin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 Elgizuli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22C08E-EEEB-F4B4-1635-2567C7C613F3}"/>
              </a:ext>
            </a:extLst>
          </p:cNvPr>
          <p:cNvSpPr txBox="1"/>
          <p:nvPr/>
        </p:nvSpPr>
        <p:spPr>
          <a:xfrm>
            <a:off x="2522046" y="5269142"/>
            <a:ext cx="350001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LAW631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47"/>
    </mc:Choice>
    <mc:Fallback xmlns="">
      <p:transition spd="slow" advTm="251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1F477-107D-1860-B818-927BD7E44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CED7C6-B36C-AD21-8A07-70306FED619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C65A7F-917F-0C37-B42A-BF04638906F5}"/>
              </a:ext>
            </a:extLst>
          </p:cNvPr>
          <p:cNvSpPr txBox="1"/>
          <p:nvPr/>
        </p:nvSpPr>
        <p:spPr>
          <a:xfrm>
            <a:off x="5209697" y="946875"/>
            <a:ext cx="4054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Black" pitchFamily="2" charset="-78"/>
                <a:ea typeface="+mn-ea"/>
                <a:cs typeface="Alexandria Black" pitchFamily="2" charset="-78"/>
              </a:rPr>
              <a:t>أهداف المحاضرة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Black" pitchFamily="2" charset="-78"/>
              <a:ea typeface="+mn-ea"/>
              <a:cs typeface="Alexandria Black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E4D113-6AF1-CBD7-0F44-9ED163A92F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66FBEA-C658-39D3-AF96-05044F6D6E0C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Week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04AA69-522F-BD71-E16B-0F643F274BD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01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EBAF4B2-7B4D-56E4-16F0-BE07F1136A66}"/>
              </a:ext>
            </a:extLst>
          </p:cNvPr>
          <p:cNvSpPr txBox="1"/>
          <p:nvPr/>
        </p:nvSpPr>
        <p:spPr>
          <a:xfrm>
            <a:off x="762000" y="1863090"/>
            <a:ext cx="10668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ar-AE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بنهاية هذه المحاضرة، سيكون الطالب قادراً على:</a:t>
            </a:r>
          </a:p>
          <a:p>
            <a:pPr marL="342900" marR="0" lvl="0" indent="-34290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ar-AE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فهم </a:t>
            </a:r>
            <a:r>
              <a:rPr lang="ar-EG" altLang="en-US" sz="20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توصيف مقرر قانون تنظيم ا</a:t>
            </a:r>
            <a:r>
              <a:rPr kumimoji="0" lang="ar-AE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لتكنولوجيا المالية.</a:t>
            </a:r>
          </a:p>
          <a:p>
            <a:pPr marL="342900" marR="0" lvl="0" indent="-34290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معرفة موضوعات المقرر</a:t>
            </a:r>
            <a:r>
              <a:rPr kumimoji="0" lang="ar-AE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.</a:t>
            </a:r>
          </a:p>
          <a:p>
            <a:pPr marL="342900" marR="0" lvl="0" indent="-34290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استيعاب طريقة وأسلوب الاختبارات. </a:t>
            </a:r>
          </a:p>
          <a:p>
            <a:pPr marL="342900" marR="0" lvl="0" indent="-342900" algn="r" defTabSz="914400" rtl="1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Pct val="8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lexandria" pitchFamily="2" charset="-78"/>
              </a:rPr>
              <a:t>التعرف على الفترة الزمنية التعليمية في الفصل الدراسي.</a:t>
            </a:r>
            <a:endParaRPr kumimoji="0" lang="ar-AE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Alexandria" pitchFamily="2" charset="-78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E37BEC-06AB-4C01-E4FD-B7B37045E6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995536-C647-CE02-21CF-1B458282DE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4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D891D-4E7C-5F15-11F8-A514061BD1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F6B7E06B-4C04-CA9C-003F-83A58395233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AD576F5-1040-DCF8-FC64-D521B2A95D13}"/>
              </a:ext>
            </a:extLst>
          </p:cNvPr>
          <p:cNvSpPr txBox="1"/>
          <p:nvPr/>
        </p:nvSpPr>
        <p:spPr>
          <a:xfrm>
            <a:off x="4229100" y="1412953"/>
            <a:ext cx="5257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معلومات المقرر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55E5410-1292-0B0F-172D-A28471B4EE3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BAEBFDA-23F3-5654-E117-D377FD2C2FB1}"/>
              </a:ext>
            </a:extLst>
          </p:cNvPr>
          <p:cNvSpPr txBox="1"/>
          <p:nvPr/>
        </p:nvSpPr>
        <p:spPr>
          <a:xfrm>
            <a:off x="3385475" y="2673688"/>
            <a:ext cx="8157148" cy="3088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اسم المادة :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قانون تنظيم التكنولوجيا المالية </a:t>
            </a: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اسم البرنامج : </a:t>
            </a:r>
            <a:r>
              <a:rPr lang="ar-EG" sz="2400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ماجستير القانون الرقمي</a:t>
            </a: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اسم الكلية : 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العلوم الإنسانية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LAW631 </a:t>
            </a:r>
            <a:r>
              <a:rPr lang="en-US" sz="2400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:  </a:t>
            </a:r>
            <a:r>
              <a:rPr lang="ar-EG" sz="2400" b="1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رقم المادة</a:t>
            </a:r>
            <a:endParaRPr kumimoji="0" lang="ar-EG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E5DC504-1704-26F2-6A20-521647DA7A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2B4FBD-0991-525B-A124-84989CDCF5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476" y="2092751"/>
            <a:ext cx="3743325" cy="3609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10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83465" y="1412953"/>
            <a:ext cx="44196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 pitchFamily="2" charset="-78"/>
              </a:rPr>
              <a:t>مدرس المادة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latin typeface="Alexandria" pitchFamily="2" charset="-78"/>
              </a:rPr>
              <a:t>د.علاءالدين الجزولي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lexandria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80008" y="2673688"/>
            <a:ext cx="10062615" cy="2118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+mj-cs"/>
              </a:rPr>
              <a:t>الدكتور علاء الدين الجزولي ، حاصل على درجة الدكتوراه في الشريعة والقانون ، وكذلك درجة الدكتوراه في إدارة الأعمال ، إلى جانب أربع شهادات مهنية دولية من الولايات المتحدة الامريكية  ، والمملكة المتحدة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+mj-cs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+mj-cs"/>
              </a:rPr>
              <a:t>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+mj-cs"/>
              </a:rPr>
              <a:t>CAMS.CCO.CAMLO.IFQ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+mj-cs"/>
              </a:rPr>
              <a:t>).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+mj-cs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+mj-cs"/>
              </a:rPr>
              <a:t>ويتمتع بخبرة عملية تزيد عن 20 عامًا في المجال الأكاديمي ( كأستاذ مشارك، وفي الأدوار الرقابية في عدة بنوك في منطقة الخليج )، بالإضافة إلى تقديم التدريب في مجالات مكافحة الجرائم المالية ، وإدارة المخاطر، وحوكمة الشركات والالتزام الرقابي.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prstClr val="black"/>
              </a:solidFill>
              <a:latin typeface="Alexandria regular" pitchFamily="2" charset="-78"/>
              <a:cs typeface="Alexandria regular" pitchFamily="2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C8D446-D60D-8217-3858-F942DDEA6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3B847E8-0244-C80A-EACA-AC10F3F632B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07979BA-19C3-4A6F-4CB9-52C7E7D0C964}"/>
              </a:ext>
            </a:extLst>
          </p:cNvPr>
          <p:cNvSpPr txBox="1"/>
          <p:nvPr/>
        </p:nvSpPr>
        <p:spPr>
          <a:xfrm>
            <a:off x="5864771" y="1412953"/>
            <a:ext cx="2938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تعريف بالمقرر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195FF30-7AFF-FCB5-C75B-4B376FAB663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0DC0182-739C-1376-8CDA-C544AB20FF92}"/>
              </a:ext>
            </a:extLst>
          </p:cNvPr>
          <p:cNvSpPr txBox="1"/>
          <p:nvPr/>
        </p:nvSpPr>
        <p:spPr>
          <a:xfrm>
            <a:off x="2318994" y="2345859"/>
            <a:ext cx="9223629" cy="3365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يهدف هذا المساق الى معرفة مفهوم وأهمية ومراحل التكنولوجيا المالية وأدواتها وتطبيقاتها ، بالإضافة الى معرفة وفهم التشريعات والقوانين والأنظمة الخاصة بالتكنولوجيا المالية على المستوى المحلي والدولي ، كما ويركز هذا الم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قرر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على التقنيات المالية الحديثة في الدول العربية وآلية الرقابة عليها، كذلك يتطرق هذا المساق الى قانون تنظيم التكنولوجيا المالية في النشاطات غير المصرفية ، بالإضافة الى المنظومة القانونية لدول الخليج العربي في مجال التكنولوجيا المالية والأطر المحفزة للتقنيات المالية في مجال الدفع الالكتروني ، ومستقبل التنظيم القانوني للرقابة على ادوات التكنولوجيا المالية، والتجارب العربية في مجال التكنولوجيا المالية.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0FBCD65-A678-F323-79FD-E374842532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9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008BB-AF9D-D3EC-A869-4C4731625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A9D0D67-E330-B701-D597-1E60B5F30B8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3186256-9C86-84B7-60CE-D322ADBD65B6}"/>
              </a:ext>
            </a:extLst>
          </p:cNvPr>
          <p:cNvSpPr txBox="1"/>
          <p:nvPr/>
        </p:nvSpPr>
        <p:spPr>
          <a:xfrm>
            <a:off x="5314951" y="859830"/>
            <a:ext cx="3488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الأهداف و نتاجات التعلم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D2DBF73-E56F-1226-01EF-860687B516F9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3513E5-5CF7-CDE5-2D24-AFC25EC63875}"/>
              </a:ext>
            </a:extLst>
          </p:cNvPr>
          <p:cNvSpPr txBox="1"/>
          <p:nvPr/>
        </p:nvSpPr>
        <p:spPr>
          <a:xfrm>
            <a:off x="3497580" y="1845020"/>
            <a:ext cx="833246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1-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تطوير قدرات ومعرفة ومهارات الطلبة في التفكير والتحليل والاستنتاج والتطبيق والتقويم في مجال قانون تنظيم التكنولوجيا المالية.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2-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تشجيع الطلبة على تطوير مهاراتهم وقدراتهم في الابداع بما فيه من ابتكار وتجديد.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3-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ادراك مفهوم وتقنيات التكنولوجيا المالية  وأهميتها ومراحلها وانماطها.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4-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التعرف على التشريعات والأنظمة والقوانين التي تحكم عمل التكنولوجيا المالية في القطاعات المصرفية وغير المصرفية.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5-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التعرف على المنظومة القانونية لدول الخليج العربي في مجال التكنولوجيا المالية.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6-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القاء نظرة على مستقبل التنظيم القانوني للرقابة على ادوات التكنولوجيا المالية.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7-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التعرف على السياسات المالية الحكومية الدافعة باتجاه تجنب أو قبول اعتماد ادوات التكنولوجيا المالية و خاصة العملات الرقمية.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8-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التعرف على تعليمات منح التصاريح المتعلقة بممارسة أعمال التقنيات المالية ومتطلباتها.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9-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التعرف على الية ترخيص وتنظيم مقدمي خدمات التكنولوجيا المالية والتنظيم القانوني للرقابة على التكنولوجيا المالية.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10-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التعرف على مراحل تطور الرقابة على التكنولوجيا المالية والنظم الرقابية العالمية على التكنولوجيا المالية.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CB4C68A-C3F7-5F2A-F86D-7AC221D856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36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B535D-0637-797F-C952-5766A25F1F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5AF04C83-044B-42EC-066E-D1E8EAD9566E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405449D-9AB9-3411-8173-104B17E9F723}"/>
              </a:ext>
            </a:extLst>
          </p:cNvPr>
          <p:cNvSpPr txBox="1"/>
          <p:nvPr/>
        </p:nvSpPr>
        <p:spPr>
          <a:xfrm>
            <a:off x="5314951" y="859830"/>
            <a:ext cx="3488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محتوى المادة الدراسية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60B298A-7752-0A3C-0206-C8D7D2AB2E8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0DEA48B-09A4-E4E6-A477-56ED4856B188}"/>
              </a:ext>
            </a:extLst>
          </p:cNvPr>
          <p:cNvSpPr txBox="1"/>
          <p:nvPr/>
        </p:nvSpPr>
        <p:spPr>
          <a:xfrm>
            <a:off x="2903456" y="1765300"/>
            <a:ext cx="8926593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1-</a:t>
            </a:r>
            <a:r>
              <a:rPr lang="en-US" dirty="0">
                <a:solidFill>
                  <a:prstClr val="black"/>
                </a:solidFill>
                <a:latin typeface="Alexandria regular" pitchFamily="2" charset="-78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مدخل الى التكنولوجيا المالية (المفهوم ، الأهمية ، مراحل دورة التكنولوجيا المالية ، ابتكارات التكنولوجيا المالية،الخدمات المصرفية الإلكترونية، انماط البنوك الإلكترونية ، انواع الخدمات المصرفية الإلكترونية.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2-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التقنيات المالية الحديثة في الدول العربية (البنة التحتية الداعمة لحلول التكنولوجيا المالية ، الأطر المحفزة للتكنولوجيا المالية،حوكمة الشركات ، التجارب العربية في مجال التكنولوجيا المالية).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3-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النقد،صور اختزان القيمة ضمن مستحدثات التكنولوجيا المالية (العملات الرقمية المشفرة،محافظ العملات المشفرة،المنصات الرقمية ، البيانات الضخمة ، تعلم الالة ، الذكاء الإصطناعي ، العقود الذكية).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4-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التنظيم القانوني على التكنولوجيا المالية (مساهمة التنظيم القانوني على التكنولوجيا المالية ، مراحل التنظيم القانوني ، التوازن بين النظم الرقابية و انشطة الابتكار، المنصات الرقمية ، مستقبل التنظيم القانوني ، السياسات المالية الحكومية تجاه العملات الرقمية وادوات التكنولوجيا المالية).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5- المنظومة القانونية لدول الخليج العربي للتكنولوجيا المالية ( نظرة عامة، متطلبات التقنية المالية،متطلبات التصريح،عملية طلب التصريح،متطلبات تنظيمية، ممارسة العمل،متطلبات الإشراف،فترة الصلاحية).</a:t>
            </a:r>
            <a:endParaRPr lang="en-US" dirty="0">
              <a:solidFill>
                <a:prstClr val="black"/>
              </a:solidFill>
              <a:latin typeface="Alexandria regular" pitchFamily="2" charset="-78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C577E5A-7EAA-2D97-D19D-953BCC2E8D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7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AFBF15-509B-D27F-8D09-8BDDA765E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1739CAF9-1A5E-9850-9EBB-07F2562412F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45D7367-D387-EA12-E75F-1EC69749D9F0}"/>
              </a:ext>
            </a:extLst>
          </p:cNvPr>
          <p:cNvSpPr txBox="1"/>
          <p:nvPr/>
        </p:nvSpPr>
        <p:spPr>
          <a:xfrm>
            <a:off x="5314951" y="859830"/>
            <a:ext cx="3488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محتوى المادة الدراسية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64D31A1-6508-C61D-8D29-C75D64AA62D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D5D24C6-453A-339D-0737-DA0270CE30F5}"/>
              </a:ext>
            </a:extLst>
          </p:cNvPr>
          <p:cNvSpPr txBox="1"/>
          <p:nvPr/>
        </p:nvSpPr>
        <p:spPr>
          <a:xfrm>
            <a:off x="3063711" y="1890738"/>
            <a:ext cx="876633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6-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الرقابة على التكنولوجيا المالية ( وجهات نظر حول وجود نظم رقابية للتكنولوجيا المالية، النظم الرقابية والابتكار، اعتبارات رقابية، قضايا التنظيم الرقابي،امثلة من النظم الرقابية،النظم الرقابية العالية،مستقبل رقابة التكنولوجيا المالية).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7-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قانون تنظيم التكنولوجيا المالية في الأنشطة غير المصرفية (دراسة حالة الدول العربية،المملكة العربية السعودية،الإمارات) وبعض من الدول العربية الأخرى.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8- ترخيص وتنظيم مقدمي خدمات التكنولوجيا المالية (خدمات الدفع) دراسة حالة من الدول  العربية.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9-  واقع التكنولوجيا المالية (التقنية المالية) في الدول العربية  وعلاقتها بالشمول المالي.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10- التكنولوجيا المالية ( التقنية المالية) في الشرق الاوسط: الوصول الى منطقة الشرق الاوسط،الاسواق:الحوافز لإستخدام التكنولوجيا المالية،الشركات الناشئة،البيئة الحاضنة،التحديات،نظرة للمستقبل.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F4312FB-E1CE-CEEF-DAFE-675E821EDA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49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3EC534-A435-FB30-4608-4A1ADE7C8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499C4123-2458-EAE0-61A1-6A90C28C5DE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F9E1876-DDC3-DC18-2285-417889CD6A8E}"/>
              </a:ext>
            </a:extLst>
          </p:cNvPr>
          <p:cNvSpPr txBox="1"/>
          <p:nvPr/>
        </p:nvSpPr>
        <p:spPr>
          <a:xfrm>
            <a:off x="5314951" y="859830"/>
            <a:ext cx="3488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خطة التدريس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30353BC-7B73-62F0-E08E-6CE3C2198BB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9B89472-5505-1378-37B1-94A14372F20C}"/>
              </a:ext>
            </a:extLst>
          </p:cNvPr>
          <p:cNvSpPr txBox="1"/>
          <p:nvPr/>
        </p:nvSpPr>
        <p:spPr>
          <a:xfrm>
            <a:off x="3629320" y="1989056"/>
            <a:ext cx="794679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يتم تحقيق نتاجات التعلم المستهدفة من خلال النشاطات والاستراتيجيات التدريسية التالية: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المحاضرات المسجلة.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حلقات نقاش جماعي. 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اختبارات قصيرة. 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DBFC94-A3EC-B168-05C3-8A085F8433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75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9A440-C949-8517-48CA-8E1800191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A392C084-B999-A82D-378C-3290D7A656B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2A0BF0-BF8D-C123-8749-34FC19CA2E2E}"/>
              </a:ext>
            </a:extLst>
          </p:cNvPr>
          <p:cNvSpPr txBox="1"/>
          <p:nvPr/>
        </p:nvSpPr>
        <p:spPr>
          <a:xfrm>
            <a:off x="3937412" y="1136132"/>
            <a:ext cx="6516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الفترة الزمنية التعليمية في الفصل الدراسي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C98412-CC29-EB7C-4F1F-BA2BB097D45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80AFA48-984A-3D69-B03E-F984EFA39F51}"/>
              </a:ext>
            </a:extLst>
          </p:cNvPr>
          <p:cNvSpPr txBox="1"/>
          <p:nvPr/>
        </p:nvSpPr>
        <p:spPr>
          <a:xfrm>
            <a:off x="3150824" y="2026763"/>
            <a:ext cx="8538414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الفترة الزمنية التعليمية في الفصل الدراسي تكون مدة ١٣أسبوع  ( منهم أسبوعين للمراجعة والاختبار  النهائي).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الأسبوع الأول هو أسبوع توجيهي ، ويتم رفع كل ما يخص الفصل الدراسي علي صفحة المودل.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أوقات المحاضرات : تعتمد أوقات المحاضرات وحلقات النقاش علي توقيت مكة المكرمة لجميع البرامج.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مدة المحاضرة المسجلة ٧٠- ٩٠ دقيقة ترفع علي منصة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Moodle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ترفع المحاضرة الأسبوعية علي المنصة التعليمية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Moodle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 يوم السبت من كل أسبوع في تمام ال 12 ظهراً، بتوقيت مكة المكرمة.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4AE4A03-63C6-3938-F413-A03F1811C5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56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57"/>
    </mc:Choice>
    <mc:Fallback xmlns="">
      <p:transition spd="slow" advTm="5315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D38680-85B0-BEE1-CD29-ADBEC8997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F04A272-96CA-D9AB-7C5B-282613B49EC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72275A1-B7CA-4994-EC14-D84982676906}"/>
              </a:ext>
            </a:extLst>
          </p:cNvPr>
          <p:cNvSpPr txBox="1"/>
          <p:nvPr/>
        </p:nvSpPr>
        <p:spPr>
          <a:xfrm>
            <a:off x="4798247" y="980620"/>
            <a:ext cx="4869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حلقات النقاش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69701D7-A478-5CEB-3C08-DBDFA7D32D2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5369181-F34D-D5B1-3A58-21FEF43AA876}"/>
              </a:ext>
            </a:extLst>
          </p:cNvPr>
          <p:cNvSpPr txBox="1"/>
          <p:nvPr/>
        </p:nvSpPr>
        <p:spPr>
          <a:xfrm>
            <a:off x="3647439" y="2673688"/>
            <a:ext cx="7895183" cy="1703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حلقات النقاش وهي حلقات أسبوعية اختيارية للطالب وغرضها مناقشة ما تم طرحه في المحاضرة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المسجلة </a:t>
            </a:r>
            <a:r>
              <a:rPr kumimoji="0" lang="ar-EG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في </a:t>
            </a:r>
            <a:r>
              <a:rPr kumimoji="0" lang="ar-A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الاسبوع</a:t>
            </a: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 </a:t>
            </a:r>
          </a:p>
          <a:p>
            <a:pPr marL="342900" marR="0" lvl="0" indent="-3429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على الطالب مراجعة الموعد والمدة الزمنية لكل مقرر حسب الجدول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DD9FEA-0CA0-9AAA-9E3C-7943754236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70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57"/>
    </mc:Choice>
    <mc:Fallback xmlns="">
      <p:transition spd="slow" advTm="5315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ED03FB-6000-4B4E-849F-F08472791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E7A785F6-680C-EE05-53FF-3472043B28F1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B9826A1-F140-A948-6E0D-4F197E30F7C0}"/>
              </a:ext>
            </a:extLst>
          </p:cNvPr>
          <p:cNvSpPr txBox="1"/>
          <p:nvPr/>
        </p:nvSpPr>
        <p:spPr>
          <a:xfrm>
            <a:off x="4520629" y="629166"/>
            <a:ext cx="514710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طريقة وأسلوب الاختبارات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الاختبار القصير – اسبوعيا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07F8ECA-1112-427A-3CA7-EBFE579AF3E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DD7FD9E-01B7-9FAB-FD5E-FE55E6967545}"/>
              </a:ext>
            </a:extLst>
          </p:cNvPr>
          <p:cNvSpPr txBox="1"/>
          <p:nvPr/>
        </p:nvSpPr>
        <p:spPr>
          <a:xfrm>
            <a:off x="3575407" y="1890739"/>
            <a:ext cx="8383711" cy="3780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يرفع  إختبار قصير أسبوعيا ، به أسئلة عامة للطلاب بسيطة ويكون الاختبار بمثابة تدريب على التوقيت وعدد الأسئلة ( أسئلة الاختبار القصير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MCQ /Matching / true &amp; false /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 أسئلة صوتية ).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يرفع الاختبار القصير إسبوعياً في نفس موعد رفع المحاضرة يوم السبت من كل أسبوع في تمام الساعة العاشرة مساءً بتوقيت مكة المكرمة و يترك لمدة أسبوع ، ثم يغلق في يوم السبت الذي يليه تمام الساعة التاسعة مساءً بتوقيت مكة المكرمة.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تعد الإجابة علي الاختبار القصير بمثابة الحضور للطالب.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الإختبار القصير من ٨ درجات  / ٨ اسئلة (بمجموع ٨٠ درجة لعدد 10 أسابيع ).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فترة السماحية للإختبار القصير 24 دقيقة من البدء.</a:t>
            </a: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E1D38F6-8AAE-B41B-86E5-47C1B10924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9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57"/>
    </mc:Choice>
    <mc:Fallback xmlns="">
      <p:transition spd="slow" advTm="5315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2719AD-F2CC-FE9E-6062-0E43786D5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B52F13C6-6A5F-0728-3847-07C42AE2CE1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9037FE-68F6-BC69-1A61-0561EC0C4658}"/>
              </a:ext>
            </a:extLst>
          </p:cNvPr>
          <p:cNvSpPr txBox="1"/>
          <p:nvPr/>
        </p:nvSpPr>
        <p:spPr>
          <a:xfrm>
            <a:off x="4468305" y="1109531"/>
            <a:ext cx="4609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الاختبار النهائي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903E398-F54B-0885-88FE-99D2772716D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C931D96-7787-3643-67F5-018070D18CC2}"/>
              </a:ext>
            </a:extLst>
          </p:cNvPr>
          <p:cNvSpPr txBox="1"/>
          <p:nvPr/>
        </p:nvSpPr>
        <p:spPr>
          <a:xfrm>
            <a:off x="3534311" y="2105597"/>
            <a:ext cx="7952197" cy="3088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تاريخه في نهاية الفصل في الاسبوع الثالث عشر. 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الإختبار النهائي سيكون من </a:t>
            </a:r>
            <a:r>
              <a:rPr kumimoji="0" lang="ar-EG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خلال المودل.</a:t>
            </a: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  <a:p>
            <a:pPr lvl="0" algn="just" rtl="1">
              <a:lnSpc>
                <a:spcPct val="150000"/>
              </a:lnSpc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أسئلة الإختبار النهائي /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Matching / true &amp; false MCQ / </a:t>
            </a:r>
            <a:r>
              <a:rPr lang="ar-EG" dirty="0">
                <a:solidFill>
                  <a:prstClr val="black"/>
                </a:solidFill>
                <a:latin typeface="Alexandria regular" pitchFamily="2" charset="-78"/>
                <a:cs typeface="Alexandria regular" pitchFamily="2" charset="-78"/>
              </a:rPr>
              <a:t> </a:t>
            </a: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أسئلة صوتية.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الاختبارات باللغة الإنجليزية مع وجود ترجمة للسؤال.</a:t>
            </a:r>
          </a:p>
          <a:p>
            <a:pPr marL="0" marR="0" lvl="0" indent="0" algn="just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Alexandria regular" pitchFamily="2" charset="-78"/>
              </a:rPr>
              <a:t>- الإختبار النهائي من ٢٠ درجة ، ومدة  الاختبار 60 دقيقة.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65837F6-1B44-B99C-6801-962C5A561B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7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157"/>
    </mc:Choice>
    <mc:Fallback xmlns="">
      <p:transition spd="slow" advTm="5315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080F3-340E-AD56-AF3E-2569CC795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F76E236E-413F-40C4-EC65-E63E159D45C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4F8A151-D6BC-0549-F683-3F5D00569083}"/>
              </a:ext>
            </a:extLst>
          </p:cNvPr>
          <p:cNvSpPr txBox="1"/>
          <p:nvPr/>
        </p:nvSpPr>
        <p:spPr>
          <a:xfrm>
            <a:off x="3337089" y="859830"/>
            <a:ext cx="6174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+mn-ea"/>
                <a:cs typeface="Arial" panose="020B0604020202020204" pitchFamily="34" charset="0"/>
              </a:rPr>
              <a:t>المراجع التى يمكن الاسترشاد بها في كامل المقرر 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4206E31-4B29-561C-FC7D-A698B8E2B32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5E21A5C-6811-4BB4-F41B-087A0B03F54F}"/>
              </a:ext>
            </a:extLst>
          </p:cNvPr>
          <p:cNvSpPr txBox="1"/>
          <p:nvPr/>
        </p:nvSpPr>
        <p:spPr>
          <a:xfrm>
            <a:off x="2488676" y="1480008"/>
            <a:ext cx="934137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التكنولوجيا المالية-جسر القطاع المالي الى المستقبل.د فريد ليان-اتحاد شركات الاستثمار.2019</a:t>
            </a: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الثورة العالمية في التكنولوجيا المالية 2021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wamda.com/research/www.payfort.com</a:t>
            </a: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التنظيم القانوني للرقابة على التكنولوجيا المالية-مجلة المحقق الحلي للعلوم القانونية-العدد الثاني 2022</a:t>
            </a: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التكنولوجيا المالية القوانين و اللوائح-د.محمد سعجونيكلية الحقوق –جامعة الزقازيق-مصر-المجلة القانونية-العدد الثاني 2020</a:t>
            </a: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المنظومة القانونية للتكنولوجيا المالية-د.محمد ابو عيد-كلية الحقوق –جامعة الاسكندرية 2022</a:t>
            </a: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تعليمات تصريح تجربة التقنية المالية-هيئة السوق المالية-المملكة العربية السعودية.2021</a:t>
            </a: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منظور التكنولوجيا المالية-التقرير السنوي لفنتك السعودية2021/2022</a:t>
            </a: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النظام القانوني لشركات التكنولوجياالمالية في الامارات(التكنولوجيا المالية و التحول الرقمي)-مصرف الامارات العربية المتحدة المركزي.2022</a:t>
            </a:r>
          </a:p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خدمات الدفع –التجربة القطرية.مصرف قطر المركزي2022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FinTech Law, the case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study,Howelle&amp;Tahyar-Harvard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University,Chris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Brummer.JD.Pdf,2020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FinTech Law &amp; Regulation, Andy Lorentz, Thomas Kost, Davis Wright LLP,2022.USA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FinTech Law &amp;Regulation, Jelena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Madir.Wdword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Elgr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regular" pitchFamily="2" charset="-78"/>
                <a:ea typeface="+mn-ea"/>
                <a:cs typeface="Times New Roman" panose="02020603050405020304" pitchFamily="18" charset="0"/>
              </a:rPr>
              <a:t> Bublishing.UK.2019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regular" pitchFamily="2" charset="-78"/>
              <a:ea typeface="+mn-ea"/>
              <a:cs typeface="Alexandria regular" pitchFamily="2" charset="-78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F2FC68A-4F41-650D-780F-C60DF2E1BB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00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43"/>
    </mc:Choice>
    <mc:Fallback xmlns="">
      <p:transition spd="slow" advTm="3804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www.w3.org/XML/1998/namespace"/>
    <ds:schemaRef ds:uri="d13aca44-ef33-4cf4-9980-7f0b00e6eeb9"/>
    <ds:schemaRef ds:uri="http://purl.org/dc/terms/"/>
    <ds:schemaRef ds:uri="http://purl.org/dc/elements/1.1/"/>
    <ds:schemaRef ds:uri="49100919-8a76-4266-be0c-7dc583902cb4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55AD565-EF85-4E49-BE93-F3F06471F1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9031</TotalTime>
  <Words>1263</Words>
  <Application>Microsoft Office PowerPoint</Application>
  <PresentationFormat>Widescreen</PresentationFormat>
  <Paragraphs>111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Alexandria</vt:lpstr>
      <vt:lpstr>Alexandria Black</vt:lpstr>
      <vt:lpstr>Alexandria regular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Dr.Alaeldin Elgizuli</cp:lastModifiedBy>
  <cp:revision>86</cp:revision>
  <dcterms:created xsi:type="dcterms:W3CDTF">2023-04-29T09:08:00Z</dcterms:created>
  <dcterms:modified xsi:type="dcterms:W3CDTF">2025-05-29T15:45:55Z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