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1"/>
  </p:notesMasterIdLst>
  <p:sldIdLst>
    <p:sldId id="303" r:id="rId5"/>
    <p:sldId id="511" r:id="rId6"/>
    <p:sldId id="512" r:id="rId7"/>
    <p:sldId id="534" r:id="rId8"/>
    <p:sldId id="514" r:id="rId9"/>
    <p:sldId id="535" r:id="rId10"/>
    <p:sldId id="536" r:id="rId11"/>
    <p:sldId id="537" r:id="rId12"/>
    <p:sldId id="538" r:id="rId13"/>
    <p:sldId id="539" r:id="rId14"/>
    <p:sldId id="540" r:id="rId15"/>
    <p:sldId id="541" r:id="rId16"/>
    <p:sldId id="542" r:id="rId17"/>
    <p:sldId id="543" r:id="rId18"/>
    <p:sldId id="544" r:id="rId19"/>
    <p:sldId id="34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11"/>
            <p14:sldId id="512"/>
            <p14:sldId id="534"/>
            <p14:sldId id="514"/>
            <p14:sldId id="535"/>
            <p14:sldId id="536"/>
            <p14:sldId id="537"/>
            <p14:sldId id="538"/>
            <p14:sldId id="539"/>
            <p14:sldId id="540"/>
            <p14:sldId id="541"/>
            <p14:sldId id="542"/>
            <p14:sldId id="543"/>
            <p14:sldId id="54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AEEF"/>
    <a:srgbClr val="FFD200"/>
    <a:srgbClr val="203E5F"/>
    <a:srgbClr val="F58221"/>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45" autoAdjust="0"/>
    <p:restoredTop sz="94660"/>
  </p:normalViewPr>
  <p:slideViewPr>
    <p:cSldViewPr snapToGrid="0">
      <p:cViewPr varScale="1">
        <p:scale>
          <a:sx n="78" d="100"/>
          <a:sy n="78" d="100"/>
        </p:scale>
        <p:origin x="830"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45513" y="3639379"/>
            <a:ext cx="6210354" cy="584775"/>
          </a:xfrm>
          <a:prstGeom prst="rect">
            <a:avLst/>
          </a:prstGeom>
          <a:noFill/>
        </p:spPr>
        <p:txBody>
          <a:bodyPr wrap="none" rtlCol="0">
            <a:spAutoFit/>
          </a:bodyPr>
          <a:lstStyle/>
          <a:p>
            <a:pPr algn="ctr"/>
            <a:r>
              <a:rPr lang="en-US" sz="3200" b="1" dirty="0">
                <a:solidFill>
                  <a:srgbClr val="00B0F0"/>
                </a:solidFill>
                <a:latin typeface="Alexandria" charset="0"/>
                <a:cs typeface="Alexandria" charset="0"/>
              </a:rPr>
              <a:t>Introduction to Security Operations</a:t>
            </a:r>
          </a:p>
        </p:txBody>
      </p:sp>
      <p:sp>
        <p:nvSpPr>
          <p:cNvPr id="10" name="Rectangle: Rounded Corners 9"/>
          <p:cNvSpPr/>
          <p:nvPr/>
        </p:nvSpPr>
        <p:spPr>
          <a:xfrm>
            <a:off x="710663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9</a:t>
            </a:r>
          </a:p>
        </p:txBody>
      </p:sp>
      <p:sp>
        <p:nvSpPr>
          <p:cNvPr id="11" name="TextBox 10"/>
          <p:cNvSpPr txBox="1"/>
          <p:nvPr/>
        </p:nvSpPr>
        <p:spPr>
          <a:xfrm>
            <a:off x="7076077" y="4786509"/>
            <a:ext cx="2263866" cy="523220"/>
          </a:xfrm>
          <a:prstGeom prst="rect">
            <a:avLst/>
          </a:prstGeom>
          <a:noFill/>
        </p:spPr>
        <p:txBody>
          <a:bodyPr wrap="square" rtlCol="0">
            <a:spAutoFit/>
          </a:bodyPr>
          <a:lstStyle/>
          <a:p>
            <a:r>
              <a:rPr lang="en-US" sz="2800" dirty="0">
                <a:latin typeface="Alexandria" charset="0"/>
                <a:cs typeface="Alexandria" charset="0"/>
              </a:rPr>
              <a:t>HCIA-Security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Abdelrhman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3ACED-CD3A-D0F9-3BFF-3B436C0BEE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2A8EC2-85E8-93C2-877D-6FF9991E7ED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20A3C12-CEE0-94DB-8E43-33C933537A01}"/>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Forward</a:t>
            </a:r>
          </a:p>
        </p:txBody>
      </p:sp>
      <p:sp>
        <p:nvSpPr>
          <p:cNvPr id="5" name="Rectangle 4">
            <a:extLst>
              <a:ext uri="{FF2B5EF4-FFF2-40B4-BE49-F238E27FC236}">
                <a16:creationId xmlns:a16="http://schemas.microsoft.com/office/drawing/2014/main" id="{672934AA-7C1A-2527-F7E1-931E35FB7B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B193EE-5ADE-1485-3ADF-AF7E52392F8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9ED2BC-A6B5-6AF5-53EC-D9EA751A82E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E7DEE104-4C18-B419-0294-154327A6E0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366EB94-4400-585B-5754-042D0B4EE7C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E17A658-BC42-9BB9-32AD-20F6E44EAD15}"/>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4934BA5-AE8E-C44D-D8F8-84D73CE28F43}"/>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7012AA7C-53AB-B1A5-FF33-DBD7ADCF7697}"/>
              </a:ext>
            </a:extLst>
          </p:cNvPr>
          <p:cNvSpPr txBox="1"/>
          <p:nvPr/>
        </p:nvSpPr>
        <p:spPr>
          <a:xfrm>
            <a:off x="619081" y="3152580"/>
            <a:ext cx="10794589" cy="1938992"/>
          </a:xfrm>
          <a:prstGeom prst="rect">
            <a:avLst/>
          </a:prstGeom>
          <a:noFill/>
        </p:spPr>
        <p:txBody>
          <a:bodyPr wrap="square" rtlCol="0">
            <a:spAutoFit/>
          </a:bodyPr>
          <a:lstStyle/>
          <a:p>
            <a:r>
              <a:rPr lang="en-US" sz="2400" b="1" dirty="0"/>
              <a:t>• In the current information age, security is the foremost concern of global enterprises. The threat of cyber attacks and data breach means security operations are a necessity to ensure the safe and continuous use of </a:t>
            </a:r>
          </a:p>
          <a:p>
            <a:r>
              <a:rPr lang="en-US" sz="2400" b="1" dirty="0"/>
              <a:t>enterprise services. These slides describe the basic concepts and prerequisites of security operations.</a:t>
            </a:r>
          </a:p>
        </p:txBody>
      </p:sp>
    </p:spTree>
    <p:extLst>
      <p:ext uri="{BB962C8B-B14F-4D97-AF65-F5344CB8AC3E}">
        <p14:creationId xmlns:p14="http://schemas.microsoft.com/office/powerpoint/2010/main" val="508789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7350BB-9FA5-7FA1-282B-23B86793AD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3BB702-B284-5438-E85D-FACA118EA37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C36801B-CB7E-3C7D-2F0A-E18E03537E7A}"/>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Objectives</a:t>
            </a:r>
          </a:p>
        </p:txBody>
      </p:sp>
      <p:sp>
        <p:nvSpPr>
          <p:cNvPr id="5" name="Rectangle 4">
            <a:extLst>
              <a:ext uri="{FF2B5EF4-FFF2-40B4-BE49-F238E27FC236}">
                <a16:creationId xmlns:a16="http://schemas.microsoft.com/office/drawing/2014/main" id="{C6E1C42A-79B7-6485-F618-702C485E85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D06A93-D7A7-3617-AE2E-1CD166FB636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A82AD7B-7CBF-AB9C-3AD5-B563197CD69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3F45BCE0-7671-0175-9BD3-57CE40C009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F8C41E3-A87B-D63D-0C56-94332A78640A}"/>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9874528-3F31-1E50-EC3F-237E0B650BF4}"/>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CA26E02-5DC2-EA50-7BD0-CECF41F2B15C}"/>
              </a:ext>
            </a:extLst>
          </p:cNvPr>
          <p:cNvSpPr txBox="1"/>
          <p:nvPr/>
        </p:nvSpPr>
        <p:spPr>
          <a:xfrm>
            <a:off x="812345" y="3358659"/>
            <a:ext cx="11140169" cy="1569660"/>
          </a:xfrm>
          <a:prstGeom prst="rect">
            <a:avLst/>
          </a:prstGeom>
          <a:noFill/>
        </p:spPr>
        <p:txBody>
          <a:bodyPr wrap="square">
            <a:spAutoFit/>
          </a:bodyPr>
          <a:lstStyle/>
          <a:p>
            <a:r>
              <a:rPr lang="en-US" sz="2400" b="1" dirty="0"/>
              <a:t>• Upon completion of this course, you will be able to: </a:t>
            </a:r>
          </a:p>
          <a:p>
            <a:endParaRPr lang="en-US" sz="2400" b="1" dirty="0"/>
          </a:p>
          <a:p>
            <a:r>
              <a:rPr lang="en-US" sz="2400" b="1" dirty="0"/>
              <a:t>□ Learn the concepts related to security operations </a:t>
            </a:r>
          </a:p>
          <a:p>
            <a:r>
              <a:rPr lang="en-US" sz="2400" b="1" dirty="0"/>
              <a:t>□ Learn the content of security operations</a:t>
            </a:r>
          </a:p>
        </p:txBody>
      </p:sp>
    </p:spTree>
    <p:extLst>
      <p:ext uri="{BB962C8B-B14F-4D97-AF65-F5344CB8AC3E}">
        <p14:creationId xmlns:p14="http://schemas.microsoft.com/office/powerpoint/2010/main" val="1760558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27A06E-40D4-1F90-A323-148F06D5AB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387505-4075-E0E2-4C51-A820B48CD1D7}"/>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C02299A-FB85-FDE8-7CA4-EB8680AEEDFA}"/>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Concept of Security Operations</a:t>
            </a:r>
          </a:p>
        </p:txBody>
      </p:sp>
      <p:sp>
        <p:nvSpPr>
          <p:cNvPr id="5" name="Rectangle 4">
            <a:extLst>
              <a:ext uri="{FF2B5EF4-FFF2-40B4-BE49-F238E27FC236}">
                <a16:creationId xmlns:a16="http://schemas.microsoft.com/office/drawing/2014/main" id="{6195C4B3-5CB7-15D0-6CD7-C6E7E42A3D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B62FA2-792B-6A0B-76DA-1790592D779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496FC72-3516-5745-27B4-52DF5671C98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237B7ABD-F3BB-C7A9-52C2-55F61CC4D6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C431FC5A-49F3-758D-AB65-A024B3C19C8C}"/>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DEE1DE4E-5FFB-2B6B-6580-2ABB180A8217}"/>
              </a:ext>
            </a:extLst>
          </p:cNvPr>
          <p:cNvSpPr txBox="1"/>
          <p:nvPr/>
        </p:nvSpPr>
        <p:spPr>
          <a:xfrm>
            <a:off x="681717" y="2117688"/>
            <a:ext cx="10715627" cy="4401205"/>
          </a:xfrm>
          <a:prstGeom prst="rect">
            <a:avLst/>
          </a:prstGeom>
          <a:noFill/>
        </p:spPr>
        <p:txBody>
          <a:bodyPr wrap="square">
            <a:spAutoFit/>
          </a:bodyPr>
          <a:lstStyle/>
          <a:p>
            <a:r>
              <a:rPr lang="en-US" sz="2800" b="1" dirty="0"/>
              <a:t>• In the initial stage of enterprise information security construction, the enterprise's priority is to purchase a series of security devices and deploy them at each protocol layer to ensure the stable running of services.</a:t>
            </a:r>
          </a:p>
          <a:p>
            <a:endParaRPr lang="en-US" sz="2800" b="1" dirty="0"/>
          </a:p>
          <a:p>
            <a:r>
              <a:rPr lang="en-US" sz="2800" b="1" dirty="0"/>
              <a:t>• As security issues frequently occur, effective security operations cannot be achieved solely through security devices. Successful security operations are the combination of resources, processes, and management, to ensure the secure and stable running of enterprise services.</a:t>
            </a:r>
          </a:p>
        </p:txBody>
      </p:sp>
    </p:spTree>
    <p:extLst>
      <p:ext uri="{BB962C8B-B14F-4D97-AF65-F5344CB8AC3E}">
        <p14:creationId xmlns:p14="http://schemas.microsoft.com/office/powerpoint/2010/main" val="1444874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15DE13-4B93-23EA-8C6D-A5D3BC5CBF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6D7310-13C2-50DE-B48B-69EC913ECD60}"/>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6D1B827-7A09-4A26-F067-E36379361311}"/>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Basic Conditions for Security Operations</a:t>
            </a:r>
          </a:p>
        </p:txBody>
      </p:sp>
      <p:sp>
        <p:nvSpPr>
          <p:cNvPr id="5" name="Rectangle 4">
            <a:extLst>
              <a:ext uri="{FF2B5EF4-FFF2-40B4-BE49-F238E27FC236}">
                <a16:creationId xmlns:a16="http://schemas.microsoft.com/office/drawing/2014/main" id="{F1F4E60E-E2D3-4229-CD57-96A43EDAA77C}"/>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2822275-0356-7BC4-9B2A-21B925CBEC80}"/>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E76464-B18F-1A7D-9136-A8CEEF2A32E8}"/>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3D6253B1-44F5-BE8B-95F2-A79B1FA358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5995943-A955-7C7D-B69B-C43CFDDAE3B2}"/>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9850FF2-1ACB-A0D5-1E85-FF03B54FF41F}"/>
              </a:ext>
            </a:extLst>
          </p:cNvPr>
          <p:cNvSpPr txBox="1"/>
          <p:nvPr/>
        </p:nvSpPr>
        <p:spPr>
          <a:xfrm>
            <a:off x="146958" y="1519603"/>
            <a:ext cx="11821886" cy="646331"/>
          </a:xfrm>
          <a:prstGeom prst="rect">
            <a:avLst/>
          </a:prstGeom>
          <a:noFill/>
        </p:spPr>
        <p:txBody>
          <a:bodyPr wrap="square">
            <a:spAutoFit/>
          </a:bodyPr>
          <a:lstStyle/>
          <a:p>
            <a:r>
              <a:rPr lang="en-US" b="1" dirty="0"/>
              <a:t>• Security operations involve various requirements. The following lists the basic operations conditions for </a:t>
            </a:r>
          </a:p>
          <a:p>
            <a:r>
              <a:rPr lang="en-US" b="1" dirty="0"/>
              <a:t>security operations.</a:t>
            </a:r>
          </a:p>
        </p:txBody>
      </p:sp>
      <p:pic>
        <p:nvPicPr>
          <p:cNvPr id="12" name="Picture 11">
            <a:extLst>
              <a:ext uri="{FF2B5EF4-FFF2-40B4-BE49-F238E27FC236}">
                <a16:creationId xmlns:a16="http://schemas.microsoft.com/office/drawing/2014/main" id="{9C311E74-9435-067B-E062-E29A1C41E119}"/>
              </a:ext>
            </a:extLst>
          </p:cNvPr>
          <p:cNvPicPr>
            <a:picLocks noChangeAspect="1"/>
          </p:cNvPicPr>
          <p:nvPr/>
        </p:nvPicPr>
        <p:blipFill>
          <a:blip r:embed="rId3"/>
          <a:stretch>
            <a:fillRect/>
          </a:stretch>
        </p:blipFill>
        <p:spPr>
          <a:xfrm>
            <a:off x="1747422" y="2131332"/>
            <a:ext cx="8124548" cy="4432753"/>
          </a:xfrm>
          <a:prstGeom prst="rect">
            <a:avLst/>
          </a:prstGeom>
        </p:spPr>
      </p:pic>
    </p:spTree>
    <p:extLst>
      <p:ext uri="{BB962C8B-B14F-4D97-AF65-F5344CB8AC3E}">
        <p14:creationId xmlns:p14="http://schemas.microsoft.com/office/powerpoint/2010/main" val="1681642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6EE72B-5636-8F9A-E06E-F84049F401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264847-B5DD-F2EF-7D5E-602B9B074E9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1FFE764-12F5-6B6B-8808-8F949AA6548B}"/>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Business Continuity Planning</a:t>
            </a:r>
          </a:p>
        </p:txBody>
      </p:sp>
      <p:sp>
        <p:nvSpPr>
          <p:cNvPr id="5" name="Rectangle 4">
            <a:extLst>
              <a:ext uri="{FF2B5EF4-FFF2-40B4-BE49-F238E27FC236}">
                <a16:creationId xmlns:a16="http://schemas.microsoft.com/office/drawing/2014/main" id="{CAC01F04-4677-936C-6732-4718059D27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BBD944-31C1-3275-F84E-CD7248DB713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7E44DE-F8D8-0A0C-ABF6-680FAAB8AA5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67369FFC-CE71-BA64-6D18-9595053037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791A582-2152-1B29-4791-F6D4E7E42A94}"/>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75B206B2-2CC8-F456-B4BF-30FFD6848B04}"/>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DBD7457F-BEC7-0506-F8EE-063C07944C3D}"/>
              </a:ext>
            </a:extLst>
          </p:cNvPr>
          <p:cNvPicPr>
            <a:picLocks noChangeAspect="1"/>
          </p:cNvPicPr>
          <p:nvPr/>
        </p:nvPicPr>
        <p:blipFill>
          <a:blip r:embed="rId3"/>
          <a:stretch>
            <a:fillRect/>
          </a:stretch>
        </p:blipFill>
        <p:spPr>
          <a:xfrm>
            <a:off x="1495052" y="2288549"/>
            <a:ext cx="9000741" cy="4193894"/>
          </a:xfrm>
          <a:prstGeom prst="rect">
            <a:avLst/>
          </a:prstGeom>
        </p:spPr>
      </p:pic>
    </p:spTree>
    <p:extLst>
      <p:ext uri="{BB962C8B-B14F-4D97-AF65-F5344CB8AC3E}">
        <p14:creationId xmlns:p14="http://schemas.microsoft.com/office/powerpoint/2010/main" val="3165495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E6F785-D4B0-CA3A-49B2-8991EF5483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EC762E8-9651-D27C-C2DB-B5F6A56B6044}"/>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7A54534-297D-2936-830F-16FE6F193B6B}"/>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Project Scope and Plan</a:t>
            </a:r>
          </a:p>
        </p:txBody>
      </p:sp>
      <p:sp>
        <p:nvSpPr>
          <p:cNvPr id="5" name="Rectangle 4">
            <a:extLst>
              <a:ext uri="{FF2B5EF4-FFF2-40B4-BE49-F238E27FC236}">
                <a16:creationId xmlns:a16="http://schemas.microsoft.com/office/drawing/2014/main" id="{3AF17265-60B2-C42B-2EC1-DD63BA5DE1DE}"/>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94BCCBF-2D0C-A232-CDDE-B660DE542E32}"/>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4E802EF-F83C-8293-B25D-747F4A3840C8}"/>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67963E87-B28E-D08C-FBDB-BE292590E4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85F309D-CC28-E64E-CD7D-CCDB0C9DCA2E}"/>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7BDB5711-3C30-C193-110E-85FD6AE460AF}"/>
              </a:ext>
            </a:extLst>
          </p:cNvPr>
          <p:cNvSpPr txBox="1"/>
          <p:nvPr/>
        </p:nvSpPr>
        <p:spPr>
          <a:xfrm>
            <a:off x="191861" y="1636264"/>
            <a:ext cx="11679010" cy="923330"/>
          </a:xfrm>
          <a:prstGeom prst="rect">
            <a:avLst/>
          </a:prstGeom>
          <a:noFill/>
        </p:spPr>
        <p:txBody>
          <a:bodyPr wrap="square">
            <a:spAutoFit/>
          </a:bodyPr>
          <a:lstStyle/>
          <a:p>
            <a:r>
              <a:rPr lang="en-US" b="1" dirty="0"/>
              <a:t>• Any process or plan must be formulated based on the actual business scale and nature of the organization, complying with the corporate culture and relevant laws. The following lists the specific requirements for the non-rated project scope at the initial stage of the plan.</a:t>
            </a:r>
          </a:p>
        </p:txBody>
      </p:sp>
      <p:pic>
        <p:nvPicPr>
          <p:cNvPr id="18" name="Picture 17">
            <a:extLst>
              <a:ext uri="{FF2B5EF4-FFF2-40B4-BE49-F238E27FC236}">
                <a16:creationId xmlns:a16="http://schemas.microsoft.com/office/drawing/2014/main" id="{74398C93-28FE-C54B-54EE-709FED05A113}"/>
              </a:ext>
            </a:extLst>
          </p:cNvPr>
          <p:cNvPicPr>
            <a:picLocks noChangeAspect="1"/>
          </p:cNvPicPr>
          <p:nvPr/>
        </p:nvPicPr>
        <p:blipFill>
          <a:blip r:embed="rId3"/>
          <a:stretch>
            <a:fillRect/>
          </a:stretch>
        </p:blipFill>
        <p:spPr>
          <a:xfrm>
            <a:off x="2925914" y="2553199"/>
            <a:ext cx="6492858" cy="3912915"/>
          </a:xfrm>
          <a:prstGeom prst="rect">
            <a:avLst/>
          </a:prstGeom>
        </p:spPr>
      </p:pic>
    </p:spTree>
    <p:extLst>
      <p:ext uri="{BB962C8B-B14F-4D97-AF65-F5344CB8AC3E}">
        <p14:creationId xmlns:p14="http://schemas.microsoft.com/office/powerpoint/2010/main" val="3222515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C167C0-0FBB-344C-3433-0F72D8F546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87AE4D-23E2-C431-8E5D-C7F1F0C2637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17B53EA-6537-9EEA-52C9-461676C9F130}"/>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Business Impact Assessment </a:t>
            </a:r>
          </a:p>
        </p:txBody>
      </p:sp>
      <p:sp>
        <p:nvSpPr>
          <p:cNvPr id="5" name="Rectangle 4">
            <a:extLst>
              <a:ext uri="{FF2B5EF4-FFF2-40B4-BE49-F238E27FC236}">
                <a16:creationId xmlns:a16="http://schemas.microsoft.com/office/drawing/2014/main" id="{6B6BBB3A-C36F-3D61-1689-D509551477C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0F88BFC-4413-B731-8D38-18C2AACFF49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E0CEF01-8A35-CA89-9329-97E73600626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B33F7EE4-C715-E79F-ACE7-ADB7AC6E57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19003968-E19F-6A75-0A4E-054D591063CA}"/>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2C65A879-6036-EBE8-4393-57F92C7BC533}"/>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0B57B716-292D-7FD2-F5EB-1C971091DB7A}"/>
              </a:ext>
            </a:extLst>
          </p:cNvPr>
          <p:cNvSpPr txBox="1"/>
          <p:nvPr/>
        </p:nvSpPr>
        <p:spPr>
          <a:xfrm>
            <a:off x="730702" y="2085030"/>
            <a:ext cx="10748283" cy="1015663"/>
          </a:xfrm>
          <a:prstGeom prst="rect">
            <a:avLst/>
          </a:prstGeom>
          <a:noFill/>
        </p:spPr>
        <p:txBody>
          <a:bodyPr wrap="square">
            <a:spAutoFit/>
          </a:bodyPr>
          <a:lstStyle/>
          <a:p>
            <a:r>
              <a:rPr lang="en-US" sz="2000" b="1" dirty="0"/>
              <a:t>• Business Impact Assessment identifies which resources can sustain the development of the organization. It also evaluates threats to resources, the likelihood of each threat, and their potential impact on businesses. Business Impact Assessment consists of:</a:t>
            </a:r>
          </a:p>
        </p:txBody>
      </p:sp>
      <p:pic>
        <p:nvPicPr>
          <p:cNvPr id="16" name="Picture 15">
            <a:extLst>
              <a:ext uri="{FF2B5EF4-FFF2-40B4-BE49-F238E27FC236}">
                <a16:creationId xmlns:a16="http://schemas.microsoft.com/office/drawing/2014/main" id="{8F074148-04A9-9881-0A66-8E37AA91563C}"/>
              </a:ext>
            </a:extLst>
          </p:cNvPr>
          <p:cNvPicPr>
            <a:picLocks noChangeAspect="1"/>
          </p:cNvPicPr>
          <p:nvPr/>
        </p:nvPicPr>
        <p:blipFill>
          <a:blip r:embed="rId3"/>
          <a:stretch>
            <a:fillRect/>
          </a:stretch>
        </p:blipFill>
        <p:spPr>
          <a:xfrm>
            <a:off x="703030" y="3505082"/>
            <a:ext cx="10392297" cy="2650789"/>
          </a:xfrm>
          <a:prstGeom prst="rect">
            <a:avLst/>
          </a:prstGeom>
        </p:spPr>
      </p:pic>
    </p:spTree>
    <p:extLst>
      <p:ext uri="{BB962C8B-B14F-4D97-AF65-F5344CB8AC3E}">
        <p14:creationId xmlns:p14="http://schemas.microsoft.com/office/powerpoint/2010/main" val="1469877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946551-DE96-CA33-03AF-76F1A014FA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91F545-47B3-39F3-29A1-0A493DAF6516}"/>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9BBCF85-F49F-3A8C-3D22-474E6C546A2B}"/>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Continuity Planning Preparation</a:t>
            </a:r>
          </a:p>
        </p:txBody>
      </p:sp>
      <p:sp>
        <p:nvSpPr>
          <p:cNvPr id="5" name="Rectangle 4">
            <a:extLst>
              <a:ext uri="{FF2B5EF4-FFF2-40B4-BE49-F238E27FC236}">
                <a16:creationId xmlns:a16="http://schemas.microsoft.com/office/drawing/2014/main" id="{65A437AB-48FD-2B91-B9AB-DEE8BD47426F}"/>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2D6890-86C0-8CB9-E45A-8B5AE9607233}"/>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9379EDF-CB82-CDFE-D767-427CABB322B0}"/>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235A0B0C-03F0-859C-5DB2-F3F4F48229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0CEA3042-AA53-61D5-19B0-18493C58835D}"/>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34E3EC9-E2E3-3C5C-8208-90CDE3D48C76}"/>
              </a:ext>
            </a:extLst>
          </p:cNvPr>
          <p:cNvSpPr txBox="1"/>
          <p:nvPr/>
        </p:nvSpPr>
        <p:spPr>
          <a:xfrm>
            <a:off x="195944" y="1584917"/>
            <a:ext cx="11772900" cy="1815882"/>
          </a:xfrm>
          <a:prstGeom prst="rect">
            <a:avLst/>
          </a:prstGeom>
          <a:noFill/>
        </p:spPr>
        <p:txBody>
          <a:bodyPr wrap="square">
            <a:spAutoFit/>
          </a:bodyPr>
          <a:lstStyle/>
          <a:p>
            <a:r>
              <a:rPr lang="en-US" sz="2800" b="1" dirty="0"/>
              <a:t>• Two phases are mainly used to determine the BCP working process and protect the limited sequence of business assets. In the continuity planning preparation phase, focus is on the development and implementation of the continuity policy, and the following tasks are involved:</a:t>
            </a:r>
          </a:p>
        </p:txBody>
      </p:sp>
      <p:pic>
        <p:nvPicPr>
          <p:cNvPr id="12" name="Picture 11">
            <a:extLst>
              <a:ext uri="{FF2B5EF4-FFF2-40B4-BE49-F238E27FC236}">
                <a16:creationId xmlns:a16="http://schemas.microsoft.com/office/drawing/2014/main" id="{CB9A53A2-EF8A-589E-6214-A7EE7BCD3C4D}"/>
              </a:ext>
            </a:extLst>
          </p:cNvPr>
          <p:cNvPicPr>
            <a:picLocks noChangeAspect="1"/>
          </p:cNvPicPr>
          <p:nvPr/>
        </p:nvPicPr>
        <p:blipFill>
          <a:blip r:embed="rId3"/>
          <a:stretch>
            <a:fillRect/>
          </a:stretch>
        </p:blipFill>
        <p:spPr>
          <a:xfrm>
            <a:off x="1691634" y="3505735"/>
            <a:ext cx="8595366" cy="2993891"/>
          </a:xfrm>
          <a:prstGeom prst="rect">
            <a:avLst/>
          </a:prstGeom>
        </p:spPr>
      </p:pic>
    </p:spTree>
    <p:extLst>
      <p:ext uri="{BB962C8B-B14F-4D97-AF65-F5344CB8AC3E}">
        <p14:creationId xmlns:p14="http://schemas.microsoft.com/office/powerpoint/2010/main" val="3234391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FE555E-1495-21D0-04AC-E9B0A6C0FC6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C4FDEF-5CE0-1C13-176F-D4B3E69BA72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6CBCCEF-4F93-0FE5-57BB-A6AFB983B0AD}"/>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BCP Documentation</a:t>
            </a:r>
          </a:p>
        </p:txBody>
      </p:sp>
      <p:sp>
        <p:nvSpPr>
          <p:cNvPr id="5" name="Rectangle 4">
            <a:extLst>
              <a:ext uri="{FF2B5EF4-FFF2-40B4-BE49-F238E27FC236}">
                <a16:creationId xmlns:a16="http://schemas.microsoft.com/office/drawing/2014/main" id="{597F0B09-0901-F35B-FA7E-A1D722285F5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99B0F2-A64E-E498-EDDF-FF5F0D289C7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E852404-80AD-9358-CE54-FE24DC3518F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867B547D-E10F-027E-2F83-D82034A8C9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F8FC28A-17F8-4848-39F3-07DB6A5CFEB7}"/>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B3041936-609A-D86C-0215-0D257D9CF535}"/>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84FCCCF8-DC56-3BC2-0E52-90F5FF34A576}"/>
              </a:ext>
            </a:extLst>
          </p:cNvPr>
          <p:cNvSpPr txBox="1"/>
          <p:nvPr/>
        </p:nvSpPr>
        <p:spPr>
          <a:xfrm>
            <a:off x="714372" y="2019716"/>
            <a:ext cx="10731956" cy="4708981"/>
          </a:xfrm>
          <a:prstGeom prst="rect">
            <a:avLst/>
          </a:prstGeom>
          <a:noFill/>
        </p:spPr>
        <p:txBody>
          <a:bodyPr wrap="square">
            <a:spAutoFit/>
          </a:bodyPr>
          <a:lstStyle/>
          <a:p>
            <a:r>
              <a:rPr lang="en-US" sz="2000" b="1" dirty="0"/>
              <a:t>• BCP documentation provides BCP personnel with guidance in the event of an emergency. In addition, the document records the modification history and provides reference for subsequent handling of similar incidents or document modification. The document must contain the following information:</a:t>
            </a:r>
          </a:p>
          <a:p>
            <a:endParaRPr lang="en-US" sz="2000" b="1" dirty="0"/>
          </a:p>
          <a:p>
            <a:r>
              <a:rPr lang="en-US" sz="2000" b="1" dirty="0"/>
              <a:t>□    Objectives of the continuity planning</a:t>
            </a:r>
          </a:p>
          <a:p>
            <a:r>
              <a:rPr lang="en-US" sz="2000" b="1" dirty="0"/>
              <a:t>□    Importance statement</a:t>
            </a:r>
          </a:p>
          <a:p>
            <a:r>
              <a:rPr lang="en-US" sz="2000" b="1" dirty="0"/>
              <a:t>□    Statement of organization responsibilities</a:t>
            </a:r>
          </a:p>
          <a:p>
            <a:r>
              <a:rPr lang="en-US" sz="2000" b="1" dirty="0"/>
              <a:t>□    Declaration of urgency and time limit</a:t>
            </a:r>
          </a:p>
          <a:p>
            <a:r>
              <a:rPr lang="en-US" sz="2000" b="1" dirty="0"/>
              <a:t>□    Risk assessment</a:t>
            </a:r>
          </a:p>
          <a:p>
            <a:r>
              <a:rPr lang="en-US" sz="2000" b="1" dirty="0"/>
              <a:t>□    Acceptable risk/Risk mediation</a:t>
            </a:r>
          </a:p>
          <a:p>
            <a:r>
              <a:rPr lang="en-US" sz="2000" b="1" dirty="0"/>
              <a:t>□    Major record plan</a:t>
            </a:r>
          </a:p>
          <a:p>
            <a:r>
              <a:rPr lang="en-US" sz="2000" b="1" dirty="0"/>
              <a:t>□    Guidelines for responding to emergencies</a:t>
            </a:r>
          </a:p>
          <a:p>
            <a:r>
              <a:rPr lang="en-US" sz="2000" b="1" dirty="0"/>
              <a:t>□    Maintenance</a:t>
            </a:r>
          </a:p>
          <a:p>
            <a:r>
              <a:rPr lang="en-US" sz="2000" b="1" dirty="0"/>
              <a:t>□    Tests and exercises</a:t>
            </a:r>
          </a:p>
        </p:txBody>
      </p:sp>
    </p:spTree>
    <p:extLst>
      <p:ext uri="{BB962C8B-B14F-4D97-AF65-F5344CB8AC3E}">
        <p14:creationId xmlns:p14="http://schemas.microsoft.com/office/powerpoint/2010/main" val="1497090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712090-A973-11ED-3BAF-60456F8049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491454-BB03-553D-31E0-6CC3DC8E5D5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9E8EBE3-80B0-219E-67C1-03BCC2664CD1}"/>
              </a:ext>
            </a:extLst>
          </p:cNvPr>
          <p:cNvSpPr txBox="1"/>
          <p:nvPr/>
        </p:nvSpPr>
        <p:spPr>
          <a:xfrm>
            <a:off x="2317207" y="1166026"/>
            <a:ext cx="8998493" cy="461665"/>
          </a:xfrm>
          <a:prstGeom prst="rect">
            <a:avLst/>
          </a:prstGeom>
          <a:noFill/>
        </p:spPr>
        <p:txBody>
          <a:bodyPr wrap="square" rtlCol="0">
            <a:spAutoFit/>
          </a:bodyPr>
          <a:lstStyle/>
          <a:p>
            <a:r>
              <a:rPr lang="en-US" sz="2400" b="1" dirty="0">
                <a:latin typeface="Alexandria" charset="0"/>
                <a:cs typeface="Alexandria" charset="0"/>
              </a:rPr>
              <a:t>Incident Response Management</a:t>
            </a:r>
          </a:p>
        </p:txBody>
      </p:sp>
      <p:sp>
        <p:nvSpPr>
          <p:cNvPr id="5" name="Rectangle 4">
            <a:extLst>
              <a:ext uri="{FF2B5EF4-FFF2-40B4-BE49-F238E27FC236}">
                <a16:creationId xmlns:a16="http://schemas.microsoft.com/office/drawing/2014/main" id="{489B938B-272E-CD02-3DF5-98733A4489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BDA7EC-897A-AFB2-DA6E-28B87F8E7EA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E8F1691-DFD6-01A5-9C39-23E4F6980F7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6BC55572-A87B-75AA-F058-0DC7C9934A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07A3C57D-C097-2C53-6DF8-0745627B100F}"/>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FB9D024B-0C61-6C2C-5E42-D67750879A7F}"/>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4358553A-7624-3CA3-745D-4A7CC729F1C1}"/>
              </a:ext>
            </a:extLst>
          </p:cNvPr>
          <p:cNvSpPr txBox="1"/>
          <p:nvPr/>
        </p:nvSpPr>
        <p:spPr>
          <a:xfrm>
            <a:off x="714375" y="2215634"/>
            <a:ext cx="10748282" cy="646331"/>
          </a:xfrm>
          <a:prstGeom prst="rect">
            <a:avLst/>
          </a:prstGeom>
          <a:noFill/>
        </p:spPr>
        <p:txBody>
          <a:bodyPr wrap="square">
            <a:spAutoFit/>
          </a:bodyPr>
          <a:lstStyle/>
          <a:p>
            <a:r>
              <a:rPr lang="en-US" b="1" dirty="0"/>
              <a:t>• Not all threats can be prevented, but BCP provides process guidance for handling emergencies and responding to threat incidents as soon as possible to minimize the impacts on organizations.</a:t>
            </a:r>
          </a:p>
        </p:txBody>
      </p:sp>
      <p:pic>
        <p:nvPicPr>
          <p:cNvPr id="17" name="Picture 16">
            <a:extLst>
              <a:ext uri="{FF2B5EF4-FFF2-40B4-BE49-F238E27FC236}">
                <a16:creationId xmlns:a16="http://schemas.microsoft.com/office/drawing/2014/main" id="{762760FB-C75E-A9D7-D6E7-132D75FFC416}"/>
              </a:ext>
            </a:extLst>
          </p:cNvPr>
          <p:cNvPicPr>
            <a:picLocks noChangeAspect="1"/>
          </p:cNvPicPr>
          <p:nvPr/>
        </p:nvPicPr>
        <p:blipFill>
          <a:blip r:embed="rId3"/>
          <a:stretch>
            <a:fillRect/>
          </a:stretch>
        </p:blipFill>
        <p:spPr>
          <a:xfrm>
            <a:off x="843217" y="3042418"/>
            <a:ext cx="10333481" cy="3358382"/>
          </a:xfrm>
          <a:prstGeom prst="rect">
            <a:avLst/>
          </a:prstGeom>
        </p:spPr>
      </p:pic>
    </p:spTree>
    <p:extLst>
      <p:ext uri="{BB962C8B-B14F-4D97-AF65-F5344CB8AC3E}">
        <p14:creationId xmlns:p14="http://schemas.microsoft.com/office/powerpoint/2010/main" val="744551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B2B113-A739-EDD1-2C41-A6A5D49398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ECB854-0AD5-6058-CEF0-26D1CBC9600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C9197D91-36D9-CD9A-3E54-57D75E471117}"/>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Disaster Recovery Plan</a:t>
            </a:r>
          </a:p>
        </p:txBody>
      </p:sp>
      <p:sp>
        <p:nvSpPr>
          <p:cNvPr id="5" name="Rectangle 4">
            <a:extLst>
              <a:ext uri="{FF2B5EF4-FFF2-40B4-BE49-F238E27FC236}">
                <a16:creationId xmlns:a16="http://schemas.microsoft.com/office/drawing/2014/main" id="{38936EAC-AE36-3C02-8B97-188D19EA56F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ECEFE3-0967-4C7F-B2A3-951CC29B888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BE810D-A5A4-B25F-218C-CCBA280087D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B5D755F8-9459-305D-D4D7-794F344741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95FD6AD-1B35-CAEF-B645-7EFC9DCD093F}"/>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8CECC46B-230F-DEA6-7BFC-B56DAA363D0C}"/>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2C898F67-ECA4-B4D7-6E88-246283498B67}"/>
              </a:ext>
            </a:extLst>
          </p:cNvPr>
          <p:cNvPicPr>
            <a:picLocks noChangeAspect="1"/>
          </p:cNvPicPr>
          <p:nvPr/>
        </p:nvPicPr>
        <p:blipFill>
          <a:blip r:embed="rId3"/>
          <a:stretch>
            <a:fillRect/>
          </a:stretch>
        </p:blipFill>
        <p:spPr>
          <a:xfrm>
            <a:off x="1929697" y="2104075"/>
            <a:ext cx="8011502" cy="4525325"/>
          </a:xfrm>
          <a:prstGeom prst="rect">
            <a:avLst/>
          </a:prstGeom>
        </p:spPr>
      </p:pic>
    </p:spTree>
    <p:extLst>
      <p:ext uri="{BB962C8B-B14F-4D97-AF65-F5344CB8AC3E}">
        <p14:creationId xmlns:p14="http://schemas.microsoft.com/office/powerpoint/2010/main" val="1873558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87ADEA-BB07-9CD1-A4B6-D23A922A7C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2BCC8A-11DB-F4AD-D890-A29CC838988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E78B3B7-F4C5-F9C6-341F-3B0D16A23C6D}"/>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Investigation</a:t>
            </a:r>
          </a:p>
        </p:txBody>
      </p:sp>
      <p:sp>
        <p:nvSpPr>
          <p:cNvPr id="5" name="Rectangle 4">
            <a:extLst>
              <a:ext uri="{FF2B5EF4-FFF2-40B4-BE49-F238E27FC236}">
                <a16:creationId xmlns:a16="http://schemas.microsoft.com/office/drawing/2014/main" id="{2E3390F2-2181-15F3-2E78-108C8D46AA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7F38D6-1FFE-E669-A9CA-EF57430EE99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19F5765-87A5-A59D-6074-A1E5470C97B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ACB83D4C-7CA8-FBA0-C483-C2E2BEF19E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6B600675-C80D-5F2D-923E-3E9C4E56CBD9}"/>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4B092BC8-5D91-39AA-8E55-42ED2A729D79}"/>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FCFF8184-8717-3329-ECA1-9ED564F120E4}"/>
              </a:ext>
            </a:extLst>
          </p:cNvPr>
          <p:cNvPicPr>
            <a:picLocks noChangeAspect="1"/>
          </p:cNvPicPr>
          <p:nvPr/>
        </p:nvPicPr>
        <p:blipFill>
          <a:blip r:embed="rId3"/>
          <a:stretch>
            <a:fillRect/>
          </a:stretch>
        </p:blipFill>
        <p:spPr>
          <a:xfrm>
            <a:off x="1730982" y="2197969"/>
            <a:ext cx="8742428" cy="4398775"/>
          </a:xfrm>
          <a:prstGeom prst="rect">
            <a:avLst/>
          </a:prstGeom>
        </p:spPr>
      </p:pic>
    </p:spTree>
    <p:extLst>
      <p:ext uri="{BB962C8B-B14F-4D97-AF65-F5344CB8AC3E}">
        <p14:creationId xmlns:p14="http://schemas.microsoft.com/office/powerpoint/2010/main" val="1515263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A44463-8DC1-EA5E-B637-357CA3370A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4D71AA-FB1A-0427-2E11-E583F0BCDE37}"/>
              </a:ext>
            </a:extLst>
          </p:cNvPr>
          <p:cNvSpPr/>
          <p:nvPr/>
        </p:nvSpPr>
        <p:spPr>
          <a:xfrm>
            <a:off x="228599" y="1685494"/>
            <a:ext cx="11674929"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6C5B943E-1B05-1B31-011A-0FF6164E315E}"/>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Evidence</a:t>
            </a:r>
          </a:p>
        </p:txBody>
      </p:sp>
      <p:sp>
        <p:nvSpPr>
          <p:cNvPr id="5" name="Rectangle 4">
            <a:extLst>
              <a:ext uri="{FF2B5EF4-FFF2-40B4-BE49-F238E27FC236}">
                <a16:creationId xmlns:a16="http://schemas.microsoft.com/office/drawing/2014/main" id="{E334283A-A392-8996-EAE8-2536C3028A1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11D394-8A76-A8AD-0681-3D3E7C1D3D9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6B35E9-F083-7B51-CB44-05F1623092C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2515A373-A540-4891-F436-3439DCFDE9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2D806CF3-DD36-0F21-DAB6-9B8E6BF29026}"/>
              </a:ext>
            </a:extLst>
          </p:cNvPr>
          <p:cNvSpPr txBox="1"/>
          <p:nvPr/>
        </p:nvSpPr>
        <p:spPr>
          <a:xfrm>
            <a:off x="244928" y="2191434"/>
            <a:ext cx="11947072" cy="4237570"/>
          </a:xfrm>
          <a:prstGeom prst="rect">
            <a:avLst/>
          </a:prstGeom>
          <a:noFill/>
        </p:spPr>
        <p:txBody>
          <a:bodyPr wrap="square">
            <a:spAutoFit/>
          </a:bodyPr>
          <a:lstStyle/>
          <a:p>
            <a:r>
              <a:rPr lang="en-US" sz="1700" b="1" dirty="0"/>
              <a:t>• In order to successfully prosecute a crime, sufficient evidence must be provided to prove the crime. Evidence types include:</a:t>
            </a:r>
          </a:p>
          <a:p>
            <a:r>
              <a:rPr lang="en-US" sz="1700" b="1" dirty="0"/>
              <a:t>□ Physical evidence </a:t>
            </a:r>
          </a:p>
          <a:p>
            <a:r>
              <a:rPr lang="en-US" sz="1700" b="1" dirty="0"/>
              <a:t>□ Documentary evidence </a:t>
            </a:r>
          </a:p>
          <a:p>
            <a:r>
              <a:rPr lang="en-US" sz="1700" b="1" dirty="0"/>
              <a:t>□ Verbal evidence</a:t>
            </a:r>
          </a:p>
          <a:p>
            <a:pPr>
              <a:lnSpc>
                <a:spcPct val="150000"/>
              </a:lnSpc>
            </a:pPr>
            <a:r>
              <a:rPr lang="en-US" sz="1700" b="1" dirty="0"/>
              <a:t>•   Evidence must be acceptable:</a:t>
            </a:r>
          </a:p>
          <a:p>
            <a:pPr>
              <a:lnSpc>
                <a:spcPct val="150000"/>
              </a:lnSpc>
            </a:pPr>
            <a:r>
              <a:rPr lang="en-US" sz="1700" b="1" dirty="0"/>
              <a:t>□  Evidence must be related to the determination of facts. </a:t>
            </a:r>
          </a:p>
          <a:p>
            <a:pPr>
              <a:lnSpc>
                <a:spcPct val="150000"/>
              </a:lnSpc>
            </a:pPr>
            <a:r>
              <a:rPr lang="en-US" sz="1700" b="1" dirty="0"/>
              <a:t>□  Evidence must be related to the event</a:t>
            </a:r>
          </a:p>
          <a:p>
            <a:pPr>
              <a:lnSpc>
                <a:spcPct val="150000"/>
              </a:lnSpc>
            </a:pPr>
            <a:r>
              <a:rPr lang="en-US" sz="1700" b="1" dirty="0"/>
              <a:t>□  Evidence must be legally obtained.</a:t>
            </a:r>
          </a:p>
          <a:p>
            <a:pPr>
              <a:lnSpc>
                <a:spcPct val="150000"/>
              </a:lnSpc>
            </a:pPr>
            <a:r>
              <a:rPr lang="en-US" sz="1700" b="1" dirty="0"/>
              <a:t>•   Evidence type:</a:t>
            </a:r>
          </a:p>
          <a:p>
            <a:pPr>
              <a:lnSpc>
                <a:spcPct val="150000"/>
              </a:lnSpc>
            </a:pPr>
            <a:r>
              <a:rPr lang="en-US" sz="1700" b="1" dirty="0"/>
              <a:t>□  Physical evidence: objective evidence, such as objects</a:t>
            </a:r>
          </a:p>
          <a:p>
            <a:pPr>
              <a:lnSpc>
                <a:spcPct val="150000"/>
              </a:lnSpc>
            </a:pPr>
            <a:r>
              <a:rPr lang="en-US" sz="1700" b="1" dirty="0"/>
              <a:t>□  Documentary evidence: written content, such as computer logs </a:t>
            </a:r>
          </a:p>
          <a:p>
            <a:pPr>
              <a:lnSpc>
                <a:spcPct val="150000"/>
              </a:lnSpc>
            </a:pPr>
            <a:r>
              <a:rPr lang="en-US" sz="1700" b="1" dirty="0"/>
              <a:t>□  Verbal evidence: witnesses' testimony</a:t>
            </a:r>
          </a:p>
        </p:txBody>
      </p:sp>
    </p:spTree>
    <p:extLst>
      <p:ext uri="{BB962C8B-B14F-4D97-AF65-F5344CB8AC3E}">
        <p14:creationId xmlns:p14="http://schemas.microsoft.com/office/powerpoint/2010/main" val="1429799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97E9AA-CA7C-2A0C-EB3F-703085AA24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8DCA67-591D-42D1-F226-066AF230C59F}"/>
              </a:ext>
            </a:extLst>
          </p:cNvPr>
          <p:cNvSpPr/>
          <p:nvPr/>
        </p:nvSpPr>
        <p:spPr>
          <a:xfrm>
            <a:off x="228599" y="1685494"/>
            <a:ext cx="11805557"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B739D13-AD26-B63D-B011-CD920D18B23D}"/>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Investigation and Forensics Process</a:t>
            </a:r>
          </a:p>
        </p:txBody>
      </p:sp>
      <p:sp>
        <p:nvSpPr>
          <p:cNvPr id="5" name="Rectangle 4">
            <a:extLst>
              <a:ext uri="{FF2B5EF4-FFF2-40B4-BE49-F238E27FC236}">
                <a16:creationId xmlns:a16="http://schemas.microsoft.com/office/drawing/2014/main" id="{23F475AB-9442-E894-895D-9323EBBF15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317B759-59B4-D517-6694-23FF3A8C202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5EE9259-837E-F272-4163-F43873A92F8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191312B9-86DE-DE6E-8C86-635CEFFF45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C0343227-73C0-D8A0-4B29-A95F53C3072C}"/>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0FEE8182-4901-5476-0ED3-5E1C89F31B69}"/>
              </a:ext>
            </a:extLst>
          </p:cNvPr>
          <p:cNvPicPr>
            <a:picLocks noChangeAspect="1"/>
          </p:cNvPicPr>
          <p:nvPr/>
        </p:nvPicPr>
        <p:blipFill>
          <a:blip r:embed="rId3"/>
          <a:stretch>
            <a:fillRect/>
          </a:stretch>
        </p:blipFill>
        <p:spPr>
          <a:xfrm>
            <a:off x="519275" y="2672292"/>
            <a:ext cx="11050005" cy="3173335"/>
          </a:xfrm>
          <a:prstGeom prst="rect">
            <a:avLst/>
          </a:prstGeom>
        </p:spPr>
      </p:pic>
    </p:spTree>
    <p:extLst>
      <p:ext uri="{BB962C8B-B14F-4D97-AF65-F5344CB8AC3E}">
        <p14:creationId xmlns:p14="http://schemas.microsoft.com/office/powerpoint/2010/main" val="40899329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37280d039ab1ea008390676d3a9eb74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be194878a21e1940cedcee5b12d35744"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15A7FD42-EF65-4F0D-B80A-DCB1C4908D9D}"/>
</file>

<file path=docProps/app.xml><?xml version="1.0" encoding="utf-8"?>
<Properties xmlns="http://schemas.openxmlformats.org/officeDocument/2006/extended-properties" xmlns:vt="http://schemas.openxmlformats.org/officeDocument/2006/docPropsVTypes">
  <TotalTime>1543</TotalTime>
  <Words>616</Words>
  <Application>Microsoft Office PowerPoint</Application>
  <PresentationFormat>Widescreen</PresentationFormat>
  <Paragraphs>88</Paragraphs>
  <Slides>16</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Ayman</cp:lastModifiedBy>
  <cp:revision>24</cp:revision>
  <dcterms:created xsi:type="dcterms:W3CDTF">2023-04-29T09:08:00Z</dcterms:created>
  <dcterms:modified xsi:type="dcterms:W3CDTF">2025-11-29T21:36:38Z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