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entation.xml" ContentType="application/vnd.openxmlformats-officedocument.presentationml.presentation.main+xml"/>
  <Override PartName="/ppt/slideLayouts/slideLayout68.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2.xml" ContentType="application/vnd.openxmlformats-officedocument.presentationml.slideLayout+xml"/>
  <Override PartName="/ppt/handoutMasters/handoutMaster1.xml" ContentType="application/vnd.openxmlformats-officedocument.presentationml.handoutMaster+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5" r:id="rId1"/>
    <p:sldMasterId id="2147483974" r:id="rId2"/>
    <p:sldMasterId id="2147483993" r:id="rId3"/>
    <p:sldMasterId id="2147484012" r:id="rId4"/>
  </p:sldMasterIdLst>
  <p:notesMasterIdLst>
    <p:notesMasterId r:id="rId22"/>
  </p:notesMasterIdLst>
  <p:handoutMasterIdLst>
    <p:handoutMasterId r:id="rId23"/>
  </p:handoutMasterIdLst>
  <p:sldIdLst>
    <p:sldId id="480" r:id="rId5"/>
    <p:sldId id="382" r:id="rId6"/>
    <p:sldId id="383" r:id="rId7"/>
    <p:sldId id="397" r:id="rId8"/>
    <p:sldId id="396" r:id="rId9"/>
    <p:sldId id="385" r:id="rId10"/>
    <p:sldId id="386" r:id="rId11"/>
    <p:sldId id="384" r:id="rId12"/>
    <p:sldId id="398" r:id="rId13"/>
    <p:sldId id="389" r:id="rId14"/>
    <p:sldId id="390" r:id="rId15"/>
    <p:sldId id="395" r:id="rId16"/>
    <p:sldId id="394" r:id="rId17"/>
    <p:sldId id="391" r:id="rId18"/>
    <p:sldId id="392" r:id="rId19"/>
    <p:sldId id="393" r:id="rId20"/>
    <p:sldId id="388" r:id="rId2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1933835F-1198-42F1-A4DB-A5BB734F8B88}">
          <p14:sldIdLst>
            <p14:sldId id="480"/>
            <p14:sldId id="382"/>
            <p14:sldId id="383"/>
            <p14:sldId id="397"/>
            <p14:sldId id="396"/>
            <p14:sldId id="385"/>
            <p14:sldId id="386"/>
            <p14:sldId id="384"/>
            <p14:sldId id="398"/>
            <p14:sldId id="389"/>
            <p14:sldId id="390"/>
            <p14:sldId id="395"/>
            <p14:sldId id="394"/>
            <p14:sldId id="391"/>
            <p14:sldId id="392"/>
            <p14:sldId id="393"/>
            <p14:sldId id="38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0605"/>
    <a:srgbClr val="35A8E0"/>
    <a:srgbClr val="84492B"/>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92" autoAdjust="0"/>
    <p:restoredTop sz="93461" autoAdjust="0"/>
  </p:normalViewPr>
  <p:slideViewPr>
    <p:cSldViewPr>
      <p:cViewPr varScale="1">
        <p:scale>
          <a:sx n="96" d="100"/>
          <a:sy n="96" d="100"/>
        </p:scale>
        <p:origin x="384" y="176"/>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customXml" Target="../customXml/item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 Id="rId3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5CCB78-71F4-4625-9DE0-090A3A4551F8}" type="doc">
      <dgm:prSet loTypeId="urn:microsoft.com/office/officeart/2008/layout/HorizontalMultiLevelHierarchy" loCatId="hierarchy" qsTypeId="urn:microsoft.com/office/officeart/2005/8/quickstyle/3d7" qsCatId="3D" csTypeId="urn:microsoft.com/office/officeart/2005/8/colors/accent0_3" csCatId="mainScheme" phldr="1"/>
      <dgm:spPr/>
      <dgm:t>
        <a:bodyPr/>
        <a:lstStyle/>
        <a:p>
          <a:endParaRPr lang="en-US"/>
        </a:p>
      </dgm:t>
    </dgm:pt>
    <dgm:pt modelId="{44794207-5E69-47A4-AD67-454AF432E973}">
      <dgm:prSet phldrT="[Text]" custT="1"/>
      <dgm:spPr/>
      <dgm:t>
        <a:bodyPr/>
        <a:lstStyle/>
        <a:p>
          <a:r>
            <a:rPr lang="ar-YE" sz="2400" b="1" cap="none" spc="0" dirty="0">
              <a:ln w="22225">
                <a:prstDash val="solid"/>
              </a:ln>
              <a:effectLst/>
            </a:rPr>
            <a:t>منهجية التدريس</a:t>
          </a:r>
          <a:endParaRPr lang="en-US" sz="2400" b="1" cap="none" spc="0" dirty="0">
            <a:ln w="22225">
              <a:prstDash val="solid"/>
            </a:ln>
            <a:effectLst/>
          </a:endParaRPr>
        </a:p>
      </dgm:t>
    </dgm:pt>
    <dgm:pt modelId="{44919339-E785-41EC-9496-545744EE3ED3}" type="parTrans" cxnId="{49A820D1-0F14-457B-9825-202E36308C34}">
      <dgm:prSet/>
      <dgm:spPr/>
      <dgm:t>
        <a:bodyPr/>
        <a:lstStyle/>
        <a:p>
          <a:endParaRPr lang="en-US"/>
        </a:p>
      </dgm:t>
    </dgm:pt>
    <dgm:pt modelId="{DE2339A2-7866-4F23-B424-035A2F349A3D}" type="sibTrans" cxnId="{49A820D1-0F14-457B-9825-202E36308C34}">
      <dgm:prSet/>
      <dgm:spPr/>
      <dgm:t>
        <a:bodyPr/>
        <a:lstStyle/>
        <a:p>
          <a:endParaRPr lang="en-US"/>
        </a:p>
      </dgm:t>
    </dgm:pt>
    <dgm:pt modelId="{1A72CA0C-6613-4E5A-9557-D7BEB53749CB}">
      <dgm:prSet phldrT="[Text]"/>
      <dgm:spPr/>
      <dgm:t>
        <a:bodyPr/>
        <a:lstStyle/>
        <a:p>
          <a:r>
            <a:rPr lang="en-US" b="0" i="0" dirty="0"/>
            <a:t>Recorded Lectures</a:t>
          </a:r>
          <a:endParaRPr lang="ar-YE" b="0" i="0" dirty="0"/>
        </a:p>
        <a:p>
          <a:r>
            <a:rPr lang="ar-YE" b="0" i="0" dirty="0"/>
            <a:t>المحاضرات المسجلة</a:t>
          </a:r>
          <a:endParaRPr lang="en-US" dirty="0"/>
        </a:p>
      </dgm:t>
    </dgm:pt>
    <dgm:pt modelId="{CCF1A764-97DF-414E-ABCE-4913CDCEA346}" type="parTrans" cxnId="{66DA36E3-7D31-410F-B7DE-51BEDAFDC782}">
      <dgm:prSet/>
      <dgm:spPr/>
      <dgm:t>
        <a:bodyPr/>
        <a:lstStyle/>
        <a:p>
          <a:endParaRPr lang="en-US"/>
        </a:p>
      </dgm:t>
    </dgm:pt>
    <dgm:pt modelId="{A7BFB3C8-2589-4F2C-B8A9-0DDC78B61578}" type="sibTrans" cxnId="{66DA36E3-7D31-410F-B7DE-51BEDAFDC782}">
      <dgm:prSet/>
      <dgm:spPr/>
      <dgm:t>
        <a:bodyPr/>
        <a:lstStyle/>
        <a:p>
          <a:endParaRPr lang="en-US"/>
        </a:p>
      </dgm:t>
    </dgm:pt>
    <dgm:pt modelId="{9843EC4B-4989-4250-82F0-3FD9ED55AD72}">
      <dgm:prSet phldrT="[Text]"/>
      <dgm:spPr/>
      <dgm:t>
        <a:bodyPr/>
        <a:lstStyle/>
        <a:p>
          <a:r>
            <a:rPr lang="en-US" dirty="0"/>
            <a:t>Live Sessions</a:t>
          </a:r>
        </a:p>
        <a:p>
          <a:r>
            <a:rPr lang="ar-YE" dirty="0"/>
            <a:t>جلسات وحلقات النقاش</a:t>
          </a:r>
          <a:endParaRPr lang="en-US" dirty="0"/>
        </a:p>
      </dgm:t>
    </dgm:pt>
    <dgm:pt modelId="{5B314EAA-C495-4C03-B109-803617D6CE0E}" type="parTrans" cxnId="{CEC05E5F-AE01-4D9C-8CD1-216AC98D297E}">
      <dgm:prSet/>
      <dgm:spPr/>
      <dgm:t>
        <a:bodyPr/>
        <a:lstStyle/>
        <a:p>
          <a:endParaRPr lang="en-US"/>
        </a:p>
      </dgm:t>
    </dgm:pt>
    <dgm:pt modelId="{FB82C20F-4C74-451F-B1CF-5BE15B6F9F6C}" type="sibTrans" cxnId="{CEC05E5F-AE01-4D9C-8CD1-216AC98D297E}">
      <dgm:prSet/>
      <dgm:spPr/>
      <dgm:t>
        <a:bodyPr/>
        <a:lstStyle/>
        <a:p>
          <a:endParaRPr lang="en-US"/>
        </a:p>
      </dgm:t>
    </dgm:pt>
    <dgm:pt modelId="{72242A28-98F5-4BF4-A940-CF85FEF56F71}">
      <dgm:prSet phldrT="[Text]"/>
      <dgm:spPr/>
      <dgm:t>
        <a:bodyPr/>
        <a:lstStyle/>
        <a:p>
          <a:r>
            <a:rPr lang="en-US" b="0" i="0" dirty="0"/>
            <a:t>References</a:t>
          </a:r>
        </a:p>
        <a:p>
          <a:r>
            <a:rPr lang="ar-YE" b="0" i="0" dirty="0"/>
            <a:t>المراجع المعتمدة للمقرر الدراسي</a:t>
          </a:r>
          <a:endParaRPr lang="en-US" dirty="0"/>
        </a:p>
      </dgm:t>
    </dgm:pt>
    <dgm:pt modelId="{661CAD9E-2349-4B65-B94C-0B1ADD3260CB}" type="parTrans" cxnId="{0347EC74-669D-46AC-A4DC-6385A6CD04B4}">
      <dgm:prSet/>
      <dgm:spPr/>
      <dgm:t>
        <a:bodyPr/>
        <a:lstStyle/>
        <a:p>
          <a:endParaRPr lang="en-US"/>
        </a:p>
      </dgm:t>
    </dgm:pt>
    <dgm:pt modelId="{FE009462-5586-4CAB-843D-666E40D46E12}" type="sibTrans" cxnId="{0347EC74-669D-46AC-A4DC-6385A6CD04B4}">
      <dgm:prSet/>
      <dgm:spPr/>
      <dgm:t>
        <a:bodyPr/>
        <a:lstStyle/>
        <a:p>
          <a:endParaRPr lang="en-US"/>
        </a:p>
      </dgm:t>
    </dgm:pt>
    <dgm:pt modelId="{3928D867-6458-4F92-B529-97AF55BFB3AE}">
      <dgm:prSet/>
      <dgm:spPr/>
      <dgm:t>
        <a:bodyPr/>
        <a:lstStyle/>
        <a:p>
          <a:r>
            <a:rPr lang="en-US" dirty="0"/>
            <a:t>Virtual Labs</a:t>
          </a:r>
        </a:p>
        <a:p>
          <a:r>
            <a:rPr lang="ar-YE" dirty="0"/>
            <a:t>المعامل الأفتراضية</a:t>
          </a:r>
          <a:endParaRPr lang="en-US" dirty="0"/>
        </a:p>
      </dgm:t>
    </dgm:pt>
    <dgm:pt modelId="{CF196D8E-C87F-492C-AA82-7722A91D61AA}" type="sibTrans" cxnId="{B3C19EF5-6E44-40AE-9E9B-2B00C7C9C43D}">
      <dgm:prSet/>
      <dgm:spPr/>
      <dgm:t>
        <a:bodyPr/>
        <a:lstStyle/>
        <a:p>
          <a:endParaRPr lang="en-US"/>
        </a:p>
      </dgm:t>
    </dgm:pt>
    <dgm:pt modelId="{9425F74C-F035-432F-9EFF-2EB90D992300}" type="parTrans" cxnId="{B3C19EF5-6E44-40AE-9E9B-2B00C7C9C43D}">
      <dgm:prSet/>
      <dgm:spPr/>
      <dgm:t>
        <a:bodyPr/>
        <a:lstStyle/>
        <a:p>
          <a:endParaRPr lang="en-US"/>
        </a:p>
      </dgm:t>
    </dgm:pt>
    <dgm:pt modelId="{842EB91D-3C7D-4E9D-AEE5-6901F73E6E1C}" type="pres">
      <dgm:prSet presAssocID="{B05CCB78-71F4-4625-9DE0-090A3A4551F8}" presName="Name0" presStyleCnt="0">
        <dgm:presLayoutVars>
          <dgm:chPref val="1"/>
          <dgm:dir val="rev"/>
          <dgm:animOne val="branch"/>
          <dgm:animLvl val="lvl"/>
          <dgm:resizeHandles val="exact"/>
        </dgm:presLayoutVars>
      </dgm:prSet>
      <dgm:spPr/>
    </dgm:pt>
    <dgm:pt modelId="{A517C4BD-C6CE-44FC-8186-F00569759BA7}" type="pres">
      <dgm:prSet presAssocID="{44794207-5E69-47A4-AD67-454AF432E973}" presName="root1" presStyleCnt="0"/>
      <dgm:spPr/>
    </dgm:pt>
    <dgm:pt modelId="{D2BA50D6-7CF0-4CC1-BD62-86F25BB9A1BA}" type="pres">
      <dgm:prSet presAssocID="{44794207-5E69-47A4-AD67-454AF432E973}" presName="LevelOneTextNode" presStyleLbl="node0" presStyleIdx="0" presStyleCnt="1" custLinFactNeighborY="0">
        <dgm:presLayoutVars>
          <dgm:chPref val="3"/>
        </dgm:presLayoutVars>
      </dgm:prSet>
      <dgm:spPr/>
    </dgm:pt>
    <dgm:pt modelId="{404C93E0-A40C-44B1-AA2C-51C1D4F7D050}" type="pres">
      <dgm:prSet presAssocID="{44794207-5E69-47A4-AD67-454AF432E973}" presName="level2hierChild" presStyleCnt="0"/>
      <dgm:spPr/>
    </dgm:pt>
    <dgm:pt modelId="{582D9359-9842-4AD2-BD60-0B9FE490382A}" type="pres">
      <dgm:prSet presAssocID="{CCF1A764-97DF-414E-ABCE-4913CDCEA346}" presName="conn2-1" presStyleLbl="parChTrans1D2" presStyleIdx="0" presStyleCnt="4"/>
      <dgm:spPr/>
    </dgm:pt>
    <dgm:pt modelId="{38BB9844-FF1C-4843-8284-BA91FBF43398}" type="pres">
      <dgm:prSet presAssocID="{CCF1A764-97DF-414E-ABCE-4913CDCEA346}" presName="connTx" presStyleLbl="parChTrans1D2" presStyleIdx="0" presStyleCnt="4"/>
      <dgm:spPr/>
    </dgm:pt>
    <dgm:pt modelId="{398C11BE-CFDF-4EC6-ADBF-62C346E19B1E}" type="pres">
      <dgm:prSet presAssocID="{1A72CA0C-6613-4E5A-9557-D7BEB53749CB}" presName="root2" presStyleCnt="0"/>
      <dgm:spPr/>
    </dgm:pt>
    <dgm:pt modelId="{B04F2554-1BE5-4DF6-9570-9BFD2CA20E50}" type="pres">
      <dgm:prSet presAssocID="{1A72CA0C-6613-4E5A-9557-D7BEB53749CB}" presName="LevelTwoTextNode" presStyleLbl="node2" presStyleIdx="0" presStyleCnt="4" custScaleX="160790">
        <dgm:presLayoutVars>
          <dgm:chPref val="3"/>
        </dgm:presLayoutVars>
      </dgm:prSet>
      <dgm:spPr/>
    </dgm:pt>
    <dgm:pt modelId="{AB924978-F416-4432-85F4-0D3C4096EC22}" type="pres">
      <dgm:prSet presAssocID="{1A72CA0C-6613-4E5A-9557-D7BEB53749CB}" presName="level3hierChild" presStyleCnt="0"/>
      <dgm:spPr/>
    </dgm:pt>
    <dgm:pt modelId="{29E7E036-1C61-4D18-9E8C-068BA41AEE2B}" type="pres">
      <dgm:prSet presAssocID="{5B314EAA-C495-4C03-B109-803617D6CE0E}" presName="conn2-1" presStyleLbl="parChTrans1D2" presStyleIdx="1" presStyleCnt="4"/>
      <dgm:spPr/>
    </dgm:pt>
    <dgm:pt modelId="{3A08AB6F-2C8C-4822-B7B7-11545A1E527F}" type="pres">
      <dgm:prSet presAssocID="{5B314EAA-C495-4C03-B109-803617D6CE0E}" presName="connTx" presStyleLbl="parChTrans1D2" presStyleIdx="1" presStyleCnt="4"/>
      <dgm:spPr/>
    </dgm:pt>
    <dgm:pt modelId="{D84940B2-FEAA-4783-9286-25555E40E204}" type="pres">
      <dgm:prSet presAssocID="{9843EC4B-4989-4250-82F0-3FD9ED55AD72}" presName="root2" presStyleCnt="0"/>
      <dgm:spPr/>
    </dgm:pt>
    <dgm:pt modelId="{F0D4A91A-BDD4-407A-8778-30100CDF11D8}" type="pres">
      <dgm:prSet presAssocID="{9843EC4B-4989-4250-82F0-3FD9ED55AD72}" presName="LevelTwoTextNode" presStyleLbl="node2" presStyleIdx="1" presStyleCnt="4" custScaleX="160790">
        <dgm:presLayoutVars>
          <dgm:chPref val="3"/>
        </dgm:presLayoutVars>
      </dgm:prSet>
      <dgm:spPr/>
    </dgm:pt>
    <dgm:pt modelId="{937D5AEE-6A95-45D5-A12C-F3757BA29A9F}" type="pres">
      <dgm:prSet presAssocID="{9843EC4B-4989-4250-82F0-3FD9ED55AD72}" presName="level3hierChild" presStyleCnt="0"/>
      <dgm:spPr/>
    </dgm:pt>
    <dgm:pt modelId="{9525D300-5EDE-4059-8B37-30ABB1A46D6D}" type="pres">
      <dgm:prSet presAssocID="{9425F74C-F035-432F-9EFF-2EB90D992300}" presName="conn2-1" presStyleLbl="parChTrans1D2" presStyleIdx="2" presStyleCnt="4"/>
      <dgm:spPr/>
    </dgm:pt>
    <dgm:pt modelId="{F2ACF9E4-7B5A-4F1F-87F0-75515655BCD6}" type="pres">
      <dgm:prSet presAssocID="{9425F74C-F035-432F-9EFF-2EB90D992300}" presName="connTx" presStyleLbl="parChTrans1D2" presStyleIdx="2" presStyleCnt="4"/>
      <dgm:spPr/>
    </dgm:pt>
    <dgm:pt modelId="{0A5C7AEE-7B9C-45C3-922E-6F6D120640AF}" type="pres">
      <dgm:prSet presAssocID="{3928D867-6458-4F92-B529-97AF55BFB3AE}" presName="root2" presStyleCnt="0"/>
      <dgm:spPr/>
    </dgm:pt>
    <dgm:pt modelId="{45BD48EA-333C-41C1-8C96-EC643EE44871}" type="pres">
      <dgm:prSet presAssocID="{3928D867-6458-4F92-B529-97AF55BFB3AE}" presName="LevelTwoTextNode" presStyleLbl="node2" presStyleIdx="2" presStyleCnt="4" custScaleX="160288">
        <dgm:presLayoutVars>
          <dgm:chPref val="3"/>
        </dgm:presLayoutVars>
      </dgm:prSet>
      <dgm:spPr/>
    </dgm:pt>
    <dgm:pt modelId="{A8D05DB3-2B21-4F68-899C-B0DB2D47145F}" type="pres">
      <dgm:prSet presAssocID="{3928D867-6458-4F92-B529-97AF55BFB3AE}" presName="level3hierChild" presStyleCnt="0"/>
      <dgm:spPr/>
    </dgm:pt>
    <dgm:pt modelId="{C736588E-BE99-4DDD-A1C0-77011391B415}" type="pres">
      <dgm:prSet presAssocID="{661CAD9E-2349-4B65-B94C-0B1ADD3260CB}" presName="conn2-1" presStyleLbl="parChTrans1D2" presStyleIdx="3" presStyleCnt="4"/>
      <dgm:spPr/>
    </dgm:pt>
    <dgm:pt modelId="{0D6FE296-2797-418D-AA52-177CBDE9AA11}" type="pres">
      <dgm:prSet presAssocID="{661CAD9E-2349-4B65-B94C-0B1ADD3260CB}" presName="connTx" presStyleLbl="parChTrans1D2" presStyleIdx="3" presStyleCnt="4"/>
      <dgm:spPr/>
    </dgm:pt>
    <dgm:pt modelId="{32A3EAAF-1EAF-4A86-A109-CE8BDA20B3FA}" type="pres">
      <dgm:prSet presAssocID="{72242A28-98F5-4BF4-A940-CF85FEF56F71}" presName="root2" presStyleCnt="0"/>
      <dgm:spPr/>
    </dgm:pt>
    <dgm:pt modelId="{451FCD76-81DF-428B-BE72-E6B53B151ABC}" type="pres">
      <dgm:prSet presAssocID="{72242A28-98F5-4BF4-A940-CF85FEF56F71}" presName="LevelTwoTextNode" presStyleLbl="node2" presStyleIdx="3" presStyleCnt="4" custScaleX="160790">
        <dgm:presLayoutVars>
          <dgm:chPref val="3"/>
        </dgm:presLayoutVars>
      </dgm:prSet>
      <dgm:spPr/>
    </dgm:pt>
    <dgm:pt modelId="{09BADAA3-7A91-4A62-8DCA-2CDD65B41C56}" type="pres">
      <dgm:prSet presAssocID="{72242A28-98F5-4BF4-A940-CF85FEF56F71}" presName="level3hierChild" presStyleCnt="0"/>
      <dgm:spPr/>
    </dgm:pt>
  </dgm:ptLst>
  <dgm:cxnLst>
    <dgm:cxn modelId="{222A9506-80E3-4825-A3E4-D52E32CBC4BD}" type="presOf" srcId="{1A72CA0C-6613-4E5A-9557-D7BEB53749CB}" destId="{B04F2554-1BE5-4DF6-9570-9BFD2CA20E50}" srcOrd="0" destOrd="0" presId="urn:microsoft.com/office/officeart/2008/layout/HorizontalMultiLevelHierarchy"/>
    <dgm:cxn modelId="{6A784F17-FE1B-49B1-86FE-3274E918B791}" type="presOf" srcId="{3928D867-6458-4F92-B529-97AF55BFB3AE}" destId="{45BD48EA-333C-41C1-8C96-EC643EE44871}" srcOrd="0" destOrd="0" presId="urn:microsoft.com/office/officeart/2008/layout/HorizontalMultiLevelHierarchy"/>
    <dgm:cxn modelId="{D5AE5C57-306C-475B-A95A-CC8DB45EF422}" type="presOf" srcId="{72242A28-98F5-4BF4-A940-CF85FEF56F71}" destId="{451FCD76-81DF-428B-BE72-E6B53B151ABC}" srcOrd="0" destOrd="0" presId="urn:microsoft.com/office/officeart/2008/layout/HorizontalMultiLevelHierarchy"/>
    <dgm:cxn modelId="{304B095A-6694-49A3-8959-A35AAC34102F}" type="presOf" srcId="{CCF1A764-97DF-414E-ABCE-4913CDCEA346}" destId="{38BB9844-FF1C-4843-8284-BA91FBF43398}" srcOrd="1" destOrd="0" presId="urn:microsoft.com/office/officeart/2008/layout/HorizontalMultiLevelHierarchy"/>
    <dgm:cxn modelId="{CEC05E5F-AE01-4D9C-8CD1-216AC98D297E}" srcId="{44794207-5E69-47A4-AD67-454AF432E973}" destId="{9843EC4B-4989-4250-82F0-3FD9ED55AD72}" srcOrd="1" destOrd="0" parTransId="{5B314EAA-C495-4C03-B109-803617D6CE0E}" sibTransId="{FB82C20F-4C74-451F-B1CF-5BE15B6F9F6C}"/>
    <dgm:cxn modelId="{DF86576B-1A68-47F3-9BE6-97A95B55B3D6}" type="presOf" srcId="{661CAD9E-2349-4B65-B94C-0B1ADD3260CB}" destId="{C736588E-BE99-4DDD-A1C0-77011391B415}" srcOrd="0" destOrd="0" presId="urn:microsoft.com/office/officeart/2008/layout/HorizontalMultiLevelHierarchy"/>
    <dgm:cxn modelId="{0347EC74-669D-46AC-A4DC-6385A6CD04B4}" srcId="{44794207-5E69-47A4-AD67-454AF432E973}" destId="{72242A28-98F5-4BF4-A940-CF85FEF56F71}" srcOrd="3" destOrd="0" parTransId="{661CAD9E-2349-4B65-B94C-0B1ADD3260CB}" sibTransId="{FE009462-5586-4CAB-843D-666E40D46E12}"/>
    <dgm:cxn modelId="{9318B576-D85F-4CC2-B4AF-991021AB9EF2}" type="presOf" srcId="{CCF1A764-97DF-414E-ABCE-4913CDCEA346}" destId="{582D9359-9842-4AD2-BD60-0B9FE490382A}" srcOrd="0" destOrd="0" presId="urn:microsoft.com/office/officeart/2008/layout/HorizontalMultiLevelHierarchy"/>
    <dgm:cxn modelId="{1961B395-EBEC-4FCF-8200-FC4A34A7B8F6}" type="presOf" srcId="{9425F74C-F035-432F-9EFF-2EB90D992300}" destId="{F2ACF9E4-7B5A-4F1F-87F0-75515655BCD6}" srcOrd="1" destOrd="0" presId="urn:microsoft.com/office/officeart/2008/layout/HorizontalMultiLevelHierarchy"/>
    <dgm:cxn modelId="{74B71496-3F2C-4187-9593-E27C7DADA8A5}" type="presOf" srcId="{44794207-5E69-47A4-AD67-454AF432E973}" destId="{D2BA50D6-7CF0-4CC1-BD62-86F25BB9A1BA}" srcOrd="0" destOrd="0" presId="urn:microsoft.com/office/officeart/2008/layout/HorizontalMultiLevelHierarchy"/>
    <dgm:cxn modelId="{26EBFD9D-8411-4EC9-8E9D-F51A310523AD}" type="presOf" srcId="{9425F74C-F035-432F-9EFF-2EB90D992300}" destId="{9525D300-5EDE-4059-8B37-30ABB1A46D6D}" srcOrd="0" destOrd="0" presId="urn:microsoft.com/office/officeart/2008/layout/HorizontalMultiLevelHierarchy"/>
    <dgm:cxn modelId="{EA31979E-5A70-4830-97DF-7BF5F8EEBF05}" type="presOf" srcId="{B05CCB78-71F4-4625-9DE0-090A3A4551F8}" destId="{842EB91D-3C7D-4E9D-AEE5-6901F73E6E1C}" srcOrd="0" destOrd="0" presId="urn:microsoft.com/office/officeart/2008/layout/HorizontalMultiLevelHierarchy"/>
    <dgm:cxn modelId="{D7CED1B9-D499-4818-A607-9CDCABCAAF2C}" type="presOf" srcId="{661CAD9E-2349-4B65-B94C-0B1ADD3260CB}" destId="{0D6FE296-2797-418D-AA52-177CBDE9AA11}" srcOrd="1" destOrd="0" presId="urn:microsoft.com/office/officeart/2008/layout/HorizontalMultiLevelHierarchy"/>
    <dgm:cxn modelId="{4502D7BE-FE0C-432D-9F5A-C6687910199E}" type="presOf" srcId="{9843EC4B-4989-4250-82F0-3FD9ED55AD72}" destId="{F0D4A91A-BDD4-407A-8778-30100CDF11D8}" srcOrd="0" destOrd="0" presId="urn:microsoft.com/office/officeart/2008/layout/HorizontalMultiLevelHierarchy"/>
    <dgm:cxn modelId="{49A820D1-0F14-457B-9825-202E36308C34}" srcId="{B05CCB78-71F4-4625-9DE0-090A3A4551F8}" destId="{44794207-5E69-47A4-AD67-454AF432E973}" srcOrd="0" destOrd="0" parTransId="{44919339-E785-41EC-9496-545744EE3ED3}" sibTransId="{DE2339A2-7866-4F23-B424-035A2F349A3D}"/>
    <dgm:cxn modelId="{9E4AC8D3-66AE-4A09-B90B-BFEF14AAD7AC}" type="presOf" srcId="{5B314EAA-C495-4C03-B109-803617D6CE0E}" destId="{3A08AB6F-2C8C-4822-B7B7-11545A1E527F}" srcOrd="1" destOrd="0" presId="urn:microsoft.com/office/officeart/2008/layout/HorizontalMultiLevelHierarchy"/>
    <dgm:cxn modelId="{66DA36E3-7D31-410F-B7DE-51BEDAFDC782}" srcId="{44794207-5E69-47A4-AD67-454AF432E973}" destId="{1A72CA0C-6613-4E5A-9557-D7BEB53749CB}" srcOrd="0" destOrd="0" parTransId="{CCF1A764-97DF-414E-ABCE-4913CDCEA346}" sibTransId="{A7BFB3C8-2589-4F2C-B8A9-0DDC78B61578}"/>
    <dgm:cxn modelId="{B593BEE4-665F-40F8-AFA0-2BC30C2C21B2}" type="presOf" srcId="{5B314EAA-C495-4C03-B109-803617D6CE0E}" destId="{29E7E036-1C61-4D18-9E8C-068BA41AEE2B}" srcOrd="0" destOrd="0" presId="urn:microsoft.com/office/officeart/2008/layout/HorizontalMultiLevelHierarchy"/>
    <dgm:cxn modelId="{B3C19EF5-6E44-40AE-9E9B-2B00C7C9C43D}" srcId="{44794207-5E69-47A4-AD67-454AF432E973}" destId="{3928D867-6458-4F92-B529-97AF55BFB3AE}" srcOrd="2" destOrd="0" parTransId="{9425F74C-F035-432F-9EFF-2EB90D992300}" sibTransId="{CF196D8E-C87F-492C-AA82-7722A91D61AA}"/>
    <dgm:cxn modelId="{30F185A9-5C54-4ED0-8F4C-E7A6B27AAA0B}" type="presParOf" srcId="{842EB91D-3C7D-4E9D-AEE5-6901F73E6E1C}" destId="{A517C4BD-C6CE-44FC-8186-F00569759BA7}" srcOrd="0" destOrd="0" presId="urn:microsoft.com/office/officeart/2008/layout/HorizontalMultiLevelHierarchy"/>
    <dgm:cxn modelId="{08447C5A-C493-48C2-A1B6-72361FE580DC}" type="presParOf" srcId="{A517C4BD-C6CE-44FC-8186-F00569759BA7}" destId="{D2BA50D6-7CF0-4CC1-BD62-86F25BB9A1BA}" srcOrd="0" destOrd="0" presId="urn:microsoft.com/office/officeart/2008/layout/HorizontalMultiLevelHierarchy"/>
    <dgm:cxn modelId="{EF3B859B-4455-4B86-9EE5-4561AC63E378}" type="presParOf" srcId="{A517C4BD-C6CE-44FC-8186-F00569759BA7}" destId="{404C93E0-A40C-44B1-AA2C-51C1D4F7D050}" srcOrd="1" destOrd="0" presId="urn:microsoft.com/office/officeart/2008/layout/HorizontalMultiLevelHierarchy"/>
    <dgm:cxn modelId="{E8165180-EF02-4130-B678-7C60278C1C49}" type="presParOf" srcId="{404C93E0-A40C-44B1-AA2C-51C1D4F7D050}" destId="{582D9359-9842-4AD2-BD60-0B9FE490382A}" srcOrd="0" destOrd="0" presId="urn:microsoft.com/office/officeart/2008/layout/HorizontalMultiLevelHierarchy"/>
    <dgm:cxn modelId="{2145459B-FDBD-4C66-965D-EA6A7FF4A409}" type="presParOf" srcId="{582D9359-9842-4AD2-BD60-0B9FE490382A}" destId="{38BB9844-FF1C-4843-8284-BA91FBF43398}" srcOrd="0" destOrd="0" presId="urn:microsoft.com/office/officeart/2008/layout/HorizontalMultiLevelHierarchy"/>
    <dgm:cxn modelId="{DF60C9A6-92EE-4919-8A0C-E60036C5CDF8}" type="presParOf" srcId="{404C93E0-A40C-44B1-AA2C-51C1D4F7D050}" destId="{398C11BE-CFDF-4EC6-ADBF-62C346E19B1E}" srcOrd="1" destOrd="0" presId="urn:microsoft.com/office/officeart/2008/layout/HorizontalMultiLevelHierarchy"/>
    <dgm:cxn modelId="{A250A1A0-D16E-4479-A8EB-E8B464479620}" type="presParOf" srcId="{398C11BE-CFDF-4EC6-ADBF-62C346E19B1E}" destId="{B04F2554-1BE5-4DF6-9570-9BFD2CA20E50}" srcOrd="0" destOrd="0" presId="urn:microsoft.com/office/officeart/2008/layout/HorizontalMultiLevelHierarchy"/>
    <dgm:cxn modelId="{95BAFC65-29FA-4A98-B369-705CE47DFFB1}" type="presParOf" srcId="{398C11BE-CFDF-4EC6-ADBF-62C346E19B1E}" destId="{AB924978-F416-4432-85F4-0D3C4096EC22}" srcOrd="1" destOrd="0" presId="urn:microsoft.com/office/officeart/2008/layout/HorizontalMultiLevelHierarchy"/>
    <dgm:cxn modelId="{9B8267AE-2B1D-4AEB-957A-05D33B1A89D9}" type="presParOf" srcId="{404C93E0-A40C-44B1-AA2C-51C1D4F7D050}" destId="{29E7E036-1C61-4D18-9E8C-068BA41AEE2B}" srcOrd="2" destOrd="0" presId="urn:microsoft.com/office/officeart/2008/layout/HorizontalMultiLevelHierarchy"/>
    <dgm:cxn modelId="{689F9F83-0D0C-45EA-9CA1-5BF9816EDFA4}" type="presParOf" srcId="{29E7E036-1C61-4D18-9E8C-068BA41AEE2B}" destId="{3A08AB6F-2C8C-4822-B7B7-11545A1E527F}" srcOrd="0" destOrd="0" presId="urn:microsoft.com/office/officeart/2008/layout/HorizontalMultiLevelHierarchy"/>
    <dgm:cxn modelId="{8C2D8CF1-55F8-445C-93A7-07E8BB148E78}" type="presParOf" srcId="{404C93E0-A40C-44B1-AA2C-51C1D4F7D050}" destId="{D84940B2-FEAA-4783-9286-25555E40E204}" srcOrd="3" destOrd="0" presId="urn:microsoft.com/office/officeart/2008/layout/HorizontalMultiLevelHierarchy"/>
    <dgm:cxn modelId="{7B08A6BD-7573-4970-952A-B273A41BE3DE}" type="presParOf" srcId="{D84940B2-FEAA-4783-9286-25555E40E204}" destId="{F0D4A91A-BDD4-407A-8778-30100CDF11D8}" srcOrd="0" destOrd="0" presId="urn:microsoft.com/office/officeart/2008/layout/HorizontalMultiLevelHierarchy"/>
    <dgm:cxn modelId="{081AC8BF-0A32-42AA-9584-2302E104E6D9}" type="presParOf" srcId="{D84940B2-FEAA-4783-9286-25555E40E204}" destId="{937D5AEE-6A95-45D5-A12C-F3757BA29A9F}" srcOrd="1" destOrd="0" presId="urn:microsoft.com/office/officeart/2008/layout/HorizontalMultiLevelHierarchy"/>
    <dgm:cxn modelId="{BCD5ED64-5AAF-4868-BD7B-11258B6983C2}" type="presParOf" srcId="{404C93E0-A40C-44B1-AA2C-51C1D4F7D050}" destId="{9525D300-5EDE-4059-8B37-30ABB1A46D6D}" srcOrd="4" destOrd="0" presId="urn:microsoft.com/office/officeart/2008/layout/HorizontalMultiLevelHierarchy"/>
    <dgm:cxn modelId="{702862C2-B23B-4211-BBBE-04AF2608E8DE}" type="presParOf" srcId="{9525D300-5EDE-4059-8B37-30ABB1A46D6D}" destId="{F2ACF9E4-7B5A-4F1F-87F0-75515655BCD6}" srcOrd="0" destOrd="0" presId="urn:microsoft.com/office/officeart/2008/layout/HorizontalMultiLevelHierarchy"/>
    <dgm:cxn modelId="{EE9793B3-35DA-4214-BA51-85A15185D067}" type="presParOf" srcId="{404C93E0-A40C-44B1-AA2C-51C1D4F7D050}" destId="{0A5C7AEE-7B9C-45C3-922E-6F6D120640AF}" srcOrd="5" destOrd="0" presId="urn:microsoft.com/office/officeart/2008/layout/HorizontalMultiLevelHierarchy"/>
    <dgm:cxn modelId="{43E45D60-E4B8-4DAE-8B71-7FEFC2DAFAA9}" type="presParOf" srcId="{0A5C7AEE-7B9C-45C3-922E-6F6D120640AF}" destId="{45BD48EA-333C-41C1-8C96-EC643EE44871}" srcOrd="0" destOrd="0" presId="urn:microsoft.com/office/officeart/2008/layout/HorizontalMultiLevelHierarchy"/>
    <dgm:cxn modelId="{26C311A7-EFF7-4740-ADDE-1EEA0BDC6944}" type="presParOf" srcId="{0A5C7AEE-7B9C-45C3-922E-6F6D120640AF}" destId="{A8D05DB3-2B21-4F68-899C-B0DB2D47145F}" srcOrd="1" destOrd="0" presId="urn:microsoft.com/office/officeart/2008/layout/HorizontalMultiLevelHierarchy"/>
    <dgm:cxn modelId="{95FD0E7F-8FCB-41C7-86FA-8041B294D1F9}" type="presParOf" srcId="{404C93E0-A40C-44B1-AA2C-51C1D4F7D050}" destId="{C736588E-BE99-4DDD-A1C0-77011391B415}" srcOrd="6" destOrd="0" presId="urn:microsoft.com/office/officeart/2008/layout/HorizontalMultiLevelHierarchy"/>
    <dgm:cxn modelId="{2BE9814A-87FF-4E05-823F-333DDA041E67}" type="presParOf" srcId="{C736588E-BE99-4DDD-A1C0-77011391B415}" destId="{0D6FE296-2797-418D-AA52-177CBDE9AA11}" srcOrd="0" destOrd="0" presId="urn:microsoft.com/office/officeart/2008/layout/HorizontalMultiLevelHierarchy"/>
    <dgm:cxn modelId="{EC8237F9-6DE9-4279-AB5A-85B0723B22E4}" type="presParOf" srcId="{404C93E0-A40C-44B1-AA2C-51C1D4F7D050}" destId="{32A3EAAF-1EAF-4A86-A109-CE8BDA20B3FA}" srcOrd="7" destOrd="0" presId="urn:microsoft.com/office/officeart/2008/layout/HorizontalMultiLevelHierarchy"/>
    <dgm:cxn modelId="{114F299A-96DC-46DB-AF6D-CD7DB0561BA5}" type="presParOf" srcId="{32A3EAAF-1EAF-4A86-A109-CE8BDA20B3FA}" destId="{451FCD76-81DF-428B-BE72-E6B53B151ABC}" srcOrd="0" destOrd="0" presId="urn:microsoft.com/office/officeart/2008/layout/HorizontalMultiLevelHierarchy"/>
    <dgm:cxn modelId="{9B996274-5FB7-4A47-A24E-6CFBF33E8749}" type="presParOf" srcId="{32A3EAAF-1EAF-4A86-A109-CE8BDA20B3FA}" destId="{09BADAA3-7A91-4A62-8DCA-2CDD65B41C56}"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36588E-BE99-4DDD-A1C0-77011391B415}">
      <dsp:nvSpPr>
        <dsp:cNvPr id="0" name=""/>
        <dsp:cNvSpPr/>
      </dsp:nvSpPr>
      <dsp:spPr>
        <a:xfrm>
          <a:off x="4051331" y="1905856"/>
          <a:ext cx="475091" cy="1357922"/>
        </a:xfrm>
        <a:custGeom>
          <a:avLst/>
          <a:gdLst/>
          <a:ahLst/>
          <a:cxnLst/>
          <a:rect l="0" t="0" r="0" b="0"/>
          <a:pathLst>
            <a:path>
              <a:moveTo>
                <a:pt x="475091" y="0"/>
              </a:moveTo>
              <a:lnTo>
                <a:pt x="237545" y="0"/>
              </a:lnTo>
              <a:lnTo>
                <a:pt x="237545" y="1357922"/>
              </a:lnTo>
              <a:lnTo>
                <a:pt x="0" y="1357922"/>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2548851"/>
        <a:ext cx="71931" cy="71931"/>
      </dsp:txXfrm>
    </dsp:sp>
    <dsp:sp modelId="{9525D300-5EDE-4059-8B37-30ABB1A46D6D}">
      <dsp:nvSpPr>
        <dsp:cNvPr id="0" name=""/>
        <dsp:cNvSpPr/>
      </dsp:nvSpPr>
      <dsp:spPr>
        <a:xfrm>
          <a:off x="4051331" y="1905856"/>
          <a:ext cx="475091" cy="452640"/>
        </a:xfrm>
        <a:custGeom>
          <a:avLst/>
          <a:gdLst/>
          <a:ahLst/>
          <a:cxnLst/>
          <a:rect l="0" t="0" r="0" b="0"/>
          <a:pathLst>
            <a:path>
              <a:moveTo>
                <a:pt x="475091" y="0"/>
              </a:moveTo>
              <a:lnTo>
                <a:pt x="237545" y="0"/>
              </a:lnTo>
              <a:lnTo>
                <a:pt x="237545" y="452640"/>
              </a:lnTo>
              <a:lnTo>
                <a:pt x="0" y="45264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2115771"/>
        <a:ext cx="32809" cy="32809"/>
      </dsp:txXfrm>
    </dsp:sp>
    <dsp:sp modelId="{29E7E036-1C61-4D18-9E8C-068BA41AEE2B}">
      <dsp:nvSpPr>
        <dsp:cNvPr id="0" name=""/>
        <dsp:cNvSpPr/>
      </dsp:nvSpPr>
      <dsp:spPr>
        <a:xfrm>
          <a:off x="4051331" y="1453215"/>
          <a:ext cx="475091" cy="452640"/>
        </a:xfrm>
        <a:custGeom>
          <a:avLst/>
          <a:gdLst/>
          <a:ahLst/>
          <a:cxnLst/>
          <a:rect l="0" t="0" r="0" b="0"/>
          <a:pathLst>
            <a:path>
              <a:moveTo>
                <a:pt x="475091" y="452640"/>
              </a:moveTo>
              <a:lnTo>
                <a:pt x="237545" y="452640"/>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1663130"/>
        <a:ext cx="32809" cy="32809"/>
      </dsp:txXfrm>
    </dsp:sp>
    <dsp:sp modelId="{582D9359-9842-4AD2-BD60-0B9FE490382A}">
      <dsp:nvSpPr>
        <dsp:cNvPr id="0" name=""/>
        <dsp:cNvSpPr/>
      </dsp:nvSpPr>
      <dsp:spPr>
        <a:xfrm>
          <a:off x="4051331" y="547933"/>
          <a:ext cx="475091" cy="1357922"/>
        </a:xfrm>
        <a:custGeom>
          <a:avLst/>
          <a:gdLst/>
          <a:ahLst/>
          <a:cxnLst/>
          <a:rect l="0" t="0" r="0" b="0"/>
          <a:pathLst>
            <a:path>
              <a:moveTo>
                <a:pt x="475091" y="1357922"/>
              </a:moveTo>
              <a:lnTo>
                <a:pt x="237545" y="1357922"/>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1190928"/>
        <a:ext cx="71931" cy="71931"/>
      </dsp:txXfrm>
    </dsp:sp>
    <dsp:sp modelId="{D2BA50D6-7CF0-4CC1-BD62-86F25BB9A1BA}">
      <dsp:nvSpPr>
        <dsp:cNvPr id="0" name=""/>
        <dsp:cNvSpPr/>
      </dsp:nvSpPr>
      <dsp:spPr>
        <a:xfrm rot="5400000">
          <a:off x="2982680" y="1543743"/>
          <a:ext cx="3811712"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YE" sz="2400" b="1" kern="1200" cap="none" spc="0" dirty="0">
              <a:ln w="22225">
                <a:prstDash val="solid"/>
              </a:ln>
              <a:effectLst/>
            </a:rPr>
            <a:t>منهجية التدريس</a:t>
          </a:r>
          <a:endParaRPr lang="en-US" sz="2400" b="1" kern="1200" cap="none" spc="0" dirty="0">
            <a:ln w="22225">
              <a:prstDash val="solid"/>
            </a:ln>
            <a:effectLst/>
          </a:endParaRPr>
        </a:p>
      </dsp:txBody>
      <dsp:txXfrm>
        <a:off x="2982680" y="1543743"/>
        <a:ext cx="3811712" cy="724225"/>
      </dsp:txXfrm>
    </dsp:sp>
    <dsp:sp modelId="{B04F2554-1BE5-4DF6-9570-9BFD2CA20E50}">
      <dsp:nvSpPr>
        <dsp:cNvPr id="0" name=""/>
        <dsp:cNvSpPr/>
      </dsp:nvSpPr>
      <dsp:spPr>
        <a:xfrm>
          <a:off x="231831" y="185820"/>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Recorded Lectures</a:t>
          </a:r>
          <a:endParaRPr lang="ar-YE" sz="1800" b="0" i="0" kern="1200" dirty="0"/>
        </a:p>
        <a:p>
          <a:pPr marL="0" lvl="0" indent="0" algn="ctr" defTabSz="800100">
            <a:lnSpc>
              <a:spcPct val="90000"/>
            </a:lnSpc>
            <a:spcBef>
              <a:spcPct val="0"/>
            </a:spcBef>
            <a:spcAft>
              <a:spcPct val="35000"/>
            </a:spcAft>
            <a:buNone/>
          </a:pPr>
          <a:r>
            <a:rPr lang="ar-YE" sz="1800" b="0" i="0" kern="1200" dirty="0"/>
            <a:t>المحاضرات المسجلة</a:t>
          </a:r>
          <a:endParaRPr lang="en-US" sz="1800" kern="1200" dirty="0"/>
        </a:p>
      </dsp:txBody>
      <dsp:txXfrm>
        <a:off x="231831" y="185820"/>
        <a:ext cx="3819500" cy="724225"/>
      </dsp:txXfrm>
    </dsp:sp>
    <dsp:sp modelId="{F0D4A91A-BDD4-407A-8778-30100CDF11D8}">
      <dsp:nvSpPr>
        <dsp:cNvPr id="0" name=""/>
        <dsp:cNvSpPr/>
      </dsp:nvSpPr>
      <dsp:spPr>
        <a:xfrm>
          <a:off x="231831" y="1091102"/>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Live Sessions</a:t>
          </a:r>
        </a:p>
        <a:p>
          <a:pPr marL="0" lvl="0" indent="0" algn="ctr" defTabSz="800100">
            <a:lnSpc>
              <a:spcPct val="90000"/>
            </a:lnSpc>
            <a:spcBef>
              <a:spcPct val="0"/>
            </a:spcBef>
            <a:spcAft>
              <a:spcPct val="35000"/>
            </a:spcAft>
            <a:buNone/>
          </a:pPr>
          <a:r>
            <a:rPr lang="ar-YE" sz="1800" kern="1200" dirty="0"/>
            <a:t>جلسات وحلقات النقاش</a:t>
          </a:r>
          <a:endParaRPr lang="en-US" sz="1800" kern="1200" dirty="0"/>
        </a:p>
      </dsp:txBody>
      <dsp:txXfrm>
        <a:off x="231831" y="1091102"/>
        <a:ext cx="3819500" cy="724225"/>
      </dsp:txXfrm>
    </dsp:sp>
    <dsp:sp modelId="{45BD48EA-333C-41C1-8C96-EC643EE44871}">
      <dsp:nvSpPr>
        <dsp:cNvPr id="0" name=""/>
        <dsp:cNvSpPr/>
      </dsp:nvSpPr>
      <dsp:spPr>
        <a:xfrm>
          <a:off x="243756" y="1996384"/>
          <a:ext cx="3807575"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Virtual Labs</a:t>
          </a:r>
        </a:p>
        <a:p>
          <a:pPr marL="0" lvl="0" indent="0" algn="ctr" defTabSz="800100">
            <a:lnSpc>
              <a:spcPct val="90000"/>
            </a:lnSpc>
            <a:spcBef>
              <a:spcPct val="0"/>
            </a:spcBef>
            <a:spcAft>
              <a:spcPct val="35000"/>
            </a:spcAft>
            <a:buNone/>
          </a:pPr>
          <a:r>
            <a:rPr lang="ar-YE" sz="1800" kern="1200" dirty="0"/>
            <a:t>المعامل الأفتراضية</a:t>
          </a:r>
          <a:endParaRPr lang="en-US" sz="1800" kern="1200" dirty="0"/>
        </a:p>
      </dsp:txBody>
      <dsp:txXfrm>
        <a:off x="243756" y="1996384"/>
        <a:ext cx="3807575" cy="724225"/>
      </dsp:txXfrm>
    </dsp:sp>
    <dsp:sp modelId="{451FCD76-81DF-428B-BE72-E6B53B151ABC}">
      <dsp:nvSpPr>
        <dsp:cNvPr id="0" name=""/>
        <dsp:cNvSpPr/>
      </dsp:nvSpPr>
      <dsp:spPr>
        <a:xfrm>
          <a:off x="231831" y="2901665"/>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References</a:t>
          </a:r>
        </a:p>
        <a:p>
          <a:pPr marL="0" lvl="0" indent="0" algn="ctr" defTabSz="800100">
            <a:lnSpc>
              <a:spcPct val="90000"/>
            </a:lnSpc>
            <a:spcBef>
              <a:spcPct val="0"/>
            </a:spcBef>
            <a:spcAft>
              <a:spcPct val="35000"/>
            </a:spcAft>
            <a:buNone/>
          </a:pPr>
          <a:r>
            <a:rPr lang="ar-YE" sz="1800" b="0" i="0" kern="1200" dirty="0"/>
            <a:t>المراجع المعتمدة للمقرر الدراسي</a:t>
          </a:r>
          <a:endParaRPr lang="en-US" sz="1800" kern="1200" dirty="0"/>
        </a:p>
      </dsp:txBody>
      <dsp:txXfrm>
        <a:off x="231831" y="2901665"/>
        <a:ext cx="3819500" cy="72422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1/23/26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1/23/26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869205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JO"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13</a:t>
            </a:fld>
            <a:endParaRPr lang="en-US"/>
          </a:p>
        </p:txBody>
      </p:sp>
    </p:spTree>
    <p:extLst>
      <p:ext uri="{BB962C8B-B14F-4D97-AF65-F5344CB8AC3E}">
        <p14:creationId xmlns:p14="http://schemas.microsoft.com/office/powerpoint/2010/main" val="3064177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2815823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4733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8080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9426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04171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36172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417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80227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18465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4205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1101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4347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146583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293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382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896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6761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5455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667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00461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6928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50202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5063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079918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16481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98748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2313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16993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11311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60788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9306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080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0057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202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4060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6196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8750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37249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96385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91108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750119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1786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231387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123270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28559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88588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91168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38585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0792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6745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4257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8439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893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0612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6908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199666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74717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76875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9961243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5043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394610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06148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33410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2099640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50094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1/23/26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077211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813253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74451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9751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784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5519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8185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9852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image" Target="../media/image1.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theme" Target="../theme/theme2.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19" Type="http://schemas.openxmlformats.org/officeDocument/2006/relationships/theme" Target="../theme/theme3.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18" Type="http://schemas.openxmlformats.org/officeDocument/2006/relationships/slideLayout" Target="../slideLayouts/slideLayout7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slideLayout" Target="../slideLayouts/slideLayout71.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20" Type="http://schemas.openxmlformats.org/officeDocument/2006/relationships/image" Target="../media/image1.png"/><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19" Type="http://schemas.openxmlformats.org/officeDocument/2006/relationships/theme" Target="../theme/theme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1/23/26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4245012801"/>
      </p:ext>
    </p:extLst>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 id="2147483967" r:id="rId12"/>
    <p:sldLayoutId id="2147483968" r:id="rId13"/>
    <p:sldLayoutId id="2147483969" r:id="rId14"/>
    <p:sldLayoutId id="2147483970" r:id="rId15"/>
    <p:sldLayoutId id="2147483971" r:id="rId16"/>
    <p:sldLayoutId id="2147483972" r:id="rId17"/>
    <p:sldLayoutId id="21474839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1/23/26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606469884"/>
      </p:ext>
    </p:extLst>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 id="2147483986" r:id="rId12"/>
    <p:sldLayoutId id="2147483987" r:id="rId13"/>
    <p:sldLayoutId id="2147483988" r:id="rId14"/>
    <p:sldLayoutId id="2147483989" r:id="rId15"/>
    <p:sldLayoutId id="2147483990" r:id="rId16"/>
    <p:sldLayoutId id="2147483991" r:id="rId17"/>
    <p:sldLayoutId id="214748399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1/23/26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974532755"/>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 id="2147484005" r:id="rId12"/>
    <p:sldLayoutId id="2147484006" r:id="rId13"/>
    <p:sldLayoutId id="2147484007" r:id="rId14"/>
    <p:sldLayoutId id="2147484008" r:id="rId15"/>
    <p:sldLayoutId id="2147484009" r:id="rId16"/>
    <p:sldLayoutId id="2147484010" r:id="rId17"/>
    <p:sldLayoutId id="21474840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1/23/26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774674941"/>
      </p:ext>
    </p:extLst>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 id="2147484024" r:id="rId12"/>
    <p:sldLayoutId id="2147484025" r:id="rId13"/>
    <p:sldLayoutId id="2147484026" r:id="rId14"/>
    <p:sldLayoutId id="2147484027" r:id="rId15"/>
    <p:sldLayoutId id="2147484028" r:id="rId16"/>
    <p:sldLayoutId id="2147484029" r:id="rId17"/>
    <p:sldLayoutId id="214748403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jp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4.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4.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34.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3.png"/><Relationship Id="rId7" Type="http://schemas.openxmlformats.org/officeDocument/2006/relationships/hyperlink" Target="https://www.scopus.com/authid/detail.uri?authorId=56720387400" TargetMode="External"/><Relationship Id="rId2" Type="http://schemas.openxmlformats.org/officeDocument/2006/relationships/image" Target="../media/image5.png"/><Relationship Id="rId1" Type="http://schemas.openxmlformats.org/officeDocument/2006/relationships/slideLayout" Target="../slideLayouts/slideLayout34.xml"/><Relationship Id="rId6" Type="http://schemas.openxmlformats.org/officeDocument/2006/relationships/hyperlink" Target="https://orcid.org/0000-0001-5210-7086"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34.xml"/><Relationship Id="rId5" Type="http://schemas.openxmlformats.org/officeDocument/2006/relationships/image" Target="../media/image7.jp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7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53.xml"/><Relationship Id="rId5" Type="http://schemas.openxmlformats.org/officeDocument/2006/relationships/image" Target="../media/image7.jp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49534" y="320751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Amjad Qtaish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91195" y="2472305"/>
            <a:ext cx="521488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Information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9330" y="591290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Orientation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323072"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IT372</a:t>
            </a:r>
            <a:endParaRPr lang="ar-SA"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Information Systems</a:t>
            </a:r>
          </a:p>
        </p:txBody>
      </p:sp>
      <p:sp>
        <p:nvSpPr>
          <p:cNvPr id="14" name="Oval 13">
            <a:extLst>
              <a:ext uri="{FF2B5EF4-FFF2-40B4-BE49-F238E27FC236}">
                <a16:creationId xmlns:a16="http://schemas.microsoft.com/office/drawing/2014/main" id="{46F3C90B-EB3F-EA91-08C5-03400C278827}"/>
              </a:ext>
            </a:extLst>
          </p:cNvPr>
          <p:cNvSpPr/>
          <p:nvPr/>
        </p:nvSpPr>
        <p:spPr>
          <a:xfrm>
            <a:off x="6112210" y="-636588"/>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Midocean 02-03"/>
          <p:cNvPicPr>
            <a:picLocks noChangeAspect="1"/>
          </p:cNvPicPr>
          <p:nvPr/>
        </p:nvPicPr>
        <p:blipFill>
          <a:blip r:embed="rId5"/>
          <a:stretch>
            <a:fillRect/>
          </a:stretch>
        </p:blipFill>
        <p:spPr>
          <a:xfrm>
            <a:off x="329269" y="-133452"/>
            <a:ext cx="2563497" cy="1709310"/>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6009723" y="4674012"/>
            <a:ext cx="5867402" cy="954107"/>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Amjad Qtaish</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eaLnBrk="1" fontAlgn="auto" hangingPunct="1">
              <a:spcBef>
                <a:spcPts val="0"/>
              </a:spcBef>
              <a:spcAft>
                <a:spcPts val="0"/>
              </a:spcAft>
            </a:pPr>
            <a:r>
              <a:rPr lang="en-US" sz="2400" dirty="0">
                <a:solidFill>
                  <a:srgbClr val="35A8E0"/>
                </a:solidFill>
                <a:cs typeface="+mj-cs"/>
              </a:rPr>
              <a:t>Orientation show</a:t>
            </a:r>
            <a:r>
              <a:rPr lang="ar-YE" sz="2400" dirty="0">
                <a:solidFill>
                  <a:srgbClr val="35A8E0"/>
                </a:solidFill>
                <a:cs typeface="+mj-cs"/>
              </a:rPr>
              <a:t> عرض توجيهي</a:t>
            </a:r>
            <a:endParaRPr lang="ar-YE" sz="2400" b="1" dirty="0">
              <a:solidFill>
                <a:srgbClr val="35A8E0"/>
              </a:solidFill>
              <a:latin typeface="Times New Roman" panose="02020603050405020304" pitchFamily="18" charset="0"/>
              <a:cs typeface="+mj-cs"/>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663513" cy="137623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defRPr/>
            </a:pPr>
            <a:br>
              <a:rPr lang="en-US" sz="3200" dirty="0"/>
            </a:br>
            <a:r>
              <a:rPr lang="en-US" sz="3200" b="1" dirty="0">
                <a:solidFill>
                  <a:srgbClr val="84492B"/>
                </a:solidFill>
                <a:latin typeface="Andalus" panose="02020603050405020304" pitchFamily="18" charset="-78"/>
                <a:cs typeface="Andalus" panose="02020603050405020304" pitchFamily="18" charset="-78"/>
              </a:rPr>
              <a:t>Information Systems </a:t>
            </a:r>
            <a:r>
              <a:rPr lang="en-US" sz="2400" b="1" dirty="0">
                <a:solidFill>
                  <a:srgbClr val="00B0F0"/>
                </a:solidFill>
                <a:latin typeface="Andalus" panose="02020603050405020304" pitchFamily="18" charset="-78"/>
                <a:cs typeface="Andalus" panose="02020603050405020304" pitchFamily="18" charset="-78"/>
              </a:rPr>
              <a:t>(IT372)</a:t>
            </a:r>
            <a:br>
              <a:rPr lang="en-US" sz="2400" dirty="0">
                <a:solidFill>
                  <a:srgbClr val="00B0F0"/>
                </a:solidFill>
              </a:rPr>
            </a:br>
            <a:br>
              <a:rPr lang="en-US" sz="1400" dirty="0"/>
            </a:br>
            <a:br>
              <a:rPr lang="en-US" sz="2000" dirty="0"/>
            </a:br>
            <a:endParaRPr lang="en-US" sz="3600" dirty="0">
              <a:solidFill>
                <a:srgbClr val="FFC000"/>
              </a:solidFill>
              <a:effectLst>
                <a:outerShdw blurRad="38100" dist="38100" dir="2700000" algn="tl">
                  <a:srgbClr val="000000">
                    <a:alpha val="43137"/>
                  </a:srgbClr>
                </a:outerShdw>
              </a:effectLst>
            </a:endParaRPr>
          </a:p>
        </p:txBody>
      </p:sp>
      <p:pic>
        <p:nvPicPr>
          <p:cNvPr id="4" name="Graphic 21">
            <a:extLst>
              <a:ext uri="{FF2B5EF4-FFF2-40B4-BE49-F238E27FC236}">
                <a16:creationId xmlns:a16="http://schemas.microsoft.com/office/drawing/2014/main" id="{E31C0F9B-DE8A-FD4E-D1ED-77A5C97A443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pic>
        <p:nvPicPr>
          <p:cNvPr id="8" name="Picture 7" descr="A computer network with clouds and lines&#10;&#10;Description automatically generated with medium confidence">
            <a:extLst>
              <a:ext uri="{FF2B5EF4-FFF2-40B4-BE49-F238E27FC236}">
                <a16:creationId xmlns:a16="http://schemas.microsoft.com/office/drawing/2014/main" id="{01AD6BD2-C9AE-2DFA-4421-7707B6054D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48400" y="2286000"/>
            <a:ext cx="5111679" cy="2326857"/>
          </a:xfrm>
          <a:prstGeom prst="rect">
            <a:avLst/>
          </a:prstGeom>
        </p:spPr>
      </p:pic>
      <p:sp>
        <p:nvSpPr>
          <p:cNvPr id="9" name="TextBox 8">
            <a:extLst>
              <a:ext uri="{FF2B5EF4-FFF2-40B4-BE49-F238E27FC236}">
                <a16:creationId xmlns:a16="http://schemas.microsoft.com/office/drawing/2014/main" id="{EE5B23E5-82DC-5FC6-F8F7-1FFC6731560F}"/>
              </a:ext>
            </a:extLst>
          </p:cNvPr>
          <p:cNvSpPr txBox="1"/>
          <p:nvPr/>
        </p:nvSpPr>
        <p:spPr>
          <a:xfrm>
            <a:off x="6858000" y="2819400"/>
            <a:ext cx="4055532" cy="584775"/>
          </a:xfrm>
          <a:prstGeom prst="rect">
            <a:avLst/>
          </a:prstGeom>
          <a:noFill/>
        </p:spPr>
        <p:txBody>
          <a:bodyPr wrap="square" rtlCol="0">
            <a:spAutoFit/>
          </a:bodyPr>
          <a:lstStyle/>
          <a:p>
            <a:r>
              <a:rPr lang="en-JO" sz="3200" dirty="0">
                <a:solidFill>
                  <a:schemeClr val="bg1"/>
                </a:solidFill>
              </a:rPr>
              <a:t>Information Systems</a:t>
            </a:r>
          </a:p>
        </p:txBody>
      </p:sp>
    </p:spTree>
    <p:extLst>
      <p:ext uri="{BB962C8B-B14F-4D97-AF65-F5344CB8AC3E}">
        <p14:creationId xmlns:p14="http://schemas.microsoft.com/office/powerpoint/2010/main" val="35005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12917"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6" name="Picture 5">
            <a:extLst>
              <a:ext uri="{FF2B5EF4-FFF2-40B4-BE49-F238E27FC236}">
                <a16:creationId xmlns:a16="http://schemas.microsoft.com/office/drawing/2014/main" id="{69AA53F1-CF60-2817-7266-70B81B7D1298}"/>
              </a:ext>
            </a:extLst>
          </p:cNvPr>
          <p:cNvPicPr>
            <a:picLocks noChangeAspect="1"/>
          </p:cNvPicPr>
          <p:nvPr/>
        </p:nvPicPr>
        <p:blipFill>
          <a:blip r:embed="rId3"/>
          <a:stretch>
            <a:fillRect/>
          </a:stretch>
        </p:blipFill>
        <p:spPr>
          <a:xfrm>
            <a:off x="2281229" y="1914475"/>
            <a:ext cx="8615371" cy="1514525"/>
          </a:xfrm>
          <a:prstGeom prst="rect">
            <a:avLst/>
          </a:prstGeom>
          <a:ln>
            <a:solidFill>
              <a:srgbClr val="00B0F0"/>
            </a:solidFill>
          </a:ln>
        </p:spPr>
      </p:pic>
      <p:pic>
        <p:nvPicPr>
          <p:cNvPr id="7" name="Picture 6">
            <a:extLst>
              <a:ext uri="{FF2B5EF4-FFF2-40B4-BE49-F238E27FC236}">
                <a16:creationId xmlns:a16="http://schemas.microsoft.com/office/drawing/2014/main" id="{219AAC8F-2018-CECD-AE17-CF0DD73AE658}"/>
              </a:ext>
            </a:extLst>
          </p:cNvPr>
          <p:cNvPicPr>
            <a:picLocks noChangeAspect="1"/>
          </p:cNvPicPr>
          <p:nvPr/>
        </p:nvPicPr>
        <p:blipFill>
          <a:blip r:embed="rId4"/>
          <a:stretch>
            <a:fillRect/>
          </a:stretch>
        </p:blipFill>
        <p:spPr>
          <a:xfrm>
            <a:off x="2281231" y="3429000"/>
            <a:ext cx="8615370" cy="2590801"/>
          </a:xfrm>
          <a:prstGeom prst="rect">
            <a:avLst/>
          </a:prstGeom>
          <a:ln>
            <a:solidFill>
              <a:srgbClr val="00B0F0"/>
            </a:solidFill>
          </a:ln>
        </p:spPr>
      </p:pic>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674100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564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4" name="Picture 3">
            <a:extLst>
              <a:ext uri="{FF2B5EF4-FFF2-40B4-BE49-F238E27FC236}">
                <a16:creationId xmlns:a16="http://schemas.microsoft.com/office/drawing/2014/main" id="{E22A588D-3DA0-6F4C-5554-D81434C8637E}"/>
              </a:ext>
            </a:extLst>
          </p:cNvPr>
          <p:cNvPicPr>
            <a:picLocks noChangeAspect="1"/>
          </p:cNvPicPr>
          <p:nvPr/>
        </p:nvPicPr>
        <p:blipFill>
          <a:blip r:embed="rId3"/>
          <a:stretch>
            <a:fillRect/>
          </a:stretch>
        </p:blipFill>
        <p:spPr>
          <a:xfrm>
            <a:off x="2221199" y="2169953"/>
            <a:ext cx="8471092" cy="3773647"/>
          </a:xfrm>
          <a:prstGeom prst="rect">
            <a:avLst/>
          </a:prstGeom>
          <a:ln>
            <a:solidFill>
              <a:schemeClr val="accent1"/>
            </a:solidFill>
          </a:ln>
        </p:spPr>
      </p:pic>
      <p:pic>
        <p:nvPicPr>
          <p:cNvPr id="7" name="Picture 6">
            <a:extLst>
              <a:ext uri="{FF2B5EF4-FFF2-40B4-BE49-F238E27FC236}">
                <a16:creationId xmlns:a16="http://schemas.microsoft.com/office/drawing/2014/main" id="{E8D28419-9B4E-09E7-ECBA-641F10F1BA20}"/>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477113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0DDBD2F-4B58-BF4B-DEA1-941FE56807F1}"/>
              </a:ext>
            </a:extLst>
          </p:cNvPr>
          <p:cNvPicPr>
            <a:picLocks noChangeAspect="1"/>
          </p:cNvPicPr>
          <p:nvPr/>
        </p:nvPicPr>
        <p:blipFill>
          <a:blip r:embed="rId3"/>
          <a:stretch>
            <a:fillRect/>
          </a:stretch>
        </p:blipFill>
        <p:spPr>
          <a:xfrm>
            <a:off x="2286000" y="1843008"/>
            <a:ext cx="8382000" cy="4024392"/>
          </a:xfrm>
          <a:prstGeom prst="rect">
            <a:avLst/>
          </a:prstGeom>
          <a:ln>
            <a:solidFill>
              <a:srgbClr val="00B0F0"/>
            </a:solidFill>
          </a:ln>
        </p:spPr>
      </p:pic>
      <p:sp>
        <p:nvSpPr>
          <p:cNvPr id="7" name="Rectangle 11">
            <a:extLst>
              <a:ext uri="{FF2B5EF4-FFF2-40B4-BE49-F238E27FC236}">
                <a16:creationId xmlns:a16="http://schemas.microsoft.com/office/drawing/2014/main" id="{148AFE09-BB5F-B067-F54C-846D3E19F3F3}"/>
              </a:ext>
            </a:extLst>
          </p:cNvPr>
          <p:cNvSpPr/>
          <p:nvPr/>
        </p:nvSpPr>
        <p:spPr>
          <a:xfrm>
            <a:off x="2971800"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6" name="Picture 5">
            <a:extLst>
              <a:ext uri="{FF2B5EF4-FFF2-40B4-BE49-F238E27FC236}">
                <a16:creationId xmlns:a16="http://schemas.microsoft.com/office/drawing/2014/main" id="{C2B0B07D-2B65-E0CA-1580-3306752E6ED7}"/>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36380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461665"/>
          </a:xfrm>
          <a:prstGeom prst="rect">
            <a:avLst/>
          </a:prstGeom>
          <a:noFill/>
        </p:spPr>
        <p:txBody>
          <a:bodyPr wrap="square" rtlCol="0">
            <a:spAutoFit/>
          </a:bodyPr>
          <a:lstStyle/>
          <a:p>
            <a:pPr lvl="0" algn="ctr"/>
            <a:r>
              <a:rPr lang="en-US" sz="2400" b="1" dirty="0">
                <a:solidFill>
                  <a:prstClr val="white"/>
                </a:solidFill>
                <a:latin typeface="Agency FB" panose="020B0503020202020204" pitchFamily="34" charset="0"/>
              </a:rPr>
              <a:t>My Contact Information</a:t>
            </a:r>
            <a:endParaRPr lang="en-US" sz="2400" b="1"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828800" y="1404878"/>
            <a:ext cx="851113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dirty="0"/>
          </a:p>
          <a:p>
            <a:pPr marL="914400" lvl="2" indent="0">
              <a:defRPr/>
            </a:pPr>
            <a:endParaRPr lang="en-US" sz="2000" dirty="0"/>
          </a:p>
          <a:p>
            <a:pPr marL="800100" lvl="1" indent="-342900">
              <a:buFont typeface="Wingdings" panose="05000000000000000000" pitchFamily="2" charset="2"/>
              <a:buChar char="v"/>
              <a:defRPr/>
            </a:pPr>
            <a:r>
              <a:rPr lang="en-US" sz="2000" dirty="0">
                <a:solidFill>
                  <a:srgbClr val="0070C0"/>
                </a:solidFill>
              </a:rPr>
              <a:t>Office hours</a:t>
            </a:r>
          </a:p>
          <a:p>
            <a:pPr marL="1262063" lvl="1" indent="-342900">
              <a:buFont typeface="Wingdings" panose="05000000000000000000" pitchFamily="2" charset="2"/>
              <a:buChar char="§"/>
              <a:defRPr/>
            </a:pPr>
            <a:r>
              <a:rPr lang="en-US" sz="2000" dirty="0"/>
              <a:t> Discussion Time (Wednesday at 9:00 PM) every week</a:t>
            </a:r>
          </a:p>
          <a:p>
            <a:pPr marL="801688" lvl="1" indent="-342900">
              <a:buFont typeface="Wingdings" panose="05000000000000000000" pitchFamily="2" charset="2"/>
              <a:buChar char="v"/>
              <a:defRPr/>
            </a:pPr>
            <a:r>
              <a:rPr lang="en-US" sz="2000" dirty="0">
                <a:solidFill>
                  <a:srgbClr val="35A8E0"/>
                </a:solidFill>
              </a:rPr>
              <a:t>More about me:</a:t>
            </a:r>
          </a:p>
        </p:txBody>
      </p:sp>
      <p:sp>
        <p:nvSpPr>
          <p:cNvPr id="12" name="Rounded Rectangle 11"/>
          <p:cNvSpPr/>
          <p:nvPr/>
        </p:nvSpPr>
        <p:spPr>
          <a:xfrm>
            <a:off x="1204594" y="40386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3" name="Picture 12" descr="C:\Users\Redhwan\Downloads\ClipartKey_1242841.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69694" y="4055744"/>
            <a:ext cx="419045" cy="453387"/>
          </a:xfrm>
          <a:prstGeom prst="rect">
            <a:avLst/>
          </a:prstGeom>
          <a:noFill/>
          <a:ln>
            <a:noFill/>
          </a:ln>
        </p:spPr>
      </p:pic>
      <p:sp>
        <p:nvSpPr>
          <p:cNvPr id="14" name="Rounded Rectangle 13"/>
          <p:cNvSpPr/>
          <p:nvPr/>
        </p:nvSpPr>
        <p:spPr>
          <a:xfrm>
            <a:off x="1226184" y="47244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5" name="Picture 14" descr="Scopus Indexed Journals - I -"/>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0010" y="4733925"/>
            <a:ext cx="428810" cy="455308"/>
          </a:xfrm>
          <a:prstGeom prst="rect">
            <a:avLst/>
          </a:prstGeom>
          <a:noFill/>
          <a:ln>
            <a:noFill/>
          </a:ln>
        </p:spPr>
      </p:pic>
      <p:sp>
        <p:nvSpPr>
          <p:cNvPr id="16" name="Rounded Rectangle 15"/>
          <p:cNvSpPr/>
          <p:nvPr/>
        </p:nvSpPr>
        <p:spPr>
          <a:xfrm>
            <a:off x="1219199" y="5435461"/>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7" name="Picture 16" descr="المعرف المفتوح للباحثين والمساهمين - ويكيبيديا"/>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8264" y="5434191"/>
            <a:ext cx="408391" cy="441860"/>
          </a:xfrm>
          <a:prstGeom prst="rect">
            <a:avLst/>
          </a:prstGeom>
          <a:noFill/>
          <a:ln>
            <a:noFill/>
          </a:ln>
        </p:spPr>
      </p:pic>
      <p:sp>
        <p:nvSpPr>
          <p:cNvPr id="18" name="Text Box 84"/>
          <p:cNvSpPr txBox="1"/>
          <p:nvPr/>
        </p:nvSpPr>
        <p:spPr>
          <a:xfrm>
            <a:off x="1810510" y="4122445"/>
            <a:ext cx="7201047" cy="4839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Bef>
                <a:spcPts val="100"/>
              </a:spcBef>
              <a:spcAft>
                <a:spcPts val="200"/>
              </a:spcAft>
            </a:pPr>
            <a:r>
              <a:rPr lang="en-US" u="sng" dirty="0">
                <a:solidFill>
                  <a:srgbClr val="0B06D0"/>
                </a:solidFill>
                <a:effectLst/>
                <a:latin typeface="Calibri"/>
                <a:ea typeface="Calibri"/>
                <a:cs typeface="Arial"/>
              </a:rPr>
              <a:t>https://</a:t>
            </a:r>
            <a:r>
              <a:rPr lang="en-US" u="sng" dirty="0" err="1">
                <a:solidFill>
                  <a:srgbClr val="0B06D0"/>
                </a:solidFill>
                <a:effectLst/>
                <a:latin typeface="Calibri"/>
                <a:ea typeface="Calibri"/>
                <a:cs typeface="Arial"/>
              </a:rPr>
              <a:t>scholar.google.com</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citations?user</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JejNDrcAAAAJ&amp;hl</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en</a:t>
            </a:r>
            <a:r>
              <a:rPr lang="en-US" dirty="0">
                <a:solidFill>
                  <a:srgbClr val="0B06D0"/>
                </a:solidFill>
                <a:effectLst/>
                <a:latin typeface="Calibri"/>
                <a:ea typeface="Calibri"/>
                <a:cs typeface="Arial"/>
              </a:rPr>
              <a:t> </a:t>
            </a:r>
          </a:p>
        </p:txBody>
      </p:sp>
      <p:sp>
        <p:nvSpPr>
          <p:cNvPr id="19" name="Text Box 90"/>
          <p:cNvSpPr txBox="1"/>
          <p:nvPr/>
        </p:nvSpPr>
        <p:spPr>
          <a:xfrm>
            <a:off x="1828800" y="5437505"/>
            <a:ext cx="4820285" cy="2774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JO" sz="1800" u="sng" dirty="0">
                <a:solidFill>
                  <a:srgbClr val="0078D7"/>
                </a:solidFill>
                <a:effectLst/>
                <a:latin typeface="Calibri" panose="020F0502020204030204" pitchFamily="34" charset="0"/>
                <a:ea typeface="Calibri" panose="020F0502020204030204" pitchFamily="34" charset="0"/>
                <a:cs typeface="Calibri" panose="020F0502020204030204" pitchFamily="34" charset="0"/>
                <a:hlinkClick r:id="rId6" tooltip="https://orcid.org/0000-0001-5210-7086"/>
              </a:rPr>
              <a:t>https://orcid.org/0000-0001-5210-7086</a:t>
            </a:r>
            <a:r>
              <a:rPr lang="en-JO" dirty="0">
                <a:effectLst/>
              </a:rPr>
              <a:t> </a:t>
            </a:r>
            <a:r>
              <a:rPr lang="en-US" sz="2000" dirty="0">
                <a:solidFill>
                  <a:srgbClr val="0B06D0"/>
                </a:solidFill>
                <a:effectLst/>
                <a:latin typeface="Calibri"/>
                <a:ea typeface="Calibri"/>
                <a:cs typeface="Arial"/>
              </a:rPr>
              <a:t> </a:t>
            </a:r>
            <a:endParaRPr lang="en-US" dirty="0">
              <a:solidFill>
                <a:srgbClr val="0B06D0"/>
              </a:solidFill>
              <a:effectLst/>
              <a:latin typeface="Calibri"/>
              <a:ea typeface="Calibri"/>
              <a:cs typeface="Arial"/>
            </a:endParaRPr>
          </a:p>
        </p:txBody>
      </p:sp>
      <p:sp>
        <p:nvSpPr>
          <p:cNvPr id="20" name="Text Box 87"/>
          <p:cNvSpPr txBox="1"/>
          <p:nvPr/>
        </p:nvSpPr>
        <p:spPr>
          <a:xfrm>
            <a:off x="1369694" y="4813853"/>
            <a:ext cx="8970243" cy="41868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n-JO" sz="1800" u="sng" kern="10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7"/>
              </a:rPr>
              <a:t>https://www.scopus.com/authid/detail.uri?authorId=56720387400</a:t>
            </a:r>
            <a:endParaRPr lang="en-JO" sz="18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effectLst/>
                <a:latin typeface="Calibri"/>
                <a:ea typeface="Calibri"/>
                <a:cs typeface="Arial"/>
              </a:rPr>
              <a:t> </a:t>
            </a:r>
          </a:p>
        </p:txBody>
      </p:sp>
      <p:sp>
        <p:nvSpPr>
          <p:cNvPr id="4" name="Rectangle 11">
            <a:extLst>
              <a:ext uri="{FF2B5EF4-FFF2-40B4-BE49-F238E27FC236}">
                <a16:creationId xmlns:a16="http://schemas.microsoft.com/office/drawing/2014/main" id="{E8432D30-6573-9EB3-004D-6F9428BB53AD}"/>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6" name="Picture 5">
            <a:extLst>
              <a:ext uri="{FF2B5EF4-FFF2-40B4-BE49-F238E27FC236}">
                <a16:creationId xmlns:a16="http://schemas.microsoft.com/office/drawing/2014/main" id="{98AC0EE9-5F86-A368-E63C-0A6AEB0AEA61}"/>
              </a:ext>
            </a:extLst>
          </p:cNvPr>
          <p:cNvPicPr>
            <a:picLocks noChangeAspect="1"/>
          </p:cNvPicPr>
          <p:nvPr/>
        </p:nvPicPr>
        <p:blipFill>
          <a:blip r:embed="rId8"/>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97036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b="1" dirty="0">
                <a:solidFill>
                  <a:prstClr val="white"/>
                </a:solidFill>
                <a:latin typeface="Agency FB" panose="020B0503020202020204" pitchFamily="34" charset="0"/>
                <a:cs typeface="Tajawal Medium" panose="00000600000000000000" pitchFamily="2" charset="-78"/>
              </a:rPr>
              <a:t>The course that will be taught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مستطيل 14"/>
          <p:cNvSpPr/>
          <p:nvPr/>
        </p:nvSpPr>
        <p:spPr>
          <a:xfrm>
            <a:off x="3793068" y="1890133"/>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800" dirty="0">
                <a:latin typeface="Agency FB" panose="020B0503020202020204" pitchFamily="34" charset="0"/>
              </a:rPr>
              <a:t>Information Systems</a:t>
            </a:r>
            <a:endParaRPr lang="en-US" sz="2000" dirty="0">
              <a:latin typeface="Agency FB" panose="020B0503020202020204" pitchFamily="34" charset="0"/>
            </a:endParaRPr>
          </a:p>
        </p:txBody>
      </p:sp>
      <p:sp>
        <p:nvSpPr>
          <p:cNvPr id="4" name="Rectangle 11">
            <a:extLst>
              <a:ext uri="{FF2B5EF4-FFF2-40B4-BE49-F238E27FC236}">
                <a16:creationId xmlns:a16="http://schemas.microsoft.com/office/drawing/2014/main" id="{7AABE49D-F89C-462D-BF4C-B21E5305929F}"/>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7" name="Picture 6">
            <a:extLst>
              <a:ext uri="{FF2B5EF4-FFF2-40B4-BE49-F238E27FC236}">
                <a16:creationId xmlns:a16="http://schemas.microsoft.com/office/drawing/2014/main" id="{CAA0D7F1-C50E-1632-5C3B-A1D1CEE6105D}"/>
              </a:ext>
            </a:extLst>
          </p:cNvPr>
          <p:cNvPicPr>
            <a:picLocks noChangeAspect="1"/>
          </p:cNvPicPr>
          <p:nvPr/>
        </p:nvPicPr>
        <p:blipFill>
          <a:blip r:embed="rId4"/>
          <a:stretch>
            <a:fillRect/>
          </a:stretch>
        </p:blipFill>
        <p:spPr>
          <a:xfrm>
            <a:off x="9525000" y="381000"/>
            <a:ext cx="2334583" cy="1014336"/>
          </a:xfrm>
          <a:prstGeom prst="rect">
            <a:avLst/>
          </a:prstGeom>
        </p:spPr>
      </p:pic>
      <p:pic>
        <p:nvPicPr>
          <p:cNvPr id="10" name="Picture 9" descr="A computer network with clouds and lines&#10;&#10;Description automatically generated with medium confidence">
            <a:extLst>
              <a:ext uri="{FF2B5EF4-FFF2-40B4-BE49-F238E27FC236}">
                <a16:creationId xmlns:a16="http://schemas.microsoft.com/office/drawing/2014/main" id="{8E958EE1-DB9F-B544-8E2F-6EB0323156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07467" y="2823031"/>
            <a:ext cx="6350000" cy="2952620"/>
          </a:xfrm>
          <a:prstGeom prst="rect">
            <a:avLst/>
          </a:prstGeom>
        </p:spPr>
      </p:pic>
      <p:sp>
        <p:nvSpPr>
          <p:cNvPr id="11" name="TextBox 10">
            <a:extLst>
              <a:ext uri="{FF2B5EF4-FFF2-40B4-BE49-F238E27FC236}">
                <a16:creationId xmlns:a16="http://schemas.microsoft.com/office/drawing/2014/main" id="{59F93AA4-BDE0-39F6-68B2-E463D4C1492F}"/>
              </a:ext>
            </a:extLst>
          </p:cNvPr>
          <p:cNvSpPr txBox="1"/>
          <p:nvPr/>
        </p:nvSpPr>
        <p:spPr>
          <a:xfrm>
            <a:off x="3954701" y="3717699"/>
            <a:ext cx="4055532" cy="584775"/>
          </a:xfrm>
          <a:prstGeom prst="rect">
            <a:avLst/>
          </a:prstGeom>
          <a:noFill/>
        </p:spPr>
        <p:txBody>
          <a:bodyPr wrap="square" rtlCol="0">
            <a:spAutoFit/>
          </a:bodyPr>
          <a:lstStyle/>
          <a:p>
            <a:r>
              <a:rPr lang="en-JO" sz="3200" dirty="0">
                <a:solidFill>
                  <a:schemeClr val="bg1"/>
                </a:solidFill>
              </a:rPr>
              <a:t>Information Systems</a:t>
            </a:r>
          </a:p>
        </p:txBody>
      </p:sp>
    </p:spTree>
    <p:extLst>
      <p:ext uri="{BB962C8B-B14F-4D97-AF65-F5344CB8AC3E}">
        <p14:creationId xmlns:p14="http://schemas.microsoft.com/office/powerpoint/2010/main" val="3150187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002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45676" y="462139"/>
            <a:ext cx="7555524" cy="461665"/>
          </a:xfrm>
          <a:prstGeom prst="rect">
            <a:avLst/>
          </a:prstGeom>
          <a:noFill/>
        </p:spPr>
        <p:txBody>
          <a:bodyPr wrap="square" rtlCol="0">
            <a:spAutoFit/>
          </a:bodyPr>
          <a:lstStyle/>
          <a:p>
            <a:pPr eaLnBrk="1" fontAlgn="auto" hangingPunct="1">
              <a:spcBef>
                <a:spcPts val="0"/>
              </a:spcBef>
              <a:spcAft>
                <a:spcPts val="0"/>
              </a:spcAft>
            </a:pPr>
            <a:r>
              <a:rPr lang="en-US" sz="2400" b="1" dirty="0">
                <a:solidFill>
                  <a:prstClr val="white"/>
                </a:solidFill>
                <a:latin typeface="Times New Roman" panose="02020603050405020304" pitchFamily="18" charset="0"/>
                <a:cs typeface="Times New Roman" panose="02020603050405020304" pitchFamily="18" charset="0"/>
              </a:rPr>
              <a:t>Importance of Information Systems</a:t>
            </a:r>
            <a:r>
              <a:rPr lang="ar-SA" sz="2400" b="1" dirty="0">
                <a:solidFill>
                  <a:prstClr val="white"/>
                </a:solidFill>
                <a:latin typeface="Times New Roman" panose="02020603050405020304" pitchFamily="18" charset="0"/>
                <a:cs typeface="Times New Roman" panose="02020603050405020304" pitchFamily="18" charset="0"/>
              </a:rPr>
              <a:t>أنظمة المعلومات وأهميتها </a:t>
            </a:r>
            <a:endParaRPr lang="ar-YE" sz="2400" b="1" dirty="0">
              <a:solidFill>
                <a:prstClr val="white"/>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13" name="مربع نص 8"/>
          <p:cNvSpPr txBox="1"/>
          <p:nvPr/>
        </p:nvSpPr>
        <p:spPr>
          <a:xfrm>
            <a:off x="762000" y="1950184"/>
            <a:ext cx="10566356" cy="1631216"/>
          </a:xfrm>
          <a:prstGeom prst="rect">
            <a:avLst/>
          </a:prstGeom>
          <a:noFill/>
        </p:spPr>
        <p:txBody>
          <a:bodyPr wrap="square" rtlCol="0">
            <a:spAutoFit/>
          </a:bodyPr>
          <a:lstStyle/>
          <a:p>
            <a:pPr algn="just" rtl="1" eaLnBrk="1" fontAlgn="auto" hangingPunct="1">
              <a:spcBef>
                <a:spcPts val="0"/>
              </a:spcBef>
              <a:spcAft>
                <a:spcPts val="0"/>
              </a:spcAft>
            </a:pPr>
            <a:r>
              <a:rPr lang="ar-SA" sz="2000" b="1" dirty="0">
                <a:solidFill>
                  <a:prstClr val="black"/>
                </a:solidFill>
                <a:latin typeface="Calibri" panose="020F0502020204030204" pitchFamily="34" charset="0"/>
                <a:cs typeface="Calibri" panose="020F0502020204030204" pitchFamily="34" charset="0"/>
              </a:rPr>
              <a:t>يقدم</a:t>
            </a:r>
            <a:r>
              <a:rPr lang="ar-JO" sz="2000" b="1" dirty="0">
                <a:solidFill>
                  <a:prstClr val="black"/>
                </a:solidFill>
                <a:latin typeface="Calibri" panose="020F0502020204030204" pitchFamily="34" charset="0"/>
                <a:cs typeface="Calibri" panose="020F0502020204030204" pitchFamily="34" charset="0"/>
              </a:rPr>
              <a:t> هذا المقرر مقدمة عن أنظمة المعلومات وتكنولوجيا المعلومات ومفاهيم تطوير أنظمة المعلومات وبرامج التطبيق. كما تحدد الأنواع الأساسية لأنظمة معلومات الأعمال والخطوات الرئيسية لعملية تطوير الأنظمة وبعض الاستراتيجيات المستخدمة لخفض التكاليف أو تحسين الخدمة. كما تشرح كيفية استخدام المعلومات في المنظمات وكيف تمكن تكنولوجيا المعلومات من تحسين الجودة والالتزام بالمواعيد والميزة التنافسية. كما تحدد المزايا التنافسية وأنواع الأدوار والوظائف والوظائف المتاحة في أنظمة المعلومات.</a:t>
            </a:r>
            <a:endParaRPr lang="ar-YE" sz="2000" b="1"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198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6" name="Picture 5">
            <a:extLst>
              <a:ext uri="{FF2B5EF4-FFF2-40B4-BE49-F238E27FC236}">
                <a16:creationId xmlns:a16="http://schemas.microsoft.com/office/drawing/2014/main" id="{F60E5A18-74BF-8654-A5DF-8177AD2D5F26}"/>
              </a:ext>
            </a:extLst>
          </p:cNvPr>
          <p:cNvPicPr>
            <a:picLocks noChangeAspect="1"/>
          </p:cNvPicPr>
          <p:nvPr/>
        </p:nvPicPr>
        <p:blipFill>
          <a:blip r:embed="rId3"/>
          <a:stretch>
            <a:fillRect/>
          </a:stretch>
        </p:blipFill>
        <p:spPr>
          <a:xfrm>
            <a:off x="9525000" y="381000"/>
            <a:ext cx="2334583" cy="1014336"/>
          </a:xfrm>
          <a:prstGeom prst="rect">
            <a:avLst/>
          </a:prstGeom>
        </p:spPr>
      </p:pic>
      <p:sp>
        <p:nvSpPr>
          <p:cNvPr id="2" name="TextBox 1">
            <a:extLst>
              <a:ext uri="{FF2B5EF4-FFF2-40B4-BE49-F238E27FC236}">
                <a16:creationId xmlns:a16="http://schemas.microsoft.com/office/drawing/2014/main" id="{A85F747B-03A8-835B-2FB0-5E0C4F8FDAE4}"/>
              </a:ext>
            </a:extLst>
          </p:cNvPr>
          <p:cNvSpPr txBox="1"/>
          <p:nvPr/>
        </p:nvSpPr>
        <p:spPr>
          <a:xfrm>
            <a:off x="863644" y="3620631"/>
            <a:ext cx="10464712" cy="2246769"/>
          </a:xfrm>
          <a:prstGeom prst="rect">
            <a:avLst/>
          </a:prstGeom>
          <a:noFill/>
        </p:spPr>
        <p:txBody>
          <a:bodyPr wrap="square" rtlCol="0">
            <a:spAutoFit/>
          </a:bodyPr>
          <a:lstStyle/>
          <a:p>
            <a:pPr algn="just"/>
            <a:r>
              <a:rPr lang="en-US" sz="2000" dirty="0"/>
              <a:t>This course provides an introduction to information systems and information technology, information systems development concepts, and application software. It identifies the basic types of business information systems, the major steps of the systems development process and some of the strategies employed to lower costs or improve service. It explains how information is used in organizations and how IT enables improvement in quality, timeliness, and competitive advantage. It also defines the competitive advantages, types of roles, functions, and careers available in IS.</a:t>
            </a:r>
            <a:endParaRPr lang="en-JO" sz="2000" dirty="0"/>
          </a:p>
        </p:txBody>
      </p:sp>
    </p:spTree>
    <p:extLst>
      <p:ext uri="{BB962C8B-B14F-4D97-AF65-F5344CB8AC3E}">
        <p14:creationId xmlns:p14="http://schemas.microsoft.com/office/powerpoint/2010/main" val="2344846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13" name="مربع نص 8"/>
          <p:cNvSpPr txBox="1"/>
          <p:nvPr/>
        </p:nvSpPr>
        <p:spPr>
          <a:xfrm>
            <a:off x="762000" y="2181761"/>
            <a:ext cx="10566356" cy="1323439"/>
          </a:xfrm>
          <a:prstGeom prst="rect">
            <a:avLst/>
          </a:prstGeom>
          <a:noFill/>
        </p:spPr>
        <p:txBody>
          <a:bodyPr wrap="square" rtlCol="0">
            <a:spAutoFit/>
          </a:bodyPr>
          <a:lstStyle/>
          <a:p>
            <a:pPr algn="just" rtl="1" eaLnBrk="1" fontAlgn="auto" hangingPunct="1">
              <a:spcBef>
                <a:spcPts val="0"/>
              </a:spcBef>
              <a:spcAft>
                <a:spcPts val="0"/>
              </a:spcAft>
            </a:pPr>
            <a:r>
              <a:rPr lang="ar-SA" sz="2000" b="1" dirty="0">
                <a:solidFill>
                  <a:prstClr val="black"/>
                </a:solidFill>
                <a:latin typeface="Calibri" panose="020F0502020204030204" pitchFamily="34" charset="0"/>
                <a:cs typeface="Calibri" panose="020F0502020204030204" pitchFamily="34" charset="0"/>
              </a:rPr>
              <a:t>يهدف هذا المقرر الى تعليم الطلبة على </a:t>
            </a:r>
            <a:r>
              <a:rPr lang="ar-YE" sz="2000" b="1" dirty="0">
                <a:solidFill>
                  <a:prstClr val="black"/>
                </a:solidFill>
                <a:latin typeface="Calibri" panose="020F0502020204030204" pitchFamily="34" charset="0"/>
                <a:cs typeface="Calibri" panose="020F0502020204030204" pitchFamily="34" charset="0"/>
              </a:rPr>
              <a:t>كيفية التعامل مع البيانات والمعلومات وإدارتها في المنظمات التجارية وفهم معنى "أنظمة المعلومات والتكنولوجيا</a:t>
            </a:r>
            <a:r>
              <a:rPr lang="en-US" sz="2000" b="1" dirty="0">
                <a:solidFill>
                  <a:prstClr val="black"/>
                </a:solidFill>
                <a:latin typeface="Calibri" panose="020F0502020204030204" pitchFamily="34" charset="0"/>
                <a:cs typeface="Calibri" panose="020F0502020204030204" pitchFamily="34" charset="0"/>
              </a:rPr>
              <a:t>"</a:t>
            </a:r>
            <a:r>
              <a:rPr lang="ar-YE" sz="2000" b="1" dirty="0">
                <a:solidFill>
                  <a:prstClr val="black"/>
                </a:solidFill>
                <a:latin typeface="Calibri" panose="020F0502020204030204" pitchFamily="34" charset="0"/>
                <a:cs typeface="Calibri" panose="020F0502020204030204" pitchFamily="34" charset="0"/>
              </a:rPr>
              <a:t> وتأثيراتها على المنظمات وأنواع أنظمة المعلومات التجارية المختلفة ودورة حياة تطوير هذه الأنظمة. كما يهدف أيضا الى تعليم الطلبة عن أجهزة الكمبيوتر المختلفة والبرامج وأنواع مختلفة من شبكات الكمبيوتر وكيفية التعامل مع الأنظمة الخبيرة، </a:t>
            </a:r>
            <a:r>
              <a:rPr lang="ar-SA" sz="2000" b="1" dirty="0">
                <a:solidFill>
                  <a:prstClr val="black"/>
                </a:solidFill>
                <a:latin typeface="Calibri" panose="020F0502020204030204" pitchFamily="34" charset="0"/>
                <a:cs typeface="Calibri" panose="020F0502020204030204" pitchFamily="34" charset="0"/>
              </a:rPr>
              <a:t>نظم المعلومات الجغرافية،</a:t>
            </a:r>
            <a:r>
              <a:rPr lang="ar-YE" sz="2000" b="1" dirty="0">
                <a:solidFill>
                  <a:prstClr val="black"/>
                </a:solidFill>
                <a:latin typeface="Calibri" panose="020F0502020204030204" pitchFamily="34" charset="0"/>
                <a:cs typeface="Calibri" panose="020F0502020204030204" pitchFamily="34" charset="0"/>
              </a:rPr>
              <a:t> والتجارة الإلكترونية .</a:t>
            </a:r>
            <a:endParaRPr lang="ar-YE" sz="2000"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sp>
        <p:nvSpPr>
          <p:cNvPr id="6" name="مربع نص 8">
            <a:extLst>
              <a:ext uri="{FF2B5EF4-FFF2-40B4-BE49-F238E27FC236}">
                <a16:creationId xmlns:a16="http://schemas.microsoft.com/office/drawing/2014/main" id="{A0EBF197-F337-EC1F-9121-53AB822EFE84}"/>
              </a:ext>
            </a:extLst>
          </p:cNvPr>
          <p:cNvSpPr txBox="1"/>
          <p:nvPr/>
        </p:nvSpPr>
        <p:spPr>
          <a:xfrm>
            <a:off x="762000" y="3657600"/>
            <a:ext cx="10566356" cy="1938992"/>
          </a:xfrm>
          <a:prstGeom prst="rect">
            <a:avLst/>
          </a:prstGeom>
          <a:noFill/>
        </p:spPr>
        <p:txBody>
          <a:bodyPr wrap="square" rtlCol="0">
            <a:spAutoFit/>
          </a:bodyPr>
          <a:lstStyle/>
          <a:p>
            <a:pPr algn="just" eaLnBrk="1" fontAlgn="auto" hangingPunct="1">
              <a:spcBef>
                <a:spcPts val="0"/>
              </a:spcBef>
              <a:spcAft>
                <a:spcPts val="0"/>
              </a:spcAft>
            </a:pPr>
            <a:r>
              <a:rPr lang="en-US" sz="2000" dirty="0">
                <a:solidFill>
                  <a:prstClr val="black"/>
                </a:solidFill>
                <a:latin typeface="Calibri" panose="020F0502020204030204" pitchFamily="34" charset="0"/>
                <a:cs typeface="Calibri" panose="020F0502020204030204" pitchFamily="34" charset="0"/>
              </a:rPr>
              <a:t>This course aims to teach students how to deal with and manage data and information in business organizations and understand the meaning of "information systems and technology" and their effects on organizations and the different types of business information systems and the life cycle of developing these systems. It also aims to teach students about different computers and programs and different types of computer networks and how to deal with expert systems, geographic information systems (GIS), and e</a:t>
            </a:r>
            <a:r>
              <a:rPr lang="ar-SA" sz="2000" dirty="0">
                <a:solidFill>
                  <a:prstClr val="black"/>
                </a:solidFill>
                <a:latin typeface="Calibri" panose="020F0502020204030204" pitchFamily="34" charset="0"/>
                <a:cs typeface="Calibri" panose="020F0502020204030204" pitchFamily="34" charset="0"/>
              </a:rPr>
              <a:t>-</a:t>
            </a:r>
            <a:r>
              <a:rPr lang="en-US" sz="2000" dirty="0">
                <a:solidFill>
                  <a:prstClr val="black"/>
                </a:solidFill>
                <a:latin typeface="Calibri" panose="020F0502020204030204" pitchFamily="34" charset="0"/>
                <a:cs typeface="Calibri" panose="020F0502020204030204" pitchFamily="34" charset="0"/>
              </a:rPr>
              <a:t>commerce.</a:t>
            </a:r>
            <a:endParaRPr lang="ar-YE" sz="2000" dirty="0">
              <a:solidFill>
                <a:prstClr val="black"/>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D110E3A0-B58E-7EFF-79A1-B52B7C91411E}"/>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Primary Goal of This Course</a:t>
            </a:r>
          </a:p>
        </p:txBody>
      </p:sp>
      <p:pic>
        <p:nvPicPr>
          <p:cNvPr id="3" name="Picture 2">
            <a:extLst>
              <a:ext uri="{FF2B5EF4-FFF2-40B4-BE49-F238E27FC236}">
                <a16:creationId xmlns:a16="http://schemas.microsoft.com/office/drawing/2014/main" id="{5DC96B9C-C5A2-1ED7-0EF2-BBFEB64B6F17}"/>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145389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What This Course is About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3CAF6E2-D79B-C65A-275A-42B8A687BE3E}"/>
              </a:ext>
            </a:extLst>
          </p:cNvPr>
          <p:cNvSpPr txBox="1">
            <a:spLocks noChangeArrowheads="1"/>
          </p:cNvSpPr>
          <p:nvPr/>
        </p:nvSpPr>
        <p:spPr bwMode="auto">
          <a:xfrm>
            <a:off x="838200" y="1905000"/>
            <a:ext cx="10439399" cy="4221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000" b="1" dirty="0">
                <a:solidFill>
                  <a:srgbClr val="FF0000"/>
                </a:solidFill>
              </a:rPr>
              <a:t>The course will help students to gauge understanding in :</a:t>
            </a:r>
            <a:endParaRPr lang="en-GB" sz="2000" dirty="0"/>
          </a:p>
          <a:p>
            <a:pPr marL="627063" lvl="1" indent="-339725" algn="just">
              <a:lnSpc>
                <a:spcPct val="110000"/>
              </a:lnSpc>
              <a:spcBef>
                <a:spcPts val="400"/>
              </a:spcBef>
              <a:spcAft>
                <a:spcPts val="400"/>
              </a:spcAft>
              <a:buFont typeface="Arial" panose="020B0604020202020204" pitchFamily="34" charset="0"/>
              <a:buChar char="•"/>
            </a:pPr>
            <a:r>
              <a:rPr lang="en-GB" sz="2000" b="1" dirty="0"/>
              <a:t>Overview of Information Systems in Organizations </a:t>
            </a:r>
            <a:r>
              <a:rPr lang="en-GB" sz="2000" dirty="0"/>
              <a:t>(Introduction to Information Systems, How Businesses use Information Systems)</a:t>
            </a:r>
            <a:endParaRPr lang="en-GB" sz="2200" dirty="0">
              <a:latin typeface="Arial" panose="020B0604020202020204" pitchFamily="34" charset="0"/>
              <a:cs typeface="Arial" panose="020B0604020202020204" pitchFamily="34" charset="0"/>
            </a:endParaRPr>
          </a:p>
          <a:p>
            <a:pPr marL="627063" lvl="1" indent="-339725" algn="just">
              <a:lnSpc>
                <a:spcPct val="110000"/>
              </a:lnSpc>
              <a:spcBef>
                <a:spcPts val="400"/>
              </a:spcBef>
              <a:spcAft>
                <a:spcPts val="400"/>
              </a:spcAft>
              <a:buFont typeface="Arial" panose="020B0604020202020204" pitchFamily="34" charset="0"/>
              <a:buChar char="•"/>
            </a:pPr>
            <a:r>
              <a:rPr lang="en-GB" sz="2000" b="1" dirty="0"/>
              <a:t>Information Technology Infrastructure </a:t>
            </a:r>
            <a:r>
              <a:rPr lang="en-GB" sz="2000" dirty="0"/>
              <a:t>(Hardware and Software, IT and Emerging Technologies, Telecommunications, Internet and Wireless technology, Databases and Information Management)</a:t>
            </a:r>
          </a:p>
          <a:p>
            <a:pPr marL="627063" lvl="1" indent="-339725" algn="just">
              <a:lnSpc>
                <a:spcPct val="110000"/>
              </a:lnSpc>
              <a:spcBef>
                <a:spcPts val="400"/>
              </a:spcBef>
              <a:spcAft>
                <a:spcPts val="400"/>
              </a:spcAft>
              <a:buFont typeface="Arial" panose="020B0604020202020204" pitchFamily="34" charset="0"/>
              <a:buChar char="•"/>
            </a:pPr>
            <a:r>
              <a:rPr lang="en-GB" sz="2000" b="1" dirty="0"/>
              <a:t>Business Information Systems </a:t>
            </a:r>
            <a:r>
              <a:rPr lang="en-GB" sz="2000" dirty="0"/>
              <a:t>(Electronic and Mobile Commerce, Enterprise Systems, Information and Decision Support Systems, Knowledge Management)</a:t>
            </a:r>
          </a:p>
          <a:p>
            <a:pPr marL="627063" lvl="1" indent="-339725" algn="just">
              <a:lnSpc>
                <a:spcPct val="110000"/>
              </a:lnSpc>
              <a:spcBef>
                <a:spcPts val="400"/>
              </a:spcBef>
              <a:spcAft>
                <a:spcPts val="400"/>
              </a:spcAft>
              <a:buFont typeface="Arial" panose="020B0604020202020204" pitchFamily="34" charset="0"/>
              <a:buChar char="•"/>
            </a:pPr>
            <a:r>
              <a:rPr lang="en-GB" sz="2000" b="1" dirty="0"/>
              <a:t>Systems Development</a:t>
            </a:r>
            <a:r>
              <a:rPr lang="en-GB" sz="2000" dirty="0"/>
              <a:t> (Managing Projects, Investigation and Analysis, Systems Development Cycle)</a:t>
            </a:r>
          </a:p>
          <a:p>
            <a:pPr marL="627063" lvl="1" indent="-339725" algn="just">
              <a:lnSpc>
                <a:spcPct val="110000"/>
              </a:lnSpc>
              <a:spcBef>
                <a:spcPts val="400"/>
              </a:spcBef>
              <a:spcAft>
                <a:spcPts val="400"/>
              </a:spcAft>
              <a:buFont typeface="Arial" panose="020B0604020202020204" pitchFamily="34" charset="0"/>
              <a:buChar char="•"/>
            </a:pPr>
            <a:r>
              <a:rPr lang="en-GB" sz="2000" b="1" dirty="0"/>
              <a:t>IS in Business and Society </a:t>
            </a:r>
            <a:r>
              <a:rPr lang="en-GB" sz="2000" dirty="0"/>
              <a:t>(Social and Ethical Issues in IS)</a:t>
            </a:r>
          </a:p>
        </p:txBody>
      </p:sp>
      <p:sp>
        <p:nvSpPr>
          <p:cNvPr id="6" name="Rectangle 11">
            <a:extLst>
              <a:ext uri="{FF2B5EF4-FFF2-40B4-BE49-F238E27FC236}">
                <a16:creationId xmlns:a16="http://schemas.microsoft.com/office/drawing/2014/main" id="{3463E783-6B59-9FAD-91A5-06EE32ACB1F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7" name="Picture 6">
            <a:extLst>
              <a:ext uri="{FF2B5EF4-FFF2-40B4-BE49-F238E27FC236}">
                <a16:creationId xmlns:a16="http://schemas.microsoft.com/office/drawing/2014/main" id="{9C50C7EA-F7BE-D51E-EF7F-57FB0CDAF53A}"/>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551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Units of Course Contents</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4171847662"/>
              </p:ext>
            </p:extLst>
          </p:nvPr>
        </p:nvGraphicFramePr>
        <p:xfrm>
          <a:off x="608397" y="1600199"/>
          <a:ext cx="10897803" cy="4584920"/>
        </p:xfrm>
        <a:graphic>
          <a:graphicData uri="http://schemas.openxmlformats.org/drawingml/2006/table">
            <a:tbl>
              <a:tblPr firstRow="1" bandRow="1">
                <a:tableStyleId>{5C22544A-7EE6-4342-B048-85BDC9FD1C3A}</a:tableStyleId>
              </a:tblPr>
              <a:tblGrid>
                <a:gridCol w="991803">
                  <a:extLst>
                    <a:ext uri="{9D8B030D-6E8A-4147-A177-3AD203B41FA5}">
                      <a16:colId xmlns:a16="http://schemas.microsoft.com/office/drawing/2014/main" val="20000"/>
                    </a:ext>
                  </a:extLst>
                </a:gridCol>
                <a:gridCol w="6553200">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378660">
                <a:tc>
                  <a:txBody>
                    <a:bodyPr/>
                    <a:lstStyle/>
                    <a:p>
                      <a:r>
                        <a:rPr lang="en-US" sz="1800" dirty="0"/>
                        <a:t>Module</a:t>
                      </a:r>
                    </a:p>
                  </a:txBody>
                  <a:tcPr marT="45721" marB="45721" anchor="ctr"/>
                </a:tc>
                <a:tc>
                  <a:txBody>
                    <a:bodyPr/>
                    <a:lstStyle/>
                    <a:p>
                      <a:pPr algn="ctr"/>
                      <a:r>
                        <a:rPr lang="en-US" sz="1800" dirty="0"/>
                        <a:t>Course</a:t>
                      </a:r>
                      <a:r>
                        <a:rPr lang="en-US" sz="1800" baseline="0" dirty="0"/>
                        <a:t> </a:t>
                      </a:r>
                      <a:r>
                        <a:rPr lang="en-US" sz="1800" dirty="0"/>
                        <a:t>Unit</a:t>
                      </a:r>
                    </a:p>
                  </a:txBody>
                  <a:tcPr marT="45721" marB="45721" anchor="ctr"/>
                </a:tc>
                <a:tc>
                  <a:txBody>
                    <a:bodyPr/>
                    <a:lstStyle/>
                    <a:p>
                      <a:pPr algn="ctr"/>
                      <a:r>
                        <a:rPr lang="en-US" sz="1800" dirty="0" err="1"/>
                        <a:t>No.of</a:t>
                      </a:r>
                      <a:r>
                        <a:rPr lang="en-US" sz="1800" dirty="0"/>
                        <a:t>. Weeks</a:t>
                      </a:r>
                      <a:r>
                        <a:rPr lang="en-US" sz="1800" baseline="0" dirty="0"/>
                        <a:t> </a:t>
                      </a:r>
                      <a:endParaRPr lang="en-US" sz="1800" dirty="0"/>
                    </a:p>
                  </a:txBody>
                  <a:tcPr marT="45721" marB="45721" anchor="ctr"/>
                </a:tc>
                <a:tc>
                  <a:txBody>
                    <a:bodyPr/>
                    <a:lstStyle/>
                    <a:p>
                      <a:pPr algn="ctr"/>
                      <a:r>
                        <a:rPr lang="en-US" sz="1800" dirty="0"/>
                        <a:t>Contact Hours</a:t>
                      </a:r>
                    </a:p>
                  </a:txBody>
                  <a:tcPr marT="45721" marB="45721" anchor="ctr"/>
                </a:tc>
                <a:extLst>
                  <a:ext uri="{0D108BD9-81ED-4DB2-BD59-A6C34878D82A}">
                    <a16:rowId xmlns:a16="http://schemas.microsoft.com/office/drawing/2014/main" val="10000"/>
                  </a:ext>
                </a:extLst>
              </a:tr>
              <a:tr h="350551">
                <a:tc>
                  <a:txBody>
                    <a:bodyPr/>
                    <a:lstStyle/>
                    <a:p>
                      <a:pPr marL="0" indent="0" algn="ctr">
                        <a:buFont typeface="+mj-lt"/>
                        <a:buNone/>
                      </a:pPr>
                      <a:r>
                        <a:rPr lang="en-US" sz="1800" dirty="0"/>
                        <a:t>1</a:t>
                      </a:r>
                    </a:p>
                  </a:txBody>
                  <a:tcPr marT="45721" marB="45721" anchor="ctr"/>
                </a:tc>
                <a:tc>
                  <a:txBody>
                    <a:bodyPr/>
                    <a:lstStyle/>
                    <a:p>
                      <a:pPr marL="0" algn="l" defTabSz="914400" rtl="0" eaLnBrk="1" latinLnBrk="0" hangingPunct="1"/>
                      <a:r>
                        <a:rPr lang="en-US" sz="1800" kern="1200" dirty="0">
                          <a:solidFill>
                            <a:schemeClr val="dk1"/>
                          </a:solidFill>
                          <a:latin typeface="+mn-lt"/>
                          <a:ea typeface="+mn-ea"/>
                          <a:cs typeface="+mn-cs"/>
                        </a:rPr>
                        <a:t>Lecture 1: </a:t>
                      </a:r>
                      <a:r>
                        <a:rPr lang="en-GB" sz="1800" kern="1200" dirty="0">
                          <a:solidFill>
                            <a:schemeClr val="dk1"/>
                          </a:solidFill>
                          <a:latin typeface="+mn-lt"/>
                          <a:ea typeface="+mn-ea"/>
                          <a:cs typeface="+mn-cs"/>
                        </a:rPr>
                        <a:t>Introduction to Information Systems</a:t>
                      </a:r>
                      <a:endParaRPr lang="en-US" sz="1800" kern="1200" dirty="0">
                        <a:solidFill>
                          <a:schemeClr val="dk1"/>
                        </a:solidFill>
                        <a:latin typeface="+mn-lt"/>
                        <a:ea typeface="+mn-ea"/>
                        <a:cs typeface="+mn-cs"/>
                      </a:endParaRPr>
                    </a:p>
                  </a:txBody>
                  <a:tcPr marT="45721" marB="45721" anchor="ctr"/>
                </a:tc>
                <a:tc>
                  <a:txBody>
                    <a:bodyPr/>
                    <a:lstStyle/>
                    <a:p>
                      <a:pPr algn="ctr"/>
                      <a:r>
                        <a:rPr lang="en-US" sz="1800" dirty="0"/>
                        <a:t>1</a:t>
                      </a:r>
                      <a:r>
                        <a:rPr lang="en-US" sz="1800" baseline="30000" dirty="0"/>
                        <a:t>st</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1"/>
                  </a:ext>
                </a:extLst>
              </a:tr>
              <a:tr h="350551">
                <a:tc>
                  <a:txBody>
                    <a:bodyPr/>
                    <a:lstStyle/>
                    <a:p>
                      <a:pPr marL="0" indent="0" algn="ctr">
                        <a:buFont typeface="+mj-lt"/>
                        <a:buNone/>
                      </a:pPr>
                      <a:r>
                        <a:rPr lang="en-US" sz="1800" dirty="0"/>
                        <a:t>2</a:t>
                      </a:r>
                    </a:p>
                  </a:txBody>
                  <a:tcPr marT="45721" marB="45721" anchor="ctr"/>
                </a:tc>
                <a:tc>
                  <a:txBody>
                    <a:bodyPr/>
                    <a:lstStyle/>
                    <a:p>
                      <a:r>
                        <a:rPr lang="en-US" sz="1800" dirty="0"/>
                        <a:t>Lecture 2: </a:t>
                      </a:r>
                      <a:r>
                        <a:rPr lang="en-US" sz="1800" kern="1200" dirty="0">
                          <a:solidFill>
                            <a:schemeClr val="dk1"/>
                          </a:solidFill>
                          <a:latin typeface="+mn-lt"/>
                          <a:ea typeface="+mn-ea"/>
                          <a:cs typeface="+mn-cs"/>
                        </a:rPr>
                        <a:t>Hardware, Software, and Emerging Technologies</a:t>
                      </a:r>
                    </a:p>
                  </a:txBody>
                  <a:tcPr marT="45721" marB="45721" anchor="ctr"/>
                </a:tc>
                <a:tc>
                  <a:txBody>
                    <a:bodyPr/>
                    <a:lstStyle/>
                    <a:p>
                      <a:pPr algn="ctr"/>
                      <a:r>
                        <a:rPr lang="en-US" sz="1800" baseline="0" dirty="0"/>
                        <a:t>2</a:t>
                      </a:r>
                      <a:r>
                        <a:rPr lang="en-US" sz="1800" baseline="30000" dirty="0"/>
                        <a:t>nd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2"/>
                  </a:ext>
                </a:extLst>
              </a:tr>
              <a:tr h="350551">
                <a:tc>
                  <a:txBody>
                    <a:bodyPr/>
                    <a:lstStyle/>
                    <a:p>
                      <a:pPr marL="0" indent="0" algn="ctr">
                        <a:buFont typeface="+mj-lt"/>
                        <a:buNone/>
                      </a:pPr>
                      <a:r>
                        <a:rPr lang="en-US" sz="1800" dirty="0"/>
                        <a:t>3</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latin typeface="+mn-lt"/>
                          <a:ea typeface="+mn-ea"/>
                          <a:cs typeface="+mn-cs"/>
                        </a:rPr>
                        <a:t>Lecture 3: </a:t>
                      </a:r>
                      <a:r>
                        <a:rPr lang="en-GB" sz="1800" kern="1200" dirty="0">
                          <a:solidFill>
                            <a:schemeClr val="dk1"/>
                          </a:solidFill>
                          <a:latin typeface="+mn-lt"/>
                          <a:ea typeface="+mn-ea"/>
                          <a:cs typeface="+mn-cs"/>
                        </a:rPr>
                        <a:t>Databases and Information Management</a:t>
                      </a:r>
                      <a:endParaRPr lang="en-US" sz="1800" kern="1200" dirty="0">
                        <a:solidFill>
                          <a:schemeClr val="dk1"/>
                        </a:solidFill>
                        <a:latin typeface="+mn-lt"/>
                        <a:ea typeface="+mn-ea"/>
                        <a:cs typeface="+mn-cs"/>
                      </a:endParaRPr>
                    </a:p>
                  </a:txBody>
                  <a:tcPr marT="45721" marB="45721" anchor="ctr"/>
                </a:tc>
                <a:tc>
                  <a:txBody>
                    <a:bodyPr/>
                    <a:lstStyle/>
                    <a:p>
                      <a:pPr algn="ctr"/>
                      <a:r>
                        <a:rPr lang="en-US" sz="1800" dirty="0"/>
                        <a:t>3</a:t>
                      </a:r>
                      <a:r>
                        <a:rPr lang="en-US" sz="1800" baseline="30000" dirty="0"/>
                        <a:t>rd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3"/>
                  </a:ext>
                </a:extLst>
              </a:tr>
              <a:tr h="350551">
                <a:tc>
                  <a:txBody>
                    <a:bodyPr/>
                    <a:lstStyle/>
                    <a:p>
                      <a:pPr marL="0" indent="0" algn="ctr">
                        <a:buFont typeface="+mj-lt"/>
                        <a:buNone/>
                      </a:pPr>
                      <a:r>
                        <a:rPr lang="en-US" sz="1800" dirty="0"/>
                        <a:t>4</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latin typeface="+mn-lt"/>
                          <a:ea typeface="+mn-ea"/>
                          <a:cs typeface="+mn-cs"/>
                        </a:rPr>
                        <a:t>Lecture 4: </a:t>
                      </a:r>
                      <a:r>
                        <a:rPr lang="en-GB" sz="1800" kern="1200" dirty="0">
                          <a:solidFill>
                            <a:schemeClr val="dk1"/>
                          </a:solidFill>
                          <a:latin typeface="+mn-lt"/>
                          <a:ea typeface="+mn-ea"/>
                          <a:cs typeface="+mn-cs"/>
                        </a:rPr>
                        <a:t>Telecommunications, Internet and Wireless Technology</a:t>
                      </a:r>
                      <a:endParaRPr lang="en-US" sz="1800" kern="1200" dirty="0">
                        <a:solidFill>
                          <a:schemeClr val="dk1"/>
                        </a:solidFill>
                        <a:latin typeface="+mn-lt"/>
                        <a:ea typeface="+mn-ea"/>
                        <a:cs typeface="+mn-cs"/>
                      </a:endParaRPr>
                    </a:p>
                  </a:txBody>
                  <a:tcPr marT="45721" marB="45721" anchor="ctr"/>
                </a:tc>
                <a:tc>
                  <a:txBody>
                    <a:bodyPr/>
                    <a:lstStyle/>
                    <a:p>
                      <a:pPr algn="ctr"/>
                      <a:r>
                        <a:rPr lang="en-US" sz="1800" dirty="0"/>
                        <a:t>4</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4"/>
                  </a:ext>
                </a:extLst>
              </a:tr>
              <a:tr h="350551">
                <a:tc>
                  <a:txBody>
                    <a:bodyPr/>
                    <a:lstStyle/>
                    <a:p>
                      <a:pPr marL="0" indent="0" algn="ctr">
                        <a:buFont typeface="+mj-lt"/>
                        <a:buNone/>
                      </a:pPr>
                      <a:r>
                        <a:rPr lang="en-US" sz="1800" dirty="0"/>
                        <a:t>5</a:t>
                      </a:r>
                    </a:p>
                  </a:txBody>
                  <a:tcPr marT="45721" marB="45721" anchor="ctr"/>
                </a:tc>
                <a:tc>
                  <a:txBody>
                    <a:bodyPr/>
                    <a:lstStyle/>
                    <a:p>
                      <a:pPr marL="0" algn="l" defTabSz="914400" rtl="0" eaLnBrk="1" latinLnBrk="0" hangingPunct="1"/>
                      <a:r>
                        <a:rPr lang="en-US" sz="1800" kern="1200" dirty="0">
                          <a:solidFill>
                            <a:schemeClr val="dk1"/>
                          </a:solidFill>
                          <a:latin typeface="+mn-lt"/>
                          <a:ea typeface="+mn-ea"/>
                          <a:cs typeface="+mn-cs"/>
                        </a:rPr>
                        <a:t>Lecture 5: </a:t>
                      </a:r>
                      <a:r>
                        <a:rPr lang="en-GB" sz="1800" kern="1200" dirty="0">
                          <a:solidFill>
                            <a:schemeClr val="dk1"/>
                          </a:solidFill>
                          <a:latin typeface="+mn-lt"/>
                          <a:ea typeface="+mn-ea"/>
                          <a:cs typeface="+mn-cs"/>
                        </a:rPr>
                        <a:t>Electronic and Mobile Commerce, Enterprise Systems</a:t>
                      </a:r>
                      <a:endParaRPr lang="en-US" sz="1800" kern="1200" dirty="0">
                        <a:solidFill>
                          <a:schemeClr val="dk1"/>
                        </a:solidFill>
                        <a:latin typeface="+mn-lt"/>
                        <a:ea typeface="+mn-ea"/>
                        <a:cs typeface="+mn-cs"/>
                      </a:endParaRPr>
                    </a:p>
                  </a:txBody>
                  <a:tcPr marT="45721" marB="45721" anchor="ctr"/>
                </a:tc>
                <a:tc>
                  <a:txBody>
                    <a:bodyPr/>
                    <a:lstStyle/>
                    <a:p>
                      <a:pPr algn="ctr"/>
                      <a:r>
                        <a:rPr lang="en-US" sz="1800" dirty="0"/>
                        <a:t>5</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5"/>
                  </a:ext>
                </a:extLst>
              </a:tr>
              <a:tr h="350551">
                <a:tc>
                  <a:txBody>
                    <a:bodyPr/>
                    <a:lstStyle/>
                    <a:p>
                      <a:pPr marL="0" indent="0" algn="ctr">
                        <a:buFont typeface="+mj-lt"/>
                        <a:buNone/>
                      </a:pPr>
                      <a:r>
                        <a:rPr lang="en-US" sz="1800" dirty="0"/>
                        <a:t>6</a:t>
                      </a:r>
                    </a:p>
                  </a:txBody>
                  <a:tcPr marT="45721" marB="45721" anchor="ctr"/>
                </a:tc>
                <a:tc>
                  <a:txBody>
                    <a:bodyPr/>
                    <a:lstStyle/>
                    <a:p>
                      <a:pPr marL="0" algn="l" defTabSz="914400" rtl="0" eaLnBrk="1" latinLnBrk="0" hangingPunct="1"/>
                      <a:r>
                        <a:rPr lang="en-US" sz="1800" kern="1200" dirty="0">
                          <a:solidFill>
                            <a:schemeClr val="dk1"/>
                          </a:solidFill>
                          <a:latin typeface="+mn-lt"/>
                          <a:ea typeface="+mn-ea"/>
                          <a:cs typeface="+mn-cs"/>
                        </a:rPr>
                        <a:t>Lecture 6: </a:t>
                      </a:r>
                      <a:r>
                        <a:rPr lang="en-GB" sz="1800" kern="1200" dirty="0">
                          <a:solidFill>
                            <a:schemeClr val="dk1"/>
                          </a:solidFill>
                          <a:latin typeface="+mn-lt"/>
                          <a:ea typeface="+mn-ea"/>
                          <a:cs typeface="+mn-cs"/>
                        </a:rPr>
                        <a:t>Information and Decision Support Systems</a:t>
                      </a:r>
                      <a:endParaRPr lang="en-US" sz="1800" kern="1200" dirty="0">
                        <a:solidFill>
                          <a:schemeClr val="dk1"/>
                        </a:solidFill>
                        <a:latin typeface="+mn-lt"/>
                        <a:ea typeface="+mn-ea"/>
                        <a:cs typeface="+mn-cs"/>
                      </a:endParaRPr>
                    </a:p>
                  </a:txBody>
                  <a:tcPr marT="45721" marB="45721" anchor="ctr"/>
                </a:tc>
                <a:tc>
                  <a:txBody>
                    <a:bodyPr/>
                    <a:lstStyle/>
                    <a:p>
                      <a:pPr algn="ctr"/>
                      <a:r>
                        <a:rPr lang="en-US" sz="1800" dirty="0"/>
                        <a:t>6</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6"/>
                  </a:ext>
                </a:extLst>
              </a:tr>
              <a:tr h="350551">
                <a:tc>
                  <a:txBody>
                    <a:bodyPr/>
                    <a:lstStyle/>
                    <a:p>
                      <a:pPr marL="0" indent="0" algn="ctr">
                        <a:buFont typeface="+mj-lt"/>
                        <a:buNone/>
                      </a:pPr>
                      <a:r>
                        <a:rPr lang="en-US" sz="1800" dirty="0"/>
                        <a:t>7</a:t>
                      </a:r>
                    </a:p>
                  </a:txBody>
                  <a:tcPr marT="45721" marB="45721" anchor="ctr"/>
                </a:tc>
                <a:tc>
                  <a:txBody>
                    <a:bodyPr/>
                    <a:lstStyle/>
                    <a:p>
                      <a:pPr marL="0" algn="l" defTabSz="914400" rtl="0" eaLnBrk="1" latinLnBrk="0" hangingPunct="1"/>
                      <a:r>
                        <a:rPr lang="en-US" sz="1800" kern="1200" dirty="0">
                          <a:solidFill>
                            <a:schemeClr val="dk1"/>
                          </a:solidFill>
                          <a:latin typeface="+mn-lt"/>
                          <a:ea typeface="+mn-ea"/>
                          <a:cs typeface="+mn-cs"/>
                        </a:rPr>
                        <a:t>Lecture 7: </a:t>
                      </a:r>
                      <a:r>
                        <a:rPr lang="en-GB" sz="1800" kern="1200" dirty="0">
                          <a:solidFill>
                            <a:schemeClr val="dk1"/>
                          </a:solidFill>
                          <a:latin typeface="+mn-lt"/>
                          <a:ea typeface="+mn-ea"/>
                          <a:cs typeface="+mn-cs"/>
                        </a:rPr>
                        <a:t>Investigation and Analysis</a:t>
                      </a:r>
                      <a:endParaRPr lang="en-US" sz="1800" kern="1200" dirty="0">
                        <a:solidFill>
                          <a:schemeClr val="dk1"/>
                        </a:solidFill>
                        <a:latin typeface="+mn-lt"/>
                        <a:ea typeface="+mn-ea"/>
                        <a:cs typeface="+mn-cs"/>
                      </a:endParaRPr>
                    </a:p>
                  </a:txBody>
                  <a:tcPr marT="45721" marB="45721" anchor="ctr"/>
                </a:tc>
                <a:tc>
                  <a:txBody>
                    <a:bodyPr/>
                    <a:lstStyle/>
                    <a:p>
                      <a:pPr algn="ctr"/>
                      <a:r>
                        <a:rPr lang="en-US" sz="1800" dirty="0"/>
                        <a:t>7</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7"/>
                  </a:ext>
                </a:extLst>
              </a:tr>
              <a:tr h="613462">
                <a:tc>
                  <a:txBody>
                    <a:bodyPr/>
                    <a:lstStyle/>
                    <a:p>
                      <a:pPr marL="0" indent="0" algn="ctr">
                        <a:buFont typeface="+mj-lt"/>
                        <a:buNone/>
                      </a:pPr>
                      <a:r>
                        <a:rPr lang="en-US" sz="1800" dirty="0"/>
                        <a:t>8</a:t>
                      </a:r>
                    </a:p>
                  </a:txBody>
                  <a:tcPr marT="45721" marB="45721" anchor="ctr"/>
                </a:tc>
                <a:tc>
                  <a:txBody>
                    <a:bodyPr/>
                    <a:lstStyle/>
                    <a:p>
                      <a:pPr marL="0" algn="l" defTabSz="914400" rtl="0" eaLnBrk="1" latinLnBrk="0" hangingPunct="1"/>
                      <a:r>
                        <a:rPr lang="en-US" sz="1800" kern="1200" dirty="0">
                          <a:solidFill>
                            <a:schemeClr val="dk1"/>
                          </a:solidFill>
                          <a:latin typeface="+mn-lt"/>
                          <a:ea typeface="+mn-ea"/>
                          <a:cs typeface="+mn-cs"/>
                        </a:rPr>
                        <a:t>Lecture 8: </a:t>
                      </a:r>
                      <a:r>
                        <a:rPr lang="en-GB" sz="1800" kern="1200" dirty="0">
                          <a:solidFill>
                            <a:schemeClr val="dk1"/>
                          </a:solidFill>
                          <a:latin typeface="+mn-lt"/>
                          <a:ea typeface="+mn-ea"/>
                          <a:cs typeface="+mn-cs"/>
                        </a:rPr>
                        <a:t>Knowledge Management, </a:t>
                      </a:r>
                      <a:r>
                        <a:rPr lang="en-US" sz="1800" kern="1200" dirty="0">
                          <a:solidFill>
                            <a:schemeClr val="dk1"/>
                          </a:solidFill>
                          <a:latin typeface="+mn-lt"/>
                          <a:ea typeface="+mn-ea"/>
                          <a:cs typeface="+mn-cs"/>
                        </a:rPr>
                        <a:t>Information System Project Management</a:t>
                      </a:r>
                    </a:p>
                  </a:txBody>
                  <a:tcPr marT="45721" marB="45721" anchor="ctr"/>
                </a:tc>
                <a:tc>
                  <a:txBody>
                    <a:bodyPr/>
                    <a:lstStyle/>
                    <a:p>
                      <a:pPr algn="ctr"/>
                      <a:r>
                        <a:rPr lang="en-US" sz="1800" dirty="0"/>
                        <a:t>8</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8"/>
                  </a:ext>
                </a:extLst>
              </a:tr>
              <a:tr h="350551">
                <a:tc>
                  <a:txBody>
                    <a:bodyPr/>
                    <a:lstStyle/>
                    <a:p>
                      <a:pPr marL="0" indent="0" algn="ctr">
                        <a:buFont typeface="+mj-lt"/>
                        <a:buNone/>
                      </a:pPr>
                      <a:r>
                        <a:rPr lang="en-US" sz="1800" dirty="0"/>
                        <a:t>9</a:t>
                      </a:r>
                    </a:p>
                  </a:txBody>
                  <a:tcPr marT="45721" marB="45721" anchor="ctr"/>
                </a:tc>
                <a:tc>
                  <a:txBody>
                    <a:bodyPr/>
                    <a:lstStyle/>
                    <a:p>
                      <a:pPr marL="0" algn="l" defTabSz="914400" rtl="0" eaLnBrk="1" latinLnBrk="0" hangingPunct="1"/>
                      <a:r>
                        <a:rPr lang="en-US" sz="1800" kern="1200" dirty="0">
                          <a:solidFill>
                            <a:schemeClr val="dk1"/>
                          </a:solidFill>
                          <a:latin typeface="+mn-lt"/>
                          <a:ea typeface="+mn-ea"/>
                          <a:cs typeface="+mn-cs"/>
                        </a:rPr>
                        <a:t>Lecture 9: </a:t>
                      </a:r>
                      <a:r>
                        <a:rPr lang="en-GB" sz="1800" kern="1200" dirty="0">
                          <a:solidFill>
                            <a:schemeClr val="dk1"/>
                          </a:solidFill>
                          <a:latin typeface="+mn-lt"/>
                          <a:ea typeface="+mn-ea"/>
                          <a:cs typeface="+mn-cs"/>
                        </a:rPr>
                        <a:t>Design And Implementation, Social and Ethical Issues in IS</a:t>
                      </a:r>
                      <a:endParaRPr lang="en-US" sz="1800" kern="1200" dirty="0">
                        <a:solidFill>
                          <a:schemeClr val="dk1"/>
                        </a:solidFill>
                        <a:latin typeface="+mn-lt"/>
                        <a:ea typeface="+mn-ea"/>
                        <a:cs typeface="+mn-cs"/>
                      </a:endParaRPr>
                    </a:p>
                  </a:txBody>
                  <a:tcPr marT="45721" marB="45721" anchor="ctr"/>
                </a:tc>
                <a:tc>
                  <a:txBody>
                    <a:bodyPr/>
                    <a:lstStyle/>
                    <a:p>
                      <a:pPr algn="ctr"/>
                      <a:r>
                        <a:rPr lang="en-US" sz="1800" dirty="0"/>
                        <a:t>9</a:t>
                      </a:r>
                      <a:r>
                        <a:rPr lang="en-US" sz="1800" baseline="30000" dirty="0"/>
                        <a:t>th</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9"/>
                  </a:ext>
                </a:extLst>
              </a:tr>
              <a:tr h="613462">
                <a:tc>
                  <a:txBody>
                    <a:bodyPr/>
                    <a:lstStyle/>
                    <a:p>
                      <a:pPr marL="0" indent="0" algn="ctr">
                        <a:buFont typeface="+mj-lt"/>
                        <a:buNone/>
                      </a:pPr>
                      <a:r>
                        <a:rPr lang="en-US" sz="1800" dirty="0"/>
                        <a:t>10</a:t>
                      </a:r>
                    </a:p>
                  </a:txBody>
                  <a:tcPr marT="45721" marB="45721" anchor="ctr"/>
                </a:tc>
                <a:tc>
                  <a:txBody>
                    <a:bodyPr/>
                    <a:lstStyle/>
                    <a:p>
                      <a:pPr marL="0" algn="l" defTabSz="914400" rtl="0" eaLnBrk="1" latinLnBrk="0" hangingPunct="1"/>
                      <a:r>
                        <a:rPr lang="en-US" sz="1800" kern="1200" dirty="0">
                          <a:solidFill>
                            <a:schemeClr val="dk1"/>
                          </a:solidFill>
                          <a:latin typeface="+mn-lt"/>
                          <a:ea typeface="+mn-ea"/>
                          <a:cs typeface="+mn-cs"/>
                        </a:rPr>
                        <a:t>Lecture</a:t>
                      </a:r>
                      <a:r>
                        <a:rPr lang="ar-YE" sz="1800" kern="1200" dirty="0">
                          <a:solidFill>
                            <a:schemeClr val="dk1"/>
                          </a:solidFill>
                          <a:latin typeface="+mn-lt"/>
                          <a:ea typeface="+mn-ea"/>
                          <a:cs typeface="+mn-cs"/>
                        </a:rPr>
                        <a:t> </a:t>
                      </a:r>
                      <a:r>
                        <a:rPr lang="en-US" sz="1800" kern="1200" dirty="0">
                          <a:solidFill>
                            <a:schemeClr val="dk1"/>
                          </a:solidFill>
                          <a:latin typeface="+mn-lt"/>
                          <a:ea typeface="+mn-ea"/>
                          <a:cs typeface="+mn-cs"/>
                        </a:rPr>
                        <a:t>10</a:t>
                      </a:r>
                      <a:r>
                        <a:rPr lang="ar-YE" sz="1800" kern="1200" dirty="0">
                          <a:solidFill>
                            <a:schemeClr val="dk1"/>
                          </a:solidFill>
                          <a:latin typeface="+mn-lt"/>
                          <a:ea typeface="+mn-ea"/>
                          <a:cs typeface="+mn-cs"/>
                        </a:rPr>
                        <a:t>:</a:t>
                      </a:r>
                      <a:r>
                        <a:rPr lang="en-US" sz="1800" kern="1200" dirty="0">
                          <a:solidFill>
                            <a:schemeClr val="dk1"/>
                          </a:solidFill>
                          <a:latin typeface="+mn-lt"/>
                          <a:ea typeface="+mn-ea"/>
                          <a:cs typeface="+mn-cs"/>
                        </a:rPr>
                        <a:t> expert ‎systems (ES), Geographic information system (GIS)</a:t>
                      </a:r>
                    </a:p>
                  </a:txBody>
                  <a:tcPr marT="45721" marB="45721" anchor="ctr"/>
                </a:tc>
                <a:tc>
                  <a:txBody>
                    <a:bodyPr/>
                    <a:lstStyle/>
                    <a:p>
                      <a:pPr algn="ctr"/>
                      <a:r>
                        <a:rPr lang="en-US" sz="1800" dirty="0"/>
                        <a:t>10</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10"/>
                  </a:ext>
                </a:extLst>
              </a:tr>
            </a:tbl>
          </a:graphicData>
        </a:graphic>
      </p:graphicFrame>
      <p:sp>
        <p:nvSpPr>
          <p:cNvPr id="5" name="Rectangle 4">
            <a:extLst>
              <a:ext uri="{FF2B5EF4-FFF2-40B4-BE49-F238E27FC236}">
                <a16:creationId xmlns:a16="http://schemas.microsoft.com/office/drawing/2014/main" id="{3985EAE6-BFA6-766D-A032-077E4DCB399E}"/>
              </a:ext>
            </a:extLst>
          </p:cNvPr>
          <p:cNvSpPr/>
          <p:nvPr/>
        </p:nvSpPr>
        <p:spPr>
          <a:xfrm>
            <a:off x="663168" y="478191"/>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844" y="551667"/>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E77C84F9-BC88-4054-C5A1-16EEE965FA74}"/>
              </a:ext>
            </a:extLst>
          </p:cNvPr>
          <p:cNvSpPr/>
          <p:nvPr/>
        </p:nvSpPr>
        <p:spPr>
          <a:xfrm>
            <a:off x="3014147" y="625385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6" name="Picture 5">
            <a:extLst>
              <a:ext uri="{FF2B5EF4-FFF2-40B4-BE49-F238E27FC236}">
                <a16:creationId xmlns:a16="http://schemas.microsoft.com/office/drawing/2014/main" id="{56C11235-A80B-6416-9EF6-EF5674B93D30}"/>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856065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66398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Teaching Methodology</a:t>
            </a:r>
            <a:endParaRPr lang="ar-YE" sz="2800"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75871" y="1017588"/>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884813660"/>
              </p:ext>
            </p:extLst>
          </p:nvPr>
        </p:nvGraphicFramePr>
        <p:xfrm>
          <a:off x="5638800" y="1828800"/>
          <a:ext cx="5482480" cy="381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https://www.almrsal.com/wp-content/uploads/2019/02/%D9%85%D8%AD%D8%A7%D8%B6%D8%B1%D8%A7%D8%AA-%D8%A3%D9%88%D9%86%D9%84%D8%A7%D9%8A%D9%86.jpe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1600" y="2375174"/>
            <a:ext cx="4343400" cy="2723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11">
            <a:extLst>
              <a:ext uri="{FF2B5EF4-FFF2-40B4-BE49-F238E27FC236}">
                <a16:creationId xmlns:a16="http://schemas.microsoft.com/office/drawing/2014/main" id="{35D86265-C8E4-4555-30D1-4A4662AA031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7" name="Picture 6">
            <a:extLst>
              <a:ext uri="{FF2B5EF4-FFF2-40B4-BE49-F238E27FC236}">
                <a16:creationId xmlns:a16="http://schemas.microsoft.com/office/drawing/2014/main" id="{C0551E78-3767-190E-0C73-B4D2542E2AB1}"/>
              </a:ext>
            </a:extLst>
          </p:cNvPr>
          <p:cNvPicPr>
            <a:picLocks noChangeAspect="1"/>
          </p:cNvPicPr>
          <p:nvPr/>
        </p:nvPicPr>
        <p:blipFill>
          <a:blip r:embed="rId9"/>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29259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Study System</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0" name="Rectangle 11"/>
          <p:cNvSpPr/>
          <p:nvPr/>
        </p:nvSpPr>
        <p:spPr>
          <a:xfrm>
            <a:off x="24468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Fundamentals,  Dr. Redhwan M. A. </a:t>
            </a:r>
            <a:r>
              <a:rPr lang="en-US" sz="1200" i="1" dirty="0" err="1">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333" b="41111"/>
          <a:stretch/>
        </p:blipFill>
        <p:spPr>
          <a:xfrm>
            <a:off x="5867400" y="2209800"/>
            <a:ext cx="5526796" cy="3070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t="58889"/>
          <a:stretch/>
        </p:blipFill>
        <p:spPr>
          <a:xfrm>
            <a:off x="653969" y="2214640"/>
            <a:ext cx="5173035" cy="3065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964763A8-1ACF-4251-FDD9-F99E7D97C538}"/>
              </a:ext>
            </a:extLst>
          </p:cNvPr>
          <p:cNvSpPr txBox="1"/>
          <p:nvPr/>
        </p:nvSpPr>
        <p:spPr>
          <a:xfrm>
            <a:off x="3505200" y="6172200"/>
            <a:ext cx="4267200" cy="369332"/>
          </a:xfrm>
          <a:prstGeom prst="rect">
            <a:avLst/>
          </a:prstGeom>
          <a:solidFill>
            <a:srgbClr val="050605"/>
          </a:solidFill>
        </p:spPr>
        <p:txBody>
          <a:bodyPr wrap="square" rtlCol="0">
            <a:spAutoFit/>
          </a:bodyPr>
          <a:lstStyle/>
          <a:p>
            <a:endParaRPr lang="en-JO" dirty="0"/>
          </a:p>
        </p:txBody>
      </p:sp>
      <p:sp>
        <p:nvSpPr>
          <p:cNvPr id="11" name="Rectangle 11">
            <a:extLst>
              <a:ext uri="{FF2B5EF4-FFF2-40B4-BE49-F238E27FC236}">
                <a16:creationId xmlns:a16="http://schemas.microsoft.com/office/drawing/2014/main" id="{AF85A1E8-D245-DF49-17D6-BC000106CED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6" name="Picture 5">
            <a:extLst>
              <a:ext uri="{FF2B5EF4-FFF2-40B4-BE49-F238E27FC236}">
                <a16:creationId xmlns:a16="http://schemas.microsoft.com/office/drawing/2014/main" id="{375BBBDA-DBC2-F626-C2D2-8EED68243F76}"/>
              </a:ext>
            </a:extLst>
          </p:cNvPr>
          <p:cNvPicPr>
            <a:picLocks noChangeAspect="1"/>
          </p:cNvPicPr>
          <p:nvPr/>
        </p:nvPicPr>
        <p:blipFill>
          <a:blip r:embed="rId5"/>
          <a:stretch>
            <a:fillRect/>
          </a:stretch>
        </p:blipFill>
        <p:spPr>
          <a:xfrm>
            <a:off x="9525000" y="381000"/>
            <a:ext cx="2334583" cy="1014336"/>
          </a:xfrm>
          <a:prstGeom prst="rect">
            <a:avLst/>
          </a:prstGeom>
        </p:spPr>
      </p:pic>
      <p:sp>
        <p:nvSpPr>
          <p:cNvPr id="9" name="Rectangle 8">
            <a:extLst>
              <a:ext uri="{FF2B5EF4-FFF2-40B4-BE49-F238E27FC236}">
                <a16:creationId xmlns:a16="http://schemas.microsoft.com/office/drawing/2014/main" id="{2133BBB2-AECA-929E-B324-19FD71C41CAC}"/>
              </a:ext>
            </a:extLst>
          </p:cNvPr>
          <p:cNvSpPr/>
          <p:nvPr/>
        </p:nvSpPr>
        <p:spPr>
          <a:xfrm>
            <a:off x="5029200" y="6320143"/>
            <a:ext cx="2209800" cy="46165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JO"/>
          </a:p>
        </p:txBody>
      </p:sp>
    </p:spTree>
    <p:extLst>
      <p:ext uri="{BB962C8B-B14F-4D97-AF65-F5344CB8AC3E}">
        <p14:creationId xmlns:p14="http://schemas.microsoft.com/office/powerpoint/2010/main" val="3140669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Course Information - Evaluation</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763197" y="2159480"/>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dirty="0">
                <a:solidFill>
                  <a:srgbClr val="FF0000"/>
                </a:solidFill>
              </a:rPr>
              <a:t>Assessment Method:</a:t>
            </a:r>
          </a:p>
        </p:txBody>
      </p:sp>
      <p:sp>
        <p:nvSpPr>
          <p:cNvPr id="12" name="Rectangle 11"/>
          <p:cNvSpPr>
            <a:spLocks noGrp="1" noChangeArrowheads="1"/>
          </p:cNvSpPr>
          <p:nvPr/>
        </p:nvSpPr>
        <p:spPr>
          <a:xfrm>
            <a:off x="2446894" y="2874074"/>
            <a:ext cx="5277987" cy="2567877"/>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2400" dirty="0">
                <a:solidFill>
                  <a:srgbClr val="00B0F0"/>
                </a:solidFill>
              </a:rPr>
              <a:t>Short Exam</a:t>
            </a:r>
          </a:p>
          <a:p>
            <a:pPr lvl="1">
              <a:lnSpc>
                <a:spcPct val="90000"/>
              </a:lnSpc>
            </a:pPr>
            <a:r>
              <a:rPr lang="en-US" sz="2000" b="1" dirty="0"/>
              <a:t>80</a:t>
            </a:r>
            <a:r>
              <a:rPr lang="en-GB" sz="2000" b="1" dirty="0"/>
              <a:t>% mark</a:t>
            </a:r>
            <a:r>
              <a:rPr lang="en-US" sz="2000" b="1" dirty="0"/>
              <a:t>s</a:t>
            </a:r>
            <a:endParaRPr lang="en-GB" sz="2000" b="1" dirty="0"/>
          </a:p>
          <a:p>
            <a:pPr lvl="2">
              <a:lnSpc>
                <a:spcPct val="90000"/>
              </a:lnSpc>
            </a:pPr>
            <a:r>
              <a:rPr lang="en-GB" sz="1800" dirty="0"/>
              <a:t>Count of short Exam 10 (Weekly)</a:t>
            </a:r>
          </a:p>
          <a:p>
            <a:pPr lvl="2">
              <a:lnSpc>
                <a:spcPct val="90000"/>
              </a:lnSpc>
            </a:pPr>
            <a:r>
              <a:rPr lang="en-GB" sz="1800" dirty="0"/>
              <a:t>8 Marks for each of short Exam. </a:t>
            </a:r>
          </a:p>
          <a:p>
            <a:pPr lvl="2">
              <a:lnSpc>
                <a:spcPct val="90000"/>
              </a:lnSpc>
            </a:pPr>
            <a:endParaRPr lang="en-GB" sz="1800" dirty="0"/>
          </a:p>
          <a:p>
            <a:pPr lvl="1">
              <a:lnSpc>
                <a:spcPct val="90000"/>
              </a:lnSpc>
            </a:pPr>
            <a:r>
              <a:rPr lang="en-US" sz="2000" b="1" dirty="0"/>
              <a:t>20</a:t>
            </a:r>
            <a:r>
              <a:rPr lang="en-GB" sz="2000" b="1" dirty="0"/>
              <a:t>% marks </a:t>
            </a:r>
          </a:p>
          <a:p>
            <a:pPr marL="1139825" lvl="1">
              <a:lnSpc>
                <a:spcPct val="90000"/>
              </a:lnSpc>
            </a:pPr>
            <a:r>
              <a:rPr lang="en-GB" sz="2000" dirty="0"/>
              <a:t>Final Examination</a:t>
            </a:r>
          </a:p>
        </p:txBody>
      </p:sp>
      <p:pic>
        <p:nvPicPr>
          <p:cNvPr id="1026" name="Picture 2" descr="PSD 3d exam test with pencil and timer"/>
          <p:cNvPicPr>
            <a:picLocks noChangeAspect="1" noChangeArrowheads="1"/>
          </p:cNvPicPr>
          <p:nvPr/>
        </p:nvPicPr>
        <p:blipFill>
          <a:blip r:embed="rId3">
            <a:clrChange>
              <a:clrFrom>
                <a:srgbClr val="E6E6E6"/>
              </a:clrFrom>
              <a:clrTo>
                <a:srgbClr val="E6E6E6">
                  <a:alpha val="0"/>
                </a:srgbClr>
              </a:clrTo>
            </a:clrChange>
            <a:extLst>
              <a:ext uri="{28A0092B-C50C-407E-A947-70E740481C1C}">
                <a14:useLocalDpi xmlns:a14="http://schemas.microsoft.com/office/drawing/2010/main" val="0"/>
              </a:ext>
            </a:extLst>
          </a:blip>
          <a:srcRect/>
          <a:stretch>
            <a:fillRect/>
          </a:stretch>
        </p:blipFill>
        <p:spPr bwMode="auto">
          <a:xfrm>
            <a:off x="7108756" y="2215455"/>
            <a:ext cx="3580200" cy="29796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51584CD5-5914-FF1A-42D0-777D0055F58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6" name="Picture 5">
            <a:extLst>
              <a:ext uri="{FF2B5EF4-FFF2-40B4-BE49-F238E27FC236}">
                <a16:creationId xmlns:a16="http://schemas.microsoft.com/office/drawing/2014/main" id="{4870B38F-2676-6466-FDEE-442CED65FAF7}"/>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506827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5EF9E8C-211B-A065-3666-DA5C457FDF85}"/>
              </a:ext>
            </a:extLst>
          </p:cNvPr>
          <p:cNvSpPr txBox="1">
            <a:spLocks noChangeArrowheads="1"/>
          </p:cNvSpPr>
          <p:nvPr/>
        </p:nvSpPr>
        <p:spPr bwMode="auto">
          <a:xfrm>
            <a:off x="838200" y="1981200"/>
            <a:ext cx="10439399" cy="3855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200" b="1" dirty="0">
                <a:solidFill>
                  <a:srgbClr val="FF0000"/>
                </a:solidFill>
              </a:rPr>
              <a:t>After completion of this course, the students should be able to:</a:t>
            </a:r>
          </a:p>
          <a:p>
            <a:pPr marL="627063" indent="-339725" algn="just">
              <a:lnSpc>
                <a:spcPct val="110000"/>
              </a:lnSpc>
              <a:spcBef>
                <a:spcPts val="600"/>
              </a:spcBef>
              <a:spcAft>
                <a:spcPts val="600"/>
              </a:spcAft>
              <a:buFont typeface="Arial" panose="020B0604020202020204" pitchFamily="34" charset="0"/>
              <a:buChar char="•"/>
            </a:pPr>
            <a:r>
              <a:rPr lang="en-GB" sz="2200" dirty="0">
                <a:latin typeface="Arial" panose="020B0604020202020204" pitchFamily="34" charset="0"/>
                <a:cs typeface="Arial" panose="020B0604020202020204" pitchFamily="34" charset="0"/>
              </a:rPr>
              <a:t>Have</a:t>
            </a:r>
            <a:r>
              <a:rPr lang="en-GB" sz="2000" dirty="0">
                <a:latin typeface="Arial" panose="020B0604020202020204" pitchFamily="34" charset="0"/>
                <a:cs typeface="Arial" panose="020B0604020202020204" pitchFamily="34" charset="0"/>
              </a:rPr>
              <a:t> </a:t>
            </a:r>
            <a:r>
              <a:rPr lang="en-GB" sz="2200" dirty="0">
                <a:latin typeface="Arial" panose="020B0604020202020204" pitchFamily="34" charset="0"/>
                <a:cs typeface="Arial" panose="020B0604020202020204" pitchFamily="34" charset="0"/>
              </a:rPr>
              <a:t>understanding of the Information Systems and its associated concepts</a:t>
            </a:r>
          </a:p>
          <a:p>
            <a:pPr marL="627063" indent="-339725" algn="just">
              <a:lnSpc>
                <a:spcPct val="110000"/>
              </a:lnSpc>
              <a:spcBef>
                <a:spcPts val="600"/>
              </a:spcBef>
              <a:spcAft>
                <a:spcPts val="600"/>
              </a:spcAft>
              <a:buFont typeface="Arial" panose="020B0604020202020204" pitchFamily="34" charset="0"/>
              <a:buChar char="•"/>
            </a:pPr>
            <a:r>
              <a:rPr lang="en-GB" sz="2200" dirty="0">
                <a:latin typeface="Arial" panose="020B0604020202020204" pitchFamily="34" charset="0"/>
                <a:cs typeface="Arial" panose="020B0604020202020204" pitchFamily="34" charset="0"/>
              </a:rPr>
              <a:t>Able to recognize the importance and use of various Information and Communication Technologies (ICTs)</a:t>
            </a:r>
          </a:p>
          <a:p>
            <a:pPr marL="627063" indent="-339725" algn="just">
              <a:lnSpc>
                <a:spcPct val="110000"/>
              </a:lnSpc>
              <a:spcBef>
                <a:spcPts val="600"/>
              </a:spcBef>
              <a:spcAft>
                <a:spcPts val="600"/>
              </a:spcAft>
              <a:buFont typeface="Arial" panose="020B0604020202020204" pitchFamily="34" charset="0"/>
              <a:buChar char="•"/>
            </a:pPr>
            <a:r>
              <a:rPr lang="en-GB" sz="2200" dirty="0">
                <a:latin typeface="Arial" panose="020B0604020202020204" pitchFamily="34" charset="0"/>
                <a:cs typeface="Arial" panose="020B0604020202020204" pitchFamily="34" charset="0"/>
              </a:rPr>
              <a:t>Able to analyse decision making process</a:t>
            </a:r>
          </a:p>
          <a:p>
            <a:pPr marL="627063" indent="-339725" algn="just">
              <a:lnSpc>
                <a:spcPct val="110000"/>
              </a:lnSpc>
              <a:spcBef>
                <a:spcPts val="600"/>
              </a:spcBef>
              <a:spcAft>
                <a:spcPts val="600"/>
              </a:spcAft>
              <a:buFont typeface="Arial" panose="020B0604020202020204" pitchFamily="34" charset="0"/>
              <a:buChar char="•"/>
            </a:pPr>
            <a:r>
              <a:rPr lang="en-GB" sz="2200" dirty="0">
                <a:latin typeface="Arial" panose="020B0604020202020204" pitchFamily="34" charset="0"/>
                <a:cs typeface="Arial" panose="020B0604020202020204" pitchFamily="34" charset="0"/>
              </a:rPr>
              <a:t>Have understanding of the various types of Information Systems</a:t>
            </a:r>
          </a:p>
          <a:p>
            <a:pPr marL="627063" indent="-339725" algn="just">
              <a:lnSpc>
                <a:spcPct val="110000"/>
              </a:lnSpc>
              <a:spcBef>
                <a:spcPts val="600"/>
              </a:spcBef>
              <a:spcAft>
                <a:spcPts val="600"/>
              </a:spcAft>
              <a:buFont typeface="Arial" panose="020B0604020202020204" pitchFamily="34" charset="0"/>
              <a:buChar char="•"/>
            </a:pPr>
            <a:r>
              <a:rPr lang="en-GB" sz="2200" dirty="0">
                <a:latin typeface="Arial" panose="020B0604020202020204" pitchFamily="34" charset="0"/>
                <a:cs typeface="Arial" panose="020B0604020202020204" pitchFamily="34" charset="0"/>
              </a:rPr>
              <a:t>Have knowledge of the system development </a:t>
            </a:r>
          </a:p>
          <a:p>
            <a:pPr marL="627063" indent="-339725" algn="just">
              <a:lnSpc>
                <a:spcPct val="110000"/>
              </a:lnSpc>
              <a:spcBef>
                <a:spcPts val="600"/>
              </a:spcBef>
              <a:spcAft>
                <a:spcPts val="600"/>
              </a:spcAft>
              <a:buFont typeface="Arial" panose="020B0604020202020204" pitchFamily="34" charset="0"/>
              <a:buChar char="•"/>
            </a:pPr>
            <a:r>
              <a:rPr lang="en-GB" sz="2200" dirty="0">
                <a:latin typeface="Arial" panose="020B0604020202020204" pitchFamily="34" charset="0"/>
                <a:cs typeface="Arial" panose="020B0604020202020204" pitchFamily="34" charset="0"/>
              </a:rPr>
              <a:t>Appreciate the social and </a:t>
            </a:r>
            <a:r>
              <a:rPr lang="en-GB" sz="2000" dirty="0">
                <a:latin typeface="Arial" panose="020B0604020202020204" pitchFamily="34" charset="0"/>
                <a:cs typeface="Arial" panose="020B0604020202020204" pitchFamily="34" charset="0"/>
              </a:rPr>
              <a:t>ethical considerations of MIS within organizations</a:t>
            </a:r>
          </a:p>
        </p:txBody>
      </p:sp>
      <p:sp>
        <p:nvSpPr>
          <p:cNvPr id="6" name="Rectangle 11">
            <a:extLst>
              <a:ext uri="{FF2B5EF4-FFF2-40B4-BE49-F238E27FC236}">
                <a16:creationId xmlns:a16="http://schemas.microsoft.com/office/drawing/2014/main" id="{E1F9EE54-F8D3-D7A0-E037-5B7C107B5F6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7" name="Picture 6">
            <a:extLst>
              <a:ext uri="{FF2B5EF4-FFF2-40B4-BE49-F238E27FC236}">
                <a16:creationId xmlns:a16="http://schemas.microsoft.com/office/drawing/2014/main" id="{C5C4DBFB-2FB9-2EB7-3787-FBF816847B4E}"/>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292124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Learning 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438547" y="1945984"/>
            <a:ext cx="6600480"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buFont typeface="Wingdings" panose="05000000000000000000" pitchFamily="2" charset="2"/>
              <a:buChar char="Ø"/>
              <a:defRPr/>
            </a:pPr>
            <a:r>
              <a:rPr lang="ar-YE" sz="2400" b="1" i="1" dirty="0">
                <a:solidFill>
                  <a:srgbClr val="FF0000"/>
                </a:solidFill>
              </a:rPr>
              <a:t> </a:t>
            </a:r>
            <a:r>
              <a:rPr lang="en-US" sz="2000" b="1" i="1" dirty="0">
                <a:solidFill>
                  <a:srgbClr val="FF0000"/>
                </a:solidFill>
              </a:rPr>
              <a:t>Credit Hours</a:t>
            </a:r>
            <a:r>
              <a:rPr lang="en-US" sz="2000" dirty="0"/>
              <a:t>: </a:t>
            </a:r>
            <a:endParaRPr lang="ar-YE" sz="2000" dirty="0"/>
          </a:p>
          <a:p>
            <a:pPr algn="just"/>
            <a:endParaRPr lang="ar-YE" sz="1600" dirty="0"/>
          </a:p>
          <a:p>
            <a:pPr marL="446088" indent="-446088" algn="just"/>
            <a:r>
              <a:rPr lang="en-US" sz="2000" dirty="0"/>
              <a:t>3 credit hours.  </a:t>
            </a:r>
            <a:endParaRPr lang="en-US" sz="1600" dirty="0"/>
          </a:p>
          <a:p>
            <a:pPr lvl="1" algn="just">
              <a:defRPr/>
            </a:pPr>
            <a:endParaRPr lang="ar-YE" sz="500" dirty="0">
              <a:solidFill>
                <a:srgbClr val="0070C0"/>
              </a:solidFill>
            </a:endParaRPr>
          </a:p>
          <a:p>
            <a:pPr lvl="1" indent="-457200" algn="just">
              <a:buFont typeface="Wingdings" pitchFamily="2" charset="2"/>
              <a:buChar char="Ø"/>
              <a:defRPr/>
            </a:pPr>
            <a:r>
              <a:rPr lang="en-US" sz="2000" b="1" i="1" dirty="0">
                <a:solidFill>
                  <a:schemeClr val="accent6"/>
                </a:solidFill>
              </a:rPr>
              <a:t>Required Textbook:</a:t>
            </a:r>
            <a:r>
              <a:rPr lang="en-US" sz="2000" b="1" i="1" dirty="0">
                <a:solidFill>
                  <a:srgbClr val="FF0000"/>
                </a:solidFill>
              </a:rPr>
              <a:t> </a:t>
            </a:r>
            <a:endParaRPr lang="ar-YE" sz="2000" b="1" i="1" dirty="0">
              <a:solidFill>
                <a:srgbClr val="FF0000"/>
              </a:solidFill>
            </a:endParaRPr>
          </a:p>
          <a:p>
            <a:pPr marL="449263" lvl="1" algn="just">
              <a:defRPr/>
            </a:pPr>
            <a:r>
              <a:rPr lang="en-GB" sz="1800" b="1" dirty="0"/>
              <a:t>Principles of Information Systems (A Managerial Approach) by Ralph Stair, George Reynolds</a:t>
            </a:r>
            <a:r>
              <a:rPr lang="en-US" b="1" dirty="0"/>
              <a:t>. Ninth Edition.</a:t>
            </a:r>
          </a:p>
          <a:p>
            <a:pPr marL="514350" lvl="1" indent="-514350" algn="just">
              <a:buAutoNum type="arabicPeriod"/>
              <a:defRPr/>
            </a:pPr>
            <a:endParaRPr lang="en-US" sz="500" dirty="0"/>
          </a:p>
          <a:p>
            <a:pPr lvl="1" indent="-457200" algn="just">
              <a:buFont typeface="Wingdings" panose="05000000000000000000" pitchFamily="2" charset="2"/>
              <a:buChar char="Ø"/>
              <a:defRPr/>
            </a:pPr>
            <a:r>
              <a:rPr lang="en-US" sz="2000" b="1" i="1" dirty="0">
                <a:solidFill>
                  <a:schemeClr val="accent6"/>
                </a:solidFill>
              </a:rPr>
              <a:t>Essential References:</a:t>
            </a:r>
          </a:p>
          <a:p>
            <a:pPr marL="449263" lvl="1" algn="just">
              <a:defRPr/>
            </a:pPr>
            <a:r>
              <a:rPr lang="en-US" b="1" dirty="0"/>
              <a:t>Introduction to Information Systems (Supporting and Transforming Business) by R. Kelly Rainer Jr.,  Brad Prince</a:t>
            </a:r>
            <a:r>
              <a:rPr lang="en-US" b="1"/>
              <a:t>, Casey </a:t>
            </a:r>
            <a:r>
              <a:rPr lang="en-US" b="1" dirty="0" err="1"/>
              <a:t>Cegielski</a:t>
            </a:r>
            <a:r>
              <a:rPr lang="en-US" b="1" dirty="0"/>
              <a:t>. Fifth Edition</a:t>
            </a:r>
          </a:p>
          <a:p>
            <a:pPr marL="449263" lvl="1" algn="just">
              <a:defRPr/>
            </a:pPr>
            <a:endParaRPr lang="en-US" b="1" dirty="0"/>
          </a:p>
        </p:txBody>
      </p:sp>
      <p:sp>
        <p:nvSpPr>
          <p:cNvPr id="7" name="Rectangle 11">
            <a:extLst>
              <a:ext uri="{FF2B5EF4-FFF2-40B4-BE49-F238E27FC236}">
                <a16:creationId xmlns:a16="http://schemas.microsoft.com/office/drawing/2014/main" id="{F3A103EF-A034-9B3A-3069-13FCF872608C}"/>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4" name="Picture 3">
            <a:extLst>
              <a:ext uri="{FF2B5EF4-FFF2-40B4-BE49-F238E27FC236}">
                <a16:creationId xmlns:a16="http://schemas.microsoft.com/office/drawing/2014/main" id="{E2479382-3E1F-8B47-B2A6-0E36D7EE4BD6}"/>
              </a:ext>
            </a:extLst>
          </p:cNvPr>
          <p:cNvPicPr>
            <a:picLocks noChangeAspect="1"/>
          </p:cNvPicPr>
          <p:nvPr/>
        </p:nvPicPr>
        <p:blipFill>
          <a:blip r:embed="rId3"/>
          <a:stretch>
            <a:fillRect/>
          </a:stretch>
        </p:blipFill>
        <p:spPr>
          <a:xfrm>
            <a:off x="9525000" y="381000"/>
            <a:ext cx="2334583" cy="1014336"/>
          </a:xfrm>
          <a:prstGeom prst="rect">
            <a:avLst/>
          </a:prstGeom>
        </p:spPr>
      </p:pic>
      <p:pic>
        <p:nvPicPr>
          <p:cNvPr id="2" name="Picture 1">
            <a:extLst>
              <a:ext uri="{FF2B5EF4-FFF2-40B4-BE49-F238E27FC236}">
                <a16:creationId xmlns:a16="http://schemas.microsoft.com/office/drawing/2014/main" id="{4D1509DC-B07C-33F1-D91A-9A0460515B11}"/>
              </a:ext>
            </a:extLst>
          </p:cNvPr>
          <p:cNvPicPr>
            <a:picLocks noChangeAspect="1"/>
          </p:cNvPicPr>
          <p:nvPr/>
        </p:nvPicPr>
        <p:blipFill>
          <a:blip r:embed="rId4"/>
          <a:stretch>
            <a:fillRect/>
          </a:stretch>
        </p:blipFill>
        <p:spPr>
          <a:xfrm>
            <a:off x="8401622" y="2160269"/>
            <a:ext cx="2647378" cy="3478531"/>
          </a:xfrm>
          <a:prstGeom prst="rect">
            <a:avLst/>
          </a:prstGeom>
          <a:noFill/>
          <a:ln>
            <a:solidFill>
              <a:srgbClr val="050605"/>
            </a:solidFill>
          </a:ln>
        </p:spPr>
      </p:pic>
    </p:spTree>
    <p:extLst>
      <p:ext uri="{BB962C8B-B14F-4D97-AF65-F5344CB8AC3E}">
        <p14:creationId xmlns:p14="http://schemas.microsoft.com/office/powerpoint/2010/main" val="3826309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id-ID">
              <a:solidFill>
                <a:prstClr val="white"/>
              </a:solidFill>
            </a:endParaRPr>
          </a:p>
        </p:txBody>
      </p:sp>
      <p:pic>
        <p:nvPicPr>
          <p:cNvPr id="2" name="Picture 1">
            <a:extLst>
              <a:ext uri="{FF2B5EF4-FFF2-40B4-BE49-F238E27FC236}">
                <a16:creationId xmlns:a16="http://schemas.microsoft.com/office/drawing/2014/main" id="{F0E062A8-4267-BF88-A1E0-191008F1DDEA}"/>
              </a:ext>
            </a:extLst>
          </p:cNvPr>
          <p:cNvPicPr>
            <a:picLocks noChangeAspect="1"/>
          </p:cNvPicPr>
          <p:nvPr/>
        </p:nvPicPr>
        <p:blipFill>
          <a:blip r:embed="rId4"/>
          <a:stretch>
            <a:fillRect/>
          </a:stretch>
        </p:blipFill>
        <p:spPr>
          <a:xfrm>
            <a:off x="9525000" y="381000"/>
            <a:ext cx="2334583" cy="1014336"/>
          </a:xfrm>
          <a:prstGeom prst="rect">
            <a:avLst/>
          </a:prstGeom>
        </p:spPr>
      </p:pic>
      <p:pic>
        <p:nvPicPr>
          <p:cNvPr id="4" name="Picture 3" descr="A computer network with clouds and lines&#10;&#10;Description automatically generated with medium confidence">
            <a:extLst>
              <a:ext uri="{FF2B5EF4-FFF2-40B4-BE49-F238E27FC236}">
                <a16:creationId xmlns:a16="http://schemas.microsoft.com/office/drawing/2014/main" id="{B095B5FC-22B5-FB7A-F9FA-E01DCBC2878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40016" y="1410088"/>
            <a:ext cx="9661358" cy="4535112"/>
          </a:xfrm>
          <a:prstGeom prst="rect">
            <a:avLst/>
          </a:prstGeom>
        </p:spPr>
      </p:pic>
      <p:sp>
        <p:nvSpPr>
          <p:cNvPr id="5" name="TextBox 4">
            <a:extLst>
              <a:ext uri="{FF2B5EF4-FFF2-40B4-BE49-F238E27FC236}">
                <a16:creationId xmlns:a16="http://schemas.microsoft.com/office/drawing/2014/main" id="{0B646A34-5147-019B-2775-85622EA59BF6}"/>
              </a:ext>
            </a:extLst>
          </p:cNvPr>
          <p:cNvSpPr txBox="1"/>
          <p:nvPr/>
        </p:nvSpPr>
        <p:spPr>
          <a:xfrm>
            <a:off x="4114800" y="3001294"/>
            <a:ext cx="6170385" cy="584775"/>
          </a:xfrm>
          <a:prstGeom prst="rect">
            <a:avLst/>
          </a:prstGeom>
          <a:noFill/>
        </p:spPr>
        <p:txBody>
          <a:bodyPr wrap="square" rtlCol="0">
            <a:spAutoFit/>
          </a:bodyPr>
          <a:lstStyle/>
          <a:p>
            <a:r>
              <a:rPr lang="en-JO" sz="3200" dirty="0">
                <a:solidFill>
                  <a:schemeClr val="bg1"/>
                </a:solidFill>
              </a:rPr>
              <a:t>Information Systems</a:t>
            </a:r>
          </a:p>
        </p:txBody>
      </p:sp>
    </p:spTree>
    <p:extLst>
      <p:ext uri="{BB962C8B-B14F-4D97-AF65-F5344CB8AC3E}">
        <p14:creationId xmlns:p14="http://schemas.microsoft.com/office/powerpoint/2010/main" val="400196843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C2FD0A-3652-4F6B-B073-AABAF2EFC521}"/>
</file>

<file path=customXml/itemProps2.xml><?xml version="1.0" encoding="utf-8"?>
<ds:datastoreItem xmlns:ds="http://schemas.openxmlformats.org/officeDocument/2006/customXml" ds:itemID="{6457D127-D9C0-488D-AEDA-DE8E605B3CC2}"/>
</file>

<file path=customXml/itemProps3.xml><?xml version="1.0" encoding="utf-8"?>
<ds:datastoreItem xmlns:ds="http://schemas.openxmlformats.org/officeDocument/2006/customXml" ds:itemID="{7EDBD1F5-DA51-4AE2-8C82-0C22E9E6B763}"/>
</file>

<file path=docProps/app.xml><?xml version="1.0" encoding="utf-8"?>
<Properties xmlns="http://schemas.openxmlformats.org/officeDocument/2006/extended-properties" xmlns:vt="http://schemas.openxmlformats.org/officeDocument/2006/docPropsVTypes">
  <Template/>
  <TotalTime>7402</TotalTime>
  <Words>1009</Words>
  <Application>Microsoft Macintosh PowerPoint</Application>
  <PresentationFormat>Widescreen</PresentationFormat>
  <Paragraphs>148</Paragraphs>
  <Slides>17</Slides>
  <Notes>4</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17</vt:i4>
      </vt:variant>
    </vt:vector>
  </HeadingPairs>
  <TitlesOfParts>
    <vt:vector size="30" baseType="lpstr">
      <vt:lpstr>Agency FB</vt:lpstr>
      <vt:lpstr>Andalus</vt:lpstr>
      <vt:lpstr>Arial</vt:lpstr>
      <vt:lpstr>Calibri</vt:lpstr>
      <vt:lpstr>Calibri Light</vt:lpstr>
      <vt:lpstr>Roboto Light</vt:lpstr>
      <vt:lpstr>Tajawal Medium</vt:lpstr>
      <vt:lpstr>Times New Roman</vt:lpstr>
      <vt:lpstr>Wingdings</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a34741</cp:lastModifiedBy>
  <cp:revision>255</cp:revision>
  <dcterms:created xsi:type="dcterms:W3CDTF">2012-10-04T04:34:07Z</dcterms:created>
  <dcterms:modified xsi:type="dcterms:W3CDTF">2026-01-23T13:52:27Z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