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notesSlides/notesSlide24.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37.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36.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23.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22.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ppt/tags/tag8.xml" ContentType="application/vnd.openxmlformats-officedocument.presentationml.tags+xml"/>
  <Override PartName="/docProps/app.xml" ContentType="application/vnd.openxmlformats-officedocument.extended-properties+xml"/>
  <Override PartName="/ppt/tags/tag7.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522" r:id="rId3"/>
    <p:sldId id="523" r:id="rId4"/>
    <p:sldId id="515" r:id="rId5"/>
    <p:sldId id="509" r:id="rId6"/>
    <p:sldId id="259" r:id="rId7"/>
    <p:sldId id="398" r:id="rId8"/>
    <p:sldId id="383" r:id="rId9"/>
    <p:sldId id="502" r:id="rId10"/>
    <p:sldId id="429" r:id="rId11"/>
    <p:sldId id="510" r:id="rId12"/>
    <p:sldId id="430" r:id="rId13"/>
    <p:sldId id="503" r:id="rId14"/>
    <p:sldId id="511" r:id="rId15"/>
    <p:sldId id="384" r:id="rId16"/>
    <p:sldId id="426" r:id="rId17"/>
    <p:sldId id="427" r:id="rId18"/>
    <p:sldId id="428" r:id="rId19"/>
    <p:sldId id="286" r:id="rId20"/>
    <p:sldId id="435" r:id="rId21"/>
    <p:sldId id="436" r:id="rId22"/>
    <p:sldId id="512" r:id="rId23"/>
    <p:sldId id="437" r:id="rId24"/>
    <p:sldId id="438" r:id="rId25"/>
    <p:sldId id="439" r:id="rId26"/>
    <p:sldId id="513" r:id="rId27"/>
    <p:sldId id="440" r:id="rId28"/>
    <p:sldId id="514" r:id="rId29"/>
    <p:sldId id="441" r:id="rId30"/>
    <p:sldId id="443" r:id="rId31"/>
    <p:sldId id="442" r:id="rId32"/>
    <p:sldId id="444" r:id="rId33"/>
    <p:sldId id="445" r:id="rId34"/>
    <p:sldId id="516" r:id="rId35"/>
    <p:sldId id="517" r:id="rId36"/>
    <p:sldId id="446" r:id="rId37"/>
    <p:sldId id="447" r:id="rId38"/>
    <p:sldId id="488" r:id="rId39"/>
    <p:sldId id="448" r:id="rId40"/>
    <p:sldId id="449" r:id="rId41"/>
    <p:sldId id="518" r:id="rId42"/>
    <p:sldId id="520" r:id="rId43"/>
    <p:sldId id="521" r:id="rId44"/>
    <p:sldId id="50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53" autoAdjust="0"/>
    <p:restoredTop sz="86033" autoAdjust="0"/>
  </p:normalViewPr>
  <p:slideViewPr>
    <p:cSldViewPr snapToGrid="0">
      <p:cViewPr varScale="1">
        <p:scale>
          <a:sx n="66" d="100"/>
          <a:sy n="66" d="100"/>
        </p:scale>
        <p:origin x="156" y="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6/20/2024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827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01576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a:t>
            </a:fld>
            <a:endParaRPr lang="x-none"/>
          </a:p>
        </p:txBody>
      </p:sp>
    </p:spTree>
    <p:extLst>
      <p:ext uri="{BB962C8B-B14F-4D97-AF65-F5344CB8AC3E}">
        <p14:creationId xmlns:p14="http://schemas.microsoft.com/office/powerpoint/2010/main" val="78110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71501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33370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01822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1485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75637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0667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84722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14</a:t>
            </a:fld>
            <a:endParaRPr lang="x-none"/>
          </a:p>
        </p:txBody>
      </p:sp>
    </p:spTree>
    <p:extLst>
      <p:ext uri="{BB962C8B-B14F-4D97-AF65-F5344CB8AC3E}">
        <p14:creationId xmlns:p14="http://schemas.microsoft.com/office/powerpoint/2010/main" val="19433761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17223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012893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 advantages of teams include the following: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information and knowledge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By aggregating the resources of several individuals, teams bring more information to the decision process.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diversity of views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Team members bring a variety of view points to the decision process, if these diverse views are guided by a shared goal.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Increased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acceptance of solutions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Those who participate in decision making are more likely to support the decision and encourage others to accept it.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Increasing</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performance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levels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Effective teams can be better than top-performing individuals at solving complex problems.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55096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0793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89409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20684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55915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The disadvantages of teams include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 team may develop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groupthink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the willingness of individual members to set aside their personal opinions and go along with the rest of the team members, even if they are wrong.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Some team members may have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hidden agenda</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—private, counterproductive motives that affect the group’s interaction.</a:t>
            </a: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Still another drawback to teamwork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high cost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of coordinating group activities. Aligning schedules, arranging meetings, and coordinating a project can eat up a lot of time and money.</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33725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64208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18807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03386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87460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92997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41458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74009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33891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09666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30696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60413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26175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56699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63049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71639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62881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32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Calibri"/>
                <a:ea typeface="+mn-ea"/>
                <a:cs typeface="+mn-cs"/>
              </a:rPr>
              <a:t>When a team collaborates on reports, websites, presentations, and other communication projects, the collective energy and expertise of the various members can lead to results that transcend what each  individual could do otherwise.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57899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13507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021584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419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053316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805610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661732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5307104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3278629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717031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167748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488942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159945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932071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507061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6893179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6.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customXml" Target="../ink/ink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4.emf"/><Relationship Id="rId4" Type="http://schemas.openxmlformats.org/officeDocument/2006/relationships/image" Target="../media/image11.em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21.jpeg"/><Relationship Id="rId5" Type="http://schemas.openxmlformats.org/officeDocument/2006/relationships/image" Target="../media/image20.sv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24.jpeg"/><Relationship Id="rId5" Type="http://schemas.openxmlformats.org/officeDocument/2006/relationships/image" Target="../media/image23.sv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5.svg"/></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8.sv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8.sv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0.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27.em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437320" y="4818615"/>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389925" y="1600201"/>
            <a:ext cx="7019201" cy="2744286"/>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3</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145631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22D15D-EABE-1A19-535F-B9AAA1B453F6}"/>
              </a:ext>
            </a:extLst>
          </p:cNvPr>
          <p:cNvSpPr txBox="1"/>
          <p:nvPr/>
        </p:nvSpPr>
        <p:spPr>
          <a:xfrm>
            <a:off x="6193972" y="1851469"/>
            <a:ext cx="6096000" cy="34163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a:t>
            </a:r>
            <a:r>
              <a:rPr kumimoji="0" lang="ar-EG"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3</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Mastering Team Skills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and Interpersonal Communication</a:t>
            </a:r>
          </a:p>
        </p:txBody>
      </p:sp>
    </p:spTree>
    <p:extLst>
      <p:ext uri="{BB962C8B-B14F-4D97-AF65-F5344CB8AC3E}">
        <p14:creationId xmlns:p14="http://schemas.microsoft.com/office/powerpoint/2010/main" val="2460838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4157870" y="579567"/>
            <a:ext cx="791480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YOUR REFERENCE </a:t>
            </a:r>
          </a:p>
        </p:txBody>
      </p:sp>
      <p:sp>
        <p:nvSpPr>
          <p:cNvPr id="8" name="TextBox 7"/>
          <p:cNvSpPr txBox="1"/>
          <p:nvPr/>
        </p:nvSpPr>
        <p:spPr>
          <a:xfrm>
            <a:off x="9923315" y="703918"/>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824180" y="1875679"/>
            <a:ext cx="3367820" cy="3367820"/>
          </a:xfrm>
          <a:prstGeom prst="rect">
            <a:avLst/>
          </a:prstGeom>
        </p:spPr>
      </p:pic>
      <p:pic>
        <p:nvPicPr>
          <p:cNvPr id="10" name="Picture 9">
            <a:extLst>
              <a:ext uri="{FF2B5EF4-FFF2-40B4-BE49-F238E27FC236}">
                <a16:creationId xmlns:a16="http://schemas.microsoft.com/office/drawing/2014/main" id="{F5B9A95C-CE05-E9E5-C948-5A533E55EF3B}"/>
              </a:ext>
            </a:extLst>
          </p:cNvPr>
          <p:cNvPicPr>
            <a:picLocks noChangeAspect="1"/>
          </p:cNvPicPr>
          <p:nvPr/>
        </p:nvPicPr>
        <p:blipFill>
          <a:blip r:embed="rId6"/>
          <a:stretch>
            <a:fillRect/>
          </a:stretch>
        </p:blipFill>
        <p:spPr>
          <a:xfrm>
            <a:off x="2974127" y="1164342"/>
            <a:ext cx="5654527" cy="4335488"/>
          </a:xfrm>
          <a:prstGeom prst="rect">
            <a:avLst/>
          </a:prstGeom>
        </p:spPr>
      </p:pic>
    </p:spTree>
    <p:extLst>
      <p:ext uri="{BB962C8B-B14F-4D97-AF65-F5344CB8AC3E}">
        <p14:creationId xmlns:p14="http://schemas.microsoft.com/office/powerpoint/2010/main" val="2480131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798164" y="684352"/>
            <a:ext cx="791480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a:t>
            </a:r>
            <a:r>
              <a:rPr lang="en-US" sz="2400" b="1" kern="0" dirty="0" err="1">
                <a:effectLst>
                  <a:outerShdw blurRad="38100" dist="38100" dir="2700000" algn="tl">
                    <a:srgbClr val="C0C0C0"/>
                  </a:outerShdw>
                </a:effectLst>
                <a:latin typeface="Tahoma"/>
              </a:rPr>
              <a:t>revious</a:t>
            </a:r>
            <a:r>
              <a:rPr lang="en-US" sz="2400" b="1" kern="0" dirty="0">
                <a:effectLst>
                  <a:outerShdw blurRad="38100" dist="38100" dir="2700000" algn="tl">
                    <a:srgbClr val="C0C0C0"/>
                  </a:outerShdw>
                </a:effectLst>
                <a:latin typeface="Tahoma"/>
              </a:rPr>
              <a:t> lecture </a:t>
            </a:r>
            <a:endPar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8" name="TextBox 7"/>
          <p:cNvSpPr txBox="1"/>
          <p:nvPr/>
        </p:nvSpPr>
        <p:spPr>
          <a:xfrm>
            <a:off x="10712969" y="843639"/>
            <a:ext cx="124264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943505" y="1741592"/>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596546" y="1811746"/>
            <a:ext cx="8791478"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What is ethics?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What is ethical communication?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Examples of Unethical massages </a:t>
            </a:r>
          </a:p>
          <a:p>
            <a:pPr marL="514350" indent="-514350">
              <a:spcAft>
                <a:spcPts val="600"/>
              </a:spcAft>
              <a:buFont typeface="+mj-lt"/>
              <a:buAutoNum type="arabicPeriod"/>
              <a:defRPr/>
            </a:pPr>
            <a:r>
              <a:rPr lang="en-US" sz="2800" b="0" kern="0" dirty="0">
                <a:solidFill>
                  <a:srgbClr val="000000"/>
                </a:solidFill>
                <a:effectLst>
                  <a:outerShdw blurRad="50800" dist="38100" dir="8100000" algn="tr" rotWithShape="0">
                    <a:srgbClr val="808080">
                      <a:alpha val="40000"/>
                    </a:srgbClr>
                  </a:outerShdw>
                </a:effectLst>
                <a:latin typeface="Arial"/>
              </a:rPr>
              <a:t>An ethical dilemma</a:t>
            </a:r>
          </a:p>
          <a:p>
            <a:pPr marL="514350" indent="-514350">
              <a:spcAft>
                <a:spcPts val="600"/>
              </a:spcAft>
              <a:buFont typeface="+mj-lt"/>
              <a:buAutoNum type="arabicPeriod"/>
              <a:defRPr/>
            </a:pPr>
            <a:r>
              <a:rPr lang="en-US" sz="2800" b="0" kern="0" dirty="0">
                <a:solidFill>
                  <a:srgbClr val="000000"/>
                </a:solidFill>
                <a:effectLst>
                  <a:outerShdw blurRad="50800" dist="38100" dir="8100000" algn="tr" rotWithShape="0">
                    <a:srgbClr val="808080">
                      <a:alpha val="40000"/>
                    </a:srgbClr>
                  </a:outerShdw>
                </a:effectLst>
                <a:latin typeface="Arial"/>
              </a:rPr>
              <a:t>High and low cultural context </a:t>
            </a:r>
          </a:p>
          <a:p>
            <a:pPr marL="514350" indent="-514350">
              <a:spcAft>
                <a:spcPts val="600"/>
              </a:spcAft>
              <a:buFont typeface="+mj-lt"/>
              <a:buAutoNum type="arabicPeriod"/>
              <a:defRPr/>
            </a:pPr>
            <a:r>
              <a:rPr lang="en-US" sz="2800" b="0" kern="0" dirty="0">
                <a:solidFill>
                  <a:srgbClr val="000000"/>
                </a:solidFill>
                <a:effectLst>
                  <a:outerShdw blurRad="50800" dist="38100" dir="8100000" algn="tr" rotWithShape="0">
                    <a:srgbClr val="808080">
                      <a:alpha val="40000"/>
                    </a:srgbClr>
                  </a:outerShdw>
                </a:effectLst>
                <a:latin typeface="Arial"/>
              </a:rPr>
              <a:t>Culture differences</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ts val="600"/>
              </a:spcAft>
              <a:buClrTx/>
              <a:buSzTx/>
              <a:buFontTx/>
              <a:buNone/>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518894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311468" y="644484"/>
            <a:ext cx="5569063" cy="584775"/>
          </a:xfrm>
          <a:prstGeom prst="rect">
            <a:avLst/>
          </a:prstGeom>
          <a:noFill/>
        </p:spPr>
        <p:txBody>
          <a:bodyPr wrap="square" rtlCol="0">
            <a:spAutoFit/>
          </a:bodyPr>
          <a:lstStyle/>
          <a:p>
            <a:r>
              <a:rPr lang="en-US" sz="3200" b="1" kern="0" dirty="0">
                <a:effectLst>
                  <a:outerShdw blurRad="38100" dist="38100" dir="2700000" algn="tl">
                    <a:srgbClr val="C0C0C0"/>
                  </a:outerShdw>
                </a:effectLst>
                <a:latin typeface="Tahoma"/>
                <a:ea typeface="+mj-ea"/>
                <a:cs typeface="+mj-cs"/>
              </a:rPr>
              <a:t>Learning objectives </a:t>
            </a:r>
          </a:p>
        </p:txBody>
      </p:sp>
      <p:sp>
        <p:nvSpPr>
          <p:cNvPr id="8" name="TextBox 7"/>
          <p:cNvSpPr txBox="1"/>
          <p:nvPr/>
        </p:nvSpPr>
        <p:spPr>
          <a:xfrm>
            <a:off x="9956390" y="614826"/>
            <a:ext cx="1454244" cy="461665"/>
          </a:xfrm>
          <a:prstGeom prst="rect">
            <a:avLst/>
          </a:prstGeom>
          <a:noFill/>
        </p:spPr>
        <p:txBody>
          <a:bodyPr wrap="none" rtlCol="0">
            <a:spAutoFit/>
          </a:bodyPr>
          <a:lstStyle/>
          <a:p>
            <a:r>
              <a:rPr lang="en-US" sz="2400" kern="0" dirty="0">
                <a:effectLst>
                  <a:outerShdw blurRad="38100" dist="38100" dir="2700000" algn="tl">
                    <a:srgbClr val="C0C0C0"/>
                  </a:outerShdw>
                </a:effectLst>
                <a:latin typeface="Tahoma"/>
                <a:ea typeface="+mj-ea"/>
                <a:cs typeface="+mj-cs"/>
              </a:rPr>
              <a:t>Lecture 3</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228202" y="936871"/>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1164912" y="1459036"/>
            <a:ext cx="8791478"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Types of teamwork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Advantages and disadvantages of the teamwork.</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Recognize team members roles.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team </a:t>
            </a:r>
            <a:r>
              <a:rPr lang="en-US" sz="2800" b="0" kern="0" dirty="0">
                <a:solidFill>
                  <a:srgbClr val="000000"/>
                </a:solidFill>
                <a:effectLst>
                  <a:outerShdw blurRad="50800" dist="38100" dir="8100000" algn="tr" rotWithShape="0">
                    <a:srgbClr val="808080">
                      <a:alpha val="40000"/>
                    </a:srgbClr>
                  </a:outerShdw>
                </a:effectLst>
                <a:latin typeface="Arial"/>
              </a:rPr>
              <a:t>characteristics.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Communicating effectively in teams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lang="en-US" sz="2800" b="0" kern="0" dirty="0">
                <a:solidFill>
                  <a:srgbClr val="000000"/>
                </a:solidFill>
                <a:effectLst>
                  <a:outerShdw blurRad="50800" dist="38100" dir="8100000" algn="tr" rotWithShape="0">
                    <a:srgbClr val="808080">
                      <a:alpha val="40000"/>
                    </a:srgbClr>
                  </a:outerShdw>
                </a:effectLst>
                <a:latin typeface="Arial"/>
              </a:rPr>
              <a:t>Differentiate between team group and teamwork. </a:t>
            </a:r>
            <a:endParaRPr kumimoji="0" lang="en-US" sz="28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ts val="600"/>
              </a:spcAft>
              <a:buClrTx/>
              <a:buSzTx/>
              <a:buNone/>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1057141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20090" y="581694"/>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The definition of the team </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15" name="Thought Bubble: Cloud 14">
            <a:extLst>
              <a:ext uri="{FF2B5EF4-FFF2-40B4-BE49-F238E27FC236}">
                <a16:creationId xmlns:a16="http://schemas.microsoft.com/office/drawing/2014/main" id="{D424C2CA-2515-9EEE-3198-633716CE550F}"/>
              </a:ext>
            </a:extLst>
          </p:cNvPr>
          <p:cNvSpPr/>
          <p:nvPr/>
        </p:nvSpPr>
        <p:spPr>
          <a:xfrm>
            <a:off x="3284831" y="1956927"/>
            <a:ext cx="7250535" cy="2944146"/>
          </a:xfrm>
          <a:prstGeom prst="cloudCallout">
            <a:avLst/>
          </a:prstGeom>
        </p:spPr>
        <p:style>
          <a:lnRef idx="1">
            <a:schemeClr val="accent2"/>
          </a:lnRef>
          <a:fillRef idx="2">
            <a:schemeClr val="accent2"/>
          </a:fillRef>
          <a:effectRef idx="1">
            <a:schemeClr val="accent2"/>
          </a:effectRef>
          <a:fontRef idx="minor">
            <a:schemeClr val="dk1"/>
          </a:fontRef>
        </p:style>
        <p:txBody>
          <a:bodyPr rtlCol="0" anchor="ctr"/>
          <a:lstStyle/>
          <a:p>
            <a:pPr algn="l"/>
            <a:endParaRPr lang="en-GB" sz="2000" b="0" i="0" u="none" strike="noStrike" baseline="0" dirty="0">
              <a:solidFill>
                <a:srgbClr val="000000"/>
              </a:solidFill>
              <a:latin typeface="Times New Roman" panose="02020603050405020304" pitchFamily="18" charset="0"/>
            </a:endParaRPr>
          </a:p>
          <a:p>
            <a:r>
              <a:rPr lang="en-US" sz="2400" b="0" i="0" u="none" strike="noStrike" baseline="0" dirty="0">
                <a:solidFill>
                  <a:srgbClr val="000000"/>
                </a:solidFill>
                <a:latin typeface="Times New Roman" panose="02020603050405020304" pitchFamily="18" charset="0"/>
              </a:rPr>
              <a:t>is a unit of two or more people who share a mission and the responsibility for working to achieve their goal. </a:t>
            </a:r>
            <a:endParaRPr lang="en-GB"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ndParaRPr>
          </a:p>
        </p:txBody>
      </p:sp>
      <p:sp>
        <p:nvSpPr>
          <p:cNvPr id="18" name="Thought Bubble: Cloud 17">
            <a:extLst>
              <a:ext uri="{FF2B5EF4-FFF2-40B4-BE49-F238E27FC236}">
                <a16:creationId xmlns:a16="http://schemas.microsoft.com/office/drawing/2014/main" id="{84B0ED09-B31F-A0A0-23FF-47BAADF813C9}"/>
              </a:ext>
            </a:extLst>
          </p:cNvPr>
          <p:cNvSpPr/>
          <p:nvPr/>
        </p:nvSpPr>
        <p:spPr>
          <a:xfrm>
            <a:off x="1254230" y="1242836"/>
            <a:ext cx="3743912" cy="1245710"/>
          </a:xfrm>
          <a:prstGeom prst="cloudCallout">
            <a:avLst/>
          </a:prstGeom>
        </p:spPr>
        <p:style>
          <a:lnRef idx="3">
            <a:schemeClr val="lt1"/>
          </a:lnRef>
          <a:fillRef idx="1">
            <a:schemeClr val="accent3"/>
          </a:fillRef>
          <a:effectRef idx="1">
            <a:schemeClr val="accent3"/>
          </a:effectRef>
          <a:fontRef idx="minor">
            <a:schemeClr val="lt1"/>
          </a:fontRef>
        </p:style>
        <p:txBody>
          <a:bodyPr rtlCol="0" anchor="ctr"/>
          <a:lstStyle/>
          <a:p>
            <a:pPr marL="454025" marR="0" indent="-454025" algn="ctr">
              <a:lnSpc>
                <a:spcPct val="150000"/>
              </a:lnSpc>
              <a:spcBef>
                <a:spcPts val="0"/>
              </a:spcBef>
              <a:spcAft>
                <a:spcPts val="0"/>
              </a:spcAft>
              <a:tabLst>
                <a:tab pos="228600" algn="l"/>
              </a:tabLst>
            </a:pPr>
            <a:r>
              <a:rPr lang="en-US" sz="2400" dirty="0">
                <a:solidFill>
                  <a:srgbClr val="000000"/>
                </a:solidFill>
                <a:latin typeface="Times New Roman" panose="02020603050405020304" pitchFamily="18" charset="0"/>
              </a:rPr>
              <a:t>A </a:t>
            </a:r>
            <a:r>
              <a:rPr lang="en-US" sz="2400" b="1" dirty="0">
                <a:solidFill>
                  <a:srgbClr val="000000"/>
                </a:solidFill>
                <a:latin typeface="Times New Roman" panose="02020603050405020304" pitchFamily="18" charset="0"/>
              </a:rPr>
              <a:t>team </a:t>
            </a:r>
            <a:endParaRPr lang="en-GB"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842234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1B1CB5E-8D5D-BABB-7FF0-82A7CC27FC4C}"/>
              </a:ext>
            </a:extLst>
          </p:cNvPr>
          <p:cNvSpPr txBox="1"/>
          <p:nvPr/>
        </p:nvSpPr>
        <p:spPr>
          <a:xfrm>
            <a:off x="9923315" y="608571"/>
            <a:ext cx="1454244" cy="461665"/>
          </a:xfrm>
          <a:prstGeom prst="rect">
            <a:avLst/>
          </a:prstGeom>
          <a:noFill/>
        </p:spPr>
        <p:txBody>
          <a:bodyPr wrap="none" rtlCol="0">
            <a:spAutoFit/>
          </a:bodyPr>
          <a:lstStyle/>
          <a:p>
            <a:r>
              <a:rPr lang="en-US" sz="2400" kern="0" dirty="0">
                <a:effectLst>
                  <a:outerShdw blurRad="38100" dist="38100" dir="2700000" algn="tl">
                    <a:srgbClr val="C0C0C0"/>
                  </a:outerShdw>
                </a:effectLst>
                <a:latin typeface="Tahoma"/>
                <a:ea typeface="+mj-ea"/>
                <a:cs typeface="+mj-cs"/>
              </a:rPr>
              <a:t>Lecture 3</a:t>
            </a:r>
          </a:p>
        </p:txBody>
      </p:sp>
      <p:sp>
        <p:nvSpPr>
          <p:cNvPr id="7" name="Title 5">
            <a:extLst>
              <a:ext uri="{FF2B5EF4-FFF2-40B4-BE49-F238E27FC236}">
                <a16:creationId xmlns:a16="http://schemas.microsoft.com/office/drawing/2014/main" id="{24E5B36B-29D2-D947-E10E-65D69A883BD3}"/>
              </a:ext>
            </a:extLst>
          </p:cNvPr>
          <p:cNvSpPr txBox="1">
            <a:spLocks/>
          </p:cNvSpPr>
          <p:nvPr/>
        </p:nvSpPr>
        <p:spPr bwMode="auto">
          <a:xfrm>
            <a:off x="1981200" y="259929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Communicating Effectively  </a:t>
            </a:r>
            <a:b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br>
            <a:r>
              <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in Teams</a:t>
            </a:r>
          </a:p>
        </p:txBody>
      </p:sp>
    </p:spTree>
    <p:custDataLst>
      <p:tags r:id="rId1"/>
    </p:custDataLst>
    <p:extLst>
      <p:ext uri="{BB962C8B-B14F-4D97-AF65-F5344CB8AC3E}">
        <p14:creationId xmlns:p14="http://schemas.microsoft.com/office/powerpoint/2010/main" val="3040644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017163" y="638307"/>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2922822" y="578878"/>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A. Self-Managing Work Teams</a:t>
            </a:r>
            <a:endParaRPr kumimoji="0" lang="en-GB" sz="1400" b="0" i="0" u="none" strike="noStrike" kern="1200" cap="none" spc="0" normalizeH="0" baseline="0" noProof="0" dirty="0">
              <a:ln>
                <a:noFill/>
              </a:ln>
              <a:effectLst/>
              <a:uLnTx/>
              <a:uFillTx/>
              <a:latin typeface="Calibri"/>
              <a:ea typeface="+mn-ea"/>
              <a:cs typeface="+mn-cs"/>
            </a:endParaRP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480457" y="1483618"/>
            <a:ext cx="8643258" cy="3760536"/>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marR="0" lvl="0" indent="-571500" algn="justLow"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is a small group of employees </a:t>
            </a:r>
            <a:endParaRPr kumimoji="0" lang="ar-EG"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R="0" lvl="0" algn="justLow"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responsible for managing and performing</a:t>
            </a:r>
            <a:endParaRPr kumimoji="0" lang="ar-EG"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R="0" lvl="0" algn="justLow"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technical tasks deliver a product or</a:t>
            </a:r>
            <a:endParaRPr kumimoji="0" lang="ar-EG"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R="0" lvl="0" algn="justLow"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service to an external</a:t>
            </a:r>
            <a:r>
              <a:rPr kumimoji="0" lang="ar-EG"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r>
              <a:rPr kumimoji="0" lang="en-US"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or internal customer. </a:t>
            </a:r>
          </a:p>
        </p:txBody>
      </p:sp>
    </p:spTree>
    <p:custDataLst>
      <p:tags r:id="rId1"/>
    </p:custDataLst>
    <p:extLst>
      <p:ext uri="{BB962C8B-B14F-4D97-AF65-F5344CB8AC3E}">
        <p14:creationId xmlns:p14="http://schemas.microsoft.com/office/powerpoint/2010/main" val="2873519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10"/>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6" name="TextBox 5">
            <a:extLst>
              <a:ext uri="{FF2B5EF4-FFF2-40B4-BE49-F238E27FC236}">
                <a16:creationId xmlns:a16="http://schemas.microsoft.com/office/drawing/2014/main" id="{D61A1AB8-1911-2C00-7B78-F594F71B1BA9}"/>
              </a:ext>
            </a:extLst>
          </p:cNvPr>
          <p:cNvSpPr txBox="1"/>
          <p:nvPr/>
        </p:nvSpPr>
        <p:spPr>
          <a:xfrm>
            <a:off x="10585356" y="735027"/>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2440788" y="550361"/>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A. Self-Managing Work Teams</a:t>
            </a:r>
            <a:endParaRPr kumimoji="0" lang="en-GB" sz="1400" b="0" i="0" u="none" strike="noStrike" kern="1200" cap="none" spc="0" normalizeH="0" baseline="0" noProof="0" dirty="0">
              <a:ln>
                <a:noFill/>
              </a:ln>
              <a:effectLst/>
              <a:uLnTx/>
              <a:uFillTx/>
              <a:latin typeface="Calibri"/>
              <a:ea typeface="+mn-ea"/>
              <a:cs typeface="+mn-cs"/>
            </a:endParaRP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383629" y="1612191"/>
            <a:ext cx="8555030" cy="3760536"/>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indent="-571500" algn="just">
              <a:buFont typeface="Wingdings" panose="05000000000000000000" pitchFamily="2" charset="2"/>
              <a:buChar char="q"/>
            </a:pPr>
            <a:r>
              <a:rPr lang="en-US" sz="3600" dirty="0">
                <a:solidFill>
                  <a:srgbClr val="000000"/>
                </a:solidFill>
                <a:latin typeface="Times New Roman" panose="02020603050405020304" pitchFamily="18" charset="0"/>
              </a:rPr>
              <a:t>Such teams perform a wide variety of </a:t>
            </a:r>
          </a:p>
          <a:p>
            <a:pPr algn="just"/>
            <a:r>
              <a:rPr lang="en-GB" sz="3600" b="1" u="sng" dirty="0">
                <a:solidFill>
                  <a:srgbClr val="FF0000"/>
                </a:solidFill>
                <a:latin typeface="Times New Roman" panose="02020603050405020304" pitchFamily="18" charset="0"/>
              </a:rPr>
              <a:t>manufacturing and service </a:t>
            </a:r>
            <a:r>
              <a:rPr lang="en-US" sz="3600" b="1" u="sng" dirty="0">
                <a:solidFill>
                  <a:srgbClr val="FF0000"/>
                </a:solidFill>
                <a:latin typeface="Times New Roman" panose="02020603050405020304" pitchFamily="18" charset="0"/>
              </a:rPr>
              <a:t>activities. </a:t>
            </a:r>
          </a:p>
        </p:txBody>
      </p:sp>
    </p:spTree>
    <p:extLst>
      <p:ext uri="{BB962C8B-B14F-4D97-AF65-F5344CB8AC3E}">
        <p14:creationId xmlns:p14="http://schemas.microsoft.com/office/powerpoint/2010/main" val="3354976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075715" y="590516"/>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709056" y="1576174"/>
            <a:ext cx="7974773" cy="3622560"/>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is a work group composed of workers </a:t>
            </a:r>
          </a:p>
          <a:p>
            <a:pPr marR="0" lvl="0" algn="l" defTabSz="914400" rtl="0" eaLnBrk="1" fontAlgn="auto" latinLnBrk="0" hangingPunct="1">
              <a:lnSpc>
                <a:spcPct val="150000"/>
              </a:lnSpc>
              <a:spcBef>
                <a:spcPts val="0"/>
              </a:spcBef>
              <a:spcAft>
                <a:spcPts val="0"/>
              </a:spcAft>
              <a:buClrTx/>
              <a:buSzTx/>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from different specialties, at about </a:t>
            </a:r>
          </a:p>
          <a:p>
            <a:pPr marR="0" lvl="0" algn="l" defTabSz="914400" rtl="0" eaLnBrk="1" fontAlgn="auto" latinLnBrk="0" hangingPunct="1">
              <a:lnSpc>
                <a:spcPct val="150000"/>
              </a:lnSpc>
              <a:spcBef>
                <a:spcPts val="0"/>
              </a:spcBef>
              <a:spcAft>
                <a:spcPts val="0"/>
              </a:spcAft>
              <a:buClrTx/>
              <a:buSzTx/>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the same organizational level, </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rPr>
              <a:t>they come together to accomplish a task. </a:t>
            </a:r>
          </a:p>
        </p:txBody>
      </p:sp>
      <p:sp>
        <p:nvSpPr>
          <p:cNvPr id="8" name="TextBox 7">
            <a:extLst>
              <a:ext uri="{FF2B5EF4-FFF2-40B4-BE49-F238E27FC236}">
                <a16:creationId xmlns:a16="http://schemas.microsoft.com/office/drawing/2014/main" id="{BDE8B819-15E0-C0C4-C54E-403781658709}"/>
              </a:ext>
            </a:extLst>
          </p:cNvPr>
          <p:cNvSpPr txBox="1"/>
          <p:nvPr/>
        </p:nvSpPr>
        <p:spPr>
          <a:xfrm>
            <a:off x="2707331" y="288932"/>
            <a:ext cx="6205928" cy="8925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effectLst/>
                <a:uLnTx/>
                <a:uFillTx/>
                <a:latin typeface="Times New Roman" panose="02020603050405020304" pitchFamily="18" charset="0"/>
                <a:ea typeface="+mn-ea"/>
                <a:cs typeface="+mn-cs"/>
              </a:rPr>
              <a:t> </a:t>
            </a: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B. Cross-Functional Teams </a:t>
            </a:r>
          </a:p>
        </p:txBody>
      </p:sp>
      <p:pic>
        <p:nvPicPr>
          <p:cNvPr id="11" name="Graphic 10" descr="3d Glasses with solid fill">
            <a:extLst>
              <a:ext uri="{FF2B5EF4-FFF2-40B4-BE49-F238E27FC236}">
                <a16:creationId xmlns:a16="http://schemas.microsoft.com/office/drawing/2014/main" id="{73408D43-0787-2951-8335-CBC323DD2E9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946465">
            <a:off x="9458091" y="984287"/>
            <a:ext cx="2554155" cy="2554155"/>
          </a:xfrm>
          <a:prstGeom prst="rect">
            <a:avLst/>
          </a:prstGeom>
        </p:spPr>
      </p:pic>
    </p:spTree>
    <p:extLst>
      <p:ext uri="{BB962C8B-B14F-4D97-AF65-F5344CB8AC3E}">
        <p14:creationId xmlns:p14="http://schemas.microsoft.com/office/powerpoint/2010/main" val="2778570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382156" y="713626"/>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676400" y="1495894"/>
            <a:ext cx="8507196" cy="3780947"/>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indent="-571500">
              <a:lnSpc>
                <a:spcPct val="150000"/>
              </a:lnSpc>
              <a:buFont typeface="Wingdings" panose="05000000000000000000" pitchFamily="2" charset="2"/>
              <a:buChar char="q"/>
            </a:pPr>
            <a:r>
              <a:rPr lang="en-US" sz="3200" b="0" i="0" u="none" strike="noStrike" baseline="0" dirty="0">
                <a:solidFill>
                  <a:srgbClr val="000000"/>
                </a:solidFill>
                <a:effectLst>
                  <a:outerShdw blurRad="38100" dist="38100" dir="2700000" algn="tl">
                    <a:srgbClr val="000000">
                      <a:alpha val="43137"/>
                    </a:srgbClr>
                  </a:outerShdw>
                </a:effectLst>
                <a:latin typeface="Times New Roman" panose="02020603050405020304" pitchFamily="18" charset="0"/>
              </a:rPr>
              <a:t>are supposed to blend their talents.</a:t>
            </a:r>
          </a:p>
          <a:p>
            <a:pPr marL="571500" indent="-571500">
              <a:lnSpc>
                <a:spcPct val="150000"/>
              </a:lnSpc>
              <a:buFont typeface="Wingdings" panose="05000000000000000000" pitchFamily="2" charset="2"/>
              <a:buChar char="q"/>
            </a:pPr>
            <a:r>
              <a:rPr lang="en-US" sz="3200" b="0" i="0" u="none" strike="noStrike" baseline="0" dirty="0">
                <a:solidFill>
                  <a:srgbClr val="000000"/>
                </a:solidFill>
                <a:effectLst>
                  <a:outerShdw blurRad="38100" dist="38100" dir="2700000" algn="tl">
                    <a:srgbClr val="000000">
                      <a:alpha val="43137"/>
                    </a:srgbClr>
                  </a:outerShdw>
                </a:effectLst>
                <a:latin typeface="Times New Roman" panose="02020603050405020304" pitchFamily="18" charset="0"/>
              </a:rPr>
              <a:t>are widely used in </a:t>
            </a:r>
            <a:r>
              <a:rPr lang="en-US" sz="3200" b="1" i="0" u="sng" strike="noStrike" baseline="0" dirty="0">
                <a:solidFill>
                  <a:srgbClr val="FF0000"/>
                </a:solidFill>
                <a:effectLst>
                  <a:outerShdw blurRad="38100" dist="38100" dir="2700000" algn="tl">
                    <a:srgbClr val="000000">
                      <a:alpha val="43137"/>
                    </a:srgbClr>
                  </a:outerShdw>
                </a:effectLst>
                <a:latin typeface="Times New Roman" panose="02020603050405020304" pitchFamily="18" charset="0"/>
              </a:rPr>
              <a:t>product development</a:t>
            </a:r>
            <a:r>
              <a:rPr lang="en-US" sz="3200" b="0" i="0" u="none" strike="noStrike" baseline="0" dirty="0">
                <a:solidFill>
                  <a:srgbClr val="000000"/>
                </a:solidFill>
                <a:latin typeface="Times New Roman" panose="02020603050405020304" pitchFamily="18" charset="0"/>
              </a:rPr>
              <a:t>. </a:t>
            </a:r>
            <a:endParaRPr kumimoji="0" lang="en-US" sz="32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rial" charset="0"/>
              <a:ea typeface="+mn-ea"/>
              <a:cs typeface="+mn-cs"/>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3082153" y="358939"/>
            <a:ext cx="6205928" cy="892552"/>
          </a:xfrm>
          <a:prstGeom prst="rect">
            <a:avLst/>
          </a:prstGeom>
          <a:noFill/>
        </p:spPr>
        <p:txBody>
          <a:bodyPr wrap="square">
            <a:spAutoFit/>
          </a:bodyPr>
          <a:lstStyle/>
          <a:p>
            <a:pPr algn="l"/>
            <a:endParaRPr lang="en-GB" sz="1600" b="0" i="0" u="none" strike="noStrike" baseline="0" dirty="0">
              <a:latin typeface="Times New Roman" panose="02020603050405020304" pitchFamily="18" charset="0"/>
            </a:endParaRPr>
          </a:p>
          <a:p>
            <a:r>
              <a:rPr lang="en-GB" sz="1600" b="0" i="0" u="none" strike="noStrike" baseline="0" dirty="0">
                <a:latin typeface="Times New Roman" panose="02020603050405020304" pitchFamily="18" charset="0"/>
              </a:rPr>
              <a:t> </a:t>
            </a:r>
            <a:r>
              <a:rPr lang="en-GB" sz="3600" b="1" dirty="0">
                <a:latin typeface="Times New Roman" panose="02020603050405020304" pitchFamily="18" charset="0"/>
              </a:rPr>
              <a:t>B. Cross-Functional Teams </a:t>
            </a:r>
          </a:p>
        </p:txBody>
      </p:sp>
      <p:pic>
        <p:nvPicPr>
          <p:cNvPr id="11" name="Graphic 10" descr="3d Glasses with solid fill">
            <a:extLst>
              <a:ext uri="{FF2B5EF4-FFF2-40B4-BE49-F238E27FC236}">
                <a16:creationId xmlns:a16="http://schemas.microsoft.com/office/drawing/2014/main" id="{73408D43-0787-2951-8335-CBC323DD2E9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946465">
            <a:off x="9338766" y="1880238"/>
            <a:ext cx="2554155" cy="2554155"/>
          </a:xfrm>
          <a:prstGeom prst="rect">
            <a:avLst/>
          </a:prstGeom>
        </p:spPr>
      </p:pic>
    </p:spTree>
    <p:extLst>
      <p:ext uri="{BB962C8B-B14F-4D97-AF65-F5344CB8AC3E}">
        <p14:creationId xmlns:p14="http://schemas.microsoft.com/office/powerpoint/2010/main" val="3524828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382156" y="833040"/>
            <a:ext cx="145424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268226" y="1466296"/>
            <a:ext cx="8953459" cy="3577538"/>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conduct most of their work by sending electronic</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messages to each other rather than conducting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face-to-face</a:t>
            </a:r>
            <a:r>
              <a:rPr lang="en-US" sz="3200" dirty="0">
                <a:solidFill>
                  <a:srgbClr val="000000"/>
                </a:solidFill>
                <a:latin typeface="Times New Roman" panose="02020603050405020304" pitchFamily="18" charset="0"/>
              </a:rPr>
              <a:t> </a:t>
            </a: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meetings.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2641991" y="386764"/>
            <a:ext cx="6205928" cy="8925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effectLst/>
                <a:uLnTx/>
                <a:uFillTx/>
                <a:latin typeface="Times New Roman" panose="02020603050405020304" pitchFamily="18" charset="0"/>
                <a:ea typeface="+mn-ea"/>
                <a:cs typeface="+mn-cs"/>
              </a:rPr>
              <a:t> </a:t>
            </a:r>
            <a:r>
              <a:rPr kumimoji="0" lang="en-GB" sz="3600" b="1" i="0" u="none" strike="noStrike" kern="1200" cap="none" spc="0" normalizeH="0" baseline="0" noProof="0" dirty="0">
                <a:ln>
                  <a:noFill/>
                </a:ln>
                <a:effectLst/>
                <a:uLnTx/>
                <a:uFillTx/>
                <a:latin typeface="Times New Roman" panose="02020603050405020304" pitchFamily="18" charset="0"/>
                <a:ea typeface="+mn-ea"/>
                <a:cs typeface="+mn-cs"/>
              </a:rPr>
              <a:t>C. Virtual Teams </a:t>
            </a:r>
          </a:p>
        </p:txBody>
      </p:sp>
    </p:spTree>
    <p:extLst>
      <p:ext uri="{BB962C8B-B14F-4D97-AF65-F5344CB8AC3E}">
        <p14:creationId xmlns:p14="http://schemas.microsoft.com/office/powerpoint/2010/main" val="10143576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7155" y="5725899"/>
            <a:ext cx="1222425" cy="1096206"/>
          </a:xfrm>
          <a:prstGeom prst="rect">
            <a:avLst/>
          </a:prstGeom>
        </p:spPr>
      </p:pic>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752696" y="84605"/>
            <a:ext cx="10308690" cy="1094830"/>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6"/>
            <a:ext cx="2678734" cy="1548106"/>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89"/>
            <a:ext cx="2482767" cy="154810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107797" y="-14673"/>
            <a:ext cx="2233096" cy="1393627"/>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p:txBody>
      </p:sp>
      <p:sp>
        <p:nvSpPr>
          <p:cNvPr id="6" name="TextBox 5">
            <a:extLst>
              <a:ext uri="{FF2B5EF4-FFF2-40B4-BE49-F238E27FC236}">
                <a16:creationId xmlns:a16="http://schemas.microsoft.com/office/drawing/2014/main" id="{D61A1AB8-1911-2C00-7B78-F594F71B1BA9}"/>
              </a:ext>
            </a:extLst>
          </p:cNvPr>
          <p:cNvSpPr txBox="1"/>
          <p:nvPr/>
        </p:nvSpPr>
        <p:spPr>
          <a:xfrm>
            <a:off x="130614" y="2482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3</a:t>
            </a: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224345" y="1613093"/>
            <a:ext cx="10308690" cy="3577538"/>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A </a:t>
            </a: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virtual team </a:t>
            </a: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is a small group of people who conduct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almost all their collaborative work by electronic</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communication rather than face-to-face meetings. </a:t>
            </a:r>
            <a:endParaRPr kumimoji="0" lang="en-US" sz="32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rial" charset="0"/>
              <a:ea typeface="+mn-ea"/>
              <a:cs typeface="+mn-cs"/>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2739988" y="50003"/>
            <a:ext cx="6205928" cy="8925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r>
              <a:rPr kumimoji="0" lang="en-GB" sz="3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rPr>
              <a:t>C. Virtual Teams </a:t>
            </a:r>
          </a:p>
        </p:txBody>
      </p:sp>
    </p:spTree>
    <p:extLst>
      <p:ext uri="{BB962C8B-B14F-4D97-AF65-F5344CB8AC3E}">
        <p14:creationId xmlns:p14="http://schemas.microsoft.com/office/powerpoint/2010/main" val="3281638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descr="Well Bee">
            <a:extLst>
              <a:ext uri="{FF2B5EF4-FFF2-40B4-BE49-F238E27FC236}">
                <a16:creationId xmlns:a16="http://schemas.microsoft.com/office/drawing/2014/main" id="{81E16627-6BF5-BFC8-A8BB-ACEFFCE686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86567" y="399272"/>
            <a:ext cx="2651329" cy="2651329"/>
          </a:xfrm>
          <a:prstGeom prst="rect">
            <a:avLst/>
          </a:prstGeom>
        </p:spPr>
      </p:pic>
      <p:sp>
        <p:nvSpPr>
          <p:cNvPr id="6" name="TextBox 5">
            <a:extLst>
              <a:ext uri="{FF2B5EF4-FFF2-40B4-BE49-F238E27FC236}">
                <a16:creationId xmlns:a16="http://schemas.microsoft.com/office/drawing/2014/main" id="{D61A1AB8-1911-2C00-7B78-F594F71B1BA9}"/>
              </a:ext>
            </a:extLst>
          </p:cNvPr>
          <p:cNvSpPr txBox="1"/>
          <p:nvPr/>
        </p:nvSpPr>
        <p:spPr>
          <a:xfrm>
            <a:off x="8530190" y="758890"/>
            <a:ext cx="1242648" cy="400110"/>
          </a:xfrm>
          <a:prstGeom prst="rect">
            <a:avLst/>
          </a:prstGeom>
          <a:noFill/>
        </p:spPr>
        <p:txBody>
          <a:bodyPr wrap="none" rtlCol="0">
            <a:spAutoFit/>
          </a:bodyPr>
          <a:lstStyle/>
          <a:p>
            <a:r>
              <a:rPr lang="en-US" sz="2000" kern="0" dirty="0">
                <a:effectLst>
                  <a:outerShdw blurRad="38100" dist="38100" dir="2700000" algn="tl">
                    <a:srgbClr val="C0C0C0"/>
                  </a:outerShdw>
                </a:effectLst>
                <a:latin typeface="Tahoma"/>
                <a:ea typeface="+mj-ea"/>
                <a:cs typeface="+mj-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3040486" y="535404"/>
            <a:ext cx="9116778" cy="646331"/>
          </a:xfrm>
          <a:prstGeom prst="rect">
            <a:avLst/>
          </a:prstGeom>
          <a:noFill/>
        </p:spPr>
        <p:txBody>
          <a:bodyPr wrap="square">
            <a:spAutoFit/>
          </a:bodyPr>
          <a:lstStyle/>
          <a:p>
            <a:r>
              <a:rPr kumimoji="0" lang="en-US" sz="36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Advantages of Teams</a:t>
            </a:r>
            <a:endParaRPr lang="en-GB" sz="1100" dirty="0"/>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557093" y="1536375"/>
            <a:ext cx="8904486" cy="3785250"/>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3600" b="1" dirty="0">
                <a:solidFill>
                  <a:srgbClr val="FF0000"/>
                </a:solidFill>
                <a:effectLst>
                  <a:outerShdw blurRad="50800" dist="38100" dir="8100000" algn="tr" rotWithShape="0">
                    <a:srgbClr val="808080">
                      <a:alpha val="40000"/>
                    </a:srgbClr>
                  </a:outerShdw>
                </a:effectLst>
                <a:latin typeface="Arial" charset="0"/>
              </a:rPr>
              <a:t>Information and</a:t>
            </a:r>
          </a:p>
          <a:p>
            <a:pPr algn="ctr"/>
            <a:r>
              <a:rPr lang="en-US" sz="3600" b="1" dirty="0">
                <a:solidFill>
                  <a:srgbClr val="FF0000"/>
                </a:solidFill>
                <a:effectLst>
                  <a:outerShdw blurRad="50800" dist="38100" dir="8100000" algn="tr" rotWithShape="0">
                    <a:srgbClr val="808080">
                      <a:alpha val="40000"/>
                    </a:srgbClr>
                  </a:outerShdw>
                </a:effectLst>
                <a:latin typeface="Arial" charset="0"/>
              </a:rPr>
              <a:t>Knowledge</a:t>
            </a:r>
            <a:endParaRPr lang="ar-EG" sz="3600" b="1" dirty="0">
              <a:solidFill>
                <a:srgbClr val="FF0000"/>
              </a:solidFill>
              <a:effectLst>
                <a:outerShdw blurRad="50800" dist="38100" dir="8100000" algn="tr" rotWithShape="0">
                  <a:srgbClr val="808080">
                    <a:alpha val="40000"/>
                  </a:srgbClr>
                </a:outerShdw>
              </a:effectLst>
              <a:latin typeface="Arial" charset="0"/>
            </a:endParaRPr>
          </a:p>
          <a:p>
            <a:pPr algn="ct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By aggregating the resources </a:t>
            </a:r>
            <a:endParaRPr kumimoji="0" lang="ar-EG"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algn="ct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of several individuals, </a:t>
            </a:r>
            <a:endParaRPr kumimoji="0" lang="ar-EG"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algn="ct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teams bring more information to</a:t>
            </a:r>
            <a:endParaRPr kumimoji="0" lang="ar-EG"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algn="ct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decision process. </a:t>
            </a:r>
          </a:p>
          <a:p>
            <a:pPr algn="ctr"/>
            <a:endParaRPr lang="en-US" sz="3600" b="1" dirty="0">
              <a:effectLst>
                <a:outerShdw blurRad="50800" dist="38100" dir="8100000" algn="tr" rotWithShape="0">
                  <a:srgbClr val="808080">
                    <a:alpha val="40000"/>
                  </a:srgbClr>
                </a:outerShdw>
              </a:effectLst>
              <a:latin typeface="Arial" charset="0"/>
            </a:endParaRPr>
          </a:p>
        </p:txBody>
      </p:sp>
      <p:pic>
        <p:nvPicPr>
          <p:cNvPr id="11" name="Graphic 10" descr="Badge 1 with solid fill">
            <a:extLst>
              <a:ext uri="{FF2B5EF4-FFF2-40B4-BE49-F238E27FC236}">
                <a16:creationId xmlns:a16="http://schemas.microsoft.com/office/drawing/2014/main" id="{E790F7AD-C1AE-9D63-17E6-5A6110A5918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126086" y="1850283"/>
            <a:ext cx="914400" cy="914400"/>
          </a:xfrm>
          <a:prstGeom prst="rect">
            <a:avLst/>
          </a:prstGeom>
        </p:spPr>
      </p:pic>
    </p:spTree>
    <p:custDataLst>
      <p:tags r:id="rId1"/>
    </p:custDataLst>
    <p:extLst>
      <p:ext uri="{BB962C8B-B14F-4D97-AF65-F5344CB8AC3E}">
        <p14:creationId xmlns:p14="http://schemas.microsoft.com/office/powerpoint/2010/main" val="1573416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2" end="2"/>
                                            </p:txEl>
                                          </p:spTgt>
                                        </p:tgtEl>
                                        <p:attrNameLst>
                                          <p:attrName>style.visibility</p:attrName>
                                        </p:attrNameLst>
                                      </p:cBhvr>
                                      <p:to>
                                        <p:strVal val="visible"/>
                                      </p:to>
                                    </p:set>
                                    <p:anim calcmode="lin" valueType="num">
                                      <p:cBhvr additive="base">
                                        <p:cTn id="13"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 calcmode="lin" valueType="num">
                                      <p:cBhvr additive="base">
                                        <p:cTn id="17"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0">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 calcmode="lin" valueType="num">
                                      <p:cBhvr additive="base">
                                        <p:cTn id="2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0">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xEl>
                                              <p:pRg st="5" end="5"/>
                                            </p:txEl>
                                          </p:spTgt>
                                        </p:tgtEl>
                                        <p:attrNameLst>
                                          <p:attrName>style.visibility</p:attrName>
                                        </p:attrNameLst>
                                      </p:cBhvr>
                                      <p:to>
                                        <p:strVal val="visible"/>
                                      </p:to>
                                    </p:set>
                                    <p:anim calcmode="lin" valueType="num">
                                      <p:cBhvr additive="base">
                                        <p:cTn id="25"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0282962" y="821537"/>
            <a:ext cx="1136850"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3040486" y="535404"/>
            <a:ext cx="9116778"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808080"/>
                  </a:outerShdw>
                </a:effectLst>
                <a:uLnTx/>
                <a:uFillTx/>
                <a:latin typeface="Tahoma"/>
                <a:ea typeface="+mn-ea"/>
                <a:cs typeface="+mn-cs"/>
              </a:rPr>
              <a:t>Advantages of Teams</a:t>
            </a:r>
            <a:endParaRPr kumimoji="0" lang="en-GB" sz="1050" b="0" i="0" u="none" strike="noStrike" kern="1200" cap="none" spc="0" normalizeH="0" baseline="0" noProof="0" dirty="0">
              <a:ln>
                <a:noFill/>
              </a:ln>
              <a:effectLst/>
              <a:uLnTx/>
              <a:uFillTx/>
              <a:latin typeface="Calibri"/>
              <a:ea typeface="+mn-ea"/>
              <a:cs typeface="+mn-cs"/>
            </a:endParaRP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643757" y="1477002"/>
            <a:ext cx="8904486" cy="3785250"/>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lvl="0" algn="ctr" eaLnBrk="0" fontAlgn="base" hangingPunct="0">
              <a:spcBef>
                <a:spcPct val="0"/>
              </a:spcBef>
              <a:spcAft>
                <a:spcPct val="0"/>
              </a:spcAft>
              <a:defRPr/>
            </a:pPr>
            <a:r>
              <a:rPr lang="en-US" sz="3600" b="1" kern="0" dirty="0">
                <a:solidFill>
                  <a:srgbClr val="FF0000"/>
                </a:solidFill>
                <a:effectLst>
                  <a:outerShdw blurRad="50800" dist="38100" dir="8100000" algn="tr" rotWithShape="0">
                    <a:srgbClr val="808080">
                      <a:alpha val="40000"/>
                    </a:srgbClr>
                  </a:outerShdw>
                </a:effectLst>
                <a:latin typeface="Arial" charset="0"/>
              </a:rPr>
              <a:t>Diversity of</a:t>
            </a:r>
          </a:p>
          <a:p>
            <a:pPr lvl="0" algn="ctr" eaLnBrk="0" fontAlgn="base" hangingPunct="0">
              <a:spcBef>
                <a:spcPct val="0"/>
              </a:spcBef>
              <a:spcAft>
                <a:spcPct val="0"/>
              </a:spcAft>
              <a:defRPr/>
            </a:pPr>
            <a:r>
              <a:rPr lang="en-US" sz="3600" b="1" kern="0" dirty="0">
                <a:solidFill>
                  <a:srgbClr val="FF0000"/>
                </a:solidFill>
                <a:effectLst>
                  <a:outerShdw blurRad="50800" dist="38100" dir="8100000" algn="tr" rotWithShape="0">
                    <a:srgbClr val="808080">
                      <a:alpha val="40000"/>
                    </a:srgbClr>
                  </a:outerShdw>
                </a:effectLst>
                <a:latin typeface="Arial" charset="0"/>
              </a:rPr>
              <a:t>Viewpoints</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Team members bring a variety </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of viewpoints to the decision process, </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if these diverse views are </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guided by a shared goal. </a:t>
            </a:r>
            <a:endParaRPr lang="en-US" sz="3600" b="1" kern="0" dirty="0">
              <a:solidFill>
                <a:srgbClr val="FF0000"/>
              </a:solidFill>
              <a:effectLst>
                <a:outerShdw blurRad="50800" dist="38100" dir="8100000" algn="tr" rotWithShape="0">
                  <a:srgbClr val="808080">
                    <a:alpha val="40000"/>
                  </a:srgbClr>
                </a:outerShdw>
              </a:effectLst>
              <a:latin typeface="Arial"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rial" charset="0"/>
              <a:ea typeface="+mn-ea"/>
              <a:cs typeface="+mn-cs"/>
            </a:endParaRPr>
          </a:p>
        </p:txBody>
      </p:sp>
      <p:pic>
        <p:nvPicPr>
          <p:cNvPr id="12" name="Picture 11" descr="Colleagues huddle">
            <a:extLst>
              <a:ext uri="{FF2B5EF4-FFF2-40B4-BE49-F238E27FC236}">
                <a16:creationId xmlns:a16="http://schemas.microsoft.com/office/drawing/2014/main" id="{CFAD8E4D-02CB-DE21-EB7C-B00826392B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82442" y="1224135"/>
            <a:ext cx="2718588" cy="4409730"/>
          </a:xfrm>
          <a:prstGeom prst="rect">
            <a:avLst/>
          </a:prstGeom>
        </p:spPr>
      </p:pic>
      <p:pic>
        <p:nvPicPr>
          <p:cNvPr id="14" name="Graphic 13" descr="Badge with solid fill">
            <a:extLst>
              <a:ext uri="{FF2B5EF4-FFF2-40B4-BE49-F238E27FC236}">
                <a16:creationId xmlns:a16="http://schemas.microsoft.com/office/drawing/2014/main" id="{1B986CF8-76E2-9EEB-D576-96B83A2C8D5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309558" y="1732427"/>
            <a:ext cx="914400" cy="914400"/>
          </a:xfrm>
          <a:prstGeom prst="rect">
            <a:avLst/>
          </a:prstGeom>
        </p:spPr>
      </p:pic>
    </p:spTree>
    <p:custDataLst>
      <p:tags r:id="rId1"/>
    </p:custDataLst>
    <p:extLst>
      <p:ext uri="{BB962C8B-B14F-4D97-AF65-F5344CB8AC3E}">
        <p14:creationId xmlns:p14="http://schemas.microsoft.com/office/powerpoint/2010/main" val="3849978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130614" y="277626"/>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3040486" y="535404"/>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808080"/>
                  </a:outerShdw>
                </a:effectLst>
                <a:uLnTx/>
                <a:uFillTx/>
                <a:latin typeface="Tahoma"/>
                <a:ea typeface="+mn-ea"/>
                <a:cs typeface="+mn-cs"/>
              </a:rPr>
              <a:t>Advantages of Teams</a:t>
            </a:r>
            <a:endParaRPr kumimoji="0" lang="en-GB" sz="1100" b="0" i="0" u="none" strike="noStrike" kern="1200" cap="none" spc="0" normalizeH="0" baseline="0" noProof="0" dirty="0">
              <a:ln>
                <a:noFill/>
              </a:ln>
              <a:effectLst/>
              <a:uLnTx/>
              <a:uFillTx/>
              <a:latin typeface="Calibri"/>
              <a:ea typeface="+mn-ea"/>
              <a:cs typeface="+mn-cs"/>
            </a:endParaRP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606060" y="1536375"/>
            <a:ext cx="8110957" cy="3785250"/>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lvl="0" algn="ctr" eaLnBrk="0" fontAlgn="base" hangingPunct="0">
              <a:spcBef>
                <a:spcPct val="0"/>
              </a:spcBef>
              <a:spcAft>
                <a:spcPct val="0"/>
              </a:spcAft>
              <a:defRPr/>
            </a:pPr>
            <a:r>
              <a:rPr lang="en-US" sz="3600" b="1" kern="0" dirty="0">
                <a:solidFill>
                  <a:srgbClr val="FF0000"/>
                </a:solidFill>
                <a:effectLst>
                  <a:outerShdw blurRad="50800" dist="38100" dir="8100000" algn="tr" rotWithShape="0">
                    <a:srgbClr val="808080">
                      <a:alpha val="40000"/>
                    </a:srgbClr>
                  </a:outerShdw>
                </a:effectLst>
                <a:latin typeface="Arial" charset="0"/>
              </a:rPr>
              <a:t>Acceptance of Solution</a:t>
            </a:r>
            <a:r>
              <a:rPr lang="en-US" sz="1200" dirty="0">
                <a:solidFill>
                  <a:srgbClr val="000000"/>
                </a:solidFill>
                <a:latin typeface="Times New Roman" pitchFamily="18" charset="0"/>
                <a:cs typeface="Times New Roman" pitchFamily="18" charset="0"/>
              </a:rPr>
              <a:t> </a:t>
            </a:r>
            <a:r>
              <a:rPr lang="en-US" sz="3600" b="1" kern="0" dirty="0">
                <a:solidFill>
                  <a:srgbClr val="FF0000"/>
                </a:solidFill>
                <a:effectLst>
                  <a:outerShdw blurRad="50800" dist="38100" dir="8100000" algn="tr" rotWithShape="0">
                    <a:srgbClr val="808080">
                      <a:alpha val="40000"/>
                    </a:srgbClr>
                  </a:outerShdw>
                </a:effectLst>
                <a:latin typeface="Arial" charset="0"/>
              </a:rPr>
              <a:t>s </a:t>
            </a:r>
          </a:p>
          <a:p>
            <a:pPr lvl="0"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Those who participate in</a:t>
            </a:r>
          </a:p>
          <a:p>
            <a:pPr lvl="0"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 decision making are more likely</a:t>
            </a:r>
          </a:p>
          <a:p>
            <a:pPr lvl="0"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 to support the decision and </a:t>
            </a:r>
          </a:p>
          <a:p>
            <a:pPr lvl="0"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encourage others to accept it.</a:t>
            </a:r>
          </a:p>
        </p:txBody>
      </p:sp>
      <p:pic>
        <p:nvPicPr>
          <p:cNvPr id="7" name="Graphic 6" descr="Badge 3 with solid fill">
            <a:extLst>
              <a:ext uri="{FF2B5EF4-FFF2-40B4-BE49-F238E27FC236}">
                <a16:creationId xmlns:a16="http://schemas.microsoft.com/office/drawing/2014/main" id="{188E05EB-9CA5-B8FE-5ED2-EBF222CD0A7B}"/>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789699" y="1456546"/>
            <a:ext cx="914400" cy="914400"/>
          </a:xfrm>
          <a:prstGeom prst="rect">
            <a:avLst/>
          </a:prstGeom>
        </p:spPr>
      </p:pic>
      <p:pic>
        <p:nvPicPr>
          <p:cNvPr id="11" name="Picture 10" descr="Question mark on green pastel background">
            <a:extLst>
              <a:ext uri="{FF2B5EF4-FFF2-40B4-BE49-F238E27FC236}">
                <a16:creationId xmlns:a16="http://schemas.microsoft.com/office/drawing/2014/main" id="{1E6D1E81-7F7C-F98A-8FA6-9737B45B927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51451" y="1456546"/>
            <a:ext cx="3415689" cy="3944908"/>
          </a:xfrm>
          <a:prstGeom prst="rect">
            <a:avLst/>
          </a:prstGeom>
        </p:spPr>
      </p:pic>
    </p:spTree>
    <p:custDataLst>
      <p:tags r:id="rId1"/>
    </p:custDataLst>
    <p:extLst>
      <p:ext uri="{BB962C8B-B14F-4D97-AF65-F5344CB8AC3E}">
        <p14:creationId xmlns:p14="http://schemas.microsoft.com/office/powerpoint/2010/main" val="1751914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61A1AB8-1911-2C00-7B78-F594F71B1BA9}"/>
              </a:ext>
            </a:extLst>
          </p:cNvPr>
          <p:cNvSpPr txBox="1"/>
          <p:nvPr/>
        </p:nvSpPr>
        <p:spPr>
          <a:xfrm>
            <a:off x="9720115" y="627736"/>
            <a:ext cx="124264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Lecture 3</a:t>
            </a:r>
          </a:p>
        </p:txBody>
      </p:sp>
      <p:sp>
        <p:nvSpPr>
          <p:cNvPr id="9" name="TextBox 8">
            <a:extLst>
              <a:ext uri="{FF2B5EF4-FFF2-40B4-BE49-F238E27FC236}">
                <a16:creationId xmlns:a16="http://schemas.microsoft.com/office/drawing/2014/main" id="{80DCECC4-0754-F8E4-5E5E-D7C8F87107AD}"/>
              </a:ext>
            </a:extLst>
          </p:cNvPr>
          <p:cNvSpPr txBox="1"/>
          <p:nvPr/>
        </p:nvSpPr>
        <p:spPr>
          <a:xfrm>
            <a:off x="3040486" y="535404"/>
            <a:ext cx="911677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808080"/>
                  </a:outerShdw>
                </a:effectLst>
                <a:uLnTx/>
                <a:uFillTx/>
                <a:latin typeface="Tahoma"/>
                <a:ea typeface="+mn-ea"/>
                <a:cs typeface="+mn-cs"/>
              </a:rPr>
              <a:t>Advantages of Teams</a:t>
            </a:r>
            <a:endParaRPr kumimoji="0" lang="en-GB" sz="1100" b="0" i="0" u="none" strike="noStrike" kern="1200" cap="none" spc="0" normalizeH="0" baseline="0" noProof="0" dirty="0">
              <a:ln>
                <a:noFill/>
              </a:ln>
              <a:effectLst/>
              <a:uLnTx/>
              <a:uFillTx/>
              <a:latin typeface="Calibri"/>
              <a:ea typeface="+mn-ea"/>
              <a:cs typeface="+mn-cs"/>
            </a:endParaRPr>
          </a:p>
        </p:txBody>
      </p:sp>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553029" y="1622819"/>
            <a:ext cx="7244620" cy="3409240"/>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lvl="0" algn="ctr" eaLnBrk="0" fontAlgn="base" hangingPunct="0">
              <a:spcBef>
                <a:spcPct val="0"/>
              </a:spcBef>
              <a:spcAft>
                <a:spcPct val="0"/>
              </a:spcAft>
              <a:defRPr/>
            </a:pPr>
            <a:r>
              <a:rPr lang="en-US" sz="3600" b="1" kern="0" dirty="0">
                <a:solidFill>
                  <a:srgbClr val="FF0000"/>
                </a:solidFill>
                <a:effectLst>
                  <a:outerShdw blurRad="50800" dist="38100" dir="8100000" algn="tr" rotWithShape="0">
                    <a:srgbClr val="808080">
                      <a:alpha val="40000"/>
                    </a:srgbClr>
                  </a:outerShdw>
                </a:effectLst>
                <a:latin typeface="Arial" charset="0"/>
              </a:rPr>
              <a:t>performance levels</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   Effective teams can be better </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than top-performing </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individuals at solving</a:t>
            </a:r>
          </a:p>
          <a:p>
            <a:pPr algn="ctr" eaLnBrk="0" fontAlgn="base" hangingPunct="0">
              <a:spcBef>
                <a:spcPct val="0"/>
              </a:spcBef>
              <a:spcAft>
                <a:spcPct val="0"/>
              </a:spcAft>
              <a:defRPr/>
            </a:pPr>
            <a:r>
              <a:rPr lang="en-US" sz="3600" dirty="0">
                <a:solidFill>
                  <a:srgbClr val="000000"/>
                </a:solidFill>
                <a:latin typeface="Times New Roman" pitchFamily="18" charset="0"/>
                <a:cs typeface="Times New Roman" pitchFamily="18" charset="0"/>
              </a:rPr>
              <a:t> complex problems. </a:t>
            </a:r>
            <a:endParaRPr lang="en-US" sz="3600" dirty="0">
              <a:solidFill>
                <a:srgbClr val="000000"/>
              </a:solidFill>
              <a:latin typeface="Times New Roman" pitchFamily="18" charset="0"/>
            </a:endParaRPr>
          </a:p>
        </p:txBody>
      </p:sp>
      <p:pic>
        <p:nvPicPr>
          <p:cNvPr id="8" name="Graphic 7" descr="Badge 4 with solid fill">
            <a:extLst>
              <a:ext uri="{FF2B5EF4-FFF2-40B4-BE49-F238E27FC236}">
                <a16:creationId xmlns:a16="http://schemas.microsoft.com/office/drawing/2014/main" id="{A0969FA9-44C9-249C-E6EC-FF7452D91B2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553029" y="1368010"/>
            <a:ext cx="914400" cy="914400"/>
          </a:xfrm>
          <a:prstGeom prst="rect">
            <a:avLst/>
          </a:prstGeom>
        </p:spPr>
      </p:pic>
      <p:pic>
        <p:nvPicPr>
          <p:cNvPr id="13" name="Picture 12" descr="Red ropes on a red surface">
            <a:extLst>
              <a:ext uri="{FF2B5EF4-FFF2-40B4-BE49-F238E27FC236}">
                <a16:creationId xmlns:a16="http://schemas.microsoft.com/office/drawing/2014/main" id="{DEB52F04-A6E0-55CA-6B03-ED3B96833FF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12021" y="1452665"/>
            <a:ext cx="3475179" cy="3952669"/>
          </a:xfrm>
          <a:prstGeom prst="rect">
            <a:avLst/>
          </a:prstGeom>
        </p:spPr>
      </p:pic>
    </p:spTree>
    <p:custDataLst>
      <p:tags r:id="rId1"/>
    </p:custDataLst>
    <p:extLst>
      <p:ext uri="{BB962C8B-B14F-4D97-AF65-F5344CB8AC3E}">
        <p14:creationId xmlns:p14="http://schemas.microsoft.com/office/powerpoint/2010/main" val="1748898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83964" y="499491"/>
            <a:ext cx="8035357" cy="584775"/>
          </a:xfrm>
          <a:prstGeom prst="rect">
            <a:avLst/>
          </a:prstGeom>
          <a:noFill/>
        </p:spPr>
        <p:txBody>
          <a:bodyPr wrap="square">
            <a:spAutoFit/>
          </a:bodyPr>
          <a:lstStyle/>
          <a:p>
            <a:r>
              <a:rPr lang="en-US" sz="3200" b="1" kern="0" dirty="0">
                <a:effectLst>
                  <a:outerShdw blurRad="38100" dist="38100" dir="2700000" algn="tl">
                    <a:srgbClr val="808080"/>
                  </a:outerShdw>
                </a:effectLst>
                <a:latin typeface="Tahoma"/>
              </a:rPr>
              <a:t>The disadvantages of teams</a:t>
            </a:r>
            <a:endParaRPr lang="en-GB" sz="3200" b="1" kern="0" dirty="0">
              <a:effectLst>
                <a:outerShdw blurRad="38100" dist="38100" dir="2700000" algn="tl">
                  <a:srgbClr val="808080"/>
                </a:outerShdw>
              </a:effectLst>
              <a:latin typeface="Tahoma"/>
            </a:endParaRPr>
          </a:p>
        </p:txBody>
      </p:sp>
      <p:pic>
        <p:nvPicPr>
          <p:cNvPr id="6" name="Picture 5" descr="shutterstock_19607836.jpg">
            <a:extLst>
              <a:ext uri="{FF2B5EF4-FFF2-40B4-BE49-F238E27FC236}">
                <a16:creationId xmlns:a16="http://schemas.microsoft.com/office/drawing/2014/main" id="{AC11B3AA-2103-C290-35EB-AFBC9DE8D5AD}"/>
              </a:ext>
            </a:extLst>
          </p:cNvPr>
          <p:cNvPicPr>
            <a:picLocks noChangeAspect="1"/>
          </p:cNvPicPr>
          <p:nvPr/>
        </p:nvPicPr>
        <p:blipFill>
          <a:blip r:embed="rId3" cstate="screen">
            <a:lum contrast="-10000"/>
          </a:blip>
          <a:srcRect/>
          <a:stretch>
            <a:fillRect/>
          </a:stretch>
        </p:blipFill>
        <p:spPr>
          <a:xfrm>
            <a:off x="1864500" y="1417169"/>
            <a:ext cx="7932152" cy="4039522"/>
          </a:xfrm>
          <a:prstGeom prst="rect">
            <a:avLst/>
          </a:prstGeom>
        </p:spPr>
      </p:pic>
      <p:sp>
        <p:nvSpPr>
          <p:cNvPr id="7" name="Rectangle 6">
            <a:extLst>
              <a:ext uri="{FF2B5EF4-FFF2-40B4-BE49-F238E27FC236}">
                <a16:creationId xmlns:a16="http://schemas.microsoft.com/office/drawing/2014/main" id="{20DE7003-2F0A-EDB9-5E49-3CD305B61DB7}"/>
              </a:ext>
            </a:extLst>
          </p:cNvPr>
          <p:cNvSpPr/>
          <p:nvPr/>
        </p:nvSpPr>
        <p:spPr bwMode="auto">
          <a:xfrm>
            <a:off x="3742544" y="1547228"/>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Groupthink</a:t>
            </a:r>
          </a:p>
        </p:txBody>
      </p:sp>
      <p:sp>
        <p:nvSpPr>
          <p:cNvPr id="9" name="Rectangle 8">
            <a:extLst>
              <a:ext uri="{FF2B5EF4-FFF2-40B4-BE49-F238E27FC236}">
                <a16:creationId xmlns:a16="http://schemas.microsoft.com/office/drawing/2014/main" id="{80458535-83A6-09B3-1F30-9618EAB4103B}"/>
              </a:ext>
            </a:extLst>
          </p:cNvPr>
          <p:cNvSpPr/>
          <p:nvPr/>
        </p:nvSpPr>
        <p:spPr bwMode="auto">
          <a:xfrm>
            <a:off x="3742544" y="2980215"/>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Cost Issues</a:t>
            </a:r>
          </a:p>
        </p:txBody>
      </p:sp>
      <p:sp>
        <p:nvSpPr>
          <p:cNvPr id="11" name="Rectangle 10">
            <a:extLst>
              <a:ext uri="{FF2B5EF4-FFF2-40B4-BE49-F238E27FC236}">
                <a16:creationId xmlns:a16="http://schemas.microsoft.com/office/drawing/2014/main" id="{26557C11-F695-959B-9FA9-7B14044BC725}"/>
              </a:ext>
            </a:extLst>
          </p:cNvPr>
          <p:cNvSpPr/>
          <p:nvPr/>
        </p:nvSpPr>
        <p:spPr bwMode="auto">
          <a:xfrm>
            <a:off x="2683964" y="4209050"/>
            <a:ext cx="629322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Hidden Agendas</a:t>
            </a:r>
          </a:p>
        </p:txBody>
      </p:sp>
    </p:spTree>
    <p:extLst>
      <p:ext uri="{BB962C8B-B14F-4D97-AF65-F5344CB8AC3E}">
        <p14:creationId xmlns:p14="http://schemas.microsoft.com/office/powerpoint/2010/main" val="3773268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85322" y="577135"/>
            <a:ext cx="8035357"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rPr>
              <a:t>The disadvantages of teams</a:t>
            </a:r>
            <a:endParaRPr kumimoji="0" lang="en-GB" sz="32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endParaRPr>
          </a:p>
        </p:txBody>
      </p:sp>
      <p:sp>
        <p:nvSpPr>
          <p:cNvPr id="7" name="Rectangle 6">
            <a:extLst>
              <a:ext uri="{FF2B5EF4-FFF2-40B4-BE49-F238E27FC236}">
                <a16:creationId xmlns:a16="http://schemas.microsoft.com/office/drawing/2014/main" id="{20DE7003-2F0A-EDB9-5E49-3CD305B61DB7}"/>
              </a:ext>
            </a:extLst>
          </p:cNvPr>
          <p:cNvSpPr/>
          <p:nvPr/>
        </p:nvSpPr>
        <p:spPr bwMode="auto">
          <a:xfrm>
            <a:off x="3883836" y="1495723"/>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Groupthink</a:t>
            </a:r>
          </a:p>
        </p:txBody>
      </p:sp>
      <p:sp>
        <p:nvSpPr>
          <p:cNvPr id="15" name="TextBox 14">
            <a:extLst>
              <a:ext uri="{FF2B5EF4-FFF2-40B4-BE49-F238E27FC236}">
                <a16:creationId xmlns:a16="http://schemas.microsoft.com/office/drawing/2014/main" id="{B3071269-3A1A-4DDE-6701-1025B0F9EDFF}"/>
              </a:ext>
            </a:extLst>
          </p:cNvPr>
          <p:cNvSpPr txBox="1"/>
          <p:nvPr/>
        </p:nvSpPr>
        <p:spPr>
          <a:xfrm>
            <a:off x="1705890" y="2605263"/>
            <a:ext cx="8623092" cy="2308324"/>
          </a:xfrm>
          <a:prstGeom prst="rect">
            <a:avLst/>
          </a:prstGeom>
          <a:noFill/>
        </p:spPr>
        <p:txBody>
          <a:bodyPr wrap="square">
            <a:spAutoFit/>
          </a:bodyPr>
          <a:lstStyle/>
          <a:p>
            <a:r>
              <a:rPr lang="en-US" sz="3600" dirty="0">
                <a:ln>
                  <a:solidFill>
                    <a:srgbClr val="000000"/>
                  </a:solidFill>
                </a:ln>
                <a:solidFill>
                  <a:schemeClr val="accent5">
                    <a:lumMod val="75000"/>
                  </a:schemeClr>
                </a:solidFill>
                <a:latin typeface="Tahoma"/>
              </a:rPr>
              <a:t>the willingness of individual members to set aside their personal opinions and </a:t>
            </a:r>
            <a:r>
              <a:rPr lang="en-US" sz="3600" u="sng" dirty="0">
                <a:ln>
                  <a:solidFill>
                    <a:srgbClr val="000000"/>
                  </a:solidFill>
                </a:ln>
                <a:solidFill>
                  <a:schemeClr val="accent5">
                    <a:lumMod val="75000"/>
                  </a:schemeClr>
                </a:solidFill>
                <a:latin typeface="Tahoma"/>
              </a:rPr>
              <a:t>go along with the rest of the team members,</a:t>
            </a:r>
            <a:r>
              <a:rPr lang="en-US" sz="3600" dirty="0">
                <a:ln>
                  <a:solidFill>
                    <a:srgbClr val="000000"/>
                  </a:solidFill>
                </a:ln>
                <a:solidFill>
                  <a:schemeClr val="accent5">
                    <a:lumMod val="75000"/>
                  </a:schemeClr>
                </a:solidFill>
                <a:latin typeface="Tahoma"/>
              </a:rPr>
              <a:t> even if they are wrong. </a:t>
            </a:r>
            <a:endParaRPr lang="en-GB" sz="3600" dirty="0">
              <a:ln>
                <a:solidFill>
                  <a:srgbClr val="000000"/>
                </a:solidFill>
              </a:ln>
              <a:solidFill>
                <a:schemeClr val="accent5">
                  <a:lumMod val="75000"/>
                </a:schemeClr>
              </a:solidFill>
              <a:latin typeface="Tahoma"/>
            </a:endParaRPr>
          </a:p>
        </p:txBody>
      </p:sp>
      <p:pic>
        <p:nvPicPr>
          <p:cNvPr id="18" name="Graphic 17" descr="Badge 1 with solid fill">
            <a:extLst>
              <a:ext uri="{FF2B5EF4-FFF2-40B4-BE49-F238E27FC236}">
                <a16:creationId xmlns:a16="http://schemas.microsoft.com/office/drawing/2014/main" id="{EC9FE4E5-C2A7-57DB-B132-268C645658A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64529" y="1409339"/>
            <a:ext cx="914400" cy="914400"/>
          </a:xfrm>
          <a:prstGeom prst="rect">
            <a:avLst/>
          </a:prstGeom>
        </p:spPr>
      </p:pic>
    </p:spTree>
    <p:extLst>
      <p:ext uri="{BB962C8B-B14F-4D97-AF65-F5344CB8AC3E}">
        <p14:creationId xmlns:p14="http://schemas.microsoft.com/office/powerpoint/2010/main" val="3180716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212320" y="517577"/>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ln>
                  <a:solidFill>
                    <a:srgbClr val="000000"/>
                  </a:solidFill>
                </a:ln>
                <a:solidFill>
                  <a:srgbClr val="FF0000"/>
                </a:solidFill>
                <a:effectLst>
                  <a:outerShdw blurRad="38100" dist="76200" dir="2700000" algn="tl">
                    <a:srgbClr val="000000">
                      <a:alpha val="81176"/>
                    </a:srgbClr>
                  </a:outerShdw>
                </a:effectLst>
                <a:latin typeface="Tahoma"/>
              </a:rPr>
              <a:t>The disadvantages of teams</a:t>
            </a:r>
            <a:endParaRPr lang="en-GB" sz="3600" b="1" dirty="0">
              <a:ln>
                <a:solidFill>
                  <a:srgbClr val="000000"/>
                </a:solidFill>
              </a:ln>
              <a:solidFill>
                <a:srgbClr val="FF0000"/>
              </a:solidFill>
              <a:effectLst>
                <a:outerShdw blurRad="38100" dist="76200" dir="2700000" algn="tl">
                  <a:srgbClr val="000000">
                    <a:alpha val="81176"/>
                  </a:srgbClr>
                </a:outerShdw>
              </a:effectLst>
              <a:latin typeface="Tahoma"/>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660082" y="2230809"/>
            <a:ext cx="8035357" cy="330334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0" i="0" u="none" strike="noStrike" kern="1200" cap="none" spc="0" normalizeH="0" baseline="0" noProof="0" dirty="0">
                <a:ln>
                  <a:solidFill>
                    <a:srgbClr val="000000"/>
                  </a:solidFill>
                </a:ln>
                <a:solidFill>
                  <a:srgbClr val="FF0000"/>
                </a:solidFill>
                <a:effectLst/>
                <a:uLnTx/>
                <a:uFillTx/>
                <a:latin typeface="Tahoma"/>
                <a:ea typeface="+mn-ea"/>
                <a:cs typeface="+mn-cs"/>
              </a:rPr>
              <a:t>the high cost of coordinating group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0" i="0" u="none" strike="noStrike" kern="1200" cap="none" spc="0" normalizeH="0" baseline="0" noProof="0" dirty="0">
                <a:ln>
                  <a:solidFill>
                    <a:srgbClr val="000000"/>
                  </a:solidFill>
                </a:ln>
                <a:solidFill>
                  <a:srgbClr val="FF0000"/>
                </a:solidFill>
                <a:effectLst/>
                <a:uLnTx/>
                <a:uFillTx/>
                <a:latin typeface="Tahoma"/>
                <a:ea typeface="+mn-ea"/>
                <a:cs typeface="+mn-cs"/>
              </a:rPr>
              <a:t>activities as: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6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Aligning schedules,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6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arranging meetings, </a:t>
            </a:r>
          </a:p>
        </p:txBody>
      </p:sp>
      <p:sp>
        <p:nvSpPr>
          <p:cNvPr id="6" name="Rectangle 5">
            <a:extLst>
              <a:ext uri="{FF2B5EF4-FFF2-40B4-BE49-F238E27FC236}">
                <a16:creationId xmlns:a16="http://schemas.microsoft.com/office/drawing/2014/main" id="{30E1900E-82D9-8094-AB75-45F6E3E1D287}"/>
              </a:ext>
            </a:extLst>
          </p:cNvPr>
          <p:cNvSpPr/>
          <p:nvPr/>
        </p:nvSpPr>
        <p:spPr bwMode="auto">
          <a:xfrm>
            <a:off x="3489519" y="1227442"/>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5400" b="1" dirty="0">
                <a:ln>
                  <a:solidFill>
                    <a:srgbClr val="000000"/>
                  </a:solidFill>
                </a:ln>
                <a:solidFill>
                  <a:srgbClr val="FFFFFF"/>
                </a:solidFill>
                <a:effectLst>
                  <a:outerShdw blurRad="38100" dist="76200" dir="2700000" algn="tl">
                    <a:srgbClr val="000000">
                      <a:alpha val="81176"/>
                    </a:srgbClr>
                  </a:outerShdw>
                </a:effectLst>
                <a:latin typeface="Tahoma"/>
              </a:rPr>
              <a:t>Cost Issues</a:t>
            </a:r>
          </a:p>
        </p:txBody>
      </p:sp>
      <p:pic>
        <p:nvPicPr>
          <p:cNvPr id="9" name="Graphic 8" descr="Badge with solid fill">
            <a:extLst>
              <a:ext uri="{FF2B5EF4-FFF2-40B4-BE49-F238E27FC236}">
                <a16:creationId xmlns:a16="http://schemas.microsoft.com/office/drawing/2014/main" id="{68E90179-1488-3FA2-3C37-6794AD47DE5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75119" y="1339712"/>
            <a:ext cx="914400" cy="914400"/>
          </a:xfrm>
          <a:prstGeom prst="rect">
            <a:avLst/>
          </a:prstGeom>
        </p:spPr>
      </p:pic>
    </p:spTree>
    <p:extLst>
      <p:ext uri="{BB962C8B-B14F-4D97-AF65-F5344CB8AC3E}">
        <p14:creationId xmlns:p14="http://schemas.microsoft.com/office/powerpoint/2010/main" val="3581686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896635" y="532984"/>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The disadvantages of teams</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279082" y="2186376"/>
            <a:ext cx="9902229" cy="330334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0" i="0" u="none" strike="noStrike" kern="1200" cap="none" spc="0" normalizeH="0" baseline="0" noProof="0" dirty="0">
                <a:ln>
                  <a:solidFill>
                    <a:srgbClr val="000000"/>
                  </a:solidFill>
                </a:ln>
                <a:solidFill>
                  <a:srgbClr val="FF0000"/>
                </a:solidFill>
                <a:effectLst/>
                <a:uLnTx/>
                <a:uFillTx/>
                <a:latin typeface="Tahoma"/>
                <a:ea typeface="+mn-ea"/>
                <a:cs typeface="+mn-cs"/>
              </a:rPr>
              <a:t>the high cost of coordinating group activities as: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6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coordinating a project can eat up a lot of time and money.</a:t>
            </a:r>
          </a:p>
        </p:txBody>
      </p:sp>
      <p:sp>
        <p:nvSpPr>
          <p:cNvPr id="6" name="Rectangle 5">
            <a:extLst>
              <a:ext uri="{FF2B5EF4-FFF2-40B4-BE49-F238E27FC236}">
                <a16:creationId xmlns:a16="http://schemas.microsoft.com/office/drawing/2014/main" id="{30E1900E-82D9-8094-AB75-45F6E3E1D287}"/>
              </a:ext>
            </a:extLst>
          </p:cNvPr>
          <p:cNvSpPr/>
          <p:nvPr/>
        </p:nvSpPr>
        <p:spPr bwMode="auto">
          <a:xfrm>
            <a:off x="3592642" y="1310076"/>
            <a:ext cx="4267200"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Cost Issues</a:t>
            </a:r>
          </a:p>
        </p:txBody>
      </p:sp>
      <p:pic>
        <p:nvPicPr>
          <p:cNvPr id="9" name="Graphic 8" descr="Badge with solid fill">
            <a:extLst>
              <a:ext uri="{FF2B5EF4-FFF2-40B4-BE49-F238E27FC236}">
                <a16:creationId xmlns:a16="http://schemas.microsoft.com/office/drawing/2014/main" id="{68E90179-1488-3FA2-3C37-6794AD47DE5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89771" y="1364135"/>
            <a:ext cx="914400" cy="914400"/>
          </a:xfrm>
          <a:prstGeom prst="rect">
            <a:avLst/>
          </a:prstGeom>
        </p:spPr>
      </p:pic>
    </p:spTree>
    <p:extLst>
      <p:ext uri="{BB962C8B-B14F-4D97-AF65-F5344CB8AC3E}">
        <p14:creationId xmlns:p14="http://schemas.microsoft.com/office/powerpoint/2010/main" val="3094741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991174" y="485854"/>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The disadvantages of teams</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627426" y="2008485"/>
            <a:ext cx="8623092" cy="330334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Some team members may have a hidden agenda—private, counterproductive motives that affect the group’s interaction. </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825017" y="1132185"/>
            <a:ext cx="629322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4400" b="1" dirty="0">
                <a:ln>
                  <a:solidFill>
                    <a:srgbClr val="000000"/>
                  </a:solidFill>
                </a:ln>
                <a:solidFill>
                  <a:srgbClr val="FFFFFF"/>
                </a:solidFill>
                <a:effectLst>
                  <a:outerShdw blurRad="38100" dist="76200" dir="2700000" algn="tl">
                    <a:srgbClr val="000000">
                      <a:alpha val="81176"/>
                    </a:srgbClr>
                  </a:outerShdw>
                </a:effectLst>
                <a:latin typeface="Tahoma"/>
              </a:rPr>
              <a:t>Hidden Agendas</a:t>
            </a:r>
          </a:p>
        </p:txBody>
      </p:sp>
      <p:pic>
        <p:nvPicPr>
          <p:cNvPr id="11" name="Graphic 10" descr="Badge 3 with solid fill">
            <a:extLst>
              <a:ext uri="{FF2B5EF4-FFF2-40B4-BE49-F238E27FC236}">
                <a16:creationId xmlns:a16="http://schemas.microsoft.com/office/drawing/2014/main" id="{21C71217-2F60-4A2C-1BDD-8D7D82F9AF9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910617" y="1219133"/>
            <a:ext cx="914400" cy="914400"/>
          </a:xfrm>
          <a:prstGeom prst="rect">
            <a:avLst/>
          </a:prstGeom>
        </p:spPr>
      </p:pic>
    </p:spTree>
    <p:extLst>
      <p:ext uri="{BB962C8B-B14F-4D97-AF65-F5344CB8AC3E}">
        <p14:creationId xmlns:p14="http://schemas.microsoft.com/office/powerpoint/2010/main" val="29029059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825017" y="491243"/>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ln>
                  <a:solidFill>
                    <a:srgbClr val="000000"/>
                  </a:solidFill>
                </a:ln>
                <a:effectLst>
                  <a:outerShdw blurRad="38100" dist="76200" dir="2700000" algn="tl">
                    <a:srgbClr val="000000">
                      <a:alpha val="81176"/>
                    </a:srgbClr>
                  </a:outerShdw>
                </a:effectLst>
                <a:latin typeface="Tahoma"/>
              </a:rPr>
              <a:t>TEAM MEMBER ROLES</a:t>
            </a:r>
            <a:endParaRPr lang="en-GB" sz="3600" b="1" dirty="0">
              <a:ln>
                <a:solidFill>
                  <a:srgbClr val="000000"/>
                </a:solidFill>
              </a:ln>
              <a:effectLst>
                <a:outerShdw blurRad="38100" dist="76200" dir="2700000" algn="tl">
                  <a:srgbClr val="000000">
                    <a:alpha val="81176"/>
                  </a:srgbClr>
                </a:outerShdw>
              </a:effectLst>
              <a:latin typeface="Tahoma"/>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441883" y="1785638"/>
            <a:ext cx="8877774" cy="368524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A major challenge in becoming an </a:t>
            </a:r>
            <a:r>
              <a:rPr kumimoji="0" lang="en-US" sz="3200" b="0" i="0" u="none" strike="noStrike" kern="1200" cap="none" spc="0" normalizeH="0" baseline="0" noProof="0" dirty="0">
                <a:ln>
                  <a:solidFill>
                    <a:srgbClr val="000000"/>
                  </a:solidFill>
                </a:ln>
                <a:solidFill>
                  <a:srgbClr val="FF0000"/>
                </a:solidFill>
                <a:effectLst/>
                <a:uLnTx/>
                <a:uFillTx/>
                <a:latin typeface="Tahoma"/>
                <a:ea typeface="+mn-ea"/>
                <a:cs typeface="+mn-cs"/>
              </a:rPr>
              <a:t>effective team member </a:t>
            </a: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is to </a:t>
            </a:r>
            <a:r>
              <a:rPr kumimoji="0" lang="en-US" sz="3200" b="0" i="0" u="none" strike="noStrike" kern="1200" cap="none" spc="0" normalizeH="0" baseline="0" noProof="0" dirty="0">
                <a:ln>
                  <a:solidFill>
                    <a:srgbClr val="000000"/>
                  </a:solidFill>
                </a:ln>
                <a:solidFill>
                  <a:srgbClr val="FF0000"/>
                </a:solidFill>
                <a:effectLst/>
                <a:uLnTx/>
                <a:uFillTx/>
                <a:latin typeface="Tahoma"/>
                <a:ea typeface="+mn-ea"/>
                <a:cs typeface="+mn-cs"/>
              </a:rPr>
              <a:t>choose</a:t>
            </a: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the </a:t>
            </a:r>
            <a:r>
              <a:rPr kumimoji="0" lang="en-US" sz="3200" b="0" i="0" u="none" strike="noStrike" kern="1200" cap="none" spc="0" normalizeH="0" baseline="0" noProof="0" dirty="0">
                <a:ln>
                  <a:solidFill>
                    <a:srgbClr val="000000"/>
                  </a:solidFill>
                </a:ln>
                <a:solidFill>
                  <a:srgbClr val="FF0000"/>
                </a:solidFill>
                <a:effectLst/>
                <a:uLnTx/>
                <a:uFillTx/>
                <a:latin typeface="Tahoma"/>
                <a:ea typeface="+mn-ea"/>
                <a:cs typeface="+mn-cs"/>
              </a:rPr>
              <a:t>right roles to occupy</a:t>
            </a: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Frequently observed positive roles are presented here.</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825017" y="1132185"/>
            <a:ext cx="6293224"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A major challenge </a:t>
            </a:r>
          </a:p>
        </p:txBody>
      </p:sp>
    </p:spTree>
    <p:extLst>
      <p:ext uri="{BB962C8B-B14F-4D97-AF65-F5344CB8AC3E}">
        <p14:creationId xmlns:p14="http://schemas.microsoft.com/office/powerpoint/2010/main" val="24027289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455595"/>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370531" y="2077891"/>
            <a:ext cx="7117980" cy="2946576"/>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3200" dirty="0">
                <a:ln>
                  <a:solidFill>
                    <a:srgbClr val="000000"/>
                  </a:solidFill>
                </a:ln>
                <a:solidFill>
                  <a:srgbClr val="4472C4">
                    <a:lumMod val="75000"/>
                  </a:srgbClr>
                </a:solidFill>
                <a:latin typeface="Tahoma"/>
              </a:rPr>
              <a:t>provides the group with useful and valid information and shares technical expertise with team members. </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354229" y="1333598"/>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4400" b="1" i="0" u="none" strike="noStrike" baseline="0" dirty="0">
                <a:solidFill>
                  <a:srgbClr val="FF0000"/>
                </a:solidFill>
                <a:latin typeface="Times New Roman" panose="02020603050405020304" pitchFamily="18" charset="0"/>
              </a:rPr>
              <a:t>A. Knowledge Contributor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miling work colleagues">
            <a:extLst>
              <a:ext uri="{FF2B5EF4-FFF2-40B4-BE49-F238E27FC236}">
                <a16:creationId xmlns:a16="http://schemas.microsoft.com/office/drawing/2014/main" id="{70391A7E-5E35-D958-38C7-DE78DE7C7B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02405" y="1150907"/>
            <a:ext cx="3338117" cy="4259645"/>
          </a:xfrm>
          <a:prstGeom prst="rect">
            <a:avLst/>
          </a:prstGeom>
        </p:spPr>
      </p:pic>
    </p:spTree>
    <p:extLst>
      <p:ext uri="{BB962C8B-B14F-4D97-AF65-F5344CB8AC3E}">
        <p14:creationId xmlns:p14="http://schemas.microsoft.com/office/powerpoint/2010/main" val="9544536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563358"/>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145587" y="2604676"/>
            <a:ext cx="8604353" cy="220791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this role pays enough attention to the human element to get the task accomplished. </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232935" y="1452384"/>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A. Knowledge Contributor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miling work colleagues">
            <a:extLst>
              <a:ext uri="{FF2B5EF4-FFF2-40B4-BE49-F238E27FC236}">
                <a16:creationId xmlns:a16="http://schemas.microsoft.com/office/drawing/2014/main" id="{70391A7E-5E35-D958-38C7-DE78DE7C7B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01657" y="1378399"/>
            <a:ext cx="3338117" cy="4259645"/>
          </a:xfrm>
          <a:prstGeom prst="rect">
            <a:avLst/>
          </a:prstGeom>
        </p:spPr>
      </p:pic>
    </p:spTree>
    <p:extLst>
      <p:ext uri="{BB962C8B-B14F-4D97-AF65-F5344CB8AC3E}">
        <p14:creationId xmlns:p14="http://schemas.microsoft.com/office/powerpoint/2010/main" val="29661203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78259" y="552707"/>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290305" y="2325044"/>
            <a:ext cx="9007580" cy="220791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process, or soft side, of teamwork includes the transactions that take place among and between team members.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712829" y="1434100"/>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4400" b="1" i="0" u="none" strike="noStrike" baseline="0" dirty="0">
                <a:solidFill>
                  <a:srgbClr val="FF0000"/>
                </a:solidFill>
                <a:latin typeface="Times New Roman" panose="02020603050405020304" pitchFamily="18" charset="0"/>
              </a:rPr>
              <a:t>B. Process Observer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31045837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03748" y="467005"/>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072591" y="2184261"/>
            <a:ext cx="9007580" cy="220791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Process Observer forces the group to look at how it is functioning by confronting others about the transactions taking place.</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89771" y="112006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B. Process Observer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11330673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81692" y="461310"/>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189004" y="2069801"/>
            <a:ext cx="8553710" cy="220791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keeps the team focused on its goal and frequently reminds the group to do whatever is necessary to stay on track.</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691771" y="1321731"/>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4400" b="1" i="0" u="none" strike="noStrike" baseline="0" dirty="0">
                <a:solidFill>
                  <a:srgbClr val="FF0000"/>
                </a:solidFill>
                <a:latin typeface="Times New Roman" panose="02020603050405020304" pitchFamily="18" charset="0"/>
              </a:rPr>
              <a:t>C. Collaborator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35110840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147006" y="437176"/>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189004" y="2017191"/>
            <a:ext cx="8915842" cy="323614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effectLst/>
                <a:uLnTx/>
                <a:uFillTx/>
                <a:latin typeface="Tahoma"/>
                <a:ea typeface="+mn-ea"/>
                <a:cs typeface="+mn-cs"/>
              </a:rPr>
              <a:t>assumes some of the leader’s responsibility for providing emotional support to teammates and resolving conflict.</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0070C0"/>
                </a:solidFill>
                <a:effectLst/>
                <a:uLnTx/>
                <a:uFillTx/>
                <a:latin typeface="Tahoma"/>
                <a:ea typeface="+mn-ea"/>
                <a:cs typeface="+mn-cs"/>
              </a:rPr>
              <a:t> He or she serves as a model of active listening and is a model of etiquette and professionalism.</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89771" y="112006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GB" sz="4400" b="1" i="0" u="none" strike="noStrike" baseline="0" dirty="0">
                <a:solidFill>
                  <a:srgbClr val="FF0000"/>
                </a:solidFill>
                <a:latin typeface="Times New Roman" panose="02020603050405020304" pitchFamily="18" charset="0"/>
              </a:rPr>
              <a:t>D. People Supporter </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10177167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223206" y="531458"/>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211745" y="1837385"/>
            <a:ext cx="10046818" cy="3685240"/>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confronts and challenges bad ideas yet has good interpersonal skills.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He or she will criticize any decision or preliminary thinking that is deficient, including ethical problems.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89771" y="112006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E. Challenger</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36387659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985145" y="623457"/>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033498" y="2116707"/>
            <a:ext cx="9639165" cy="3397725"/>
          </a:xfrm>
          <a:prstGeom prst="rect">
            <a:avLst/>
          </a:prstGeom>
          <a:noFill/>
        </p:spPr>
        <p:txBody>
          <a:bodyPr wrap="square">
            <a:spAutoFit/>
          </a:bodyPr>
          <a:lstStyle/>
          <a:p>
            <a:pPr marL="571500" marR="0" lvl="0" indent="-5715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Listening contributes so substantially to team success.</a:t>
            </a:r>
          </a:p>
          <a:p>
            <a:pPr marL="571500" marR="0" lvl="0" indent="-5715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team leader must shift frequently into the Listener role. </a:t>
            </a:r>
          </a:p>
          <a:p>
            <a:pPr marL="571500" marR="0" lvl="0" indent="-57150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Listener provides summaries for the group.</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F. Listener</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Tree>
    <p:extLst>
      <p:ext uri="{BB962C8B-B14F-4D97-AF65-F5344CB8AC3E}">
        <p14:creationId xmlns:p14="http://schemas.microsoft.com/office/powerpoint/2010/main" val="11747301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28371" y="532984"/>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404564" y="1933963"/>
            <a:ext cx="10499519" cy="3236142"/>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Resolve conflict by asking permission to interpret each position, and then makes the interpretation.</a:t>
            </a:r>
            <a:endParaRPr kumimoji="0" lang="ar-EG"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endParaRPr>
          </a:p>
          <a:p>
            <a:pPr marR="0" lvl="0" algn="l" defTabSz="914400" rtl="0" eaLnBrk="1" fontAlgn="auto" latinLnBrk="0" hangingPunct="1">
              <a:lnSpc>
                <a:spcPct val="150000"/>
              </a:lnSpc>
              <a:spcBef>
                <a:spcPts val="0"/>
              </a:spcBef>
              <a:spcAft>
                <a:spcPts val="0"/>
              </a:spcAft>
              <a:buClrTx/>
              <a:buSzTx/>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Each side is given the opportunity to edit or correct</a:t>
            </a:r>
          </a:p>
          <a:p>
            <a:pPr marR="0" lvl="0" algn="l" defTabSz="914400" rtl="0" eaLnBrk="1" fontAlgn="auto" latinLnBrk="0" hangingPunct="1">
              <a:lnSpc>
                <a:spcPct val="150000"/>
              </a:lnSpc>
              <a:spcBef>
                <a:spcPts val="0"/>
              </a:spcBef>
              <a:spcAft>
                <a:spcPts val="0"/>
              </a:spcAft>
              <a:buClrTx/>
              <a:buSzTx/>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 the statement of his or her position.</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89771" y="112006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G. Mediator</a:t>
            </a:r>
          </a:p>
        </p:txBody>
      </p:sp>
    </p:spTree>
    <p:extLst>
      <p:ext uri="{BB962C8B-B14F-4D97-AF65-F5344CB8AC3E}">
        <p14:creationId xmlns:p14="http://schemas.microsoft.com/office/powerpoint/2010/main" val="430168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70313" y="6261288"/>
            <a:ext cx="9902229" cy="204838"/>
          </a:xfrm>
          <a:prstGeom prst="rect">
            <a:avLst/>
          </a:prstGeom>
        </p:spPr>
      </p:pic>
      <p:pic>
        <p:nvPicPr>
          <p:cNvPr id="10" name="Picture 9"/>
          <p:cNvPicPr>
            <a:picLocks noChangeAspect="1"/>
          </p:cNvPicPr>
          <p:nvPr/>
        </p:nvPicPr>
        <p:blipFill>
          <a:blip r:embed="rId4"/>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03748" y="631953"/>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194000" y="2686522"/>
            <a:ext cx="8318748" cy="1943481"/>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Mediation can move a group away from being stuck,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and on to more productive activity.</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89771" y="1120066"/>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G. Mediator</a:t>
            </a:r>
          </a:p>
        </p:txBody>
      </p:sp>
    </p:spTree>
    <p:extLst>
      <p:ext uri="{BB962C8B-B14F-4D97-AF65-F5344CB8AC3E}">
        <p14:creationId xmlns:p14="http://schemas.microsoft.com/office/powerpoint/2010/main" val="8026252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915253" y="522366"/>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458686" y="2410064"/>
            <a:ext cx="8857437" cy="2207912"/>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When the opportunity gate for speaking is closed for several members, the Gatekeeper intentionally opens the gate. </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875877" y="1533764"/>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H. Gatekeeper</a:t>
            </a:r>
          </a:p>
        </p:txBody>
      </p:sp>
    </p:spTree>
    <p:extLst>
      <p:ext uri="{BB962C8B-B14F-4D97-AF65-F5344CB8AC3E}">
        <p14:creationId xmlns:p14="http://schemas.microsoft.com/office/powerpoint/2010/main" val="2159715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103463" y="540775"/>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MEMBER ROLES</a:t>
            </a:r>
            <a:endParaRPr kumimoji="0" lang="en-GB" sz="36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15" name="TextBox 14">
            <a:extLst>
              <a:ext uri="{FF2B5EF4-FFF2-40B4-BE49-F238E27FC236}">
                <a16:creationId xmlns:a16="http://schemas.microsoft.com/office/drawing/2014/main" id="{B3071269-3A1A-4DDE-6701-1025B0F9EDFF}"/>
              </a:ext>
            </a:extLst>
          </p:cNvPr>
          <p:cNvSpPr txBox="1"/>
          <p:nvPr/>
        </p:nvSpPr>
        <p:spPr>
          <a:xfrm>
            <a:off x="1331488" y="2326261"/>
            <a:ext cx="8890198" cy="2946576"/>
          </a:xfrm>
          <a:prstGeom prst="rect">
            <a:avLst/>
          </a:prstGeom>
          <a:noFill/>
        </p:spPr>
        <p:txBody>
          <a:bodyPr wrap="square">
            <a:spAutoFit/>
          </a:bodyP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3200" b="0" i="0" u="none" strike="noStrike" kern="1200" cap="none" spc="0" normalizeH="0" baseline="0" noProof="0" dirty="0">
                <a:ln>
                  <a:solidFill>
                    <a:srgbClr val="000000"/>
                  </a:solidFill>
                </a:ln>
                <a:solidFill>
                  <a:srgbClr val="4472C4">
                    <a:lumMod val="75000"/>
                  </a:srgbClr>
                </a:solidFill>
                <a:effectLst/>
                <a:uLnTx/>
                <a:uFillTx/>
                <a:latin typeface="Tahoma"/>
                <a:ea typeface="+mn-ea"/>
                <a:cs typeface="+mn-cs"/>
              </a:rPr>
              <a:t>The Gatekeeper will request that a specific team member be allowed to contribute, or that his or her past contribution be recognized.</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002499" y="1449961"/>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H. Gatekeeper</a:t>
            </a:r>
          </a:p>
        </p:txBody>
      </p:sp>
    </p:spTree>
    <p:extLst>
      <p:ext uri="{BB962C8B-B14F-4D97-AF65-F5344CB8AC3E}">
        <p14:creationId xmlns:p14="http://schemas.microsoft.com/office/powerpoint/2010/main" val="2693152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490685" y="490532"/>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4400" b="1" dirty="0">
                <a:ln>
                  <a:solidFill>
                    <a:srgbClr val="000000"/>
                  </a:solidFill>
                </a:ln>
                <a:effectLst>
                  <a:outerShdw blurRad="38100" dist="76200" dir="2700000" algn="tl">
                    <a:srgbClr val="000000">
                      <a:alpha val="81176"/>
                    </a:srgbClr>
                  </a:outerShdw>
                </a:effectLst>
                <a:latin typeface="Tahoma"/>
              </a:rPr>
              <a:t>Team Characteristics</a:t>
            </a:r>
          </a:p>
        </p:txBody>
      </p:sp>
      <p:pic>
        <p:nvPicPr>
          <p:cNvPr id="18" name="Picture 17" descr="People looking at the screen">
            <a:extLst>
              <a:ext uri="{FF2B5EF4-FFF2-40B4-BE49-F238E27FC236}">
                <a16:creationId xmlns:a16="http://schemas.microsoft.com/office/drawing/2014/main" id="{535FD65A-BE49-9B2D-D576-4BD88DD329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0354" y="1259973"/>
            <a:ext cx="10724838" cy="4588795"/>
          </a:xfrm>
          <a:prstGeom prst="rect">
            <a:avLst/>
          </a:prstGeom>
        </p:spPr>
      </p:pic>
      <p:sp>
        <p:nvSpPr>
          <p:cNvPr id="19" name="Rectangle 18">
            <a:extLst>
              <a:ext uri="{FF2B5EF4-FFF2-40B4-BE49-F238E27FC236}">
                <a16:creationId xmlns:a16="http://schemas.microsoft.com/office/drawing/2014/main" id="{E439DE9B-601E-850A-B4BA-F69DEA0C3BD6}"/>
              </a:ext>
            </a:extLst>
          </p:cNvPr>
          <p:cNvSpPr/>
          <p:nvPr/>
        </p:nvSpPr>
        <p:spPr bwMode="auto">
          <a:xfrm>
            <a:off x="1026640" y="1371600"/>
            <a:ext cx="10012266" cy="3891275"/>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Characteristics of Effective Teams</a:t>
            </a:r>
          </a:p>
        </p:txBody>
      </p:sp>
    </p:spTree>
    <p:extLst>
      <p:ext uri="{BB962C8B-B14F-4D97-AF65-F5344CB8AC3E}">
        <p14:creationId xmlns:p14="http://schemas.microsoft.com/office/powerpoint/2010/main" val="20871352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Team Characteristics</a:t>
            </a:r>
          </a:p>
        </p:txBody>
      </p:sp>
      <p:pic>
        <p:nvPicPr>
          <p:cNvPr id="9" name="Picture 8" descr="Two women working">
            <a:extLst>
              <a:ext uri="{FF2B5EF4-FFF2-40B4-BE49-F238E27FC236}">
                <a16:creationId xmlns:a16="http://schemas.microsoft.com/office/drawing/2014/main" id="{0DD7AAE4-9BF5-AA31-4295-9D440B782F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10600" y="1231486"/>
            <a:ext cx="3728767" cy="4887179"/>
          </a:xfrm>
          <a:prstGeom prst="rect">
            <a:avLst/>
          </a:prstGeom>
        </p:spPr>
      </p:pic>
      <p:sp>
        <p:nvSpPr>
          <p:cNvPr id="7" name="TextBox 6">
            <a:extLst>
              <a:ext uri="{FF2B5EF4-FFF2-40B4-BE49-F238E27FC236}">
                <a16:creationId xmlns:a16="http://schemas.microsoft.com/office/drawing/2014/main" id="{8435B4A7-1929-FB91-2451-463509587EA2}"/>
              </a:ext>
            </a:extLst>
          </p:cNvPr>
          <p:cNvSpPr txBox="1"/>
          <p:nvPr/>
        </p:nvSpPr>
        <p:spPr>
          <a:xfrm>
            <a:off x="1776394" y="1436355"/>
            <a:ext cx="6379509" cy="3882473"/>
          </a:xfrm>
          <a:prstGeom prst="rect">
            <a:avLst/>
          </a:prstGeom>
          <a:noFill/>
        </p:spPr>
        <p:txBody>
          <a:bodyPr wrap="square">
            <a:spAutoFit/>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8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The most effective teams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28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 share the following characteristics:</a:t>
            </a:r>
          </a:p>
          <a:p>
            <a:pPr marL="0" marR="0" lvl="0" indent="0" algn="l" defTabSz="914400" rtl="0" eaLnBrk="0" fontAlgn="base" latinLnBrk="0" hangingPunct="0">
              <a:lnSpc>
                <a:spcPct val="150000"/>
              </a:lnSpc>
              <a:spcBef>
                <a:spcPct val="0"/>
              </a:spcBef>
              <a:spcAft>
                <a:spcPct val="0"/>
              </a:spcAft>
              <a:buClrTx/>
              <a:buSzTx/>
              <a:buFontTx/>
              <a:buNone/>
              <a:tabLst/>
              <a:defRPr/>
            </a:pPr>
            <a:r>
              <a:rPr lang="en-US" sz="2800" b="1" dirty="0">
                <a:ln w="0"/>
                <a:effectLst>
                  <a:outerShdw blurRad="38100" dist="19050" dir="2700000" algn="tl" rotWithShape="0">
                    <a:schemeClr val="dk1">
                      <a:alpha val="40000"/>
                    </a:schemeClr>
                  </a:outerShdw>
                </a:effectLst>
                <a:latin typeface="Tahoma"/>
              </a:rPr>
              <a:t>1. Have a clear sense of purpose</a:t>
            </a:r>
          </a:p>
          <a:p>
            <a:pPr marL="0" marR="0" lvl="0" indent="0" algn="l" defTabSz="914400" rtl="0" eaLnBrk="0" fontAlgn="base" latinLnBrk="0" hangingPunct="0">
              <a:lnSpc>
                <a:spcPct val="150000"/>
              </a:lnSpc>
              <a:spcBef>
                <a:spcPct val="0"/>
              </a:spcBef>
              <a:spcAft>
                <a:spcPct val="0"/>
              </a:spcAft>
              <a:buClrTx/>
              <a:buSzTx/>
              <a:buFontTx/>
              <a:buNone/>
              <a:tabLst/>
              <a:defRPr/>
            </a:pPr>
            <a:r>
              <a:rPr lang="en-US" sz="2800" b="1" dirty="0">
                <a:ln w="0"/>
                <a:effectLst>
                  <a:outerShdw blurRad="38100" dist="19050" dir="2700000" algn="tl" rotWithShape="0">
                    <a:schemeClr val="dk1">
                      <a:alpha val="40000"/>
                    </a:schemeClr>
                  </a:outerShdw>
                </a:effectLst>
                <a:latin typeface="Tahoma"/>
              </a:rPr>
              <a:t>2. Communicate openly and honestly</a:t>
            </a:r>
          </a:p>
        </p:txBody>
      </p:sp>
    </p:spTree>
    <p:extLst>
      <p:ext uri="{BB962C8B-B14F-4D97-AF65-F5344CB8AC3E}">
        <p14:creationId xmlns:p14="http://schemas.microsoft.com/office/powerpoint/2010/main" val="31764571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8321" y="384633"/>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rPr>
              <a:t>Team Characteristics</a:t>
            </a:r>
          </a:p>
        </p:txBody>
      </p:sp>
      <p:pic>
        <p:nvPicPr>
          <p:cNvPr id="9" name="Picture 8" descr="Two women working">
            <a:extLst>
              <a:ext uri="{FF2B5EF4-FFF2-40B4-BE49-F238E27FC236}">
                <a16:creationId xmlns:a16="http://schemas.microsoft.com/office/drawing/2014/main" id="{0DD7AAE4-9BF5-AA31-4295-9D440B782F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91636" y="1894142"/>
            <a:ext cx="2492024" cy="3269156"/>
          </a:xfrm>
          <a:prstGeom prst="rect">
            <a:avLst/>
          </a:prstGeom>
        </p:spPr>
      </p:pic>
      <p:sp>
        <p:nvSpPr>
          <p:cNvPr id="7" name="TextBox 6">
            <a:extLst>
              <a:ext uri="{FF2B5EF4-FFF2-40B4-BE49-F238E27FC236}">
                <a16:creationId xmlns:a16="http://schemas.microsoft.com/office/drawing/2014/main" id="{0A581305-3139-DF4E-B602-2451B5CD9B99}"/>
              </a:ext>
            </a:extLst>
          </p:cNvPr>
          <p:cNvSpPr txBox="1"/>
          <p:nvPr/>
        </p:nvSpPr>
        <p:spPr>
          <a:xfrm>
            <a:off x="1294049" y="1184346"/>
            <a:ext cx="8999670" cy="4423903"/>
          </a:xfrm>
          <a:prstGeom prst="rect">
            <a:avLst/>
          </a:prstGeom>
          <a:noFill/>
        </p:spPr>
        <p:txBody>
          <a:bodyPr wrap="square">
            <a:spAutoFit/>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The most effective teams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C000">
                    <a:lumMod val="60000"/>
                    <a:lumOff val="40000"/>
                  </a:srgbClr>
                </a:solidFill>
                <a:effectLst>
                  <a:outerShdw blurRad="38100" dist="76200" dir="2700000" algn="tl">
                    <a:srgbClr val="000000">
                      <a:alpha val="81176"/>
                    </a:srgbClr>
                  </a:outerShdw>
                </a:effectLst>
                <a:uLnTx/>
                <a:uFillTx/>
                <a:latin typeface="Tahoma"/>
                <a:ea typeface="+mn-ea"/>
                <a:cs typeface="+mn-cs"/>
              </a:rPr>
              <a:t> share the following characteristics: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3. Reach decisions by consensus</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4. Think creatively</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5. Know how to resolve conflict</a:t>
            </a:r>
          </a:p>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normalizeH="0" baseline="0" noProof="0" dirty="0">
                <a:ln w="0"/>
                <a:effectLst>
                  <a:outerShdw blurRad="38100" dist="19050" dir="2700000" algn="tl" rotWithShape="0">
                    <a:schemeClr val="dk1">
                      <a:alpha val="40000"/>
                    </a:schemeClr>
                  </a:outerShdw>
                </a:effectLst>
                <a:uLnTx/>
                <a:uFillTx/>
                <a:latin typeface="Tahoma"/>
                <a:ea typeface="+mn-ea"/>
                <a:cs typeface="+mn-cs"/>
              </a:rPr>
              <a:t>6. Stat focused </a:t>
            </a:r>
          </a:p>
        </p:txBody>
      </p:sp>
    </p:spTree>
    <p:extLst>
      <p:ext uri="{BB962C8B-B14F-4D97-AF65-F5344CB8AC3E}">
        <p14:creationId xmlns:p14="http://schemas.microsoft.com/office/powerpoint/2010/main" val="2446396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6917324"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11" name="Rectangle 10">
            <a:extLst>
              <a:ext uri="{FF2B5EF4-FFF2-40B4-BE49-F238E27FC236}">
                <a16:creationId xmlns:a16="http://schemas.microsoft.com/office/drawing/2014/main" id="{679AB963-24A7-FD87-E342-15AE64477DBA}"/>
              </a:ext>
            </a:extLst>
          </p:cNvPr>
          <p:cNvSpPr/>
          <p:nvPr/>
        </p:nvSpPr>
        <p:spPr bwMode="auto">
          <a:xfrm>
            <a:off x="2676130" y="483969"/>
            <a:ext cx="8435443" cy="661061"/>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lnSpc>
                <a:spcPct val="150000"/>
              </a:lnSpc>
              <a:spcBef>
                <a:spcPct val="0"/>
              </a:spcBef>
              <a:spcAft>
                <a:spcPct val="0"/>
              </a:spcAft>
            </a:pPr>
            <a:r>
              <a:rPr lang="en-US" sz="3200" b="1" dirty="0">
                <a:ln>
                  <a:solidFill>
                    <a:srgbClr val="000000"/>
                  </a:solidFill>
                </a:ln>
                <a:effectLst>
                  <a:outerShdw blurRad="38100" dist="76200" dir="2700000" algn="tl">
                    <a:srgbClr val="000000">
                      <a:alpha val="81176"/>
                    </a:srgbClr>
                  </a:outerShdw>
                </a:effectLst>
                <a:latin typeface="Tahoma"/>
              </a:rPr>
              <a:t>Collaborating on Communication Efforts</a:t>
            </a:r>
            <a:endParaRPr kumimoji="0" lang="en-US" sz="3200" b="1" i="0" u="none" strike="noStrike" kern="1200" cap="none" spc="0" normalizeH="0" baseline="0" noProof="0" dirty="0">
              <a:ln>
                <a:solidFill>
                  <a:srgbClr val="000000"/>
                </a:solidFill>
              </a:ln>
              <a:effectLst>
                <a:outerShdw blurRad="38100" dist="76200" dir="2700000" algn="tl">
                  <a:srgbClr val="000000">
                    <a:alpha val="81176"/>
                  </a:srgbClr>
                </a:outerShdw>
              </a:effectLst>
              <a:uLnTx/>
              <a:uFillTx/>
              <a:latin typeface="Tahoma"/>
              <a:ea typeface="+mn-ea"/>
              <a:cs typeface="+mn-cs"/>
            </a:endParaRPr>
          </a:p>
        </p:txBody>
      </p:sp>
      <p:sp>
        <p:nvSpPr>
          <p:cNvPr id="7" name="TextBox 6">
            <a:extLst>
              <a:ext uri="{FF2B5EF4-FFF2-40B4-BE49-F238E27FC236}">
                <a16:creationId xmlns:a16="http://schemas.microsoft.com/office/drawing/2014/main" id="{A38D5BD0-4459-1FB4-AA9E-D4B14A0794B0}"/>
              </a:ext>
            </a:extLst>
          </p:cNvPr>
          <p:cNvSpPr txBox="1"/>
          <p:nvPr/>
        </p:nvSpPr>
        <p:spPr>
          <a:xfrm>
            <a:off x="1621968" y="2392256"/>
            <a:ext cx="8848918" cy="2554545"/>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40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the collective </a:t>
            </a:r>
            <a:r>
              <a:rPr lang="en-US" sz="4000" b="1" dirty="0">
                <a:solidFill>
                  <a:srgbClr val="C00000"/>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energy</a:t>
            </a:r>
            <a:r>
              <a:rPr lang="en-US" sz="40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 and </a:t>
            </a:r>
            <a:r>
              <a:rPr lang="en-US" sz="4000" b="1" dirty="0">
                <a:solidFill>
                  <a:srgbClr val="C00000"/>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expertise </a:t>
            </a:r>
            <a:r>
              <a:rPr lang="en-US" sz="40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of the </a:t>
            </a:r>
            <a:r>
              <a:rPr lang="en-US" sz="4000" b="1" dirty="0">
                <a:solidFill>
                  <a:srgbClr val="C00000"/>
                </a:solidFill>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various members </a:t>
            </a:r>
            <a:r>
              <a:rPr lang="en-US" sz="40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can lead to results that transcend what each  individual could do otherwise. </a:t>
            </a:r>
          </a:p>
        </p:txBody>
      </p:sp>
    </p:spTree>
    <p:extLst>
      <p:ext uri="{BB962C8B-B14F-4D97-AF65-F5344CB8AC3E}">
        <p14:creationId xmlns:p14="http://schemas.microsoft.com/office/powerpoint/2010/main" val="15418980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070313" y="1761712"/>
            <a:ext cx="7548176" cy="3427534"/>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defRPr/>
            </a:pPr>
            <a:r>
              <a:rPr lang="en-US" sz="4400" b="1" dirty="0">
                <a:solidFill>
                  <a:srgbClr val="FF0000"/>
                </a:solidFill>
                <a:latin typeface="Times New Roman" panose="02020603050405020304" pitchFamily="18" charset="0"/>
              </a:rPr>
              <a:t>Difference between work group and work team</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39067524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311643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027998" y="1402585"/>
            <a:ext cx="7548176" cy="923676"/>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work group</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6" name="TextBox 5">
            <a:extLst>
              <a:ext uri="{FF2B5EF4-FFF2-40B4-BE49-F238E27FC236}">
                <a16:creationId xmlns:a16="http://schemas.microsoft.com/office/drawing/2014/main" id="{420FBE8E-A6A4-4577-FFFA-FC47CD0C1713}"/>
              </a:ext>
            </a:extLst>
          </p:cNvPr>
          <p:cNvSpPr txBox="1"/>
          <p:nvPr/>
        </p:nvSpPr>
        <p:spPr>
          <a:xfrm>
            <a:off x="1671541" y="2435480"/>
            <a:ext cx="8463059" cy="2376035"/>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A group that interacts primarily to share information and to make decisions to help each group member perform within  his or her area of responsibility.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2800" b="1" dirty="0">
                <a:effectLst>
                  <a:outerShdw blurRad="50800" dist="38100" dir="8100000" algn="tr" rotWithShape="0">
                    <a:srgbClr val="808080">
                      <a:alpha val="40000"/>
                    </a:srgbClr>
                  </a:outerShdw>
                </a:effectLst>
                <a:latin typeface="Aharoni" panose="02010803020104030203" pitchFamily="2" charset="-79"/>
                <a:cs typeface="Aharoni" panose="02010803020104030203" pitchFamily="2" charset="-79"/>
              </a:rPr>
              <a:t>No joint effort required. </a:t>
            </a:r>
          </a:p>
        </p:txBody>
      </p:sp>
    </p:spTree>
    <p:extLst>
      <p:ext uri="{BB962C8B-B14F-4D97-AF65-F5344CB8AC3E}">
        <p14:creationId xmlns:p14="http://schemas.microsoft.com/office/powerpoint/2010/main" val="21214010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311643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7" name="Rectangle 6">
            <a:extLst>
              <a:ext uri="{FF2B5EF4-FFF2-40B4-BE49-F238E27FC236}">
                <a16:creationId xmlns:a16="http://schemas.microsoft.com/office/drawing/2014/main" id="{65505296-5E97-57F7-4853-473017EF1CBF}"/>
              </a:ext>
            </a:extLst>
          </p:cNvPr>
          <p:cNvSpPr/>
          <p:nvPr/>
        </p:nvSpPr>
        <p:spPr bwMode="auto">
          <a:xfrm>
            <a:off x="1910344" y="1427534"/>
            <a:ext cx="7548176" cy="923676"/>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work Team</a:t>
            </a:r>
            <a:endParaRPr kumimoji="0" lang="en-GB"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sp>
        <p:nvSpPr>
          <p:cNvPr id="6" name="TextBox 5">
            <a:extLst>
              <a:ext uri="{FF2B5EF4-FFF2-40B4-BE49-F238E27FC236}">
                <a16:creationId xmlns:a16="http://schemas.microsoft.com/office/drawing/2014/main" id="{420FBE8E-A6A4-4577-FFFA-FC47CD0C1713}"/>
              </a:ext>
            </a:extLst>
          </p:cNvPr>
          <p:cNvSpPr txBox="1"/>
          <p:nvPr/>
        </p:nvSpPr>
        <p:spPr>
          <a:xfrm>
            <a:off x="2332427" y="2829339"/>
            <a:ext cx="8006093" cy="1815882"/>
          </a:xfrm>
          <a:prstGeom prst="rect">
            <a:avLst/>
          </a:prstGeom>
          <a:noFill/>
        </p:spPr>
        <p:txBody>
          <a:bodyPr wrap="square">
            <a:spAutoFit/>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2800" b="1" i="0" u="none" strike="noStrike" kern="1200" cap="none" spc="0" normalizeH="0" baseline="0" noProof="0" dirty="0">
                <a:ln>
                  <a:noFill/>
                </a:ln>
                <a:solidFill>
                  <a:prstClr val="black"/>
                </a:solidFill>
                <a:effectLst>
                  <a:outerShdw blurRad="50800" dist="38100" dir="8100000" algn="tr" rotWithShape="0">
                    <a:srgbClr val="808080">
                      <a:alpha val="40000"/>
                    </a:srgbClr>
                  </a:outerShdw>
                </a:effectLst>
                <a:uLnTx/>
                <a:uFillTx/>
                <a:latin typeface="Aharoni" panose="02010803020104030203" pitchFamily="2" charset="-79"/>
                <a:ea typeface="+mn-ea"/>
                <a:cs typeface="Aharoni" panose="02010803020104030203" pitchFamily="2" charset="-79"/>
              </a:rPr>
              <a:t>Generates positive synergy through coordinated efforts result in a performance that is greater than the sum of the individual inputs</a:t>
            </a:r>
          </a:p>
        </p:txBody>
      </p:sp>
    </p:spTree>
    <p:extLst>
      <p:ext uri="{BB962C8B-B14F-4D97-AF65-F5344CB8AC3E}">
        <p14:creationId xmlns:p14="http://schemas.microsoft.com/office/powerpoint/2010/main" val="38985953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78313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0.2|15.8|7.1|15.3|23.7|84.7"/>
</p:tagLst>
</file>

<file path=ppt/tags/tag2.xml><?xml version="1.0" encoding="utf-8"?>
<p:tagLst xmlns:a="http://schemas.openxmlformats.org/drawingml/2006/main" xmlns:r="http://schemas.openxmlformats.org/officeDocument/2006/relationships" xmlns:p="http://schemas.openxmlformats.org/presentationml/2006/main">
  <p:tag name="TIMING" val="|17|6.1"/>
</p:tagLst>
</file>

<file path=ppt/tags/tag3.xml><?xml version="1.0" encoding="utf-8"?>
<p:tagLst xmlns:a="http://schemas.openxmlformats.org/drawingml/2006/main" xmlns:r="http://schemas.openxmlformats.org/officeDocument/2006/relationships" xmlns:p="http://schemas.openxmlformats.org/presentationml/2006/main">
  <p:tag name="TIMING" val="|41.8"/>
</p:tagLst>
</file>

<file path=ppt/tags/tag4.xml><?xml version="1.0" encoding="utf-8"?>
<p:tagLst xmlns:a="http://schemas.openxmlformats.org/drawingml/2006/main" xmlns:r="http://schemas.openxmlformats.org/officeDocument/2006/relationships" xmlns:p="http://schemas.openxmlformats.org/presentationml/2006/main">
  <p:tag name="TIMING" val="|241.4"/>
</p:tagLst>
</file>

<file path=ppt/tags/tag5.xml><?xml version="1.0" encoding="utf-8"?>
<p:tagLst xmlns:a="http://schemas.openxmlformats.org/drawingml/2006/main" xmlns:r="http://schemas.openxmlformats.org/officeDocument/2006/relationships" xmlns:p="http://schemas.openxmlformats.org/presentationml/2006/main">
  <p:tag name="TIMING" val="|161.1|1.8"/>
</p:tagLst>
</file>

<file path=ppt/tags/tag6.xml><?xml version="1.0" encoding="utf-8"?>
<p:tagLst xmlns:a="http://schemas.openxmlformats.org/drawingml/2006/main" xmlns:r="http://schemas.openxmlformats.org/officeDocument/2006/relationships" xmlns:p="http://schemas.openxmlformats.org/presentationml/2006/main">
  <p:tag name="TIMING" val="|1.1|1.2|3|2.4|1|40.1"/>
</p:tagLst>
</file>

<file path=ppt/tags/tag7.xml><?xml version="1.0" encoding="utf-8"?>
<p:tagLst xmlns:a="http://schemas.openxmlformats.org/drawingml/2006/main" xmlns:r="http://schemas.openxmlformats.org/officeDocument/2006/relationships" xmlns:p="http://schemas.openxmlformats.org/presentationml/2006/main">
  <p:tag name="TIMING" val="|0.7|7.8|1.9|0.7|0.9"/>
</p:tagLst>
</file>

<file path=ppt/tags/tag8.xml><?xml version="1.0" encoding="utf-8"?>
<p:tagLst xmlns:a="http://schemas.openxmlformats.org/drawingml/2006/main" xmlns:r="http://schemas.openxmlformats.org/officeDocument/2006/relationships" xmlns:p="http://schemas.openxmlformats.org/presentationml/2006/main">
  <p:tag name="TIMING" val="|0.7|3.3|1.8|0.7|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A8B6CF7-0E3E-49BE-9C9E-0B61A18753BD}"/>
</file>

<file path=customXml/itemProps2.xml><?xml version="1.0" encoding="utf-8"?>
<ds:datastoreItem xmlns:ds="http://schemas.openxmlformats.org/officeDocument/2006/customXml" ds:itemID="{B26BCBBA-5321-472D-9707-278CEE3386ED}"/>
</file>

<file path=customXml/itemProps3.xml><?xml version="1.0" encoding="utf-8"?>
<ds:datastoreItem xmlns:ds="http://schemas.openxmlformats.org/officeDocument/2006/customXml" ds:itemID="{9AF62C95-16C1-43E7-BFBC-5BAD31D35A37}"/>
</file>

<file path=docProps/app.xml><?xml version="1.0" encoding="utf-8"?>
<Properties xmlns="http://schemas.openxmlformats.org/officeDocument/2006/extended-properties" xmlns:vt="http://schemas.openxmlformats.org/officeDocument/2006/docPropsVTypes">
  <TotalTime>6441</TotalTime>
  <Words>2353</Words>
  <Application>Microsoft Office PowerPoint</Application>
  <PresentationFormat>Widescreen</PresentationFormat>
  <Paragraphs>276</Paragraphs>
  <Slides>43</Slides>
  <Notes>39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43</vt:i4>
      </vt:variant>
    </vt:vector>
  </HeadingPairs>
  <TitlesOfParts>
    <vt:vector size="53" baseType="lpstr">
      <vt:lpstr>Aharoni</vt:lpstr>
      <vt:lpstr>Arial</vt:lpstr>
      <vt:lpstr>Calibri</vt:lpstr>
      <vt:lpstr>Calibri Light</vt:lpstr>
      <vt:lpstr>Sakkal Majalla</vt:lpstr>
      <vt:lpstr>Tahoma</vt:lpstr>
      <vt:lpstr>Times New Roman</vt:lpstr>
      <vt:lpstr>Wingdings</vt:lpstr>
      <vt:lpstr>Office Theme</vt:lpstr>
      <vt:lpstr>1_Office Theme</vt:lpstr>
      <vt:lpstr>PRESENTATION AND WRITING SKILLS         lecture No. 3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140</cp:revision>
  <dcterms:created xsi:type="dcterms:W3CDTF">2021-08-03T13:03:26Z</dcterms:created>
  <dcterms:modified xsi:type="dcterms:W3CDTF">2024-06-20T20:42:40Z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