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333" r:id="rId2"/>
    <p:sldId id="315" r:id="rId3"/>
    <p:sldId id="437" r:id="rId4"/>
    <p:sldId id="438" r:id="rId5"/>
    <p:sldId id="439" r:id="rId6"/>
    <p:sldId id="454" r:id="rId7"/>
    <p:sldId id="473" r:id="rId8"/>
    <p:sldId id="440" r:id="rId9"/>
    <p:sldId id="441" r:id="rId10"/>
    <p:sldId id="442" r:id="rId11"/>
    <p:sldId id="443" r:id="rId12"/>
    <p:sldId id="445" r:id="rId13"/>
    <p:sldId id="446" r:id="rId14"/>
    <p:sldId id="444" r:id="rId15"/>
    <p:sldId id="447" r:id="rId16"/>
    <p:sldId id="448" r:id="rId17"/>
    <p:sldId id="449" r:id="rId18"/>
    <p:sldId id="450" r:id="rId19"/>
    <p:sldId id="451" r:id="rId20"/>
    <p:sldId id="452" r:id="rId21"/>
    <p:sldId id="453" r:id="rId22"/>
    <p:sldId id="272" r:id="rId23"/>
    <p:sldId id="273" r:id="rId24"/>
    <p:sldId id="278" r:id="rId25"/>
    <p:sldId id="279" r:id="rId26"/>
    <p:sldId id="267" r:id="rId27"/>
    <p:sldId id="281" r:id="rId28"/>
    <p:sldId id="475" r:id="rId29"/>
    <p:sldId id="269" r:id="rId30"/>
    <p:sldId id="474" r:id="rId31"/>
    <p:sldId id="477" r:id="rId32"/>
    <p:sldId id="283" r:id="rId33"/>
    <p:sldId id="284" r:id="rId34"/>
    <p:sldId id="286" r:id="rId35"/>
    <p:sldId id="478" r:id="rId36"/>
    <p:sldId id="363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-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8/23/2023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>
            <a:extLst>
              <a:ext uri="{FF2B5EF4-FFF2-40B4-BE49-F238E27FC236}">
                <a16:creationId xmlns:a16="http://schemas.microsoft.com/office/drawing/2014/main" id="{9D141220-E79E-056F-62A6-C3CE61925BFA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C7C44FC1-EB59-4783-B04A-E36CB668A1B9}" type="datetime1">
              <a:rPr lang="ar-SA" altLang="en-US" smtClean="0">
                <a:latin typeface="Arial" panose="020B0604020202020204" pitchFamily="34" charset="0"/>
              </a:rPr>
              <a:pPr/>
              <a:t>07/02/1445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8195" name="Rectangle 7">
            <a:extLst>
              <a:ext uri="{FF2B5EF4-FFF2-40B4-BE49-F238E27FC236}">
                <a16:creationId xmlns:a16="http://schemas.microsoft.com/office/drawing/2014/main" id="{BFB8CBA4-7F09-FA83-5615-B0E6D4D787F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890C8771-863B-41D6-8C50-99434C0DD5AB}" type="slidenum">
              <a:rPr lang="ar-SA" altLang="en-US">
                <a:latin typeface="Arial" panose="020B0604020202020204" pitchFamily="34" charset="0"/>
              </a:rPr>
              <a:pPr/>
              <a:t>2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8196" name="Rectangle 2">
            <a:extLst>
              <a:ext uri="{FF2B5EF4-FFF2-40B4-BE49-F238E27FC236}">
                <a16:creationId xmlns:a16="http://schemas.microsoft.com/office/drawing/2014/main" id="{8338F264-6F7E-D2BC-8E0E-5D2AB03812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7" name="Rectangle 3">
            <a:extLst>
              <a:ext uri="{FF2B5EF4-FFF2-40B4-BE49-F238E27FC236}">
                <a16:creationId xmlns:a16="http://schemas.microsoft.com/office/drawing/2014/main" id="{AB5C3D10-120B-62D7-EA14-F64F981FBDA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3">
            <a:extLst>
              <a:ext uri="{FF2B5EF4-FFF2-40B4-BE49-F238E27FC236}">
                <a16:creationId xmlns:a16="http://schemas.microsoft.com/office/drawing/2014/main" id="{209AA0F9-12D0-06F4-0C0F-E12FE09402AA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E63D30A7-C7C1-47CB-80C8-1D994D0F29D6}" type="datetime1">
              <a:rPr lang="ar-SA" altLang="en-US" smtClean="0">
                <a:latin typeface="Arial" panose="020B0604020202020204" pitchFamily="34" charset="0"/>
              </a:rPr>
              <a:pPr/>
              <a:t>07/02/1445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1139" name="Rectangle 7">
            <a:extLst>
              <a:ext uri="{FF2B5EF4-FFF2-40B4-BE49-F238E27FC236}">
                <a16:creationId xmlns:a16="http://schemas.microsoft.com/office/drawing/2014/main" id="{E3ABD402-DC59-AA10-72A3-1C8ECF2C78F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04397488-E9EA-411A-8146-5FA85D39CD5B}" type="slidenum">
              <a:rPr lang="ar-SA" altLang="en-US">
                <a:latin typeface="Arial" panose="020B0604020202020204" pitchFamily="34" charset="0"/>
              </a:rPr>
              <a:pPr/>
              <a:t>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1140" name="Rectangle 2">
            <a:extLst>
              <a:ext uri="{FF2B5EF4-FFF2-40B4-BE49-F238E27FC236}">
                <a16:creationId xmlns:a16="http://schemas.microsoft.com/office/drawing/2014/main" id="{7C6D8FE2-A04C-4EDD-CDDA-BD2D5472DC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1" name="Rectangle 3">
            <a:extLst>
              <a:ext uri="{FF2B5EF4-FFF2-40B4-BE49-F238E27FC236}">
                <a16:creationId xmlns:a16="http://schemas.microsoft.com/office/drawing/2014/main" id="{CC670F57-7778-4D8C-C135-E1D373A19A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3">
            <a:extLst>
              <a:ext uri="{FF2B5EF4-FFF2-40B4-BE49-F238E27FC236}">
                <a16:creationId xmlns:a16="http://schemas.microsoft.com/office/drawing/2014/main" id="{F9CB01E1-CA82-92F2-2DB6-50ED50AE960B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3D78879B-6916-43CF-89CD-527220933CFC}" type="datetime1">
              <a:rPr lang="ar-SA" altLang="en-US" smtClean="0">
                <a:latin typeface="Arial" panose="020B0604020202020204" pitchFamily="34" charset="0"/>
              </a:rPr>
              <a:pPr/>
              <a:t>07/02/1445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3187" name="Rectangle 7">
            <a:extLst>
              <a:ext uri="{FF2B5EF4-FFF2-40B4-BE49-F238E27FC236}">
                <a16:creationId xmlns:a16="http://schemas.microsoft.com/office/drawing/2014/main" id="{D5C06C3A-3D22-B1F4-D675-8A3318F1122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A4469FDE-DBE3-4733-AC67-71098DF84B46}" type="slidenum">
              <a:rPr lang="ar-SA" altLang="en-US">
                <a:latin typeface="Arial" panose="020B0604020202020204" pitchFamily="34" charset="0"/>
              </a:rPr>
              <a:pPr/>
              <a:t>4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3188" name="Rectangle 2">
            <a:extLst>
              <a:ext uri="{FF2B5EF4-FFF2-40B4-BE49-F238E27FC236}">
                <a16:creationId xmlns:a16="http://schemas.microsoft.com/office/drawing/2014/main" id="{DF34F665-C988-D752-57A5-5D675591DCA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9" name="Rectangle 3">
            <a:extLst>
              <a:ext uri="{FF2B5EF4-FFF2-40B4-BE49-F238E27FC236}">
                <a16:creationId xmlns:a16="http://schemas.microsoft.com/office/drawing/2014/main" id="{1C820EF0-9AAD-E154-CB48-648259BB2BC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3">
            <a:extLst>
              <a:ext uri="{FF2B5EF4-FFF2-40B4-BE49-F238E27FC236}">
                <a16:creationId xmlns:a16="http://schemas.microsoft.com/office/drawing/2014/main" id="{6341AE78-C1E8-30FD-696E-A6E6C0B3C03C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FECFEE58-93DD-4C64-BF80-16BADD84BCDD}" type="datetime1">
              <a:rPr lang="ar-SA" altLang="en-US" smtClean="0">
                <a:latin typeface="Arial" panose="020B0604020202020204" pitchFamily="34" charset="0"/>
              </a:rPr>
              <a:pPr/>
              <a:t>07/02/1445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5235" name="Rectangle 7">
            <a:extLst>
              <a:ext uri="{FF2B5EF4-FFF2-40B4-BE49-F238E27FC236}">
                <a16:creationId xmlns:a16="http://schemas.microsoft.com/office/drawing/2014/main" id="{DF80F18E-36B8-9561-1436-500E22E7E0C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5A1A2D11-582E-4715-8CED-7DB263BC1DA6}" type="slidenum">
              <a:rPr lang="ar-SA" altLang="en-US">
                <a:latin typeface="Arial" panose="020B0604020202020204" pitchFamily="34" charset="0"/>
              </a:rPr>
              <a:pPr/>
              <a:t>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5236" name="Rectangle 2">
            <a:extLst>
              <a:ext uri="{FF2B5EF4-FFF2-40B4-BE49-F238E27FC236}">
                <a16:creationId xmlns:a16="http://schemas.microsoft.com/office/drawing/2014/main" id="{7BBEB1C6-9D18-7CE2-26A1-FBF2DADE940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7" name="Rectangle 3">
            <a:extLst>
              <a:ext uri="{FF2B5EF4-FFF2-40B4-BE49-F238E27FC236}">
                <a16:creationId xmlns:a16="http://schemas.microsoft.com/office/drawing/2014/main" id="{4DECF578-6F54-E62A-1729-51DAA687A13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3">
            <a:extLst>
              <a:ext uri="{FF2B5EF4-FFF2-40B4-BE49-F238E27FC236}">
                <a16:creationId xmlns:a16="http://schemas.microsoft.com/office/drawing/2014/main" id="{6341AE78-C1E8-30FD-696E-A6E6C0B3C03C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FECFEE58-93DD-4C64-BF80-16BADD84BCDD}" type="datetime1">
              <a:rPr lang="ar-SA" altLang="en-US" smtClean="0">
                <a:latin typeface="Arial" panose="020B0604020202020204" pitchFamily="34" charset="0"/>
              </a:rPr>
              <a:pPr/>
              <a:t>07/02/1445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5235" name="Rectangle 7">
            <a:extLst>
              <a:ext uri="{FF2B5EF4-FFF2-40B4-BE49-F238E27FC236}">
                <a16:creationId xmlns:a16="http://schemas.microsoft.com/office/drawing/2014/main" id="{DF80F18E-36B8-9561-1436-500E22E7E0C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5A1A2D11-582E-4715-8CED-7DB263BC1DA6}" type="slidenum">
              <a:rPr lang="ar-SA" altLang="en-US">
                <a:latin typeface="Arial" panose="020B0604020202020204" pitchFamily="34" charset="0"/>
              </a:rPr>
              <a:pPr/>
              <a:t>6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5236" name="Rectangle 2">
            <a:extLst>
              <a:ext uri="{FF2B5EF4-FFF2-40B4-BE49-F238E27FC236}">
                <a16:creationId xmlns:a16="http://schemas.microsoft.com/office/drawing/2014/main" id="{7BBEB1C6-9D18-7CE2-26A1-FBF2DADE940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7" name="Rectangle 3">
            <a:extLst>
              <a:ext uri="{FF2B5EF4-FFF2-40B4-BE49-F238E27FC236}">
                <a16:creationId xmlns:a16="http://schemas.microsoft.com/office/drawing/2014/main" id="{4DECF578-6F54-E62A-1729-51DAA687A13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345457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3">
            <a:extLst>
              <a:ext uri="{FF2B5EF4-FFF2-40B4-BE49-F238E27FC236}">
                <a16:creationId xmlns:a16="http://schemas.microsoft.com/office/drawing/2014/main" id="{28E0339D-3A83-45B2-8FB1-1C324C6C31F2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C6E0A990-3C2F-F04F-947F-E6D37264CFD0}" type="datetime1">
              <a:rPr lang="en-US" altLang="en-US" smtClean="0">
                <a:latin typeface="Arial" panose="020B0604020202020204" pitchFamily="34" charset="0"/>
              </a:rPr>
              <a:t>8/23/2023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8547" name="Rectangle 7">
            <a:extLst>
              <a:ext uri="{FF2B5EF4-FFF2-40B4-BE49-F238E27FC236}">
                <a16:creationId xmlns:a16="http://schemas.microsoft.com/office/drawing/2014/main" id="{156DE746-12CC-41DC-8227-401D1FCE7E0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1186E032-EE91-4422-A5C6-11142C15EEC3}" type="slidenum">
              <a:rPr lang="ar-SA" altLang="en-US">
                <a:latin typeface="Arial" panose="020B0604020202020204" pitchFamily="34" charset="0"/>
              </a:rPr>
              <a:pPr/>
              <a:t>7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8548" name="Rectangle 2">
            <a:extLst>
              <a:ext uri="{FF2B5EF4-FFF2-40B4-BE49-F238E27FC236}">
                <a16:creationId xmlns:a16="http://schemas.microsoft.com/office/drawing/2014/main" id="{D2B3F119-DEA7-440A-9FDC-63DD220617B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9" name="Rectangle 3">
            <a:extLst>
              <a:ext uri="{FF2B5EF4-FFF2-40B4-BE49-F238E27FC236}">
                <a16:creationId xmlns:a16="http://schemas.microsoft.com/office/drawing/2014/main" id="{8EB03E88-BDA4-4A62-93EF-464D29B85E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38371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3">
            <a:extLst>
              <a:ext uri="{FF2B5EF4-FFF2-40B4-BE49-F238E27FC236}">
                <a16:creationId xmlns:a16="http://schemas.microsoft.com/office/drawing/2014/main" id="{CE6041B3-627C-B9ED-5FB2-79D39D57FDBE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D849789C-D41C-4092-8E85-799402346B76}" type="datetime1">
              <a:rPr lang="ar-SA" altLang="en-US" smtClean="0">
                <a:latin typeface="Arial" panose="020B0604020202020204" pitchFamily="34" charset="0"/>
              </a:rPr>
              <a:pPr/>
              <a:t>07/02/1445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7283" name="Rectangle 7">
            <a:extLst>
              <a:ext uri="{FF2B5EF4-FFF2-40B4-BE49-F238E27FC236}">
                <a16:creationId xmlns:a16="http://schemas.microsoft.com/office/drawing/2014/main" id="{E175A49C-26DD-E1C6-F0D7-FD856A90A0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5DBB7DF3-C4CE-4466-B89E-D834BCD135D7}" type="slidenum">
              <a:rPr lang="ar-SA" altLang="en-US">
                <a:latin typeface="Arial" panose="020B0604020202020204" pitchFamily="34" charset="0"/>
              </a:rPr>
              <a:pPr/>
              <a:t>8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7284" name="Rectangle 2">
            <a:extLst>
              <a:ext uri="{FF2B5EF4-FFF2-40B4-BE49-F238E27FC236}">
                <a16:creationId xmlns:a16="http://schemas.microsoft.com/office/drawing/2014/main" id="{858502D4-D8FA-6606-090E-4E620549B89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5" name="Rectangle 3">
            <a:extLst>
              <a:ext uri="{FF2B5EF4-FFF2-40B4-BE49-F238E27FC236}">
                <a16:creationId xmlns:a16="http://schemas.microsoft.com/office/drawing/2014/main" id="{7E9BDDD2-6387-0FDC-3C52-AFEE5990612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3">
            <a:extLst>
              <a:ext uri="{FF2B5EF4-FFF2-40B4-BE49-F238E27FC236}">
                <a16:creationId xmlns:a16="http://schemas.microsoft.com/office/drawing/2014/main" id="{68344F40-FD91-AAAB-FA91-70DA346FD57F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49C5C09F-B7A4-4CE6-A311-A1BCA840670D}" type="datetime1">
              <a:rPr lang="ar-SA" altLang="en-US" smtClean="0">
                <a:latin typeface="Arial" panose="020B0604020202020204" pitchFamily="34" charset="0"/>
              </a:rPr>
              <a:pPr/>
              <a:t>07/02/1445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9331" name="Rectangle 7">
            <a:extLst>
              <a:ext uri="{FF2B5EF4-FFF2-40B4-BE49-F238E27FC236}">
                <a16:creationId xmlns:a16="http://schemas.microsoft.com/office/drawing/2014/main" id="{E35009FF-A12F-31D9-84DB-1C0C24CC579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4743703E-BE4F-4563-982B-87BF5AA95507}" type="slidenum">
              <a:rPr lang="ar-SA" altLang="en-US">
                <a:latin typeface="Arial" panose="020B0604020202020204" pitchFamily="34" charset="0"/>
              </a:rPr>
              <a:pPr/>
              <a:t>9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9332" name="Rectangle 2">
            <a:extLst>
              <a:ext uri="{FF2B5EF4-FFF2-40B4-BE49-F238E27FC236}">
                <a16:creationId xmlns:a16="http://schemas.microsoft.com/office/drawing/2014/main" id="{558FB079-1938-8E89-80A8-8E875587D70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3" name="Rectangle 3">
            <a:extLst>
              <a:ext uri="{FF2B5EF4-FFF2-40B4-BE49-F238E27FC236}">
                <a16:creationId xmlns:a16="http://schemas.microsoft.com/office/drawing/2014/main" id="{FF911C1D-75A9-DAAA-7648-2F90D5193F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3">
            <a:extLst>
              <a:ext uri="{FF2B5EF4-FFF2-40B4-BE49-F238E27FC236}">
                <a16:creationId xmlns:a16="http://schemas.microsoft.com/office/drawing/2014/main" id="{09287C70-E615-A860-3E68-D499E0716BC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C842239B-9C41-4A55-8419-57E9CE9FC04B}" type="datetime1">
              <a:rPr lang="ar-SA" altLang="en-US" smtClean="0">
                <a:latin typeface="Arial" panose="020B0604020202020204" pitchFamily="34" charset="0"/>
              </a:rPr>
              <a:pPr/>
              <a:t>07/02/1445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1379" name="Rectangle 7">
            <a:extLst>
              <a:ext uri="{FF2B5EF4-FFF2-40B4-BE49-F238E27FC236}">
                <a16:creationId xmlns:a16="http://schemas.microsoft.com/office/drawing/2014/main" id="{07AA1893-3466-99B8-C724-52197806701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E3322A3F-B218-402D-9CD8-42186192AF69}" type="slidenum">
              <a:rPr lang="ar-SA" altLang="en-US">
                <a:latin typeface="Arial" panose="020B0604020202020204" pitchFamily="34" charset="0"/>
              </a:rPr>
              <a:pPr/>
              <a:t>10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1380" name="Rectangle 2">
            <a:extLst>
              <a:ext uri="{FF2B5EF4-FFF2-40B4-BE49-F238E27FC236}">
                <a16:creationId xmlns:a16="http://schemas.microsoft.com/office/drawing/2014/main" id="{3891AD1C-9BEA-E44F-5C18-33396C05212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1" name="Rectangle 3">
            <a:extLst>
              <a:ext uri="{FF2B5EF4-FFF2-40B4-BE49-F238E27FC236}">
                <a16:creationId xmlns:a16="http://schemas.microsoft.com/office/drawing/2014/main" id="{471DD76A-D815-CD95-416C-838618D678D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3">
            <a:extLst>
              <a:ext uri="{FF2B5EF4-FFF2-40B4-BE49-F238E27FC236}">
                <a16:creationId xmlns:a16="http://schemas.microsoft.com/office/drawing/2014/main" id="{72050BA1-329A-2BF7-D370-34E866BB431F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4690294C-9F5B-4A4A-9D2E-2B3E527B5C50}" type="datetime1">
              <a:rPr lang="ar-SA" altLang="en-US" smtClean="0">
                <a:latin typeface="Arial" panose="020B0604020202020204" pitchFamily="34" charset="0"/>
              </a:rPr>
              <a:pPr/>
              <a:t>07/02/1445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3427" name="Rectangle 7">
            <a:extLst>
              <a:ext uri="{FF2B5EF4-FFF2-40B4-BE49-F238E27FC236}">
                <a16:creationId xmlns:a16="http://schemas.microsoft.com/office/drawing/2014/main" id="{75CE3A41-39DC-8BD9-E319-5DB38907F5E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AABB3C24-F194-4D20-B566-C42440C8A418}" type="slidenum">
              <a:rPr lang="ar-SA" altLang="en-US">
                <a:latin typeface="Arial" panose="020B0604020202020204" pitchFamily="34" charset="0"/>
              </a:rPr>
              <a:pPr/>
              <a:t>11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3428" name="Rectangle 2">
            <a:extLst>
              <a:ext uri="{FF2B5EF4-FFF2-40B4-BE49-F238E27FC236}">
                <a16:creationId xmlns:a16="http://schemas.microsoft.com/office/drawing/2014/main" id="{E69FA74C-081D-4A48-9290-70D813033E8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9" name="Rectangle 3">
            <a:extLst>
              <a:ext uri="{FF2B5EF4-FFF2-40B4-BE49-F238E27FC236}">
                <a16:creationId xmlns:a16="http://schemas.microsoft.com/office/drawing/2014/main" id="{20CB1F62-0F96-253E-CDE9-65608668E2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3">
            <a:extLst>
              <a:ext uri="{FF2B5EF4-FFF2-40B4-BE49-F238E27FC236}">
                <a16:creationId xmlns:a16="http://schemas.microsoft.com/office/drawing/2014/main" id="{E018E1B0-0E3D-5CA2-99F3-1E0C86AD196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B00E85B9-97F4-4194-A4E3-7DD0EC0CFE7D}" type="datetime1">
              <a:rPr lang="ar-SA" altLang="en-US" smtClean="0">
                <a:latin typeface="Arial" panose="020B0604020202020204" pitchFamily="34" charset="0"/>
              </a:rPr>
              <a:pPr/>
              <a:t>07/02/1445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5475" name="Rectangle 7">
            <a:extLst>
              <a:ext uri="{FF2B5EF4-FFF2-40B4-BE49-F238E27FC236}">
                <a16:creationId xmlns:a16="http://schemas.microsoft.com/office/drawing/2014/main" id="{9439F24E-645F-514D-56DD-38EB615770D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7D4D1E60-FC65-4DB4-ADF9-8BEC9E702B00}" type="slidenum">
              <a:rPr lang="ar-SA" altLang="en-US">
                <a:latin typeface="Arial" panose="020B0604020202020204" pitchFamily="34" charset="0"/>
              </a:rPr>
              <a:pPr/>
              <a:t>12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5476" name="Rectangle 2">
            <a:extLst>
              <a:ext uri="{FF2B5EF4-FFF2-40B4-BE49-F238E27FC236}">
                <a16:creationId xmlns:a16="http://schemas.microsoft.com/office/drawing/2014/main" id="{17B4497C-1B1C-90CB-CE27-BC4A3BBA425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7" name="Rectangle 3">
            <a:extLst>
              <a:ext uri="{FF2B5EF4-FFF2-40B4-BE49-F238E27FC236}">
                <a16:creationId xmlns:a16="http://schemas.microsoft.com/office/drawing/2014/main" id="{9F947519-BAEF-D8F0-F133-48808FE6CE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3">
            <a:extLst>
              <a:ext uri="{FF2B5EF4-FFF2-40B4-BE49-F238E27FC236}">
                <a16:creationId xmlns:a16="http://schemas.microsoft.com/office/drawing/2014/main" id="{F5187433-866E-3562-1D1C-2A6B04B06830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94665E8B-DF5B-42A9-AF42-52614CABA910}" type="datetime1">
              <a:rPr lang="ar-SA" altLang="en-US" smtClean="0">
                <a:latin typeface="Arial" panose="020B0604020202020204" pitchFamily="34" charset="0"/>
              </a:rPr>
              <a:pPr/>
              <a:t>07/02/1445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7523" name="Rectangle 7">
            <a:extLst>
              <a:ext uri="{FF2B5EF4-FFF2-40B4-BE49-F238E27FC236}">
                <a16:creationId xmlns:a16="http://schemas.microsoft.com/office/drawing/2014/main" id="{582ED07D-0AE2-3868-9C0E-DB86EF99482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71EDE92A-AB33-4550-80FD-4C21AA078F2F}" type="slidenum">
              <a:rPr lang="ar-SA" altLang="en-US">
                <a:latin typeface="Arial" panose="020B0604020202020204" pitchFamily="34" charset="0"/>
              </a:rPr>
              <a:pPr/>
              <a:t>13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7524" name="Rectangle 2">
            <a:extLst>
              <a:ext uri="{FF2B5EF4-FFF2-40B4-BE49-F238E27FC236}">
                <a16:creationId xmlns:a16="http://schemas.microsoft.com/office/drawing/2014/main" id="{82A881BF-8DCC-D57F-92BA-F255058AE7C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5" name="Rectangle 3">
            <a:extLst>
              <a:ext uri="{FF2B5EF4-FFF2-40B4-BE49-F238E27FC236}">
                <a16:creationId xmlns:a16="http://schemas.microsoft.com/office/drawing/2014/main" id="{086FC732-4048-C51F-EF23-31CDC69A64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3">
            <a:extLst>
              <a:ext uri="{FF2B5EF4-FFF2-40B4-BE49-F238E27FC236}">
                <a16:creationId xmlns:a16="http://schemas.microsoft.com/office/drawing/2014/main" id="{220D229F-3E21-0149-EA18-E2C655EFB830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10E23C3D-FD78-43E2-B463-FDF571C58A58}" type="datetime1">
              <a:rPr lang="ar-SA" altLang="en-US" smtClean="0">
                <a:latin typeface="Arial" panose="020B0604020202020204" pitchFamily="34" charset="0"/>
              </a:rPr>
              <a:pPr/>
              <a:t>07/02/1445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9571" name="Rectangle 7">
            <a:extLst>
              <a:ext uri="{FF2B5EF4-FFF2-40B4-BE49-F238E27FC236}">
                <a16:creationId xmlns:a16="http://schemas.microsoft.com/office/drawing/2014/main" id="{242552C9-E859-33F4-B7BB-C47AE091BF7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9768842B-A9C7-4118-BB9D-5641CDD3A306}" type="slidenum">
              <a:rPr lang="ar-SA" altLang="en-US">
                <a:latin typeface="Arial" panose="020B0604020202020204" pitchFamily="34" charset="0"/>
              </a:rPr>
              <a:pPr/>
              <a:t>14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9572" name="Rectangle 2">
            <a:extLst>
              <a:ext uri="{FF2B5EF4-FFF2-40B4-BE49-F238E27FC236}">
                <a16:creationId xmlns:a16="http://schemas.microsoft.com/office/drawing/2014/main" id="{BA0DD3BB-E037-783F-DF03-ADF7303ECB8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3" name="Rectangle 3">
            <a:extLst>
              <a:ext uri="{FF2B5EF4-FFF2-40B4-BE49-F238E27FC236}">
                <a16:creationId xmlns:a16="http://schemas.microsoft.com/office/drawing/2014/main" id="{58EBEEE5-C5A2-1F96-A548-25C3492209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3">
            <a:extLst>
              <a:ext uri="{FF2B5EF4-FFF2-40B4-BE49-F238E27FC236}">
                <a16:creationId xmlns:a16="http://schemas.microsoft.com/office/drawing/2014/main" id="{58958798-FBD7-7F2C-5566-BBE1495AE441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585AC7F8-E529-4A40-9C21-66B32DED191A}" type="datetime1">
              <a:rPr lang="ar-SA" altLang="en-US" smtClean="0">
                <a:latin typeface="Arial" panose="020B0604020202020204" pitchFamily="34" charset="0"/>
              </a:rPr>
              <a:pPr/>
              <a:t>07/02/1445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11619" name="Rectangle 7">
            <a:extLst>
              <a:ext uri="{FF2B5EF4-FFF2-40B4-BE49-F238E27FC236}">
                <a16:creationId xmlns:a16="http://schemas.microsoft.com/office/drawing/2014/main" id="{DEA10F3D-A929-7F9F-2E07-590624ED377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367D91ED-9215-492C-9D95-4B310154161D}" type="slidenum">
              <a:rPr lang="ar-SA" altLang="en-US">
                <a:latin typeface="Arial" panose="020B0604020202020204" pitchFamily="34" charset="0"/>
              </a:rPr>
              <a:pPr/>
              <a:t>15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11620" name="Rectangle 2">
            <a:extLst>
              <a:ext uri="{FF2B5EF4-FFF2-40B4-BE49-F238E27FC236}">
                <a16:creationId xmlns:a16="http://schemas.microsoft.com/office/drawing/2014/main" id="{78D4B47C-9A73-60BB-2282-BFCE39140EB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21" name="Rectangle 3">
            <a:extLst>
              <a:ext uri="{FF2B5EF4-FFF2-40B4-BE49-F238E27FC236}">
                <a16:creationId xmlns:a16="http://schemas.microsoft.com/office/drawing/2014/main" id="{7D3896CF-4AC1-6A29-628C-7E9ED17236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3">
            <a:extLst>
              <a:ext uri="{FF2B5EF4-FFF2-40B4-BE49-F238E27FC236}">
                <a16:creationId xmlns:a16="http://schemas.microsoft.com/office/drawing/2014/main" id="{CEC5E3E0-D24B-7E50-A598-936764EB541D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7D78CBEF-F15C-4088-950A-27692BC8B357}" type="datetime1">
              <a:rPr lang="ar-SA" altLang="en-US" smtClean="0">
                <a:latin typeface="Arial" panose="020B0604020202020204" pitchFamily="34" charset="0"/>
              </a:rPr>
              <a:pPr/>
              <a:t>07/02/1445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13667" name="Rectangle 7">
            <a:extLst>
              <a:ext uri="{FF2B5EF4-FFF2-40B4-BE49-F238E27FC236}">
                <a16:creationId xmlns:a16="http://schemas.microsoft.com/office/drawing/2014/main" id="{85E0ABB0-27BC-1A02-7CE4-E9F8F42A2FE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4A90B0AB-4BBB-4E69-9F3A-324AE7E7B0EA}" type="slidenum">
              <a:rPr lang="ar-SA" altLang="en-US">
                <a:latin typeface="Arial" panose="020B0604020202020204" pitchFamily="34" charset="0"/>
              </a:rPr>
              <a:pPr/>
              <a:t>16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13668" name="Rectangle 2">
            <a:extLst>
              <a:ext uri="{FF2B5EF4-FFF2-40B4-BE49-F238E27FC236}">
                <a16:creationId xmlns:a16="http://schemas.microsoft.com/office/drawing/2014/main" id="{5153942A-1CC0-D7E9-F2A0-00DDB2CFFA5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9" name="Rectangle 3">
            <a:extLst>
              <a:ext uri="{FF2B5EF4-FFF2-40B4-BE49-F238E27FC236}">
                <a16:creationId xmlns:a16="http://schemas.microsoft.com/office/drawing/2014/main" id="{BB8A87F8-3410-4699-844C-A1802D44C26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3">
            <a:extLst>
              <a:ext uri="{FF2B5EF4-FFF2-40B4-BE49-F238E27FC236}">
                <a16:creationId xmlns:a16="http://schemas.microsoft.com/office/drawing/2014/main" id="{7E1DE755-074C-478E-2C48-6F25CB7436B2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0CB8F438-2A23-4AF2-A0CD-3E98066A91D9}" type="datetime1">
              <a:rPr lang="ar-SA" altLang="en-US" smtClean="0">
                <a:latin typeface="Arial" panose="020B0604020202020204" pitchFamily="34" charset="0"/>
              </a:rPr>
              <a:pPr/>
              <a:t>07/02/1445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15715" name="Rectangle 7">
            <a:extLst>
              <a:ext uri="{FF2B5EF4-FFF2-40B4-BE49-F238E27FC236}">
                <a16:creationId xmlns:a16="http://schemas.microsoft.com/office/drawing/2014/main" id="{859BDCA7-DE99-26F3-FA7F-A781A0C766F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AAC3480C-1E21-4359-9D44-1FF88BE54488}" type="slidenum">
              <a:rPr lang="ar-SA" altLang="en-US">
                <a:latin typeface="Arial" panose="020B0604020202020204" pitchFamily="34" charset="0"/>
              </a:rPr>
              <a:pPr/>
              <a:t>17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15716" name="Rectangle 2">
            <a:extLst>
              <a:ext uri="{FF2B5EF4-FFF2-40B4-BE49-F238E27FC236}">
                <a16:creationId xmlns:a16="http://schemas.microsoft.com/office/drawing/2014/main" id="{40A8A509-29E5-B237-CAB8-274F29045CB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7" name="Rectangle 3">
            <a:extLst>
              <a:ext uri="{FF2B5EF4-FFF2-40B4-BE49-F238E27FC236}">
                <a16:creationId xmlns:a16="http://schemas.microsoft.com/office/drawing/2014/main" id="{5CA5411A-CC07-1E0E-4D2E-89B6B8A795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3">
            <a:extLst>
              <a:ext uri="{FF2B5EF4-FFF2-40B4-BE49-F238E27FC236}">
                <a16:creationId xmlns:a16="http://schemas.microsoft.com/office/drawing/2014/main" id="{19A2BB40-DD0B-0125-CC6D-2BF68BE9C12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2460914F-C274-4C80-B97F-F6800F4FE72F}" type="datetime1">
              <a:rPr lang="ar-SA" altLang="en-US" smtClean="0">
                <a:latin typeface="Arial" panose="020B0604020202020204" pitchFamily="34" charset="0"/>
              </a:rPr>
              <a:pPr/>
              <a:t>07/02/1445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17763" name="Rectangle 7">
            <a:extLst>
              <a:ext uri="{FF2B5EF4-FFF2-40B4-BE49-F238E27FC236}">
                <a16:creationId xmlns:a16="http://schemas.microsoft.com/office/drawing/2014/main" id="{EFE38228-BCDA-26E6-9B47-1C6A6EC8D14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B31EA3D8-DF00-4F6A-9867-89EF1C29E35B}" type="slidenum">
              <a:rPr lang="ar-SA" altLang="en-US">
                <a:latin typeface="Arial" panose="020B0604020202020204" pitchFamily="34" charset="0"/>
              </a:rPr>
              <a:pPr/>
              <a:t>18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17764" name="Rectangle 2">
            <a:extLst>
              <a:ext uri="{FF2B5EF4-FFF2-40B4-BE49-F238E27FC236}">
                <a16:creationId xmlns:a16="http://schemas.microsoft.com/office/drawing/2014/main" id="{2BEB35D6-8C7F-CEE3-2074-A8C3391EDD3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5" name="Rectangle 3">
            <a:extLst>
              <a:ext uri="{FF2B5EF4-FFF2-40B4-BE49-F238E27FC236}">
                <a16:creationId xmlns:a16="http://schemas.microsoft.com/office/drawing/2014/main" id="{62B61E45-244B-A53B-7D02-9E56D2570A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3">
            <a:extLst>
              <a:ext uri="{FF2B5EF4-FFF2-40B4-BE49-F238E27FC236}">
                <a16:creationId xmlns:a16="http://schemas.microsoft.com/office/drawing/2014/main" id="{BC1D8CA4-F28C-9634-1EA5-93D5E0A6DDB5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89F2F7E3-3374-4DB0-996C-BE12D072D99C}" type="datetime1">
              <a:rPr lang="ar-SA" altLang="en-US" smtClean="0">
                <a:latin typeface="Arial" panose="020B0604020202020204" pitchFamily="34" charset="0"/>
              </a:rPr>
              <a:pPr/>
              <a:t>07/02/1445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19811" name="Rectangle 7">
            <a:extLst>
              <a:ext uri="{FF2B5EF4-FFF2-40B4-BE49-F238E27FC236}">
                <a16:creationId xmlns:a16="http://schemas.microsoft.com/office/drawing/2014/main" id="{13A2CF5A-4640-381B-F2BA-7631812FA8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96F08E31-CC91-4077-B864-E68070F0793C}" type="slidenum">
              <a:rPr lang="ar-SA" altLang="en-US">
                <a:latin typeface="Arial" panose="020B0604020202020204" pitchFamily="34" charset="0"/>
              </a:rPr>
              <a:pPr/>
              <a:t>19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19812" name="Rectangle 2">
            <a:extLst>
              <a:ext uri="{FF2B5EF4-FFF2-40B4-BE49-F238E27FC236}">
                <a16:creationId xmlns:a16="http://schemas.microsoft.com/office/drawing/2014/main" id="{EE20F04F-71E8-7E65-592D-36B791752EA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3" name="Rectangle 3">
            <a:extLst>
              <a:ext uri="{FF2B5EF4-FFF2-40B4-BE49-F238E27FC236}">
                <a16:creationId xmlns:a16="http://schemas.microsoft.com/office/drawing/2014/main" id="{0727196E-02E0-4421-FFBE-A34F3A4AC21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3">
            <a:extLst>
              <a:ext uri="{FF2B5EF4-FFF2-40B4-BE49-F238E27FC236}">
                <a16:creationId xmlns:a16="http://schemas.microsoft.com/office/drawing/2014/main" id="{EE26D66C-6E95-D031-6923-836DBFD0DF6A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7CCDB2DE-2DE1-4045-9C2F-5BB47F55F24A}" type="datetime1">
              <a:rPr lang="ar-SA" altLang="en-US" smtClean="0">
                <a:latin typeface="Arial" panose="020B0604020202020204" pitchFamily="34" charset="0"/>
              </a:rPr>
              <a:pPr/>
              <a:t>07/02/1445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21859" name="Rectangle 7">
            <a:extLst>
              <a:ext uri="{FF2B5EF4-FFF2-40B4-BE49-F238E27FC236}">
                <a16:creationId xmlns:a16="http://schemas.microsoft.com/office/drawing/2014/main" id="{4D6218E4-1425-B381-2677-2AB5353DE09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2B7A1158-B267-43C5-84A7-02503AC0708B}" type="slidenum">
              <a:rPr lang="ar-SA" altLang="en-US">
                <a:latin typeface="Arial" panose="020B0604020202020204" pitchFamily="34" charset="0"/>
              </a:rPr>
              <a:pPr/>
              <a:t>20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21860" name="Rectangle 2">
            <a:extLst>
              <a:ext uri="{FF2B5EF4-FFF2-40B4-BE49-F238E27FC236}">
                <a16:creationId xmlns:a16="http://schemas.microsoft.com/office/drawing/2014/main" id="{F6C04005-40E5-1C3E-6604-721E99984D5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61" name="Rectangle 3">
            <a:extLst>
              <a:ext uri="{FF2B5EF4-FFF2-40B4-BE49-F238E27FC236}">
                <a16:creationId xmlns:a16="http://schemas.microsoft.com/office/drawing/2014/main" id="{468E436F-38B0-C1C5-D313-29AA9A5B9F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3">
            <a:extLst>
              <a:ext uri="{FF2B5EF4-FFF2-40B4-BE49-F238E27FC236}">
                <a16:creationId xmlns:a16="http://schemas.microsoft.com/office/drawing/2014/main" id="{3A388B42-95F4-2F86-2634-DB8948606A83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F8F6AA97-EBA7-4A15-9759-7274EA8F5651}" type="datetime1">
              <a:rPr lang="ar-SA" altLang="en-US" smtClean="0">
                <a:latin typeface="Arial" panose="020B0604020202020204" pitchFamily="34" charset="0"/>
              </a:rPr>
              <a:pPr/>
              <a:t>07/02/1445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23907" name="Rectangle 7">
            <a:extLst>
              <a:ext uri="{FF2B5EF4-FFF2-40B4-BE49-F238E27FC236}">
                <a16:creationId xmlns:a16="http://schemas.microsoft.com/office/drawing/2014/main" id="{5FE38F0D-E2DF-0397-FC9A-51FDB4E76A3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033A07C4-BADE-4C14-B2E5-2047C0F81B0E}" type="slidenum">
              <a:rPr lang="ar-SA" altLang="en-US">
                <a:latin typeface="Arial" panose="020B0604020202020204" pitchFamily="34" charset="0"/>
              </a:rPr>
              <a:pPr/>
              <a:t>21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23908" name="Rectangle 2">
            <a:extLst>
              <a:ext uri="{FF2B5EF4-FFF2-40B4-BE49-F238E27FC236}">
                <a16:creationId xmlns:a16="http://schemas.microsoft.com/office/drawing/2014/main" id="{0CD3862C-2001-6B98-D2BB-B94CC75B16A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9" name="Rectangle 3">
            <a:extLst>
              <a:ext uri="{FF2B5EF4-FFF2-40B4-BE49-F238E27FC236}">
                <a16:creationId xmlns:a16="http://schemas.microsoft.com/office/drawing/2014/main" id="{BAA43A50-C7B8-D99F-AC42-AC6895ABD4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3">
            <a:extLst>
              <a:ext uri="{FF2B5EF4-FFF2-40B4-BE49-F238E27FC236}">
                <a16:creationId xmlns:a16="http://schemas.microsoft.com/office/drawing/2014/main" id="{495ADF3B-6926-9ED3-93D8-4F693E3D25F1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FE7180B-50BD-4409-A162-51AFD3A29987}" type="datetime1">
              <a:rPr lang="ar-SA" altLang="en-US" smtClean="0">
                <a:latin typeface="Arial" panose="020B0604020202020204" pitchFamily="34" charset="0"/>
              </a:rPr>
              <a:pPr eaLnBrk="1" hangingPunct="1"/>
              <a:t>07/02/1445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1683" name="Rectangle 7">
            <a:extLst>
              <a:ext uri="{FF2B5EF4-FFF2-40B4-BE49-F238E27FC236}">
                <a16:creationId xmlns:a16="http://schemas.microsoft.com/office/drawing/2014/main" id="{420BC075-1793-CB06-3E70-2B80789CC05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B46FA86-4F87-4D39-8B9B-69C69ED22553}" type="slidenum">
              <a:rPr lang="ar-SA" altLang="en-US">
                <a:latin typeface="Arial" panose="020B0604020202020204" pitchFamily="34" charset="0"/>
              </a:rPr>
              <a:pPr eaLnBrk="1" hangingPunct="1"/>
              <a:t>36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1684" name="Rectangle 2">
            <a:extLst>
              <a:ext uri="{FF2B5EF4-FFF2-40B4-BE49-F238E27FC236}">
                <a16:creationId xmlns:a16="http://schemas.microsoft.com/office/drawing/2014/main" id="{D52767B2-C440-8D6F-865E-7CBA2C65E25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5" name="Rectangle 3">
            <a:extLst>
              <a:ext uri="{FF2B5EF4-FFF2-40B4-BE49-F238E27FC236}">
                <a16:creationId xmlns:a16="http://schemas.microsoft.com/office/drawing/2014/main" id="{045D2BF5-36FE-1507-264B-7A14F34BFEB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9">
            <a:extLst>
              <a:ext uri="{FF2B5EF4-FFF2-40B4-BE49-F238E27FC236}">
                <a16:creationId xmlns:a16="http://schemas.microsoft.com/office/drawing/2014/main" id="{E038BC98-DBAD-F1CF-AE15-DD63DC9E4AD5}"/>
              </a:ext>
            </a:extLst>
          </p:cNvPr>
          <p:cNvSpPr/>
          <p:nvPr userDrawn="1"/>
        </p:nvSpPr>
        <p:spPr>
          <a:xfrm>
            <a:off x="266699" y="4677995"/>
            <a:ext cx="746095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ar-SA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Sequential Circuits</a:t>
            </a:r>
            <a:r>
              <a:rPr lang="ar-SA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)</a:t>
            </a:r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part3)</a:t>
            </a:r>
          </a:p>
        </p:txBody>
      </p:sp>
      <p:sp>
        <p:nvSpPr>
          <p:cNvPr id="18" name="TextBox 8">
            <a:extLst>
              <a:ext uri="{FF2B5EF4-FFF2-40B4-BE49-F238E27FC236}">
                <a16:creationId xmlns:a16="http://schemas.microsoft.com/office/drawing/2014/main" id="{9C9C9DC9-F4C4-B57B-6A92-E72FB37C8B6A}"/>
              </a:ext>
            </a:extLst>
          </p:cNvPr>
          <p:cNvSpPr txBox="1"/>
          <p:nvPr userDrawn="1"/>
        </p:nvSpPr>
        <p:spPr>
          <a:xfrm>
            <a:off x="2701395" y="3132902"/>
            <a:ext cx="9052455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Systems- IT131</a:t>
            </a:r>
          </a:p>
        </p:txBody>
      </p:sp>
      <p:sp>
        <p:nvSpPr>
          <p:cNvPr id="19" name="TextBox 11">
            <a:extLst>
              <a:ext uri="{FF2B5EF4-FFF2-40B4-BE49-F238E27FC236}">
                <a16:creationId xmlns:a16="http://schemas.microsoft.com/office/drawing/2014/main" id="{91B79910-454D-42C7-1954-CEC296AE6105}"/>
              </a:ext>
            </a:extLst>
          </p:cNvPr>
          <p:cNvSpPr txBox="1"/>
          <p:nvPr userDrawn="1"/>
        </p:nvSpPr>
        <p:spPr>
          <a:xfrm>
            <a:off x="2701395" y="3652634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Alaa </a:t>
            </a:r>
            <a:r>
              <a:rPr lang="en-US" sz="28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Eldeen</a:t>
            </a:r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S. Mohamed</a:t>
            </a:r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A31711D6-4EF2-89C9-E054-B93CD4A17B6F}"/>
              </a:ext>
            </a:extLst>
          </p:cNvPr>
          <p:cNvSpPr/>
          <p:nvPr userDrawn="1"/>
        </p:nvSpPr>
        <p:spPr>
          <a:xfrm>
            <a:off x="9027042" y="714599"/>
            <a:ext cx="86284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5">
            <a:extLst>
              <a:ext uri="{FF2B5EF4-FFF2-40B4-BE49-F238E27FC236}">
                <a16:creationId xmlns:a16="http://schemas.microsoft.com/office/drawing/2014/main" id="{0346DD37-921B-9126-02CE-F6B02A4C74D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9DB612E-396A-102F-365C-669B11D108CB}"/>
              </a:ext>
            </a:extLst>
          </p:cNvPr>
          <p:cNvSpPr/>
          <p:nvPr userDrawn="1"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2499A7BA-A7A4-BA1F-B4C0-5F2DED42A7B0}"/>
              </a:ext>
            </a:extLst>
          </p:cNvPr>
          <p:cNvSpPr txBox="1"/>
          <p:nvPr userDrawn="1"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C6865D59-2262-AB61-4B0F-36F3D3241FA1}"/>
              </a:ext>
            </a:extLst>
          </p:cNvPr>
          <p:cNvSpPr txBox="1"/>
          <p:nvPr userDrawn="1"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: Rounded Corners 16">
            <a:extLst>
              <a:ext uri="{FF2B5EF4-FFF2-40B4-BE49-F238E27FC236}">
                <a16:creationId xmlns:a16="http://schemas.microsoft.com/office/drawing/2014/main" id="{0790AB38-31BD-FCA2-4F26-6FE88E1656BC}"/>
              </a:ext>
            </a:extLst>
          </p:cNvPr>
          <p:cNvSpPr/>
          <p:nvPr userDrawn="1"/>
        </p:nvSpPr>
        <p:spPr>
          <a:xfrm>
            <a:off x="311280" y="1466123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23DF400-2A37-0C0A-AD2A-53E3805D37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263" y="1821885"/>
            <a:ext cx="11298531" cy="340659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6">
            <a:extLst>
              <a:ext uri="{FF2B5EF4-FFF2-40B4-BE49-F238E27FC236}">
                <a16:creationId xmlns:a16="http://schemas.microsoft.com/office/drawing/2014/main" id="{A70A5F4C-386D-CE85-62BA-2912050B3844}"/>
              </a:ext>
            </a:extLst>
          </p:cNvPr>
          <p:cNvSpPr/>
          <p:nvPr userDrawn="1"/>
        </p:nvSpPr>
        <p:spPr>
          <a:xfrm>
            <a:off x="3872874" y="6252521"/>
            <a:ext cx="83191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9">
            <a:extLst>
              <a:ext uri="{FF2B5EF4-FFF2-40B4-BE49-F238E27FC236}">
                <a16:creationId xmlns:a16="http://schemas.microsoft.com/office/drawing/2014/main" id="{3CAACBAE-B046-97A3-0BD1-F4E231DDEA0E}"/>
              </a:ext>
            </a:extLst>
          </p:cNvPr>
          <p:cNvSpPr txBox="1"/>
          <p:nvPr userDrawn="1"/>
        </p:nvSpPr>
        <p:spPr>
          <a:xfrm>
            <a:off x="9145917" y="6263193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Alaa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Eldeen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Mohamed</a:t>
            </a:r>
          </a:p>
        </p:txBody>
      </p:sp>
      <p:sp>
        <p:nvSpPr>
          <p:cNvPr id="18" name="TextBox 12">
            <a:extLst>
              <a:ext uri="{FF2B5EF4-FFF2-40B4-BE49-F238E27FC236}">
                <a16:creationId xmlns:a16="http://schemas.microsoft.com/office/drawing/2014/main" id="{C4464C79-CF60-17D7-689C-7830BFB5814D}"/>
              </a:ext>
            </a:extLst>
          </p:cNvPr>
          <p:cNvSpPr txBox="1"/>
          <p:nvPr userDrawn="1"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and Information Technology - ITC202</a:t>
            </a:r>
          </a:p>
        </p:txBody>
      </p:sp>
      <p:pic>
        <p:nvPicPr>
          <p:cNvPr id="4" name="Picture 12">
            <a:extLst>
              <a:ext uri="{FF2B5EF4-FFF2-40B4-BE49-F238E27FC236}">
                <a16:creationId xmlns:a16="http://schemas.microsoft.com/office/drawing/2014/main" id="{9C5FE8FD-9922-E42D-61C1-4B4919D0B40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89891" y="-269437"/>
            <a:ext cx="2036258" cy="1800993"/>
          </a:xfrm>
          <a:prstGeom prst="rect">
            <a:avLst/>
          </a:prstGeom>
        </p:spPr>
      </p:pic>
      <p:sp>
        <p:nvSpPr>
          <p:cNvPr id="19" name="Rectangle 13">
            <a:extLst>
              <a:ext uri="{FF2B5EF4-FFF2-40B4-BE49-F238E27FC236}">
                <a16:creationId xmlns:a16="http://schemas.microsoft.com/office/drawing/2014/main" id="{C898C124-FC94-E508-327D-95846ECBF3BD}"/>
              </a:ext>
            </a:extLst>
          </p:cNvPr>
          <p:cNvSpPr/>
          <p:nvPr userDrawn="1"/>
        </p:nvSpPr>
        <p:spPr>
          <a:xfrm>
            <a:off x="9429750" y="5857608"/>
            <a:ext cx="2743200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Systems- IT131</a:t>
            </a:r>
          </a:p>
        </p:txBody>
      </p:sp>
      <p:sp>
        <p:nvSpPr>
          <p:cNvPr id="20" name="TextBox 17">
            <a:extLst>
              <a:ext uri="{FF2B5EF4-FFF2-40B4-BE49-F238E27FC236}">
                <a16:creationId xmlns:a16="http://schemas.microsoft.com/office/drawing/2014/main" id="{1AEBD004-46B1-FFE1-6BE8-E8629940F1CF}"/>
              </a:ext>
            </a:extLst>
          </p:cNvPr>
          <p:cNvSpPr txBox="1"/>
          <p:nvPr userDrawn="1"/>
        </p:nvSpPr>
        <p:spPr>
          <a:xfrm>
            <a:off x="3568730" y="6252521"/>
            <a:ext cx="5041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108 Sequential</a:t>
            </a:r>
            <a:r>
              <a:rPr lang="en-US" sz="1800" b="1" kern="1200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Circuits</a:t>
            </a:r>
          </a:p>
        </p:txBody>
      </p:sp>
      <p:sp>
        <p:nvSpPr>
          <p:cNvPr id="21" name="TextBox 3">
            <a:extLst>
              <a:ext uri="{FF2B5EF4-FFF2-40B4-BE49-F238E27FC236}">
                <a16:creationId xmlns:a16="http://schemas.microsoft.com/office/drawing/2014/main" id="{1D2645AB-0ECF-5A7B-F332-15A9BE03E60A}"/>
              </a:ext>
            </a:extLst>
          </p:cNvPr>
          <p:cNvSpPr txBox="1"/>
          <p:nvPr userDrawn="1"/>
        </p:nvSpPr>
        <p:spPr>
          <a:xfrm>
            <a:off x="1547847" y="299032"/>
            <a:ext cx="75980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Sequential Circuits</a:t>
            </a:r>
            <a:endParaRPr lang="en-US" sz="4000" b="1" kern="1200" dirty="0">
              <a:solidFill>
                <a:srgbClr val="784658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3">
            <a:extLst>
              <a:ext uri="{FF2B5EF4-FFF2-40B4-BE49-F238E27FC236}">
                <a16:creationId xmlns:a16="http://schemas.microsoft.com/office/drawing/2014/main" id="{79CE576C-2C60-158E-E5D2-3891F322F0E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231532"/>
            <a:ext cx="2167470" cy="591661"/>
          </a:xfrm>
          <a:prstGeom prst="rect">
            <a:avLst/>
          </a:prstGeom>
        </p:spPr>
      </p:pic>
      <p:sp>
        <p:nvSpPr>
          <p:cNvPr id="8" name="Rectangle 11">
            <a:extLst>
              <a:ext uri="{FF2B5EF4-FFF2-40B4-BE49-F238E27FC236}">
                <a16:creationId xmlns:a16="http://schemas.microsoft.com/office/drawing/2014/main" id="{ECD80C50-E7A3-426F-9D9D-1D8EAEFD8908}"/>
              </a:ext>
            </a:extLst>
          </p:cNvPr>
          <p:cNvSpPr/>
          <p:nvPr userDrawn="1"/>
        </p:nvSpPr>
        <p:spPr>
          <a:xfrm>
            <a:off x="8700472" y="631060"/>
            <a:ext cx="976928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3">
            <a:extLst>
              <a:ext uri="{FF2B5EF4-FFF2-40B4-BE49-F238E27FC236}">
                <a16:creationId xmlns:a16="http://schemas.microsoft.com/office/drawing/2014/main" id="{A8C025D3-A274-1300-8D78-D9F4FE20C52C}"/>
              </a:ext>
            </a:extLst>
          </p:cNvPr>
          <p:cNvSpPr/>
          <p:nvPr userDrawn="1"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0" name="TextBox 16">
            <a:extLst>
              <a:ext uri="{FF2B5EF4-FFF2-40B4-BE49-F238E27FC236}">
                <a16:creationId xmlns:a16="http://schemas.microsoft.com/office/drawing/2014/main" id="{15F37963-880C-2F2B-E07A-03080FB3691D}"/>
              </a:ext>
            </a:extLst>
          </p:cNvPr>
          <p:cNvSpPr txBox="1"/>
          <p:nvPr userDrawn="1"/>
        </p:nvSpPr>
        <p:spPr>
          <a:xfrm>
            <a:off x="1394725" y="318352"/>
            <a:ext cx="70705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Sequential Circuits</a:t>
            </a:r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08 Sequential</a:t>
            </a:r>
            <a:r>
              <a:rPr lang="en-US" sz="3600" b="1" kern="1200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Circuits</a:t>
            </a:r>
          </a:p>
        </p:txBody>
      </p:sp>
      <p:sp>
        <p:nvSpPr>
          <p:cNvPr id="11" name="Rectangle 20">
            <a:extLst>
              <a:ext uri="{FF2B5EF4-FFF2-40B4-BE49-F238E27FC236}">
                <a16:creationId xmlns:a16="http://schemas.microsoft.com/office/drawing/2014/main" id="{7B04E4C5-E609-71F1-6C15-5C301739534B}"/>
              </a:ext>
            </a:extLst>
          </p:cNvPr>
          <p:cNvSpPr/>
          <p:nvPr userDrawn="1"/>
        </p:nvSpPr>
        <p:spPr>
          <a:xfrm>
            <a:off x="431054" y="1479733"/>
            <a:ext cx="11822508" cy="4591019"/>
          </a:xfrm>
          <a:prstGeom prst="rect">
            <a:avLst/>
          </a:prstGeom>
          <a:solidFill>
            <a:schemeClr val="bg2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7373ACF9-F45F-7879-41BF-C35D117BEB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4513"/>
            <a:ext cx="10964594" cy="426789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Technology Effectively.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the Computers Parts.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 Software: Programs That Let You Work.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Word, Excel, and PowerPoint.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the Internet and Web’s Resources.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Protecting Your Digital Data and Devices.</a:t>
            </a:r>
          </a:p>
        </p:txBody>
      </p:sp>
      <p:sp>
        <p:nvSpPr>
          <p:cNvPr id="13" name="Rectangle 19">
            <a:extLst>
              <a:ext uri="{FF2B5EF4-FFF2-40B4-BE49-F238E27FC236}">
                <a16:creationId xmlns:a16="http://schemas.microsoft.com/office/drawing/2014/main" id="{AEE25102-9A72-F12C-AEE7-7D3F5DEE8E3C}"/>
              </a:ext>
            </a:extLst>
          </p:cNvPr>
          <p:cNvSpPr/>
          <p:nvPr userDrawn="1"/>
        </p:nvSpPr>
        <p:spPr>
          <a:xfrm>
            <a:off x="-159026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">
            <a:extLst>
              <a:ext uri="{FF2B5EF4-FFF2-40B4-BE49-F238E27FC236}">
                <a16:creationId xmlns:a16="http://schemas.microsoft.com/office/drawing/2014/main" id="{E8A57E3B-C4D6-CF53-0BC5-43706E905C18}"/>
              </a:ext>
            </a:extLst>
          </p:cNvPr>
          <p:cNvSpPr txBox="1"/>
          <p:nvPr userDrawn="1"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5" name="TextBox 4">
            <a:extLst>
              <a:ext uri="{FF2B5EF4-FFF2-40B4-BE49-F238E27FC236}">
                <a16:creationId xmlns:a16="http://schemas.microsoft.com/office/drawing/2014/main" id="{907900DD-A619-035C-3009-CD12079CF1C5}"/>
              </a:ext>
            </a:extLst>
          </p:cNvPr>
          <p:cNvSpPr txBox="1"/>
          <p:nvPr userDrawn="1"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6">
            <a:extLst>
              <a:ext uri="{FF2B5EF4-FFF2-40B4-BE49-F238E27FC236}">
                <a16:creationId xmlns:a16="http://schemas.microsoft.com/office/drawing/2014/main" id="{FEDF56A5-2625-0696-5F78-504D22825F9B}"/>
              </a:ext>
            </a:extLst>
          </p:cNvPr>
          <p:cNvSpPr/>
          <p:nvPr userDrawn="1"/>
        </p:nvSpPr>
        <p:spPr>
          <a:xfrm>
            <a:off x="3834774" y="6440139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8">
            <a:extLst>
              <a:ext uri="{FF2B5EF4-FFF2-40B4-BE49-F238E27FC236}">
                <a16:creationId xmlns:a16="http://schemas.microsoft.com/office/drawing/2014/main" id="{BBD51D4E-964D-B9AB-7FDC-6104FA9574B7}"/>
              </a:ext>
            </a:extLst>
          </p:cNvPr>
          <p:cNvSpPr txBox="1"/>
          <p:nvPr userDrawn="1"/>
        </p:nvSpPr>
        <p:spPr>
          <a:xfrm>
            <a:off x="9212936" y="6467691"/>
            <a:ext cx="2891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Alaa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Eldeen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Mohamed </a:t>
            </a:r>
          </a:p>
        </p:txBody>
      </p:sp>
      <p:sp>
        <p:nvSpPr>
          <p:cNvPr id="19" name="TextBox 25">
            <a:extLst>
              <a:ext uri="{FF2B5EF4-FFF2-40B4-BE49-F238E27FC236}">
                <a16:creationId xmlns:a16="http://schemas.microsoft.com/office/drawing/2014/main" id="{B01CC42B-E1DB-575D-1583-5008252B75E3}"/>
              </a:ext>
            </a:extLst>
          </p:cNvPr>
          <p:cNvSpPr txBox="1"/>
          <p:nvPr userDrawn="1"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and Information Technology - ITC202</a:t>
            </a:r>
          </a:p>
        </p:txBody>
      </p:sp>
      <p:sp>
        <p:nvSpPr>
          <p:cNvPr id="20" name="Rectangle 24">
            <a:extLst>
              <a:ext uri="{FF2B5EF4-FFF2-40B4-BE49-F238E27FC236}">
                <a16:creationId xmlns:a16="http://schemas.microsoft.com/office/drawing/2014/main" id="{C50E8B2F-4823-BBF1-AEAF-A75A047ED407}"/>
              </a:ext>
            </a:extLst>
          </p:cNvPr>
          <p:cNvSpPr/>
          <p:nvPr userDrawn="1"/>
        </p:nvSpPr>
        <p:spPr>
          <a:xfrm>
            <a:off x="9124950" y="6045712"/>
            <a:ext cx="3067050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Systems: IT131</a:t>
            </a:r>
          </a:p>
        </p:txBody>
      </p:sp>
      <p:pic>
        <p:nvPicPr>
          <p:cNvPr id="21" name="Picture 12">
            <a:extLst>
              <a:ext uri="{FF2B5EF4-FFF2-40B4-BE49-F238E27FC236}">
                <a16:creationId xmlns:a16="http://schemas.microsoft.com/office/drawing/2014/main" id="{F3E3561B-CB45-85A0-692D-94BC63DE16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61431"/>
            <a:ext cx="2036258" cy="1455534"/>
          </a:xfrm>
          <a:prstGeom prst="rect">
            <a:avLst/>
          </a:prstGeom>
        </p:spPr>
      </p:pic>
      <p:sp>
        <p:nvSpPr>
          <p:cNvPr id="2" name="TextBox 17">
            <a:extLst>
              <a:ext uri="{FF2B5EF4-FFF2-40B4-BE49-F238E27FC236}">
                <a16:creationId xmlns:a16="http://schemas.microsoft.com/office/drawing/2014/main" id="{B7DCC62E-BC7A-9909-F2F4-7AE68B7CF6A1}"/>
              </a:ext>
            </a:extLst>
          </p:cNvPr>
          <p:cNvSpPr txBox="1"/>
          <p:nvPr userDrawn="1"/>
        </p:nvSpPr>
        <p:spPr>
          <a:xfrm>
            <a:off x="3761228" y="6448069"/>
            <a:ext cx="4939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 Sequential</a:t>
            </a:r>
            <a:r>
              <a:rPr lang="en-US" sz="1800" b="1" kern="1200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Circuits</a:t>
            </a:r>
          </a:p>
          <a:p>
            <a:pPr algn="ctr"/>
            <a:endParaRPr lang="en-US" sz="1800" b="1" kern="1200" dirty="0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8/23/2023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8/23/2023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8/23/2023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8/23/2023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8/23/2023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8/23/2023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8/23/2023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1F1324AD-8680-2196-0896-AF6FF8232EE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2EE99058-CEA2-74C0-AD72-9933F70188B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FB3D0CF3-AEDA-8B47-7603-80901A883B8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11EF1B-33C2-4EC2-AC68-6026CB8F35BD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29488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4617" y="1"/>
            <a:ext cx="10363200" cy="10207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41917" y="1303338"/>
            <a:ext cx="5080000" cy="50276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25117" y="1303338"/>
            <a:ext cx="5080000" cy="50276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0">
            <a:extLst>
              <a:ext uri="{FF2B5EF4-FFF2-40B4-BE49-F238E27FC236}">
                <a16:creationId xmlns:a16="http://schemas.microsoft.com/office/drawing/2014/main" id="{4F126027-DE5D-CD9F-B25B-6D7476FD1DC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Majalla UI"/>
                <a:cs typeface="Majalla UI"/>
              </a:defRPr>
            </a:lvl1pPr>
          </a:lstStyle>
          <a:p>
            <a:pPr>
              <a:defRPr/>
            </a:pPr>
            <a:fld id="{F2383763-5791-4502-B10A-EC3F5E76F885}" type="slidenum">
              <a:rPr lang="ar-SA" altLang="en-US"/>
              <a:pPr>
                <a:defRPr/>
              </a:pPr>
              <a:t>‹#›</a:t>
            </a:fld>
            <a:endParaRPr lang="en-US" altLang="en-US"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9430128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 hasCustomPrompt="1"/>
          </p:nvPr>
        </p:nvSpPr>
        <p:spPr>
          <a:xfrm>
            <a:off x="609600" y="228600"/>
            <a:ext cx="10972800" cy="914400"/>
          </a:xfrm>
        </p:spPr>
        <p:txBody>
          <a:bodyPr/>
          <a:lstStyle>
            <a:lvl1pPr algn="ctr">
              <a:defRPr b="0" baseline="0">
                <a:solidFill>
                  <a:schemeClr val="accent5">
                    <a:lumMod val="75000"/>
                  </a:schemeClr>
                </a:solidFill>
                <a:latin typeface="+mj-lt"/>
                <a:ea typeface="MS PGothic" pitchFamily="34" charset="-128"/>
              </a:defRPr>
            </a:lvl1pPr>
          </a:lstStyle>
          <a:p>
            <a:r>
              <a:rPr kumimoji="0" lang="en-US" dirty="0"/>
              <a:t>Add Title</a:t>
            </a:r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>
          <a:xfrm>
            <a:off x="8534400" y="6356350"/>
            <a:ext cx="3052064" cy="365760"/>
          </a:xfrm>
          <a:prstGeom prst="rect">
            <a:avLst/>
          </a:prstGeom>
        </p:spPr>
        <p:txBody>
          <a:bodyPr/>
          <a:lstStyle/>
          <a:p>
            <a:fld id="{D701AA6A-1514-47FD-BDC7-D6A40F632116}" type="datetime1">
              <a:rPr lang="en-GB" smtClean="0"/>
              <a:t>23/08/2023</a:t>
            </a:fld>
            <a:endParaRPr lang="ar-SA" dirty="0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fld id="{8561D25B-6D0D-4C14-9BCD-10583FEFA0ED}" type="slidenum">
              <a:rPr lang="ar-SA" smtClean="0"/>
              <a:pPr/>
              <a:t>‹#›</a:t>
            </a:fld>
            <a:endParaRPr lang="ar-SA" dirty="0"/>
          </a:p>
        </p:txBody>
      </p:sp>
      <p:sp>
        <p:nvSpPr>
          <p:cNvPr id="10" name="عنصر نائب للنص 9"/>
          <p:cNvSpPr>
            <a:spLocks noGrp="1"/>
          </p:cNvSpPr>
          <p:nvPr>
            <p:ph type="body" sz="quarter" idx="14" hasCustomPrompt="1"/>
          </p:nvPr>
        </p:nvSpPr>
        <p:spPr>
          <a:xfrm>
            <a:off x="623392" y="1340768"/>
            <a:ext cx="10945216" cy="4825082"/>
          </a:xfrm>
        </p:spPr>
        <p:txBody>
          <a:bodyPr/>
          <a:lstStyle>
            <a:lvl1pPr algn="l" rtl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rgbClr val="1A32E0"/>
              </a:buClr>
              <a:defRPr sz="2300" b="0" baseline="0">
                <a:latin typeface="Times New Roman" pitchFamily="18" charset="0"/>
                <a:cs typeface="+mj-cs"/>
              </a:defRPr>
            </a:lvl1pPr>
            <a:lvl2pPr algn="l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7CC33B"/>
              </a:buClr>
              <a:defRPr sz="2000" baseline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algn="l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chemeClr val="accent4">
                  <a:lumMod val="75000"/>
                </a:schemeClr>
              </a:buClr>
              <a:defRPr sz="1800" baseline="0">
                <a:latin typeface="Times New Roman" pitchFamily="18" charset="0"/>
                <a:cs typeface="Times New Roman" pitchFamily="18" charset="0"/>
              </a:defRPr>
            </a:lvl3pPr>
            <a:lvl4pPr algn="l" rtl="0">
              <a:lnSpc>
                <a:spcPct val="150000"/>
              </a:lnSpc>
              <a:defRPr>
                <a:latin typeface="Times New Roman" pitchFamily="18" charset="0"/>
                <a:cs typeface="Times New Roman" pitchFamily="18" charset="0"/>
              </a:defRPr>
            </a:lvl4pPr>
            <a:lvl5pPr algn="l" rtl="0">
              <a:lnSpc>
                <a:spcPct val="150000"/>
              </a:lnSpc>
              <a:defRPr baseline="0">
                <a:latin typeface="Times New Roman" pitchFamily="18" charset="0"/>
                <a:cs typeface="Times New Roman" pitchFamily="18" charset="0"/>
              </a:defRPr>
            </a:lvl5pPr>
          </a:lstStyle>
          <a:p>
            <a:pPr lvl="0"/>
            <a:r>
              <a:rPr lang="en-US" dirty="0"/>
              <a:t>Click here </a:t>
            </a:r>
          </a:p>
          <a:p>
            <a:pPr lvl="0"/>
            <a:r>
              <a:rPr lang="en-US" dirty="0"/>
              <a:t>Click here</a:t>
            </a:r>
            <a:endParaRPr lang="ar-SA" dirty="0"/>
          </a:p>
          <a:p>
            <a:pPr lvl="1"/>
            <a:r>
              <a:rPr lang="en-US" dirty="0"/>
              <a:t>Level 2</a:t>
            </a:r>
          </a:p>
          <a:p>
            <a:pPr lvl="1"/>
            <a:r>
              <a:rPr lang="en-US" dirty="0"/>
              <a:t>Level 2</a:t>
            </a:r>
            <a:endParaRPr lang="ar-SA" dirty="0"/>
          </a:p>
          <a:p>
            <a:pPr lvl="2"/>
            <a:r>
              <a:rPr lang="en-US" dirty="0"/>
              <a:t>Level 3</a:t>
            </a:r>
          </a:p>
          <a:p>
            <a:pPr lvl="2"/>
            <a:r>
              <a:rPr lang="en-US" dirty="0"/>
              <a:t>Level 2</a:t>
            </a:r>
            <a:endParaRPr lang="ar-SA" dirty="0"/>
          </a:p>
          <a:p>
            <a:pPr lvl="3"/>
            <a:r>
              <a:rPr lang="en-US" dirty="0"/>
              <a:t>Level 4 </a:t>
            </a:r>
            <a:endParaRPr lang="ar-SA" dirty="0"/>
          </a:p>
          <a:p>
            <a:pPr lvl="4"/>
            <a:r>
              <a:rPr lang="en-US" dirty="0"/>
              <a:t>Level 5</a:t>
            </a:r>
          </a:p>
          <a:p>
            <a:pPr lvl="4"/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9864077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4617" y="1"/>
            <a:ext cx="10363200" cy="10207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31333" y="1382713"/>
            <a:ext cx="10363200" cy="24368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31333" y="3971925"/>
            <a:ext cx="10363200" cy="2438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6">
            <a:extLst>
              <a:ext uri="{FF2B5EF4-FFF2-40B4-BE49-F238E27FC236}">
                <a16:creationId xmlns:a16="http://schemas.microsoft.com/office/drawing/2014/main" id="{9003680A-A2F0-7A17-E213-A7C4E893BAB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Majalla UI"/>
                <a:cs typeface="Majalla UI"/>
              </a:defRPr>
            </a:lvl1pPr>
          </a:lstStyle>
          <a:p>
            <a:fld id="{20ABA6C5-4565-4AD1-8E37-360FDFBFB4E8}" type="slidenum">
              <a:rPr lang="ar-SA" altLang="en-US"/>
              <a:pPr/>
              <a:t>‹#›</a:t>
            </a:fld>
            <a:endParaRPr lang="en-US" altLang="en-US"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100241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Single Corner Rounded 1">
            <a:extLst>
              <a:ext uri="{FF2B5EF4-FFF2-40B4-BE49-F238E27FC236}">
                <a16:creationId xmlns:a16="http://schemas.microsoft.com/office/drawing/2014/main" id="{AE2CDDC6-B9A6-E059-90D3-109DB67C5676}"/>
              </a:ext>
            </a:extLst>
          </p:cNvPr>
          <p:cNvSpPr/>
          <p:nvPr userDrawn="1"/>
        </p:nvSpPr>
        <p:spPr>
          <a:xfrm flipV="1">
            <a:off x="1" y="-2"/>
            <a:ext cx="120395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12" name="Picture 10">
            <a:extLst>
              <a:ext uri="{FF2B5EF4-FFF2-40B4-BE49-F238E27FC236}">
                <a16:creationId xmlns:a16="http://schemas.microsoft.com/office/drawing/2014/main" id="{01E8C18E-74C6-987C-D7ED-45853ABB7740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3144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  <p:pic>
        <p:nvPicPr>
          <p:cNvPr id="13" name="Picture 3">
            <a:extLst>
              <a:ext uri="{FF2B5EF4-FFF2-40B4-BE49-F238E27FC236}">
                <a16:creationId xmlns:a16="http://schemas.microsoft.com/office/drawing/2014/main" id="{8868295A-C772-1ACA-6263-CEDE81F803A8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0"/>
            <a:ext cx="2314045" cy="2152786"/>
          </a:xfrm>
          <a:prstGeom prst="rect">
            <a:avLst/>
          </a:prstGeom>
        </p:spPr>
      </p:pic>
      <p:pic>
        <p:nvPicPr>
          <p:cNvPr id="7" name="Picture Placeholder 4">
            <a:extLst>
              <a:ext uri="{FF2B5EF4-FFF2-40B4-BE49-F238E27FC236}">
                <a16:creationId xmlns:a16="http://schemas.microsoft.com/office/drawing/2014/main" id="{82F9F1B5-471E-BB1F-C10A-A785F3AF9CA4}"/>
              </a:ext>
            </a:extLst>
          </p:cNvPr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21514" y="0"/>
            <a:ext cx="6117514" cy="3744684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</p:spPr>
      </p:pic>
      <p:pic>
        <p:nvPicPr>
          <p:cNvPr id="16" name="Picture 6">
            <a:extLst>
              <a:ext uri="{FF2B5EF4-FFF2-40B4-BE49-F238E27FC236}">
                <a16:creationId xmlns:a16="http://schemas.microsoft.com/office/drawing/2014/main" id="{3669CB0C-2869-14E3-2BD7-7AE4DB54B5E8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5595" y="4999073"/>
            <a:ext cx="3798791" cy="2708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1377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Slide Number Placeholder 3">
            <a:extLst>
              <a:ext uri="{FF2B5EF4-FFF2-40B4-BE49-F238E27FC236}">
                <a16:creationId xmlns:a16="http://schemas.microsoft.com/office/drawing/2014/main" id="{46AD72C5-D85B-420A-7397-ED1B99FDB80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E0B05320-0400-4372-AAC9-E2A5945F660B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2</a:t>
            </a:fld>
            <a:endParaRPr lang="en-US" altLang="en-US" sz="1000"/>
          </a:p>
        </p:txBody>
      </p:sp>
      <p:sp>
        <p:nvSpPr>
          <p:cNvPr id="7172" name="Text Box 4">
            <a:extLst>
              <a:ext uri="{FF2B5EF4-FFF2-40B4-BE49-F238E27FC236}">
                <a16:creationId xmlns:a16="http://schemas.microsoft.com/office/drawing/2014/main" id="{FC843DF6-35F5-6ADD-2AB1-90F6504B8C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6875" y="1543050"/>
            <a:ext cx="8582025" cy="2763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36575" indent="-536575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dirty="0">
                <a:solidFill>
                  <a:srgbClr val="008000"/>
                </a:solidFill>
                <a:latin typeface="Comic Sans MS" panose="030F0702030302020204" pitchFamily="66" charset="0"/>
              </a:rPr>
              <a:t>Contents</a:t>
            </a:r>
          </a:p>
          <a:p>
            <a:pPr algn="just" rtl="0" eaLnBrk="1" hangingPunct="1">
              <a:spcBef>
                <a:spcPct val="30000"/>
              </a:spcBef>
              <a:buClrTx/>
              <a:buSzTx/>
              <a:buFontTx/>
              <a:buAutoNum type="arabicPeriod"/>
            </a:pPr>
            <a:r>
              <a:rPr lang="en-US" altLang="en-US" dirty="0">
                <a:solidFill>
                  <a:schemeClr val="bg1">
                    <a:lumMod val="75000"/>
                  </a:schemeClr>
                </a:solidFill>
                <a:latin typeface="Comic Sans MS" panose="030F0702030302020204" pitchFamily="66" charset="0"/>
              </a:rPr>
              <a:t>Sequential circuits</a:t>
            </a:r>
          </a:p>
          <a:p>
            <a:pPr algn="just" rtl="0" eaLnBrk="1" hangingPunct="1">
              <a:spcBef>
                <a:spcPct val="30000"/>
              </a:spcBef>
              <a:buClrTx/>
              <a:buSzTx/>
              <a:buFontTx/>
              <a:buAutoNum type="arabicPeriod"/>
            </a:pPr>
            <a:r>
              <a:rPr lang="en-US" altLang="en-US" dirty="0">
                <a:solidFill>
                  <a:schemeClr val="bg1">
                    <a:lumMod val="75000"/>
                  </a:schemeClr>
                </a:solidFill>
                <a:latin typeface="Comic Sans MS" panose="030F0702030302020204" pitchFamily="66" charset="0"/>
              </a:rPr>
              <a:t>Flip-flops</a:t>
            </a:r>
          </a:p>
          <a:p>
            <a:pPr algn="just" rtl="0" eaLnBrk="1" hangingPunct="1">
              <a:spcBef>
                <a:spcPct val="30000"/>
              </a:spcBef>
              <a:buClrTx/>
              <a:buSzTx/>
              <a:buFontTx/>
              <a:buAutoNum type="arabicPeriod"/>
            </a:pPr>
            <a:r>
              <a:rPr lang="en-US" altLang="en-US" dirty="0">
                <a:solidFill>
                  <a:srgbClr val="008000"/>
                </a:solidFill>
                <a:latin typeface="Comic Sans MS" panose="030F0702030302020204" pitchFamily="66" charset="0"/>
              </a:rPr>
              <a:t>Analysis of clocked sequential circuits</a:t>
            </a:r>
          </a:p>
          <a:p>
            <a:pPr algn="just" rtl="0" eaLnBrk="1" hangingPunct="1">
              <a:spcBef>
                <a:spcPct val="30000"/>
              </a:spcBef>
              <a:buClrTx/>
              <a:buSzTx/>
              <a:buFontTx/>
              <a:buAutoNum type="arabicPeriod"/>
            </a:pPr>
            <a:r>
              <a:rPr lang="en-US" altLang="en-US" dirty="0">
                <a:solidFill>
                  <a:srgbClr val="008000"/>
                </a:solidFill>
                <a:latin typeface="Comic Sans MS" panose="030F0702030302020204" pitchFamily="66" charset="0"/>
              </a:rPr>
              <a:t>Design procedure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5" name="Slide Number Placeholder 3">
            <a:extLst>
              <a:ext uri="{FF2B5EF4-FFF2-40B4-BE49-F238E27FC236}">
                <a16:creationId xmlns:a16="http://schemas.microsoft.com/office/drawing/2014/main" id="{62C13CCD-B985-D806-1D12-DABC6F4134B4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83617DBF-92DA-4C8A-8ED4-292D57CBD415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3</a:t>
            </a:fld>
            <a:endParaRPr lang="en-US" altLang="en-US" sz="1000"/>
          </a:p>
        </p:txBody>
      </p:sp>
      <p:sp>
        <p:nvSpPr>
          <p:cNvPr id="90116" name="Text Box 2">
            <a:extLst>
              <a:ext uri="{FF2B5EF4-FFF2-40B4-BE49-F238E27FC236}">
                <a16:creationId xmlns:a16="http://schemas.microsoft.com/office/drawing/2014/main" id="{02DF8158-01C0-7CEF-0BD2-F60A9CB01C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30689" y="930342"/>
            <a:ext cx="3557587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Design procedure</a:t>
            </a:r>
          </a:p>
        </p:txBody>
      </p:sp>
      <p:sp>
        <p:nvSpPr>
          <p:cNvPr id="90117" name="Rectangle 3">
            <a:extLst>
              <a:ext uri="{FF2B5EF4-FFF2-40B4-BE49-F238E27FC236}">
                <a16:creationId xmlns:a16="http://schemas.microsoft.com/office/drawing/2014/main" id="{0A40D26F-B0FB-5625-13CD-D9E1929E63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949" y="1866900"/>
            <a:ext cx="10182225" cy="390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procedure for designing synchronous sequential circuit is:</a:t>
            </a:r>
          </a:p>
          <a:p>
            <a:pPr lvl="1"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AutoNum type="arabicPeriod"/>
            </a:pPr>
            <a:r>
              <a:rPr lang="en-US" altLang="en-US" sz="2400" dirty="0">
                <a:latin typeface="Comic Sans MS" panose="030F0702030302020204" pitchFamily="66" charset="0"/>
              </a:rPr>
              <a:t>Translate the design specifications to the state diagram for the circuit</a:t>
            </a:r>
          </a:p>
          <a:p>
            <a:pPr lvl="1"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AutoNum type="arabicPeriod"/>
            </a:pPr>
            <a:r>
              <a:rPr lang="en-US" altLang="en-US" sz="2400" dirty="0">
                <a:latin typeface="Comic Sans MS" panose="030F0702030302020204" pitchFamily="66" charset="0"/>
              </a:rPr>
              <a:t>Assign binary values to the states</a:t>
            </a:r>
          </a:p>
          <a:p>
            <a:pPr lvl="1"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AutoNum type="arabicPeriod"/>
            </a:pPr>
            <a:r>
              <a:rPr lang="en-US" altLang="en-US" sz="2400" dirty="0">
                <a:latin typeface="Comic Sans MS" panose="030F0702030302020204" pitchFamily="66" charset="0"/>
              </a:rPr>
              <a:t>Obtain the binary coded state table</a:t>
            </a:r>
          </a:p>
          <a:p>
            <a:pPr lvl="1"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AutoNum type="arabicPeriod"/>
            </a:pPr>
            <a:r>
              <a:rPr lang="en-US" altLang="en-US" sz="2400" dirty="0">
                <a:latin typeface="Comic Sans MS" panose="030F0702030302020204" pitchFamily="66" charset="0"/>
              </a:rPr>
              <a:t>Choose the type of flip-flops to be used</a:t>
            </a:r>
          </a:p>
          <a:p>
            <a:pPr lvl="1"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AutoNum type="arabicPeriod"/>
            </a:pPr>
            <a:r>
              <a:rPr lang="en-US" altLang="en-US" sz="2400" dirty="0">
                <a:latin typeface="Comic Sans MS" panose="030F0702030302020204" pitchFamily="66" charset="0"/>
              </a:rPr>
              <a:t>Derive the simplified flip-flop input equations and output equations</a:t>
            </a:r>
          </a:p>
          <a:p>
            <a:pPr lvl="1"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AutoNum type="arabicPeriod"/>
            </a:pPr>
            <a:r>
              <a:rPr lang="en-US" altLang="en-US" sz="2400" dirty="0">
                <a:latin typeface="Comic Sans MS" panose="030F0702030302020204" pitchFamily="66" charset="0"/>
              </a:rPr>
              <a:t>Draw the logic diagram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Slide Number Placeholder 3">
            <a:extLst>
              <a:ext uri="{FF2B5EF4-FFF2-40B4-BE49-F238E27FC236}">
                <a16:creationId xmlns:a16="http://schemas.microsoft.com/office/drawing/2014/main" id="{8D692F35-B8AF-E95A-0C8B-3372872B7FCD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62F102EA-D9B3-499D-967F-8B35466923DA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4</a:t>
            </a:fld>
            <a:endParaRPr lang="en-US" altLang="en-US" sz="1000"/>
          </a:p>
        </p:txBody>
      </p:sp>
      <p:sp>
        <p:nvSpPr>
          <p:cNvPr id="92164" name="Text Box 2">
            <a:extLst>
              <a:ext uri="{FF2B5EF4-FFF2-40B4-BE49-F238E27FC236}">
                <a16:creationId xmlns:a16="http://schemas.microsoft.com/office/drawing/2014/main" id="{3FF50AD6-FB82-63D4-736B-FA8E14BED2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1251" y="1000026"/>
            <a:ext cx="386397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Sequence detector</a:t>
            </a:r>
          </a:p>
        </p:txBody>
      </p:sp>
      <p:sp>
        <p:nvSpPr>
          <p:cNvPr id="92165" name="Rectangle 3">
            <a:extLst>
              <a:ext uri="{FF2B5EF4-FFF2-40B4-BE49-F238E27FC236}">
                <a16:creationId xmlns:a16="http://schemas.microsoft.com/office/drawing/2014/main" id="{AAFEF094-C445-97A6-AAC8-7920F56F42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250" y="2028825"/>
            <a:ext cx="6800850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Example:</a:t>
            </a:r>
            <a:r>
              <a:rPr lang="en-US" altLang="en-US" dirty="0">
                <a:latin typeface="Comic Sans MS" panose="030F0702030302020204" pitchFamily="66" charset="0"/>
              </a:rPr>
              <a:t> Design a circuit that detects three or more consecutive 1’s in a string of bits coming through an input line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state diagram for the circuit is shown:</a:t>
            </a:r>
          </a:p>
        </p:txBody>
      </p:sp>
      <p:pic>
        <p:nvPicPr>
          <p:cNvPr id="2" name="صورة 1">
            <a:extLst>
              <a:ext uri="{FF2B5EF4-FFF2-40B4-BE49-F238E27FC236}">
                <a16:creationId xmlns:a16="http://schemas.microsoft.com/office/drawing/2014/main" id="{A712B9EB-39A1-4459-7B03-9375E71FB5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6225" y="1579464"/>
            <a:ext cx="3723428" cy="408828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Slide Number Placeholder 3">
            <a:extLst>
              <a:ext uri="{FF2B5EF4-FFF2-40B4-BE49-F238E27FC236}">
                <a16:creationId xmlns:a16="http://schemas.microsoft.com/office/drawing/2014/main" id="{F74BB017-0C0B-415D-0D0D-6F01B4422F68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C1C9ACB2-6892-43CE-AA65-AE692AC33C88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5</a:t>
            </a:fld>
            <a:endParaRPr lang="en-US" altLang="en-US" sz="1000"/>
          </a:p>
        </p:txBody>
      </p:sp>
      <p:sp>
        <p:nvSpPr>
          <p:cNvPr id="94212" name="Text Box 2">
            <a:extLst>
              <a:ext uri="{FF2B5EF4-FFF2-40B4-BE49-F238E27FC236}">
                <a16:creationId xmlns:a16="http://schemas.microsoft.com/office/drawing/2014/main" id="{71039586-8B6B-DEF0-4E60-C2DA8334EC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0651" y="1043315"/>
            <a:ext cx="562292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Sequence detector (Contd.)</a:t>
            </a:r>
          </a:p>
        </p:txBody>
      </p:sp>
      <p:sp>
        <p:nvSpPr>
          <p:cNvPr id="94213" name="Rectangle 3">
            <a:extLst>
              <a:ext uri="{FF2B5EF4-FFF2-40B4-BE49-F238E27FC236}">
                <a16:creationId xmlns:a16="http://schemas.microsoft.com/office/drawing/2014/main" id="{7EF7A57B-0223-EDB6-14E6-A7B1769249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5825" y="1733550"/>
            <a:ext cx="10420350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It is derived by starting with state S</a:t>
            </a:r>
            <a:r>
              <a:rPr lang="en-US" altLang="en-US" baseline="-25000" dirty="0">
                <a:latin typeface="Comic Sans MS" panose="030F0702030302020204" pitchFamily="66" charset="0"/>
              </a:rPr>
              <a:t>0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If input is 0, the circuit states in same state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If the input is 1, it goes to state S</a:t>
            </a:r>
            <a:r>
              <a:rPr lang="en-US" altLang="en-US" baseline="-25000" dirty="0">
                <a:latin typeface="Comic Sans MS" panose="030F0702030302020204" pitchFamily="66" charset="0"/>
              </a:rPr>
              <a:t>1</a:t>
            </a:r>
            <a:r>
              <a:rPr lang="en-US" altLang="en-US" dirty="0">
                <a:latin typeface="Comic Sans MS" panose="030F0702030302020204" pitchFamily="66" charset="0"/>
              </a:rPr>
              <a:t> to indicate that a 1 was detected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If the next input is 1, it changes to state S</a:t>
            </a:r>
            <a:r>
              <a:rPr lang="en-US" altLang="en-US" baseline="-25000" dirty="0">
                <a:latin typeface="Comic Sans MS" panose="030F0702030302020204" pitchFamily="66" charset="0"/>
              </a:rPr>
              <a:t>2</a:t>
            </a:r>
            <a:r>
              <a:rPr lang="en-US" altLang="en-US" dirty="0">
                <a:latin typeface="Comic Sans MS" panose="030F0702030302020204" pitchFamily="66" charset="0"/>
              </a:rPr>
              <a:t> to indicate the arrival of two consecutive 1’s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Slide Number Placeholder 3">
            <a:extLst>
              <a:ext uri="{FF2B5EF4-FFF2-40B4-BE49-F238E27FC236}">
                <a16:creationId xmlns:a16="http://schemas.microsoft.com/office/drawing/2014/main" id="{F74BB017-0C0B-415D-0D0D-6F01B4422F68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C1C9ACB2-6892-43CE-AA65-AE692AC33C88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6</a:t>
            </a:fld>
            <a:endParaRPr lang="en-US" altLang="en-US" sz="1000"/>
          </a:p>
        </p:txBody>
      </p:sp>
      <p:sp>
        <p:nvSpPr>
          <p:cNvPr id="94212" name="Text Box 2">
            <a:extLst>
              <a:ext uri="{FF2B5EF4-FFF2-40B4-BE49-F238E27FC236}">
                <a16:creationId xmlns:a16="http://schemas.microsoft.com/office/drawing/2014/main" id="{71039586-8B6B-DEF0-4E60-C2DA8334EC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1151" y="1068407"/>
            <a:ext cx="562292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Sequence detector (Contd.)</a:t>
            </a:r>
          </a:p>
        </p:txBody>
      </p:sp>
      <p:sp>
        <p:nvSpPr>
          <p:cNvPr id="94213" name="Rectangle 3">
            <a:extLst>
              <a:ext uri="{FF2B5EF4-FFF2-40B4-BE49-F238E27FC236}">
                <a16:creationId xmlns:a16="http://schemas.microsoft.com/office/drawing/2014/main" id="{7EF7A57B-0223-EDB6-14E6-A7B1769249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76997" y="1819275"/>
            <a:ext cx="1042035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But, if the input is 0, we go back to state S</a:t>
            </a:r>
            <a:r>
              <a:rPr lang="en-US" altLang="en-US" baseline="-25000" dirty="0">
                <a:latin typeface="Comic Sans MS" panose="030F0702030302020204" pitchFamily="66" charset="0"/>
              </a:rPr>
              <a:t>0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Third consecutive 1 sends the circuit to S</a:t>
            </a:r>
            <a:r>
              <a:rPr lang="en-US" altLang="en-US" baseline="-25000" dirty="0">
                <a:latin typeface="Comic Sans MS" panose="030F0702030302020204" pitchFamily="66" charset="0"/>
              </a:rPr>
              <a:t>3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If more 1’s are detected, circuit stays at S</a:t>
            </a:r>
            <a:r>
              <a:rPr lang="en-US" altLang="en-US" baseline="-25000" dirty="0">
                <a:latin typeface="Comic Sans MS" panose="030F0702030302020204" pitchFamily="66" charset="0"/>
              </a:rPr>
              <a:t>3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Any 0 input sends the circuit back to S</a:t>
            </a:r>
            <a:r>
              <a:rPr lang="en-US" altLang="en-US" baseline="-25000" dirty="0">
                <a:latin typeface="Comic Sans MS" panose="030F0702030302020204" pitchFamily="66" charset="0"/>
              </a:rPr>
              <a:t>0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Circuit stays at S</a:t>
            </a:r>
            <a:r>
              <a:rPr lang="en-US" altLang="en-US" baseline="-25000" dirty="0">
                <a:latin typeface="Comic Sans MS" panose="030F0702030302020204" pitchFamily="66" charset="0"/>
              </a:rPr>
              <a:t>3</a:t>
            </a:r>
            <a:r>
              <a:rPr lang="en-US" altLang="en-US" dirty="0">
                <a:latin typeface="Comic Sans MS" panose="030F0702030302020204" pitchFamily="66" charset="0"/>
              </a:rPr>
              <a:t>, for three or more 1’s</a:t>
            </a:r>
          </a:p>
        </p:txBody>
      </p:sp>
    </p:spTree>
    <p:extLst>
      <p:ext uri="{BB962C8B-B14F-4D97-AF65-F5344CB8AC3E}">
        <p14:creationId xmlns:p14="http://schemas.microsoft.com/office/powerpoint/2010/main" val="2775706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Text Box 2">
            <a:extLst>
              <a:ext uri="{FF2B5EF4-FFF2-40B4-BE49-F238E27FC236}">
                <a16:creationId xmlns:a16="http://schemas.microsoft.com/office/drawing/2014/main" id="{49E88413-78D5-45E8-B264-C7391E967D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7401" y="561975"/>
            <a:ext cx="562292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 dirty="0">
                <a:solidFill>
                  <a:srgbClr val="008000"/>
                </a:solidFill>
              </a:rPr>
              <a:t>Sequence detector (Contd.)</a:t>
            </a:r>
          </a:p>
        </p:txBody>
      </p:sp>
      <p:sp>
        <p:nvSpPr>
          <p:cNvPr id="48133" name="Rectangle 3">
            <a:extLst>
              <a:ext uri="{FF2B5EF4-FFF2-40B4-BE49-F238E27FC236}">
                <a16:creationId xmlns:a16="http://schemas.microsoft.com/office/drawing/2014/main" id="{8D3D2663-68D9-4FE6-95FA-2260547518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524000"/>
            <a:ext cx="8077200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marL="457200" lvl="1" indent="0">
              <a:buClr>
                <a:schemeClr val="accent2"/>
              </a:buClr>
            </a:pPr>
            <a:r>
              <a:rPr lang="en-US" altLang="en-US" sz="2800" dirty="0">
                <a:solidFill>
                  <a:srgbClr val="FF0000"/>
                </a:solidFill>
              </a:rPr>
              <a:t>Assign binary values to the states</a:t>
            </a:r>
          </a:p>
          <a:p>
            <a:pPr marL="457200" lvl="1" indent="0">
              <a:buClr>
                <a:schemeClr val="accent2"/>
              </a:buClr>
            </a:pPr>
            <a:endParaRPr lang="en-US" altLang="en-US" sz="2400" dirty="0">
              <a:solidFill>
                <a:srgbClr val="FF0000"/>
              </a:solidFill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5554E39-91DE-6645-AE63-51235EC7904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pPr>
              <a:defRPr/>
            </a:pPr>
            <a:fld id="{DC4327C1-EF03-438C-BF54-3E16D269ABBA}" type="slidenum">
              <a:rPr lang="ar-SA" altLang="en-US" smtClean="0"/>
              <a:pPr>
                <a:defRPr/>
              </a:pPr>
              <a:t>7</a:t>
            </a:fld>
            <a:endParaRPr lang="en-US" alt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7EF8454-C11E-0A47-A958-292507FB2F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136"/>
          <a:stretch/>
        </p:blipFill>
        <p:spPr>
          <a:xfrm>
            <a:off x="1434650" y="2416552"/>
            <a:ext cx="5477326" cy="3360003"/>
          </a:xfrm>
          <a:prstGeom prst="rect">
            <a:avLst/>
          </a:prstGeom>
        </p:spPr>
      </p:pic>
      <p:sp>
        <p:nvSpPr>
          <p:cNvPr id="7" name="Rectangle 3">
            <a:extLst>
              <a:ext uri="{FF2B5EF4-FFF2-40B4-BE49-F238E27FC236}">
                <a16:creationId xmlns:a16="http://schemas.microsoft.com/office/drawing/2014/main" id="{ABD3ED4E-1493-1F4B-9D5A-F40879719F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251" y="3311901"/>
            <a:ext cx="1664169" cy="280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marL="457200" lvl="1" indent="0">
              <a:lnSpc>
                <a:spcPct val="150000"/>
              </a:lnSpc>
              <a:buClr>
                <a:schemeClr val="accent2"/>
              </a:buClr>
            </a:pPr>
            <a:r>
              <a:rPr lang="en-US" altLang="en-US" sz="2400" dirty="0">
                <a:solidFill>
                  <a:srgbClr val="FF0000"/>
                </a:solidFill>
              </a:rPr>
              <a:t>00 </a:t>
            </a:r>
            <a:r>
              <a:rPr lang="en-US" altLang="en-US" sz="2400" dirty="0">
                <a:solidFill>
                  <a:srgbClr val="FF0000"/>
                </a:solidFill>
                <a:sym typeface="Wingdings" pitchFamily="2" charset="2"/>
              </a:rPr>
              <a:t></a:t>
            </a:r>
            <a:endParaRPr lang="en-US" altLang="en-US" sz="2400" dirty="0">
              <a:solidFill>
                <a:srgbClr val="FF0000"/>
              </a:solidFill>
            </a:endParaRPr>
          </a:p>
          <a:p>
            <a:pPr marL="457200" lvl="1" indent="0">
              <a:lnSpc>
                <a:spcPct val="150000"/>
              </a:lnSpc>
              <a:buClr>
                <a:schemeClr val="accent2"/>
              </a:buClr>
            </a:pPr>
            <a:r>
              <a:rPr lang="en-US" altLang="en-US" sz="2400" dirty="0">
                <a:solidFill>
                  <a:srgbClr val="FF0000"/>
                </a:solidFill>
              </a:rPr>
              <a:t>01 </a:t>
            </a:r>
            <a:r>
              <a:rPr lang="en-US" altLang="en-US" sz="2400" dirty="0">
                <a:solidFill>
                  <a:srgbClr val="FF0000"/>
                </a:solidFill>
                <a:sym typeface="Wingdings" pitchFamily="2" charset="2"/>
              </a:rPr>
              <a:t></a:t>
            </a:r>
            <a:endParaRPr lang="en-US" altLang="en-US" sz="2400" dirty="0">
              <a:solidFill>
                <a:srgbClr val="FF0000"/>
              </a:solidFill>
            </a:endParaRPr>
          </a:p>
          <a:p>
            <a:pPr marL="457200" lvl="1" indent="0">
              <a:lnSpc>
                <a:spcPct val="150000"/>
              </a:lnSpc>
              <a:buClr>
                <a:schemeClr val="accent2"/>
              </a:buClr>
            </a:pPr>
            <a:r>
              <a:rPr lang="en-US" altLang="en-US" sz="2400" dirty="0">
                <a:solidFill>
                  <a:srgbClr val="FF0000"/>
                </a:solidFill>
              </a:rPr>
              <a:t>10 </a:t>
            </a:r>
            <a:r>
              <a:rPr lang="en-US" altLang="en-US" sz="2400" dirty="0">
                <a:solidFill>
                  <a:srgbClr val="FF0000"/>
                </a:solidFill>
                <a:sym typeface="Wingdings" pitchFamily="2" charset="2"/>
              </a:rPr>
              <a:t></a:t>
            </a:r>
            <a:endParaRPr lang="en-US" altLang="en-US" sz="2400" dirty="0">
              <a:solidFill>
                <a:srgbClr val="FF0000"/>
              </a:solidFill>
            </a:endParaRPr>
          </a:p>
          <a:p>
            <a:pPr marL="457200" lvl="1" indent="0">
              <a:lnSpc>
                <a:spcPct val="150000"/>
              </a:lnSpc>
              <a:buClr>
                <a:schemeClr val="accent2"/>
              </a:buClr>
            </a:pPr>
            <a:r>
              <a:rPr lang="en-US" altLang="en-US" sz="2400" dirty="0">
                <a:solidFill>
                  <a:srgbClr val="FF0000"/>
                </a:solidFill>
              </a:rPr>
              <a:t>11 </a:t>
            </a:r>
            <a:r>
              <a:rPr lang="en-US" altLang="en-US" sz="2400" dirty="0">
                <a:solidFill>
                  <a:srgbClr val="FF0000"/>
                </a:solidFill>
                <a:sym typeface="Wingdings" pitchFamily="2" charset="2"/>
              </a:rPr>
              <a:t></a:t>
            </a:r>
            <a:endParaRPr lang="en-US" altLang="en-US" sz="2400" dirty="0">
              <a:solidFill>
                <a:srgbClr val="FF0000"/>
              </a:solidFill>
            </a:endParaRPr>
          </a:p>
          <a:p>
            <a:pPr marL="457200" lvl="1" indent="0">
              <a:lnSpc>
                <a:spcPct val="150000"/>
              </a:lnSpc>
              <a:buClr>
                <a:schemeClr val="accent2"/>
              </a:buClr>
            </a:pPr>
            <a:endParaRPr lang="en-US" altLang="en-US" sz="2400" dirty="0">
              <a:solidFill>
                <a:srgbClr val="FF0000"/>
              </a:solidFill>
            </a:endParaRP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55C85603-A963-6C9E-7F9B-3E7B830FEF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2400" y="1950565"/>
            <a:ext cx="3723428" cy="4088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107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Slide Number Placeholder 3">
            <a:extLst>
              <a:ext uri="{FF2B5EF4-FFF2-40B4-BE49-F238E27FC236}">
                <a16:creationId xmlns:a16="http://schemas.microsoft.com/office/drawing/2014/main" id="{5D83CCEB-BC73-758C-AE09-CE3F47E9F5C7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C70F7458-E325-4E70-9016-3B85236CF468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8</a:t>
            </a:fld>
            <a:endParaRPr lang="en-US" altLang="en-US" sz="1000"/>
          </a:p>
        </p:txBody>
      </p:sp>
      <p:sp>
        <p:nvSpPr>
          <p:cNvPr id="96260" name="Text Box 2">
            <a:extLst>
              <a:ext uri="{FF2B5EF4-FFF2-40B4-BE49-F238E27FC236}">
                <a16:creationId xmlns:a16="http://schemas.microsoft.com/office/drawing/2014/main" id="{D977F0AC-7C32-DBFB-05D5-C67B2CA3A6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977900"/>
            <a:ext cx="6253163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Synthesizing using D flip-flops</a:t>
            </a:r>
          </a:p>
        </p:txBody>
      </p:sp>
      <p:sp>
        <p:nvSpPr>
          <p:cNvPr id="96261" name="Rectangle 3">
            <a:extLst>
              <a:ext uri="{FF2B5EF4-FFF2-40B4-BE49-F238E27FC236}">
                <a16:creationId xmlns:a16="http://schemas.microsoft.com/office/drawing/2014/main" id="{65CCEC03-DB45-D821-C136-4EA4B4C88E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099" y="1524000"/>
            <a:ext cx="11268076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To design the circuit, we need to assign binary codes to the states and list the table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state table is derived from the diagram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50A6F310-7729-B577-C15A-91BB99A3B1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085" y="3015472"/>
            <a:ext cx="7263561" cy="3780616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7" name="Slide Number Placeholder 3">
            <a:extLst>
              <a:ext uri="{FF2B5EF4-FFF2-40B4-BE49-F238E27FC236}">
                <a16:creationId xmlns:a16="http://schemas.microsoft.com/office/drawing/2014/main" id="{F95FC88F-21DF-5E1F-6BAC-6351C919ED5B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8930F5AF-E41C-40E6-8671-CC12B8938265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9</a:t>
            </a:fld>
            <a:endParaRPr lang="en-US" altLang="en-US" sz="1000"/>
          </a:p>
        </p:txBody>
      </p:sp>
      <p:sp>
        <p:nvSpPr>
          <p:cNvPr id="98308" name="Text Box 2">
            <a:extLst>
              <a:ext uri="{FF2B5EF4-FFF2-40B4-BE49-F238E27FC236}">
                <a16:creationId xmlns:a16="http://schemas.microsoft.com/office/drawing/2014/main" id="{ED4A7A3F-713C-E6C6-2796-B7FA7138E0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3064" y="944562"/>
            <a:ext cx="5475287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Using D flip-flops (Contd.)</a:t>
            </a:r>
          </a:p>
        </p:txBody>
      </p:sp>
      <p:sp>
        <p:nvSpPr>
          <p:cNvPr id="98309" name="Rectangle 3">
            <a:extLst>
              <a:ext uri="{FF2B5EF4-FFF2-40B4-BE49-F238E27FC236}">
                <a16:creationId xmlns:a16="http://schemas.microsoft.com/office/drawing/2014/main" id="{7A7A7F26-93CF-5CA5-5A71-E07EA215DA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850" y="1524000"/>
            <a:ext cx="10153650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We choose two D flip-flops to represent four states and label their outputs A and B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There is one input x and one output y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characteristic equation of D flip-flop is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		Q(t+1) = D</a:t>
            </a:r>
            <a:r>
              <a:rPr lang="en-US" altLang="en-US" baseline="-25000" dirty="0">
                <a:latin typeface="Comic Sans MS" panose="030F0702030302020204" pitchFamily="66" charset="0"/>
              </a:rPr>
              <a:t>Q</a:t>
            </a:r>
            <a:endParaRPr lang="en-US" alt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D flip-flop equations are</a:t>
            </a:r>
          </a:p>
        </p:txBody>
      </p:sp>
      <p:pic>
        <p:nvPicPr>
          <p:cNvPr id="98310" name="Picture 1">
            <a:extLst>
              <a:ext uri="{FF2B5EF4-FFF2-40B4-BE49-F238E27FC236}">
                <a16:creationId xmlns:a16="http://schemas.microsoft.com/office/drawing/2014/main" id="{3F202DCB-A174-152C-13C0-AC1BB33E95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3669" y="4267200"/>
            <a:ext cx="5934075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5" name="Slide Number Placeholder 3">
            <a:extLst>
              <a:ext uri="{FF2B5EF4-FFF2-40B4-BE49-F238E27FC236}">
                <a16:creationId xmlns:a16="http://schemas.microsoft.com/office/drawing/2014/main" id="{062E2157-F599-44B9-D323-E89E81AA4495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DDCD9278-A7E3-4B3F-9B7E-0A3F5DF8E8F7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10</a:t>
            </a:fld>
            <a:endParaRPr lang="en-US" altLang="en-US" sz="1000"/>
          </a:p>
        </p:txBody>
      </p:sp>
      <p:sp>
        <p:nvSpPr>
          <p:cNvPr id="100356" name="Text Box 2">
            <a:extLst>
              <a:ext uri="{FF2B5EF4-FFF2-40B4-BE49-F238E27FC236}">
                <a16:creationId xmlns:a16="http://schemas.microsoft.com/office/drawing/2014/main" id="{4A6D2CB3-AA1F-9DE4-67B5-35070A603B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5464" y="937419"/>
            <a:ext cx="5475287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Using D flip-flops (Contd.)</a:t>
            </a:r>
          </a:p>
        </p:txBody>
      </p:sp>
      <p:sp>
        <p:nvSpPr>
          <p:cNvPr id="100357" name="Rectangle 3">
            <a:extLst>
              <a:ext uri="{FF2B5EF4-FFF2-40B4-BE49-F238E27FC236}">
                <a16:creationId xmlns:a16="http://schemas.microsoft.com/office/drawing/2014/main" id="{C70C5B27-79E4-414A-D669-54090658F0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524001"/>
            <a:ext cx="8077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Simplifying the above equations by K-map</a:t>
            </a:r>
          </a:p>
        </p:txBody>
      </p:sp>
      <p:pic>
        <p:nvPicPr>
          <p:cNvPr id="100358" name="Picture 1">
            <a:extLst>
              <a:ext uri="{FF2B5EF4-FFF2-40B4-BE49-F238E27FC236}">
                <a16:creationId xmlns:a16="http://schemas.microsoft.com/office/drawing/2014/main" id="{81E79079-FD68-2B0D-B75B-7ABD42BEE8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975" y="2190750"/>
            <a:ext cx="8020050" cy="35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3" name="Slide Number Placeholder 3">
            <a:extLst>
              <a:ext uri="{FF2B5EF4-FFF2-40B4-BE49-F238E27FC236}">
                <a16:creationId xmlns:a16="http://schemas.microsoft.com/office/drawing/2014/main" id="{B8E99782-458E-DBD5-AB58-B1B22ACB6580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BF0281A0-07B5-4586-9AA7-455561528EF3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11</a:t>
            </a:fld>
            <a:endParaRPr lang="en-US" altLang="en-US" sz="1000"/>
          </a:p>
        </p:txBody>
      </p:sp>
      <p:sp>
        <p:nvSpPr>
          <p:cNvPr id="102404" name="Text Box 2">
            <a:extLst>
              <a:ext uri="{FF2B5EF4-FFF2-40B4-BE49-F238E27FC236}">
                <a16:creationId xmlns:a16="http://schemas.microsoft.com/office/drawing/2014/main" id="{78D064F9-A289-DF7D-791D-BA90D09309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7814" y="979487"/>
            <a:ext cx="5475287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Using D flip-flops (Contd.)</a:t>
            </a:r>
          </a:p>
        </p:txBody>
      </p:sp>
      <p:sp>
        <p:nvSpPr>
          <p:cNvPr id="102405" name="Rectangle 3">
            <a:extLst>
              <a:ext uri="{FF2B5EF4-FFF2-40B4-BE49-F238E27FC236}">
                <a16:creationId xmlns:a16="http://schemas.microsoft.com/office/drawing/2014/main" id="{6099DA69-2618-C28D-7C19-6D210033FF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2082800"/>
            <a:ext cx="379095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logic diagram for the circuit</a:t>
            </a:r>
          </a:p>
        </p:txBody>
      </p:sp>
      <p:pic>
        <p:nvPicPr>
          <p:cNvPr id="102406" name="Picture 1">
            <a:extLst>
              <a:ext uri="{FF2B5EF4-FFF2-40B4-BE49-F238E27FC236}">
                <a16:creationId xmlns:a16="http://schemas.microsoft.com/office/drawing/2014/main" id="{5CB1605C-778A-B630-1AB5-0E2030C3B3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1614487"/>
            <a:ext cx="6362700" cy="492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1" name="Slide Number Placeholder 3">
            <a:extLst>
              <a:ext uri="{FF2B5EF4-FFF2-40B4-BE49-F238E27FC236}">
                <a16:creationId xmlns:a16="http://schemas.microsoft.com/office/drawing/2014/main" id="{D2DD7D68-1DB2-3948-7B53-9D9E428BAA0C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9286EF1E-F4AE-4094-ABEF-AE531FB0BE95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12</a:t>
            </a:fld>
            <a:endParaRPr lang="en-US" altLang="en-US" sz="1000"/>
          </a:p>
        </p:txBody>
      </p:sp>
      <p:sp>
        <p:nvSpPr>
          <p:cNvPr id="104452" name="Text Box 2">
            <a:extLst>
              <a:ext uri="{FF2B5EF4-FFF2-40B4-BE49-F238E27FC236}">
                <a16:creationId xmlns:a16="http://schemas.microsoft.com/office/drawing/2014/main" id="{B0B2B79D-649C-4426-5D8B-4FB9D63EE3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3093" y="971451"/>
            <a:ext cx="3325812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Excitation table</a:t>
            </a:r>
          </a:p>
        </p:txBody>
      </p:sp>
      <p:sp>
        <p:nvSpPr>
          <p:cNvPr id="104453" name="Rectangle 3">
            <a:extLst>
              <a:ext uri="{FF2B5EF4-FFF2-40B4-BE49-F238E27FC236}">
                <a16:creationId xmlns:a16="http://schemas.microsoft.com/office/drawing/2014/main" id="{1CDF8511-C12E-9273-9372-A7F52EAF03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7762" y="2057400"/>
            <a:ext cx="9896475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Design with other types of flip-flops is </a:t>
            </a:r>
            <a:r>
              <a:rPr lang="en-US" altLang="en-US" b="1" u="sng" dirty="0">
                <a:latin typeface="Comic Sans MS" panose="030F0702030302020204" pitchFamily="66" charset="0"/>
              </a:rPr>
              <a:t>not straightforward </a:t>
            </a:r>
            <a:r>
              <a:rPr lang="en-US" altLang="en-US" dirty="0">
                <a:latin typeface="Comic Sans MS" panose="030F0702030302020204" pitchFamily="66" charset="0"/>
              </a:rPr>
              <a:t>as the next state cannot directly be related to the input equations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In such cases we should use excitation tables, which list the required input for a given change of state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Next slide shows excitation tables for JK &amp; T Flip-Flops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symbol X represents a don’t care condition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9" name="Slide Number Placeholder 3">
            <a:extLst>
              <a:ext uri="{FF2B5EF4-FFF2-40B4-BE49-F238E27FC236}">
                <a16:creationId xmlns:a16="http://schemas.microsoft.com/office/drawing/2014/main" id="{58B7C58E-365A-D144-9DF2-16673EB87BA6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2E3B2473-5D9C-440F-90F4-98410F235449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13</a:t>
            </a:fld>
            <a:endParaRPr lang="en-US" altLang="en-US" sz="1000"/>
          </a:p>
        </p:txBody>
      </p:sp>
      <p:sp>
        <p:nvSpPr>
          <p:cNvPr id="106500" name="Text Box 2">
            <a:extLst>
              <a:ext uri="{FF2B5EF4-FFF2-40B4-BE49-F238E27FC236}">
                <a16:creationId xmlns:a16="http://schemas.microsoft.com/office/drawing/2014/main" id="{DDD995D6-489C-A171-6440-23D325B73A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6763" y="1047750"/>
            <a:ext cx="5084762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Excitation table (Contd.)</a:t>
            </a:r>
          </a:p>
        </p:txBody>
      </p:sp>
      <p:pic>
        <p:nvPicPr>
          <p:cNvPr id="106501" name="Picture 4">
            <a:extLst>
              <a:ext uri="{FF2B5EF4-FFF2-40B4-BE49-F238E27FC236}">
                <a16:creationId xmlns:a16="http://schemas.microsoft.com/office/drawing/2014/main" id="{34A3EDB7-AB46-0646-2295-E917940EA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5869" y="2316162"/>
            <a:ext cx="7620000" cy="349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7" name="Slide Number Placeholder 3">
            <a:extLst>
              <a:ext uri="{FF2B5EF4-FFF2-40B4-BE49-F238E27FC236}">
                <a16:creationId xmlns:a16="http://schemas.microsoft.com/office/drawing/2014/main" id="{DEBA69AA-7D58-C20D-F93E-CF823DCF2F06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8CB5B719-B65A-4C98-BF03-C703E5B06799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14</a:t>
            </a:fld>
            <a:endParaRPr lang="en-US" altLang="en-US" sz="1000"/>
          </a:p>
        </p:txBody>
      </p:sp>
      <p:sp>
        <p:nvSpPr>
          <p:cNvPr id="108548" name="Text Box 2">
            <a:extLst>
              <a:ext uri="{FF2B5EF4-FFF2-40B4-BE49-F238E27FC236}">
                <a16:creationId xmlns:a16="http://schemas.microsoft.com/office/drawing/2014/main" id="{8E8F9C56-2448-7A68-1DCF-83AAE9FE2A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1750" y="1021555"/>
            <a:ext cx="6477000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Synthesizing using JK flip-flops</a:t>
            </a:r>
          </a:p>
        </p:txBody>
      </p:sp>
      <p:sp>
        <p:nvSpPr>
          <p:cNvPr id="108549" name="Rectangle 3">
            <a:extLst>
              <a:ext uri="{FF2B5EF4-FFF2-40B4-BE49-F238E27FC236}">
                <a16:creationId xmlns:a16="http://schemas.microsoft.com/office/drawing/2014/main" id="{16D19D2A-77C0-6A68-2942-88D57C598D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225" y="1669652"/>
            <a:ext cx="105918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Example: </a:t>
            </a:r>
            <a:r>
              <a:rPr lang="en-US" altLang="en-US" dirty="0">
                <a:latin typeface="Comic Sans MS" panose="030F0702030302020204" pitchFamily="66" charset="0"/>
              </a:rPr>
              <a:t>Consider the sequential circuit given by the following table:</a:t>
            </a:r>
          </a:p>
        </p:txBody>
      </p:sp>
      <p:pic>
        <p:nvPicPr>
          <p:cNvPr id="108550" name="Picture 5">
            <a:extLst>
              <a:ext uri="{FF2B5EF4-FFF2-40B4-BE49-F238E27FC236}">
                <a16:creationId xmlns:a16="http://schemas.microsoft.com/office/drawing/2014/main" id="{79AA7CCB-F70A-9293-7CB1-57341766EC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725" y="2682876"/>
            <a:ext cx="6400800" cy="340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5" name="Slide Number Placeholder 3">
            <a:extLst>
              <a:ext uri="{FF2B5EF4-FFF2-40B4-BE49-F238E27FC236}">
                <a16:creationId xmlns:a16="http://schemas.microsoft.com/office/drawing/2014/main" id="{F301E53D-1467-EE50-F75F-97DDD7F81E83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30284F92-E327-4E4F-820C-8C2BD111A255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15</a:t>
            </a:fld>
            <a:endParaRPr lang="en-US" altLang="en-US" sz="1000"/>
          </a:p>
        </p:txBody>
      </p:sp>
      <p:sp>
        <p:nvSpPr>
          <p:cNvPr id="110596" name="Text Box 2">
            <a:extLst>
              <a:ext uri="{FF2B5EF4-FFF2-40B4-BE49-F238E27FC236}">
                <a16:creationId xmlns:a16="http://schemas.microsoft.com/office/drawing/2014/main" id="{04654F07-37CD-6C77-5F15-691A1AC9F8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14676" y="969168"/>
            <a:ext cx="569912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Using JK flip-flops (Contd.)</a:t>
            </a:r>
          </a:p>
        </p:txBody>
      </p:sp>
      <p:sp>
        <p:nvSpPr>
          <p:cNvPr id="110597" name="Rectangle 3">
            <a:extLst>
              <a:ext uri="{FF2B5EF4-FFF2-40B4-BE49-F238E27FC236}">
                <a16:creationId xmlns:a16="http://schemas.microsoft.com/office/drawing/2014/main" id="{9A08D3F5-C8E0-75E2-36C7-A378C17959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7725" y="1524000"/>
            <a:ext cx="10125075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Assume that it is desired to design this sequential circuit using </a:t>
            </a:r>
            <a:r>
              <a:rPr lang="en-US" altLang="en-US" i="1" dirty="0">
                <a:latin typeface="Comic Sans MS" panose="030F0702030302020204" pitchFamily="66" charset="0"/>
              </a:rPr>
              <a:t>JK </a:t>
            </a:r>
            <a:r>
              <a:rPr lang="en-US" altLang="en-US" dirty="0">
                <a:latin typeface="Comic Sans MS" panose="030F0702030302020204" pitchFamily="66" charset="0"/>
              </a:rPr>
              <a:t>flip-flops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Using excitation table of </a:t>
            </a:r>
            <a:r>
              <a:rPr lang="en-US" altLang="en-US" i="1" dirty="0">
                <a:latin typeface="Comic Sans MS" panose="030F0702030302020204" pitchFamily="66" charset="0"/>
              </a:rPr>
              <a:t>JK  FF,</a:t>
            </a:r>
            <a:r>
              <a:rPr lang="en-US" altLang="en-US" dirty="0">
                <a:latin typeface="Comic Sans MS" panose="030F0702030302020204" pitchFamily="66" charset="0"/>
              </a:rPr>
              <a:t> we have:</a:t>
            </a:r>
          </a:p>
        </p:txBody>
      </p:sp>
      <p:pic>
        <p:nvPicPr>
          <p:cNvPr id="110598" name="Picture 5">
            <a:extLst>
              <a:ext uri="{FF2B5EF4-FFF2-40B4-BE49-F238E27FC236}">
                <a16:creationId xmlns:a16="http://schemas.microsoft.com/office/drawing/2014/main" id="{A2B85977-80F9-FD1C-8483-43D979289E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971800"/>
            <a:ext cx="7977188" cy="319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3" name="Slide Number Placeholder 3">
            <a:extLst>
              <a:ext uri="{FF2B5EF4-FFF2-40B4-BE49-F238E27FC236}">
                <a16:creationId xmlns:a16="http://schemas.microsoft.com/office/drawing/2014/main" id="{49118B7E-0E21-191E-7AE0-055703ACA9D6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1B52B9A0-4A9C-4E10-8350-64FAAE287833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16</a:t>
            </a:fld>
            <a:endParaRPr lang="en-US" altLang="en-US" sz="1000"/>
          </a:p>
        </p:txBody>
      </p:sp>
      <p:sp>
        <p:nvSpPr>
          <p:cNvPr id="112644" name="Text Box 2">
            <a:extLst>
              <a:ext uri="{FF2B5EF4-FFF2-40B4-BE49-F238E27FC236}">
                <a16:creationId xmlns:a16="http://schemas.microsoft.com/office/drawing/2014/main" id="{B3509EF1-81DE-3823-23B6-3BCBFFECF5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6437" y="1033626"/>
            <a:ext cx="569912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Using JK flip-flops (Contd.)</a:t>
            </a:r>
          </a:p>
        </p:txBody>
      </p:sp>
      <p:pic>
        <p:nvPicPr>
          <p:cNvPr id="112645" name="Picture 5" descr="AACFLQV0">
            <a:extLst>
              <a:ext uri="{FF2B5EF4-FFF2-40B4-BE49-F238E27FC236}">
                <a16:creationId xmlns:a16="http://schemas.microsoft.com/office/drawing/2014/main" id="{C7718F4C-0EA5-6627-971A-567CF9160E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600201"/>
            <a:ext cx="7696200" cy="465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1" name="Slide Number Placeholder 3">
            <a:extLst>
              <a:ext uri="{FF2B5EF4-FFF2-40B4-BE49-F238E27FC236}">
                <a16:creationId xmlns:a16="http://schemas.microsoft.com/office/drawing/2014/main" id="{D4053C28-B3C5-B327-F350-33543B913D24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61249E34-C0B7-4BEF-BC16-339FCF844019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17</a:t>
            </a:fld>
            <a:endParaRPr lang="en-US" altLang="en-US" sz="1000"/>
          </a:p>
        </p:txBody>
      </p:sp>
      <p:sp>
        <p:nvSpPr>
          <p:cNvPr id="114692" name="Text Box 2">
            <a:extLst>
              <a:ext uri="{FF2B5EF4-FFF2-40B4-BE49-F238E27FC236}">
                <a16:creationId xmlns:a16="http://schemas.microsoft.com/office/drawing/2014/main" id="{80D0A6A8-B6A8-C37A-B24D-C6B97A1F94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43226" y="1048545"/>
            <a:ext cx="569912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>
                <a:solidFill>
                  <a:srgbClr val="008000"/>
                </a:solidFill>
                <a:latin typeface="Comic Sans MS" panose="030F0702030302020204" pitchFamily="66" charset="0"/>
              </a:rPr>
              <a:t>Using JK flip-flops (Contd.)</a:t>
            </a:r>
          </a:p>
        </p:txBody>
      </p:sp>
      <p:sp>
        <p:nvSpPr>
          <p:cNvPr id="114693" name="Rectangle 3">
            <a:extLst>
              <a:ext uri="{FF2B5EF4-FFF2-40B4-BE49-F238E27FC236}">
                <a16:creationId xmlns:a16="http://schemas.microsoft.com/office/drawing/2014/main" id="{B446AD7D-0399-B1A1-54DE-1898F2AF9D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8150" y="1524000"/>
            <a:ext cx="112014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logic diagram can be obtained from the input equations given above</a:t>
            </a:r>
          </a:p>
        </p:txBody>
      </p:sp>
      <p:pic>
        <p:nvPicPr>
          <p:cNvPr id="114694" name="Picture 5" descr="AACFLQW0">
            <a:extLst>
              <a:ext uri="{FF2B5EF4-FFF2-40B4-BE49-F238E27FC236}">
                <a16:creationId xmlns:a16="http://schemas.microsoft.com/office/drawing/2014/main" id="{7B860EB2-846E-1553-B595-1E1CFBFD9B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25" y="2470150"/>
            <a:ext cx="7391400" cy="357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9" name="Slide Number Placeholder 3">
            <a:extLst>
              <a:ext uri="{FF2B5EF4-FFF2-40B4-BE49-F238E27FC236}">
                <a16:creationId xmlns:a16="http://schemas.microsoft.com/office/drawing/2014/main" id="{7721869B-B200-7CCF-4E67-CDB8CD0BFF7F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B84A4DE7-0BCF-4254-A01D-230B4D25A13A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18</a:t>
            </a:fld>
            <a:endParaRPr lang="en-US" altLang="en-US" sz="1000"/>
          </a:p>
        </p:txBody>
      </p:sp>
      <p:sp>
        <p:nvSpPr>
          <p:cNvPr id="116740" name="Text Box 2">
            <a:extLst>
              <a:ext uri="{FF2B5EF4-FFF2-40B4-BE49-F238E27FC236}">
                <a16:creationId xmlns:a16="http://schemas.microsoft.com/office/drawing/2014/main" id="{2F824EB6-A73B-73D7-74BE-6108E56ED8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50" y="971550"/>
            <a:ext cx="6242050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Synthesizing using T flip-flops</a:t>
            </a:r>
          </a:p>
        </p:txBody>
      </p:sp>
      <p:sp>
        <p:nvSpPr>
          <p:cNvPr id="116741" name="Rectangle 3">
            <a:extLst>
              <a:ext uri="{FF2B5EF4-FFF2-40B4-BE49-F238E27FC236}">
                <a16:creationId xmlns:a16="http://schemas.microsoft.com/office/drawing/2014/main" id="{B7AA897C-D105-CC8A-8893-5E56F4C7C9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" y="2236678"/>
            <a:ext cx="5505450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Example:</a:t>
            </a:r>
            <a:r>
              <a:rPr lang="en-US" altLang="en-US" dirty="0">
                <a:latin typeface="Comic Sans MS" panose="030F0702030302020204" pitchFamily="66" charset="0"/>
              </a:rPr>
              <a:t> Consider a 3-bit binary counter shown in the diagram: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In fact the only input to the circuit is the clock and the output is the present state of the flip-flops.</a:t>
            </a:r>
          </a:p>
        </p:txBody>
      </p:sp>
      <p:pic>
        <p:nvPicPr>
          <p:cNvPr id="116742" name="Picture 5">
            <a:extLst>
              <a:ext uri="{FF2B5EF4-FFF2-40B4-BE49-F238E27FC236}">
                <a16:creationId xmlns:a16="http://schemas.microsoft.com/office/drawing/2014/main" id="{C4CFA209-0E06-568A-4D35-08FBCF41C0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0776" y="1695450"/>
            <a:ext cx="4106863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7" name="Slide Number Placeholder 3">
            <a:extLst>
              <a:ext uri="{FF2B5EF4-FFF2-40B4-BE49-F238E27FC236}">
                <a16:creationId xmlns:a16="http://schemas.microsoft.com/office/drawing/2014/main" id="{EAAC9B49-299D-7A78-028D-740DB528686E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B3B93113-46E8-4D29-A912-C90ADB0D954B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19</a:t>
            </a:fld>
            <a:endParaRPr lang="en-US" altLang="en-US" sz="1000"/>
          </a:p>
        </p:txBody>
      </p:sp>
      <p:sp>
        <p:nvSpPr>
          <p:cNvPr id="118788" name="Text Box 2">
            <a:extLst>
              <a:ext uri="{FF2B5EF4-FFF2-40B4-BE49-F238E27FC236}">
                <a16:creationId xmlns:a16="http://schemas.microsoft.com/office/drawing/2014/main" id="{8074CD21-C4FE-3EB0-11C9-53E841E7CC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3912" y="1011563"/>
            <a:ext cx="546417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Using T flip-flops (Contd.)</a:t>
            </a:r>
          </a:p>
        </p:txBody>
      </p:sp>
      <p:sp>
        <p:nvSpPr>
          <p:cNvPr id="118789" name="Rectangle 3">
            <a:extLst>
              <a:ext uri="{FF2B5EF4-FFF2-40B4-BE49-F238E27FC236}">
                <a16:creationId xmlns:a16="http://schemas.microsoft.com/office/drawing/2014/main" id="{F73D476B-ECD8-D54E-9AAF-08BCD7E62F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" y="1888331"/>
            <a:ext cx="297180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state table for this example is as follows:</a:t>
            </a:r>
          </a:p>
        </p:txBody>
      </p:sp>
      <p:pic>
        <p:nvPicPr>
          <p:cNvPr id="118790" name="Picture 5">
            <a:extLst>
              <a:ext uri="{FF2B5EF4-FFF2-40B4-BE49-F238E27FC236}">
                <a16:creationId xmlns:a16="http://schemas.microsoft.com/office/drawing/2014/main" id="{BAEAA61A-F14A-1042-BE2B-A52F6E837B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326" y="1784513"/>
            <a:ext cx="5832475" cy="452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5" name="Slide Number Placeholder 3">
            <a:extLst>
              <a:ext uri="{FF2B5EF4-FFF2-40B4-BE49-F238E27FC236}">
                <a16:creationId xmlns:a16="http://schemas.microsoft.com/office/drawing/2014/main" id="{2F361CC0-69EE-94D2-BBA1-8EA96B8E8BCE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850E7E46-7EE2-4303-BC78-5590CC316D8B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20</a:t>
            </a:fld>
            <a:endParaRPr lang="en-US" altLang="en-US" sz="1000"/>
          </a:p>
        </p:txBody>
      </p:sp>
      <p:sp>
        <p:nvSpPr>
          <p:cNvPr id="120836" name="Text Box 2">
            <a:extLst>
              <a:ext uri="{FF2B5EF4-FFF2-40B4-BE49-F238E27FC236}">
                <a16:creationId xmlns:a16="http://schemas.microsoft.com/office/drawing/2014/main" id="{357590EC-DC88-5E6F-2B79-78A3333170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2325" y="944562"/>
            <a:ext cx="546417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Using T flip-flops (Contd.)</a:t>
            </a:r>
          </a:p>
        </p:txBody>
      </p:sp>
      <p:sp>
        <p:nvSpPr>
          <p:cNvPr id="120837" name="Rectangle 3">
            <a:extLst>
              <a:ext uri="{FF2B5EF4-FFF2-40B4-BE49-F238E27FC236}">
                <a16:creationId xmlns:a16="http://schemas.microsoft.com/office/drawing/2014/main" id="{78706E45-951B-1CE9-3BC5-9EC20AEF3E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250" y="1524000"/>
            <a:ext cx="992505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most efficient way to construct a binary counter is by using T flip-flops, because of their complement property.</a:t>
            </a:r>
          </a:p>
        </p:txBody>
      </p:sp>
      <p:pic>
        <p:nvPicPr>
          <p:cNvPr id="120838" name="Picture 5" descr="AACFLQY0">
            <a:extLst>
              <a:ext uri="{FF2B5EF4-FFF2-40B4-BE49-F238E27FC236}">
                <a16:creationId xmlns:a16="http://schemas.microsoft.com/office/drawing/2014/main" id="{AC84287E-76C0-C4E8-CC19-8AAE74DBCD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1" y="2819400"/>
            <a:ext cx="7769225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3" name="Slide Number Placeholder 3">
            <a:extLst>
              <a:ext uri="{FF2B5EF4-FFF2-40B4-BE49-F238E27FC236}">
                <a16:creationId xmlns:a16="http://schemas.microsoft.com/office/drawing/2014/main" id="{809AC8E2-035A-F889-C791-6E9ABDC2F550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8A14599B-153F-403C-A40F-89C1AEE63266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21</a:t>
            </a:fld>
            <a:endParaRPr lang="en-US" altLang="en-US" sz="1000"/>
          </a:p>
        </p:txBody>
      </p:sp>
      <p:sp>
        <p:nvSpPr>
          <p:cNvPr id="122884" name="Text Box 2">
            <a:extLst>
              <a:ext uri="{FF2B5EF4-FFF2-40B4-BE49-F238E27FC236}">
                <a16:creationId xmlns:a16="http://schemas.microsoft.com/office/drawing/2014/main" id="{BC922BCF-8FB4-8813-7681-3DB3FED2C8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78212" y="960438"/>
            <a:ext cx="546417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Using T flip-flops (Contd.)</a:t>
            </a:r>
          </a:p>
        </p:txBody>
      </p:sp>
      <p:sp>
        <p:nvSpPr>
          <p:cNvPr id="122885" name="Rectangle 3">
            <a:extLst>
              <a:ext uri="{FF2B5EF4-FFF2-40B4-BE49-F238E27FC236}">
                <a16:creationId xmlns:a16="http://schemas.microsoft.com/office/drawing/2014/main" id="{BACD2823-2967-6E8E-31CE-87A90E53C1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524001"/>
            <a:ext cx="8001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Logic diagram of the counter:</a:t>
            </a:r>
          </a:p>
        </p:txBody>
      </p:sp>
      <p:pic>
        <p:nvPicPr>
          <p:cNvPr id="122886" name="Picture 5" descr="AACFLQZ0">
            <a:extLst>
              <a:ext uri="{FF2B5EF4-FFF2-40B4-BE49-F238E27FC236}">
                <a16:creationId xmlns:a16="http://schemas.microsoft.com/office/drawing/2014/main" id="{34B76658-E1AD-8C50-AB1A-8BA8ABE525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2284414"/>
            <a:ext cx="7391400" cy="343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58019507-AA45-1F2E-AE7E-BE60CA8F9855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15000"/>
              </a:spcBef>
              <a:buClrTx/>
              <a:buSzTx/>
              <a:buFontTx/>
              <a:buNone/>
            </a:pPr>
            <a:fld id="{313D1D93-B03A-469E-B83F-3A8F2FA32CA4}" type="slidenum">
              <a:rPr lang="en-US" altLang="en-US" sz="1400">
                <a:solidFill>
                  <a:schemeClr val="tx2"/>
                </a:solidFill>
                <a:latin typeface="Times New Roman" panose="02020603050405020304" pitchFamily="18" charset="0"/>
              </a:rPr>
              <a:pPr rtl="0">
                <a:spcBef>
                  <a:spcPct val="15000"/>
                </a:spcBef>
                <a:buClrTx/>
                <a:buSzTx/>
                <a:buFontTx/>
                <a:buNone/>
              </a:pPr>
              <a:t>22</a:t>
            </a:fld>
            <a:endParaRPr lang="en-US" altLang="en-US" sz="140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B2E1836-73E7-A29F-4B3E-E62DF27135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9675" y="1877220"/>
            <a:ext cx="1003935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A register is a memory device that can be used to store more than one bit of information.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A register is a circuit capable of storing data. In general, an n-bit register consists of n FFs, together with some other logic that allows simple processing of the stored data. 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A register is a generalization of a flip-flop. Where a flip-flop stores one bit, a register stores several bits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</a:endParaRPr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2D286D34-0601-5874-8C25-2FBE6C5DC2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5481" y="1122363"/>
            <a:ext cx="2031326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Registers</a:t>
            </a:r>
            <a:endParaRPr lang="en-US" altLang="en-US" sz="3200" b="1" dirty="0">
              <a:solidFill>
                <a:srgbClr val="008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B0756DCB-1BBF-50BC-8305-F7E689732B6C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15000"/>
              </a:spcBef>
              <a:buClrTx/>
              <a:buSzTx/>
              <a:buFontTx/>
              <a:buNone/>
            </a:pPr>
            <a:fld id="{DAF15796-F7A2-4BE3-B641-22B43DE6AC3E}" type="slidenum">
              <a:rPr lang="en-US" altLang="en-US" sz="1400">
                <a:solidFill>
                  <a:schemeClr val="tx2"/>
                </a:solidFill>
                <a:latin typeface="Times New Roman" panose="02020603050405020304" pitchFamily="18" charset="0"/>
              </a:rPr>
              <a:pPr rtl="0">
                <a:spcBef>
                  <a:spcPct val="15000"/>
                </a:spcBef>
                <a:buClrTx/>
                <a:buSzTx/>
                <a:buFontTx/>
                <a:buNone/>
              </a:pPr>
              <a:t>23</a:t>
            </a:fld>
            <a:endParaRPr lang="en-US" altLang="en-US" sz="140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7BA1D94E-EEA8-846B-6377-E0720C1281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5350" y="2047875"/>
            <a:ext cx="10039350" cy="293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sz="2800" dirty="0">
                <a:latin typeface="Comic Sans MS" panose="030F0702030302020204" pitchFamily="66" charset="0"/>
                <a:cs typeface="Arial" panose="020B0604020202020204" pitchFamily="34" charset="0"/>
              </a:rPr>
              <a:t>The main operations on a register are the same as for any storage devices, namely:</a:t>
            </a:r>
          </a:p>
          <a:p>
            <a:pPr algn="l" rtl="0" eaLnBrk="1" hangingPunct="1"/>
            <a:endParaRPr lang="en-US" altLang="en-US" sz="28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1" algn="l" rtl="0" eaLnBrk="1" hangingPunct="1"/>
            <a:r>
              <a:rPr lang="en-US" altLang="en-US" sz="2800" dirty="0">
                <a:latin typeface="Comic Sans MS" panose="030F0702030302020204" pitchFamily="66" charset="0"/>
                <a:cs typeface="Arial" panose="020B0604020202020204" pitchFamily="34" charset="0"/>
              </a:rPr>
              <a:t>Load or Store: Put new data into the register</a:t>
            </a:r>
          </a:p>
          <a:p>
            <a:pPr lvl="1" algn="l" rtl="0" eaLnBrk="1" hangingPunct="1"/>
            <a:r>
              <a:rPr lang="en-US" altLang="en-US" sz="2800" dirty="0">
                <a:latin typeface="Comic Sans MS" panose="030F0702030302020204" pitchFamily="66" charset="0"/>
                <a:cs typeface="Arial" panose="020B0604020202020204" pitchFamily="34" charset="0"/>
              </a:rPr>
              <a:t>Read: Retrieve the data stored in the register (usually without changing the stored data).</a:t>
            </a:r>
            <a:endParaRPr lang="en-US" altLang="en-US" dirty="0">
              <a:latin typeface="Comic Sans MS" panose="030F0702030302020204" pitchFamily="66" charset="0"/>
            </a:endParaRPr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5D9C30D5-2745-935F-D694-23EF6614DE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9806" y="1036638"/>
            <a:ext cx="2031326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Registers</a:t>
            </a:r>
            <a:endParaRPr lang="en-US" altLang="en-US" sz="3200" b="1" dirty="0">
              <a:solidFill>
                <a:srgbClr val="008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6771FBE-71EE-F04A-B3CF-A3B751F6E80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fld id="{8561D25B-6D0D-4C14-9BCD-10583FEFA0ED}" type="slidenum">
              <a:rPr lang="ar-SA" smtClean="0"/>
              <a:pPr/>
              <a:t>24</a:t>
            </a:fld>
            <a:endParaRPr lang="ar-SA" dirty="0"/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117C9EDB-C736-3E90-49BB-D815D8E99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5481" y="1122363"/>
            <a:ext cx="2031326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Registers</a:t>
            </a:r>
            <a:endParaRPr lang="en-US" altLang="en-US" sz="3200" b="1" dirty="0">
              <a:solidFill>
                <a:srgbClr val="008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0A715A9-4271-17D5-0A6A-A83D8973F8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6325" y="1566100"/>
            <a:ext cx="10039350" cy="4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dirty="0">
                <a:latin typeface="Comic Sans MS" panose="030F0702030302020204" pitchFamily="66" charset="0"/>
              </a:rPr>
              <a:t>Types of transfer(load): 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dirty="0">
              <a:latin typeface="Comic Sans MS" panose="030F0702030302020204" pitchFamily="66" charset="0"/>
            </a:endParaRPr>
          </a:p>
          <a:p>
            <a:pPr lvl="1" algn="l" rtl="0"/>
            <a:r>
              <a:rPr lang="en-US" sz="2800" dirty="0">
                <a:solidFill>
                  <a:schemeClr val="accent4">
                    <a:lumMod val="50000"/>
                  </a:schemeClr>
                </a:solidFill>
                <a:latin typeface="Comic Sans MS" panose="030F0702030302020204" pitchFamily="66" charset="0"/>
                <a:cs typeface="Times New Roman" pitchFamily="18" charset="0"/>
              </a:rPr>
              <a:t>Parallel transfer : </a:t>
            </a:r>
            <a:r>
              <a:rPr lang="en-US" sz="2800" dirty="0">
                <a:latin typeface="Comic Sans MS" panose="030F0702030302020204" pitchFamily="66" charset="0"/>
                <a:cs typeface="Times New Roman" pitchFamily="18" charset="0"/>
              </a:rPr>
              <a:t>When all bits of the register are loaded in the same time.</a:t>
            </a:r>
          </a:p>
          <a:p>
            <a:pPr lvl="1" algn="l" rtl="0"/>
            <a:r>
              <a:rPr lang="en-US" sz="2800" dirty="0">
                <a:solidFill>
                  <a:schemeClr val="accent4">
                    <a:lumMod val="50000"/>
                  </a:schemeClr>
                </a:solidFill>
                <a:latin typeface="Comic Sans MS" panose="030F0702030302020204" pitchFamily="66" charset="0"/>
                <a:cs typeface="Times New Roman" pitchFamily="18" charset="0"/>
              </a:rPr>
              <a:t>Serial transfer:  </a:t>
            </a:r>
            <a:r>
              <a:rPr lang="en-US" sz="2800" dirty="0">
                <a:latin typeface="Comic Sans MS" panose="030F0702030302020204" pitchFamily="66" charset="0"/>
                <a:cs typeface="Times New Roman" pitchFamily="18" charset="0"/>
              </a:rPr>
              <a:t>information is transferred one bit at a time. 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sz="2800" dirty="0">
              <a:latin typeface="Comic Sans MS" panose="030F0702030302020204" pitchFamily="66" charset="0"/>
            </a:endParaRPr>
          </a:p>
          <a:p>
            <a:pPr algn="l" rtl="0" eaLnBrk="1" hangingPunct="1"/>
            <a:endParaRPr lang="en-US" altLang="en-US" sz="2800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66036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h06fig01.jpg" descr="Ch06fig01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49"/>
          <a:stretch/>
        </p:blipFill>
        <p:spPr bwMode="auto">
          <a:xfrm>
            <a:off x="7505303" y="447675"/>
            <a:ext cx="3724672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59A56F-0C87-C742-9172-D6502599E8EC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fld id="{8561D25B-6D0D-4C14-9BCD-10583FEFA0ED}" type="slidenum">
              <a:rPr lang="ar-SA" smtClean="0"/>
              <a:pPr/>
              <a:t>25</a:t>
            </a:fld>
            <a:endParaRPr lang="ar-SA" dirty="0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17AF0B5E-FCBE-795A-50FD-8C4F46EE4A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1152525"/>
            <a:ext cx="7248128" cy="639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dirty="0">
                <a:latin typeface="Comic Sans MS" panose="030F0702030302020204" pitchFamily="66" charset="0"/>
              </a:rPr>
              <a:t>Figure shows one of the simplest register</a:t>
            </a:r>
          </a:p>
          <a:p>
            <a:pPr lvl="1" algn="l" rtl="0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dirty="0">
                <a:latin typeface="Comic Sans MS" panose="030F0702030302020204" pitchFamily="66" charset="0"/>
              </a:rPr>
              <a:t>The clock input  triggers FFs on positive edge.</a:t>
            </a:r>
          </a:p>
          <a:p>
            <a:pPr lvl="1" algn="l" rtl="0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sz="2800" dirty="0">
                <a:latin typeface="Comic Sans MS" panose="030F0702030302020204" pitchFamily="66" charset="0"/>
              </a:rPr>
              <a:t>Four inputs are transferred into registers. </a:t>
            </a:r>
          </a:p>
          <a:p>
            <a:pPr lvl="1" algn="l" rtl="0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sz="2800" dirty="0">
                <a:latin typeface="Comic Sans MS" panose="030F0702030302020204" pitchFamily="66" charset="0"/>
              </a:rPr>
              <a:t>The four outputs are to obtain the stored information.</a:t>
            </a:r>
          </a:p>
          <a:p>
            <a:pPr lvl="1" algn="l" rtl="0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sz="2800" dirty="0" err="1">
                <a:latin typeface="Comic Sans MS" panose="030F0702030302020204" pitchFamily="66" charset="0"/>
              </a:rPr>
              <a:t>Clear_b</a:t>
            </a:r>
            <a:r>
              <a:rPr lang="en-US" sz="2800" dirty="0">
                <a:latin typeface="Comic Sans MS" panose="030F0702030302020204" pitchFamily="66" charset="0"/>
              </a:rPr>
              <a:t> is direct input to reset FFs. </a:t>
            </a:r>
          </a:p>
          <a:p>
            <a:pPr marL="274320" lvl="1" indent="0" algn="l" rtl="0">
              <a:lnSpc>
                <a:spcPct val="150000"/>
              </a:lnSpc>
              <a:buNone/>
            </a:pPr>
            <a:endParaRPr lang="en-US" dirty="0"/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dirty="0">
              <a:latin typeface="Comic Sans MS" panose="030F0702030302020204" pitchFamily="66" charset="0"/>
            </a:endParaRPr>
          </a:p>
          <a:p>
            <a:pPr algn="l" rtl="0" eaLnBrk="1" hangingPunct="1"/>
            <a:endParaRPr lang="en-US" altLang="en-US" sz="2800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7" name="Text Box 2">
            <a:extLst>
              <a:ext uri="{FF2B5EF4-FFF2-40B4-BE49-F238E27FC236}">
                <a16:creationId xmlns:a16="http://schemas.microsoft.com/office/drawing/2014/main" id="{59E3C9A3-63DD-8C4C-A500-7DE1434431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04456" y="979488"/>
            <a:ext cx="2031326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Registers</a:t>
            </a:r>
            <a:endParaRPr lang="en-US" altLang="en-US" sz="3200" b="1" dirty="0">
              <a:solidFill>
                <a:srgbClr val="008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75195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69E423-1A73-374B-B94A-2972C9605F72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fld id="{8561D25B-6D0D-4C14-9BCD-10583FEFA0ED}" type="slidenum">
              <a:rPr lang="ar-SA" smtClean="0"/>
              <a:pPr/>
              <a:t>26</a:t>
            </a:fld>
            <a:endParaRPr lang="ar-SA" dirty="0"/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52DE0B83-8C96-7A2C-8D23-70460DF78E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6342" y="1122363"/>
            <a:ext cx="3249608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Shift Registers</a:t>
            </a:r>
            <a:endParaRPr lang="en-US" altLang="en-US" sz="3200" b="1" dirty="0">
              <a:solidFill>
                <a:srgbClr val="008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A0F97E9-97D0-2BA9-D1B9-973A9D8FE7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909" y="1735713"/>
            <a:ext cx="11706225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sz="2800" dirty="0">
                <a:latin typeface="Comic Sans MS" panose="030F0702030302020204" pitchFamily="66" charset="0"/>
              </a:rPr>
              <a:t>It is </a:t>
            </a:r>
            <a:r>
              <a:rPr lang="en-US" dirty="0">
                <a:latin typeface="Comic Sans MS" panose="030F0702030302020204" pitchFamily="66" charset="0"/>
              </a:rPr>
              <a:t>a register that can shift information in each cell to its neighboring cell. 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dirty="0">
                <a:latin typeface="Comic Sans MS" panose="030F0702030302020204" pitchFamily="66" charset="0"/>
              </a:rPr>
              <a:t>It has chain of FF in cascade</a:t>
            </a:r>
          </a:p>
          <a:p>
            <a:pPr lvl="1" algn="l" rtl="0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sz="2800" dirty="0">
                <a:latin typeface="Comic Sans MS" panose="030F0702030302020204" pitchFamily="66" charset="0"/>
              </a:rPr>
              <a:t>The output of one FF is connected to the input of the next FF. </a:t>
            </a:r>
          </a:p>
          <a:p>
            <a:pPr lvl="1" algn="l" rtl="0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sz="2800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dirty="0">
                <a:latin typeface="Comic Sans MS" panose="030F0702030302020204" pitchFamily="66" charset="0"/>
              </a:rPr>
              <a:t>Can be unidirectional(one direction) or bidirectional.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1358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D5E40C-E452-1C4B-A72E-157DDA579B7B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fld id="{8561D25B-6D0D-4C14-9BCD-10583FEFA0ED}" type="slidenum">
              <a:rPr lang="ar-SA" smtClean="0"/>
              <a:pPr/>
              <a:t>27</a:t>
            </a:fld>
            <a:endParaRPr lang="ar-SA" dirty="0"/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CD1EA9F2-063F-A39B-F52A-727E25E577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7767" y="1122363"/>
            <a:ext cx="3249608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Shift Registers</a:t>
            </a:r>
            <a:endParaRPr lang="en-US" altLang="en-US" sz="3200" b="1" dirty="0">
              <a:solidFill>
                <a:srgbClr val="008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C31AC7C7-6311-AFEC-A0DD-8E9D8198AE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775" y="1635506"/>
            <a:ext cx="11706225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sz="2800" dirty="0">
                <a:latin typeface="Comic Sans MS" panose="030F0702030302020204" pitchFamily="66" charset="0"/>
                <a:cs typeface="Arial" panose="020B0604020202020204" pitchFamily="34" charset="0"/>
              </a:rPr>
              <a:t>This shift register is unidirectional (left‐to‐right). Each clock pulse shifts the contents of the register one bit position to the right. The configuration does not support a left shift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sz="28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sz="2800" dirty="0">
                <a:latin typeface="Comic Sans MS" panose="030F0702030302020204" pitchFamily="66" charset="0"/>
                <a:cs typeface="Arial" panose="020B0604020202020204" pitchFamily="34" charset="0"/>
              </a:rPr>
              <a:t>Serial input: determines what will go into the leftmost FF. 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sz="28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sz="2800" dirty="0">
                <a:latin typeface="Comic Sans MS" panose="030F0702030302020204" pitchFamily="66" charset="0"/>
                <a:cs typeface="Arial" panose="020B0604020202020204" pitchFamily="34" charset="0"/>
              </a:rPr>
              <a:t>Serial output is taken from the output of the rightmost flip‐flop</a:t>
            </a:r>
            <a:endParaRPr lang="ar-SA" sz="28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2657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ACFLRF0.jpg" descr="AACFLRF0.jpg">
            <a:extLst>
              <a:ext uri="{FF2B5EF4-FFF2-40B4-BE49-F238E27FC236}">
                <a16:creationId xmlns:a16="http://schemas.microsoft.com/office/drawing/2014/main" id="{853A0CF3-B447-F137-01BB-BBD03A1538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08"/>
          <a:stretch/>
        </p:blipFill>
        <p:spPr bwMode="auto">
          <a:xfrm>
            <a:off x="2343263" y="2802421"/>
            <a:ext cx="7505474" cy="189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2">
            <a:extLst>
              <a:ext uri="{FF2B5EF4-FFF2-40B4-BE49-F238E27FC236}">
                <a16:creationId xmlns:a16="http://schemas.microsoft.com/office/drawing/2014/main" id="{5F37B273-C70C-56CC-93DB-29992ACA90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7767" y="1122363"/>
            <a:ext cx="3249608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Shift Registers</a:t>
            </a:r>
            <a:endParaRPr lang="en-US" altLang="en-US" sz="3200" b="1" dirty="0">
              <a:solidFill>
                <a:srgbClr val="008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5505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B7BBEB-44DE-E149-BD5F-82C437A4ED4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fld id="{8561D25B-6D0D-4C14-9BCD-10583FEFA0ED}" type="slidenum">
              <a:rPr lang="ar-SA" smtClean="0"/>
              <a:pPr/>
              <a:t>29</a:t>
            </a:fld>
            <a:endParaRPr lang="ar-SA" dirty="0"/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0F561DAF-E2CD-7F93-656F-F058E73B13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1528" y="1046163"/>
            <a:ext cx="1903086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Counters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62A989A8-986C-DF84-9F6D-92D96BBF33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775" y="1259175"/>
            <a:ext cx="11706225" cy="433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GB" dirty="0">
                <a:latin typeface="Comic Sans MS" panose="030F0702030302020204" pitchFamily="66" charset="0"/>
              </a:rPr>
              <a:t>It is a sequential circuit </a:t>
            </a:r>
            <a:r>
              <a:rPr lang="en-US" dirty="0">
                <a:latin typeface="Comic Sans MS" panose="030F0702030302020204" pitchFamily="66" charset="0"/>
              </a:rPr>
              <a:t>capable of incrementing and/or decrementing its contents</a:t>
            </a:r>
          </a:p>
          <a:p>
            <a:pPr lvl="1" algn="l" rtl="0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dirty="0">
                <a:latin typeface="Comic Sans MS" panose="030F0702030302020204" pitchFamily="66" charset="0"/>
              </a:rPr>
              <a:t>Q ← Q plus n</a:t>
            </a:r>
          </a:p>
          <a:p>
            <a:pPr lvl="1" algn="l" rtl="0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dirty="0">
                <a:latin typeface="Comic Sans MS" panose="030F0702030302020204" pitchFamily="66" charset="0"/>
              </a:rPr>
              <a:t>Q ← Q minus n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dirty="0">
                <a:latin typeface="Comic Sans MS" panose="030F0702030302020204" pitchFamily="66" charset="0"/>
              </a:rPr>
              <a:t>The definition of "plus" and "minus" depends on the way the register contents encode the integers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dirty="0">
                <a:latin typeface="Comic Sans MS" panose="030F0702030302020204" pitchFamily="66" charset="0"/>
              </a:rPr>
              <a:t>Binary Counters: Encode the integers with the binary number code</a:t>
            </a:r>
            <a:endParaRPr lang="en-GB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GB" dirty="0">
                <a:latin typeface="Comic Sans MS" panose="030F0702030302020204" pitchFamily="66" charset="0"/>
              </a:rPr>
              <a:t>It is a register that goes through a predetermined sequence of binary states. </a:t>
            </a:r>
          </a:p>
        </p:txBody>
      </p:sp>
    </p:spTree>
    <p:extLst>
      <p:ext uri="{BB962C8B-B14F-4D97-AF65-F5344CB8AC3E}">
        <p14:creationId xmlns:p14="http://schemas.microsoft.com/office/powerpoint/2010/main" val="27485713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صر نائب للنص 3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accent3">
                    <a:lumMod val="50000"/>
                  </a:schemeClr>
                </a:solidFill>
                <a:latin typeface="Comic Sans MS" panose="030F0702030302020204" pitchFamily="66" charset="0"/>
              </a:rPr>
              <a:t>Counters categories: </a:t>
            </a:r>
          </a:p>
          <a:p>
            <a:pPr lvl="1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Ripple (Asynchronous) counters</a:t>
            </a:r>
          </a:p>
          <a:p>
            <a:pPr lvl="2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accent4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omic Sans MS" panose="030F0702030302020204" pitchFamily="66" charset="0"/>
              </a:rPr>
              <a:t>A FF output transition is a source for triggering other FFs. </a:t>
            </a:r>
            <a:endParaRPr lang="en-GB" sz="2800" dirty="0">
              <a:solidFill>
                <a:schemeClr val="accent4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lvl="1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Synchronous counters:</a:t>
            </a:r>
          </a:p>
          <a:p>
            <a:pPr lvl="2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All FFs receives  a common clock. 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Comic Sans MS" panose="030F0702030302020204" pitchFamily="66" charset="0"/>
            </a:endParaRPr>
          </a:p>
          <a:p>
            <a:pPr>
              <a:lnSpc>
                <a:spcPct val="170000"/>
              </a:lnSpc>
            </a:pPr>
            <a:endParaRPr lang="en-US" sz="2800" dirty="0"/>
          </a:p>
        </p:txBody>
      </p:sp>
      <p:sp>
        <p:nvSpPr>
          <p:cNvPr id="2" name="عنوان 1"/>
          <p:cNvSpPr>
            <a:spLocks noGrp="1"/>
          </p:cNvSpPr>
          <p:nvPr>
            <p:ph type="title" idx="4294967295"/>
          </p:nvPr>
        </p:nvSpPr>
        <p:spPr>
          <a:xfrm>
            <a:off x="0" y="228600"/>
            <a:ext cx="10972800" cy="914400"/>
          </a:xfrm>
        </p:spPr>
        <p:txBody>
          <a:bodyPr/>
          <a:lstStyle/>
          <a:p>
            <a:r>
              <a:rPr lang="en-US" dirty="0"/>
              <a:t>Counter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B7BBEB-44DE-E149-BD5F-82C437A4ED4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fld id="{8561D25B-6D0D-4C14-9BCD-10583FEFA0ED}" type="slidenum">
              <a:rPr lang="ar-SA" smtClean="0"/>
              <a:pPr/>
              <a:t>30</a:t>
            </a:fld>
            <a:endParaRPr lang="ar-SA" dirty="0"/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98387913-2BA8-BD9A-3C90-A0D364DDE6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1528" y="1046163"/>
            <a:ext cx="1903086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Counters</a:t>
            </a:r>
          </a:p>
        </p:txBody>
      </p:sp>
    </p:spTree>
    <p:extLst>
      <p:ext uri="{BB962C8B-B14F-4D97-AF65-F5344CB8AC3E}">
        <p14:creationId xmlns:p14="http://schemas.microsoft.com/office/powerpoint/2010/main" val="84837541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عنصر نائب للمحتوى 2">
            <a:extLst>
              <a:ext uri="{FF2B5EF4-FFF2-40B4-BE49-F238E27FC236}">
                <a16:creationId xmlns:a16="http://schemas.microsoft.com/office/drawing/2014/main" id="{CB545701-785C-E939-4B6B-F8722EFCC54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33450" y="1580801"/>
            <a:ext cx="8810625" cy="4267898"/>
          </a:xfrm>
        </p:spPr>
        <p:txBody>
          <a:bodyPr/>
          <a:lstStyle/>
          <a:p>
            <a:pPr algn="l" rtl="0"/>
            <a:r>
              <a:rPr lang="en-US" altLang="en-US" sz="2800" dirty="0">
                <a:latin typeface="Comic Sans MS" panose="030F0702030302020204" pitchFamily="66" charset="0"/>
              </a:rPr>
              <a:t>Idea: </a:t>
            </a:r>
          </a:p>
          <a:p>
            <a:pPr lvl="1" algn="l" rtl="0"/>
            <a:r>
              <a:rPr lang="en-US" altLang="en-US" sz="2800" dirty="0">
                <a:latin typeface="Comic Sans MS" panose="030F0702030302020204" pitchFamily="66" charset="0"/>
              </a:rPr>
              <a:t>to connect the output of one flip-flop to the C input of the next high-order flip-flop </a:t>
            </a:r>
          </a:p>
          <a:p>
            <a:pPr lvl="1" algn="l" rtl="0"/>
            <a:endParaRPr lang="en-US" altLang="en-US" sz="2800" dirty="0">
              <a:latin typeface="Comic Sans MS" panose="030F0702030302020204" pitchFamily="66" charset="0"/>
            </a:endParaRPr>
          </a:p>
          <a:p>
            <a:pPr algn="l" rtl="0"/>
            <a:r>
              <a:rPr lang="en-US" altLang="en-US" sz="2800" dirty="0">
                <a:latin typeface="Comic Sans MS" panose="030F0702030302020204" pitchFamily="66" charset="0"/>
              </a:rPr>
              <a:t>We need “complementing” flip-flops </a:t>
            </a:r>
          </a:p>
          <a:p>
            <a:pPr lvl="1" algn="l" rtl="0"/>
            <a:r>
              <a:rPr lang="en-US" altLang="en-US" sz="2800" dirty="0">
                <a:latin typeface="Comic Sans MS" panose="030F0702030302020204" pitchFamily="66" charset="0"/>
              </a:rPr>
              <a:t>We can use T flip-flops to obtain complementing flip-flops or </a:t>
            </a:r>
          </a:p>
          <a:p>
            <a:pPr lvl="1" algn="l" rtl="0"/>
            <a:r>
              <a:rPr lang="en-US" altLang="en-US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JK flip-flops with its inputs are tied together </a:t>
            </a:r>
            <a:r>
              <a:rPr lang="en-US" altLang="en-US" sz="2800" dirty="0">
                <a:latin typeface="Comic Sans MS" panose="030F0702030302020204" pitchFamily="66" charset="0"/>
              </a:rPr>
              <a:t>or </a:t>
            </a:r>
          </a:p>
          <a:p>
            <a:pPr lvl="1" algn="l" rtl="0"/>
            <a:r>
              <a:rPr lang="en-US" altLang="en-US" sz="2800" dirty="0">
                <a:latin typeface="Comic Sans MS" panose="030F0702030302020204" pitchFamily="66" charset="0"/>
              </a:rPr>
              <a:t>D flip-flops with complement output connected to the D input.</a:t>
            </a:r>
          </a:p>
        </p:txBody>
      </p:sp>
      <p:pic>
        <p:nvPicPr>
          <p:cNvPr id="15364" name="صورة 3">
            <a:extLst>
              <a:ext uri="{FF2B5EF4-FFF2-40B4-BE49-F238E27FC236}">
                <a16:creationId xmlns:a16="http://schemas.microsoft.com/office/drawing/2014/main" id="{73452D4B-510B-EB49-7F6F-EAF37E67F4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9850" y="2000250"/>
            <a:ext cx="1449388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85097E2C-80B3-A57C-8ECA-4C797E25FD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9603" y="1046163"/>
            <a:ext cx="5666936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ClrTx/>
              <a:buSzTx/>
              <a:buNone/>
            </a:pPr>
            <a:r>
              <a:rPr lang="ar-SA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3</a:t>
            </a: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-bit Binary Ripple Counter</a:t>
            </a:r>
            <a:endParaRPr lang="ar-SA" altLang="en-US" sz="3200" b="1" dirty="0">
              <a:solidFill>
                <a:srgbClr val="008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057400"/>
            <a:ext cx="84582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Isosceles Triangle 4"/>
          <p:cNvSpPr>
            <a:spLocks noChangeArrowheads="1"/>
          </p:cNvSpPr>
          <p:nvPr/>
        </p:nvSpPr>
        <p:spPr bwMode="auto">
          <a:xfrm rot="5400000">
            <a:off x="3200400" y="3810000"/>
            <a:ext cx="381000" cy="228600"/>
          </a:xfrm>
          <a:prstGeom prst="triangle">
            <a:avLst>
              <a:gd name="adj" fmla="val 50000"/>
            </a:avLst>
          </a:prstGeom>
          <a:solidFill>
            <a:schemeClr val="tx1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29699" name="Group 7"/>
          <p:cNvGrpSpPr>
            <a:grpSpLocks/>
          </p:cNvGrpSpPr>
          <p:nvPr/>
        </p:nvGrpSpPr>
        <p:grpSpPr bwMode="auto">
          <a:xfrm>
            <a:off x="5715000" y="3733800"/>
            <a:ext cx="457200" cy="381000"/>
            <a:chOff x="1905000" y="5715000"/>
            <a:chExt cx="533400" cy="457200"/>
          </a:xfrm>
        </p:grpSpPr>
        <p:sp>
          <p:nvSpPr>
            <p:cNvPr id="6" name="Isosceles Triangle 5"/>
            <p:cNvSpPr>
              <a:spLocks noChangeArrowheads="1"/>
            </p:cNvSpPr>
            <p:nvPr/>
          </p:nvSpPr>
          <p:spPr bwMode="auto">
            <a:xfrm rot="5400000">
              <a:off x="2057400" y="5791200"/>
              <a:ext cx="457200" cy="304800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9525">
              <a:solidFill>
                <a:srgbClr val="4A7EBB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7" name="Oval 6"/>
            <p:cNvSpPr>
              <a:spLocks noChangeArrowheads="1"/>
            </p:cNvSpPr>
            <p:nvPr/>
          </p:nvSpPr>
          <p:spPr bwMode="auto">
            <a:xfrm>
              <a:off x="1905000" y="5826870"/>
              <a:ext cx="228600" cy="228600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4A7EBB"/>
              </a:solidFill>
              <a:round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</a:endParaRPr>
            </a:p>
          </p:txBody>
        </p:sp>
      </p:grpSp>
      <p:grpSp>
        <p:nvGrpSpPr>
          <p:cNvPr id="29700" name="Group 8"/>
          <p:cNvGrpSpPr>
            <a:grpSpLocks/>
          </p:cNvGrpSpPr>
          <p:nvPr/>
        </p:nvGrpSpPr>
        <p:grpSpPr bwMode="auto">
          <a:xfrm>
            <a:off x="8229600" y="3733800"/>
            <a:ext cx="457200" cy="381000"/>
            <a:chOff x="1905000" y="5715000"/>
            <a:chExt cx="533400" cy="457200"/>
          </a:xfrm>
        </p:grpSpPr>
        <p:sp>
          <p:nvSpPr>
            <p:cNvPr id="10" name="Isosceles Triangle 9"/>
            <p:cNvSpPr>
              <a:spLocks noChangeArrowheads="1"/>
            </p:cNvSpPr>
            <p:nvPr/>
          </p:nvSpPr>
          <p:spPr bwMode="auto">
            <a:xfrm rot="5400000">
              <a:off x="2057400" y="5791200"/>
              <a:ext cx="457200" cy="304800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9525">
              <a:solidFill>
                <a:srgbClr val="4A7EBB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1905000" y="5826870"/>
              <a:ext cx="228600" cy="228600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4A7EBB"/>
              </a:solidFill>
              <a:round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</a:endParaRPr>
            </a:p>
          </p:txBody>
        </p:sp>
      </p:grp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658F4F-C666-E44D-BF46-71C9052EE11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fld id="{8561D25B-6D0D-4C14-9BCD-10583FEFA0ED}" type="slidenum">
              <a:rPr lang="ar-SA" smtClean="0"/>
              <a:pPr/>
              <a:t>32</a:t>
            </a:fld>
            <a:endParaRPr lang="ar-SA" dirty="0"/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A75623F8-FF50-1D6E-89BF-62B18E3D61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6618" y="1189037"/>
            <a:ext cx="9631163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Asynchronous Counters 3-bit binary up counter</a:t>
            </a:r>
            <a:endParaRPr lang="en-US" altLang="en-US" sz="3200" b="1" dirty="0">
              <a:solidFill>
                <a:srgbClr val="008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0744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63857F-C7FD-8648-8ED3-6493D2E88D1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fld id="{8561D25B-6D0D-4C14-9BCD-10583FEFA0ED}" type="slidenum">
              <a:rPr lang="ar-SA" smtClean="0"/>
              <a:pPr/>
              <a:t>33</a:t>
            </a:fld>
            <a:endParaRPr lang="ar-SA" dirty="0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6395" y="1340768"/>
            <a:ext cx="8053388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616177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عنصر نائب للمحتوى 2">
            <a:extLst>
              <a:ext uri="{FF2B5EF4-FFF2-40B4-BE49-F238E27FC236}">
                <a16:creationId xmlns:a16="http://schemas.microsoft.com/office/drawing/2014/main" id="{902B146E-B510-C991-C525-AD27CE6160D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14349" y="1775974"/>
            <a:ext cx="8982075" cy="4267898"/>
          </a:xfrm>
        </p:spPr>
        <p:txBody>
          <a:bodyPr/>
          <a:lstStyle/>
          <a:p>
            <a:pPr algn="l" rtl="0"/>
            <a:r>
              <a:rPr lang="en-US" altLang="en-US" dirty="0">
                <a:latin typeface="Comic Sans MS" panose="030F0702030302020204" pitchFamily="66" charset="0"/>
              </a:rPr>
              <a:t>There is a common clock </a:t>
            </a:r>
          </a:p>
          <a:p>
            <a:pPr lvl="1" algn="l" rtl="0"/>
            <a:r>
              <a:rPr lang="en-US" altLang="en-US" dirty="0">
                <a:latin typeface="Comic Sans MS" panose="030F0702030302020204" pitchFamily="66" charset="0"/>
              </a:rPr>
              <a:t>that triggers all flip-flops simultaneously </a:t>
            </a:r>
          </a:p>
          <a:p>
            <a:pPr lvl="1" algn="l" rtl="0"/>
            <a:r>
              <a:rPr lang="en-US" altLang="en-US" dirty="0">
                <a:latin typeface="Comic Sans MS" panose="030F0702030302020204" pitchFamily="66" charset="0"/>
              </a:rPr>
              <a:t>If T = 0 or J = K = 0 the flip-flop does not change state.</a:t>
            </a:r>
          </a:p>
          <a:p>
            <a:pPr lvl="1" algn="l" rtl="0"/>
            <a:r>
              <a:rPr lang="en-US" altLang="en-US" dirty="0">
                <a:latin typeface="Comic Sans MS" panose="030F0702030302020204" pitchFamily="66" charset="0"/>
              </a:rPr>
              <a:t>If T = 1 or J = K = 1 the flip-flop does change state. </a:t>
            </a:r>
          </a:p>
          <a:p>
            <a:pPr algn="l" rtl="0"/>
            <a:r>
              <a:rPr lang="en-US" altLang="en-US" dirty="0">
                <a:latin typeface="Comic Sans MS" panose="030F0702030302020204" pitchFamily="66" charset="0"/>
              </a:rPr>
              <a:t>Design procedure is so simple </a:t>
            </a:r>
          </a:p>
          <a:p>
            <a:pPr lvl="1" algn="l" rtl="0"/>
            <a:r>
              <a:rPr lang="en-US" altLang="en-US" dirty="0">
                <a:latin typeface="Comic Sans MS" panose="030F0702030302020204" pitchFamily="66" charset="0"/>
              </a:rPr>
              <a:t>no need for going through sequential logic design process </a:t>
            </a:r>
          </a:p>
          <a:p>
            <a:pPr lvl="1" algn="l" rtl="0"/>
            <a:r>
              <a:rPr lang="en-US" altLang="en-US" dirty="0">
                <a:latin typeface="Comic Sans MS" panose="030F0702030302020204" pitchFamily="66" charset="0"/>
              </a:rPr>
              <a:t>A0 is always complemented </a:t>
            </a:r>
          </a:p>
          <a:p>
            <a:pPr lvl="1" algn="l" rtl="0"/>
            <a:r>
              <a:rPr lang="en-US" altLang="en-US" dirty="0">
                <a:latin typeface="Comic Sans MS" panose="030F0702030302020204" pitchFamily="66" charset="0"/>
              </a:rPr>
              <a:t>A1 is complemented when A0 = 1 </a:t>
            </a:r>
          </a:p>
          <a:p>
            <a:pPr lvl="1" algn="l" rtl="0"/>
            <a:r>
              <a:rPr lang="en-US" altLang="en-US" dirty="0">
                <a:latin typeface="Comic Sans MS" panose="030F0702030302020204" pitchFamily="66" charset="0"/>
              </a:rPr>
              <a:t>A 2 is complemented when A0 = 1 and A1 = 1 </a:t>
            </a:r>
          </a:p>
          <a:p>
            <a:pPr lvl="1" algn="l" rtl="0"/>
            <a:r>
              <a:rPr lang="en-US" altLang="en-US" dirty="0">
                <a:latin typeface="Comic Sans MS" panose="030F0702030302020204" pitchFamily="66" charset="0"/>
              </a:rPr>
              <a:t>so on</a:t>
            </a:r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B18CCE6C-1F74-45ED-5E27-31DE8881CB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4209" y="1189037"/>
            <a:ext cx="4515980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Synchronous Counters</a:t>
            </a:r>
            <a:endParaRPr lang="en-US" altLang="en-US" sz="3200" b="1" dirty="0">
              <a:solidFill>
                <a:srgbClr val="008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صورة 3">
            <a:extLst>
              <a:ext uri="{FF2B5EF4-FFF2-40B4-BE49-F238E27FC236}">
                <a16:creationId xmlns:a16="http://schemas.microsoft.com/office/drawing/2014/main" id="{712AAFF2-288A-20C3-18C6-23BD1587B9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9850" y="2000250"/>
            <a:ext cx="1449388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مربع نص 6">
            <a:extLst>
              <a:ext uri="{FF2B5EF4-FFF2-40B4-BE49-F238E27FC236}">
                <a16:creationId xmlns:a16="http://schemas.microsoft.com/office/drawing/2014/main" id="{4D86EDB0-8E38-16E6-1DA6-71CB6654F33B}"/>
              </a:ext>
            </a:extLst>
          </p:cNvPr>
          <p:cNvSpPr txBox="1"/>
          <p:nvPr/>
        </p:nvSpPr>
        <p:spPr>
          <a:xfrm>
            <a:off x="10648950" y="1630918"/>
            <a:ext cx="1543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A2 A1 A0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id="{2952DBDD-E5EC-7079-749D-FB5EAA4D2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7488" y="1672673"/>
            <a:ext cx="5457825" cy="4857750"/>
          </a:xfrm>
          <a:prstGeom prst="rect">
            <a:avLst/>
          </a:prstGeom>
        </p:spPr>
      </p:pic>
      <p:sp>
        <p:nvSpPr>
          <p:cNvPr id="6" name="Text Box 2">
            <a:extLst>
              <a:ext uri="{FF2B5EF4-FFF2-40B4-BE49-F238E27FC236}">
                <a16:creationId xmlns:a16="http://schemas.microsoft.com/office/drawing/2014/main" id="{1BD04A50-EB46-6AB9-5266-A21BDA99B3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0418" y="1011698"/>
            <a:ext cx="9631163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Synchronous Counters 3-bit binary up counter</a:t>
            </a:r>
            <a:endParaRPr lang="en-US" altLang="en-US" sz="3200" b="1" dirty="0">
              <a:solidFill>
                <a:srgbClr val="008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6FB89F74-246E-5863-EE09-001E2B37AC99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E9BCC12-8BD2-4874-A69A-93DAF0E0EE23}" type="slidenum">
              <a:rPr lang="ar-SA" altLang="en-US">
                <a:latin typeface="Arial" panose="020B0604020202020204" pitchFamily="34" charset="0"/>
              </a:rPr>
              <a:pPr eaLnBrk="1" hangingPunct="1"/>
              <a:t>36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36868" name="Rectangle 2">
            <a:extLst>
              <a:ext uri="{FF2B5EF4-FFF2-40B4-BE49-F238E27FC236}">
                <a16:creationId xmlns:a16="http://schemas.microsoft.com/office/drawing/2014/main" id="{6EE2FCA5-C1D1-AC2D-375E-A06E36C641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3184526"/>
            <a:ext cx="779303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rtl="0" eaLnBrk="1" hangingPunct="1"/>
            <a:r>
              <a:rPr lang="en-US" altLang="zh-TW" sz="3200" b="1" dirty="0">
                <a:solidFill>
                  <a:srgbClr val="6600FF"/>
                </a:solidFill>
                <a:ea typeface="PMingLiU" pitchFamily="18" charset="-120"/>
              </a:rPr>
              <a:t>End of lecture 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مخصص 1">
      <a:dk1>
        <a:sysClr val="windowText" lastClr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7683</TotalTime>
  <Words>1223</Words>
  <Application>Microsoft Office PowerPoint</Application>
  <PresentationFormat>شاشة عريضة</PresentationFormat>
  <Paragraphs>227</Paragraphs>
  <Slides>36</Slides>
  <Notes>21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36</vt:i4>
      </vt:variant>
    </vt:vector>
  </HeadingPairs>
  <TitlesOfParts>
    <vt:vector size="43" baseType="lpstr">
      <vt:lpstr>Arial</vt:lpstr>
      <vt:lpstr>Calibri</vt:lpstr>
      <vt:lpstr>Calibri Light</vt:lpstr>
      <vt:lpstr>Comic Sans MS</vt:lpstr>
      <vt:lpstr>Times New Roman</vt:lpstr>
      <vt:lpstr>Wingdings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Counter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Alaa Amin</cp:lastModifiedBy>
  <cp:revision>103</cp:revision>
  <dcterms:created xsi:type="dcterms:W3CDTF">2023-05-27T09:20:30Z</dcterms:created>
  <dcterms:modified xsi:type="dcterms:W3CDTF">2023-08-23T14:54:45Z</dcterms:modified>
</cp:coreProperties>
</file>