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19.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23.xml" ContentType="application/vnd.openxmlformats-officedocument.presentationml.slide+xml"/>
  <Override PartName="/ppt/slides/slide34.xml" ContentType="application/vnd.openxmlformats-officedocument.presentationml.slide+xml"/>
  <Override PartName="/ppt/slides/slide32.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diagrams/colors4.xml" ContentType="application/vnd.openxmlformats-officedocument.drawingml.diagramColors+xml"/>
  <Override PartName="/ppt/notesMasters/notesMaster1.xml" ContentType="application/vnd.openxmlformats-officedocument.presentationml.notesMaster+xml"/>
  <Override PartName="/ppt/theme/theme2.xml" ContentType="application/vnd.openxmlformats-officedocument.theme+xml"/>
  <Override PartName="/ppt/diagrams/drawing4.xml" ContentType="application/vnd.ms-office.drawingml.diagramDrawing+xml"/>
  <Override PartName="/ppt/diagrams/quickStyle1.xml" ContentType="application/vnd.openxmlformats-officedocument.drawingml.diagramStyle+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layout3.xml" ContentType="application/vnd.openxmlformats-officedocument.drawingml.diagramLayout+xml"/>
  <Override PartName="/ppt/theme/theme1.xml" ContentType="application/vnd.openxmlformats-officedocument.them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1.xml" ContentType="application/vnd.openxmlformats-officedocument.drawingml.diagramLayou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81" r:id="rId2"/>
    <p:sldId id="582" r:id="rId3"/>
    <p:sldId id="521" r:id="rId4"/>
    <p:sldId id="313" r:id="rId5"/>
    <p:sldId id="491" r:id="rId6"/>
    <p:sldId id="529" r:id="rId7"/>
    <p:sldId id="492" r:id="rId8"/>
    <p:sldId id="490" r:id="rId9"/>
    <p:sldId id="493" r:id="rId10"/>
    <p:sldId id="531" r:id="rId11"/>
    <p:sldId id="495" r:id="rId12"/>
    <p:sldId id="496" r:id="rId13"/>
    <p:sldId id="577" r:id="rId14"/>
    <p:sldId id="578" r:id="rId15"/>
    <p:sldId id="532" r:id="rId16"/>
    <p:sldId id="555" r:id="rId17"/>
    <p:sldId id="570" r:id="rId18"/>
    <p:sldId id="535" r:id="rId19"/>
    <p:sldId id="558" r:id="rId20"/>
    <p:sldId id="557" r:id="rId21"/>
    <p:sldId id="559" r:id="rId22"/>
    <p:sldId id="571" r:id="rId23"/>
    <p:sldId id="572" r:id="rId24"/>
    <p:sldId id="536" r:id="rId25"/>
    <p:sldId id="579" r:id="rId26"/>
    <p:sldId id="560" r:id="rId27"/>
    <p:sldId id="580" r:id="rId28"/>
    <p:sldId id="573" r:id="rId29"/>
    <p:sldId id="561" r:id="rId30"/>
    <p:sldId id="562" r:id="rId31"/>
    <p:sldId id="550" r:id="rId32"/>
    <p:sldId id="563" r:id="rId33"/>
    <p:sldId id="564" r:id="rId34"/>
    <p:sldId id="565" r:id="rId35"/>
    <p:sldId id="551" r:id="rId36"/>
    <p:sldId id="574" r:id="rId37"/>
    <p:sldId id="575" r:id="rId38"/>
    <p:sldId id="566" r:id="rId39"/>
    <p:sldId id="552" r:id="rId40"/>
    <p:sldId id="553" r:id="rId41"/>
    <p:sldId id="256" r:id="rId42"/>
    <p:sldId id="58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1"/>
            <p14:sldId id="582"/>
            <p14:sldId id="521"/>
            <p14:sldId id="313"/>
            <p14:sldId id="491"/>
            <p14:sldId id="529"/>
            <p14:sldId id="492"/>
            <p14:sldId id="490"/>
            <p14:sldId id="493"/>
            <p14:sldId id="531"/>
            <p14:sldId id="495"/>
            <p14:sldId id="496"/>
            <p14:sldId id="577"/>
            <p14:sldId id="578"/>
            <p14:sldId id="532"/>
            <p14:sldId id="555"/>
            <p14:sldId id="570"/>
            <p14:sldId id="535"/>
            <p14:sldId id="558"/>
            <p14:sldId id="557"/>
            <p14:sldId id="559"/>
            <p14:sldId id="571"/>
            <p14:sldId id="572"/>
            <p14:sldId id="536"/>
            <p14:sldId id="579"/>
            <p14:sldId id="560"/>
            <p14:sldId id="580"/>
            <p14:sldId id="573"/>
            <p14:sldId id="561"/>
            <p14:sldId id="562"/>
            <p14:sldId id="550"/>
            <p14:sldId id="563"/>
            <p14:sldId id="564"/>
            <p14:sldId id="565"/>
            <p14:sldId id="551"/>
            <p14:sldId id="574"/>
            <p14:sldId id="575"/>
            <p14:sldId id="566"/>
            <p14:sldId id="552"/>
            <p14:sldId id="553"/>
            <p14:sldId id="256"/>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02" autoAdjust="0"/>
  </p:normalViewPr>
  <p:slideViewPr>
    <p:cSldViewPr snapToGrid="0">
      <p:cViewPr varScale="1">
        <p:scale>
          <a:sx n="105" d="100"/>
          <a:sy n="105" d="100"/>
        </p:scale>
        <p:origin x="8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customXml" Target="../customXml/item2.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slide" Target="slides/slide35.xml"/><Relationship Id="rId15" Type="http://schemas.openxmlformats.org/officeDocument/2006/relationships/slide" Target="slides/slide14.xml"/><Relationship Id="rId49" Type="http://schemas.openxmlformats.org/officeDocument/2006/relationships/customXml" Target="../customXml/item1.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notesMaster" Target="notesMasters/notesMaster1.xml"/><Relationship Id="rId48"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46" Type="http://schemas.openxmlformats.org/officeDocument/2006/relationships/viewProps" Target="viewProps.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Empathy with users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05EDA2DA-45F4-43A5-8F36-848FBD7DA842}" type="presOf" srcId="{0F3C9B97-8F13-4596-8745-AC0126766B24}" destId="{B6D62B0B-FC89-48C2-AF81-4614786DFB6C}" srcOrd="0" destOrd="0" presId="urn:microsoft.com/office/officeart/2005/8/layout/vList2"/>
    <dgm:cxn modelId="{F9E0E495-48E5-408B-B0E6-6CCAD723CF07}"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2E96B5F-80AE-43F0-8499-31CD8679B64C}"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C9690BFE-414B-4809-99BA-8CA00DA70F95}" type="presParOf" srcId="{4CC58187-AC6A-470F-93E6-EE98228C96BC}" destId="{9E7F3C81-60A5-4A7D-9AE4-C2A58FE90A13}" srcOrd="0" destOrd="0" presId="urn:microsoft.com/office/officeart/2005/8/layout/vList2"/>
    <dgm:cxn modelId="{0D77A459-3466-4B30-8260-5349ED36E09F}"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Discipline of prototyping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champions the use of prototypes to explore the effectiveness of potential solutions to problems. </a:t>
          </a:r>
          <a:r>
            <a:rPr lang="en-US" dirty="0" err="1" smtClean="0"/>
            <a:t>Kolka</a:t>
          </a:r>
          <a:r>
            <a:rPr lang="en-US" dirty="0" smtClean="0"/>
            <a:t> (2015) remarked that compa­nies following this approach 'aren't shy about tinkering with ideas in a public forum and tend to iterate quickly on prototypes: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A0E67BF0-1601-45FF-8A80-03DF85129B5F}"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05C484F-4819-4D23-A096-8CA7D3F77929}"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1D5A65B1-74D6-4120-AA3E-0844E5824635}" type="presOf" srcId="{0F3C9B97-8F13-4596-8745-AC0126766B24}" destId="{B6D62B0B-FC89-48C2-AF81-4614786DFB6C}" srcOrd="0" destOrd="0" presId="urn:microsoft.com/office/officeart/2005/8/layout/vList2"/>
    <dgm:cxn modelId="{7F4CDD5E-2E1F-4D45-91EC-691179783558}" type="presParOf" srcId="{4CC58187-AC6A-470F-93E6-EE98228C96BC}" destId="{9E7F3C81-60A5-4A7D-9AE4-C2A58FE90A13}" srcOrd="0" destOrd="0" presId="urn:microsoft.com/office/officeart/2005/8/layout/vList2"/>
    <dgm:cxn modelId="{90B0F4A3-66F3-4310-BD60-2EA55EF28370}"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Tolerance of failure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solidFill>
                <a:srgbClr val="FF0000"/>
              </a:solidFill>
            </a:rPr>
            <a:t>innovation is risky </a:t>
          </a:r>
          <a:r>
            <a:rPr lang="en-US" dirty="0" smtClean="0"/>
            <a:t>and, as is the case with brainstorming, generating new ideas is a numbers game. </a:t>
          </a:r>
          <a:r>
            <a:rPr lang="en-US" dirty="0" smtClean="0">
              <a:solidFill>
                <a:srgbClr val="FF0000"/>
              </a:solidFill>
            </a:rPr>
            <a:t>The more ideas there are, the more likely it is that at least one of them will be a good one</a:t>
          </a:r>
          <a:r>
            <a:rPr lang="en-US" dirty="0" smtClean="0"/>
            <a:t>, yet that involves generating many ideas that are not. </a:t>
          </a:r>
          <a:r>
            <a:rPr lang="en-US" dirty="0" smtClean="0">
              <a:solidFill>
                <a:srgbClr val="FF0000"/>
              </a:solidFill>
            </a:rPr>
            <a:t>Failure is therefore to be expected in an organization that is innovating</a:t>
          </a:r>
          <a:r>
            <a:rPr lang="en-US" dirty="0" smtClean="0"/>
            <a:t>. Indeed, if a company generates no business ideas that fail, it is probably </a:t>
          </a:r>
          <a:r>
            <a:rPr lang="en-US" dirty="0" smtClean="0">
              <a:solidFill>
                <a:srgbClr val="FF0000"/>
              </a:solidFill>
            </a:rPr>
            <a:t>not generating sufficient business ideas.</a:t>
          </a:r>
          <a:endParaRPr lang="en-US" dirty="0">
            <a:solidFill>
              <a:srgbClr val="FF0000"/>
            </a:solidFill>
          </a:endParaRPr>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53F1CE82-ABCE-460A-9271-78E2DB1FC09B}" type="presOf" srcId="{0F177F6D-4C3F-47A1-8406-230C7A5368EE}" destId="{4CC58187-AC6A-470F-93E6-EE98228C96BC}" srcOrd="0" destOrd="0" presId="urn:microsoft.com/office/officeart/2005/8/layout/vList2"/>
    <dgm:cxn modelId="{2C834348-366D-47B8-9F4F-88C54400D2E6}" type="presOf" srcId="{0F3C9B97-8F13-4596-8745-AC0126766B24}" destId="{B6D62B0B-FC89-48C2-AF81-4614786DFB6C}"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7D7D0856-733E-4B4A-A8C5-E03234E9B8F6}" type="presOf" srcId="{DB51FB85-2A2C-4226-9C20-01DA48AB3BF7}" destId="{9E7F3C81-60A5-4A7D-9AE4-C2A58FE90A13}"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50FA0C82-73C9-495F-A182-7B806D905897}" type="presParOf" srcId="{4CC58187-AC6A-470F-93E6-EE98228C96BC}" destId="{9E7F3C81-60A5-4A7D-9AE4-C2A58FE90A13}" srcOrd="0" destOrd="0" presId="urn:microsoft.com/office/officeart/2005/8/layout/vList2"/>
    <dgm:cxn modelId="{D86044F4-E5D8-4E5B-8899-68BCEF94DC71}"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72F9F6-8421-41AC-8DC0-4E42D0CD80D1}" type="doc">
      <dgm:prSet loTypeId="urn:microsoft.com/office/officeart/2005/8/layout/hProcess3" loCatId="process" qsTypeId="urn:microsoft.com/office/officeart/2005/8/quickstyle/simple1" qsCatId="simple" csTypeId="urn:microsoft.com/office/officeart/2005/8/colors/accent1_2" csCatId="accent1" phldr="1"/>
      <dgm:spPr/>
      <dgm:t>
        <a:bodyPr/>
        <a:lstStyle/>
        <a:p>
          <a:endParaRPr lang="en-US"/>
        </a:p>
      </dgm:t>
    </dgm:pt>
    <dgm:pt modelId="{CB00F77E-6E3B-40F5-8F4D-727E44B22F8D}">
      <dgm:prSet phldrT="[Text]"/>
      <dgm:spPr/>
      <dgm:t>
        <a:bodyPr/>
        <a:lstStyle/>
        <a:p>
          <a:r>
            <a:rPr lang="en-US" dirty="0" smtClean="0"/>
            <a:t>Plan</a:t>
          </a:r>
          <a:endParaRPr lang="en-US" dirty="0"/>
        </a:p>
      </dgm:t>
    </dgm:pt>
    <dgm:pt modelId="{0CD05D5A-8011-4022-A1E2-A4FB1542BC10}" type="parTrans" cxnId="{B094A3CD-805E-4C29-BBDB-5123C6C96ACA}">
      <dgm:prSet/>
      <dgm:spPr/>
      <dgm:t>
        <a:bodyPr/>
        <a:lstStyle/>
        <a:p>
          <a:endParaRPr lang="en-US"/>
        </a:p>
      </dgm:t>
    </dgm:pt>
    <dgm:pt modelId="{7322DC51-AA35-4B0D-A375-9FF945BA6E15}" type="sibTrans" cxnId="{B094A3CD-805E-4C29-BBDB-5123C6C96ACA}">
      <dgm:prSet/>
      <dgm:spPr/>
      <dgm:t>
        <a:bodyPr/>
        <a:lstStyle/>
        <a:p>
          <a:endParaRPr lang="en-US"/>
        </a:p>
      </dgm:t>
    </dgm:pt>
    <dgm:pt modelId="{58C88B29-81B2-468D-B780-61A4D47AD87C}">
      <dgm:prSet phldrT="[Text]"/>
      <dgm:spPr/>
      <dgm:t>
        <a:bodyPr/>
        <a:lstStyle/>
        <a:p>
          <a:r>
            <a:rPr lang="en-US" dirty="0" smtClean="0"/>
            <a:t>Experiment     </a:t>
          </a:r>
          <a:endParaRPr lang="en-US" dirty="0"/>
        </a:p>
      </dgm:t>
    </dgm:pt>
    <dgm:pt modelId="{4DC02B86-35C7-47F1-AF67-2940AF41ECAF}" type="parTrans" cxnId="{F1DB6100-9DC7-4A11-8F3D-CB23577EF83F}">
      <dgm:prSet/>
      <dgm:spPr/>
      <dgm:t>
        <a:bodyPr/>
        <a:lstStyle/>
        <a:p>
          <a:endParaRPr lang="en-US"/>
        </a:p>
      </dgm:t>
    </dgm:pt>
    <dgm:pt modelId="{60199CB8-C685-4FFF-BBA0-C1CDE6548C0A}" type="sibTrans" cxnId="{F1DB6100-9DC7-4A11-8F3D-CB23577EF83F}">
      <dgm:prSet/>
      <dgm:spPr/>
      <dgm:t>
        <a:bodyPr/>
        <a:lstStyle/>
        <a:p>
          <a:endParaRPr lang="en-US"/>
        </a:p>
      </dgm:t>
    </dgm:pt>
    <dgm:pt modelId="{01A5DCF9-4A2A-4A78-8EAE-BA0BB6D4BBD2}">
      <dgm:prSet phldrT="[Text]"/>
      <dgm:spPr/>
      <dgm:t>
        <a:bodyPr/>
        <a:lstStyle/>
        <a:p>
          <a:r>
            <a:rPr lang="en-US" dirty="0" smtClean="0"/>
            <a:t>Implement </a:t>
          </a:r>
          <a:endParaRPr lang="en-US" dirty="0"/>
        </a:p>
      </dgm:t>
    </dgm:pt>
    <dgm:pt modelId="{4116BE35-E5A9-4347-B1CE-478D17A7FEA3}" type="parTrans" cxnId="{D036996D-62E2-49C5-B282-FB069BBD628E}">
      <dgm:prSet/>
      <dgm:spPr/>
      <dgm:t>
        <a:bodyPr/>
        <a:lstStyle/>
        <a:p>
          <a:endParaRPr lang="en-US"/>
        </a:p>
      </dgm:t>
    </dgm:pt>
    <dgm:pt modelId="{DDE6D9E7-F18D-4101-8667-69155D459435}" type="sibTrans" cxnId="{D036996D-62E2-49C5-B282-FB069BBD628E}">
      <dgm:prSet/>
      <dgm:spPr/>
      <dgm:t>
        <a:bodyPr/>
        <a:lstStyle/>
        <a:p>
          <a:endParaRPr lang="en-US"/>
        </a:p>
      </dgm:t>
    </dgm:pt>
    <dgm:pt modelId="{7969E738-DF12-413F-992B-53171F690A3C}">
      <dgm:prSet phldrT="[Text]"/>
      <dgm:spPr/>
      <dgm:t>
        <a:bodyPr/>
        <a:lstStyle/>
        <a:p>
          <a:r>
            <a:rPr lang="en-US" dirty="0" smtClean="0"/>
            <a:t>Market test    </a:t>
          </a:r>
          <a:endParaRPr lang="en-US" dirty="0"/>
        </a:p>
      </dgm:t>
    </dgm:pt>
    <dgm:pt modelId="{92A56544-E223-4AD6-BAC5-7E9DEC3B2614}" type="parTrans" cxnId="{ADE432CD-97E6-49E5-A4F7-5A8205D5F537}">
      <dgm:prSet/>
      <dgm:spPr/>
      <dgm:t>
        <a:bodyPr/>
        <a:lstStyle/>
        <a:p>
          <a:endParaRPr lang="en-US"/>
        </a:p>
      </dgm:t>
    </dgm:pt>
    <dgm:pt modelId="{F2503B51-9EB9-44B6-9FC0-B21E0CEE52DE}" type="sibTrans" cxnId="{ADE432CD-97E6-49E5-A4F7-5A8205D5F537}">
      <dgm:prSet/>
      <dgm:spPr/>
      <dgm:t>
        <a:bodyPr/>
        <a:lstStyle/>
        <a:p>
          <a:endParaRPr lang="en-US"/>
        </a:p>
      </dgm:t>
    </dgm:pt>
    <dgm:pt modelId="{BC50592B-3BBC-4512-A4E5-0BC7BD2633C0}">
      <dgm:prSet phldrT="[Text]"/>
      <dgm:spPr/>
      <dgm:t>
        <a:bodyPr/>
        <a:lstStyle/>
        <a:p>
          <a:r>
            <a:rPr lang="en-US" dirty="0" smtClean="0"/>
            <a:t>Evaluate </a:t>
          </a:r>
          <a:endParaRPr lang="en-US" dirty="0"/>
        </a:p>
      </dgm:t>
    </dgm:pt>
    <dgm:pt modelId="{1934A7A0-63FF-4BC2-8CF4-4F42FDF06A96}" type="parTrans" cxnId="{146EE898-CA19-4B65-9CCA-E4677CB97D75}">
      <dgm:prSet/>
      <dgm:spPr/>
      <dgm:t>
        <a:bodyPr/>
        <a:lstStyle/>
        <a:p>
          <a:endParaRPr lang="en-US"/>
        </a:p>
      </dgm:t>
    </dgm:pt>
    <dgm:pt modelId="{83F02E54-DAAC-489D-9252-258AA9B57DCF}" type="sibTrans" cxnId="{146EE898-CA19-4B65-9CCA-E4677CB97D75}">
      <dgm:prSet/>
      <dgm:spPr/>
      <dgm:t>
        <a:bodyPr/>
        <a:lstStyle/>
        <a:p>
          <a:endParaRPr lang="en-US"/>
        </a:p>
      </dgm:t>
    </dgm:pt>
    <dgm:pt modelId="{68D872AD-4C21-4286-9359-DF69F3931B03}">
      <dgm:prSet phldrT="[Text]"/>
      <dgm:spPr/>
      <dgm:t>
        <a:bodyPr/>
        <a:lstStyle/>
        <a:p>
          <a:r>
            <a:rPr lang="en-US" smtClean="0"/>
            <a:t>Integrate results</a:t>
          </a:r>
          <a:endParaRPr lang="en-US" dirty="0"/>
        </a:p>
      </dgm:t>
    </dgm:pt>
    <dgm:pt modelId="{177457BC-52EB-4F8B-962E-52B00DADACBE}" type="parTrans" cxnId="{FF81286D-29E8-46B9-9E85-45BBE4D1060E}">
      <dgm:prSet/>
      <dgm:spPr/>
      <dgm:t>
        <a:bodyPr/>
        <a:lstStyle/>
        <a:p>
          <a:endParaRPr lang="en-US"/>
        </a:p>
      </dgm:t>
    </dgm:pt>
    <dgm:pt modelId="{A45B04D1-39CB-4716-B483-213C72E960B2}" type="sibTrans" cxnId="{FF81286D-29E8-46B9-9E85-45BBE4D1060E}">
      <dgm:prSet/>
      <dgm:spPr/>
      <dgm:t>
        <a:bodyPr/>
        <a:lstStyle/>
        <a:p>
          <a:endParaRPr lang="en-US"/>
        </a:p>
      </dgm:t>
    </dgm:pt>
    <dgm:pt modelId="{3088A763-18D9-4BDC-99E1-B5798112EC01}" type="pres">
      <dgm:prSet presAssocID="{6D72F9F6-8421-41AC-8DC0-4E42D0CD80D1}" presName="Name0" presStyleCnt="0">
        <dgm:presLayoutVars>
          <dgm:dir/>
          <dgm:animLvl val="lvl"/>
          <dgm:resizeHandles val="exact"/>
        </dgm:presLayoutVars>
      </dgm:prSet>
      <dgm:spPr/>
      <dgm:t>
        <a:bodyPr/>
        <a:lstStyle/>
        <a:p>
          <a:endParaRPr lang="en-US"/>
        </a:p>
      </dgm:t>
    </dgm:pt>
    <dgm:pt modelId="{571898C9-39F3-492E-8EE0-EF1957F236A0}" type="pres">
      <dgm:prSet presAssocID="{6D72F9F6-8421-41AC-8DC0-4E42D0CD80D1}" presName="dummy" presStyleCnt="0"/>
      <dgm:spPr/>
    </dgm:pt>
    <dgm:pt modelId="{47D39ADC-9B71-414A-810E-50ADB2FDC7CA}" type="pres">
      <dgm:prSet presAssocID="{6D72F9F6-8421-41AC-8DC0-4E42D0CD80D1}" presName="linH" presStyleCnt="0"/>
      <dgm:spPr/>
    </dgm:pt>
    <dgm:pt modelId="{BF74FDD0-DDE0-49E4-BC35-DB363F76154E}" type="pres">
      <dgm:prSet presAssocID="{6D72F9F6-8421-41AC-8DC0-4E42D0CD80D1}" presName="padding1" presStyleCnt="0"/>
      <dgm:spPr/>
    </dgm:pt>
    <dgm:pt modelId="{65C6DA21-AF3C-4AAF-BFE9-AC2E6C43C96A}" type="pres">
      <dgm:prSet presAssocID="{CB00F77E-6E3B-40F5-8F4D-727E44B22F8D}" presName="linV" presStyleCnt="0"/>
      <dgm:spPr/>
    </dgm:pt>
    <dgm:pt modelId="{B3A9AC11-8C9D-4368-B51B-FB69A19CB997}" type="pres">
      <dgm:prSet presAssocID="{CB00F77E-6E3B-40F5-8F4D-727E44B22F8D}" presName="spVertical1" presStyleCnt="0"/>
      <dgm:spPr/>
    </dgm:pt>
    <dgm:pt modelId="{FB657464-D5AA-43D5-B85F-A6034D05972C}" type="pres">
      <dgm:prSet presAssocID="{CB00F77E-6E3B-40F5-8F4D-727E44B22F8D}" presName="parTx" presStyleLbl="revTx" presStyleIdx="0" presStyleCnt="6">
        <dgm:presLayoutVars>
          <dgm:chMax val="0"/>
          <dgm:chPref val="0"/>
          <dgm:bulletEnabled val="1"/>
        </dgm:presLayoutVars>
      </dgm:prSet>
      <dgm:spPr/>
      <dgm:t>
        <a:bodyPr/>
        <a:lstStyle/>
        <a:p>
          <a:endParaRPr lang="en-US"/>
        </a:p>
      </dgm:t>
    </dgm:pt>
    <dgm:pt modelId="{086065A4-D987-4021-A95C-54D0D50D8F60}" type="pres">
      <dgm:prSet presAssocID="{CB00F77E-6E3B-40F5-8F4D-727E44B22F8D}" presName="spVertical2" presStyleCnt="0"/>
      <dgm:spPr/>
    </dgm:pt>
    <dgm:pt modelId="{51857B1C-7D90-4F1C-8570-9486243185D2}" type="pres">
      <dgm:prSet presAssocID="{CB00F77E-6E3B-40F5-8F4D-727E44B22F8D}" presName="spVertical3" presStyleCnt="0"/>
      <dgm:spPr/>
    </dgm:pt>
    <dgm:pt modelId="{68B57190-6C06-409B-A157-8B48C4C2CC5F}" type="pres">
      <dgm:prSet presAssocID="{7322DC51-AA35-4B0D-A375-9FF945BA6E15}" presName="space" presStyleCnt="0"/>
      <dgm:spPr/>
    </dgm:pt>
    <dgm:pt modelId="{903D9222-4D8B-4802-99DB-79759C52A3A8}" type="pres">
      <dgm:prSet presAssocID="{58C88B29-81B2-468D-B780-61A4D47AD87C}" presName="linV" presStyleCnt="0"/>
      <dgm:spPr/>
    </dgm:pt>
    <dgm:pt modelId="{E2F86E01-9002-4498-9261-8CE648A87D1F}" type="pres">
      <dgm:prSet presAssocID="{58C88B29-81B2-468D-B780-61A4D47AD87C}" presName="spVertical1" presStyleCnt="0"/>
      <dgm:spPr/>
    </dgm:pt>
    <dgm:pt modelId="{CFE150F3-383D-432A-9AE9-3CD91D7105C2}" type="pres">
      <dgm:prSet presAssocID="{58C88B29-81B2-468D-B780-61A4D47AD87C}" presName="parTx" presStyleLbl="revTx" presStyleIdx="1" presStyleCnt="6">
        <dgm:presLayoutVars>
          <dgm:chMax val="0"/>
          <dgm:chPref val="0"/>
          <dgm:bulletEnabled val="1"/>
        </dgm:presLayoutVars>
      </dgm:prSet>
      <dgm:spPr/>
      <dgm:t>
        <a:bodyPr/>
        <a:lstStyle/>
        <a:p>
          <a:endParaRPr lang="en-US"/>
        </a:p>
      </dgm:t>
    </dgm:pt>
    <dgm:pt modelId="{5CE623AD-3D78-4E02-B92A-08C0E3C00E8A}" type="pres">
      <dgm:prSet presAssocID="{58C88B29-81B2-468D-B780-61A4D47AD87C}" presName="spVertical2" presStyleCnt="0"/>
      <dgm:spPr/>
    </dgm:pt>
    <dgm:pt modelId="{3E4AAB33-7611-4904-9971-F68C9E329579}" type="pres">
      <dgm:prSet presAssocID="{58C88B29-81B2-468D-B780-61A4D47AD87C}" presName="spVertical3" presStyleCnt="0"/>
      <dgm:spPr/>
    </dgm:pt>
    <dgm:pt modelId="{673C61A2-4E68-456F-84CD-D2C8FAD226EB}" type="pres">
      <dgm:prSet presAssocID="{60199CB8-C685-4FFF-BBA0-C1CDE6548C0A}" presName="space" presStyleCnt="0"/>
      <dgm:spPr/>
    </dgm:pt>
    <dgm:pt modelId="{F1B4E663-2640-45B0-A1A3-7A2F02A3BD4B}" type="pres">
      <dgm:prSet presAssocID="{01A5DCF9-4A2A-4A78-8EAE-BA0BB6D4BBD2}" presName="linV" presStyleCnt="0"/>
      <dgm:spPr/>
    </dgm:pt>
    <dgm:pt modelId="{4E7B1EBF-261E-4A78-8378-A96301D826D9}" type="pres">
      <dgm:prSet presAssocID="{01A5DCF9-4A2A-4A78-8EAE-BA0BB6D4BBD2}" presName="spVertical1" presStyleCnt="0"/>
      <dgm:spPr/>
    </dgm:pt>
    <dgm:pt modelId="{903BB16A-FD7D-40E9-8091-35FBD98FA893}" type="pres">
      <dgm:prSet presAssocID="{01A5DCF9-4A2A-4A78-8EAE-BA0BB6D4BBD2}" presName="parTx" presStyleLbl="revTx" presStyleIdx="2" presStyleCnt="6">
        <dgm:presLayoutVars>
          <dgm:chMax val="0"/>
          <dgm:chPref val="0"/>
          <dgm:bulletEnabled val="1"/>
        </dgm:presLayoutVars>
      </dgm:prSet>
      <dgm:spPr/>
      <dgm:t>
        <a:bodyPr/>
        <a:lstStyle/>
        <a:p>
          <a:endParaRPr lang="en-US"/>
        </a:p>
      </dgm:t>
    </dgm:pt>
    <dgm:pt modelId="{0C2902D9-5050-495F-91EE-354098BB5990}" type="pres">
      <dgm:prSet presAssocID="{01A5DCF9-4A2A-4A78-8EAE-BA0BB6D4BBD2}" presName="spVertical2" presStyleCnt="0"/>
      <dgm:spPr/>
    </dgm:pt>
    <dgm:pt modelId="{F9B8B38B-432B-45A2-B2CD-9163523E029C}" type="pres">
      <dgm:prSet presAssocID="{01A5DCF9-4A2A-4A78-8EAE-BA0BB6D4BBD2}" presName="spVertical3" presStyleCnt="0"/>
      <dgm:spPr/>
    </dgm:pt>
    <dgm:pt modelId="{17BF6916-2476-452B-9282-0A3CB7915EC8}" type="pres">
      <dgm:prSet presAssocID="{DDE6D9E7-F18D-4101-8667-69155D459435}" presName="space" presStyleCnt="0"/>
      <dgm:spPr/>
    </dgm:pt>
    <dgm:pt modelId="{7F4E980E-4F68-4CA2-9C03-20ED8C647DB3}" type="pres">
      <dgm:prSet presAssocID="{7969E738-DF12-413F-992B-53171F690A3C}" presName="linV" presStyleCnt="0"/>
      <dgm:spPr/>
    </dgm:pt>
    <dgm:pt modelId="{53198C51-E486-4831-B4BD-222999F50714}" type="pres">
      <dgm:prSet presAssocID="{7969E738-DF12-413F-992B-53171F690A3C}" presName="spVertical1" presStyleCnt="0"/>
      <dgm:spPr/>
    </dgm:pt>
    <dgm:pt modelId="{4A57CD77-6D09-494F-9601-534F82794D30}" type="pres">
      <dgm:prSet presAssocID="{7969E738-DF12-413F-992B-53171F690A3C}" presName="parTx" presStyleLbl="revTx" presStyleIdx="3" presStyleCnt="6">
        <dgm:presLayoutVars>
          <dgm:chMax val="0"/>
          <dgm:chPref val="0"/>
          <dgm:bulletEnabled val="1"/>
        </dgm:presLayoutVars>
      </dgm:prSet>
      <dgm:spPr/>
      <dgm:t>
        <a:bodyPr/>
        <a:lstStyle/>
        <a:p>
          <a:endParaRPr lang="en-US"/>
        </a:p>
      </dgm:t>
    </dgm:pt>
    <dgm:pt modelId="{B8F780FC-5925-4500-B55B-2055D203DA8B}" type="pres">
      <dgm:prSet presAssocID="{7969E738-DF12-413F-992B-53171F690A3C}" presName="spVertical2" presStyleCnt="0"/>
      <dgm:spPr/>
    </dgm:pt>
    <dgm:pt modelId="{65F75C11-B18C-4347-9E4F-56DA4A306185}" type="pres">
      <dgm:prSet presAssocID="{7969E738-DF12-413F-992B-53171F690A3C}" presName="spVertical3" presStyleCnt="0"/>
      <dgm:spPr/>
    </dgm:pt>
    <dgm:pt modelId="{04873D42-6EBC-489D-8D37-9BE52894B67F}" type="pres">
      <dgm:prSet presAssocID="{F2503B51-9EB9-44B6-9FC0-B21E0CEE52DE}" presName="space" presStyleCnt="0"/>
      <dgm:spPr/>
    </dgm:pt>
    <dgm:pt modelId="{1AA0A241-A135-4211-85BA-3439A1F4A685}" type="pres">
      <dgm:prSet presAssocID="{BC50592B-3BBC-4512-A4E5-0BC7BD2633C0}" presName="linV" presStyleCnt="0"/>
      <dgm:spPr/>
    </dgm:pt>
    <dgm:pt modelId="{0D2D0FB0-7CE4-424E-A699-10323A28755C}" type="pres">
      <dgm:prSet presAssocID="{BC50592B-3BBC-4512-A4E5-0BC7BD2633C0}" presName="spVertical1" presStyleCnt="0"/>
      <dgm:spPr/>
    </dgm:pt>
    <dgm:pt modelId="{CD0325DA-7119-416F-96AA-7194BF1D4B67}" type="pres">
      <dgm:prSet presAssocID="{BC50592B-3BBC-4512-A4E5-0BC7BD2633C0}" presName="parTx" presStyleLbl="revTx" presStyleIdx="4" presStyleCnt="6">
        <dgm:presLayoutVars>
          <dgm:chMax val="0"/>
          <dgm:chPref val="0"/>
          <dgm:bulletEnabled val="1"/>
        </dgm:presLayoutVars>
      </dgm:prSet>
      <dgm:spPr/>
      <dgm:t>
        <a:bodyPr/>
        <a:lstStyle/>
        <a:p>
          <a:endParaRPr lang="en-US"/>
        </a:p>
      </dgm:t>
    </dgm:pt>
    <dgm:pt modelId="{03EDB22B-3E2B-49F3-A37D-4D95471AC900}" type="pres">
      <dgm:prSet presAssocID="{BC50592B-3BBC-4512-A4E5-0BC7BD2633C0}" presName="spVertical2" presStyleCnt="0"/>
      <dgm:spPr/>
    </dgm:pt>
    <dgm:pt modelId="{D79A51EB-3A54-4B81-975C-C80BF730B6E2}" type="pres">
      <dgm:prSet presAssocID="{BC50592B-3BBC-4512-A4E5-0BC7BD2633C0}" presName="spVertical3" presStyleCnt="0"/>
      <dgm:spPr/>
    </dgm:pt>
    <dgm:pt modelId="{FF224E8B-D405-4DB5-A45F-AE9341BD3D60}" type="pres">
      <dgm:prSet presAssocID="{83F02E54-DAAC-489D-9252-258AA9B57DCF}" presName="space" presStyleCnt="0"/>
      <dgm:spPr/>
    </dgm:pt>
    <dgm:pt modelId="{705565C4-C87B-49B4-8303-C59AC08F3EF6}" type="pres">
      <dgm:prSet presAssocID="{68D872AD-4C21-4286-9359-DF69F3931B03}" presName="linV" presStyleCnt="0"/>
      <dgm:spPr/>
    </dgm:pt>
    <dgm:pt modelId="{D51CFD40-31A4-411D-A86F-856B87245975}" type="pres">
      <dgm:prSet presAssocID="{68D872AD-4C21-4286-9359-DF69F3931B03}" presName="spVertical1" presStyleCnt="0"/>
      <dgm:spPr/>
    </dgm:pt>
    <dgm:pt modelId="{006D3DD5-EA8D-4FFD-B2B0-EBB9D251D347}" type="pres">
      <dgm:prSet presAssocID="{68D872AD-4C21-4286-9359-DF69F3931B03}" presName="parTx" presStyleLbl="revTx" presStyleIdx="5" presStyleCnt="6">
        <dgm:presLayoutVars>
          <dgm:chMax val="0"/>
          <dgm:chPref val="0"/>
          <dgm:bulletEnabled val="1"/>
        </dgm:presLayoutVars>
      </dgm:prSet>
      <dgm:spPr/>
      <dgm:t>
        <a:bodyPr/>
        <a:lstStyle/>
        <a:p>
          <a:endParaRPr lang="en-US"/>
        </a:p>
      </dgm:t>
    </dgm:pt>
    <dgm:pt modelId="{274A53A1-02CD-4B12-9B12-C0773D0C69EE}" type="pres">
      <dgm:prSet presAssocID="{68D872AD-4C21-4286-9359-DF69F3931B03}" presName="spVertical2" presStyleCnt="0"/>
      <dgm:spPr/>
    </dgm:pt>
    <dgm:pt modelId="{327838C1-FBE6-49FA-8EC7-90634B202EDB}" type="pres">
      <dgm:prSet presAssocID="{68D872AD-4C21-4286-9359-DF69F3931B03}" presName="spVertical3" presStyleCnt="0"/>
      <dgm:spPr/>
    </dgm:pt>
    <dgm:pt modelId="{7D22779A-A780-4851-80AE-AEC7958EC806}" type="pres">
      <dgm:prSet presAssocID="{6D72F9F6-8421-41AC-8DC0-4E42D0CD80D1}" presName="padding2" presStyleCnt="0"/>
      <dgm:spPr/>
    </dgm:pt>
    <dgm:pt modelId="{158E628A-6596-4D39-A4A6-0645EFC0179C}" type="pres">
      <dgm:prSet presAssocID="{6D72F9F6-8421-41AC-8DC0-4E42D0CD80D1}" presName="negArrow" presStyleCnt="0"/>
      <dgm:spPr/>
    </dgm:pt>
    <dgm:pt modelId="{703FBE71-2112-4344-BE62-BEDF9B06449E}" type="pres">
      <dgm:prSet presAssocID="{6D72F9F6-8421-41AC-8DC0-4E42D0CD80D1}" presName="backgroundArrow" presStyleLbl="node1" presStyleIdx="0" presStyleCnt="1"/>
      <dgm:spPr/>
    </dgm:pt>
  </dgm:ptLst>
  <dgm:cxnLst>
    <dgm:cxn modelId="{CAB410C2-9CF1-4E71-AEEF-ADC4FD06725F}" type="presOf" srcId="{58C88B29-81B2-468D-B780-61A4D47AD87C}" destId="{CFE150F3-383D-432A-9AE9-3CD91D7105C2}" srcOrd="0" destOrd="0" presId="urn:microsoft.com/office/officeart/2005/8/layout/hProcess3"/>
    <dgm:cxn modelId="{ADE432CD-97E6-49E5-A4F7-5A8205D5F537}" srcId="{6D72F9F6-8421-41AC-8DC0-4E42D0CD80D1}" destId="{7969E738-DF12-413F-992B-53171F690A3C}" srcOrd="3" destOrd="0" parTransId="{92A56544-E223-4AD6-BAC5-7E9DEC3B2614}" sibTransId="{F2503B51-9EB9-44B6-9FC0-B21E0CEE52DE}"/>
    <dgm:cxn modelId="{70B7735A-A027-4852-9174-301839107BE9}" type="presOf" srcId="{CB00F77E-6E3B-40F5-8F4D-727E44B22F8D}" destId="{FB657464-D5AA-43D5-B85F-A6034D05972C}" srcOrd="0" destOrd="0" presId="urn:microsoft.com/office/officeart/2005/8/layout/hProcess3"/>
    <dgm:cxn modelId="{89857155-FA2D-4063-A37F-51F3748628B5}" type="presOf" srcId="{6D72F9F6-8421-41AC-8DC0-4E42D0CD80D1}" destId="{3088A763-18D9-4BDC-99E1-B5798112EC01}" srcOrd="0" destOrd="0" presId="urn:microsoft.com/office/officeart/2005/8/layout/hProcess3"/>
    <dgm:cxn modelId="{4A5B78AA-0145-4A4C-AEA7-6EE7D1DF6F1F}" type="presOf" srcId="{7969E738-DF12-413F-992B-53171F690A3C}" destId="{4A57CD77-6D09-494F-9601-534F82794D30}" srcOrd="0" destOrd="0" presId="urn:microsoft.com/office/officeart/2005/8/layout/hProcess3"/>
    <dgm:cxn modelId="{D036996D-62E2-49C5-B282-FB069BBD628E}" srcId="{6D72F9F6-8421-41AC-8DC0-4E42D0CD80D1}" destId="{01A5DCF9-4A2A-4A78-8EAE-BA0BB6D4BBD2}" srcOrd="2" destOrd="0" parTransId="{4116BE35-E5A9-4347-B1CE-478D17A7FEA3}" sibTransId="{DDE6D9E7-F18D-4101-8667-69155D459435}"/>
    <dgm:cxn modelId="{FF81286D-29E8-46B9-9E85-45BBE4D1060E}" srcId="{6D72F9F6-8421-41AC-8DC0-4E42D0CD80D1}" destId="{68D872AD-4C21-4286-9359-DF69F3931B03}" srcOrd="5" destOrd="0" parTransId="{177457BC-52EB-4F8B-962E-52B00DADACBE}" sibTransId="{A45B04D1-39CB-4716-B483-213C72E960B2}"/>
    <dgm:cxn modelId="{B094A3CD-805E-4C29-BBDB-5123C6C96ACA}" srcId="{6D72F9F6-8421-41AC-8DC0-4E42D0CD80D1}" destId="{CB00F77E-6E3B-40F5-8F4D-727E44B22F8D}" srcOrd="0" destOrd="0" parTransId="{0CD05D5A-8011-4022-A1E2-A4FB1542BC10}" sibTransId="{7322DC51-AA35-4B0D-A375-9FF945BA6E15}"/>
    <dgm:cxn modelId="{146EE898-CA19-4B65-9CCA-E4677CB97D75}" srcId="{6D72F9F6-8421-41AC-8DC0-4E42D0CD80D1}" destId="{BC50592B-3BBC-4512-A4E5-0BC7BD2633C0}" srcOrd="4" destOrd="0" parTransId="{1934A7A0-63FF-4BC2-8CF4-4F42FDF06A96}" sibTransId="{83F02E54-DAAC-489D-9252-258AA9B57DCF}"/>
    <dgm:cxn modelId="{322BF533-A18C-4797-BF82-4FBB2FFCA1F1}" type="presOf" srcId="{68D872AD-4C21-4286-9359-DF69F3931B03}" destId="{006D3DD5-EA8D-4FFD-B2B0-EBB9D251D347}" srcOrd="0" destOrd="0" presId="urn:microsoft.com/office/officeart/2005/8/layout/hProcess3"/>
    <dgm:cxn modelId="{3E80D463-1AF4-4535-A0EE-DDB00DCD139C}" type="presOf" srcId="{01A5DCF9-4A2A-4A78-8EAE-BA0BB6D4BBD2}" destId="{903BB16A-FD7D-40E9-8091-35FBD98FA893}" srcOrd="0" destOrd="0" presId="urn:microsoft.com/office/officeart/2005/8/layout/hProcess3"/>
    <dgm:cxn modelId="{F1DB6100-9DC7-4A11-8F3D-CB23577EF83F}" srcId="{6D72F9F6-8421-41AC-8DC0-4E42D0CD80D1}" destId="{58C88B29-81B2-468D-B780-61A4D47AD87C}" srcOrd="1" destOrd="0" parTransId="{4DC02B86-35C7-47F1-AF67-2940AF41ECAF}" sibTransId="{60199CB8-C685-4FFF-BBA0-C1CDE6548C0A}"/>
    <dgm:cxn modelId="{4EA6D0E8-07BC-419F-A47F-431701EF383C}" type="presOf" srcId="{BC50592B-3BBC-4512-A4E5-0BC7BD2633C0}" destId="{CD0325DA-7119-416F-96AA-7194BF1D4B67}" srcOrd="0" destOrd="0" presId="urn:microsoft.com/office/officeart/2005/8/layout/hProcess3"/>
    <dgm:cxn modelId="{F1156335-376B-4D6A-9C95-40A9A7328D32}" type="presParOf" srcId="{3088A763-18D9-4BDC-99E1-B5798112EC01}" destId="{571898C9-39F3-492E-8EE0-EF1957F236A0}" srcOrd="0" destOrd="0" presId="urn:microsoft.com/office/officeart/2005/8/layout/hProcess3"/>
    <dgm:cxn modelId="{9173B4D1-BB39-447C-8C1A-397391528871}" type="presParOf" srcId="{3088A763-18D9-4BDC-99E1-B5798112EC01}" destId="{47D39ADC-9B71-414A-810E-50ADB2FDC7CA}" srcOrd="1" destOrd="0" presId="urn:microsoft.com/office/officeart/2005/8/layout/hProcess3"/>
    <dgm:cxn modelId="{D6ADD5EA-68FF-451D-88B5-4521C85793F1}" type="presParOf" srcId="{47D39ADC-9B71-414A-810E-50ADB2FDC7CA}" destId="{BF74FDD0-DDE0-49E4-BC35-DB363F76154E}" srcOrd="0" destOrd="0" presId="urn:microsoft.com/office/officeart/2005/8/layout/hProcess3"/>
    <dgm:cxn modelId="{6A49EF80-240B-4060-BC66-9C81CD8B15C9}" type="presParOf" srcId="{47D39ADC-9B71-414A-810E-50ADB2FDC7CA}" destId="{65C6DA21-AF3C-4AAF-BFE9-AC2E6C43C96A}" srcOrd="1" destOrd="0" presId="urn:microsoft.com/office/officeart/2005/8/layout/hProcess3"/>
    <dgm:cxn modelId="{6570796B-0097-46AE-841B-85099417A5BD}" type="presParOf" srcId="{65C6DA21-AF3C-4AAF-BFE9-AC2E6C43C96A}" destId="{B3A9AC11-8C9D-4368-B51B-FB69A19CB997}" srcOrd="0" destOrd="0" presId="urn:microsoft.com/office/officeart/2005/8/layout/hProcess3"/>
    <dgm:cxn modelId="{410F561E-C7E2-4847-9972-3DE8F03F0B81}" type="presParOf" srcId="{65C6DA21-AF3C-4AAF-BFE9-AC2E6C43C96A}" destId="{FB657464-D5AA-43D5-B85F-A6034D05972C}" srcOrd="1" destOrd="0" presId="urn:microsoft.com/office/officeart/2005/8/layout/hProcess3"/>
    <dgm:cxn modelId="{58E2FEEA-CA56-4EBD-8D45-E4FAE0CA5C2C}" type="presParOf" srcId="{65C6DA21-AF3C-4AAF-BFE9-AC2E6C43C96A}" destId="{086065A4-D987-4021-A95C-54D0D50D8F60}" srcOrd="2" destOrd="0" presId="urn:microsoft.com/office/officeart/2005/8/layout/hProcess3"/>
    <dgm:cxn modelId="{33D42C15-F15C-4FFB-841B-DD3441355C96}" type="presParOf" srcId="{65C6DA21-AF3C-4AAF-BFE9-AC2E6C43C96A}" destId="{51857B1C-7D90-4F1C-8570-9486243185D2}" srcOrd="3" destOrd="0" presId="urn:microsoft.com/office/officeart/2005/8/layout/hProcess3"/>
    <dgm:cxn modelId="{3A579E7C-BD13-45CC-A373-AC84AFA28B4D}" type="presParOf" srcId="{47D39ADC-9B71-414A-810E-50ADB2FDC7CA}" destId="{68B57190-6C06-409B-A157-8B48C4C2CC5F}" srcOrd="2" destOrd="0" presId="urn:microsoft.com/office/officeart/2005/8/layout/hProcess3"/>
    <dgm:cxn modelId="{AD88185A-4421-44AC-8CE9-AF06D44F56BB}" type="presParOf" srcId="{47D39ADC-9B71-414A-810E-50ADB2FDC7CA}" destId="{903D9222-4D8B-4802-99DB-79759C52A3A8}" srcOrd="3" destOrd="0" presId="urn:microsoft.com/office/officeart/2005/8/layout/hProcess3"/>
    <dgm:cxn modelId="{F7012780-F1CD-4C73-93CE-87BCC729D44E}" type="presParOf" srcId="{903D9222-4D8B-4802-99DB-79759C52A3A8}" destId="{E2F86E01-9002-4498-9261-8CE648A87D1F}" srcOrd="0" destOrd="0" presId="urn:microsoft.com/office/officeart/2005/8/layout/hProcess3"/>
    <dgm:cxn modelId="{DD07FF96-E8E7-47AF-926F-511B24AE341B}" type="presParOf" srcId="{903D9222-4D8B-4802-99DB-79759C52A3A8}" destId="{CFE150F3-383D-432A-9AE9-3CD91D7105C2}" srcOrd="1" destOrd="0" presId="urn:microsoft.com/office/officeart/2005/8/layout/hProcess3"/>
    <dgm:cxn modelId="{16A1E1C2-3F3F-4156-99B8-9872CCA97859}" type="presParOf" srcId="{903D9222-4D8B-4802-99DB-79759C52A3A8}" destId="{5CE623AD-3D78-4E02-B92A-08C0E3C00E8A}" srcOrd="2" destOrd="0" presId="urn:microsoft.com/office/officeart/2005/8/layout/hProcess3"/>
    <dgm:cxn modelId="{B06FAE09-70AD-40CF-8489-03098B618494}" type="presParOf" srcId="{903D9222-4D8B-4802-99DB-79759C52A3A8}" destId="{3E4AAB33-7611-4904-9971-F68C9E329579}" srcOrd="3" destOrd="0" presId="urn:microsoft.com/office/officeart/2005/8/layout/hProcess3"/>
    <dgm:cxn modelId="{07DB793D-5054-4F00-8593-F3AE961149A9}" type="presParOf" srcId="{47D39ADC-9B71-414A-810E-50ADB2FDC7CA}" destId="{673C61A2-4E68-456F-84CD-D2C8FAD226EB}" srcOrd="4" destOrd="0" presId="urn:microsoft.com/office/officeart/2005/8/layout/hProcess3"/>
    <dgm:cxn modelId="{BB253517-0F49-4356-A191-ED274A3FD85E}" type="presParOf" srcId="{47D39ADC-9B71-414A-810E-50ADB2FDC7CA}" destId="{F1B4E663-2640-45B0-A1A3-7A2F02A3BD4B}" srcOrd="5" destOrd="0" presId="urn:microsoft.com/office/officeart/2005/8/layout/hProcess3"/>
    <dgm:cxn modelId="{D32A3DAA-7403-425E-829C-3D808C999493}" type="presParOf" srcId="{F1B4E663-2640-45B0-A1A3-7A2F02A3BD4B}" destId="{4E7B1EBF-261E-4A78-8378-A96301D826D9}" srcOrd="0" destOrd="0" presId="urn:microsoft.com/office/officeart/2005/8/layout/hProcess3"/>
    <dgm:cxn modelId="{5943BEC6-22C0-49EA-BBFB-575BF239DD67}" type="presParOf" srcId="{F1B4E663-2640-45B0-A1A3-7A2F02A3BD4B}" destId="{903BB16A-FD7D-40E9-8091-35FBD98FA893}" srcOrd="1" destOrd="0" presId="urn:microsoft.com/office/officeart/2005/8/layout/hProcess3"/>
    <dgm:cxn modelId="{8A33590D-5506-4515-8A9F-EE281C14BE8B}" type="presParOf" srcId="{F1B4E663-2640-45B0-A1A3-7A2F02A3BD4B}" destId="{0C2902D9-5050-495F-91EE-354098BB5990}" srcOrd="2" destOrd="0" presId="urn:microsoft.com/office/officeart/2005/8/layout/hProcess3"/>
    <dgm:cxn modelId="{83A4B311-4CFF-4E23-8B34-93B801BEF0AD}" type="presParOf" srcId="{F1B4E663-2640-45B0-A1A3-7A2F02A3BD4B}" destId="{F9B8B38B-432B-45A2-B2CD-9163523E029C}" srcOrd="3" destOrd="0" presId="urn:microsoft.com/office/officeart/2005/8/layout/hProcess3"/>
    <dgm:cxn modelId="{E58B62C4-153B-493F-8DED-856F3D308BD8}" type="presParOf" srcId="{47D39ADC-9B71-414A-810E-50ADB2FDC7CA}" destId="{17BF6916-2476-452B-9282-0A3CB7915EC8}" srcOrd="6" destOrd="0" presId="urn:microsoft.com/office/officeart/2005/8/layout/hProcess3"/>
    <dgm:cxn modelId="{2FA131A3-5AE9-468C-835E-63B5E437127C}" type="presParOf" srcId="{47D39ADC-9B71-414A-810E-50ADB2FDC7CA}" destId="{7F4E980E-4F68-4CA2-9C03-20ED8C647DB3}" srcOrd="7" destOrd="0" presId="urn:microsoft.com/office/officeart/2005/8/layout/hProcess3"/>
    <dgm:cxn modelId="{D41CE410-B845-4082-A235-CD255953876E}" type="presParOf" srcId="{7F4E980E-4F68-4CA2-9C03-20ED8C647DB3}" destId="{53198C51-E486-4831-B4BD-222999F50714}" srcOrd="0" destOrd="0" presId="urn:microsoft.com/office/officeart/2005/8/layout/hProcess3"/>
    <dgm:cxn modelId="{F9B1C6B9-EE1C-404D-85DD-043A128B63D1}" type="presParOf" srcId="{7F4E980E-4F68-4CA2-9C03-20ED8C647DB3}" destId="{4A57CD77-6D09-494F-9601-534F82794D30}" srcOrd="1" destOrd="0" presId="urn:microsoft.com/office/officeart/2005/8/layout/hProcess3"/>
    <dgm:cxn modelId="{B30A0937-B07B-471C-98B1-CCD6050EA820}" type="presParOf" srcId="{7F4E980E-4F68-4CA2-9C03-20ED8C647DB3}" destId="{B8F780FC-5925-4500-B55B-2055D203DA8B}" srcOrd="2" destOrd="0" presId="urn:microsoft.com/office/officeart/2005/8/layout/hProcess3"/>
    <dgm:cxn modelId="{0C60580E-C281-434D-B2C4-F82D4430E48A}" type="presParOf" srcId="{7F4E980E-4F68-4CA2-9C03-20ED8C647DB3}" destId="{65F75C11-B18C-4347-9E4F-56DA4A306185}" srcOrd="3" destOrd="0" presId="urn:microsoft.com/office/officeart/2005/8/layout/hProcess3"/>
    <dgm:cxn modelId="{3F91C214-A864-46C5-AEFA-29BAD7354A97}" type="presParOf" srcId="{47D39ADC-9B71-414A-810E-50ADB2FDC7CA}" destId="{04873D42-6EBC-489D-8D37-9BE52894B67F}" srcOrd="8" destOrd="0" presId="urn:microsoft.com/office/officeart/2005/8/layout/hProcess3"/>
    <dgm:cxn modelId="{80D85F17-6339-4261-A431-91FE4BEE700E}" type="presParOf" srcId="{47D39ADC-9B71-414A-810E-50ADB2FDC7CA}" destId="{1AA0A241-A135-4211-85BA-3439A1F4A685}" srcOrd="9" destOrd="0" presId="urn:microsoft.com/office/officeart/2005/8/layout/hProcess3"/>
    <dgm:cxn modelId="{191814DE-604B-4AFA-A241-F1BF53B4F4F7}" type="presParOf" srcId="{1AA0A241-A135-4211-85BA-3439A1F4A685}" destId="{0D2D0FB0-7CE4-424E-A699-10323A28755C}" srcOrd="0" destOrd="0" presId="urn:microsoft.com/office/officeart/2005/8/layout/hProcess3"/>
    <dgm:cxn modelId="{A521FFDA-B5A4-4064-9E09-6626D53FFBBB}" type="presParOf" srcId="{1AA0A241-A135-4211-85BA-3439A1F4A685}" destId="{CD0325DA-7119-416F-96AA-7194BF1D4B67}" srcOrd="1" destOrd="0" presId="urn:microsoft.com/office/officeart/2005/8/layout/hProcess3"/>
    <dgm:cxn modelId="{B41A8BCE-0A59-41F4-9898-AC195F1FFAA7}" type="presParOf" srcId="{1AA0A241-A135-4211-85BA-3439A1F4A685}" destId="{03EDB22B-3E2B-49F3-A37D-4D95471AC900}" srcOrd="2" destOrd="0" presId="urn:microsoft.com/office/officeart/2005/8/layout/hProcess3"/>
    <dgm:cxn modelId="{15981414-BA62-4080-BEEB-072E6EF6EA69}" type="presParOf" srcId="{1AA0A241-A135-4211-85BA-3439A1F4A685}" destId="{D79A51EB-3A54-4B81-975C-C80BF730B6E2}" srcOrd="3" destOrd="0" presId="urn:microsoft.com/office/officeart/2005/8/layout/hProcess3"/>
    <dgm:cxn modelId="{56C30E4A-5B45-4115-843D-CA921DD295B1}" type="presParOf" srcId="{47D39ADC-9B71-414A-810E-50ADB2FDC7CA}" destId="{FF224E8B-D405-4DB5-A45F-AE9341BD3D60}" srcOrd="10" destOrd="0" presId="urn:microsoft.com/office/officeart/2005/8/layout/hProcess3"/>
    <dgm:cxn modelId="{60870804-44A2-4677-89B6-3C071292202D}" type="presParOf" srcId="{47D39ADC-9B71-414A-810E-50ADB2FDC7CA}" destId="{705565C4-C87B-49B4-8303-C59AC08F3EF6}" srcOrd="11" destOrd="0" presId="urn:microsoft.com/office/officeart/2005/8/layout/hProcess3"/>
    <dgm:cxn modelId="{F0B22E7A-9A47-494E-955B-DD0CE8A99F2C}" type="presParOf" srcId="{705565C4-C87B-49B4-8303-C59AC08F3EF6}" destId="{D51CFD40-31A4-411D-A86F-856B87245975}" srcOrd="0" destOrd="0" presId="urn:microsoft.com/office/officeart/2005/8/layout/hProcess3"/>
    <dgm:cxn modelId="{EA4CB1A6-0D91-4773-B68F-F456B12CAB0D}" type="presParOf" srcId="{705565C4-C87B-49B4-8303-C59AC08F3EF6}" destId="{006D3DD5-EA8D-4FFD-B2B0-EBB9D251D347}" srcOrd="1" destOrd="0" presId="urn:microsoft.com/office/officeart/2005/8/layout/hProcess3"/>
    <dgm:cxn modelId="{6FDC26E8-0814-4E21-9880-8C501AE20475}" type="presParOf" srcId="{705565C4-C87B-49B4-8303-C59AC08F3EF6}" destId="{274A53A1-02CD-4B12-9B12-C0773D0C69EE}" srcOrd="2" destOrd="0" presId="urn:microsoft.com/office/officeart/2005/8/layout/hProcess3"/>
    <dgm:cxn modelId="{BFC44C42-2D5F-4644-8561-22BB32F734C3}" type="presParOf" srcId="{705565C4-C87B-49B4-8303-C59AC08F3EF6}" destId="{327838C1-FBE6-49FA-8EC7-90634B202EDB}" srcOrd="3" destOrd="0" presId="urn:microsoft.com/office/officeart/2005/8/layout/hProcess3"/>
    <dgm:cxn modelId="{574664D7-2CA1-4D3D-8E0B-3770B342F40D}" type="presParOf" srcId="{47D39ADC-9B71-414A-810E-50ADB2FDC7CA}" destId="{7D22779A-A780-4851-80AE-AEC7958EC806}" srcOrd="12" destOrd="0" presId="urn:microsoft.com/office/officeart/2005/8/layout/hProcess3"/>
    <dgm:cxn modelId="{DE2AFE8D-A354-4932-B9C7-6DED5862461C}" type="presParOf" srcId="{47D39ADC-9B71-414A-810E-50ADB2FDC7CA}" destId="{158E628A-6596-4D39-A4A6-0645EFC0179C}" srcOrd="13" destOrd="0" presId="urn:microsoft.com/office/officeart/2005/8/layout/hProcess3"/>
    <dgm:cxn modelId="{ACDC2EF0-FE6D-4F6B-867E-043D2CDC3AE3}" type="presParOf" srcId="{47D39ADC-9B71-414A-810E-50ADB2FDC7CA}" destId="{703FBE71-2112-4344-BE62-BEDF9B06449E}" srcOrd="14" destOrd="0" presId="urn:microsoft.com/office/officeart/2005/8/layout/h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0094"/>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Empathy with users </a:t>
          </a:r>
          <a:endParaRPr lang="en-US" sz="2400" kern="1200" dirty="0"/>
        </a:p>
      </dsp:txBody>
      <dsp:txXfrm>
        <a:off x="28100" y="48194"/>
        <a:ext cx="8071800" cy="519439"/>
      </dsp:txXfrm>
    </dsp:sp>
    <dsp:sp modelId="{B6D62B0B-FC89-48C2-AF81-4614786DFB6C}">
      <dsp:nvSpPr>
        <dsp:cNvPr id="0" name=""/>
        <dsp:cNvSpPr/>
      </dsp:nvSpPr>
      <dsp:spPr>
        <a:xfrm>
          <a:off x="0" y="595734"/>
          <a:ext cx="8128000" cy="1391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sz="1900" kern="1200" dirty="0"/>
        </a:p>
      </dsp:txBody>
      <dsp:txXfrm>
        <a:off x="0" y="595734"/>
        <a:ext cx="8128000" cy="1391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50874"/>
          <a:ext cx="81280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kern="1200" dirty="0" smtClean="0"/>
            <a:t>Discipline of prototyping </a:t>
          </a:r>
          <a:endParaRPr lang="en-US" sz="2700" kern="1200" dirty="0"/>
        </a:p>
      </dsp:txBody>
      <dsp:txXfrm>
        <a:off x="31613" y="82487"/>
        <a:ext cx="8064774" cy="584369"/>
      </dsp:txXfrm>
    </dsp:sp>
    <dsp:sp modelId="{B6D62B0B-FC89-48C2-AF81-4614786DFB6C}">
      <dsp:nvSpPr>
        <dsp:cNvPr id="0" name=""/>
        <dsp:cNvSpPr/>
      </dsp:nvSpPr>
      <dsp:spPr>
        <a:xfrm>
          <a:off x="0" y="698469"/>
          <a:ext cx="8128000" cy="1257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smtClean="0"/>
            <a:t>this champions the use of prototypes to explore the effectiveness of potential solutions to problems. </a:t>
          </a:r>
          <a:r>
            <a:rPr lang="en-US" sz="2100" kern="1200" dirty="0" err="1" smtClean="0"/>
            <a:t>Kolka</a:t>
          </a:r>
          <a:r>
            <a:rPr lang="en-US" sz="2100" kern="1200" dirty="0" smtClean="0"/>
            <a:t> (2015) remarked that compa­nies following this approach 'aren't shy about tinkering with ideas in a public forum and tend to iterate quickly on prototypes:</a:t>
          </a:r>
          <a:endParaRPr lang="en-US" sz="2100" kern="1200" dirty="0"/>
        </a:p>
      </dsp:txBody>
      <dsp:txXfrm>
        <a:off x="0" y="698469"/>
        <a:ext cx="8128000" cy="1257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6426"/>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Tolerance of failure </a:t>
          </a:r>
          <a:endParaRPr lang="en-US" sz="2400" kern="1200" dirty="0"/>
        </a:p>
      </dsp:txBody>
      <dsp:txXfrm>
        <a:off x="28100" y="54526"/>
        <a:ext cx="8071800" cy="519439"/>
      </dsp:txXfrm>
    </dsp:sp>
    <dsp:sp modelId="{B6D62B0B-FC89-48C2-AF81-4614786DFB6C}">
      <dsp:nvSpPr>
        <dsp:cNvPr id="0" name=""/>
        <dsp:cNvSpPr/>
      </dsp:nvSpPr>
      <dsp:spPr>
        <a:xfrm>
          <a:off x="0" y="602066"/>
          <a:ext cx="8128000"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solidFill>
                <a:srgbClr val="FF0000"/>
              </a:solidFill>
            </a:rPr>
            <a:t>innovation is risky </a:t>
          </a:r>
          <a:r>
            <a:rPr lang="en-US" sz="1900" kern="1200" dirty="0" smtClean="0"/>
            <a:t>and, as is the case with brainstorming, generating new ideas is a numbers game. </a:t>
          </a:r>
          <a:r>
            <a:rPr lang="en-US" sz="1900" kern="1200" dirty="0" smtClean="0">
              <a:solidFill>
                <a:srgbClr val="FF0000"/>
              </a:solidFill>
            </a:rPr>
            <a:t>The more ideas there are, the more likely it is that at least one of them will be a good one</a:t>
          </a:r>
          <a:r>
            <a:rPr lang="en-US" sz="1900" kern="1200" dirty="0" smtClean="0"/>
            <a:t>, yet that involves generating many ideas that are not. </a:t>
          </a:r>
          <a:r>
            <a:rPr lang="en-US" sz="1900" kern="1200" dirty="0" smtClean="0">
              <a:solidFill>
                <a:srgbClr val="FF0000"/>
              </a:solidFill>
            </a:rPr>
            <a:t>Failure is therefore to be expected in an organization that is innovating</a:t>
          </a:r>
          <a:r>
            <a:rPr lang="en-US" sz="1900" kern="1200" dirty="0" smtClean="0"/>
            <a:t>. Indeed, if a company generates no business ideas that fail, it is probably </a:t>
          </a:r>
          <a:r>
            <a:rPr lang="en-US" sz="1900" kern="1200" dirty="0" smtClean="0">
              <a:solidFill>
                <a:srgbClr val="FF0000"/>
              </a:solidFill>
            </a:rPr>
            <a:t>not generating sufficient business ideas.</a:t>
          </a:r>
          <a:endParaRPr lang="en-US" sz="1900" kern="1200" dirty="0">
            <a:solidFill>
              <a:srgbClr val="FF0000"/>
            </a:solidFill>
          </a:endParaRPr>
        </a:p>
      </dsp:txBody>
      <dsp:txXfrm>
        <a:off x="0" y="602066"/>
        <a:ext cx="8128000" cy="1689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FBE71-2112-4344-BE62-BEDF9B06449E}">
      <dsp:nvSpPr>
        <dsp:cNvPr id="0" name=""/>
        <dsp:cNvSpPr/>
      </dsp:nvSpPr>
      <dsp:spPr>
        <a:xfrm>
          <a:off x="0" y="56825"/>
          <a:ext cx="8539538" cy="1384221"/>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D3DD5-EA8D-4FFD-B2B0-EBB9D251D347}">
      <dsp:nvSpPr>
        <dsp:cNvPr id="0" name=""/>
        <dsp:cNvSpPr/>
      </dsp:nvSpPr>
      <dsp:spPr>
        <a:xfrm>
          <a:off x="7097627"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smtClean="0"/>
            <a:t>Integrate results</a:t>
          </a:r>
          <a:endParaRPr lang="en-US" sz="1400" kern="1200" dirty="0"/>
        </a:p>
      </dsp:txBody>
      <dsp:txXfrm>
        <a:off x="7097627" y="402881"/>
        <a:ext cx="1067442" cy="692110"/>
      </dsp:txXfrm>
    </dsp:sp>
    <dsp:sp modelId="{CD0325DA-7119-416F-96AA-7194BF1D4B67}">
      <dsp:nvSpPr>
        <dsp:cNvPr id="0" name=""/>
        <dsp:cNvSpPr/>
      </dsp:nvSpPr>
      <dsp:spPr>
        <a:xfrm>
          <a:off x="581669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Evaluate </a:t>
          </a:r>
          <a:endParaRPr lang="en-US" sz="1400" kern="1200" dirty="0"/>
        </a:p>
      </dsp:txBody>
      <dsp:txXfrm>
        <a:off x="5816696" y="402881"/>
        <a:ext cx="1067442" cy="692110"/>
      </dsp:txXfrm>
    </dsp:sp>
    <dsp:sp modelId="{4A57CD77-6D09-494F-9601-534F82794D30}">
      <dsp:nvSpPr>
        <dsp:cNvPr id="0" name=""/>
        <dsp:cNvSpPr/>
      </dsp:nvSpPr>
      <dsp:spPr>
        <a:xfrm>
          <a:off x="453576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Market test    </a:t>
          </a:r>
          <a:endParaRPr lang="en-US" sz="1400" kern="1200" dirty="0"/>
        </a:p>
      </dsp:txBody>
      <dsp:txXfrm>
        <a:off x="4535766" y="402881"/>
        <a:ext cx="1067442" cy="692110"/>
      </dsp:txXfrm>
    </dsp:sp>
    <dsp:sp modelId="{903BB16A-FD7D-40E9-8091-35FBD98FA893}">
      <dsp:nvSpPr>
        <dsp:cNvPr id="0" name=""/>
        <dsp:cNvSpPr/>
      </dsp:nvSpPr>
      <dsp:spPr>
        <a:xfrm>
          <a:off x="3254835"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Implement </a:t>
          </a:r>
          <a:endParaRPr lang="en-US" sz="1400" kern="1200" dirty="0"/>
        </a:p>
      </dsp:txBody>
      <dsp:txXfrm>
        <a:off x="3254835" y="402881"/>
        <a:ext cx="1067442" cy="692110"/>
      </dsp:txXfrm>
    </dsp:sp>
    <dsp:sp modelId="{CFE150F3-383D-432A-9AE9-3CD91D7105C2}">
      <dsp:nvSpPr>
        <dsp:cNvPr id="0" name=""/>
        <dsp:cNvSpPr/>
      </dsp:nvSpPr>
      <dsp:spPr>
        <a:xfrm>
          <a:off x="197390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Experiment     </a:t>
          </a:r>
          <a:endParaRPr lang="en-US" sz="1400" kern="1200" dirty="0"/>
        </a:p>
      </dsp:txBody>
      <dsp:txXfrm>
        <a:off x="1973904" y="402881"/>
        <a:ext cx="1067442" cy="692110"/>
      </dsp:txXfrm>
    </dsp:sp>
    <dsp:sp modelId="{FB657464-D5AA-43D5-B85F-A6034D05972C}">
      <dsp:nvSpPr>
        <dsp:cNvPr id="0" name=""/>
        <dsp:cNvSpPr/>
      </dsp:nvSpPr>
      <dsp:spPr>
        <a:xfrm>
          <a:off x="69297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Plan</a:t>
          </a:r>
          <a:endParaRPr lang="en-US" sz="1400" kern="1200" dirty="0"/>
        </a:p>
      </dsp:txBody>
      <dsp:txXfrm>
        <a:off x="692974" y="402881"/>
        <a:ext cx="1067442" cy="6921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365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86380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89463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67872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49204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3088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30411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PNG"/><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10.jpeg"/><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7" Type="http://schemas.openxmlformats.org/officeDocument/2006/relationships/image" Target="../media/image11.jpg"/><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7" Type="http://schemas.openxmlformats.org/officeDocument/2006/relationships/image" Target="../media/image12.jpg"/><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PNG"/><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PNG"/><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8.jpeg"/><Relationship Id="rId3"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12.svg"/><Relationship Id="rId5" Type="http://schemas.openxmlformats.org/officeDocument/2006/relationships/image" Target="../media/image21.png"/><Relationship Id="rId1" Type="http://schemas.openxmlformats.org/officeDocument/2006/relationships/slideLayout" Target="../slideLayouts/slideLayout15.xml"/><Relationship Id="rId2"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73669"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7</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 xmlns:a16="http://schemas.microsoft.com/office/drawing/2014/main"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 xmlns:a16="http://schemas.microsoft.com/office/drawing/2014/main"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 xmlns:a16="http://schemas.microsoft.com/office/drawing/2014/main"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866820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en-US" sz="2800" b="1" dirty="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6222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20971" y="3493497"/>
            <a:ext cx="4306700" cy="24223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Encouraging Concept Development </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95260" y="2786744"/>
            <a:ext cx="7728537" cy="2862322"/>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lgn="l">
              <a:spcBef>
                <a:spcPct val="0"/>
              </a:spcBef>
              <a:tabLst>
                <a:tab pos="435610" algn="l"/>
                <a:tab pos="4808855" algn="r"/>
              </a:tabLst>
            </a:pPr>
            <a:endParaRPr lang="en-US" sz="2000" b="1" u="sng" dirty="0"/>
          </a:p>
          <a:p>
            <a:pPr marL="342900" indent="-342900" algn="l">
              <a:spcBef>
                <a:spcPct val="0"/>
              </a:spcBef>
              <a:buFont typeface="Arial" panose="020B0604020202020204" pitchFamily="34" charset="0"/>
              <a:buChar char="•"/>
              <a:tabLst>
                <a:tab pos="435610" algn="l"/>
                <a:tab pos="4808855" algn="r"/>
              </a:tabLst>
            </a:pPr>
            <a:r>
              <a:rPr lang="en-US" sz="2000" dirty="0" smtClean="0"/>
              <a:t>Design </a:t>
            </a:r>
            <a:r>
              <a:rPr lang="en-US" sz="2000" dirty="0"/>
              <a:t>thinking</a:t>
            </a:r>
          </a:p>
          <a:p>
            <a:pPr marL="342900" indent="-342900" algn="l">
              <a:spcBef>
                <a:spcPct val="0"/>
              </a:spcBef>
              <a:buFont typeface="Arial" panose="020B0604020202020204" pitchFamily="34" charset="0"/>
              <a:buChar char="•"/>
              <a:tabLst>
                <a:tab pos="435610" algn="l"/>
                <a:tab pos="4808855" algn="r"/>
              </a:tabLst>
            </a:pPr>
            <a:r>
              <a:rPr lang="en-US" sz="2000" dirty="0" smtClean="0"/>
              <a:t>Lean </a:t>
            </a:r>
            <a:r>
              <a:rPr lang="en-US" sz="2000" dirty="0"/>
              <a:t>start-up methodologies</a:t>
            </a:r>
          </a:p>
          <a:p>
            <a:pPr marL="342900" indent="-342900" algn="l">
              <a:spcBef>
                <a:spcPct val="0"/>
              </a:spcBef>
              <a:buFont typeface="Arial" panose="020B0604020202020204" pitchFamily="34" charset="0"/>
              <a:buChar char="•"/>
              <a:tabLst>
                <a:tab pos="435610" algn="l"/>
                <a:tab pos="4808855" algn="r"/>
              </a:tabLst>
            </a:pPr>
            <a:r>
              <a:rPr lang="en-US" sz="2000" dirty="0" smtClean="0"/>
              <a:t>Affordable </a:t>
            </a:r>
            <a:r>
              <a:rPr lang="en-US" sz="2000" dirty="0"/>
              <a:t>loss</a:t>
            </a:r>
          </a:p>
          <a:p>
            <a:pPr marL="342900" indent="-342900" algn="l">
              <a:spcBef>
                <a:spcPct val="0"/>
              </a:spcBef>
              <a:buFont typeface="Arial" panose="020B0604020202020204" pitchFamily="34" charset="0"/>
              <a:buChar char="•"/>
              <a:tabLst>
                <a:tab pos="435610" algn="l"/>
                <a:tab pos="4808855" algn="r"/>
              </a:tabLst>
            </a:pPr>
            <a:r>
              <a:rPr lang="en-US" sz="2000" dirty="0" smtClean="0"/>
              <a:t>Risk </a:t>
            </a:r>
            <a:r>
              <a:rPr lang="en-US" sz="2000" dirty="0"/>
              <a:t>and first-mover advantage</a:t>
            </a:r>
          </a:p>
          <a:p>
            <a:pPr marL="342900" indent="-342900" algn="l">
              <a:spcBef>
                <a:spcPct val="0"/>
              </a:spcBef>
              <a:buFont typeface="Arial" panose="020B0604020202020204" pitchFamily="34" charset="0"/>
              <a:buChar char="•"/>
              <a:tabLst>
                <a:tab pos="435610" algn="l"/>
                <a:tab pos="4808855" algn="r"/>
              </a:tabLst>
            </a:pPr>
            <a:r>
              <a:rPr lang="en-US" sz="2000" dirty="0" smtClean="0"/>
              <a:t>Setting </a:t>
            </a:r>
            <a:r>
              <a:rPr lang="en-US" sz="2000" dirty="0"/>
              <a:t>performance metrics</a:t>
            </a:r>
          </a:p>
          <a:p>
            <a:pPr marL="342900" indent="-342900" algn="l">
              <a:spcBef>
                <a:spcPct val="0"/>
              </a:spcBef>
              <a:buFont typeface="Arial" panose="020B0604020202020204" pitchFamily="34" charset="0"/>
              <a:buChar char="•"/>
              <a:tabLst>
                <a:tab pos="435610" algn="l"/>
                <a:tab pos="4808855" algn="r"/>
              </a:tabLst>
            </a:pPr>
            <a:r>
              <a:rPr lang="en-US" sz="2000" dirty="0" smtClean="0"/>
              <a:t>Concept </a:t>
            </a:r>
            <a:r>
              <a:rPr lang="en-US" sz="2000" dirty="0"/>
              <a:t>screening, development and testing</a:t>
            </a:r>
          </a:p>
          <a:p>
            <a:pPr marL="342900" indent="-342900" algn="l">
              <a:spcBef>
                <a:spcPct val="0"/>
              </a:spcBef>
              <a:buFont typeface="Arial" panose="020B0604020202020204" pitchFamily="34" charset="0"/>
              <a:buChar char="•"/>
              <a:tabLst>
                <a:tab pos="435610" algn="l"/>
                <a:tab pos="4808855" algn="r"/>
              </a:tabLst>
            </a:pPr>
            <a:r>
              <a:rPr lang="en-US" sz="2000" dirty="0" smtClean="0"/>
              <a:t>Estimating </a:t>
            </a:r>
            <a:r>
              <a:rPr lang="en-US" sz="2000" dirty="0"/>
              <a:t>market size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11</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Encouraging Concept Development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6347" y="2488330"/>
            <a:ext cx="8640798" cy="4093428"/>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dirty="0"/>
              <a:t>LEARNING  OUTCOMES </a:t>
            </a:r>
            <a:endParaRPr lang="en-US" sz="2000" dirty="0" smtClean="0"/>
          </a:p>
          <a:p>
            <a:pPr>
              <a:spcBef>
                <a:spcPct val="0"/>
              </a:spcBef>
              <a:tabLst>
                <a:tab pos="435610" algn="l"/>
                <a:tab pos="4808855" algn="r"/>
              </a:tabLst>
            </a:pPr>
            <a:endParaRPr lang="en-US" sz="2000" dirty="0" smtClean="0"/>
          </a:p>
          <a:p>
            <a:pPr>
              <a:spcBef>
                <a:spcPct val="0"/>
              </a:spcBef>
              <a:tabLst>
                <a:tab pos="435610" algn="l"/>
                <a:tab pos="4808855" algn="r"/>
              </a:tabLst>
            </a:pPr>
            <a:r>
              <a:rPr lang="en-US" sz="2000" dirty="0"/>
              <a:t>•	Understand and explain the design thinking approach to new product/service development and its relationship to lean or agile start-up methodologies;</a:t>
            </a:r>
          </a:p>
          <a:p>
            <a:pPr>
              <a:spcBef>
                <a:spcPct val="0"/>
              </a:spcBef>
              <a:tabLst>
                <a:tab pos="435610" algn="l"/>
                <a:tab pos="4808855" algn="r"/>
              </a:tabLst>
            </a:pPr>
            <a:r>
              <a:rPr lang="en-US" sz="2000" dirty="0"/>
              <a:t>•	Understand the risks facing the launch of a new product or service and how the concept </a:t>
            </a:r>
            <a:r>
              <a:rPr lang="en-US" sz="2000" dirty="0" smtClean="0"/>
              <a:t>of affordable </a:t>
            </a:r>
            <a:r>
              <a:rPr lang="en-US" sz="2000" dirty="0"/>
              <a:t>loss con limit this;</a:t>
            </a:r>
          </a:p>
          <a:p>
            <a:pPr>
              <a:spcBef>
                <a:spcPct val="0"/>
              </a:spcBef>
              <a:tabLst>
                <a:tab pos="435610" algn="l"/>
                <a:tab pos="4808855" algn="r"/>
              </a:tabLst>
            </a:pPr>
            <a:r>
              <a:rPr lang="en-US" sz="2000" dirty="0"/>
              <a:t>•	Understand how SMART performance metrics can be set and used to monitor the success of a new product or service launch;</a:t>
            </a:r>
          </a:p>
          <a:p>
            <a:pPr>
              <a:spcBef>
                <a:spcPct val="0"/>
              </a:spcBef>
              <a:tabLst>
                <a:tab pos="435610" algn="l"/>
                <a:tab pos="4808855" algn="r"/>
              </a:tabLst>
            </a:pPr>
            <a:r>
              <a:rPr lang="en-US" sz="2000" dirty="0"/>
              <a:t>•	Critically analyze the criteria used to assess commercial viability of a new product or </a:t>
            </a:r>
            <a:r>
              <a:rPr lang="en-US" sz="2000" dirty="0" smtClean="0"/>
              <a:t>service at </a:t>
            </a:r>
            <a:r>
              <a:rPr lang="en-US" sz="2000" dirty="0"/>
              <a:t>initial screening;</a:t>
            </a:r>
          </a:p>
          <a:p>
            <a:pPr>
              <a:spcBef>
                <a:spcPct val="0"/>
              </a:spcBef>
              <a:tabLst>
                <a:tab pos="435610" algn="l"/>
                <a:tab pos="4808855" algn="r"/>
              </a:tabLst>
            </a:pPr>
            <a:endParaRPr lang="en-US" sz="2400" dirty="0"/>
          </a:p>
          <a:p>
            <a:pPr marL="742950" lvl="1" indent="-285750">
              <a:buClr>
                <a:srgbClr val="2B2F36"/>
              </a:buClr>
              <a:buSzPts val="1050"/>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11</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51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68212"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87402" y="1628222"/>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703377"/>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Coming up with a business idea or innovation is only the first step in the journey towards launching it onto a market.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will be many blocks and many blockers along the route - all of which have to be dealt with. Some of these will relate to how the new product /service fits into the company's existing portfolio. Some will relate to the costs of its development or whether there is a proven market for it.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8333" y="4095369"/>
            <a:ext cx="4729879" cy="2012259"/>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05528" y="51394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93536" y="161380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64224" y="2387019"/>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Design thinking (also called </a:t>
            </a:r>
            <a:r>
              <a:rPr lang="en-US" sz="2000" dirty="0">
                <a:solidFill>
                  <a:srgbClr val="FF0000"/>
                </a:solidFill>
              </a:rPr>
              <a:t>customer-centric design</a:t>
            </a:r>
            <a:r>
              <a:rPr lang="en-US" sz="2000" dirty="0"/>
              <a:t>) is a different lens that is worth using to </a:t>
            </a:r>
            <a:r>
              <a:rPr lang="en-US" sz="2000" dirty="0">
                <a:solidFill>
                  <a:srgbClr val="FF0000"/>
                </a:solidFill>
              </a:rPr>
              <a:t>look at a new business idea</a:t>
            </a:r>
            <a:r>
              <a:rPr lang="en-US" sz="2000" dirty="0"/>
              <a:t>. It is associated with agile or lean start-up methodologies, which are low-cost ways </a:t>
            </a:r>
            <a:r>
              <a:rPr lang="en-US" sz="2000" dirty="0">
                <a:solidFill>
                  <a:srgbClr val="FF0000"/>
                </a:solidFill>
              </a:rPr>
              <a:t>used by entrepreneurs </a:t>
            </a:r>
            <a:r>
              <a:rPr lang="en-US" sz="2000" dirty="0"/>
              <a:t>to help </a:t>
            </a:r>
            <a:r>
              <a:rPr lang="en-US" sz="2000" dirty="0">
                <a:solidFill>
                  <a:srgbClr val="FF0000"/>
                </a:solidFill>
              </a:rPr>
              <a:t>identify market demand and refine a product </a:t>
            </a:r>
            <a:r>
              <a:rPr lang="en-US" sz="2000" dirty="0"/>
              <a:t>/service so that it better meets the needs of the market. Applied to new projects being explored by entrepreneurial companies, they can </a:t>
            </a:r>
            <a:r>
              <a:rPr lang="en-US" sz="2000" dirty="0">
                <a:solidFill>
                  <a:srgbClr val="FF0000"/>
                </a:solidFill>
              </a:rPr>
              <a:t>help reduce </a:t>
            </a:r>
            <a:r>
              <a:rPr lang="en-US" sz="2000" dirty="0"/>
              <a:t>the </a:t>
            </a:r>
            <a:r>
              <a:rPr lang="en-US" sz="2000" dirty="0">
                <a:solidFill>
                  <a:srgbClr val="FF0000"/>
                </a:solidFill>
              </a:rPr>
              <a:t>costs and risks associated with bringing new products /services to the market</a:t>
            </a:r>
            <a:r>
              <a:rPr lang="en-US" sz="2000" dirty="0"/>
              <a:t>. They are particularly valuable when applied to </a:t>
            </a:r>
            <a:r>
              <a:rPr lang="en-US" sz="2000" dirty="0">
                <a:solidFill>
                  <a:srgbClr val="FF0000"/>
                </a:solidFill>
              </a:rPr>
              <a:t>radical innovations.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69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80273"/>
            <a:ext cx="8985118" cy="3785652"/>
          </a:xfrm>
          <a:prstGeom prst="rect">
            <a:avLst/>
          </a:prstGeom>
          <a:noFill/>
        </p:spPr>
        <p:txBody>
          <a:bodyPr wrap="square" rtlCol="0">
            <a:spAutoFit/>
          </a:bodyPr>
          <a:lstStyle/>
          <a:p>
            <a:pPr marL="342900" indent="-342900" algn="just">
              <a:buFont typeface="Arial" charset="0"/>
              <a:buChar char="•"/>
            </a:pPr>
            <a:r>
              <a:rPr lang="en-US" sz="2000" dirty="0" smtClean="0">
                <a:solidFill>
                  <a:srgbClr val="C00000"/>
                </a:solidFill>
              </a:rPr>
              <a:t>Design </a:t>
            </a:r>
            <a:r>
              <a:rPr lang="en-US" sz="2000" dirty="0">
                <a:solidFill>
                  <a:srgbClr val="C00000"/>
                </a:solidFill>
              </a:rPr>
              <a:t>generally is important as a way of identifying and differentiating a product and can be an important tool in both radical and incremental innovation. </a:t>
            </a:r>
          </a:p>
          <a:p>
            <a:pPr marL="342900" indent="-342900" algn="just">
              <a:buFont typeface="Arial" charset="0"/>
              <a:buChar char="•"/>
            </a:pPr>
            <a:endParaRPr lang="en-US" sz="2000" dirty="0"/>
          </a:p>
          <a:p>
            <a:pPr marL="342900" indent="-342900" algn="just">
              <a:buFont typeface="Arial" charset="0"/>
              <a:buChar char="•"/>
            </a:pPr>
            <a:r>
              <a:rPr lang="en-US" sz="2000" dirty="0"/>
              <a:t>It is also an impor­tant weapon in the branding armory. </a:t>
            </a:r>
            <a:r>
              <a:rPr lang="en-US" sz="2000" dirty="0">
                <a:solidFill>
                  <a:srgbClr val="FF0000"/>
                </a:solidFill>
              </a:rPr>
              <a:t>Good design </a:t>
            </a:r>
            <a:r>
              <a:rPr lang="en-US" sz="2000" dirty="0"/>
              <a:t>can help not only to improve the </a:t>
            </a:r>
            <a:r>
              <a:rPr lang="en-US" sz="2000" dirty="0">
                <a:solidFill>
                  <a:srgbClr val="FF0000"/>
                </a:solidFill>
              </a:rPr>
              <a:t>functional performance</a:t>
            </a:r>
            <a:r>
              <a:rPr lang="en-US" sz="2000" dirty="0"/>
              <a:t> of a product, but also to make it </a:t>
            </a:r>
            <a:r>
              <a:rPr lang="en-US" sz="2000" dirty="0">
                <a:solidFill>
                  <a:srgbClr val="FF0000"/>
                </a:solidFill>
              </a:rPr>
              <a:t>distinctive</a:t>
            </a:r>
            <a:r>
              <a:rPr lang="en-US" sz="2000" dirty="0"/>
              <a:t>. It can be aesthetically pleasing and conveys emotions that functionality cannot. </a:t>
            </a:r>
          </a:p>
          <a:p>
            <a:pPr marL="342900" indent="-342900" algn="just">
              <a:buFont typeface="Arial" charset="0"/>
              <a:buChar char="•"/>
            </a:pPr>
            <a:endParaRPr lang="en-US" sz="2000" dirty="0"/>
          </a:p>
          <a:p>
            <a:pPr marL="342900" indent="-342900" algn="just">
              <a:buFont typeface="Arial" charset="0"/>
              <a:buChar char="•"/>
            </a:pPr>
            <a:r>
              <a:rPr lang="en-US" sz="2000" dirty="0"/>
              <a:t> However, </a:t>
            </a:r>
            <a:r>
              <a:rPr lang="en-US" sz="2000" dirty="0">
                <a:solidFill>
                  <a:srgbClr val="FF0000"/>
                </a:solidFill>
              </a:rPr>
              <a:t>'design thinking</a:t>
            </a:r>
            <a:r>
              <a:rPr lang="en-US" sz="2000" dirty="0"/>
              <a:t>' is a term used to explain the </a:t>
            </a:r>
            <a:r>
              <a:rPr lang="en-US" sz="2000" dirty="0">
                <a:solidFill>
                  <a:srgbClr val="FF0000"/>
                </a:solidFill>
              </a:rPr>
              <a:t>creative process</a:t>
            </a:r>
            <a:r>
              <a:rPr lang="en-US" sz="2000" dirty="0"/>
              <a:t> of finding solutions to problems from the </a:t>
            </a:r>
            <a:r>
              <a:rPr lang="en-US" sz="2000" b="1" u="sng" dirty="0">
                <a:solidFill>
                  <a:srgbClr val="FF0000"/>
                </a:solidFill>
              </a:rPr>
              <a:t>perspective of the user of a product</a:t>
            </a:r>
            <a:r>
              <a:rPr lang="en-US" sz="2000" dirty="0"/>
              <a:t>, rather than just creating distinctive objects or shapes. It is </a:t>
            </a:r>
            <a:r>
              <a:rPr lang="en-US" sz="2000" b="1" u="sng" dirty="0">
                <a:solidFill>
                  <a:srgbClr val="FF0000"/>
                </a:solidFill>
              </a:rPr>
              <a:t>a holistic way of thinking </a:t>
            </a:r>
            <a:r>
              <a:rPr lang="en-US" sz="2000" dirty="0"/>
              <a:t>rather than a clearly defined set of processes like the discovery skills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pPr lvl="0"/>
            <a:r>
              <a:rPr lang="en-US" sz="2800" b="1" dirty="0" smtClean="0">
                <a:solidFill>
                  <a:prstClr val="black"/>
                </a:solidFill>
              </a:rPr>
              <a:t>Design Thinking</a:t>
            </a:r>
            <a:endParaRPr lang="en-US" sz="2800" dirty="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95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18192"/>
            <a:ext cx="4128422" cy="47435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3411" y="1882975"/>
            <a:ext cx="8991682"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FF0000"/>
                </a:solidFill>
              </a:rPr>
              <a:t>Define</a:t>
            </a:r>
            <a:r>
              <a:rPr lang="en-US" sz="2000" dirty="0"/>
              <a:t>: Identify the real problem to solve -not necessarily the obvious one - and define the design brief in a way that is unconstrained by existing solutions</a:t>
            </a:r>
            <a:r>
              <a:rPr lang="en-US" sz="2000" dirty="0" smtClean="0"/>
              <a:t>.</a:t>
            </a:r>
          </a:p>
          <a:p>
            <a:pPr marL="457200" indent="-457200">
              <a:buFont typeface="+mj-lt"/>
              <a:buAutoNum type="arabicPeriod"/>
            </a:pPr>
            <a:endParaRPr lang="en-US" sz="2000" dirty="0" smtClean="0"/>
          </a:p>
          <a:p>
            <a:pPr marL="457200" indent="-457200">
              <a:buFont typeface="+mj-lt"/>
              <a:buAutoNum type="arabicPeriod"/>
            </a:pPr>
            <a:r>
              <a:rPr lang="en-US" sz="2000" dirty="0" smtClean="0">
                <a:solidFill>
                  <a:srgbClr val="FF0000"/>
                </a:solidFill>
              </a:rPr>
              <a:t>Research</a:t>
            </a:r>
            <a:r>
              <a:rPr lang="en-US" sz="2000" dirty="0">
                <a:solidFill>
                  <a:srgbClr val="FF0000"/>
                </a:solidFill>
              </a:rPr>
              <a:t>: </a:t>
            </a:r>
            <a:r>
              <a:rPr lang="en-US" sz="2000" dirty="0"/>
              <a:t>Observe how people deal with the problem and how similar problems in dif­ferent contexts are handled</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FF0000"/>
                </a:solidFill>
              </a:rPr>
              <a:t>Ideate</a:t>
            </a:r>
            <a:r>
              <a:rPr lang="en-US" sz="2000" dirty="0"/>
              <a:t>: Think 'outside the box' - look at the problem from different perspectives and come up with as many different ideas and options as possible. This may involve a multi­ disciplinary approach and periods of divergent and convergent thinking. Do not close down options too early. The stages so far are all concerned with finding a good idea - although not necessarily one that is commercially attractive.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523220"/>
          </a:xfrm>
          <a:prstGeom prst="rect">
            <a:avLst/>
          </a:prstGeom>
          <a:noFill/>
          <a:ln>
            <a:noFill/>
          </a:ln>
        </p:spPr>
        <p:txBody>
          <a:bodyPr wrap="square" rtlCol="0">
            <a:spAutoFit/>
          </a:bodyPr>
          <a:lstStyle/>
          <a:p>
            <a:pPr lvl="0"/>
            <a:r>
              <a:rPr lang="en-US" sz="2800" b="1" dirty="0">
                <a:solidFill>
                  <a:prstClr val="black"/>
                </a:solidFill>
              </a:rPr>
              <a:t>Design </a:t>
            </a:r>
            <a:r>
              <a:rPr lang="en-US" sz="2800" b="1" dirty="0" smtClean="0">
                <a:solidFill>
                  <a:prstClr val="black"/>
                </a:solidFill>
              </a:rPr>
              <a:t>Thinking -- seven</a:t>
            </a:r>
            <a:r>
              <a:rPr lang="en-US" sz="2800" b="1" dirty="0">
                <a:solidFill>
                  <a:prstClr val="black"/>
                </a:solidFill>
              </a:rPr>
              <a:t>­ stage process:</a:t>
            </a:r>
            <a:endParaRPr lang="en-US" sz="2800" b="1" dirty="0" smtClean="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8952" y="5254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55776"/>
            <a:ext cx="4128422" cy="49059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649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7575" y="1949376"/>
            <a:ext cx="8773300" cy="3754874"/>
          </a:xfrm>
          <a:prstGeom prst="rect">
            <a:avLst/>
          </a:prstGeom>
          <a:noFill/>
        </p:spPr>
        <p:txBody>
          <a:bodyPr wrap="square" rtlCol="0">
            <a:spAutoFit/>
          </a:bodyPr>
          <a:lstStyle/>
          <a:p>
            <a:r>
              <a:rPr lang="en-US" sz="2000" dirty="0">
                <a:solidFill>
                  <a:srgbClr val="FF0000"/>
                </a:solidFill>
              </a:rPr>
              <a:t> 4.    Prototype</a:t>
            </a:r>
            <a:r>
              <a:rPr lang="en-US" sz="2000" dirty="0"/>
              <a:t>: Experiment with prototype solutions to see which work.</a:t>
            </a:r>
          </a:p>
          <a:p>
            <a:pPr marL="457200" indent="-457200">
              <a:buFont typeface="+mj-lt"/>
              <a:buAutoNum type="arabicPeriod"/>
            </a:pPr>
            <a:endParaRPr lang="en-US" sz="2000" dirty="0"/>
          </a:p>
          <a:p>
            <a:pPr marL="457200" indent="-457200"/>
            <a:r>
              <a:rPr lang="en-US" sz="2000" dirty="0">
                <a:solidFill>
                  <a:srgbClr val="FF0000"/>
                </a:solidFill>
              </a:rPr>
              <a:t>5.    Choose: </a:t>
            </a:r>
            <a:r>
              <a:rPr lang="en-US" sz="2000" dirty="0"/>
              <a:t>This is a process of synthesis which helps select the one that works best or the ones that work best. Different solutions might be used to solve slightly different problems or meet the needs of different groups of people.</a:t>
            </a:r>
          </a:p>
          <a:p>
            <a:pPr marL="457200" indent="-457200">
              <a:buFont typeface="+mj-lt"/>
              <a:buAutoNum type="arabicPeriod"/>
            </a:pPr>
            <a:endParaRPr lang="en-US" sz="2000" dirty="0"/>
          </a:p>
          <a:p>
            <a:pPr marL="457200" indent="-457200">
              <a:buAutoNum type="arabicPeriod" startAt="6"/>
            </a:pPr>
            <a:r>
              <a:rPr lang="en-US" sz="2000" dirty="0" smtClean="0">
                <a:solidFill>
                  <a:srgbClr val="FF0000"/>
                </a:solidFill>
              </a:rPr>
              <a:t>Implement</a:t>
            </a:r>
            <a:r>
              <a:rPr lang="en-US" sz="2000" dirty="0">
                <a:solidFill>
                  <a:srgbClr val="FF0000"/>
                </a:solidFill>
              </a:rPr>
              <a:t>: </a:t>
            </a:r>
            <a:r>
              <a:rPr lang="en-US" sz="2000" dirty="0"/>
              <a:t>Try out the solution(s) and monitor effectiveness. Prototype solutions </a:t>
            </a:r>
            <a:r>
              <a:rPr lang="en-US" sz="2000" dirty="0" smtClean="0"/>
              <a:t>– both products </a:t>
            </a:r>
            <a:r>
              <a:rPr lang="en-US" sz="2000" dirty="0"/>
              <a:t>and services -need to be tested, with iterations to develop and refine </a:t>
            </a:r>
            <a:r>
              <a:rPr lang="en-US" sz="2000" dirty="0" smtClean="0"/>
              <a:t>them.</a:t>
            </a:r>
          </a:p>
          <a:p>
            <a:pPr marL="457200" indent="-457200">
              <a:buAutoNum type="arabicPeriod" startAt="6"/>
            </a:pPr>
            <a:endParaRPr lang="en-US" sz="2000" dirty="0" smtClean="0"/>
          </a:p>
          <a:p>
            <a:pPr marL="457200" lvl="0" indent="-457200">
              <a:buAutoNum type="arabicPeriod" startAt="6"/>
            </a:pPr>
            <a:r>
              <a:rPr lang="en-US" sz="2000" dirty="0" smtClean="0">
                <a:solidFill>
                  <a:srgbClr val="FF0000"/>
                </a:solidFill>
              </a:rPr>
              <a:t>Learn</a:t>
            </a:r>
            <a:r>
              <a:rPr lang="en-US" sz="2000" dirty="0"/>
              <a:t>: Always learn from both success and failure.</a:t>
            </a:r>
          </a:p>
          <a:p>
            <a:pPr marL="457200" indent="-457200">
              <a:buFont typeface="+mj-lt"/>
              <a:buAutoNum type="arabicPeriod"/>
            </a:pPr>
            <a:endParaRPr lang="en-US" sz="2000"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554999"/>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 -- seven</a:t>
            </a:r>
            <a:r>
              <a:rPr lang="en-US" sz="2800" b="1" dirty="0">
                <a:solidFill>
                  <a:prstClr val="black"/>
                </a:solidFill>
              </a:rPr>
              <a:t>­ stage process: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51157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991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77068" y="1591574"/>
            <a:ext cx="9529649"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41561" y="573011"/>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 -- seven</a:t>
            </a:r>
            <a:r>
              <a:rPr lang="en-US" sz="2800" b="1" dirty="0">
                <a:solidFill>
                  <a:prstClr val="black"/>
                </a:solidFill>
              </a:rPr>
              <a:t>­ stage process: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9846" y="2409682"/>
            <a:ext cx="8445730" cy="3384589"/>
          </a:xfrm>
          <a:prstGeom prst="rect">
            <a:avLst/>
          </a:prstGeom>
        </p:spPr>
      </p:pic>
      <p:sp>
        <p:nvSpPr>
          <p:cNvPr id="21" name="TextBox 20">
            <a:extLst>
              <a:ext uri="{FF2B5EF4-FFF2-40B4-BE49-F238E27FC236}">
                <a16:creationId xmlns="" xmlns:a16="http://schemas.microsoft.com/office/drawing/2014/main" id="{6083F8E2-699C-9C01-0329-7C9299434C08}"/>
              </a:ext>
            </a:extLst>
          </p:cNvPr>
          <p:cNvSpPr txBox="1"/>
          <p:nvPr/>
        </p:nvSpPr>
        <p:spPr>
          <a:xfrm>
            <a:off x="1226065" y="1685520"/>
            <a:ext cx="8773300" cy="1015663"/>
          </a:xfrm>
          <a:prstGeom prst="rect">
            <a:avLst/>
          </a:prstGeom>
          <a:noFill/>
        </p:spPr>
        <p:txBody>
          <a:bodyPr wrap="square" rtlCol="0">
            <a:spAutoFit/>
          </a:bodyPr>
          <a:lstStyle/>
          <a:p>
            <a:pPr lvl="1" algn="just"/>
            <a:r>
              <a:rPr lang="en-US" sz="2000" dirty="0"/>
              <a:t>Design thinking is evident in the design of some high-tech products where software and hardware are integrated and made intuitive, simple and even pleasurable to use</a:t>
            </a: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82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779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596661"/>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endParaRPr lang="en-US" sz="2800" b="1" dirty="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b="1" u="sng" dirty="0" smtClean="0"/>
              <a:t>To </a:t>
            </a:r>
            <a:r>
              <a:rPr lang="en-US" sz="2000" b="1" u="sng" dirty="0"/>
              <a:t>achieve these ambitious objectives designers need to work in collaboration with </a:t>
            </a:r>
            <a:r>
              <a:rPr lang="en-US" sz="2000" dirty="0"/>
              <a:t>users. This usually means that they need </a:t>
            </a:r>
            <a:r>
              <a:rPr lang="en-US" sz="2000" dirty="0">
                <a:solidFill>
                  <a:srgbClr val="FF0000"/>
                </a:solidFill>
              </a:rPr>
              <a:t>to build something before they can observe how users interact with it. </a:t>
            </a:r>
            <a:endParaRPr lang="en-US" sz="2000" dirty="0" smtClean="0">
              <a:solidFill>
                <a:srgbClr val="FF0000"/>
              </a:solidFill>
            </a:endParaRPr>
          </a:p>
          <a:p>
            <a:pPr algn="just"/>
            <a:endParaRPr lang="en-US" sz="2000" b="1" u="sng" dirty="0" smtClean="0">
              <a:solidFill>
                <a:srgbClr val="FF0000"/>
              </a:solidFill>
            </a:endParaRPr>
          </a:p>
          <a:p>
            <a:pPr algn="just"/>
            <a:r>
              <a:rPr lang="en-US" sz="2000" b="1" u="sng" dirty="0" smtClean="0">
                <a:solidFill>
                  <a:srgbClr val="FF0000"/>
                </a:solidFill>
              </a:rPr>
              <a:t>EX (Apple </a:t>
            </a:r>
            <a:r>
              <a:rPr lang="en-US" sz="2000" b="1" u="sng" dirty="0">
                <a:solidFill>
                  <a:srgbClr val="FF0000"/>
                </a:solidFill>
              </a:rPr>
              <a:t>take as much care over the design of their packaging as they do with the product itself</a:t>
            </a:r>
            <a:r>
              <a:rPr lang="en-US" sz="2000" b="1" u="sng" dirty="0" smtClean="0">
                <a:solidFill>
                  <a:srgbClr val="FF0000"/>
                </a:solidFill>
              </a:rPr>
              <a:t>.)</a:t>
            </a:r>
            <a:endParaRPr lang="en-US" sz="2000" b="1" u="sng" dirty="0">
              <a:solidFill>
                <a:srgbClr val="FF0000"/>
              </a:solidFill>
            </a:endParaRPr>
          </a:p>
          <a:p>
            <a:pPr algn="just"/>
            <a:endParaRPr lang="en-US" sz="2000" dirty="0" smtClean="0"/>
          </a:p>
          <a:p>
            <a:pPr algn="just"/>
            <a:r>
              <a:rPr lang="en-US" sz="2000" dirty="0" smtClean="0"/>
              <a:t>It </a:t>
            </a:r>
            <a:r>
              <a:rPr lang="en-US" sz="2000" dirty="0"/>
              <a:t>requires a </a:t>
            </a:r>
            <a:r>
              <a:rPr lang="en-US" sz="2000" dirty="0">
                <a:solidFill>
                  <a:srgbClr val="FF0000"/>
                </a:solidFill>
              </a:rPr>
              <a:t>customer focus and a willingness</a:t>
            </a:r>
            <a:r>
              <a:rPr lang="en-US" sz="2000" dirty="0"/>
              <a:t> to learn from their needs and </a:t>
            </a:r>
            <a:r>
              <a:rPr lang="en-US" sz="2000" dirty="0">
                <a:solidFill>
                  <a:srgbClr val="FF0000"/>
                </a:solidFill>
              </a:rPr>
              <a:t>constantly refine a product/service offering to better meet them</a:t>
            </a:r>
            <a:r>
              <a:rPr lang="en-US" sz="2000" dirty="0"/>
              <a:t>. The approach involves a number of principles, which are consistent with developing a coherent, </a:t>
            </a:r>
            <a:r>
              <a:rPr lang="en-US" sz="2000" dirty="0" smtClean="0"/>
              <a:t>inte­grated </a:t>
            </a:r>
            <a:r>
              <a:rPr lang="en-US" sz="2000" dirty="0"/>
              <a:t>business model</a:t>
            </a:r>
            <a:r>
              <a:rPr lang="en-US" sz="2000" dirty="0" smtClean="0"/>
              <a:t>:</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8952" y="51621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83795"/>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41561" y="721943"/>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1078615686"/>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03207" y="3734971"/>
            <a:ext cx="6748632" cy="1977541"/>
          </a:xfrm>
          <a:prstGeom prst="rect">
            <a:avLst/>
          </a:prstGeom>
        </p:spPr>
      </p:pic>
      <p:pic>
        <p:nvPicPr>
          <p:cNvPr id="1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83749"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0900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17920" y="1620776"/>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2206" y="696267"/>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2130649669"/>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47778" y="3885161"/>
            <a:ext cx="6319484" cy="2077244"/>
          </a:xfrm>
          <a:prstGeom prst="rect">
            <a:avLst/>
          </a:prstGeom>
        </p:spPr>
      </p:pic>
      <p:pic>
        <p:nvPicPr>
          <p:cNvPr id="1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52668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91258" y="4891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49684"/>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2206" y="780666"/>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r>
              <a:rPr lang="ar-SA" sz="2800" b="1" dirty="0" smtClean="0">
                <a:solidFill>
                  <a:prstClr val="black"/>
                </a:solidFill>
              </a:rPr>
              <a:t> </a:t>
            </a:r>
            <a:r>
              <a:rPr lang="en-US" sz="2800" b="1" dirty="0" smtClean="0"/>
              <a:t>Business </a:t>
            </a:r>
            <a:r>
              <a:rPr lang="en-US" sz="2800" b="1" dirty="0"/>
              <a:t>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3904722002"/>
              </p:ext>
            </p:extLst>
          </p:nvPr>
        </p:nvGraphicFramePr>
        <p:xfrm>
          <a:off x="1313523" y="1788873"/>
          <a:ext cx="8128000" cy="2317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27899" y="4120035"/>
            <a:ext cx="4501269" cy="1793620"/>
          </a:xfrm>
          <a:prstGeom prst="rect">
            <a:avLst/>
          </a:prstGeom>
        </p:spPr>
      </p:pic>
      <p:pic>
        <p:nvPicPr>
          <p:cNvPr id="1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945864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75288" y="48764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451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53054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Implicit in the design thinking methodology is the </a:t>
            </a:r>
            <a:r>
              <a:rPr lang="en-US" sz="2000" u="sng" dirty="0">
                <a:solidFill>
                  <a:srgbClr val="FF0000"/>
                </a:solidFill>
              </a:rPr>
              <a:t>development and testing of a prototype.</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Throughout this process, there is </a:t>
            </a:r>
            <a:r>
              <a:rPr lang="en-US" sz="2000" dirty="0">
                <a:solidFill>
                  <a:srgbClr val="FF0000"/>
                </a:solidFill>
              </a:rPr>
              <a:t>a constant measurement </a:t>
            </a:r>
            <a:r>
              <a:rPr lang="en-US" sz="2000" dirty="0"/>
              <a:t>of success (or failure) and feedback so as to learn from this and adapt the product or service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this </a:t>
            </a:r>
            <a:r>
              <a:rPr lang="en-US" sz="2000" dirty="0">
                <a:solidFill>
                  <a:srgbClr val="FF0000"/>
                </a:solidFill>
              </a:rPr>
              <a:t>process involves costs</a:t>
            </a:r>
            <a:r>
              <a:rPr lang="en-US" sz="2000" dirty="0"/>
              <a:t>. These must be weighed against the risk of launching an untested product or service, one that is not attractive to customers and ultimately might </a:t>
            </a:r>
            <a:r>
              <a:rPr lang="en-US" sz="2000" dirty="0" smtClean="0"/>
              <a:t>fail </a:t>
            </a:r>
            <a:r>
              <a:rPr lang="en-US" sz="2000" dirty="0"/>
              <a:t>A good business idea has a window of commercial opportunity. Too early or too late and it is unlikely to be successful, and it will only have a finite life-cycle</a:t>
            </a:r>
          </a:p>
          <a:p>
            <a:pPr marL="342900" indent="-342900" algn="just">
              <a:buFont typeface="Arial" panose="020B0604020202020204" pitchFamily="34" charset="0"/>
              <a:buChar char="•"/>
            </a:pPr>
            <a:endParaRPr lang="en-US" sz="2000" dirty="0"/>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261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lgn="ctr">
              <a:buFont typeface="Arial" panose="020B0604020202020204" pitchFamily="34" charset="0"/>
              <a:buChar char="•"/>
            </a:pPr>
            <a:r>
              <a:rPr lang="en-US" sz="2000" b="1" u="sng" dirty="0">
                <a:solidFill>
                  <a:srgbClr val="C00000"/>
                </a:solidFill>
              </a:rPr>
              <a:t> Delay the launch and you risk losing that window of opportunity that gives a 'first-mover advantage' in the market </a:t>
            </a:r>
            <a:r>
              <a:rPr lang="en-US" sz="2000" b="1" u="sng" dirty="0" smtClean="0">
                <a:solidFill>
                  <a:srgbClr val="C00000"/>
                </a:solidFill>
              </a:rPr>
              <a:t>.</a:t>
            </a:r>
          </a:p>
          <a:p>
            <a:pPr marL="342900" indent="-342900" algn="ctr">
              <a:buFont typeface="Arial" panose="020B0604020202020204" pitchFamily="34" charset="0"/>
              <a:buChar char="•"/>
            </a:pPr>
            <a:endParaRPr lang="en-US" sz="2000" b="1" u="sng" dirty="0">
              <a:solidFill>
                <a:srgbClr val="C00000"/>
              </a:solidFill>
            </a:endParaRPr>
          </a:p>
          <a:p>
            <a:pPr marL="342900" indent="-342900">
              <a:buFont typeface="Arial" panose="020B0604020202020204" pitchFamily="34" charset="0"/>
              <a:buChar char="•"/>
            </a:pPr>
            <a:r>
              <a:rPr lang="en-US" sz="2000" dirty="0"/>
              <a:t>Identifying the project risks associated with launching a new product or service, revolve around identifying the </a:t>
            </a:r>
            <a:r>
              <a:rPr lang="en-US" sz="2000" dirty="0">
                <a:solidFill>
                  <a:srgbClr val="FF0000"/>
                </a:solidFill>
              </a:rPr>
              <a:t>specific shortcomings </a:t>
            </a:r>
            <a:r>
              <a:rPr lang="en-US" sz="2000" dirty="0"/>
              <a:t>in the product or service and its business model These result in insufficient sales being generated.</a:t>
            </a:r>
          </a:p>
          <a:p>
            <a:pPr marL="342900" indent="-342900" algn="just">
              <a:buFont typeface="Arial" panose="020B0604020202020204" pitchFamily="34" charset="0"/>
              <a:buChar char="•"/>
            </a:pPr>
            <a:endParaRPr lang="en-US" sz="20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955" y="3836432"/>
            <a:ext cx="2316572" cy="168336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8714" y="3927763"/>
            <a:ext cx="2895600" cy="1581150"/>
          </a:xfrm>
          <a:prstGeom prst="rect">
            <a:avLst/>
          </a:prstGeom>
        </p:spPr>
      </p:pic>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60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28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044842" y="1670132"/>
            <a:ext cx="9135745"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Market </a:t>
            </a:r>
            <a:r>
              <a:rPr lang="en-US" sz="2000" dirty="0"/>
              <a:t>research and focus groups are likely to help with </a:t>
            </a:r>
            <a:r>
              <a:rPr lang="en-US" sz="2000" dirty="0" smtClean="0">
                <a:solidFill>
                  <a:srgbClr val="FF0000"/>
                </a:solidFill>
              </a:rPr>
              <a:t>incremental changes </a:t>
            </a:r>
            <a:r>
              <a:rPr lang="en-US" sz="2000" dirty="0"/>
              <a:t>to existing products/services. More radical innovations are more difficult since customers are often unable to under­ stand how the new product or service might be used. If practical, what is needed is some form of limited market testing of the actual product or service and its business model By collecting and analyzing this data the product /service and its business model can be eval­uated and modifications made</a:t>
            </a:r>
            <a:r>
              <a:rPr lang="en-US" sz="2000" dirty="0" smtClean="0"/>
              <a:t>.</a:t>
            </a:r>
          </a:p>
          <a:p>
            <a:pPr marL="342900" indent="-342900" algn="ctr">
              <a:buFont typeface="Arial" panose="020B0604020202020204" pitchFamily="34" charset="0"/>
              <a:buChar char="•"/>
            </a:pPr>
            <a:r>
              <a:rPr lang="en-US" sz="2000" b="1" u="sng" dirty="0">
                <a:solidFill>
                  <a:srgbClr val="FF0000"/>
                </a:solidFill>
              </a:rPr>
              <a:t>This approach gives the company that important first-mover advantage and minimizes costs whilst also, importantly, reducing market risks when the product or service finally reaches a wider market.</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1564137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95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603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38863"/>
            <a:ext cx="8773300" cy="3170099"/>
          </a:xfrm>
          <a:prstGeom prst="rect">
            <a:avLst/>
          </a:prstGeom>
          <a:noFill/>
        </p:spPr>
        <p:txBody>
          <a:bodyPr wrap="square" rtlCol="0">
            <a:spAutoFit/>
          </a:bodyPr>
          <a:lstStyle/>
          <a:p>
            <a:r>
              <a:rPr lang="en-US" sz="2000" dirty="0" err="1"/>
              <a:t>Ries</a:t>
            </a:r>
            <a:r>
              <a:rPr lang="en-US" sz="2000" dirty="0"/>
              <a:t> (2011) developed what he called the lean start-up methodologies to address this problem. These were closely related to what has been called 'agile' methodologies, which were originally used by software designers, but have now found their way into other industries</a:t>
            </a:r>
            <a:r>
              <a:rPr lang="en-US" sz="2000" b="1" u="sng" dirty="0">
                <a:solidFill>
                  <a:srgbClr val="C00000"/>
                </a:solidFill>
              </a:rPr>
              <a:t>. Rather than developing a fully-finished product /service, it is an incremental approach to development that involves a continuous process of planning , </a:t>
            </a:r>
            <a:r>
              <a:rPr lang="en-US" sz="2000" b="1" u="sng" dirty="0" smtClean="0">
                <a:solidFill>
                  <a:srgbClr val="C00000"/>
                </a:solidFill>
              </a:rPr>
              <a:t>experimentation</a:t>
            </a:r>
            <a:r>
              <a:rPr lang="en-US" sz="2000" b="1" u="sng" dirty="0">
                <a:solidFill>
                  <a:srgbClr val="C00000"/>
                </a:solidFill>
              </a:rPr>
              <a:t>, implementation, market testing, evaluation and integration</a:t>
            </a:r>
            <a:r>
              <a:rPr lang="en-US" sz="2000" dirty="0"/>
              <a:t> of the results prior to proceeding to the next level of approval and development of a project - a continuous process until final launch.</a:t>
            </a:r>
          </a:p>
          <a:p>
            <a:r>
              <a:rPr lang="en-US" sz="2000" dirty="0"/>
              <a:t>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Lean Start-up Methodologies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Diagram 1"/>
          <p:cNvGraphicFramePr/>
          <p:nvPr>
            <p:extLst>
              <p:ext uri="{D42A27DB-BD31-4B8C-83A1-F6EECF244321}">
                <p14:modId xmlns:p14="http://schemas.microsoft.com/office/powerpoint/2010/main" val="3157952420"/>
              </p:ext>
            </p:extLst>
          </p:nvPr>
        </p:nvGraphicFramePr>
        <p:xfrm>
          <a:off x="1383607" y="4272742"/>
          <a:ext cx="8539538" cy="1497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944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0836" y="15860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52536" y="1700056"/>
            <a:ext cx="8604076" cy="3785652"/>
          </a:xfrm>
          <a:prstGeom prst="rect">
            <a:avLst/>
          </a:prstGeom>
          <a:noFill/>
        </p:spPr>
        <p:txBody>
          <a:bodyPr wrap="square" rtlCol="0">
            <a:spAutoFit/>
          </a:bodyPr>
          <a:lstStyle/>
          <a:p>
            <a:pPr algn="just"/>
            <a:r>
              <a:rPr lang="en-US" sz="2000" dirty="0"/>
              <a:t>The study found that whilst executives wanted to research opportunities and assess potential returns before committing resources, </a:t>
            </a:r>
            <a:r>
              <a:rPr lang="en-US" sz="2000" dirty="0">
                <a:solidFill>
                  <a:srgbClr val="FF0000"/>
                </a:solidFill>
              </a:rPr>
              <a:t>the entrepreneurs were far more inclined to go to market as quickly and cheaply as possible and to assess market demand from that. </a:t>
            </a:r>
            <a:endParaRPr lang="en-US" sz="2000" dirty="0" smtClean="0">
              <a:solidFill>
                <a:srgbClr val="FF0000"/>
              </a:solidFill>
            </a:endParaRPr>
          </a:p>
          <a:p>
            <a:pPr algn="just"/>
            <a:endParaRPr lang="en-US" sz="2000" dirty="0"/>
          </a:p>
          <a:p>
            <a:pPr algn="just"/>
            <a:r>
              <a:rPr lang="en-US" sz="2000" dirty="0" smtClean="0">
                <a:solidFill>
                  <a:srgbClr val="FF0000"/>
                </a:solidFill>
              </a:rPr>
              <a:t>Setting </a:t>
            </a:r>
            <a:r>
              <a:rPr lang="en-US" sz="2000" dirty="0">
                <a:solidFill>
                  <a:srgbClr val="FF0000"/>
                </a:solidFill>
              </a:rPr>
              <a:t>an affordable loss and then running the project allows a company to evaluate the opportunities</a:t>
            </a:r>
            <a:r>
              <a:rPr lang="en-US" sz="2000" dirty="0"/>
              <a:t> produced by this investment, rather than trying to evaluate the attractiveness of the predictable (or unpredictable) upside of the project from its very inception - the 'unknown -unknowns' The approach involves setting stages for a project, limiting the financial exposure at each stage, and </a:t>
            </a:r>
            <a:r>
              <a:rPr lang="en-US" sz="2000" dirty="0">
                <a:solidFill>
                  <a:srgbClr val="FF0000"/>
                </a:solidFill>
              </a:rPr>
              <a:t>then deciding whether or not to continue based on the information gained at the end of that stage.</a:t>
            </a:r>
            <a:endParaRPr lang="en-US" sz="2000" dirty="0" smtClean="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071612" y="948068"/>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747236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7657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Associated with this approach is the concept of affordable loss, which entails entrepreneurs - or in our case the company - setting a loss or budget they can afford if the project proves unsuccessful and then launching the MVP to find out as much information as possible.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 company decides on the project budget for each stage, depending on the loss they are willing to suffer, rather than trying to predict from the outset the risks and returns associated with the entire project. The company, therefore, does not have to worry about the accuracy of predictions at this point. Affordable loss can be set with certainty, depending on the situation.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643375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25752" y="51330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7165"/>
            <a:ext cx="9345750" cy="4479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13782"/>
            <a:ext cx="8773300" cy="2862322"/>
          </a:xfrm>
          <a:prstGeom prst="rect">
            <a:avLst/>
          </a:prstGeom>
          <a:noFill/>
        </p:spPr>
        <p:txBody>
          <a:bodyPr wrap="square" rtlCol="0">
            <a:spAutoFit/>
          </a:bodyPr>
          <a:lstStyle/>
          <a:p>
            <a:r>
              <a:rPr lang="en-US" sz="2000" u="sng" dirty="0" smtClean="0">
                <a:solidFill>
                  <a:srgbClr val="FF0000"/>
                </a:solidFill>
              </a:rPr>
              <a:t>a </a:t>
            </a:r>
            <a:r>
              <a:rPr lang="en-US" sz="2000" u="sng" dirty="0">
                <a:solidFill>
                  <a:srgbClr val="FF0000"/>
                </a:solidFill>
              </a:rPr>
              <a:t>two-step </a:t>
            </a:r>
            <a:r>
              <a:rPr lang="en-US" sz="2000" u="sng" dirty="0" smtClean="0">
                <a:solidFill>
                  <a:srgbClr val="FF0000"/>
                </a:solidFill>
              </a:rPr>
              <a:t>process</a:t>
            </a:r>
            <a:r>
              <a:rPr lang="en-US" sz="2000" dirty="0" smtClean="0"/>
              <a:t>.</a:t>
            </a:r>
          </a:p>
          <a:p>
            <a:r>
              <a:rPr lang="en-US" sz="2000" dirty="0" smtClean="0">
                <a:solidFill>
                  <a:srgbClr val="FF0000"/>
                </a:solidFill>
              </a:rPr>
              <a:t>Firstly</a:t>
            </a:r>
            <a:r>
              <a:rPr lang="en-US" sz="2000" dirty="0"/>
              <a:t>, set the acceptable level of risk by setting the affordable loss, then push to </a:t>
            </a:r>
            <a:r>
              <a:rPr lang="en-US" sz="2000" dirty="0" smtClean="0"/>
              <a:t>maximize </a:t>
            </a:r>
            <a:r>
              <a:rPr lang="en-US" sz="2000" dirty="0"/>
              <a:t>the information gained about the returns from the innovation. This process might be repeated as more information is obtained and the MVP modified accordingly</a:t>
            </a:r>
            <a:r>
              <a:rPr lang="en-US" sz="2000" dirty="0">
                <a:solidFill>
                  <a:srgbClr val="FF0000"/>
                </a:solidFill>
              </a:rPr>
              <a:t>. The final </a:t>
            </a:r>
            <a:r>
              <a:rPr lang="en-US" sz="2000" dirty="0"/>
              <a:t>'return' can then be evaluated more accurately. This approach can be combined with networking and/or partnering to leverage up the affordable loss or budget, not only through money but through the other resources of the network or partners such as knowledge and skills, only finally using larger amounts of finance to </a:t>
            </a:r>
            <a:r>
              <a:rPr lang="en-US" sz="2000" u="sng" dirty="0">
                <a:solidFill>
                  <a:srgbClr val="FF0000"/>
                </a:solidFill>
              </a:rPr>
              <a:t>develop a business model that best fits the project</a:t>
            </a:r>
            <a:r>
              <a:rPr lang="en-US" sz="2000" dirty="0"/>
              <a: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8058" y="4493694"/>
            <a:ext cx="4448796" cy="136226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83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806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56298"/>
            <a:ext cx="8773300" cy="3170099"/>
          </a:xfrm>
          <a:prstGeom prst="rect">
            <a:avLst/>
          </a:prstGeom>
          <a:noFill/>
        </p:spPr>
        <p:txBody>
          <a:bodyPr wrap="square" rtlCol="0">
            <a:spAutoFit/>
          </a:bodyPr>
          <a:lstStyle/>
          <a:p>
            <a:pPr algn="ctr"/>
            <a:r>
              <a:rPr lang="en-US" sz="2000" b="1" dirty="0">
                <a:solidFill>
                  <a:srgbClr val="C00000"/>
                </a:solidFill>
              </a:rPr>
              <a:t>Launch timing for any product or service is critical, but this is particularly the case for something innovative. </a:t>
            </a:r>
          </a:p>
          <a:p>
            <a:pPr algn="ctr"/>
            <a:endParaRPr lang="en-US" sz="2000" b="1" dirty="0">
              <a:solidFill>
                <a:srgbClr val="C00000"/>
              </a:solidFill>
            </a:endParaRPr>
          </a:p>
          <a:p>
            <a:pPr algn="just"/>
            <a:r>
              <a:rPr lang="en-US" sz="2000" u="sng" dirty="0">
                <a:solidFill>
                  <a:srgbClr val="FF0000"/>
                </a:solidFill>
              </a:rPr>
              <a:t>Launch too late </a:t>
            </a:r>
            <a:r>
              <a:rPr lang="en-US" sz="2000" dirty="0"/>
              <a:t>and first-mover advantage might be lost because there are already established competitors in the market</a:t>
            </a:r>
            <a:r>
              <a:rPr lang="en-US" sz="2000" dirty="0" smtClean="0"/>
              <a:t>.</a:t>
            </a:r>
          </a:p>
          <a:p>
            <a:pPr algn="just"/>
            <a:endParaRPr lang="en-US" sz="2000" dirty="0"/>
          </a:p>
          <a:p>
            <a:pPr algn="just"/>
            <a:r>
              <a:rPr lang="en-US" sz="2000" u="sng" dirty="0" smtClean="0">
                <a:solidFill>
                  <a:srgbClr val="FF0000"/>
                </a:solidFill>
              </a:rPr>
              <a:t>Launch </a:t>
            </a:r>
            <a:r>
              <a:rPr lang="en-US" sz="2000" u="sng" dirty="0">
                <a:solidFill>
                  <a:srgbClr val="FF0000"/>
                </a:solidFill>
              </a:rPr>
              <a:t>too early, </a:t>
            </a:r>
            <a:r>
              <a:rPr lang="en-US" sz="2000" dirty="0"/>
              <a:t>however, and the market might not be ready for a product that is 'just before its time; meaning that custom­ers need to be educated about it before it goes into full-scale production - leaving the education costs with the early entrant and an opportunity to launch late with a competitor</a:t>
            </a:r>
            <a:r>
              <a:rPr lang="en-US" sz="2000" dirty="0">
                <a:solidFill>
                  <a:srgbClr val="C00000"/>
                </a:solidFill>
              </a:rPr>
              <a:t>.</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Risk And First-mover Advantage</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591704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090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8311" y="1567565"/>
            <a:ext cx="9345750" cy="4411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33313" y="1670132"/>
            <a:ext cx="9135745" cy="2246769"/>
          </a:xfrm>
          <a:prstGeom prst="rect">
            <a:avLst/>
          </a:prstGeom>
          <a:noFill/>
        </p:spPr>
        <p:txBody>
          <a:bodyPr wrap="square" rtlCol="0">
            <a:spAutoFit/>
          </a:bodyPr>
          <a:lstStyle/>
          <a:p>
            <a:pPr algn="just"/>
            <a:r>
              <a:rPr lang="en-US" sz="2000" dirty="0"/>
              <a:t>There is also the risk of the product or service or marketing strategy being ill-prepared or untested and turning customers against it, leaving the market wide open for competitors. Either way, </a:t>
            </a:r>
            <a:r>
              <a:rPr lang="en-US" sz="2000" dirty="0">
                <a:solidFill>
                  <a:srgbClr val="FF0000"/>
                </a:solidFill>
              </a:rPr>
              <a:t>launching too early can often be even more disastrous than launching too late.</a:t>
            </a:r>
            <a:r>
              <a:rPr lang="en-US" sz="2000" dirty="0"/>
              <a:t> In addition, </a:t>
            </a:r>
            <a:r>
              <a:rPr lang="en-US" sz="2000" dirty="0">
                <a:solidFill>
                  <a:srgbClr val="FF0000"/>
                </a:solidFill>
              </a:rPr>
              <a:t>every market is </a:t>
            </a:r>
            <a:r>
              <a:rPr lang="en-US" sz="2000" dirty="0" smtClean="0">
                <a:solidFill>
                  <a:srgbClr val="FF0000"/>
                </a:solidFill>
              </a:rPr>
              <a:t>different</a:t>
            </a:r>
            <a:r>
              <a:rPr lang="en-US" sz="2000" dirty="0" smtClean="0"/>
              <a:t>. </a:t>
            </a:r>
            <a:r>
              <a:rPr lang="en-US" sz="2000" dirty="0"/>
              <a:t>It is often the case that products launched first in the USA will not find a market in other countries until years later</a:t>
            </a:r>
            <a:r>
              <a:rPr lang="en-US" sz="2000" dirty="0">
                <a:solidFill>
                  <a:srgbClr val="FF0000"/>
                </a:solidFill>
              </a:rPr>
              <a:t>. Timing is crucial</a:t>
            </a:r>
            <a:r>
              <a:rPr lang="en-US" sz="2000" dirty="0"/>
              <a:t>, which leads us to the link between risk and the time taken to get to market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Risk And First-mover Advantage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2989" y="3674225"/>
            <a:ext cx="5419897" cy="2106426"/>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815284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4155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26416"/>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99225" y="1746565"/>
            <a:ext cx="8609734"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Testing an MVP means decisions have to be made about how the tests are conducted and the information required from them. It could be that success or failure is based on simple binary outcomes such as whether or not a certain key activity or objective is achieved (e.g., development of website by a certain date).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However, it might be more useful to measure performance through degrees of achievement (e.g., number of website views over a period). These quantifiable measures of </a:t>
            </a:r>
            <a:r>
              <a:rPr lang="en-US" sz="2000" dirty="0" smtClean="0">
                <a:solidFill>
                  <a:srgbClr val="FF0000"/>
                </a:solidFill>
              </a:rPr>
              <a:t>performance are called performance metrics</a:t>
            </a:r>
            <a:r>
              <a:rPr lang="en-US" sz="2000" dirty="0" smtClean="0"/>
              <a:t>. They can involve the measurement of operating or financial metrics (e.g., profit, resources, quality, etc.) by a target date or within a given time frame. They can be inward (e.g., sales) or out­ ward (e.g., market share) focused.</a:t>
            </a:r>
            <a:endParaRPr lang="en-US" sz="2000" b="1" i="1" u="sng" dirty="0">
              <a:solidFill>
                <a:srgbClr val="C0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219010" y="501603"/>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4403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48811" y="1521814"/>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16819" y="1656416"/>
            <a:ext cx="8609734" cy="70788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Performance metrics for key activities are often called key performance indicators </a:t>
            </a:r>
            <a:r>
              <a:rPr lang="en-US" sz="2000" b="1" u="sng" dirty="0">
                <a:solidFill>
                  <a:srgbClr val="C00000"/>
                </a:solidFill>
              </a:rPr>
              <a:t>(</a:t>
            </a:r>
            <a:r>
              <a:rPr lang="en-US" sz="2000" b="1" u="sng" dirty="0" err="1">
                <a:solidFill>
                  <a:srgbClr val="C00000"/>
                </a:solidFill>
              </a:rPr>
              <a:t>KPis</a:t>
            </a:r>
            <a:r>
              <a:rPr lang="en-US" sz="2000" b="1" u="sng" dirty="0">
                <a:solidFill>
                  <a:srgbClr val="C00000"/>
                </a:solidFill>
              </a:rPr>
              <a:t>) </a:t>
            </a:r>
            <a:r>
              <a:rPr lang="en-US" sz="2000" dirty="0"/>
              <a:t>and can form the basis for bonuses for staff.</a:t>
            </a:r>
            <a:endParaRPr lang="en-US" sz="2000" b="1" i="1" u="sng" dirty="0">
              <a:solidFill>
                <a:srgbClr val="C0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219010" y="501603"/>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107" y="2656538"/>
            <a:ext cx="6427158" cy="3000375"/>
          </a:xfrm>
          <a:prstGeom prst="rect">
            <a:avLst/>
          </a:prstGeom>
        </p:spPr>
      </p:pic>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1828769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59710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2098" y="1919514"/>
            <a:ext cx="8773300" cy="3170099"/>
          </a:xfrm>
          <a:prstGeom prst="rect">
            <a:avLst/>
          </a:prstGeom>
          <a:noFill/>
        </p:spPr>
        <p:txBody>
          <a:bodyPr wrap="square" rtlCol="0">
            <a:spAutoFit/>
          </a:bodyPr>
          <a:lstStyle/>
          <a:p>
            <a:pPr algn="just"/>
            <a:r>
              <a:rPr lang="en-US" sz="2000" dirty="0"/>
              <a:t>Often </a:t>
            </a:r>
            <a:r>
              <a:rPr lang="en-US" sz="2000" dirty="0">
                <a:solidFill>
                  <a:srgbClr val="C00000"/>
                </a:solidFill>
              </a:rPr>
              <a:t>internet start-ups have focused simply on user numbers </a:t>
            </a:r>
            <a:r>
              <a:rPr lang="en-US" sz="2000" dirty="0"/>
              <a:t>rather than income </a:t>
            </a:r>
            <a:r>
              <a:rPr lang="en-US" sz="2000" dirty="0" smtClean="0"/>
              <a:t>gen­eration </a:t>
            </a:r>
            <a:r>
              <a:rPr lang="en-US" sz="2000" dirty="0"/>
              <a:t>and many well-known internet companies have achieved a stock </a:t>
            </a:r>
            <a:r>
              <a:rPr lang="en-US" sz="2000" dirty="0">
                <a:solidFill>
                  <a:srgbClr val="C00000"/>
                </a:solidFill>
              </a:rPr>
              <a:t>market listing without ever having made any profit</a:t>
            </a:r>
            <a:r>
              <a:rPr lang="en-US" sz="2000" dirty="0"/>
              <a:t>. </a:t>
            </a:r>
            <a:endParaRPr lang="en-US" sz="2000" dirty="0" smtClean="0"/>
          </a:p>
          <a:p>
            <a:pPr algn="just"/>
            <a:endParaRPr lang="en-US" sz="2000" dirty="0"/>
          </a:p>
          <a:p>
            <a:pPr algn="just"/>
            <a:r>
              <a:rPr lang="en-US" sz="2000" dirty="0" smtClean="0"/>
              <a:t>Like </a:t>
            </a:r>
            <a:r>
              <a:rPr lang="en-US" sz="2000" dirty="0" err="1"/>
              <a:t>Ries</a:t>
            </a:r>
            <a:r>
              <a:rPr lang="en-US" sz="2000" dirty="0"/>
              <a:t> (2011), </a:t>
            </a:r>
            <a:r>
              <a:rPr lang="en-US" sz="2000" dirty="0" err="1"/>
              <a:t>Mauya</a:t>
            </a:r>
            <a:r>
              <a:rPr lang="en-US" sz="2000" dirty="0"/>
              <a:t> was very much focused on internet start-ups and advocated the use of a metric that monitored 'traction' - 'the rate at which a business model captures </a:t>
            </a:r>
            <a:r>
              <a:rPr lang="en-US" sz="2000" dirty="0" err="1"/>
              <a:t>monetizable</a:t>
            </a:r>
            <a:r>
              <a:rPr lang="en-US" sz="2000" dirty="0"/>
              <a:t> value from its users' -in essence, linking the metrics to some target financial milestone(s). For example, an online magazine or </a:t>
            </a:r>
            <a:r>
              <a:rPr lang="en-US" sz="2000" dirty="0" smtClean="0"/>
              <a:t>newspa­per </a:t>
            </a:r>
            <a:r>
              <a:rPr lang="en-US" sz="2000" dirty="0"/>
              <a:t>could monitor webpage views as a key operational metric because they are directly linked to advertising revenue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2220" y="5095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46140" y="16459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32365" y="2134200"/>
            <a:ext cx="8773300" cy="2246769"/>
          </a:xfrm>
          <a:prstGeom prst="rect">
            <a:avLst/>
          </a:prstGeom>
          <a:noFill/>
        </p:spPr>
        <p:txBody>
          <a:bodyPr wrap="square" rtlCol="0">
            <a:spAutoFit/>
          </a:bodyPr>
          <a:lstStyle/>
          <a:p>
            <a:pPr algn="just"/>
            <a:r>
              <a:rPr lang="en-US" sz="2000" dirty="0">
                <a:solidFill>
                  <a:srgbClr val="FF0000"/>
                </a:solidFill>
              </a:rPr>
              <a:t>Performance metrics </a:t>
            </a:r>
            <a:r>
              <a:rPr lang="en-US" sz="2000" dirty="0"/>
              <a:t>need to be 'SMART</a:t>
            </a:r>
            <a:r>
              <a:rPr lang="en-US" sz="2000" dirty="0" smtClean="0"/>
              <a:t>': </a:t>
            </a:r>
            <a:r>
              <a:rPr lang="en-US" sz="2000" dirty="0" smtClean="0">
                <a:solidFill>
                  <a:srgbClr val="FF0000"/>
                </a:solidFill>
              </a:rPr>
              <a:t>Specific </a:t>
            </a:r>
            <a:r>
              <a:rPr lang="en-US" sz="2000" dirty="0">
                <a:solidFill>
                  <a:srgbClr val="FF0000"/>
                </a:solidFill>
              </a:rPr>
              <a:t>for purpose</a:t>
            </a:r>
            <a:r>
              <a:rPr lang="en-US" sz="2000" dirty="0"/>
              <a:t>; </a:t>
            </a:r>
            <a:r>
              <a:rPr lang="en-US" sz="2000" dirty="0">
                <a:solidFill>
                  <a:srgbClr val="FF0000"/>
                </a:solidFill>
              </a:rPr>
              <a:t>Measurable</a:t>
            </a:r>
            <a:r>
              <a:rPr lang="en-US" sz="2000" dirty="0"/>
              <a:t>; </a:t>
            </a:r>
            <a:r>
              <a:rPr lang="en-US" sz="2000" dirty="0" smtClean="0">
                <a:solidFill>
                  <a:srgbClr val="FF0000"/>
                </a:solidFill>
              </a:rPr>
              <a:t>Achievable</a:t>
            </a:r>
            <a:r>
              <a:rPr lang="en-US" sz="2000" dirty="0" smtClean="0"/>
              <a:t>; </a:t>
            </a:r>
            <a:r>
              <a:rPr lang="en-US" sz="2000" dirty="0" smtClean="0">
                <a:solidFill>
                  <a:srgbClr val="FF0000"/>
                </a:solidFill>
              </a:rPr>
              <a:t>Relevant </a:t>
            </a:r>
            <a:r>
              <a:rPr lang="en-US" sz="2000" dirty="0">
                <a:solidFill>
                  <a:srgbClr val="FF0000"/>
                </a:solidFill>
              </a:rPr>
              <a:t>to the success </a:t>
            </a:r>
            <a:r>
              <a:rPr lang="en-US" sz="2000" dirty="0"/>
              <a:t>of the project and/or organization; </a:t>
            </a:r>
            <a:r>
              <a:rPr lang="en-US" sz="2000" dirty="0">
                <a:solidFill>
                  <a:srgbClr val="FF0000"/>
                </a:solidFill>
              </a:rPr>
              <a:t>Time constrained</a:t>
            </a:r>
            <a:r>
              <a:rPr lang="en-US" sz="2000" dirty="0"/>
              <a:t>. Establishing a performance metric involves a three-step process:</a:t>
            </a:r>
          </a:p>
          <a:p>
            <a:pPr algn="just"/>
            <a:endParaRPr lang="en-US" sz="2000" dirty="0"/>
          </a:p>
          <a:p>
            <a:pPr algn="just"/>
            <a:r>
              <a:rPr lang="en-US" sz="2000" dirty="0"/>
              <a:t>1.	Identify the process that needs to be monitored and controlled.</a:t>
            </a:r>
          </a:p>
          <a:p>
            <a:pPr algn="just"/>
            <a:r>
              <a:rPr lang="en-US" sz="2000" dirty="0"/>
              <a:t>2.	Establish the quantifiable outputs of that process.</a:t>
            </a:r>
          </a:p>
          <a:p>
            <a:pPr algn="just"/>
            <a:r>
              <a:rPr lang="en-US" sz="2000" dirty="0"/>
              <a:t>3.	Establish the targets against which to judge that performance.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6004884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05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543044" y="11876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88432" y="15915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360" y="1996458"/>
            <a:ext cx="8559420" cy="3477875"/>
          </a:xfrm>
          <a:prstGeom prst="rect">
            <a:avLst/>
          </a:prstGeom>
          <a:noFill/>
        </p:spPr>
        <p:txBody>
          <a:bodyPr wrap="square" rtlCol="0">
            <a:spAutoFit/>
          </a:bodyPr>
          <a:lstStyle/>
          <a:p>
            <a:pPr algn="just"/>
            <a:r>
              <a:rPr lang="en-US" sz="2000" dirty="0"/>
              <a:t>There may be a number of </a:t>
            </a:r>
            <a:r>
              <a:rPr lang="en-US" sz="2000" dirty="0" smtClean="0">
                <a:solidFill>
                  <a:srgbClr val="FF0000"/>
                </a:solidFill>
              </a:rPr>
              <a:t>lean/agile iterations or stages that are needed </a:t>
            </a:r>
            <a:r>
              <a:rPr lang="en-US" sz="2000" b="1" dirty="0" smtClean="0">
                <a:solidFill>
                  <a:srgbClr val="C00000"/>
                </a:solidFill>
                <a:effectLst>
                  <a:outerShdw blurRad="38100" dist="38100" dir="2700000" algn="tl">
                    <a:srgbClr val="000000">
                      <a:alpha val="43137"/>
                    </a:srgbClr>
                  </a:outerShdw>
                </a:effectLst>
              </a:rPr>
              <a:t>before </a:t>
            </a:r>
            <a:r>
              <a:rPr lang="en-US" sz="2000" dirty="0">
                <a:solidFill>
                  <a:srgbClr val="FF0000"/>
                </a:solidFill>
              </a:rPr>
              <a:t>a product or service is launched in the market</a:t>
            </a:r>
            <a:r>
              <a:rPr lang="en-US" sz="2000" dirty="0"/>
              <a:t>. Each stage may need its own performance metrics to judge success or failure and take it to the next stage. Each set of metrics must provide information to improve the product /service offering</a:t>
            </a:r>
            <a:r>
              <a:rPr lang="en-US" sz="2000" dirty="0" smtClean="0"/>
              <a:t>.</a:t>
            </a:r>
          </a:p>
          <a:p>
            <a:pPr algn="just"/>
            <a:endParaRPr lang="en-US" sz="2000" dirty="0"/>
          </a:p>
          <a:p>
            <a:pPr algn="just"/>
            <a:r>
              <a:rPr lang="en-US" sz="2000" dirty="0"/>
              <a:t>Associated with the lean start-up approach is the concept of pivoting, defined by </a:t>
            </a:r>
            <a:r>
              <a:rPr lang="en-US" sz="2000" dirty="0" err="1"/>
              <a:t>Ries</a:t>
            </a:r>
            <a:r>
              <a:rPr lang="en-US" sz="2000" dirty="0"/>
              <a:t> (2011) as a 'structured course correction designed to test a new fundamental hypothesis about the product, strategy, and engine of growth: This is where a company, based upon the validated learning it is obtaining from the limited launch, decides to make radical changes to its business model.</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4743380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92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39438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6740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The screening process might also involve </a:t>
            </a:r>
            <a:r>
              <a:rPr lang="en-US" sz="2000" dirty="0">
                <a:solidFill>
                  <a:srgbClr val="FF0000"/>
                </a:solidFill>
              </a:rPr>
              <a:t>screening for compatibility with the </a:t>
            </a:r>
            <a:r>
              <a:rPr lang="en-US" sz="2000" dirty="0" smtClean="0">
                <a:solidFill>
                  <a:srgbClr val="FF0000"/>
                </a:solidFill>
              </a:rPr>
              <a:t>exist­ing </a:t>
            </a:r>
            <a:r>
              <a:rPr lang="en-US" sz="2000" dirty="0">
                <a:solidFill>
                  <a:srgbClr val="FF0000"/>
                </a:solidFill>
              </a:rPr>
              <a:t>skills and competencies of the company as well as its existing product/market </a:t>
            </a:r>
            <a:r>
              <a:rPr lang="en-US" sz="2000" dirty="0"/>
              <a:t>offerings to ensure that the company has the </a:t>
            </a:r>
            <a:r>
              <a:rPr lang="en-US" sz="2000" dirty="0">
                <a:solidFill>
                  <a:srgbClr val="FF0000"/>
                </a:solidFill>
              </a:rPr>
              <a:t>capability to produce and market the product /service</a:t>
            </a:r>
            <a:r>
              <a:rPr lang="en-US" sz="2000" dirty="0"/>
              <a:t>. </a:t>
            </a:r>
            <a:endParaRPr lang="en-US" sz="2000" dirty="0" smtClean="0"/>
          </a:p>
          <a:p>
            <a:pPr algn="just"/>
            <a:r>
              <a:rPr lang="en-US" sz="2000" dirty="0" smtClean="0"/>
              <a:t>Criteria </a:t>
            </a:r>
            <a:r>
              <a:rPr lang="en-US" sz="2000" dirty="0"/>
              <a:t>used to evaluate this might include the operational relatedness and strategic impor­tance of the project. A new product /service might be integrated into the existing company's portfolio</a:t>
            </a:r>
            <a:r>
              <a:rPr lang="en-US" sz="2000" dirty="0" smtClean="0"/>
              <a:t>.</a:t>
            </a:r>
          </a:p>
          <a:p>
            <a:pPr algn="just"/>
            <a:endParaRPr lang="en-US" sz="2000" dirty="0"/>
          </a:p>
          <a:p>
            <a:pPr algn="just"/>
            <a:r>
              <a:rPr lang="en-US" sz="2000" dirty="0">
                <a:solidFill>
                  <a:srgbClr val="FF0000"/>
                </a:solidFill>
              </a:rPr>
              <a:t>This concept development cycle involves six stages</a:t>
            </a:r>
            <a:r>
              <a:rPr lang="en-US" sz="2000" dirty="0"/>
              <a:t>, building on design thinking and incor­porating lean/agile methodologies. The product /service development phase (stages 1 to 5) incorporates a screening process using market/industry research to test for commercial viability.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Concept Screening , Development And Testing</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56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22358" y="13979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575014"/>
            <a:ext cx="9966458" cy="469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543509"/>
            <a:ext cx="8773300" cy="1323439"/>
          </a:xfrm>
          <a:prstGeom prst="rect">
            <a:avLst/>
          </a:prstGeom>
          <a:noFill/>
        </p:spPr>
        <p:txBody>
          <a:bodyPr wrap="square" rtlCol="0">
            <a:spAutoFit/>
          </a:bodyPr>
          <a:lstStyle/>
          <a:p>
            <a:pPr lvl="0"/>
            <a:r>
              <a:rPr lang="en-US" sz="2000" b="1" u="sng" dirty="0" smtClean="0">
                <a:solidFill>
                  <a:srgbClr val="C00000"/>
                </a:solidFill>
              </a:rPr>
              <a:t>1. Initial screening</a:t>
            </a:r>
            <a:r>
              <a:rPr lang="en-US" sz="2000" b="1" dirty="0" smtClean="0"/>
              <a:t>: </a:t>
            </a:r>
            <a:r>
              <a:rPr lang="en-US" sz="2000" dirty="0" smtClean="0"/>
              <a:t>The </a:t>
            </a:r>
            <a:r>
              <a:rPr lang="en-US" sz="2000" dirty="0"/>
              <a:t>first stage involves an initial screening of the idea. Assuming that the idea is technically feasible initial screening should be against two criteria:</a:t>
            </a:r>
          </a:p>
          <a:p>
            <a:pPr lvl="0"/>
            <a:endParaRPr lang="en-US" sz="2000" dirty="0" smtClean="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Concept Screening , Development And </a:t>
            </a:r>
            <a:r>
              <a:rPr lang="en-US" sz="2800" b="1" dirty="0" smtClean="0"/>
              <a:t>Testing</a:t>
            </a:r>
            <a:endParaRPr lang="en-US" sz="2800" b="1" dirty="0" smtClean="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13133"/>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037308666"/>
              </p:ext>
            </p:extLst>
          </p:nvPr>
        </p:nvGraphicFramePr>
        <p:xfrm>
          <a:off x="1103604" y="2504063"/>
          <a:ext cx="9638929" cy="3474720"/>
        </p:xfrm>
        <a:graphic>
          <a:graphicData uri="http://schemas.openxmlformats.org/drawingml/2006/table">
            <a:tbl>
              <a:tblPr firstRow="1" bandRow="1">
                <a:tableStyleId>{5C22544A-7EE6-4342-B048-85BDC9FD1C3A}</a:tableStyleId>
              </a:tblPr>
              <a:tblGrid>
                <a:gridCol w="2237634"/>
                <a:gridCol w="7401295"/>
              </a:tblGrid>
              <a:tr h="2210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Commercial viability </a:t>
                      </a:r>
                    </a:p>
                  </a:txBody>
                  <a:tcPr/>
                </a:tc>
                <a:tc>
                  <a:txBody>
                    <a:bodyPr/>
                    <a:lstStyle/>
                    <a:p>
                      <a:r>
                        <a:rPr lang="en-US" dirty="0" smtClean="0"/>
                        <a:t>assessing commercial viability at this stage is a difficult task, especially for radical technology -based innovations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New or growing market </a:t>
                      </a:r>
                      <a:r>
                        <a:rPr lang="en-US" sz="1800" b="1" kern="1200" dirty="0" smtClean="0">
                          <a:solidFill>
                            <a:schemeClr val="lt1"/>
                          </a:solidFill>
                          <a:effectLst/>
                          <a:latin typeface="+mn-lt"/>
                          <a:ea typeface="+mn-ea"/>
                          <a:cs typeface="+mn-cs"/>
                        </a:rPr>
                        <a:t>- it is always easier to launch a product/service into a new or growing rather than a declining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Financeable </a:t>
                      </a:r>
                      <a:r>
                        <a:rPr lang="en-US" sz="1800" b="1" kern="1200" dirty="0" smtClean="0">
                          <a:solidFill>
                            <a:schemeClr val="lt1"/>
                          </a:solidFill>
                          <a:effectLst/>
                          <a:latin typeface="+mn-lt"/>
                          <a:ea typeface="+mn-ea"/>
                          <a:cs typeface="+mn-cs"/>
                        </a:rPr>
                        <a:t>- the company should have the resources needed for the project's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Sustainability</a:t>
                      </a:r>
                      <a:r>
                        <a:rPr lang="en-US" sz="1800" b="1" kern="1200" dirty="0" smtClean="0">
                          <a:solidFill>
                            <a:schemeClr val="lt1"/>
                          </a:solidFill>
                          <a:effectLst/>
                          <a:latin typeface="+mn-lt"/>
                          <a:ea typeface="+mn-ea"/>
                          <a:cs typeface="+mn-cs"/>
                        </a:rPr>
                        <a:t> - the project must be built on solid foundations with lasting markets so that it has longevity. These might include CSR criteria.</a:t>
                      </a:r>
                    </a:p>
                  </a:txBody>
                  <a:tcPr/>
                </a:tc>
              </a:tr>
              <a:tr h="11495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Operational relatedness and strategic importance </a:t>
                      </a:r>
                    </a:p>
                  </a:txBody>
                  <a:tcPr/>
                </a:tc>
                <a:tc>
                  <a:txBody>
                    <a:bodyPr/>
                    <a:lstStyle/>
                    <a:p>
                      <a:r>
                        <a:rPr lang="en-US" dirty="0" smtClean="0"/>
                        <a:t>'Does the organization have the skills and capabilities to undertake this project?' In asking this question it is important to define the organization in terms of its unique capabilities rather than just the industry in which it operates</a:t>
                      </a:r>
                      <a:endParaRPr lang="en-US" dirty="0"/>
                    </a:p>
                  </a:txBody>
                  <a:tcPr/>
                </a:tc>
              </a:tr>
            </a:tbl>
          </a:graphicData>
        </a:graphic>
      </p:graphicFrame>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4282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720834"/>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smtClean="0">
                <a:solidFill>
                  <a:srgbClr val="C00000"/>
                </a:solidFill>
              </a:rPr>
              <a:t>2.Concept development</a:t>
            </a:r>
          </a:p>
          <a:p>
            <a:pPr marL="342900" indent="-342900" algn="just">
              <a:buFont typeface="Arial" panose="020B0604020202020204" pitchFamily="34" charset="0"/>
              <a:buChar char="•"/>
            </a:pPr>
            <a:endParaRPr lang="en-US" sz="2000" u="sng" dirty="0">
              <a:solidFill>
                <a:srgbClr val="C00000"/>
              </a:solidFill>
            </a:endParaRPr>
          </a:p>
          <a:p>
            <a:pPr marL="342900" indent="-342900" algn="just">
              <a:buFont typeface="Arial" panose="020B0604020202020204" pitchFamily="34" charset="0"/>
              <a:buChar char="•"/>
            </a:pPr>
            <a:r>
              <a:rPr lang="en-US" sz="2000" dirty="0"/>
              <a:t>If the initial screening proves the business idea is attractive the concept will have to be 'fleshed out' with more details about all aspects of the product or service - </a:t>
            </a:r>
            <a:r>
              <a:rPr lang="en-US" sz="2000" dirty="0">
                <a:solidFill>
                  <a:srgbClr val="FF0000"/>
                </a:solidFill>
              </a:rPr>
              <a:t>its physical looks, how it might be delivered and marketed</a:t>
            </a:r>
            <a:r>
              <a:rPr lang="en-US" sz="2000" dirty="0"/>
              <a:t>. This may involve a </a:t>
            </a:r>
            <a:r>
              <a:rPr lang="en-US" sz="2000" dirty="0">
                <a:solidFill>
                  <a:srgbClr val="FF0000"/>
                </a:solidFill>
              </a:rPr>
              <a:t>simple text description, a computer simulation and/or storyboarding - something that can be shown to prospective users or bosses to see how they react.</a:t>
            </a:r>
            <a:r>
              <a:rPr lang="en-US" sz="2000" dirty="0"/>
              <a:t> It should also involve minimal costs. Google provides a tool called </a:t>
            </a:r>
            <a:r>
              <a:rPr lang="en-US" sz="2000" dirty="0" smtClean="0"/>
              <a:t>Sketch up </a:t>
            </a:r>
            <a:r>
              <a:rPr lang="en-US" sz="2000" dirty="0"/>
              <a:t>to help do this, but professional designers can help create story­ boards and sample videos and the work can always be outsourced. They can also use com­ </a:t>
            </a:r>
            <a:r>
              <a:rPr lang="en-US" sz="2000" dirty="0" err="1"/>
              <a:t>puter</a:t>
            </a:r>
            <a:r>
              <a:rPr lang="en-US" sz="2000" dirty="0"/>
              <a:t>-aided design (CAD) systems to draw up more detailed models of a concept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Techniques For Exploring Product Inadequacies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13180"/>
            <a:ext cx="4128422" cy="47485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806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862322"/>
          </a:xfrm>
          <a:prstGeom prst="rect">
            <a:avLst/>
          </a:prstGeom>
          <a:noFill/>
        </p:spPr>
        <p:txBody>
          <a:bodyPr wrap="square" rtlCol="0">
            <a:spAutoFit/>
          </a:bodyPr>
          <a:lstStyle/>
          <a:p>
            <a:pPr lvl="0"/>
            <a:r>
              <a:rPr lang="en-US" sz="2000" b="1" u="sng" dirty="0" smtClean="0">
                <a:solidFill>
                  <a:srgbClr val="C00000"/>
                </a:solidFill>
              </a:rPr>
              <a:t>3. Product</a:t>
            </a:r>
            <a:r>
              <a:rPr lang="en-US" sz="2000" b="1" u="sng" dirty="0">
                <a:solidFill>
                  <a:srgbClr val="C00000"/>
                </a:solidFill>
              </a:rPr>
              <a:t>/ service  </a:t>
            </a:r>
            <a:r>
              <a:rPr lang="en-US" sz="2000" b="1" u="sng" dirty="0" smtClean="0">
                <a:solidFill>
                  <a:srgbClr val="C00000"/>
                </a:solidFill>
              </a:rPr>
              <a:t>specification:</a:t>
            </a:r>
          </a:p>
          <a:p>
            <a:pPr lvl="0"/>
            <a:endParaRPr lang="en-US" sz="2000" u="sng" dirty="0">
              <a:solidFill>
                <a:srgbClr val="C00000"/>
              </a:solidFill>
            </a:endParaRPr>
          </a:p>
          <a:p>
            <a:r>
              <a:rPr lang="en-US" sz="2000" dirty="0"/>
              <a:t>Once the concept has been 'fleshed out; the product /service needs to </a:t>
            </a:r>
            <a:r>
              <a:rPr lang="en-US" sz="2000" dirty="0">
                <a:solidFill>
                  <a:srgbClr val="FF0000"/>
                </a:solidFill>
              </a:rPr>
              <a:t>be specified in detail</a:t>
            </a:r>
            <a:r>
              <a:rPr lang="en-US" sz="2000" dirty="0"/>
              <a:t>. These specifications form the basis for the MVP and should give some </a:t>
            </a:r>
            <a:r>
              <a:rPr lang="en-US" sz="2000" dirty="0">
                <a:solidFill>
                  <a:srgbClr val="FF0000"/>
                </a:solidFill>
              </a:rPr>
              <a:t>indication of costs</a:t>
            </a:r>
            <a:r>
              <a:rPr lang="en-US" sz="2000" dirty="0"/>
              <a:t>. </a:t>
            </a:r>
            <a:endParaRPr lang="en-US" sz="2000" dirty="0" smtClean="0"/>
          </a:p>
          <a:p>
            <a:endParaRPr lang="en-US" sz="2000" dirty="0"/>
          </a:p>
          <a:p>
            <a:r>
              <a:rPr lang="en-US" sz="2000" dirty="0" smtClean="0"/>
              <a:t>The </a:t>
            </a:r>
            <a:r>
              <a:rPr lang="en-US" sz="2000" dirty="0"/>
              <a:t>process of specifying the </a:t>
            </a:r>
            <a:r>
              <a:rPr lang="en-US" sz="2000" dirty="0">
                <a:solidFill>
                  <a:srgbClr val="FF0000"/>
                </a:solidFill>
              </a:rPr>
              <a:t>product /service may result in changes to the detail of the concept design to reflect ease or cost of manufacture</a:t>
            </a:r>
            <a:r>
              <a:rPr lang="en-US" sz="2000" dirty="0"/>
              <a:t>, durability etc. For a service, the pro­ </a:t>
            </a:r>
            <a:r>
              <a:rPr lang="en-US" sz="2000" dirty="0" smtClean="0"/>
              <a:t>to type </a:t>
            </a:r>
            <a:r>
              <a:rPr lang="en-US" sz="2000" dirty="0"/>
              <a:t>is likely to be, in effect, this specification.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4517386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06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026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77339" y="1568545"/>
            <a:ext cx="9683825" cy="42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39" y="1697060"/>
            <a:ext cx="9500945" cy="3477875"/>
          </a:xfrm>
          <a:prstGeom prst="rect">
            <a:avLst/>
          </a:prstGeom>
          <a:noFill/>
        </p:spPr>
        <p:txBody>
          <a:bodyPr wrap="square" rtlCol="0">
            <a:spAutoFit/>
          </a:bodyPr>
          <a:lstStyle/>
          <a:p>
            <a:pPr marL="342900" indent="-342900">
              <a:buFont typeface="Arial" panose="020B0604020202020204" pitchFamily="34" charset="0"/>
              <a:buChar char="•"/>
            </a:pPr>
            <a:r>
              <a:rPr lang="en-US" sz="2000" b="1" u="sng" dirty="0">
                <a:solidFill>
                  <a:srgbClr val="C00000"/>
                </a:solidFill>
              </a:rPr>
              <a:t>4.	MVP prototype development</a:t>
            </a:r>
          </a:p>
          <a:p>
            <a:pPr marL="342900" indent="-342900" algn="just">
              <a:buFont typeface="Arial" panose="020B0604020202020204" pitchFamily="34" charset="0"/>
              <a:buChar char="•"/>
            </a:pPr>
            <a:endParaRPr lang="en-US" sz="2000" b="1" dirty="0"/>
          </a:p>
          <a:p>
            <a:pPr marL="342900" indent="-342900" algn="just">
              <a:buFont typeface="Arial" panose="020B0604020202020204" pitchFamily="34" charset="0"/>
              <a:buChar char="•"/>
            </a:pPr>
            <a:r>
              <a:rPr lang="en-US" sz="2000" dirty="0"/>
              <a:t>As we have seen, developing a product prototype is a process of experimentation, where numerous iterations of an idea are created and tested to see whether or not they provide the desired result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 MVP prototype needs to have just enough </a:t>
            </a:r>
            <a:r>
              <a:rPr lang="en-US" sz="2000" dirty="0">
                <a:solidFill>
                  <a:srgbClr val="FF0000"/>
                </a:solidFill>
              </a:rPr>
              <a:t>features to satisfy early cus­tomers. </a:t>
            </a:r>
            <a:r>
              <a:rPr lang="en-US" sz="2000" dirty="0"/>
              <a:t>This might be a website or a physical product with minimal functionality. It might be possible through digitally enabled simulations or through 3D printed prototypes</a:t>
            </a:r>
            <a:r>
              <a:rPr lang="en-US" sz="2000" dirty="0">
                <a:solidFill>
                  <a:srgbClr val="FF0000"/>
                </a:solidFill>
              </a:rPr>
              <a:t>. At all times, practicality must be weighed against market needs and also what competitors are currently offering</a:t>
            </a:r>
            <a:r>
              <a:rPr lang="en-US" sz="2000" b="1" dirty="0">
                <a:solidFill>
                  <a:srgbClr val="FF0000"/>
                </a:solidFill>
              </a:rPr>
              <a:t>. </a:t>
            </a:r>
            <a:endParaRPr lang="en-US" sz="2000"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7551876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89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65504"/>
            <a:ext cx="4128422" cy="4796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757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5010" y="1610376"/>
            <a:ext cx="8773300" cy="4093428"/>
          </a:xfrm>
          <a:prstGeom prst="rect">
            <a:avLst/>
          </a:prstGeom>
          <a:noFill/>
        </p:spPr>
        <p:txBody>
          <a:bodyPr wrap="square" rtlCol="0">
            <a:spAutoFit/>
          </a:bodyPr>
          <a:lstStyle/>
          <a:p>
            <a:r>
              <a:rPr lang="en-US" sz="2000" b="1" u="sng" dirty="0" smtClean="0">
                <a:solidFill>
                  <a:srgbClr val="C00000"/>
                </a:solidFill>
              </a:rPr>
              <a:t>5.   Market </a:t>
            </a:r>
            <a:r>
              <a:rPr lang="en-US" sz="2000" b="1" u="sng" dirty="0">
                <a:solidFill>
                  <a:srgbClr val="C00000"/>
                </a:solidFill>
              </a:rPr>
              <a:t>testing</a:t>
            </a:r>
          </a:p>
          <a:p>
            <a:pPr marL="342900" indent="-342900">
              <a:buFont typeface="Arial" panose="020B0604020202020204" pitchFamily="34" charset="0"/>
              <a:buChar char="•"/>
            </a:pPr>
            <a:endParaRPr lang="en-US" sz="2000" dirty="0"/>
          </a:p>
          <a:p>
            <a:pPr algn="just"/>
            <a:r>
              <a:rPr lang="en-US" sz="2000" dirty="0"/>
              <a:t>Underpinning the process is the constant need to check the commercial viability of the </a:t>
            </a:r>
            <a:r>
              <a:rPr lang="en-US" sz="2000" dirty="0" smtClean="0"/>
              <a:t>busi­ness </a:t>
            </a:r>
            <a:r>
              <a:rPr lang="en-US" sz="2000" dirty="0"/>
              <a:t>idea or innovation. </a:t>
            </a:r>
            <a:r>
              <a:rPr lang="en-US" sz="2000" dirty="0">
                <a:solidFill>
                  <a:srgbClr val="FF0000"/>
                </a:solidFill>
              </a:rPr>
              <a:t>Start with key stakeholders before testing with potential customers.</a:t>
            </a:r>
            <a:r>
              <a:rPr lang="en-US" sz="2000" dirty="0"/>
              <a:t> These checks, together with </a:t>
            </a:r>
            <a:r>
              <a:rPr lang="en-US" sz="2000" u="sng" dirty="0">
                <a:solidFill>
                  <a:srgbClr val="FF0000"/>
                </a:solidFill>
              </a:rPr>
              <a:t>market /industry research, will influence the form of the proto­ type product or service</a:t>
            </a:r>
            <a:r>
              <a:rPr lang="en-US" sz="2000" u="sng" dirty="0" smtClean="0">
                <a:solidFill>
                  <a:srgbClr val="FF0000"/>
                </a:solidFill>
              </a:rPr>
              <a:t>.</a:t>
            </a:r>
          </a:p>
          <a:p>
            <a:pPr algn="just"/>
            <a:endParaRPr lang="en-US" sz="2000" dirty="0"/>
          </a:p>
          <a:p>
            <a:pPr algn="just"/>
            <a:r>
              <a:rPr lang="en-US" sz="2000" dirty="0" smtClean="0"/>
              <a:t> </a:t>
            </a:r>
            <a:r>
              <a:rPr lang="en-US" sz="2000" dirty="0"/>
              <a:t>The company will need to be assured that there is a viable market for it. Who are the customers and why will they buy the product /service? This begs the ques­tion about setting </a:t>
            </a:r>
            <a:r>
              <a:rPr lang="en-US" sz="2000" dirty="0">
                <a:solidFill>
                  <a:srgbClr val="FF0000"/>
                </a:solidFill>
              </a:rPr>
              <a:t>a price. </a:t>
            </a:r>
            <a:r>
              <a:rPr lang="en-US" sz="2000" dirty="0"/>
              <a:t>The product /service may need to be modified to suit the price customers are willing to pay. Assessing commercial viability might be achieved through </a:t>
            </a:r>
            <a:r>
              <a:rPr lang="en-US" sz="2000" dirty="0">
                <a:solidFill>
                  <a:srgbClr val="FF0000"/>
                </a:solidFill>
              </a:rPr>
              <a:t>market research, focus groups or various forms of market testing</a:t>
            </a:r>
            <a:r>
              <a:rPr lang="en-US" sz="2000" b="1" dirty="0">
                <a:solidFill>
                  <a:srgbClr val="FF0000"/>
                </a:solidFill>
              </a:rPr>
              <a:t>.</a:t>
            </a:r>
            <a:endParaRPr lang="en-US" sz="2000"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9845353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69837" y="15018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55041" y="17328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algn="just"/>
            <a:r>
              <a:rPr lang="en-US" sz="2000" b="1" u="sng" dirty="0">
                <a:solidFill>
                  <a:srgbClr val="C00000"/>
                </a:solidFill>
              </a:rPr>
              <a:t>6. Business model development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This is the final pre-launch stage. With an MVP that potentially can be delivered at a com­mercially viable price, the next step is to map out the marketing strategy. This involves developing a full business model that can be market-tested, possibly through a limited launch of the MVP.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 scenario planning technique outlined in Chapter 10 can also be used to construct possible future situations and help better understand how competitors might react to the successful launch of the product /service.</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3644136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79066" y="52673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34603" y="1495405"/>
            <a:ext cx="4128422" cy="46859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55041" y="16161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 Non-metric mapping </a:t>
            </a:r>
            <a:endParaRPr lang="en-US" sz="2000" b="1" dirty="0" smtClean="0"/>
          </a:p>
          <a:p>
            <a:pPr marL="342900" indent="-342900" algn="just">
              <a:buFont typeface="Arial" panose="020B0604020202020204" pitchFamily="34" charset="0"/>
              <a:buChar char="•"/>
            </a:pPr>
            <a:endParaRPr lang="en-US" sz="2000" dirty="0"/>
          </a:p>
          <a:p>
            <a:pPr algn="just"/>
            <a:r>
              <a:rPr lang="en-US" sz="2000" dirty="0" smtClean="0"/>
              <a:t>places </a:t>
            </a:r>
            <a:r>
              <a:rPr lang="en-US" sz="2000" dirty="0"/>
              <a:t>products in </a:t>
            </a:r>
            <a:r>
              <a:rPr lang="en-US" sz="2000" dirty="0">
                <a:solidFill>
                  <a:srgbClr val="FF0000"/>
                </a:solidFill>
              </a:rPr>
              <a:t>generic groups that customers find similar </a:t>
            </a:r>
            <a:r>
              <a:rPr lang="en-US" sz="2000" dirty="0"/>
              <a:t>and then tries to explain why these groupings exist. One classic example would be its application to the soft drinks market where products might be clustered and then described simply in terms of the widely-used generic groups, 'still' </a:t>
            </a:r>
            <a:r>
              <a:rPr lang="en-US" sz="2000" dirty="0" err="1"/>
              <a:t>vs</a:t>
            </a:r>
            <a:r>
              <a:rPr lang="en-US" sz="2000" dirty="0"/>
              <a:t> 'carbonated' and 'flavored' </a:t>
            </a:r>
            <a:r>
              <a:rPr lang="en-US" sz="2000" dirty="0" err="1"/>
              <a:t>vs</a:t>
            </a:r>
            <a:r>
              <a:rPr lang="en-US" sz="2000" dirty="0"/>
              <a:t> 'non-</a:t>
            </a:r>
            <a:r>
              <a:rPr lang="en-US" sz="2000" dirty="0" err="1"/>
              <a:t>flavoured</a:t>
            </a:r>
            <a:r>
              <a:rPr lang="en-US" sz="2000" dirty="0"/>
              <a:t>: The key here is also finding the appropriate dimensions that create opportunities for differentiating the product. The mapping of soft drinks on the two dimensions of a perceptual map is unlikely to reveal any gaps in the market.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24851" y="677629"/>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745561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44312" y="52544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30981" y="118128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55041" y="16252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Throughout the concept development cycle the development team will be </a:t>
            </a:r>
            <a:r>
              <a:rPr lang="en-US" sz="2000" dirty="0">
                <a:solidFill>
                  <a:srgbClr val="FF0000"/>
                </a:solidFill>
              </a:rPr>
              <a:t>seeking to </a:t>
            </a:r>
            <a:r>
              <a:rPr lang="en-US" sz="2000" dirty="0" smtClean="0">
                <a:solidFill>
                  <a:srgbClr val="FF0000"/>
                </a:solidFill>
              </a:rPr>
              <a:t>estab­lish </a:t>
            </a:r>
            <a:r>
              <a:rPr lang="en-US" sz="2000" dirty="0">
                <a:solidFill>
                  <a:srgbClr val="FF0000"/>
                </a:solidFill>
              </a:rPr>
              <a:t>the commercial viability of their new product /service. </a:t>
            </a:r>
            <a:r>
              <a:rPr lang="en-US" sz="2000" dirty="0"/>
              <a:t>This will depend on the costs involved and </a:t>
            </a:r>
            <a:r>
              <a:rPr lang="en-US" sz="2000" dirty="0">
                <a:solidFill>
                  <a:srgbClr val="FF0000"/>
                </a:solidFill>
              </a:rPr>
              <a:t>the price they are able to charge, within the framework of the business model they decide upon.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However, it also depends upon the </a:t>
            </a:r>
            <a:r>
              <a:rPr lang="en-US" sz="2000" dirty="0">
                <a:solidFill>
                  <a:srgbClr val="FF0000"/>
                </a:solidFill>
              </a:rPr>
              <a:t>size of the market they think they can capture.</a:t>
            </a:r>
            <a:r>
              <a:rPr lang="en-US" sz="2000" dirty="0"/>
              <a:t> Estimating the size of a new market created by disruptive innovation or market paradigm shift can be almost impossible. Even estimating the size of a segment of an existing market can be difficult. The market itself might be </a:t>
            </a:r>
            <a:r>
              <a:rPr lang="en-US" sz="2000" dirty="0" smtClean="0"/>
              <a:t>grow­ing </a:t>
            </a:r>
            <a:r>
              <a:rPr lang="en-US" sz="2000" dirty="0"/>
              <a:t>or declining and within it </a:t>
            </a:r>
            <a:r>
              <a:rPr lang="en-US" sz="2000" dirty="0">
                <a:solidFill>
                  <a:srgbClr val="FF0000"/>
                </a:solidFill>
              </a:rPr>
              <a:t>some segments might be growing whilst others are declining.</a:t>
            </a:r>
            <a:r>
              <a:rPr lang="en-US" sz="2000" dirty="0"/>
              <a:t> </a:t>
            </a:r>
            <a:r>
              <a:rPr lang="en-US" sz="2000" u="sng" dirty="0">
                <a:solidFill>
                  <a:srgbClr val="C00000"/>
                </a:solidFill>
              </a:rPr>
              <a:t>Market research can provide only so much data.</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741885"/>
            <a:ext cx="7777461" cy="523220"/>
          </a:xfrm>
          <a:prstGeom prst="rect">
            <a:avLst/>
          </a:prstGeom>
          <a:noFill/>
        </p:spPr>
        <p:txBody>
          <a:bodyPr wrap="square" rtlCol="0">
            <a:spAutoFit/>
          </a:bodyPr>
          <a:lstStyle/>
          <a:p>
            <a:r>
              <a:rPr lang="en-US" sz="2800" b="1" dirty="0" smtClean="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20766914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54636" y="14651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9747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402547"/>
            <a:ext cx="9135745" cy="2246769"/>
          </a:xfrm>
          <a:prstGeom prst="rect">
            <a:avLst/>
          </a:prstGeom>
          <a:noFill/>
        </p:spPr>
        <p:txBody>
          <a:bodyPr wrap="square" rtlCol="0">
            <a:spAutoFit/>
          </a:bodyPr>
          <a:lstStyle/>
          <a:p>
            <a:pPr algn="ctr"/>
            <a:r>
              <a:rPr lang="en-US" sz="2000" dirty="0"/>
              <a:t> Inevitably, the final estimate will be based upon </a:t>
            </a:r>
            <a:r>
              <a:rPr lang="en-US" sz="2000" dirty="0" smtClean="0"/>
              <a:t>judgment </a:t>
            </a:r>
            <a:r>
              <a:rPr lang="en-US" sz="2000" dirty="0"/>
              <a:t>and become a target for the company to aim for when the product /service is finally launched. For example, if you wish to introduce a new smartphone app, the fact that there are over 1billion smartphones worldwide is not entirely relevant. That market is growing rapidly. However, your app might be in English, which limits the market size, and it might be developed for only one operating system</a:t>
            </a:r>
            <a:r>
              <a:rPr lang="en-US" sz="2000" dirty="0" smtClean="0"/>
              <a:t>.</a:t>
            </a:r>
          </a:p>
          <a:p>
            <a:pPr algn="just"/>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9503345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9479" y="5395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11323" y="172707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12016" y="2572896"/>
            <a:ext cx="8773300" cy="1631216"/>
          </a:xfrm>
          <a:prstGeom prst="rect">
            <a:avLst/>
          </a:prstGeom>
          <a:noFill/>
        </p:spPr>
        <p:txBody>
          <a:bodyPr wrap="square" rtlCol="0">
            <a:spAutoFit/>
          </a:bodyPr>
          <a:lstStyle/>
          <a:p>
            <a:pPr algn="ctr"/>
            <a:r>
              <a:rPr lang="en-US" sz="2000" dirty="0"/>
              <a:t> Then there is the question of the channels through which the app will be sold. All of these factors limit the market that you are attacking - even before the question of whether you are likely to achieve your target market penetration . Market size can be estimated in either value or volume (units), but the distinction needs to be made between the different types of market </a:t>
            </a:r>
            <a:endParaRPr lang="en-US" sz="2000"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1733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948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67856" y="1900659"/>
            <a:ext cx="8869037"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C00000"/>
                </a:solidFill>
              </a:rPr>
              <a:t>Potential </a:t>
            </a:r>
            <a:r>
              <a:rPr lang="en-US" sz="2000" dirty="0">
                <a:solidFill>
                  <a:srgbClr val="C00000"/>
                </a:solidFill>
              </a:rPr>
              <a:t>market </a:t>
            </a:r>
            <a:r>
              <a:rPr lang="en-US" sz="2000" dirty="0"/>
              <a:t>- The size of a general market that might be interested in buying a product /service (e.g., 1billion smartphones</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Total </a:t>
            </a:r>
            <a:r>
              <a:rPr lang="en-US" sz="2000" dirty="0">
                <a:solidFill>
                  <a:srgbClr val="C00000"/>
                </a:solidFill>
              </a:rPr>
              <a:t>available market (TAM</a:t>
            </a:r>
            <a:r>
              <a:rPr lang="en-US" sz="2000" dirty="0"/>
              <a:t>) -The size of the prospective market - those customers in the potential market who might be interested in buying this particular product / service. This reflects the total sales of competing products (e.g., English apps for a particular operating system</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Served </a:t>
            </a:r>
            <a:r>
              <a:rPr lang="en-US" sz="2000" dirty="0">
                <a:solidFill>
                  <a:srgbClr val="C00000"/>
                </a:solidFill>
              </a:rPr>
              <a:t>available market (SAM</a:t>
            </a:r>
            <a:r>
              <a:rPr lang="en-US" sz="2000" dirty="0"/>
              <a:t>) -The size of the target market segment the </a:t>
            </a:r>
            <a:r>
              <a:rPr lang="en-US" sz="2000" dirty="0" smtClean="0"/>
              <a:t>innovation aims </a:t>
            </a:r>
            <a:r>
              <a:rPr lang="en-US" sz="2000" dirty="0"/>
              <a:t>to capture within the TAM (e.g., particular app function</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Penetrated </a:t>
            </a:r>
            <a:r>
              <a:rPr lang="en-US" sz="2000" dirty="0">
                <a:solidFill>
                  <a:srgbClr val="C00000"/>
                </a:solidFill>
              </a:rPr>
              <a:t>market </a:t>
            </a:r>
            <a:r>
              <a:rPr lang="en-US" sz="2000" dirty="0"/>
              <a:t>- The size of the SAM actually captured at any point of time.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25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7976" y="1803924"/>
            <a:ext cx="5978498" cy="371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672" y="170703"/>
            <a:ext cx="2113303" cy="821051"/>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81073"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592033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D426D3-016A-4FE0-9205-BDBF629CDC2F}"/>
</file>

<file path=customXml/itemProps2.xml><?xml version="1.0" encoding="utf-8"?>
<ds:datastoreItem xmlns:ds="http://schemas.openxmlformats.org/officeDocument/2006/customXml" ds:itemID="{1383EF7D-27A5-49CA-A5EA-A22EC671BBE1}"/>
</file>

<file path=customXml/itemProps3.xml><?xml version="1.0" encoding="utf-8"?>
<ds:datastoreItem xmlns:ds="http://schemas.openxmlformats.org/officeDocument/2006/customXml" ds:itemID="{884187A4-ACF7-4714-A389-4A81AEB11759}"/>
</file>

<file path=docProps/app.xml><?xml version="1.0" encoding="utf-8"?>
<Properties xmlns="http://schemas.openxmlformats.org/officeDocument/2006/extended-properties" xmlns:vt="http://schemas.openxmlformats.org/officeDocument/2006/docPropsVTypes">
  <Template/>
  <TotalTime>20258</TotalTime>
  <Words>3923</Words>
  <Application>Microsoft Macintosh PowerPoint</Application>
  <PresentationFormat>Widescreen</PresentationFormat>
  <Paragraphs>291</Paragraphs>
  <Slides>42</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Calibri</vt:lpstr>
      <vt:lpstr>Calibri Light</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255</cp:revision>
  <cp:lastPrinted>2025-02-24T21:15:14Z</cp:lastPrinted>
  <dcterms:created xsi:type="dcterms:W3CDTF">2023-04-29T09:08:23Z</dcterms:created>
  <dcterms:modified xsi:type="dcterms:W3CDTF">2025-05-05T12:07:18Z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