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1"/>
  </p:notesMasterIdLst>
  <p:sldIdLst>
    <p:sldId id="480" r:id="rId5"/>
    <p:sldId id="551" r:id="rId6"/>
    <p:sldId id="303" r:id="rId7"/>
    <p:sldId id="541" r:id="rId8"/>
    <p:sldId id="635" r:id="rId9"/>
    <p:sldId id="667" r:id="rId10"/>
    <p:sldId id="668" r:id="rId11"/>
    <p:sldId id="669" r:id="rId12"/>
    <p:sldId id="670" r:id="rId13"/>
    <p:sldId id="671" r:id="rId14"/>
    <p:sldId id="672" r:id="rId15"/>
    <p:sldId id="676" r:id="rId16"/>
    <p:sldId id="677" r:id="rId17"/>
    <p:sldId id="678" r:id="rId18"/>
    <p:sldId id="679" r:id="rId19"/>
    <p:sldId id="680" r:id="rId20"/>
    <p:sldId id="675" r:id="rId21"/>
    <p:sldId id="673" r:id="rId22"/>
    <p:sldId id="674" r:id="rId23"/>
    <p:sldId id="681" r:id="rId24"/>
    <p:sldId id="682" r:id="rId25"/>
    <p:sldId id="683" r:id="rId26"/>
    <p:sldId id="684" r:id="rId27"/>
    <p:sldId id="685" r:id="rId28"/>
    <p:sldId id="686" r:id="rId29"/>
    <p:sldId id="687" r:id="rId30"/>
    <p:sldId id="688" r:id="rId31"/>
    <p:sldId id="689" r:id="rId32"/>
    <p:sldId id="690" r:id="rId33"/>
    <p:sldId id="691" r:id="rId34"/>
    <p:sldId id="692" r:id="rId35"/>
    <p:sldId id="693" r:id="rId36"/>
    <p:sldId id="694" r:id="rId37"/>
    <p:sldId id="695" r:id="rId38"/>
    <p:sldId id="696" r:id="rId39"/>
    <p:sldId id="697" r:id="rId40"/>
    <p:sldId id="698" r:id="rId41"/>
    <p:sldId id="699" r:id="rId42"/>
    <p:sldId id="700" r:id="rId43"/>
    <p:sldId id="701" r:id="rId44"/>
    <p:sldId id="702" r:id="rId45"/>
    <p:sldId id="704" r:id="rId46"/>
    <p:sldId id="705" r:id="rId47"/>
    <p:sldId id="552" r:id="rId48"/>
    <p:sldId id="529" r:id="rId49"/>
    <p:sldId id="349" r:id="rId50"/>
  </p:sldIdLst>
  <p:sldSz cx="12192000" cy="6858000"/>
  <p:notesSz cx="6858000" cy="9144000"/>
  <p:embeddedFontLst>
    <p:embeddedFont>
      <p:font typeface="Alexandria" pitchFamily="2" charset="-78"/>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5"/>
            <p14:sldId id="667"/>
            <p14:sldId id="668"/>
            <p14:sldId id="669"/>
            <p14:sldId id="670"/>
            <p14:sldId id="671"/>
            <p14:sldId id="672"/>
            <p14:sldId id="676"/>
            <p14:sldId id="677"/>
            <p14:sldId id="678"/>
            <p14:sldId id="679"/>
            <p14:sldId id="680"/>
            <p14:sldId id="675"/>
            <p14:sldId id="673"/>
            <p14:sldId id="674"/>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4"/>
            <p14:sldId id="705"/>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58221"/>
    <a:srgbClr val="FF6600"/>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22" autoAdjust="0"/>
    <p:restoredTop sz="93595" autoAdjust="0"/>
  </p:normalViewPr>
  <p:slideViewPr>
    <p:cSldViewPr snapToGrid="0">
      <p:cViewPr varScale="1">
        <p:scale>
          <a:sx n="79" d="100"/>
          <a:sy n="79" d="100"/>
        </p:scale>
        <p:origin x="869"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28-Nov-25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28-Nov-25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28-Nov-25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28-Nov-25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28-Nov-25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8.jpe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9.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العاشرة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451812"/>
            <a:ext cx="10622605" cy="5144357"/>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sz="1600" dirty="0">
                <a:latin typeface="Alexandria" charset="0"/>
                <a:cs typeface="Alexandria" charset="0"/>
              </a:rPr>
              <a:t>1. شهدت المحاضرة استعراضًا شاملاً للفرص التي يتيحها التطور التقني للمبدعين في المجال الإعلامي، بدءًا من التخصيص الفائق للمحتوى، مرورًا بتقنيات الواقع الافتراضي والمعزز، والذكاء الاصطناعي كشريك إبداعي، وانتهاءً باقتصاد المبدعين ونماذج التمويل الجديدة، كما تناولت المحاضرة أهمية البيانات الضخمة، وحلول البلوك تشين لحماية الملكية الفكرية، وأثر المحتوى التفاعلي في تعزيز مشاركة الجمهور، وقد تم التأكيد على ضرورة الاستثمار المبكر في التقنيات الناشئة، وتطوير محتوى عمودي متخصص قادر على بناء ولاء عالٍ لدى الجمهور.</a:t>
            </a:r>
          </a:p>
          <a:p>
            <a:pPr algn="just" rtl="1">
              <a:lnSpc>
                <a:spcPct val="200000"/>
              </a:lnSpc>
            </a:pPr>
            <a:r>
              <a:rPr lang="ar-SA" sz="1600" dirty="0">
                <a:latin typeface="Alexandria" charset="0"/>
                <a:cs typeface="Alexandria" charset="0"/>
              </a:rPr>
              <a:t>2. أما في جانب التحديات، فقد ناقشت المحاضرة ضوضاء المحتوى، تغير خوارزميات المنصات، المنافسة القوية على انتباه الجمهور، وصعوبة الاستدامة المالية، كما ركزت على التحديات التقنية والأخلاقية، مثل فجوة المهارات، الأمن السيبراني، سرقة المحتوى، والمصداقية في عصر الذكاء الاصطناعي، واختُتمت المحاضرة بضرورة تبني المبدع لإستراتيجية مرنة، تقوم على بيانات دقيقة، وتوازن بين الإبداع والالتزامات التجارية.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500"/>
                                        <p:tgtEl>
                                          <p:spTgt spid="9">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14807" y="2762500"/>
            <a:ext cx="5226996"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آفاق الإبداع الإعلامي في المستقبل</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72766" y="1603586"/>
            <a:ext cx="10762369" cy="482369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استكشاف الاتجاهات المستقبلية في مجال الإبداع والإعلام الرقمي.</a:t>
            </a:r>
          </a:p>
          <a:p>
            <a:pPr algn="just" rtl="1">
              <a:lnSpc>
                <a:spcPct val="250000"/>
              </a:lnSpc>
            </a:pPr>
            <a:r>
              <a:rPr lang="ar-SA" dirty="0">
                <a:latin typeface="Alexandria" charset="0"/>
                <a:cs typeface="Alexandria" charset="0"/>
              </a:rPr>
              <a:t>2. تحليل التطورات التكنولوجية الناشئة وتأثيرها على صناعة الإعلام.</a:t>
            </a:r>
          </a:p>
          <a:p>
            <a:pPr algn="just" rtl="1">
              <a:lnSpc>
                <a:spcPct val="250000"/>
              </a:lnSpc>
            </a:pPr>
            <a:r>
              <a:rPr lang="ar-SA" dirty="0">
                <a:latin typeface="Alexandria" charset="0"/>
                <a:cs typeface="Alexandria" charset="0"/>
              </a:rPr>
              <a:t>3. فهم تحولات سلوك الجمهور وكيفية الاستفادة منها في تطوير المحتوى.</a:t>
            </a:r>
          </a:p>
          <a:p>
            <a:pPr algn="just" rtl="1">
              <a:lnSpc>
                <a:spcPct val="250000"/>
              </a:lnSpc>
            </a:pPr>
            <a:r>
              <a:rPr lang="ar-SA" dirty="0">
                <a:latin typeface="Alexandria" charset="0"/>
                <a:cs typeface="Alexandria" charset="0"/>
              </a:rPr>
              <a:t>4. تطبيق التفكير الإبداعي لمواجهة التحديات واستثمار الفرص الجديدة.</a:t>
            </a:r>
          </a:p>
          <a:p>
            <a:pPr algn="just" rtl="1">
              <a:lnSpc>
                <a:spcPct val="250000"/>
              </a:lnSpc>
            </a:pPr>
            <a:r>
              <a:rPr lang="ar-SA" dirty="0">
                <a:latin typeface="Alexandria" charset="0"/>
                <a:cs typeface="Alexandria" charset="0"/>
              </a:rPr>
              <a:t>5. التعرّف على نماذج وتجارب مبتكرة في استخدام التقنيات الحديثة داخل الإعلام.</a:t>
            </a:r>
          </a:p>
          <a:p>
            <a:pPr algn="just" rtl="1">
              <a:lnSpc>
                <a:spcPct val="250000"/>
              </a:lnSpc>
            </a:pPr>
            <a:r>
              <a:rPr lang="ar-SA" dirty="0">
                <a:latin typeface="Alexandria" charset="0"/>
                <a:cs typeface="Alexandria" charset="0"/>
              </a:rPr>
              <a:t>6. تعزيز مهارات التخطيط والرؤية المستقبلية لدى الطلاب لصياغة مستقبلهم في الإعلام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500"/>
                                        <p:tgtEl>
                                          <p:spTgt spid="9">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fade">
                                      <p:cBhvr>
                                        <p:cTn id="23" dur="500"/>
                                        <p:tgtEl>
                                          <p:spTgt spid="9">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9">
                                            <p:txEl>
                                              <p:pRg st="4" end="4"/>
                                            </p:txEl>
                                          </p:spTgt>
                                        </p:tgtEl>
                                        <p:attrNameLst>
                                          <p:attrName>style.visibility</p:attrName>
                                        </p:attrNameLst>
                                      </p:cBhvr>
                                      <p:to>
                                        <p:strVal val="visible"/>
                                      </p:to>
                                    </p:set>
                                    <p:animEffect transition="in" filter="fade">
                                      <p:cBhvr>
                                        <p:cTn id="26" dur="500"/>
                                        <p:tgtEl>
                                          <p:spTgt spid="9">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9">
                                            <p:txEl>
                                              <p:pRg st="5" end="5"/>
                                            </p:txEl>
                                          </p:spTgt>
                                        </p:tgtEl>
                                        <p:attrNameLst>
                                          <p:attrName>style.visibility</p:attrName>
                                        </p:attrNameLst>
                                      </p:cBhvr>
                                      <p:to>
                                        <p:strVal val="visible"/>
                                      </p:to>
                                    </p:set>
                                    <p:animEffect transition="in" filter="fade">
                                      <p:cBhvr>
                                        <p:cTn id="29" dur="500"/>
                                        <p:tgtEl>
                                          <p:spTgt spid="9">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المشهد الإعلامي تحولات سريعة مدفوعة بالتقنيات الناشئة وتغير سلوك الجمهور، مما يحتم على المبدعين التكيف مع هذه البيئات المتغيرة وتوقع الاتجاهات المستقبلية.</a:t>
            </a:r>
          </a:p>
          <a:p>
            <a:pPr algn="just" rtl="1">
              <a:lnSpc>
                <a:spcPct val="200000"/>
              </a:lnSpc>
            </a:pPr>
            <a:r>
              <a:rPr lang="ar-SA" dirty="0">
                <a:latin typeface="Alexandria" charset="0"/>
                <a:cs typeface="Alexandria" charset="0"/>
              </a:rPr>
              <a:t>2. التكنولوجيا، كالذكاء الاصطناعي والواقع الافتراضي، هي المحرك الرئيسي للتغيير، حيث تفتح آفاقاً جديدة للسرد القصصي وتخصيص التجارب الإعلامية، وتتطلب تطوير مهارات جديدة وعقلية الابتكار المستمر.</a:t>
            </a:r>
          </a:p>
          <a:p>
            <a:pPr algn="just" rtl="1">
              <a:lnSpc>
                <a:spcPct val="200000"/>
              </a:lnSpc>
            </a:pPr>
            <a:r>
              <a:rPr lang="ar-SA" dirty="0">
                <a:latin typeface="Alexandria" charset="0"/>
                <a:cs typeface="Alexandria" charset="0"/>
              </a:rPr>
              <a:t>3. لم يعد الجمهور مجرد متلقٍ، بل أصبح مشاركاً نشطاً في إنشاء المحتوى وتوزيعه، وهذا يتطلب من المبدعين التفكير في كيفية إشراك الجمهور وبناء مجتمعات حول المحتوى لتحقيق تأثير حقيقي.</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مقدمة لآفاق الإبداع الإعلامي في المستقبل</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cxnSp>
        <p:nvCxnSpPr>
          <p:cNvPr id="3" name="Straight Connector 2">
            <a:extLst>
              <a:ext uri="{FF2B5EF4-FFF2-40B4-BE49-F238E27FC236}">
                <a16:creationId xmlns:a16="http://schemas.microsoft.com/office/drawing/2014/main" id="{D772D47D-5A32-A055-BDCC-A3865C126717}"/>
              </a:ext>
            </a:extLst>
          </p:cNvPr>
          <p:cNvCxnSpPr>
            <a:cxnSpLocks/>
          </p:cNvCxnSpPr>
          <p:nvPr/>
        </p:nvCxnSpPr>
        <p:spPr>
          <a:xfrm>
            <a:off x="4007795"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BEFC40D1-C1ED-EF5E-34B3-5833E0D93C0F}"/>
              </a:ext>
            </a:extLst>
          </p:cNvPr>
          <p:cNvSpPr txBox="1"/>
          <p:nvPr/>
        </p:nvSpPr>
        <p:spPr>
          <a:xfrm>
            <a:off x="346624" y="3502113"/>
            <a:ext cx="3513264"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مبادرة "مساهمة الإنسان والآلة" في دبي التي تهدف إلى وضع معيار عربي للشفافية يوسم المحتوى بحسب نسبة تدخل الذكاء الاصطناعي.</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https://mena-ai.net/</a:t>
            </a:r>
          </a:p>
        </p:txBody>
      </p:sp>
      <p:pic>
        <p:nvPicPr>
          <p:cNvPr id="6148" name="Picture 4">
            <a:extLst>
              <a:ext uri="{FF2B5EF4-FFF2-40B4-BE49-F238E27FC236}">
                <a16:creationId xmlns:a16="http://schemas.microsoft.com/office/drawing/2014/main" id="{4C6F4DF2-DBB6-160E-A0F5-AEB63395A11F}"/>
              </a:ext>
            </a:extLst>
          </p:cNvPr>
          <p:cNvPicPr>
            <a:picLocks noChangeAspect="1" noChangeArrowheads="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68990" y="2706856"/>
            <a:ext cx="3513264" cy="477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148"/>
                                        </p:tgtEl>
                                        <p:attrNameLst>
                                          <p:attrName>style.visibility</p:attrName>
                                        </p:attrNameLst>
                                      </p:cBhvr>
                                      <p:to>
                                        <p:strVal val="visible"/>
                                      </p:to>
                                    </p:set>
                                    <p:animEffect transition="in" filter="fade">
                                      <p:cBhvr>
                                        <p:cTn id="27" dur="1000"/>
                                        <p:tgtEl>
                                          <p:spTgt spid="6148"/>
                                        </p:tgtEl>
                                      </p:cBhvr>
                                    </p:animEffect>
                                    <p:anim calcmode="lin" valueType="num">
                                      <p:cBhvr>
                                        <p:cTn id="28" dur="1000" fill="hold"/>
                                        <p:tgtEl>
                                          <p:spTgt spid="6148"/>
                                        </p:tgtEl>
                                        <p:attrNameLst>
                                          <p:attrName>ppt_x</p:attrName>
                                        </p:attrNameLst>
                                      </p:cBhvr>
                                      <p:tavLst>
                                        <p:tav tm="0">
                                          <p:val>
                                            <p:strVal val="#ppt_x"/>
                                          </p:val>
                                        </p:tav>
                                        <p:tav tm="100000">
                                          <p:val>
                                            <p:strVal val="#ppt_x"/>
                                          </p:val>
                                        </p:tav>
                                      </p:tavLst>
                                    </p:anim>
                                    <p:anim calcmode="lin" valueType="num">
                                      <p:cBhvr>
                                        <p:cTn id="29" dur="1000" fill="hold"/>
                                        <p:tgtEl>
                                          <p:spTgt spid="614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83C6F-5FA7-20B0-DBCB-1ACB950CC3B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C2FF789-B213-C3C8-CFA8-35F1BF6AD00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B9663EF-EFA9-EC70-5F52-C90EB9860BF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848F66C-57EA-74DE-8999-87F36425560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الذكاء الاصطناعي في تشكيل مستقبل الإعلام</a:t>
            </a:r>
          </a:p>
        </p:txBody>
      </p:sp>
      <p:pic>
        <p:nvPicPr>
          <p:cNvPr id="17" name="Graphic 21">
            <a:extLst>
              <a:ext uri="{FF2B5EF4-FFF2-40B4-BE49-F238E27FC236}">
                <a16:creationId xmlns:a16="http://schemas.microsoft.com/office/drawing/2014/main" id="{4F765D2F-980B-1684-D11D-719392AB4D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65AA585F-260D-C875-EE34-F4B9DD10A279}"/>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الذكاء الاصطناعي أصبح جزءاً لا يتجزأ من عمليات إنتاج المحتوى وتوزيعه وتحليله، مقدماً فرصاً غير مسبوقة للإبداع والكفاءة، من التحرير التلقائي إلى توليد النصوص والصور.</a:t>
            </a:r>
          </a:p>
          <a:p>
            <a:pPr algn="just" rtl="1">
              <a:lnSpc>
                <a:spcPct val="200000"/>
              </a:lnSpc>
            </a:pPr>
            <a:r>
              <a:rPr lang="ar-SA" dirty="0">
                <a:latin typeface="Alexandria" charset="0"/>
                <a:cs typeface="Alexandria" charset="0"/>
              </a:rPr>
              <a:t>2. تطبيقات الذكاء الاصطناعي تشمل توليد المحتوى، وتحليل البيانات لفهم الجمهور، وتخصيص تجربة المستخدم، وأتمتة المهام الروتينية، مما يشكل ثورة في إنتاج واستهلاك المحتوى.</a:t>
            </a:r>
          </a:p>
          <a:p>
            <a:pPr algn="just" rtl="1">
              <a:lnSpc>
                <a:spcPct val="200000"/>
              </a:lnSpc>
            </a:pPr>
            <a:r>
              <a:rPr lang="ar-SA" dirty="0">
                <a:latin typeface="Alexandria" charset="0"/>
                <a:cs typeface="Alexandria" charset="0"/>
              </a:rPr>
              <a:t>3. لتعزيز الإبداع بالذكاء الاصطناعي، يجب تبني عقلية التجريب والتعلم المستمر، مع الانتباه لأهمية الأخلاقيات والشفافية، ودمج الذكاء البشري مع قدرات الذكاء الاصطناعي لإنشاء حلول إبداعية.</a:t>
            </a:r>
          </a:p>
        </p:txBody>
      </p:sp>
      <p:cxnSp>
        <p:nvCxnSpPr>
          <p:cNvPr id="4" name="Straight Connector 3">
            <a:extLst>
              <a:ext uri="{FF2B5EF4-FFF2-40B4-BE49-F238E27FC236}">
                <a16:creationId xmlns:a16="http://schemas.microsoft.com/office/drawing/2014/main" id="{FF68CC01-EE25-95F3-4BD2-1BD40B759052}"/>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B1C75E3-42CE-BC79-601D-503D8C6DF91A}"/>
              </a:ext>
            </a:extLst>
          </p:cNvPr>
          <p:cNvSpPr txBox="1"/>
          <p:nvPr/>
        </p:nvSpPr>
        <p:spPr>
          <a:xfrm>
            <a:off x="191317" y="3764877"/>
            <a:ext cx="3668571" cy="2641172"/>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تجربة قناة الجزيرة في استخدام الذكاء الاصطناعي لتحليل البيانات وتقديم محتوى مخصص، بالإضافة إلى استخدامه في إنتاج بعض التقارير الإخبارية.</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https://www.aljazeera.net/media/2025/11/12/12-</a:t>
            </a:r>
            <a:r>
              <a:rPr lang="ar-SA" sz="1400" dirty="0">
                <a:latin typeface="Alexandria" pitchFamily="2" charset="-78"/>
                <a:cs typeface="Alexandria" pitchFamily="2" charset="-78"/>
              </a:rPr>
              <a:t>درسا-من-وكالات-الأنباء-الرائدة-في</a:t>
            </a:r>
          </a:p>
        </p:txBody>
      </p:sp>
      <p:pic>
        <p:nvPicPr>
          <p:cNvPr id="6146" name="Picture 2" descr="Young Creative Marketing Brand Specialist Uses AI Image Generation Software on Desktop Computer, Creating Futuristic Woman Portrait. Digital Art Creator using AI Assistant for Ebusiness">
            <a:extLst>
              <a:ext uri="{FF2B5EF4-FFF2-40B4-BE49-F238E27FC236}">
                <a16:creationId xmlns:a16="http://schemas.microsoft.com/office/drawing/2014/main" id="{7C70244D-B221-5A99-C5EC-D378BFAE3F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827" y="1631767"/>
            <a:ext cx="3586061" cy="20907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14304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146"/>
                                        </p:tgtEl>
                                        <p:attrNameLst>
                                          <p:attrName>style.visibility</p:attrName>
                                        </p:attrNameLst>
                                      </p:cBhvr>
                                      <p:to>
                                        <p:strVal val="visible"/>
                                      </p:to>
                                    </p:set>
                                    <p:animEffect transition="in" filter="fade">
                                      <p:cBhvr>
                                        <p:cTn id="27" dur="1000"/>
                                        <p:tgtEl>
                                          <p:spTgt spid="6146"/>
                                        </p:tgtEl>
                                      </p:cBhvr>
                                    </p:animEffect>
                                    <p:anim calcmode="lin" valueType="num">
                                      <p:cBhvr>
                                        <p:cTn id="28" dur="1000" fill="hold"/>
                                        <p:tgtEl>
                                          <p:spTgt spid="6146"/>
                                        </p:tgtEl>
                                        <p:attrNameLst>
                                          <p:attrName>ppt_x</p:attrName>
                                        </p:attrNameLst>
                                      </p:cBhvr>
                                      <p:tavLst>
                                        <p:tav tm="0">
                                          <p:val>
                                            <p:strVal val="#ppt_x"/>
                                          </p:val>
                                        </p:tav>
                                        <p:tav tm="100000">
                                          <p:val>
                                            <p:strVal val="#ppt_x"/>
                                          </p:val>
                                        </p:tav>
                                      </p:tavLst>
                                    </p:anim>
                                    <p:anim calcmode="lin" valueType="num">
                                      <p:cBhvr>
                                        <p:cTn id="29" dur="1000" fill="hold"/>
                                        <p:tgtEl>
                                          <p:spTgt spid="614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93CA9-4E6A-FF6E-8A2D-0AA4858441D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8539102-94E8-BCDA-BCE3-C00375B7702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448B26E-6FAE-5FDC-6166-1E49C682AF2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495EEDE-F01B-316F-181D-951FB48E892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الواقع الافتراضي والواقع المعزز في الإعلام المستقبلي</a:t>
            </a:r>
          </a:p>
        </p:txBody>
      </p:sp>
      <p:pic>
        <p:nvPicPr>
          <p:cNvPr id="17" name="Graphic 21">
            <a:extLst>
              <a:ext uri="{FF2B5EF4-FFF2-40B4-BE49-F238E27FC236}">
                <a16:creationId xmlns:a16="http://schemas.microsoft.com/office/drawing/2014/main" id="{9E959924-0D90-11EE-CB18-A0B76D60E2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E5E9C013-E698-30AB-E65A-3F63EB403C05}"/>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الواقع الافتراضي والواقع المعزز ثورة في تفاعل الجمهور مع المحتوى، مقدماً تجارب غامرة وشخصية، حيث أصبحا أدوات قوية للسرد القصصي، والتعليم، والتسويق في المجال الإعلامي.</a:t>
            </a:r>
          </a:p>
          <a:p>
            <a:pPr algn="just" rtl="1">
              <a:lnSpc>
                <a:spcPct val="200000"/>
              </a:lnSpc>
            </a:pPr>
            <a:r>
              <a:rPr lang="ar-SA" dirty="0">
                <a:latin typeface="Alexandria" charset="0"/>
                <a:cs typeface="Alexandria" charset="0"/>
              </a:rPr>
              <a:t>2. تطبيقاتهما تشمل السرد القصصي الغامر الذي ينقل المستخدم إلى قلب الأحداث، والتجارب التفاعلية التي تدمج المحتوى الرقمي مع العالم الحقيقي، بالإضافة إلى استخدامهما في التعليم والتسويق.</a:t>
            </a:r>
          </a:p>
          <a:p>
            <a:pPr algn="just" rtl="1">
              <a:lnSpc>
                <a:spcPct val="200000"/>
              </a:lnSpc>
            </a:pPr>
            <a:r>
              <a:rPr lang="ar-SA" dirty="0">
                <a:latin typeface="Alexandria" charset="0"/>
                <a:cs typeface="Alexandria" charset="0"/>
              </a:rPr>
              <a:t>3. لتعزيز الإبداع بهذه التقنيات، يجب تبني عقلية التجريب والتصميم الموجه بالمستخدم، مع التركيز على راحة المستخدم وتجربته، ودمج الخبرات من مجالات مختلفة لإنشاء تجارب فريدة ومبتكرة.</a:t>
            </a:r>
          </a:p>
        </p:txBody>
      </p:sp>
      <p:cxnSp>
        <p:nvCxnSpPr>
          <p:cNvPr id="3" name="Straight Connector 2">
            <a:extLst>
              <a:ext uri="{FF2B5EF4-FFF2-40B4-BE49-F238E27FC236}">
                <a16:creationId xmlns:a16="http://schemas.microsoft.com/office/drawing/2014/main" id="{023E66ED-AB5D-8874-4025-BD4B0AF4E49C}"/>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056110F-C50B-E326-65D4-E9CDEFF783F1}"/>
              </a:ext>
            </a:extLst>
          </p:cNvPr>
          <p:cNvSpPr txBox="1"/>
          <p:nvPr/>
        </p:nvSpPr>
        <p:spPr>
          <a:xfrm>
            <a:off x="191317" y="3764877"/>
            <a:ext cx="3668571"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قناة "سكاي نيوز عربية" واستخدامها لتقنية الواقع المعزز لعرض البيانات والمعلومات في الوقت الحقيقي خلال البث المباشر، مما أضاف بعداً بصرياً تفاعلياً للأخبار.</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https://dcc-iq.com/?p=46130</a:t>
            </a:r>
            <a:endParaRPr lang="ar-SA" sz="14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0AE88884-A9A3-5AC8-6B0C-8337F5D3FDE1}"/>
              </a:ext>
            </a:extLst>
          </p:cNvPr>
          <p:cNvPicPr>
            <a:picLocks noChangeAspect="1"/>
          </p:cNvPicPr>
          <p:nvPr/>
        </p:nvPicPr>
        <p:blipFill>
          <a:blip r:embed="rId3"/>
          <a:stretch>
            <a:fillRect/>
          </a:stretch>
        </p:blipFill>
        <p:spPr>
          <a:xfrm>
            <a:off x="191321" y="2383574"/>
            <a:ext cx="3668567" cy="10454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92986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484E1-FAD9-0415-07CB-79E6B306A06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14F2C42-34D8-28CC-D38F-A43E9E662D88}"/>
              </a:ext>
            </a:extLst>
          </p:cNvPr>
          <p:cNvPicPr>
            <a:picLocks noChangeAspect="1"/>
          </p:cNvPicPr>
          <p:nvPr/>
        </p:nvPicPr>
        <p:blipFill>
          <a:blip r:embed="rId2"/>
          <a:stretch>
            <a:fillRect/>
          </a:stretch>
        </p:blipFill>
        <p:spPr>
          <a:xfrm>
            <a:off x="153296" y="1703744"/>
            <a:ext cx="3835041" cy="20611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49E127E0-9FFC-86C9-0CA2-FD1C42B3287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43ECF46-2020-6B31-4848-07911E3E4771}"/>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5FB748B-107B-307B-7F9F-80D543FE16B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البيانات الضخمة وتحليل الجمهور في الإعلام</a:t>
            </a:r>
          </a:p>
        </p:txBody>
      </p:sp>
      <p:pic>
        <p:nvPicPr>
          <p:cNvPr id="17" name="Graphic 21">
            <a:extLst>
              <a:ext uri="{FF2B5EF4-FFF2-40B4-BE49-F238E27FC236}">
                <a16:creationId xmlns:a16="http://schemas.microsoft.com/office/drawing/2014/main" id="{ED4BA67F-1093-87E5-1D27-CDB5C20604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3558F9B7-4A27-3280-70E7-DC07C8459713}"/>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البيانات الضخمة وتحليل الجمهور أدوات أساسية توفر رؤى عميقة حول سلوك المستهلكين، مما يدعم الإبداع الإعلامي بقرارات مستنيرة، وتخصيص المحتوى، وتحسين استراتيجيات التسويق.</a:t>
            </a:r>
          </a:p>
          <a:p>
            <a:pPr algn="just" rtl="1">
              <a:lnSpc>
                <a:spcPct val="200000"/>
              </a:lnSpc>
            </a:pPr>
            <a:r>
              <a:rPr lang="ar-SA" dirty="0">
                <a:latin typeface="Alexandria" charset="0"/>
                <a:cs typeface="Alexandria" charset="0"/>
              </a:rPr>
              <a:t>2. تطبيقاتها تشمل فهم سلوك الجمهور وأنماط المشاهدة، وتخصيص المحتوى لكل مستخدم، وتحسين كفاءة الإنفاق التسويقي، وتوقع الاتجاهات المستقبلية لاستهلاك المحتوى.</a:t>
            </a:r>
          </a:p>
          <a:p>
            <a:pPr algn="just" rtl="1">
              <a:lnSpc>
                <a:spcPct val="200000"/>
              </a:lnSpc>
            </a:pPr>
            <a:r>
              <a:rPr lang="ar-SA" dirty="0">
                <a:latin typeface="Alexandria" charset="0"/>
                <a:cs typeface="Alexandria" charset="0"/>
              </a:rPr>
              <a:t>3. لتعزيز الإبداع بالبيانات، يجب تبني عقلية تحليلية وتصميم موجه بالبيانات، مع الانتباه لأهمية الخصوصية والأخلاقيات، ودمج الرؤى المستخلصة من البيانات مع الأهداف الإبداعية.</a:t>
            </a:r>
          </a:p>
        </p:txBody>
      </p:sp>
      <p:cxnSp>
        <p:nvCxnSpPr>
          <p:cNvPr id="3" name="Straight Connector 2">
            <a:extLst>
              <a:ext uri="{FF2B5EF4-FFF2-40B4-BE49-F238E27FC236}">
                <a16:creationId xmlns:a16="http://schemas.microsoft.com/office/drawing/2014/main" id="{95DCDF33-E560-15B5-DA4C-B4E7E8D90A75}"/>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576F131-1FCE-0988-C511-F71705E5C8B7}"/>
              </a:ext>
            </a:extLst>
          </p:cNvPr>
          <p:cNvSpPr txBox="1"/>
          <p:nvPr/>
        </p:nvSpPr>
        <p:spPr>
          <a:xfrm>
            <a:off x="191317" y="4260988"/>
            <a:ext cx="3668571"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منتدى الإعلام السعودي الذي ناقش كيفية استخدام البيانات الضخمة لتحليل توجهات الجمهور في المملكة، لتعزيز التحول الرقمي في الإعلام السعودي.</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https://omalytica.com/reports/</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241654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72C80-9607-6BAA-9C87-C1DCF61A2B4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5945DFD-1930-36B3-6F89-D45CF0DA23B7}"/>
              </a:ext>
            </a:extLst>
          </p:cNvPr>
          <p:cNvPicPr>
            <a:picLocks noChangeAspect="1"/>
          </p:cNvPicPr>
          <p:nvPr/>
        </p:nvPicPr>
        <p:blipFill>
          <a:blip r:embed="rId2"/>
          <a:stretch>
            <a:fillRect/>
          </a:stretch>
        </p:blipFill>
        <p:spPr>
          <a:xfrm>
            <a:off x="191317" y="1570867"/>
            <a:ext cx="3680220" cy="22948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3FF5F464-9CC7-6D29-E7FF-051B189B151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84D15B-7518-861E-E881-C82875D2E0E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EEC4DB7-1865-BB71-EAC9-007DE46A27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المحتوى التفاعلي وتجارب المستخدم المخصصة</a:t>
            </a:r>
          </a:p>
        </p:txBody>
      </p:sp>
      <p:pic>
        <p:nvPicPr>
          <p:cNvPr id="17" name="Graphic 21">
            <a:extLst>
              <a:ext uri="{FF2B5EF4-FFF2-40B4-BE49-F238E27FC236}">
                <a16:creationId xmlns:a16="http://schemas.microsoft.com/office/drawing/2014/main" id="{3395BCA4-C913-7D86-15EB-E3B819E4CD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64F1133F-9FC0-5938-02BE-467E4A87773F}"/>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المحتوى التفاعلي وتجارب المستخدم المخصصة جوهر الإبداع الإعلامي المستقبلي، حيث يحول الجمهور من متلقٍ سلبي إلى مشارك نشط في تشكيل المحتوى وتجربته.</a:t>
            </a:r>
          </a:p>
          <a:p>
            <a:pPr algn="just" rtl="1">
              <a:lnSpc>
                <a:spcPct val="200000"/>
              </a:lnSpc>
            </a:pPr>
            <a:r>
              <a:rPr lang="ar-SA" dirty="0">
                <a:latin typeface="Alexandria" charset="0"/>
                <a:cs typeface="Alexandria" charset="0"/>
              </a:rPr>
              <a:t>2. تتعدد أشكاله لتشمل القصص التفاعلية التي تؤثر فيها قرارات المستخدم على السرد، والاختبارات والاستطلاعات، والرسوم البيانية التفاعلية، وتجارب الواقع الافتراضي والمعزز المخصصة.</a:t>
            </a:r>
          </a:p>
          <a:p>
            <a:pPr algn="just" rtl="1">
              <a:lnSpc>
                <a:spcPct val="200000"/>
              </a:lnSpc>
            </a:pPr>
            <a:r>
              <a:rPr lang="ar-SA" dirty="0">
                <a:latin typeface="Alexandria" charset="0"/>
                <a:cs typeface="Alexandria" charset="0"/>
              </a:rPr>
              <a:t>3. لتعزيز الإبداع، يجب تبني عقلية التصميم الموجه بالمستخدم والتجريب المستمر، مع التركيز على سهولة الاستخدام، والبحث عن طرق مبتكرة لإشراك الجمهور وتقديم تجارب فريدة.</a:t>
            </a:r>
          </a:p>
        </p:txBody>
      </p:sp>
      <p:cxnSp>
        <p:nvCxnSpPr>
          <p:cNvPr id="3" name="Straight Connector 2">
            <a:extLst>
              <a:ext uri="{FF2B5EF4-FFF2-40B4-BE49-F238E27FC236}">
                <a16:creationId xmlns:a16="http://schemas.microsoft.com/office/drawing/2014/main" id="{0A2620C5-6D96-2CCF-13DB-B2E19CD14C8C}"/>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49DEDA1-FB11-D965-DE79-D24AA5009157}"/>
              </a:ext>
            </a:extLst>
          </p:cNvPr>
          <p:cNvSpPr txBox="1"/>
          <p:nvPr/>
        </p:nvSpPr>
        <p:spPr>
          <a:xfrm>
            <a:off x="262650" y="3920523"/>
            <a:ext cx="3597238" cy="2808013"/>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التسويق التفاعلي في السعودية ومصر، حيث تستخدم العديد من الوكالات أدوات التسويق التفاعلي مثل الاختبارات القصيرة والاستطلاعات التفاعلية على منصات التواصل الاجتماعي لزيادة التفاعل.</a:t>
            </a:r>
          </a:p>
          <a:p>
            <a:pPr algn="just" rtl="1">
              <a:lnSpc>
                <a:spcPct val="150000"/>
              </a:lnSpc>
            </a:pPr>
            <a:endParaRPr lang="ar-SA" sz="8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الرابط: </a:t>
            </a:r>
            <a:r>
              <a:rPr lang="ar-SA" sz="1600" dirty="0">
                <a:latin typeface="Alexandria" pitchFamily="2" charset="-78"/>
                <a:cs typeface="Alexandria" pitchFamily="2" charset="-78"/>
              </a:rPr>
              <a:t> </a:t>
            </a:r>
            <a:r>
              <a:rPr lang="en-US" sz="1200" dirty="0">
                <a:latin typeface="Alexandria" pitchFamily="2" charset="-78"/>
                <a:cs typeface="Alexandria" pitchFamily="2" charset="-78"/>
              </a:rPr>
              <a:t>https://trendagancy.com/amthlh-ala-altswyq-altfaaly-wkyfyh-ttbyqh-fy-alsawdyh-wmsr</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2328816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511E-972F-6728-AF77-70D7CDAE4FD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8845EDB-8354-FCD0-82C8-5CACE585D7F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E883312-9697-129C-9660-F5ABF1699C8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918DB35-A0B6-D352-B93D-A2E7515174A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الصحافة الغامرة والسرد القصصي متعدد المنصات</a:t>
            </a:r>
          </a:p>
        </p:txBody>
      </p:sp>
      <p:pic>
        <p:nvPicPr>
          <p:cNvPr id="17" name="Graphic 21">
            <a:extLst>
              <a:ext uri="{FF2B5EF4-FFF2-40B4-BE49-F238E27FC236}">
                <a16:creationId xmlns:a16="http://schemas.microsoft.com/office/drawing/2014/main" id="{96743328-A7AD-F20F-45A4-E44432DE4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C19C29E-D7B6-2E32-A615-A44625EF193A}"/>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تمثل الصحافة الغامرة والسرد القصصي متعدد المنصات اتجاهين رئيسيين يهدفان لتقديم تجارب إخبارية أكثر عمقاً وتفاعلاً، حيث لم تعد الأخبار مجرد نصوص بل تجارب يعيشها الجمهور.</a:t>
            </a:r>
          </a:p>
          <a:p>
            <a:pPr algn="just" rtl="1">
              <a:lnSpc>
                <a:spcPct val="200000"/>
              </a:lnSpc>
            </a:pPr>
            <a:r>
              <a:rPr lang="ar-SA" dirty="0">
                <a:latin typeface="Alexandria" charset="0"/>
                <a:cs typeface="Alexandria" charset="0"/>
              </a:rPr>
              <a:t>2. تتنوع أشكالها بين الصحافة بتقنية 360 درجة التي تمنح شعوراً بالوجود في قلب الحدث، والواقع الافتراضي في الأخبار، والسرد القصصي عبر منصات متعددة، واستخدام البيانات التفاعلية.</a:t>
            </a:r>
          </a:p>
          <a:p>
            <a:pPr algn="just" rtl="1">
              <a:lnSpc>
                <a:spcPct val="200000"/>
              </a:lnSpc>
            </a:pPr>
            <a:r>
              <a:rPr lang="ar-SA" dirty="0">
                <a:latin typeface="Alexandria" charset="0"/>
                <a:cs typeface="Alexandria" charset="0"/>
              </a:rPr>
              <a:t>3. يتطلب هذا المجال جهداً أكبر من المبدعين في استخدام التقنيات الجديدة لسرد القصص بطرق مبتكرة، والوصول إلى الجمهور أينما كانوا، مما يضمن تحقيق أقصى قدر من التأثير والفهم.</a:t>
            </a:r>
          </a:p>
        </p:txBody>
      </p:sp>
      <p:cxnSp>
        <p:nvCxnSpPr>
          <p:cNvPr id="3" name="Straight Connector 2">
            <a:extLst>
              <a:ext uri="{FF2B5EF4-FFF2-40B4-BE49-F238E27FC236}">
                <a16:creationId xmlns:a16="http://schemas.microsoft.com/office/drawing/2014/main" id="{B5B62779-3B2C-715B-2E0D-D3749A918EDA}"/>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FB43443-65F5-625B-E35F-C73FDBA99B93}"/>
              </a:ext>
            </a:extLst>
          </p:cNvPr>
          <p:cNvSpPr txBox="1"/>
          <p:nvPr/>
        </p:nvSpPr>
        <p:spPr>
          <a:xfrm>
            <a:off x="359924" y="3764877"/>
            <a:ext cx="3499964" cy="2410340"/>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مبادرة "أريج" (إعلاميون من أجل صحافة استقصائية عربية) التي تستخدم تقنيات الصحافة الغامرة، بما في ذلك الفيديو بزاوية 360 درجة، في بعض تحقيقاتها الاستقصائية.</a:t>
            </a:r>
          </a:p>
          <a:p>
            <a:pPr algn="just" rtl="1">
              <a:lnSpc>
                <a:spcPct val="150000"/>
              </a:lnSpc>
            </a:pPr>
            <a:endParaRPr lang="ar-SA" sz="1400" dirty="0">
              <a:latin typeface="Alexandria" pitchFamily="2" charset="-78"/>
              <a:cs typeface="Alexandria" pitchFamily="2" charset="-78"/>
            </a:endParaRPr>
          </a:p>
          <a:p>
            <a:pPr algn="just" rtl="1">
              <a:lnSpc>
                <a:spcPct val="150000"/>
              </a:lnSpc>
            </a:pPr>
            <a:endParaRPr lang="ar-SA" sz="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https://arij.net/</a:t>
            </a:r>
            <a:endParaRPr lang="ar-SA" sz="1400" dirty="0">
              <a:latin typeface="Alexandria" pitchFamily="2" charset="-78"/>
              <a:cs typeface="Alexandria" pitchFamily="2" charset="-78"/>
            </a:endParaRPr>
          </a:p>
        </p:txBody>
      </p:sp>
      <p:pic>
        <p:nvPicPr>
          <p:cNvPr id="12290" name="Picture 2">
            <a:extLst>
              <a:ext uri="{FF2B5EF4-FFF2-40B4-BE49-F238E27FC236}">
                <a16:creationId xmlns:a16="http://schemas.microsoft.com/office/drawing/2014/main" id="{F8B2E4C8-CDC2-7ACA-74BA-092053F7D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782" y="2120833"/>
            <a:ext cx="2400300"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312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290"/>
                                        </p:tgtEl>
                                        <p:attrNameLst>
                                          <p:attrName>style.visibility</p:attrName>
                                        </p:attrNameLst>
                                      </p:cBhvr>
                                      <p:to>
                                        <p:strVal val="visible"/>
                                      </p:to>
                                    </p:set>
                                    <p:animEffect transition="in" filter="fade">
                                      <p:cBhvr>
                                        <p:cTn id="27" dur="1000"/>
                                        <p:tgtEl>
                                          <p:spTgt spid="12290"/>
                                        </p:tgtEl>
                                      </p:cBhvr>
                                    </p:animEffect>
                                    <p:anim calcmode="lin" valueType="num">
                                      <p:cBhvr>
                                        <p:cTn id="28" dur="1000" fill="hold"/>
                                        <p:tgtEl>
                                          <p:spTgt spid="12290"/>
                                        </p:tgtEl>
                                        <p:attrNameLst>
                                          <p:attrName>ppt_x</p:attrName>
                                        </p:attrNameLst>
                                      </p:cBhvr>
                                      <p:tavLst>
                                        <p:tav tm="0">
                                          <p:val>
                                            <p:strVal val="#ppt_x"/>
                                          </p:val>
                                        </p:tav>
                                        <p:tav tm="100000">
                                          <p:val>
                                            <p:strVal val="#ppt_x"/>
                                          </p:val>
                                        </p:tav>
                                      </p:tavLst>
                                    </p:anim>
                                    <p:anim calcmode="lin" valueType="num">
                                      <p:cBhvr>
                                        <p:cTn id="29" dur="1000" fill="hold"/>
                                        <p:tgtEl>
                                          <p:spTgt spid="1229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1240A-3250-EC09-A819-473B92C0CEB5}"/>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AE2CF01-A90B-5F79-755B-508D73D9BA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53A910E-082C-5374-80FD-4C53D4FBF015}"/>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DFBE1C7-FF3C-C455-B1D6-1D607C4684C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مستقبل الإعلان الرقمي والإبداع في التسويق</a:t>
            </a:r>
          </a:p>
        </p:txBody>
      </p:sp>
      <p:pic>
        <p:nvPicPr>
          <p:cNvPr id="17" name="Graphic 21">
            <a:extLst>
              <a:ext uri="{FF2B5EF4-FFF2-40B4-BE49-F238E27FC236}">
                <a16:creationId xmlns:a16="http://schemas.microsoft.com/office/drawing/2014/main" id="{28409646-8663-7C58-5278-268DD26BD3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5881B484-F423-1E11-E1B7-2271B3FA88E7}"/>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الإعلان الرقمي تحولات جذرية تتطلب إبداعاً في صياغة الرسائل، والوصول إلى الجمهور بدقة، وتقديم تجارب إعلانية مخصصة، حيث لم يعد الإعلان مجرد عرض للمنتجات.</a:t>
            </a:r>
          </a:p>
          <a:p>
            <a:pPr algn="just" rtl="1">
              <a:lnSpc>
                <a:spcPct val="200000"/>
              </a:lnSpc>
            </a:pPr>
            <a:r>
              <a:rPr lang="ar-SA" dirty="0">
                <a:latin typeface="Alexandria" charset="0"/>
                <a:cs typeface="Alexandria" charset="0"/>
              </a:rPr>
              <a:t>2. تتعدد أشكال الإبداع في الإعلان الرقمي، وتشمل الإعلانات المخصصة بالذكاء الاصطناعي، والإعلانات التفاعلية، والتسويق عبر المؤثرين، واستخدام الواقع الافتراضي والمعزز في الإعلان.</a:t>
            </a:r>
          </a:p>
          <a:p>
            <a:pPr algn="just" rtl="1">
              <a:lnSpc>
                <a:spcPct val="200000"/>
              </a:lnSpc>
            </a:pPr>
            <a:r>
              <a:rPr lang="ar-SA" dirty="0">
                <a:latin typeface="Alexandria" charset="0"/>
                <a:cs typeface="Alexandria" charset="0"/>
              </a:rPr>
              <a:t>3. لتعزيز الإبداع، يجب تبني عقلية التجريب والتركيز على المستهلك، وبناء قصص قوية ومؤثرة، مع الانتباه لأهمية الأخلاقيات والشفافية، ودمج الذكاء البشري مع قدرات الذكاء الاصطناعي.</a:t>
            </a:r>
          </a:p>
        </p:txBody>
      </p:sp>
      <p:cxnSp>
        <p:nvCxnSpPr>
          <p:cNvPr id="3" name="Straight Connector 2">
            <a:extLst>
              <a:ext uri="{FF2B5EF4-FFF2-40B4-BE49-F238E27FC236}">
                <a16:creationId xmlns:a16="http://schemas.microsoft.com/office/drawing/2014/main" id="{A11CAEA3-06FB-9A29-57F6-5C6A09F4044D}"/>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813F697-FD15-DC5B-134E-8721B759DD03}"/>
              </a:ext>
            </a:extLst>
          </p:cNvPr>
          <p:cNvSpPr txBox="1"/>
          <p:nvPr/>
        </p:nvSpPr>
        <p:spPr>
          <a:xfrm>
            <a:off x="490232" y="4027526"/>
            <a:ext cx="3149766" cy="1671676"/>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حملة "قصة الأم" لشركة بيبسي، وهي مثال على استخدام القيم الإنسانية والقصص المؤثرة في الإعلان، مما جعلها خالدة ومؤثرة في المنطقة العربية.</a:t>
            </a:r>
          </a:p>
        </p:txBody>
      </p:sp>
      <p:pic>
        <p:nvPicPr>
          <p:cNvPr id="7" name="Picture 6">
            <a:extLst>
              <a:ext uri="{FF2B5EF4-FFF2-40B4-BE49-F238E27FC236}">
                <a16:creationId xmlns:a16="http://schemas.microsoft.com/office/drawing/2014/main" id="{5820EB5F-B34D-D4A9-9BEC-7B1664E58D6D}"/>
              </a:ext>
            </a:extLst>
          </p:cNvPr>
          <p:cNvPicPr>
            <a:picLocks noChangeAspect="1"/>
          </p:cNvPicPr>
          <p:nvPr/>
        </p:nvPicPr>
        <p:blipFill>
          <a:blip r:embed="rId3"/>
          <a:stretch>
            <a:fillRect/>
          </a:stretch>
        </p:blipFill>
        <p:spPr>
          <a:xfrm>
            <a:off x="1239580" y="2055123"/>
            <a:ext cx="1871416" cy="1822957"/>
          </a:xfrm>
          <a:prstGeom prst="ellipse">
            <a:avLst/>
          </a:prstGeom>
          <a:ln>
            <a:noFill/>
          </a:ln>
          <a:effectLst>
            <a:softEdge rad="112500"/>
          </a:effectLst>
        </p:spPr>
      </p:pic>
    </p:spTree>
    <p:extLst>
      <p:ext uri="{BB962C8B-B14F-4D97-AF65-F5344CB8AC3E}">
        <p14:creationId xmlns:p14="http://schemas.microsoft.com/office/powerpoint/2010/main" val="203537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9E0F0-85E5-76D9-EB59-DF1008FB500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664C7F7-4B41-6880-801F-BE957584F40B}"/>
              </a:ext>
            </a:extLst>
          </p:cNvPr>
          <p:cNvSpPr txBox="1"/>
          <p:nvPr/>
        </p:nvSpPr>
        <p:spPr>
          <a:xfrm>
            <a:off x="4533089" y="1648606"/>
            <a:ext cx="718582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لم يعد النجاح يعتمد على المهارات التقليدية، بل يتطلب مهارات رقمية وتحليلية جديدة، تشمل القدرة على تحليل البيانات، وفهم خوارزميات الذكاء الاصطناعي، والتعامل مع أدوات الواقع الافتراضي.</a:t>
            </a:r>
          </a:p>
          <a:p>
            <a:pPr algn="just" rtl="1">
              <a:lnSpc>
                <a:spcPct val="200000"/>
              </a:lnSpc>
            </a:pPr>
            <a:r>
              <a:rPr lang="ar-SA" dirty="0">
                <a:latin typeface="Alexandria" charset="0"/>
                <a:cs typeface="Alexandria" charset="0"/>
              </a:rPr>
              <a:t>2. تعتبر المرونة والتعلم المستمر من أهم المهارات الشخصية، حيث يتطلب المشهد الإعلامي المتغير التكيف السريع مع التقنيات الجديدة، بالإضافة إلى مهارات التفكير النقدي.</a:t>
            </a:r>
          </a:p>
          <a:p>
            <a:pPr algn="just" rtl="1">
              <a:lnSpc>
                <a:spcPct val="200000"/>
              </a:lnSpc>
            </a:pPr>
            <a:r>
              <a:rPr lang="ar-SA" dirty="0">
                <a:latin typeface="Alexandria" charset="0"/>
                <a:cs typeface="Alexandria" charset="0"/>
              </a:rPr>
              <a:t>3. يجب على المبدع المستقبلي أن يمتلك مهارات السرد القصصي عبر منصات متعددة، والقدرة على العمل ضمن فرق متعددة التخصصات لإنتاج المحتوى الغامر والتفاعلي.</a:t>
            </a:r>
          </a:p>
        </p:txBody>
      </p:sp>
      <p:sp>
        <p:nvSpPr>
          <p:cNvPr id="24" name="Rectangle 23">
            <a:extLst>
              <a:ext uri="{FF2B5EF4-FFF2-40B4-BE49-F238E27FC236}">
                <a16:creationId xmlns:a16="http://schemas.microsoft.com/office/drawing/2014/main" id="{77213C0F-B979-3595-8C15-834B8102B79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EA21F8B-4335-447E-4648-906F491986A7}"/>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724E6A0-C330-A440-EE67-F296B0177C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المهارات المطلوبة للمبدع الإعلامي المستقبلي</a:t>
            </a:r>
          </a:p>
        </p:txBody>
      </p:sp>
      <p:pic>
        <p:nvPicPr>
          <p:cNvPr id="17" name="Graphic 21">
            <a:extLst>
              <a:ext uri="{FF2B5EF4-FFF2-40B4-BE49-F238E27FC236}">
                <a16:creationId xmlns:a16="http://schemas.microsoft.com/office/drawing/2014/main" id="{1E348789-3A5A-1CE1-C4EF-A461AA37FA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62ADF17-7807-491C-DED4-60F931BE8EC8}"/>
              </a:ext>
            </a:extLst>
          </p:cNvPr>
          <p:cNvSpPr txBox="1"/>
          <p:nvPr/>
        </p:nvSpPr>
        <p:spPr>
          <a:xfrm>
            <a:off x="346624" y="3881611"/>
            <a:ext cx="3513264" cy="2318007"/>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مثال من الواقع الإعلامي العربي مبادرة "سباق الإعلام" (ميدياثون) التي تهدف إلى اكتشاف وتطوير الأفكار الإعلامية المبتكرة، مما يعكس التركيز على تطوير مهارات المبدعين الشباب في المنطقة.</a:t>
            </a: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https://www.alriyadh.com/1958655</a:t>
            </a:r>
          </a:p>
        </p:txBody>
      </p:sp>
      <p:cxnSp>
        <p:nvCxnSpPr>
          <p:cNvPr id="4" name="Straight Connector 3">
            <a:extLst>
              <a:ext uri="{FF2B5EF4-FFF2-40B4-BE49-F238E27FC236}">
                <a16:creationId xmlns:a16="http://schemas.microsoft.com/office/drawing/2014/main" id="{6D2FA38C-C025-FB8D-1264-21B5F2161158}"/>
              </a:ext>
            </a:extLst>
          </p:cNvPr>
          <p:cNvCxnSpPr>
            <a:cxnSpLocks/>
          </p:cNvCxnSpPr>
          <p:nvPr/>
        </p:nvCxnSpPr>
        <p:spPr>
          <a:xfrm>
            <a:off x="4192621"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19E73CAC-29A2-C82E-0BE4-B2907F2C9B7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624" y="2212414"/>
            <a:ext cx="3427708" cy="13811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7227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2ADEC-C95D-C186-C7FE-AB90EFC3ABC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6698A29-79CD-6C9F-B2DA-F0FF2D899218}"/>
              </a:ext>
            </a:extLst>
          </p:cNvPr>
          <p:cNvSpPr txBox="1"/>
          <p:nvPr/>
        </p:nvSpPr>
        <p:spPr>
          <a:xfrm>
            <a:off x="4533089" y="1648606"/>
            <a:ext cx="718582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أصبح تحليل البيانات وفهم الخوارزميات مهارة أساسية للمبدع الإعلامي، حيث تساعد في فهم سلوك الجمهور وتفضيلاته، وتوجيه القرارات الإبداعية بشكل مستنير.</a:t>
            </a:r>
          </a:p>
          <a:p>
            <a:pPr algn="just" rtl="1">
              <a:lnSpc>
                <a:spcPct val="200000"/>
              </a:lnSpc>
            </a:pPr>
            <a:r>
              <a:rPr lang="ar-SA" dirty="0">
                <a:latin typeface="Alexandria" charset="0"/>
                <a:cs typeface="Alexandria" charset="0"/>
              </a:rPr>
              <a:t>2. تساعد هذه المهارات في تخصيص المحتوى لكل مستخدم، وتحسين استراتيجيات التوزيع، وتوقع الاتجاهات المستقبلية، مما يزيد من فعالية المحتوى وتأثيره.</a:t>
            </a:r>
          </a:p>
          <a:p>
            <a:pPr algn="just" rtl="1">
              <a:lnSpc>
                <a:spcPct val="200000"/>
              </a:lnSpc>
            </a:pPr>
            <a:r>
              <a:rPr lang="ar-SA" dirty="0">
                <a:latin typeface="Alexandria" charset="0"/>
                <a:cs typeface="Alexandria" charset="0"/>
              </a:rPr>
              <a:t>3. يجب على المبدعين تعلم استخدام أدوات تحليل البيانات، وفهم كيفية عمل خوارزميات منصات التواصل الاجتماعي والمحركات البحثية لضمان وصول محتواهم إلى الجمهور المستهدف.</a:t>
            </a:r>
          </a:p>
        </p:txBody>
      </p:sp>
      <p:sp>
        <p:nvSpPr>
          <p:cNvPr id="24" name="Rectangle 23">
            <a:extLst>
              <a:ext uri="{FF2B5EF4-FFF2-40B4-BE49-F238E27FC236}">
                <a16:creationId xmlns:a16="http://schemas.microsoft.com/office/drawing/2014/main" id="{132B3848-196F-0D8F-EEC9-463FDA4C02A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DB496D3-61EA-3FE0-19F1-E3345159DF7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37ACBAC-B6B7-BCE5-8B9A-415917646F7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مهارات تحليل البيانات وفهم الخوارزميات</a:t>
            </a:r>
          </a:p>
        </p:txBody>
      </p:sp>
      <p:pic>
        <p:nvPicPr>
          <p:cNvPr id="17" name="Graphic 21">
            <a:extLst>
              <a:ext uri="{FF2B5EF4-FFF2-40B4-BE49-F238E27FC236}">
                <a16:creationId xmlns:a16="http://schemas.microsoft.com/office/drawing/2014/main" id="{A9820B93-D2A8-552B-1AC1-79521C47B5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561C9920-668E-C20A-0D7E-123C4DBC43CD}"/>
              </a:ext>
            </a:extLst>
          </p:cNvPr>
          <p:cNvSpPr txBox="1"/>
          <p:nvPr/>
        </p:nvSpPr>
        <p:spPr>
          <a:xfrm>
            <a:off x="473083" y="3288224"/>
            <a:ext cx="3274340" cy="2318007"/>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منصات تحليل البيانات مثل "سوشيال بيكرز" </a:t>
            </a:r>
            <a:r>
              <a:rPr lang="en-US" sz="1400" dirty="0" err="1">
                <a:latin typeface="Alexandria" pitchFamily="2" charset="-78"/>
                <a:cs typeface="Alexandria" pitchFamily="2" charset="-78"/>
              </a:rPr>
              <a:t>Socialbakers</a:t>
            </a:r>
            <a:r>
              <a:rPr lang="ar-SA" sz="1400" dirty="0">
                <a:latin typeface="Alexandria" pitchFamily="2" charset="-78"/>
                <a:cs typeface="Alexandria" pitchFamily="2" charset="-78"/>
              </a:rPr>
              <a:t> في المنطقة العربية لتحليل أداء المحتوى الإعلامي على منصات التواصل الاجتماعي.</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https://emplifi.io/</a:t>
            </a:r>
          </a:p>
        </p:txBody>
      </p:sp>
      <p:cxnSp>
        <p:nvCxnSpPr>
          <p:cNvPr id="4" name="Straight Connector 3">
            <a:extLst>
              <a:ext uri="{FF2B5EF4-FFF2-40B4-BE49-F238E27FC236}">
                <a16:creationId xmlns:a16="http://schemas.microsoft.com/office/drawing/2014/main" id="{D087675E-B4A4-017D-D798-DD3CCF396F43}"/>
              </a:ext>
            </a:extLst>
          </p:cNvPr>
          <p:cNvCxnSpPr>
            <a:cxnSpLocks/>
          </p:cNvCxnSpPr>
          <p:nvPr/>
        </p:nvCxnSpPr>
        <p:spPr>
          <a:xfrm>
            <a:off x="4192621"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6D3879E8-F04A-80A1-C69A-5249A40FD29A}"/>
              </a:ext>
            </a:extLst>
          </p:cNvPr>
          <p:cNvPicPr>
            <a:picLocks noChangeAspect="1"/>
          </p:cNvPicPr>
          <p:nvPr/>
        </p:nvPicPr>
        <p:blipFill>
          <a:blip r:embed="rId3"/>
          <a:stretch>
            <a:fillRect/>
          </a:stretch>
        </p:blipFill>
        <p:spPr>
          <a:xfrm>
            <a:off x="473084" y="2226651"/>
            <a:ext cx="3274340" cy="7812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676288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8714F-2A9A-05DD-C55C-7B6225A8744C}"/>
            </a:ext>
          </a:extLst>
        </p:cNvPr>
        <p:cNvGrpSpPr/>
        <p:nvPr/>
      </p:nvGrpSpPr>
      <p:grpSpPr>
        <a:xfrm>
          <a:off x="0" y="0"/>
          <a:ext cx="0" cy="0"/>
          <a:chOff x="0" y="0"/>
          <a:chExt cx="0" cy="0"/>
        </a:xfrm>
      </p:grpSpPr>
      <p:pic>
        <p:nvPicPr>
          <p:cNvPr id="3074" name="Picture 2">
            <a:extLst>
              <a:ext uri="{FF2B5EF4-FFF2-40B4-BE49-F238E27FC236}">
                <a16:creationId xmlns:a16="http://schemas.microsoft.com/office/drawing/2014/main" id="{DF3C685D-88D7-1AC7-3A6E-EB0BDC4CAC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7315" y="1657131"/>
            <a:ext cx="3091882" cy="2059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B1B649C2-B4AD-6B23-BEFA-75F93374D07E}"/>
              </a:ext>
            </a:extLst>
          </p:cNvPr>
          <p:cNvSpPr txBox="1"/>
          <p:nvPr/>
        </p:nvSpPr>
        <p:spPr>
          <a:xfrm>
            <a:off x="4533089" y="1648606"/>
            <a:ext cx="718582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يتطلب المشهد الإعلامي الجديد القدرة على سرد القصص بفعالية عبر منصات متعددة، مع تكييف السرد ليناسب طبيعة كل منصة، سواء كانت فيديو، صوت، أو محتوى تفاعلي.</a:t>
            </a:r>
          </a:p>
          <a:p>
            <a:pPr algn="just" rtl="1">
              <a:lnSpc>
                <a:spcPct val="200000"/>
              </a:lnSpc>
            </a:pPr>
            <a:r>
              <a:rPr lang="ar-SA" dirty="0">
                <a:latin typeface="Alexandria" charset="0"/>
                <a:cs typeface="Alexandria" charset="0"/>
              </a:rPr>
              <a:t>2. يجب على المبدع أن يكون قادراً على التفكير في القصة كوحدة متكاملة تتفرع إلى أجزاء تتناسب مع "تيك توك"، و"يوتيوب"، و"إنستغرام"، مع الحفاظ على جوهر الرسالة.</a:t>
            </a:r>
          </a:p>
          <a:p>
            <a:pPr algn="just" rtl="1">
              <a:lnSpc>
                <a:spcPct val="200000"/>
              </a:lnSpc>
            </a:pPr>
            <a:r>
              <a:rPr lang="ar-SA" dirty="0">
                <a:latin typeface="Alexandria" charset="0"/>
                <a:cs typeface="Alexandria" charset="0"/>
              </a:rPr>
              <a:t>3. تتضمن هذه المهارة فهم جمهور كل منصة، واستخدام الأدوات التقنية المتاحة لإنشاء محتوى جذاب ومؤثر يتفاعل معه الجمهور في كل مكان.</a:t>
            </a:r>
          </a:p>
        </p:txBody>
      </p:sp>
      <p:sp>
        <p:nvSpPr>
          <p:cNvPr id="24" name="Rectangle 23">
            <a:extLst>
              <a:ext uri="{FF2B5EF4-FFF2-40B4-BE49-F238E27FC236}">
                <a16:creationId xmlns:a16="http://schemas.microsoft.com/office/drawing/2014/main" id="{EEDC53DC-239D-CC7E-E7F0-3FDFD36455F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DDC2127-20B2-77CF-3D54-5C55F035294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0B3BE2E-F67A-FC3D-4D94-A44998F2973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مهارات السرد القصصي متعدد المنصات</a:t>
            </a:r>
          </a:p>
        </p:txBody>
      </p:sp>
      <p:pic>
        <p:nvPicPr>
          <p:cNvPr id="17" name="Graphic 21">
            <a:extLst>
              <a:ext uri="{FF2B5EF4-FFF2-40B4-BE49-F238E27FC236}">
                <a16:creationId xmlns:a16="http://schemas.microsoft.com/office/drawing/2014/main" id="{084B7915-9EDD-45F5-FC58-1781E770F5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F5A4029-0EBA-D4D4-184B-23D4EEB7E970}"/>
              </a:ext>
            </a:extLst>
          </p:cNvPr>
          <p:cNvSpPr txBox="1"/>
          <p:nvPr/>
        </p:nvSpPr>
        <p:spPr>
          <a:xfrm>
            <a:off x="346624" y="3881611"/>
            <a:ext cx="3513264" cy="1671676"/>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حملات "نت فلكس" الترويجية التي تستخدم مقاطع فيديو قصيرة على منصات التواصل الاجتماعي، ومقاطع أطول على "يوتيوب"، وإعلانات تفاعلية على تطبيقاتها، لترويج محتواها الأصلي.</a:t>
            </a:r>
            <a:endParaRPr lang="en-US" sz="1400" dirty="0">
              <a:latin typeface="Alexandria" pitchFamily="2" charset="-78"/>
              <a:cs typeface="Alexandria" pitchFamily="2" charset="-78"/>
            </a:endParaRPr>
          </a:p>
        </p:txBody>
      </p:sp>
      <p:cxnSp>
        <p:nvCxnSpPr>
          <p:cNvPr id="4" name="Straight Connector 3">
            <a:extLst>
              <a:ext uri="{FF2B5EF4-FFF2-40B4-BE49-F238E27FC236}">
                <a16:creationId xmlns:a16="http://schemas.microsoft.com/office/drawing/2014/main" id="{948353AF-66F4-3531-C6BC-2CBBFD425D26}"/>
              </a:ext>
            </a:extLst>
          </p:cNvPr>
          <p:cNvCxnSpPr>
            <a:cxnSpLocks/>
          </p:cNvCxnSpPr>
          <p:nvPr/>
        </p:nvCxnSpPr>
        <p:spPr>
          <a:xfrm>
            <a:off x="4192621"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9447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074"/>
                                        </p:tgtEl>
                                        <p:attrNameLst>
                                          <p:attrName>style.visibility</p:attrName>
                                        </p:attrNameLst>
                                      </p:cBhvr>
                                      <p:to>
                                        <p:strVal val="visible"/>
                                      </p:to>
                                    </p:set>
                                    <p:animEffect transition="in" filter="fade">
                                      <p:cBhvr>
                                        <p:cTn id="27" dur="1000"/>
                                        <p:tgtEl>
                                          <p:spTgt spid="3074"/>
                                        </p:tgtEl>
                                      </p:cBhvr>
                                    </p:animEffect>
                                    <p:anim calcmode="lin" valueType="num">
                                      <p:cBhvr>
                                        <p:cTn id="28" dur="1000" fill="hold"/>
                                        <p:tgtEl>
                                          <p:spTgt spid="3074"/>
                                        </p:tgtEl>
                                        <p:attrNameLst>
                                          <p:attrName>ppt_x</p:attrName>
                                        </p:attrNameLst>
                                      </p:cBhvr>
                                      <p:tavLst>
                                        <p:tav tm="0">
                                          <p:val>
                                            <p:strVal val="#ppt_x"/>
                                          </p:val>
                                        </p:tav>
                                        <p:tav tm="100000">
                                          <p:val>
                                            <p:strVal val="#ppt_x"/>
                                          </p:val>
                                        </p:tav>
                                      </p:tavLst>
                                    </p:anim>
                                    <p:anim calcmode="lin" valueType="num">
                                      <p:cBhvr>
                                        <p:cTn id="29" dur="1000" fill="hold"/>
                                        <p:tgtEl>
                                          <p:spTgt spid="307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C3620-9F39-6C49-D9F1-E0E9F74B0AF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B4D6516-0F28-6001-07A7-D8932F5F260D}"/>
              </a:ext>
            </a:extLst>
          </p:cNvPr>
          <p:cNvSpPr txBox="1"/>
          <p:nvPr/>
        </p:nvSpPr>
        <p:spPr>
          <a:xfrm>
            <a:off x="4533089" y="1648606"/>
            <a:ext cx="718582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تشكل الاستدامة المالية تحدياً رئيسياً للمشاريع الإبداعية، حيث تتطلب المنافسة الشديدة إيجاد مصادر دخل متنوعة ومبتكرة، ولم يعد الاعتماد على الإعلانات التقليدية كافياً.</a:t>
            </a:r>
          </a:p>
          <a:p>
            <a:pPr algn="just" rtl="1">
              <a:lnSpc>
                <a:spcPct val="200000"/>
              </a:lnSpc>
            </a:pPr>
            <a:r>
              <a:rPr lang="ar-SA" dirty="0">
                <a:latin typeface="Alexandria" charset="0"/>
                <a:cs typeface="Alexandria" charset="0"/>
              </a:rPr>
              <a:t>2. تتجه المشاريع نحو نماذج مثل الاشتراكات المدفوعة للمحتوى الحصري، واقتصاد المبدعين الذي يتيح الدعم المباشر من الجمهور، واستخدام الرموز غير القابلة للاستبدال لتمويل المشاريع.</a:t>
            </a:r>
          </a:p>
          <a:p>
            <a:pPr algn="just" rtl="1">
              <a:lnSpc>
                <a:spcPct val="200000"/>
              </a:lnSpc>
            </a:pPr>
            <a:r>
              <a:rPr lang="ar-SA" dirty="0">
                <a:latin typeface="Alexandria" charset="0"/>
                <a:cs typeface="Alexandria" charset="0"/>
              </a:rPr>
              <a:t>3. يتطلب تحقيق الاستدامة بناء قاعدة جماهيرية وفية، وتقديم قيمة مضافة فريدة للمحتوى، بالإضافة إلى التفكير الريادي في تطوير نماذج أعمال جديدة تضمن تدفقاً مستمراً للإيرادات.</a:t>
            </a:r>
          </a:p>
        </p:txBody>
      </p:sp>
      <p:sp>
        <p:nvSpPr>
          <p:cNvPr id="24" name="Rectangle 23">
            <a:extLst>
              <a:ext uri="{FF2B5EF4-FFF2-40B4-BE49-F238E27FC236}">
                <a16:creationId xmlns:a16="http://schemas.microsoft.com/office/drawing/2014/main" id="{DE2A4210-070F-B493-488F-3605468F1A3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B29DF14-AFFB-AE5D-B7EA-BD938CE0881A}"/>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E91BD80-C488-2EA9-3726-855A32B1B01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الاستدامة المالية لمشاريع الإبداع الإعلامي</a:t>
            </a:r>
          </a:p>
        </p:txBody>
      </p:sp>
      <p:pic>
        <p:nvPicPr>
          <p:cNvPr id="17" name="Graphic 21">
            <a:extLst>
              <a:ext uri="{FF2B5EF4-FFF2-40B4-BE49-F238E27FC236}">
                <a16:creationId xmlns:a16="http://schemas.microsoft.com/office/drawing/2014/main" id="{9389D37A-6DEF-CDE2-8661-D0BD310CF3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36167E6-AEB8-B8A0-36FC-0C0BC5A332F6}"/>
              </a:ext>
            </a:extLst>
          </p:cNvPr>
          <p:cNvSpPr txBox="1"/>
          <p:nvPr/>
        </p:nvSpPr>
        <p:spPr>
          <a:xfrm>
            <a:off x="346624" y="3618960"/>
            <a:ext cx="3513264"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نموذج الاشتراك المدفوع الذي تتبناه منصة شاهد </a:t>
            </a:r>
            <a:r>
              <a:rPr lang="en-US" sz="1400" dirty="0">
                <a:latin typeface="Alexandria" pitchFamily="2" charset="-78"/>
                <a:cs typeface="Alexandria" pitchFamily="2" charset="-78"/>
              </a:rPr>
              <a:t>VIP</a:t>
            </a:r>
            <a:r>
              <a:rPr lang="ar-SA" sz="1400" dirty="0">
                <a:latin typeface="Alexandria" pitchFamily="2" charset="-78"/>
                <a:cs typeface="Alexandria" pitchFamily="2" charset="-78"/>
              </a:rPr>
              <a:t> </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لتقديم محتوى حصري، وهو مثال ناجح على التحول نحو الاشتراكات في المنطقة.</a:t>
            </a:r>
            <a:endParaRPr lang="en-US" sz="1400" dirty="0">
              <a:latin typeface="Alexandria" pitchFamily="2" charset="-78"/>
              <a:cs typeface="Alexandria" pitchFamily="2" charset="-78"/>
            </a:endParaRP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shahid.mbc.net</a:t>
            </a:r>
          </a:p>
        </p:txBody>
      </p:sp>
      <p:cxnSp>
        <p:nvCxnSpPr>
          <p:cNvPr id="4" name="Straight Connector 3">
            <a:extLst>
              <a:ext uri="{FF2B5EF4-FFF2-40B4-BE49-F238E27FC236}">
                <a16:creationId xmlns:a16="http://schemas.microsoft.com/office/drawing/2014/main" id="{EABF0FD0-9CD0-9625-6A64-9C0B75CBFE2B}"/>
              </a:ext>
            </a:extLst>
          </p:cNvPr>
          <p:cNvCxnSpPr>
            <a:cxnSpLocks/>
          </p:cNvCxnSpPr>
          <p:nvPr/>
        </p:nvCxnSpPr>
        <p:spPr>
          <a:xfrm>
            <a:off x="4192621"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4098" name="Picture 2">
            <a:extLst>
              <a:ext uri="{FF2B5EF4-FFF2-40B4-BE49-F238E27FC236}">
                <a16:creationId xmlns:a16="http://schemas.microsoft.com/office/drawing/2014/main" id="{32308D0F-BAA8-C4CA-AB0F-C3FB347A91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318" y="1322083"/>
            <a:ext cx="2809875"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084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1000"/>
                                        <p:tgtEl>
                                          <p:spTgt spid="4098"/>
                                        </p:tgtEl>
                                      </p:cBhvr>
                                    </p:animEffect>
                                    <p:anim calcmode="lin" valueType="num">
                                      <p:cBhvr>
                                        <p:cTn id="28" dur="1000" fill="hold"/>
                                        <p:tgtEl>
                                          <p:spTgt spid="4098"/>
                                        </p:tgtEl>
                                        <p:attrNameLst>
                                          <p:attrName>ppt_x</p:attrName>
                                        </p:attrNameLst>
                                      </p:cBhvr>
                                      <p:tavLst>
                                        <p:tav tm="0">
                                          <p:val>
                                            <p:strVal val="#ppt_x"/>
                                          </p:val>
                                        </p:tav>
                                        <p:tav tm="100000">
                                          <p:val>
                                            <p:strVal val="#ppt_x"/>
                                          </p:val>
                                        </p:tav>
                                      </p:tavLst>
                                    </p:anim>
                                    <p:anim calcmode="lin" valueType="num">
                                      <p:cBhvr>
                                        <p:cTn id="29" dur="1000" fill="hold"/>
                                        <p:tgtEl>
                                          <p:spTgt spid="409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B9A39-141D-512F-218E-6251C77D87A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031DEB-885B-ECD6-9FA8-FF71B5079BCA}"/>
              </a:ext>
            </a:extLst>
          </p:cNvPr>
          <p:cNvSpPr txBox="1"/>
          <p:nvPr/>
        </p:nvSpPr>
        <p:spPr>
          <a:xfrm>
            <a:off x="4533089" y="1648606"/>
            <a:ext cx="718582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اقتصاد المبدعين تحولاً جذرياً في العلاقة بين المبدع والجمهور، حيث يتيح للمبدعين الحصول على دخل مباشر من متابعيهم عبر منصات الدعم والاشتراكات.</a:t>
            </a:r>
          </a:p>
          <a:p>
            <a:pPr algn="just" rtl="1">
              <a:lnSpc>
                <a:spcPct val="200000"/>
              </a:lnSpc>
            </a:pPr>
            <a:r>
              <a:rPr lang="ar-SA" dirty="0">
                <a:latin typeface="Alexandria" charset="0"/>
                <a:cs typeface="Alexandria" charset="0"/>
              </a:rPr>
              <a:t>2. يسمح هذا النموذج للمبدعين بالتحرر من قيود المعلنين والمنصات، والتركيز على إنتاج محتوى يرضي جمهورهم المباشر، مما يعزز الإبداع والاستقلالية.</a:t>
            </a:r>
          </a:p>
          <a:p>
            <a:pPr algn="just" rtl="1">
              <a:lnSpc>
                <a:spcPct val="200000"/>
              </a:lnSpc>
            </a:pPr>
            <a:r>
              <a:rPr lang="ar-SA" dirty="0">
                <a:latin typeface="Alexandria" charset="0"/>
                <a:cs typeface="Alexandria" charset="0"/>
              </a:rPr>
              <a:t>3. يتطلب النجاح في هذا الاقتصاد بناء مجتمع قوي ووفي حول المحتوى، وتقديم قيمة مضافة مستمرة للمشتركين، واستخدام أدوات التفاعل المباشر لتعزيز العلاقة مع الجمهور.</a:t>
            </a:r>
          </a:p>
        </p:txBody>
      </p:sp>
      <p:sp>
        <p:nvSpPr>
          <p:cNvPr id="24" name="Rectangle 23">
            <a:extLst>
              <a:ext uri="{FF2B5EF4-FFF2-40B4-BE49-F238E27FC236}">
                <a16:creationId xmlns:a16="http://schemas.microsoft.com/office/drawing/2014/main" id="{8D0E75F3-62E3-01F9-374E-3B8DB0947CE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A0C13CA-79F2-055C-565E-523036190A97}"/>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6A2B037-D8D9-38C6-A045-0CF7EBA8404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اقتصاد المبدعين والدخل المباشر من الجمهور</a:t>
            </a:r>
          </a:p>
        </p:txBody>
      </p:sp>
      <p:pic>
        <p:nvPicPr>
          <p:cNvPr id="17" name="Graphic 21">
            <a:extLst>
              <a:ext uri="{FF2B5EF4-FFF2-40B4-BE49-F238E27FC236}">
                <a16:creationId xmlns:a16="http://schemas.microsoft.com/office/drawing/2014/main" id="{1F2481D2-B183-D273-8FA7-D462B6287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A00274B7-D5B2-391F-407E-0B8A925A6719}"/>
              </a:ext>
            </a:extLst>
          </p:cNvPr>
          <p:cNvSpPr txBox="1"/>
          <p:nvPr/>
        </p:nvSpPr>
        <p:spPr>
          <a:xfrm>
            <a:off x="346624" y="3881611"/>
            <a:ext cx="3513264" cy="2318007"/>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صانعي المحتوى العرب لمنصات مثل "باتريون" و"كوفي" للحصول على دعم مباشر من الجمهور، مما يعكس نمو هذا الاقتصاد في المنطقة.</a:t>
            </a: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https://www.albayan.ae/news/uae/society/672714</a:t>
            </a:r>
          </a:p>
        </p:txBody>
      </p:sp>
      <p:cxnSp>
        <p:nvCxnSpPr>
          <p:cNvPr id="4" name="Straight Connector 3">
            <a:extLst>
              <a:ext uri="{FF2B5EF4-FFF2-40B4-BE49-F238E27FC236}">
                <a16:creationId xmlns:a16="http://schemas.microsoft.com/office/drawing/2014/main" id="{560AACBF-7B19-E702-A398-A3CC8DC93268}"/>
              </a:ext>
            </a:extLst>
          </p:cNvPr>
          <p:cNvCxnSpPr>
            <a:cxnSpLocks/>
          </p:cNvCxnSpPr>
          <p:nvPr/>
        </p:nvCxnSpPr>
        <p:spPr>
          <a:xfrm>
            <a:off x="4192621"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122" name="Picture 2">
            <a:extLst>
              <a:ext uri="{FF2B5EF4-FFF2-40B4-BE49-F238E27FC236}">
                <a16:creationId xmlns:a16="http://schemas.microsoft.com/office/drawing/2014/main" id="{4938723D-93F3-A1D8-6F91-F3622369D9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956" y="1713293"/>
            <a:ext cx="3414599" cy="21683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520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122"/>
                                        </p:tgtEl>
                                        <p:attrNameLst>
                                          <p:attrName>style.visibility</p:attrName>
                                        </p:attrNameLst>
                                      </p:cBhvr>
                                      <p:to>
                                        <p:strVal val="visible"/>
                                      </p:to>
                                    </p:set>
                                    <p:animEffect transition="in" filter="fade">
                                      <p:cBhvr>
                                        <p:cTn id="27" dur="1000"/>
                                        <p:tgtEl>
                                          <p:spTgt spid="5122"/>
                                        </p:tgtEl>
                                      </p:cBhvr>
                                    </p:animEffect>
                                    <p:anim calcmode="lin" valueType="num">
                                      <p:cBhvr>
                                        <p:cTn id="28" dur="1000" fill="hold"/>
                                        <p:tgtEl>
                                          <p:spTgt spid="5122"/>
                                        </p:tgtEl>
                                        <p:attrNameLst>
                                          <p:attrName>ppt_x</p:attrName>
                                        </p:attrNameLst>
                                      </p:cBhvr>
                                      <p:tavLst>
                                        <p:tav tm="0">
                                          <p:val>
                                            <p:strVal val="#ppt_x"/>
                                          </p:val>
                                        </p:tav>
                                        <p:tav tm="100000">
                                          <p:val>
                                            <p:strVal val="#ppt_x"/>
                                          </p:val>
                                        </p:tav>
                                      </p:tavLst>
                                    </p:anim>
                                    <p:anim calcmode="lin" valueType="num">
                                      <p:cBhvr>
                                        <p:cTn id="29" dur="1000" fill="hold"/>
                                        <p:tgtEl>
                                          <p:spTgt spid="51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54598-E7FC-8E6C-488E-E2265608157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8806997-D257-5A06-4400-EB16EF1AB55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5022A26-3F33-65CB-E170-52EF84DAFA88}"/>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BF096A7-93C4-F7E7-BF3A-1AAD7283B6A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المحتوى الصوتي والبودكاست</a:t>
            </a:r>
          </a:p>
        </p:txBody>
      </p:sp>
      <p:pic>
        <p:nvPicPr>
          <p:cNvPr id="17" name="Graphic 21">
            <a:extLst>
              <a:ext uri="{FF2B5EF4-FFF2-40B4-BE49-F238E27FC236}">
                <a16:creationId xmlns:a16="http://schemas.microsoft.com/office/drawing/2014/main" id="{F84E965D-8FA9-1849-63C6-1664E76328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676493D-3992-785B-3A04-DB1AF208C678}"/>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المحتوى الصوتي، وخاصة البودكاست، نهضة كبيرة، حيث أصبح منصة رئيسية للسرد القصصي، والتعليم، والترفيه، مقدماً فرصاً فريدة للإبداع والتواصل مع الجمهور.</a:t>
            </a:r>
          </a:p>
          <a:p>
            <a:pPr algn="just" rtl="1">
              <a:lnSpc>
                <a:spcPct val="200000"/>
              </a:lnSpc>
            </a:pPr>
            <a:r>
              <a:rPr lang="ar-SA" dirty="0">
                <a:latin typeface="Alexandria" charset="0"/>
                <a:cs typeface="Alexandria" charset="0"/>
              </a:rPr>
              <a:t>2. تتعدد أشكال الإبداع لتشمل السرد القصصي الصوتي الذي يعتمد على قوة الصوت والمؤثرات، والتخصص والعمق في المواضيع، والتفاعل المباشر مع الجمهور، وسهولة الاستهلاك أثناء التنقل.</a:t>
            </a:r>
          </a:p>
          <a:p>
            <a:pPr algn="just" rtl="1">
              <a:lnSpc>
                <a:spcPct val="200000"/>
              </a:lnSpc>
            </a:pPr>
            <a:r>
              <a:rPr lang="ar-SA" dirty="0">
                <a:latin typeface="Alexandria" charset="0"/>
                <a:cs typeface="Alexandria" charset="0"/>
              </a:rPr>
              <a:t>3. لتعزيز الإبداع، يجب تبني عقلية التجريب والتركيز على الجودة الصوتية، وبناء سيناريوهات قوية، مع الانتباه لأهمية الاستمرارية والانتظام في النشر، ودمج المحتوى الصوتي مع وسائل الإعلام الأخرى.</a:t>
            </a:r>
          </a:p>
        </p:txBody>
      </p:sp>
      <p:cxnSp>
        <p:nvCxnSpPr>
          <p:cNvPr id="3" name="Straight Connector 2">
            <a:extLst>
              <a:ext uri="{FF2B5EF4-FFF2-40B4-BE49-F238E27FC236}">
                <a16:creationId xmlns:a16="http://schemas.microsoft.com/office/drawing/2014/main" id="{AE43DF26-D6A1-4477-EBD6-52CFE79230E6}"/>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3854753-7532-5F18-449C-93F2BF572037}"/>
              </a:ext>
            </a:extLst>
          </p:cNvPr>
          <p:cNvSpPr txBox="1"/>
          <p:nvPr/>
        </p:nvSpPr>
        <p:spPr>
          <a:xfrm>
            <a:off x="263963" y="3784332"/>
            <a:ext cx="3560322" cy="2595006"/>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بودكاست "أثير" الذي يقدم مجموعة كبيرة من برامج البودكاست الموجَّهة لمناطق بعينها، مما يعكس التحول النوعي في صناعة البودكاست العربي.</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a:t>
            </a:r>
          </a:p>
          <a:p>
            <a:pPr algn="just">
              <a:lnSpc>
                <a:spcPct val="150000"/>
              </a:lnSpc>
            </a:pPr>
            <a:r>
              <a:rPr lang="en-US" sz="1200" dirty="0">
                <a:latin typeface="Alexandria" pitchFamily="2" charset="-78"/>
                <a:cs typeface="Alexandria" pitchFamily="2" charset="-78"/>
              </a:rPr>
              <a:t>https://www.youtube.com/@AtheerPlatform</a:t>
            </a:r>
            <a:endParaRPr lang="ar-SA" sz="1200" dirty="0">
              <a:latin typeface="Alexandria" pitchFamily="2" charset="-78"/>
              <a:cs typeface="Alexandria" pitchFamily="2" charset="-78"/>
            </a:endParaRPr>
          </a:p>
          <a:p>
            <a:pPr algn="just" rtl="1">
              <a:lnSpc>
                <a:spcPct val="150000"/>
              </a:lnSpc>
            </a:pPr>
            <a:endParaRPr lang="ar-SA" sz="1400" dirty="0">
              <a:latin typeface="Alexandria" pitchFamily="2" charset="-78"/>
              <a:cs typeface="Alexandria" pitchFamily="2" charset="-78"/>
            </a:endParaRPr>
          </a:p>
        </p:txBody>
      </p:sp>
      <p:pic>
        <p:nvPicPr>
          <p:cNvPr id="10242" name="Picture 2">
            <a:extLst>
              <a:ext uri="{FF2B5EF4-FFF2-40B4-BE49-F238E27FC236}">
                <a16:creationId xmlns:a16="http://schemas.microsoft.com/office/drawing/2014/main" id="{F6BCD4F4-1273-F18F-7AD4-1CBB14A4C9F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680" r="29008"/>
          <a:stretch>
            <a:fillRect/>
          </a:stretch>
        </p:blipFill>
        <p:spPr bwMode="auto">
          <a:xfrm>
            <a:off x="103765" y="1969268"/>
            <a:ext cx="3880718" cy="15521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4878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42"/>
                                        </p:tgtEl>
                                        <p:attrNameLst>
                                          <p:attrName>style.visibility</p:attrName>
                                        </p:attrNameLst>
                                      </p:cBhvr>
                                      <p:to>
                                        <p:strVal val="visible"/>
                                      </p:to>
                                    </p:set>
                                    <p:animEffect transition="in" filter="fade">
                                      <p:cBhvr>
                                        <p:cTn id="27" dur="1000"/>
                                        <p:tgtEl>
                                          <p:spTgt spid="10242"/>
                                        </p:tgtEl>
                                      </p:cBhvr>
                                    </p:animEffect>
                                    <p:anim calcmode="lin" valueType="num">
                                      <p:cBhvr>
                                        <p:cTn id="28" dur="1000" fill="hold"/>
                                        <p:tgtEl>
                                          <p:spTgt spid="10242"/>
                                        </p:tgtEl>
                                        <p:attrNameLst>
                                          <p:attrName>ppt_x</p:attrName>
                                        </p:attrNameLst>
                                      </p:cBhvr>
                                      <p:tavLst>
                                        <p:tav tm="0">
                                          <p:val>
                                            <p:strVal val="#ppt_x"/>
                                          </p:val>
                                        </p:tav>
                                        <p:tav tm="100000">
                                          <p:val>
                                            <p:strVal val="#ppt_x"/>
                                          </p:val>
                                        </p:tav>
                                      </p:tavLst>
                                    </p:anim>
                                    <p:anim calcmode="lin" valueType="num">
                                      <p:cBhvr>
                                        <p:cTn id="29" dur="1000" fill="hold"/>
                                        <p:tgtEl>
                                          <p:spTgt spid="102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BA28C-120A-05B4-80A9-CF3B50DB6C54}"/>
            </a:ext>
          </a:extLst>
        </p:cNvPr>
        <p:cNvGrpSpPr/>
        <p:nvPr/>
      </p:nvGrpSpPr>
      <p:grpSpPr>
        <a:xfrm>
          <a:off x="0" y="0"/>
          <a:ext cx="0" cy="0"/>
          <a:chOff x="0" y="0"/>
          <a:chExt cx="0" cy="0"/>
        </a:xfrm>
      </p:grpSpPr>
      <p:pic>
        <p:nvPicPr>
          <p:cNvPr id="11266" name="Picture 2" descr="بودكاست فنجان">
            <a:extLst>
              <a:ext uri="{FF2B5EF4-FFF2-40B4-BE49-F238E27FC236}">
                <a16:creationId xmlns:a16="http://schemas.microsoft.com/office/drawing/2014/main" id="{BA0048AA-5660-1B5B-9DD5-33C87892EB3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2222" y="1551326"/>
            <a:ext cx="2219526" cy="22195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74579887-35E8-C3C9-8DB4-E556B386E99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24CFD0B-8AEE-1EEC-FDAB-36ACC493B621}"/>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97FE811-34B9-16C5-F1E1-59978ECC5D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السرد القصصي الصوتي وتقنيات الإنتاج</a:t>
            </a:r>
          </a:p>
        </p:txBody>
      </p:sp>
      <p:pic>
        <p:nvPicPr>
          <p:cNvPr id="17" name="Graphic 21">
            <a:extLst>
              <a:ext uri="{FF2B5EF4-FFF2-40B4-BE49-F238E27FC236}">
                <a16:creationId xmlns:a16="http://schemas.microsoft.com/office/drawing/2014/main" id="{134D6837-C61B-F724-95A4-BDA19961C2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13A77650-716A-B1BB-97FD-E2F35782F176}"/>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يعتمد السرد القصصي الصوتي على قوة الصوت والمؤثرات لخلق صور ذهنية غامرة، مما يتطلب مهارات عالية في الكتابة الصوتية والتمثيل الصوتي والتصميم الصوتي.</a:t>
            </a:r>
          </a:p>
          <a:p>
            <a:pPr algn="just" rtl="1">
              <a:lnSpc>
                <a:spcPct val="200000"/>
              </a:lnSpc>
            </a:pPr>
            <a:r>
              <a:rPr lang="ar-SA" dirty="0">
                <a:latin typeface="Alexandria" charset="0"/>
                <a:cs typeface="Alexandria" charset="0"/>
              </a:rPr>
              <a:t>2. تتضمن تقنيات الإنتاج استخدام الميكروفونات عالية الجودة، وبرامج التحرير المتقدمة، والمؤثرات الصوتية لخلق بيئة صوتية غنية تعزز تجربة المستمع.</a:t>
            </a:r>
          </a:p>
          <a:p>
            <a:pPr algn="just" rtl="1">
              <a:lnSpc>
                <a:spcPct val="200000"/>
              </a:lnSpc>
            </a:pPr>
            <a:r>
              <a:rPr lang="ar-SA" dirty="0">
                <a:latin typeface="Alexandria" charset="0"/>
                <a:cs typeface="Alexandria" charset="0"/>
              </a:rPr>
              <a:t>3. يجب على المبدعين التركيز على جودة الصوت والوضوح، واستخدام الصمت والموسيقى والمؤثرات بذكاء لتعزيز السرد القصصي وإثارة مشاعر الجمهور.</a:t>
            </a:r>
          </a:p>
        </p:txBody>
      </p:sp>
      <p:cxnSp>
        <p:nvCxnSpPr>
          <p:cNvPr id="3" name="Straight Connector 2">
            <a:extLst>
              <a:ext uri="{FF2B5EF4-FFF2-40B4-BE49-F238E27FC236}">
                <a16:creationId xmlns:a16="http://schemas.microsoft.com/office/drawing/2014/main" id="{4E9E859D-F06D-7F16-F4C8-FE60A46EC2F2}"/>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BDAE27C-1150-ECC5-A35B-B292E795026B}"/>
              </a:ext>
            </a:extLst>
          </p:cNvPr>
          <p:cNvSpPr txBox="1"/>
          <p:nvPr/>
        </p:nvSpPr>
        <p:spPr>
          <a:xfrm>
            <a:off x="191317" y="4319358"/>
            <a:ext cx="3668571"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بودكاست "فنجان" الذي يتميز بإنتاج صوتي عالي الجودة وبساطة في التقديم، مما جعله من أكثر البودكاستات العربية استماعاً.</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https://thmanyah.com/podcasts/fenjan</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797168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1266"/>
                                        </p:tgtEl>
                                        <p:attrNameLst>
                                          <p:attrName>style.visibility</p:attrName>
                                        </p:attrNameLst>
                                      </p:cBhvr>
                                      <p:to>
                                        <p:strVal val="visible"/>
                                      </p:to>
                                    </p:set>
                                    <p:animEffect transition="in" filter="fade">
                                      <p:cBhvr>
                                        <p:cTn id="27" dur="1000"/>
                                        <p:tgtEl>
                                          <p:spTgt spid="11266"/>
                                        </p:tgtEl>
                                      </p:cBhvr>
                                    </p:animEffect>
                                    <p:anim calcmode="lin" valueType="num">
                                      <p:cBhvr>
                                        <p:cTn id="28" dur="1000" fill="hold"/>
                                        <p:tgtEl>
                                          <p:spTgt spid="11266"/>
                                        </p:tgtEl>
                                        <p:attrNameLst>
                                          <p:attrName>ppt_x</p:attrName>
                                        </p:attrNameLst>
                                      </p:cBhvr>
                                      <p:tavLst>
                                        <p:tav tm="0">
                                          <p:val>
                                            <p:strVal val="#ppt_x"/>
                                          </p:val>
                                        </p:tav>
                                        <p:tav tm="100000">
                                          <p:val>
                                            <p:strVal val="#ppt_x"/>
                                          </p:val>
                                        </p:tav>
                                      </p:tavLst>
                                    </p:anim>
                                    <p:anim calcmode="lin" valueType="num">
                                      <p:cBhvr>
                                        <p:cTn id="29" dur="1000" fill="hold"/>
                                        <p:tgtEl>
                                          <p:spTgt spid="1126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CCBF3-EEBD-F716-FAC7-89BAD8949DC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1C9DA4E-DF24-434F-F431-46102A337ED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4953059-82CD-0B54-354B-C19756C03B2A}"/>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E3AAB01-6B1D-5FDB-3954-57F8C090F99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التخصص والعمق في المحتوى الصوتي</a:t>
            </a:r>
          </a:p>
        </p:txBody>
      </p:sp>
      <p:pic>
        <p:nvPicPr>
          <p:cNvPr id="17" name="Graphic 21">
            <a:extLst>
              <a:ext uri="{FF2B5EF4-FFF2-40B4-BE49-F238E27FC236}">
                <a16:creationId xmlns:a16="http://schemas.microsoft.com/office/drawing/2014/main" id="{19086C9D-8E51-78F4-69A7-B20E611192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1876C80B-6A07-7BAF-8E59-FEC33A4CD680}"/>
              </a:ext>
            </a:extLst>
          </p:cNvPr>
          <p:cNvSpPr txBox="1"/>
          <p:nvPr/>
        </p:nvSpPr>
        <p:spPr>
          <a:xfrm>
            <a:off x="1068575" y="1761588"/>
            <a:ext cx="10054849" cy="395037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أصبح التخصص والعمق في المواضيع سمة مميزة للبودكاست الناجح، حيث يبحث الجمهور عن محتوى يقدم قيمة معرفية حقيقية ورؤى متعمقة في مجالات محددة.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يسمح التخصص للمبدعين ببناء جمهور مستهدف ووفي، وتقديم محتوى لا يمكن العثور عليه في وسائل الإعلام التقليدية، مما يعزز من مكانتهم كمصادر موثوقة.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يتطلب هذا الاتجاه جهداً في البحث والتحليل، والقدرة على تبسيط المواضيع المعقدة، وتقديمها بأسلوب جذاب ومقنع يحافظ على اهتمام المستمع.</a:t>
            </a:r>
          </a:p>
        </p:txBody>
      </p:sp>
    </p:spTree>
    <p:extLst>
      <p:ext uri="{BB962C8B-B14F-4D97-AF65-F5344CB8AC3E}">
        <p14:creationId xmlns:p14="http://schemas.microsoft.com/office/powerpoint/2010/main" val="2851243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E1843-1E95-2F70-AFF7-DD1D27B0C7C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9C5D7F6-5964-BC03-6444-84DEFB856B0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1134DD6-2A53-5460-8C13-3C919948131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8950506-E4E7-0FD3-77B8-5DA311A9B2A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البيئي والمناخي</a:t>
            </a:r>
          </a:p>
        </p:txBody>
      </p:sp>
      <p:pic>
        <p:nvPicPr>
          <p:cNvPr id="17" name="Graphic 21">
            <a:extLst>
              <a:ext uri="{FF2B5EF4-FFF2-40B4-BE49-F238E27FC236}">
                <a16:creationId xmlns:a16="http://schemas.microsoft.com/office/drawing/2014/main" id="{E71300F7-73E2-FFF5-0101-BC16B6A00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75D5B7FC-135A-FD5A-0663-259B5BC723CA}"/>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أصبح الإعلام البيئي والمناخي مجالاً حيوياً للإبداع، حيث يتطلب استخدام تقنيات مبتكرة لسرد قصص التغير المناخي وتأثيره بطرق مؤثرة ومحفزة للعمل.</a:t>
            </a:r>
          </a:p>
          <a:p>
            <a:pPr algn="just" rtl="1">
              <a:lnSpc>
                <a:spcPct val="200000"/>
              </a:lnSpc>
            </a:pPr>
            <a:r>
              <a:rPr lang="ar-SA" dirty="0">
                <a:latin typeface="Alexandria" charset="0"/>
                <a:cs typeface="Alexandria" charset="0"/>
              </a:rPr>
              <a:t>2. يمكن للمبدعين استخدام الواقع الافتراضي والواقع المعزز لنقل الجمهور إلى مناطق متأثرة بالتغير المناخي، مما يخلق وعياً عميقاً ويحفز على اتخاذ إجراءات إيجابية.</a:t>
            </a:r>
          </a:p>
          <a:p>
            <a:pPr algn="just" rtl="1">
              <a:lnSpc>
                <a:spcPct val="200000"/>
              </a:lnSpc>
            </a:pPr>
            <a:r>
              <a:rPr lang="ar-SA" dirty="0">
                <a:latin typeface="Alexandria" charset="0"/>
                <a:cs typeface="Alexandria" charset="0"/>
              </a:rPr>
              <a:t>3. يجب على الإعلام البيئي أن يبتعد عن مجرد تقديم الحقائق، وأن يركز على القصص الإنسانية والحلول المبتكرة، لربط الجمهور بالقضية وجعلها جزءاً من حياتهم اليومية.</a:t>
            </a:r>
          </a:p>
        </p:txBody>
      </p:sp>
      <p:cxnSp>
        <p:nvCxnSpPr>
          <p:cNvPr id="3" name="Straight Connector 2">
            <a:extLst>
              <a:ext uri="{FF2B5EF4-FFF2-40B4-BE49-F238E27FC236}">
                <a16:creationId xmlns:a16="http://schemas.microsoft.com/office/drawing/2014/main" id="{6C467D53-7DEC-3E5C-2F6E-ACF6EBC9818B}"/>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B8007D86-3A74-039D-F8E3-AB12083E4533}"/>
              </a:ext>
            </a:extLst>
          </p:cNvPr>
          <p:cNvSpPr txBox="1"/>
          <p:nvPr/>
        </p:nvSpPr>
        <p:spPr>
          <a:xfrm>
            <a:off x="191317" y="3764877"/>
            <a:ext cx="3668571"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تغطية قناة "الشرق" لقمة المناخ (كوب 30) في دبي، واستخدامها لتقنيات متقدمة في عرض البيانات البيئية وتأثيرها على المنطقة.</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endParaRPr lang="en-US" sz="1400" dirty="0">
              <a:latin typeface="Alexandria" pitchFamily="2" charset="-78"/>
              <a:cs typeface="Alexandria" pitchFamily="2" charset="-78"/>
            </a:endParaRPr>
          </a:p>
          <a:p>
            <a:pPr algn="just">
              <a:lnSpc>
                <a:spcPct val="150000"/>
              </a:lnSpc>
            </a:pPr>
            <a:r>
              <a:rPr lang="en-US" sz="1400" dirty="0">
                <a:latin typeface="Alexandria" pitchFamily="2" charset="-78"/>
                <a:cs typeface="Alexandria" pitchFamily="2" charset="-78"/>
              </a:rPr>
              <a:t>http://asharq.com/tags/</a:t>
            </a:r>
            <a:r>
              <a:rPr lang="ar-SA" sz="1400" dirty="0">
                <a:latin typeface="Alexandria" pitchFamily="2" charset="-78"/>
                <a:cs typeface="Alexandria" pitchFamily="2" charset="-78"/>
              </a:rPr>
              <a:t>مؤتمر-المناخ</a:t>
            </a:r>
          </a:p>
        </p:txBody>
      </p:sp>
      <p:pic>
        <p:nvPicPr>
          <p:cNvPr id="8" name="Picture 7">
            <a:extLst>
              <a:ext uri="{FF2B5EF4-FFF2-40B4-BE49-F238E27FC236}">
                <a16:creationId xmlns:a16="http://schemas.microsoft.com/office/drawing/2014/main" id="{5D30F3B0-947F-A94B-A763-EA38B62907F9}"/>
              </a:ext>
            </a:extLst>
          </p:cNvPr>
          <p:cNvPicPr>
            <a:picLocks noChangeAspect="1"/>
          </p:cNvPicPr>
          <p:nvPr/>
        </p:nvPicPr>
        <p:blipFill>
          <a:blip r:embed="rId3"/>
          <a:stretch>
            <a:fillRect/>
          </a:stretch>
        </p:blipFill>
        <p:spPr>
          <a:xfrm>
            <a:off x="261308" y="1896897"/>
            <a:ext cx="3598579" cy="14089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6216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23E0F-D350-BD5D-DE01-96790889388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3D71DE5-3BEA-4764-E323-3D49B66C24C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D8E634F-694D-E150-47B1-838B65ED3E41}"/>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5025ADB-63F4-1F02-9548-AC9821EC064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السرد القصصي للتغير المناخي</a:t>
            </a:r>
          </a:p>
        </p:txBody>
      </p:sp>
      <p:pic>
        <p:nvPicPr>
          <p:cNvPr id="17" name="Graphic 21">
            <a:extLst>
              <a:ext uri="{FF2B5EF4-FFF2-40B4-BE49-F238E27FC236}">
                <a16:creationId xmlns:a16="http://schemas.microsoft.com/office/drawing/2014/main" id="{98AA0AB7-CEDD-AA1C-9E17-F7C9227FCC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85FEF69-85EE-C61E-6761-D728AAD02C1C}"/>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يتطلب سرد قصص التغير المناخي إبداعاً في استخدام اللغة والصور والبيانات، لتبسيط القضايا المعقدة وجعلها ملموسة ومؤثرة على المستوى الشخصي.</a:t>
            </a:r>
          </a:p>
          <a:p>
            <a:pPr algn="just" rtl="1">
              <a:lnSpc>
                <a:spcPct val="200000"/>
              </a:lnSpc>
            </a:pPr>
            <a:r>
              <a:rPr lang="ar-SA" dirty="0">
                <a:latin typeface="Alexandria" charset="0"/>
                <a:cs typeface="Alexandria" charset="0"/>
              </a:rPr>
              <a:t>2. يمكن للمبدعين استخدام القصص الإنسانية للأشخاص المتأثرين بالتغير المناخي، والتركيز على الحلول المبتكرة والمبادرات الإيجابية، بدلاً من التركيز فقط على الكوارث.</a:t>
            </a:r>
          </a:p>
          <a:p>
            <a:pPr algn="just" rtl="1">
              <a:lnSpc>
                <a:spcPct val="200000"/>
              </a:lnSpc>
            </a:pPr>
            <a:r>
              <a:rPr lang="ar-SA" dirty="0">
                <a:latin typeface="Alexandria" charset="0"/>
                <a:cs typeface="Alexandria" charset="0"/>
              </a:rPr>
              <a:t>3. يجب أن يكون السرد القصصي متعدد المنصات، باستخدام الفيديو القصير، والبودكاست، والمحتوى التفاعلي، لضمان وصول الرسالة إلى أوسع شريحة من الجمهور.</a:t>
            </a:r>
          </a:p>
        </p:txBody>
      </p:sp>
      <p:cxnSp>
        <p:nvCxnSpPr>
          <p:cNvPr id="3" name="Straight Connector 2">
            <a:extLst>
              <a:ext uri="{FF2B5EF4-FFF2-40B4-BE49-F238E27FC236}">
                <a16:creationId xmlns:a16="http://schemas.microsoft.com/office/drawing/2014/main" id="{14664BCD-5DF7-7DA7-B022-6649047271B3}"/>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17862EE-24C2-39F2-9679-EFF861E120E5}"/>
              </a:ext>
            </a:extLst>
          </p:cNvPr>
          <p:cNvSpPr txBox="1"/>
          <p:nvPr/>
        </p:nvSpPr>
        <p:spPr>
          <a:xfrm>
            <a:off x="191317" y="3803789"/>
            <a:ext cx="3668571" cy="2964338"/>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مبادرة " شباب بتحب مصر"، التي تستخدم منصات (الموقع الإلكتروني الرسمي وشبكات  التواصل الاجتماعي) لسرد قصص عن تأثير التغير المناخي على المجتمعات المحلية.</a:t>
            </a:r>
          </a:p>
          <a:p>
            <a:pPr algn="just" rtl="1">
              <a:lnSpc>
                <a:spcPct val="150000"/>
              </a:lnSpc>
            </a:pPr>
            <a:r>
              <a:rPr lang="ar-SA" sz="1400" dirty="0">
                <a:latin typeface="Alexandria" pitchFamily="2" charset="-78"/>
                <a:cs typeface="Alexandria" pitchFamily="2" charset="-78"/>
              </a:rPr>
              <a:t>الرابط:  </a:t>
            </a:r>
            <a:r>
              <a:rPr lang="en-US" sz="1400" dirty="0">
                <a:latin typeface="Alexandria" pitchFamily="2" charset="-78"/>
                <a:cs typeface="Alexandria" pitchFamily="2" charset="-78"/>
              </a:rPr>
              <a:t>https://yle-foundation.com/cop</a:t>
            </a:r>
            <a:endParaRPr lang="ar-SA" sz="1400" dirty="0">
              <a:latin typeface="Alexandria" pitchFamily="2" charset="-78"/>
              <a:cs typeface="Alexandria" pitchFamily="2" charset="-78"/>
            </a:endParaRPr>
          </a:p>
          <a:p>
            <a:pPr algn="r" rtl="1">
              <a:lnSpc>
                <a:spcPct val="150000"/>
              </a:lnSpc>
            </a:pPr>
            <a:br>
              <a:rPr lang="ar-SA" sz="1200" b="1" dirty="0">
                <a:latin typeface="Alexandria" pitchFamily="2" charset="-78"/>
                <a:cs typeface="Alexandria" pitchFamily="2" charset="-78"/>
              </a:rPr>
            </a:br>
            <a:r>
              <a:rPr lang="ar-SA" sz="1200" b="1" dirty="0">
                <a:latin typeface="Alexandria" pitchFamily="2" charset="-78"/>
                <a:cs typeface="Alexandria" pitchFamily="2" charset="-78"/>
              </a:rPr>
              <a:t>مثال آخر: أول صحيفة مناخية في العالم</a:t>
            </a:r>
          </a:p>
          <a:p>
            <a:pPr algn="r" rtl="1">
              <a:lnSpc>
                <a:spcPct val="150000"/>
              </a:lnSpc>
            </a:pPr>
            <a:r>
              <a:rPr lang="ar-SA" sz="1400" dirty="0">
                <a:latin typeface="Alexandria" pitchFamily="2" charset="-78"/>
                <a:cs typeface="Alexandria" pitchFamily="2" charset="-78"/>
              </a:rPr>
              <a:t>الرابط: </a:t>
            </a:r>
            <a:br>
              <a:rPr lang="ar-SA" sz="1400" dirty="0">
                <a:latin typeface="Alexandria" pitchFamily="2" charset="-78"/>
                <a:cs typeface="Alexandria" pitchFamily="2" charset="-78"/>
              </a:rPr>
            </a:br>
            <a:r>
              <a:rPr lang="en-US" sz="1400" dirty="0">
                <a:latin typeface="Alexandria" pitchFamily="2" charset="-78"/>
                <a:cs typeface="Alexandria" pitchFamily="2" charset="-78"/>
              </a:rPr>
              <a:t>https://wam.ae/a/aq3m1gq</a:t>
            </a:r>
            <a:endParaRPr lang="ar-SA" sz="1400" dirty="0">
              <a:latin typeface="Alexandria" pitchFamily="2" charset="-78"/>
              <a:cs typeface="Alexandria" pitchFamily="2" charset="-78"/>
            </a:endParaRPr>
          </a:p>
        </p:txBody>
      </p:sp>
      <p:pic>
        <p:nvPicPr>
          <p:cNvPr id="12290" name="Picture 2">
            <a:extLst>
              <a:ext uri="{FF2B5EF4-FFF2-40B4-BE49-F238E27FC236}">
                <a16:creationId xmlns:a16="http://schemas.microsoft.com/office/drawing/2014/main" id="{36EF5AE2-33E7-7728-1D23-3020F4911D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771" y="1731221"/>
            <a:ext cx="3113662" cy="1795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783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290"/>
                                        </p:tgtEl>
                                        <p:attrNameLst>
                                          <p:attrName>style.visibility</p:attrName>
                                        </p:attrNameLst>
                                      </p:cBhvr>
                                      <p:to>
                                        <p:strVal val="visible"/>
                                      </p:to>
                                    </p:set>
                                    <p:animEffect transition="in" filter="fade">
                                      <p:cBhvr>
                                        <p:cTn id="27" dur="1000"/>
                                        <p:tgtEl>
                                          <p:spTgt spid="12290"/>
                                        </p:tgtEl>
                                      </p:cBhvr>
                                    </p:animEffect>
                                    <p:anim calcmode="lin" valueType="num">
                                      <p:cBhvr>
                                        <p:cTn id="28" dur="1000" fill="hold"/>
                                        <p:tgtEl>
                                          <p:spTgt spid="12290"/>
                                        </p:tgtEl>
                                        <p:attrNameLst>
                                          <p:attrName>ppt_x</p:attrName>
                                        </p:attrNameLst>
                                      </p:cBhvr>
                                      <p:tavLst>
                                        <p:tav tm="0">
                                          <p:val>
                                            <p:strVal val="#ppt_x"/>
                                          </p:val>
                                        </p:tav>
                                        <p:tav tm="100000">
                                          <p:val>
                                            <p:strVal val="#ppt_x"/>
                                          </p:val>
                                        </p:tav>
                                      </p:tavLst>
                                    </p:anim>
                                    <p:anim calcmode="lin" valueType="num">
                                      <p:cBhvr>
                                        <p:cTn id="29" dur="1000" fill="hold"/>
                                        <p:tgtEl>
                                          <p:spTgt spid="1229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493A5-034F-8B54-9001-5312C55E941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FD2E97D-5412-6868-D760-52A1E1004AE2}"/>
              </a:ext>
            </a:extLst>
          </p:cNvPr>
          <p:cNvPicPr>
            <a:picLocks noChangeAspect="1"/>
          </p:cNvPicPr>
          <p:nvPr/>
        </p:nvPicPr>
        <p:blipFill>
          <a:blip r:embed="rId2"/>
          <a:stretch>
            <a:fillRect/>
          </a:stretch>
        </p:blipFill>
        <p:spPr>
          <a:xfrm>
            <a:off x="91972" y="1795347"/>
            <a:ext cx="3945084" cy="18687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76F62F16-070B-9F25-1D95-D904989DAF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675CFEB-CB80-B9D1-B82D-55741023823E}"/>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A20C397-34CB-0885-5023-264D225D1C3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الواقع الافتراضي في التوعية البيئية</a:t>
            </a:r>
          </a:p>
        </p:txBody>
      </p:sp>
      <p:pic>
        <p:nvPicPr>
          <p:cNvPr id="17" name="Graphic 21">
            <a:extLst>
              <a:ext uri="{FF2B5EF4-FFF2-40B4-BE49-F238E27FC236}">
                <a16:creationId xmlns:a16="http://schemas.microsoft.com/office/drawing/2014/main" id="{1AC77D60-84BB-3144-0DD6-9AF4A33189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A74BB58A-85FD-9F0A-CCF2-1E46DD836270}"/>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الواقع الافتراضي أداة قوية للتوعية البيئية، حيث ينقل المستخدم إلى بيئات متأثرة بالتلوث أو التغير المناخي، مما يخلق تجربة غامرة ومؤثرة لا تُنسى.</a:t>
            </a:r>
          </a:p>
          <a:p>
            <a:pPr algn="just" rtl="1">
              <a:lnSpc>
                <a:spcPct val="200000"/>
              </a:lnSpc>
            </a:pPr>
            <a:r>
              <a:rPr lang="ar-SA" dirty="0">
                <a:latin typeface="Alexandria" charset="0"/>
                <a:cs typeface="Alexandria" charset="0"/>
              </a:rPr>
              <a:t>2. يمكن استخدام الواقع الافتراضي لمحاكاة تأثير السلوكيات البشرية على البيئة، مثل إزالة الغابات أو تلوث المحيطات، مما يحفز على تغيير السلوكيات السلبية.</a:t>
            </a:r>
          </a:p>
          <a:p>
            <a:pPr algn="just" rtl="1">
              <a:lnSpc>
                <a:spcPct val="200000"/>
              </a:lnSpc>
            </a:pPr>
            <a:r>
              <a:rPr lang="ar-SA" dirty="0">
                <a:latin typeface="Alexandria" charset="0"/>
                <a:cs typeface="Alexandria" charset="0"/>
              </a:rPr>
              <a:t>3. يجب على المبدعين التعاون مع العلماء والناشطين البيئيين لإنشاء محتوى واقع افتراضي دقيق ومؤثر، يجمع بين العلم والسرد القصصي لخلق وعي عميق.</a:t>
            </a:r>
          </a:p>
        </p:txBody>
      </p:sp>
      <p:cxnSp>
        <p:nvCxnSpPr>
          <p:cNvPr id="3" name="Straight Connector 2">
            <a:extLst>
              <a:ext uri="{FF2B5EF4-FFF2-40B4-BE49-F238E27FC236}">
                <a16:creationId xmlns:a16="http://schemas.microsoft.com/office/drawing/2014/main" id="{426CC3BE-6CC5-3B8E-F3BA-250C2D150A2E}"/>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C34E059-8B4C-96E3-221C-68127B4CED07}"/>
              </a:ext>
            </a:extLst>
          </p:cNvPr>
          <p:cNvSpPr txBox="1"/>
          <p:nvPr/>
        </p:nvSpPr>
        <p:spPr>
          <a:xfrm>
            <a:off x="191317" y="3871881"/>
            <a:ext cx="3668571" cy="2877263"/>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تجربة بالواقع الافتراضي تأخذك للغوص بين الشعاب المرجانية في المحيط، حيث تلهم عالمة الأحياء البحرية، إيريكا وولسي، عمليات الحفاظ على المحيطات من خلال إرشاد الناس خلال رحلة الغوص بالواقع الافتراضي.</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a:t>
            </a:r>
          </a:p>
          <a:p>
            <a:pPr algn="just">
              <a:lnSpc>
                <a:spcPct val="150000"/>
              </a:lnSpc>
            </a:pPr>
            <a:r>
              <a:rPr lang="en-US" sz="1200" dirty="0">
                <a:latin typeface="Alexandria" pitchFamily="2" charset="-78"/>
                <a:cs typeface="Alexandria" pitchFamily="2" charset="-78"/>
              </a:rPr>
              <a:t>https://arabic.cnn.com/travel/video/2021/03/03/v102734-erika-woolsey-vr-dive-hydrous-cte</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2457802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B8D5C-295A-5901-91C0-5F10E044FED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B4D4505-4876-CBB6-1013-9633DD889C8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8A3D60-8A78-DE03-904B-8E0EE4AC7EDA}"/>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EB5E2BD-E3A8-ADCD-E699-BBCE5899E3E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الترفيهي وصناعة المحتوى</a:t>
            </a:r>
          </a:p>
        </p:txBody>
      </p:sp>
      <p:pic>
        <p:nvPicPr>
          <p:cNvPr id="17" name="Graphic 21">
            <a:extLst>
              <a:ext uri="{FF2B5EF4-FFF2-40B4-BE49-F238E27FC236}">
                <a16:creationId xmlns:a16="http://schemas.microsoft.com/office/drawing/2014/main" id="{A8E75927-3D6F-6E84-277F-5FC38F5E29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9702359C-E120-8FBB-A7CD-EB99D9F57A7A}"/>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الإعلام الترفيهي تحولات جذرية مدفوعة بالمنصات الرقمية، حيث امتد ليشمل قصصاً تفاعلية ومنصات متنوعة تقدم محتوى جذاباً ومبتكراً، مما يتطلب تصميم محتوى ترفيهي جذاب.</a:t>
            </a:r>
          </a:p>
          <a:p>
            <a:pPr algn="just" rtl="1">
              <a:lnSpc>
                <a:spcPct val="200000"/>
              </a:lnSpc>
            </a:pPr>
            <a:r>
              <a:rPr lang="ar-SA" dirty="0">
                <a:latin typeface="Alexandria" charset="0"/>
                <a:cs typeface="Alexandria" charset="0"/>
              </a:rPr>
              <a:t>2. تتعدد أشكال الإبداع لتشمل المنصات الرقمية للبث مثل "نتفليكس" و"يوتيوب"، والمحتوى التفاعلي الذي يسمح للمشاهدين بالتفاعل مع القصة، والألعاب الإلكترونية، واستخدام الذكاء الاصطناعي في الإنتاج.</a:t>
            </a:r>
          </a:p>
          <a:p>
            <a:pPr algn="just" rtl="1">
              <a:lnSpc>
                <a:spcPct val="200000"/>
              </a:lnSpc>
            </a:pPr>
            <a:r>
              <a:rPr lang="ar-SA" dirty="0">
                <a:latin typeface="Alexandria" charset="0"/>
                <a:cs typeface="Alexandria" charset="0"/>
              </a:rPr>
              <a:t>3. لتعزيز الإبداع، يجب تبني عقلية التجريب والتركيز على القصة، واستخدام تقنيات السرد القصصي المتشعب، مع الانتباه لأهمية الجودة والإنتاج، ودمج الخبرات من مجالات مختلفة.</a:t>
            </a:r>
          </a:p>
        </p:txBody>
      </p:sp>
      <p:cxnSp>
        <p:nvCxnSpPr>
          <p:cNvPr id="3" name="Straight Connector 2">
            <a:extLst>
              <a:ext uri="{FF2B5EF4-FFF2-40B4-BE49-F238E27FC236}">
                <a16:creationId xmlns:a16="http://schemas.microsoft.com/office/drawing/2014/main" id="{106C09A5-AAD6-2CB3-3732-DCFE74AAA7CF}"/>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3DA9F59D-7A08-8C73-DB93-9E73F11C3F24}"/>
              </a:ext>
            </a:extLst>
          </p:cNvPr>
          <p:cNvSpPr txBox="1"/>
          <p:nvPr/>
        </p:nvSpPr>
        <p:spPr>
          <a:xfrm>
            <a:off x="116733" y="3687055"/>
            <a:ext cx="3871604" cy="284892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شركة "خرابيش" الأردنية، وهي واحدة من أكبر المؤسسات العربية الإعلامية التي تقدم محتوى مرئياً على شبكة الإنترنت من خلال قنوات متعددة، وتجاوز عدد متابعيها الملايين، وهي مختصة بإنتاج الفيديوهات وصناعة الإعلام الترفيهي وفق قواعد جديدة.</a:t>
            </a:r>
          </a:p>
          <a:p>
            <a:pPr algn="just" rtl="1">
              <a:lnSpc>
                <a:spcPct val="150000"/>
              </a:lnSpc>
            </a:pPr>
            <a:endParaRPr lang="ar-SA" sz="9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endParaRPr lang="en-US" sz="1400" dirty="0">
              <a:latin typeface="Alexandria" pitchFamily="2" charset="-78"/>
              <a:cs typeface="Alexandria" pitchFamily="2" charset="-78"/>
            </a:endParaRPr>
          </a:p>
          <a:p>
            <a:pPr algn="just">
              <a:lnSpc>
                <a:spcPct val="150000"/>
              </a:lnSpc>
            </a:pPr>
            <a:r>
              <a:rPr lang="en-US" sz="1400" dirty="0">
                <a:latin typeface="Alexandria" pitchFamily="2" charset="-78"/>
                <a:cs typeface="Alexandria" pitchFamily="2" charset="-78"/>
              </a:rPr>
              <a:t>https://youtu.be/-yK6hA6CbEI</a:t>
            </a:r>
            <a:endParaRPr lang="ar-SA" sz="1400" dirty="0">
              <a:latin typeface="Alexandria" pitchFamily="2" charset="-78"/>
              <a:cs typeface="Alexandria" pitchFamily="2" charset="-78"/>
            </a:endParaRPr>
          </a:p>
        </p:txBody>
      </p:sp>
      <p:pic>
        <p:nvPicPr>
          <p:cNvPr id="13314" name="Picture 2">
            <a:extLst>
              <a:ext uri="{FF2B5EF4-FFF2-40B4-BE49-F238E27FC236}">
                <a16:creationId xmlns:a16="http://schemas.microsoft.com/office/drawing/2014/main" id="{61E1B831-E7DE-55E9-3734-EDFD4A7323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404" y="1602181"/>
            <a:ext cx="2149407" cy="1984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5498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3314"/>
                                        </p:tgtEl>
                                        <p:attrNameLst>
                                          <p:attrName>style.visibility</p:attrName>
                                        </p:attrNameLst>
                                      </p:cBhvr>
                                      <p:to>
                                        <p:strVal val="visible"/>
                                      </p:to>
                                    </p:set>
                                    <p:animEffect transition="in" filter="fade">
                                      <p:cBhvr>
                                        <p:cTn id="27" dur="1000"/>
                                        <p:tgtEl>
                                          <p:spTgt spid="13314"/>
                                        </p:tgtEl>
                                      </p:cBhvr>
                                    </p:animEffect>
                                    <p:anim calcmode="lin" valueType="num">
                                      <p:cBhvr>
                                        <p:cTn id="28" dur="1000" fill="hold"/>
                                        <p:tgtEl>
                                          <p:spTgt spid="13314"/>
                                        </p:tgtEl>
                                        <p:attrNameLst>
                                          <p:attrName>ppt_x</p:attrName>
                                        </p:attrNameLst>
                                      </p:cBhvr>
                                      <p:tavLst>
                                        <p:tav tm="0">
                                          <p:val>
                                            <p:strVal val="#ppt_x"/>
                                          </p:val>
                                        </p:tav>
                                        <p:tav tm="100000">
                                          <p:val>
                                            <p:strVal val="#ppt_x"/>
                                          </p:val>
                                        </p:tav>
                                      </p:tavLst>
                                    </p:anim>
                                    <p:anim calcmode="lin" valueType="num">
                                      <p:cBhvr>
                                        <p:cTn id="29" dur="1000" fill="hold"/>
                                        <p:tgtEl>
                                          <p:spTgt spid="133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8783D-4146-DB73-FB52-E49866CCC40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BAA8BA4-B24B-C524-3B6F-FF81A79D88E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E090210-4B5E-CE66-B967-65180210F955}"/>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B137816-B0D3-AB5E-6647-5B2A0B56913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السرد القصصي المتشعب والألعاب الإلكترونية</a:t>
            </a:r>
          </a:p>
        </p:txBody>
      </p:sp>
      <p:pic>
        <p:nvPicPr>
          <p:cNvPr id="17" name="Graphic 21">
            <a:extLst>
              <a:ext uri="{FF2B5EF4-FFF2-40B4-BE49-F238E27FC236}">
                <a16:creationId xmlns:a16="http://schemas.microsoft.com/office/drawing/2014/main" id="{6645CAB0-55A8-D092-CD2A-27EC8F389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CCC414D5-BB16-DB76-5A3F-9CECCF5D5A58}"/>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السرد القصصي المتشعب والألعاب الإلكترونية آفاقاً جديدة للإبداع الترفيهي، حيث يتيح للمستخدم أن يكون جزءاً من القصة ويؤثر في مسارها ونهايتها.</a:t>
            </a:r>
          </a:p>
          <a:p>
            <a:pPr algn="just" rtl="1">
              <a:lnSpc>
                <a:spcPct val="200000"/>
              </a:lnSpc>
            </a:pPr>
            <a:r>
              <a:rPr lang="ar-SA" dirty="0">
                <a:latin typeface="Alexandria" charset="0"/>
                <a:cs typeface="Alexandria" charset="0"/>
              </a:rPr>
              <a:t>2. تتضمن هذه التقنيات استخدام أدوات متقدمة لإنشاء قصص ذات مسارات متعددة، وتصميم بيئات لعب غامرة، ودمج عناصر التفاعل والتحفيز في المحتوى الترفيهي.</a:t>
            </a:r>
          </a:p>
          <a:p>
            <a:pPr algn="just" rtl="1">
              <a:lnSpc>
                <a:spcPct val="200000"/>
              </a:lnSpc>
            </a:pPr>
            <a:r>
              <a:rPr lang="ar-SA" dirty="0">
                <a:latin typeface="Alexandria" charset="0"/>
                <a:cs typeface="Alexandria" charset="0"/>
              </a:rPr>
              <a:t>3. يجب على المبدعين في هذا المجال الجمع بين مهارات الكتابة القصصية، والتصميم الجرافيكي، والبرمجة، لإنشاء تجارب ترفيهية فريدة ومبتكرة.</a:t>
            </a:r>
          </a:p>
        </p:txBody>
      </p:sp>
      <p:cxnSp>
        <p:nvCxnSpPr>
          <p:cNvPr id="3" name="Straight Connector 2">
            <a:extLst>
              <a:ext uri="{FF2B5EF4-FFF2-40B4-BE49-F238E27FC236}">
                <a16:creationId xmlns:a16="http://schemas.microsoft.com/office/drawing/2014/main" id="{2F16473E-1180-2935-EC7C-D6F0168E0F03}"/>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534B6FD-E1A2-4D67-667B-C31E8CEDEAE2}"/>
              </a:ext>
            </a:extLst>
          </p:cNvPr>
          <p:cNvSpPr txBox="1"/>
          <p:nvPr/>
        </p:nvSpPr>
        <p:spPr>
          <a:xfrm>
            <a:off x="160371" y="5553404"/>
            <a:ext cx="3871604" cy="1025345"/>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الألعاب الإلكترونية العربية التي تعتمد على قصص مستوحاة من التراث والثقافة العربية، وتتيح للاعبين التفاعل مع البيئة والشخصيات.</a:t>
            </a:r>
          </a:p>
        </p:txBody>
      </p:sp>
      <p:pic>
        <p:nvPicPr>
          <p:cNvPr id="14340" name="Picture 4">
            <a:extLst>
              <a:ext uri="{FF2B5EF4-FFF2-40B4-BE49-F238E27FC236}">
                <a16:creationId xmlns:a16="http://schemas.microsoft.com/office/drawing/2014/main" id="{A1ADBADC-F894-32E4-8969-756706D7CF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203" y="1628911"/>
            <a:ext cx="3088391" cy="38076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839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4340"/>
                                        </p:tgtEl>
                                        <p:attrNameLst>
                                          <p:attrName>style.visibility</p:attrName>
                                        </p:attrNameLst>
                                      </p:cBhvr>
                                      <p:to>
                                        <p:strVal val="visible"/>
                                      </p:to>
                                    </p:set>
                                    <p:animEffect transition="in" filter="fade">
                                      <p:cBhvr>
                                        <p:cTn id="27" dur="1000"/>
                                        <p:tgtEl>
                                          <p:spTgt spid="14340"/>
                                        </p:tgtEl>
                                      </p:cBhvr>
                                    </p:animEffect>
                                    <p:anim calcmode="lin" valueType="num">
                                      <p:cBhvr>
                                        <p:cTn id="28" dur="1000" fill="hold"/>
                                        <p:tgtEl>
                                          <p:spTgt spid="14340"/>
                                        </p:tgtEl>
                                        <p:attrNameLst>
                                          <p:attrName>ppt_x</p:attrName>
                                        </p:attrNameLst>
                                      </p:cBhvr>
                                      <p:tavLst>
                                        <p:tav tm="0">
                                          <p:val>
                                            <p:strVal val="#ppt_x"/>
                                          </p:val>
                                        </p:tav>
                                        <p:tav tm="100000">
                                          <p:val>
                                            <p:strVal val="#ppt_x"/>
                                          </p:val>
                                        </p:tav>
                                      </p:tavLst>
                                    </p:anim>
                                    <p:anim calcmode="lin" valueType="num">
                                      <p:cBhvr>
                                        <p:cTn id="29" dur="1000" fill="hold"/>
                                        <p:tgtEl>
                                          <p:spTgt spid="1434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48BAE-6ABE-841C-6C89-7FA591E5921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8A42C3F-3120-05BC-E779-80E90042D61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EBFF0D4-3A0A-0462-11E6-42EC781B3F5A}"/>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58D3078-23D0-10C9-3E7E-39BEF5BAE91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الذكاء الاصطناعي في الإنتاج الترفيهي</a:t>
            </a:r>
          </a:p>
        </p:txBody>
      </p:sp>
      <p:pic>
        <p:nvPicPr>
          <p:cNvPr id="17" name="Graphic 21">
            <a:extLst>
              <a:ext uri="{FF2B5EF4-FFF2-40B4-BE49-F238E27FC236}">
                <a16:creationId xmlns:a16="http://schemas.microsoft.com/office/drawing/2014/main" id="{3A52A14E-ACC0-B9F1-BB55-7A2BEC6353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F92EBE50-1A94-5755-B1F7-C9AF1A5A27F5}"/>
              </a:ext>
            </a:extLst>
          </p:cNvPr>
          <p:cNvSpPr txBox="1"/>
          <p:nvPr/>
        </p:nvSpPr>
        <p:spPr>
          <a:xfrm>
            <a:off x="911157" y="1833428"/>
            <a:ext cx="10369685" cy="395037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يُستخدم الذكاء الاصطناعي بشكل متزايد في الإنتاج الترفيهي، من كتابة السيناريوهات وتوليد الموسيقى، إلى تحسين المؤثرات البصرية وتخصيص المحتوى للمشاهدين.</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يساعد الذكاء الاصطناعي في أتمتة المهام الروتينية، مما يتيح للمبدعين التركيز على الجوانب الإبداعية، وتقديم محتوى أكثر جودة وإبداعاً في وقت أقل.</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على المبدعين في هذا المجال تعلم كيفية استخدام أدوات الذكاء الاصطناعي بفعالية، ودمجها في عملية الإنتاج لتعزيز الإبداع والكفاءة.</a:t>
            </a:r>
          </a:p>
        </p:txBody>
      </p:sp>
    </p:spTree>
    <p:extLst>
      <p:ext uri="{BB962C8B-B14F-4D97-AF65-F5344CB8AC3E}">
        <p14:creationId xmlns:p14="http://schemas.microsoft.com/office/powerpoint/2010/main" val="417970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3571E-B85A-B7E2-1055-6B04544E12B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2CBE36A-D97C-AA10-23D0-C622A9B63AC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16CE677-267E-CBCA-ADCC-7F3546F5B1EA}"/>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2B4BDBB-2314-92ED-551F-B3E863C9876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التعليمي والتدريب</a:t>
            </a:r>
          </a:p>
        </p:txBody>
      </p:sp>
      <p:pic>
        <p:nvPicPr>
          <p:cNvPr id="17" name="Graphic 21">
            <a:extLst>
              <a:ext uri="{FF2B5EF4-FFF2-40B4-BE49-F238E27FC236}">
                <a16:creationId xmlns:a16="http://schemas.microsoft.com/office/drawing/2014/main" id="{B7AAF604-43F3-F508-5DE3-D7C3E29D2D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9FB7E1E6-243B-2C84-B8C2-1C090D7102A2}"/>
              </a:ext>
            </a:extLst>
          </p:cNvPr>
          <p:cNvSpPr txBox="1"/>
          <p:nvPr/>
        </p:nvSpPr>
        <p:spPr>
          <a:xfrm>
            <a:off x="1225685" y="1761588"/>
            <a:ext cx="9980579" cy="395037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الإعلام التعليمي تحولاً جذرياً، حيث أصبح يعتمد على تقنيات مبتكرة لتقديم محتوى تعليمي جذاب وتفاعلي، يتجاوز حدود الفصول الدراسية التقليدية.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تتضمن هذه التقنيات استخدام الواقع الافتراضي والواقع المعزز لإنشاء بيئات تعليمية غامرة، والذكاء الاصطناعي لتخصيص المحتوى التعليمي لكل طالب.</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على المبدعين في هذا المجال الجمع بين مهارات السرد القصصي، والتصميم التعليمي، والتقنية، لإنشاء تجارب تعليمية فعالة ومحفزة.</a:t>
            </a:r>
          </a:p>
        </p:txBody>
      </p:sp>
    </p:spTree>
    <p:extLst>
      <p:ext uri="{BB962C8B-B14F-4D97-AF65-F5344CB8AC3E}">
        <p14:creationId xmlns:p14="http://schemas.microsoft.com/office/powerpoint/2010/main" val="3304580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F5111-5000-3630-376F-4F70DBF8EACB}"/>
            </a:ext>
          </a:extLst>
        </p:cNvPr>
        <p:cNvGrpSpPr/>
        <p:nvPr/>
      </p:nvGrpSpPr>
      <p:grpSpPr>
        <a:xfrm>
          <a:off x="0" y="0"/>
          <a:ext cx="0" cy="0"/>
          <a:chOff x="0" y="0"/>
          <a:chExt cx="0" cy="0"/>
        </a:xfrm>
      </p:grpSpPr>
      <p:pic>
        <p:nvPicPr>
          <p:cNvPr id="15364" name="Picture 4">
            <a:extLst>
              <a:ext uri="{FF2B5EF4-FFF2-40B4-BE49-F238E27FC236}">
                <a16:creationId xmlns:a16="http://schemas.microsoft.com/office/drawing/2014/main" id="{35CA48FB-16E8-980E-3A82-F973278BD64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533" y="1747778"/>
            <a:ext cx="3614768" cy="2408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7FD8E96B-4803-60AA-196B-99948CA2671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5AE0BE3-D246-3DAE-35FB-DF8C4E34F990}"/>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F4C2E73-87FE-9BD8-2AD6-17F123DC5A7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الواقع الافتراضي في التعليم والتدريب</a:t>
            </a:r>
          </a:p>
        </p:txBody>
      </p:sp>
      <p:pic>
        <p:nvPicPr>
          <p:cNvPr id="17" name="Graphic 21">
            <a:extLst>
              <a:ext uri="{FF2B5EF4-FFF2-40B4-BE49-F238E27FC236}">
                <a16:creationId xmlns:a16="http://schemas.microsoft.com/office/drawing/2014/main" id="{31AA2D39-DD10-B176-528E-4997485D63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9B12B9F4-77BB-34A4-0920-FACD0639BAD6}"/>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الواقع الافتراضي أداة قوية في التعليم والتدريب، حيث يتيح للطلاب التفاعل مع مفاهيم معقدة في بيئات آمنة ومحفزة، مما يعزز الفهم والتطبيق العملي.</a:t>
            </a:r>
          </a:p>
          <a:p>
            <a:pPr algn="just" rtl="1">
              <a:lnSpc>
                <a:spcPct val="200000"/>
              </a:lnSpc>
            </a:pPr>
            <a:r>
              <a:rPr lang="ar-SA" dirty="0">
                <a:latin typeface="Alexandria" charset="0"/>
                <a:cs typeface="Alexandria" charset="0"/>
              </a:rPr>
              <a:t>2. يمكن استخدام الواقع الافتراضي لمحاكاة التجارب العلمية الخطرة، أو التدريب على المهارات المهنية في بيئات واقعية، مما يقلل من التكاليف والمخاطر.</a:t>
            </a:r>
          </a:p>
          <a:p>
            <a:pPr algn="just" rtl="1">
              <a:lnSpc>
                <a:spcPct val="200000"/>
              </a:lnSpc>
            </a:pPr>
            <a:r>
              <a:rPr lang="ar-SA" dirty="0">
                <a:latin typeface="Alexandria" charset="0"/>
                <a:cs typeface="Alexandria" charset="0"/>
              </a:rPr>
              <a:t>3. يجب على المبدعين في هذا المجال التعاون مع الخبراء التعليميين لإنشاء محتوى واقع افتراضي دقيق ومؤثر، يجمع بين العلم والسرد القصصي لخلق تجربة تعليمية فريدة.</a:t>
            </a:r>
          </a:p>
        </p:txBody>
      </p:sp>
      <p:cxnSp>
        <p:nvCxnSpPr>
          <p:cNvPr id="3" name="Straight Connector 2">
            <a:extLst>
              <a:ext uri="{FF2B5EF4-FFF2-40B4-BE49-F238E27FC236}">
                <a16:creationId xmlns:a16="http://schemas.microsoft.com/office/drawing/2014/main" id="{E829E1C1-8912-ED30-310F-E0D8AD961DC7}"/>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E823AC8-0DB6-CDAD-684D-5031E3B04376}"/>
              </a:ext>
            </a:extLst>
          </p:cNvPr>
          <p:cNvSpPr txBox="1"/>
          <p:nvPr/>
        </p:nvSpPr>
        <p:spPr>
          <a:xfrm>
            <a:off x="191317" y="4204777"/>
            <a:ext cx="3719200"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بعض الجامعات العربية لتقنية الواقع الافتراضي في تدريب طلاب الطب والهندسة على المهارات العملية.</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a:t>
            </a:r>
          </a:p>
          <a:p>
            <a:pPr algn="just">
              <a:lnSpc>
                <a:spcPct val="150000"/>
              </a:lnSpc>
            </a:pPr>
            <a:r>
              <a:rPr lang="en-US" sz="1400" dirty="0">
                <a:latin typeface="Alexandria" pitchFamily="2" charset="-78"/>
                <a:cs typeface="Alexandria" pitchFamily="2" charset="-78"/>
              </a:rPr>
              <a:t>https://www.spa.gov.sa/45d3933953l</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4087809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5364"/>
                                        </p:tgtEl>
                                        <p:attrNameLst>
                                          <p:attrName>style.visibility</p:attrName>
                                        </p:attrNameLst>
                                      </p:cBhvr>
                                      <p:to>
                                        <p:strVal val="visible"/>
                                      </p:to>
                                    </p:set>
                                    <p:animEffect transition="in" filter="fade">
                                      <p:cBhvr>
                                        <p:cTn id="27" dur="1000"/>
                                        <p:tgtEl>
                                          <p:spTgt spid="15364"/>
                                        </p:tgtEl>
                                      </p:cBhvr>
                                    </p:animEffect>
                                    <p:anim calcmode="lin" valueType="num">
                                      <p:cBhvr>
                                        <p:cTn id="28" dur="1000" fill="hold"/>
                                        <p:tgtEl>
                                          <p:spTgt spid="15364"/>
                                        </p:tgtEl>
                                        <p:attrNameLst>
                                          <p:attrName>ppt_x</p:attrName>
                                        </p:attrNameLst>
                                      </p:cBhvr>
                                      <p:tavLst>
                                        <p:tav tm="0">
                                          <p:val>
                                            <p:strVal val="#ppt_x"/>
                                          </p:val>
                                        </p:tav>
                                        <p:tav tm="100000">
                                          <p:val>
                                            <p:strVal val="#ppt_x"/>
                                          </p:val>
                                        </p:tav>
                                      </p:tavLst>
                                    </p:anim>
                                    <p:anim calcmode="lin" valueType="num">
                                      <p:cBhvr>
                                        <p:cTn id="29" dur="1000" fill="hold"/>
                                        <p:tgtEl>
                                          <p:spTgt spid="1536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94B0B-B800-A44C-229E-1CED73AF7D8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24871AB-F0F2-9038-FC81-9FD3DE07E2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A494104-6DDF-B7F3-91D7-CFF00552D51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22BAA2D-A867-A92E-0B36-598BD4F537A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تخصيص المحتوى التعليمي بالذكاء الاصطناعي</a:t>
            </a:r>
          </a:p>
        </p:txBody>
      </p:sp>
      <p:pic>
        <p:nvPicPr>
          <p:cNvPr id="17" name="Graphic 21">
            <a:extLst>
              <a:ext uri="{FF2B5EF4-FFF2-40B4-BE49-F238E27FC236}">
                <a16:creationId xmlns:a16="http://schemas.microsoft.com/office/drawing/2014/main" id="{98A179C4-A01D-24E8-8375-9188683ED4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B6482E03-B6BD-6B1F-1F80-6443F4629242}"/>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يساعد الذكاء الاصطناعي في تخصيص المحتوى التعليمي لكل طالب بناءً على مستوى معرفته وأسلوب تعلمه، مما يزيد من فعالية العملية التعليمية.</a:t>
            </a:r>
          </a:p>
          <a:p>
            <a:pPr algn="just" rtl="1">
              <a:lnSpc>
                <a:spcPct val="200000"/>
              </a:lnSpc>
            </a:pPr>
            <a:r>
              <a:rPr lang="ar-SA" dirty="0">
                <a:latin typeface="Alexandria" charset="0"/>
                <a:cs typeface="Alexandria" charset="0"/>
              </a:rPr>
              <a:t>2. يمكن للذكاء الاصطناعي تحليل أداء الطالب وتحديد نقاط القوة والضعف، وتقديم محتوى إضافي أو تمارين مخصصة لسد الفجوات المعرفية.</a:t>
            </a:r>
          </a:p>
          <a:p>
            <a:pPr algn="just" rtl="1">
              <a:lnSpc>
                <a:spcPct val="200000"/>
              </a:lnSpc>
            </a:pPr>
            <a:r>
              <a:rPr lang="ar-SA" dirty="0">
                <a:latin typeface="Alexandria" charset="0"/>
                <a:cs typeface="Alexandria" charset="0"/>
              </a:rPr>
              <a:t>3. يجب على المبدعين في هذا المجال استخدام أدوات الذكاء الاصطناعي بفعالية، ودمجها في عملية الإنتاج لتعزيز الإبداع والكفاءة في تقديم المحتوى التعليمي.</a:t>
            </a:r>
          </a:p>
        </p:txBody>
      </p:sp>
      <p:cxnSp>
        <p:nvCxnSpPr>
          <p:cNvPr id="3" name="Straight Connector 2">
            <a:extLst>
              <a:ext uri="{FF2B5EF4-FFF2-40B4-BE49-F238E27FC236}">
                <a16:creationId xmlns:a16="http://schemas.microsoft.com/office/drawing/2014/main" id="{311263E3-A3E7-A0B0-1E70-BE5625B3D7A7}"/>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DBC88ED-E94B-F896-5110-871179C8AF6F}"/>
              </a:ext>
            </a:extLst>
          </p:cNvPr>
          <p:cNvSpPr txBox="1"/>
          <p:nvPr/>
        </p:nvSpPr>
        <p:spPr>
          <a:xfrm>
            <a:off x="191317" y="4628531"/>
            <a:ext cx="3719200" cy="1914050"/>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منصات التعليم الإلكتروني العربية للذكاء الاصطناعي في تقديم اختبارات وتقييمات مخصصة للطلاب.</a:t>
            </a:r>
            <a:endParaRPr lang="en-US" sz="1400" dirty="0">
              <a:latin typeface="Alexandria" pitchFamily="2" charset="-78"/>
              <a:cs typeface="Alexandria" pitchFamily="2" charset="-78"/>
            </a:endParaRPr>
          </a:p>
          <a:p>
            <a:pPr algn="just" rtl="1">
              <a:lnSpc>
                <a:spcPct val="150000"/>
              </a:lnSpc>
            </a:pPr>
            <a:endParaRPr lang="ar-SA" sz="8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a:t>
            </a:r>
            <a:endParaRPr lang="en-US" sz="1400" dirty="0">
              <a:latin typeface="Alexandria" pitchFamily="2" charset="-78"/>
              <a:cs typeface="Alexandria" pitchFamily="2" charset="-78"/>
            </a:endParaRPr>
          </a:p>
          <a:p>
            <a:pPr algn="just" rtl="1">
              <a:lnSpc>
                <a:spcPct val="150000"/>
              </a:lnSpc>
            </a:pPr>
            <a:r>
              <a:rPr lang="en-US" sz="1400" dirty="0">
                <a:latin typeface="Alexandria" pitchFamily="2" charset="-78"/>
                <a:cs typeface="Alexandria" pitchFamily="2" charset="-78"/>
              </a:rPr>
              <a:t>https://goaie.abegs.org/</a:t>
            </a:r>
            <a:endParaRPr lang="ar-SA" sz="14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A1A7B608-5EE4-AC41-C178-2A3A46F5A6C7}"/>
              </a:ext>
            </a:extLst>
          </p:cNvPr>
          <p:cNvPicPr>
            <a:picLocks noChangeAspect="1"/>
          </p:cNvPicPr>
          <p:nvPr/>
        </p:nvPicPr>
        <p:blipFill>
          <a:blip r:embed="rId3"/>
          <a:stretch>
            <a:fillRect/>
          </a:stretch>
        </p:blipFill>
        <p:spPr>
          <a:xfrm>
            <a:off x="191318" y="2802729"/>
            <a:ext cx="3719200" cy="1757980"/>
          </a:xfrm>
          <a:prstGeom prst="rect">
            <a:avLst/>
          </a:prstGeom>
        </p:spPr>
      </p:pic>
      <p:pic>
        <p:nvPicPr>
          <p:cNvPr id="9" name="Picture 8">
            <a:extLst>
              <a:ext uri="{FF2B5EF4-FFF2-40B4-BE49-F238E27FC236}">
                <a16:creationId xmlns:a16="http://schemas.microsoft.com/office/drawing/2014/main" id="{4CE167C8-744A-AED9-5974-4E8E84FCBA89}"/>
              </a:ext>
            </a:extLst>
          </p:cNvPr>
          <p:cNvPicPr>
            <a:picLocks noChangeAspect="1"/>
          </p:cNvPicPr>
          <p:nvPr/>
        </p:nvPicPr>
        <p:blipFill>
          <a:blip r:embed="rId4"/>
          <a:stretch>
            <a:fillRect/>
          </a:stretch>
        </p:blipFill>
        <p:spPr>
          <a:xfrm>
            <a:off x="191317" y="1628686"/>
            <a:ext cx="3719200" cy="1162553"/>
          </a:xfrm>
          <a:prstGeom prst="rect">
            <a:avLst/>
          </a:prstGeom>
        </p:spPr>
      </p:pic>
    </p:spTree>
    <p:extLst>
      <p:ext uri="{BB962C8B-B14F-4D97-AF65-F5344CB8AC3E}">
        <p14:creationId xmlns:p14="http://schemas.microsoft.com/office/powerpoint/2010/main" val="3484103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F93A6F-58D9-A438-8603-1E287B99451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BACC99E4-0B83-B430-0085-3FE64F60CAB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FC073D5-51C8-712C-451E-3051949F09B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B6B0B3D-D710-DBFE-D290-500F4EFCEAC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الصحي والتوعية</a:t>
            </a:r>
          </a:p>
        </p:txBody>
      </p:sp>
      <p:pic>
        <p:nvPicPr>
          <p:cNvPr id="17" name="Graphic 21">
            <a:extLst>
              <a:ext uri="{FF2B5EF4-FFF2-40B4-BE49-F238E27FC236}">
                <a16:creationId xmlns:a16="http://schemas.microsoft.com/office/drawing/2014/main" id="{E2F87023-0ED3-B147-ACF9-DCFCEB7860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53456CE3-FF1C-A99B-302F-345E223C8157}"/>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أصبح الإعلام الصحي والتوعية مجالاً حيوياً للإبداع، حيث يتطلب استخدام تقنيات مبتكرة لسرد قصص الصحة والمرض بطرق مؤثرة ومحفزة للعمل.</a:t>
            </a:r>
          </a:p>
          <a:p>
            <a:pPr algn="just" rtl="1">
              <a:lnSpc>
                <a:spcPct val="200000"/>
              </a:lnSpc>
            </a:pPr>
            <a:r>
              <a:rPr lang="ar-SA" dirty="0">
                <a:latin typeface="Alexandria" charset="0"/>
                <a:cs typeface="Alexandria" charset="0"/>
              </a:rPr>
              <a:t>2. يمكن للمبدعين استخدام الواقع الافتراضي والواقع المعزز لنقل الجمهور إلى داخل جسم الإنسان، مما يخلق وعياً عميقاً بأهمية الحفاظ على الصحة.</a:t>
            </a:r>
          </a:p>
          <a:p>
            <a:pPr algn="just" rtl="1">
              <a:lnSpc>
                <a:spcPct val="200000"/>
              </a:lnSpc>
            </a:pPr>
            <a:r>
              <a:rPr lang="ar-SA" dirty="0">
                <a:latin typeface="Alexandria" charset="0"/>
                <a:cs typeface="Alexandria" charset="0"/>
              </a:rPr>
              <a:t>3. يجب على الإعلام الصحي أن يبتعد عن مجرد تقديم الحقائق، وأن يركز على القصص الإنسانية والحلول المبتكرة، لربط الجمهور بالقضية وجعلها جزءاً من حياتهم اليومية.</a:t>
            </a:r>
          </a:p>
        </p:txBody>
      </p:sp>
      <p:cxnSp>
        <p:nvCxnSpPr>
          <p:cNvPr id="3" name="Straight Connector 2">
            <a:extLst>
              <a:ext uri="{FF2B5EF4-FFF2-40B4-BE49-F238E27FC236}">
                <a16:creationId xmlns:a16="http://schemas.microsoft.com/office/drawing/2014/main" id="{C57D3CD4-CC42-8EDE-3AFD-C2EF63FB68E9}"/>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70DFBB21-9FB9-9F4C-6FE2-CD496FA9E279}"/>
              </a:ext>
            </a:extLst>
          </p:cNvPr>
          <p:cNvSpPr txBox="1"/>
          <p:nvPr/>
        </p:nvSpPr>
        <p:spPr>
          <a:xfrm>
            <a:off x="124842" y="3901068"/>
            <a:ext cx="3814859" cy="2297552"/>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حملات التوعية الصحية التي تطلقها وزارة الصحة السعودية، والتي تستخدم وسائل الإعلام الرقمي لتقديم محتوى توعوي جذاب ومؤثر.</a:t>
            </a:r>
          </a:p>
          <a:p>
            <a:pPr algn="just" rtl="1">
              <a:lnSpc>
                <a:spcPct val="150000"/>
              </a:lnSpc>
            </a:pPr>
            <a:endParaRPr lang="ar-SA" sz="105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endParaRPr lang="en-US" sz="1400" dirty="0">
              <a:latin typeface="Alexandria" pitchFamily="2" charset="-78"/>
              <a:cs typeface="Alexandria" pitchFamily="2" charset="-78"/>
            </a:endParaRPr>
          </a:p>
          <a:p>
            <a:pPr algn="just">
              <a:lnSpc>
                <a:spcPct val="150000"/>
              </a:lnSpc>
            </a:pPr>
            <a:r>
              <a:rPr lang="en-US" sz="1300" dirty="0">
                <a:latin typeface="Alexandria" pitchFamily="2" charset="-78"/>
                <a:cs typeface="Alexandria" pitchFamily="2" charset="-78"/>
              </a:rPr>
              <a:t>https://www.moh.gov.sa/Pages/Default.aspx</a:t>
            </a:r>
            <a:endParaRPr lang="ar-SA" sz="1300" dirty="0">
              <a:latin typeface="Alexandria" pitchFamily="2" charset="-78"/>
              <a:cs typeface="Alexandria" pitchFamily="2" charset="-78"/>
            </a:endParaRPr>
          </a:p>
        </p:txBody>
      </p:sp>
      <p:pic>
        <p:nvPicPr>
          <p:cNvPr id="9218" name="Picture 2" descr="Home">
            <a:extLst>
              <a:ext uri="{FF2B5EF4-FFF2-40B4-BE49-F238E27FC236}">
                <a16:creationId xmlns:a16="http://schemas.microsoft.com/office/drawing/2014/main" id="{B4C0FDC2-BC37-7BD8-C6F4-2E6D51BD34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774" y="1804016"/>
            <a:ext cx="2705100" cy="7239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a:extLst>
              <a:ext uri="{FF2B5EF4-FFF2-40B4-BE49-F238E27FC236}">
                <a16:creationId xmlns:a16="http://schemas.microsoft.com/office/drawing/2014/main" id="{CE0CCF48-D055-9331-9769-BBF735B1B24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501" y="2628723"/>
            <a:ext cx="3910517" cy="10538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1582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9218"/>
                                        </p:tgtEl>
                                        <p:attrNameLst>
                                          <p:attrName>style.visibility</p:attrName>
                                        </p:attrNameLst>
                                      </p:cBhvr>
                                      <p:to>
                                        <p:strVal val="visible"/>
                                      </p:to>
                                    </p:set>
                                    <p:animEffect transition="in" filter="fade">
                                      <p:cBhvr>
                                        <p:cTn id="27" dur="1000"/>
                                        <p:tgtEl>
                                          <p:spTgt spid="9218"/>
                                        </p:tgtEl>
                                      </p:cBhvr>
                                    </p:animEffect>
                                    <p:anim calcmode="lin" valueType="num">
                                      <p:cBhvr>
                                        <p:cTn id="28" dur="1000" fill="hold"/>
                                        <p:tgtEl>
                                          <p:spTgt spid="9218"/>
                                        </p:tgtEl>
                                        <p:attrNameLst>
                                          <p:attrName>ppt_x</p:attrName>
                                        </p:attrNameLst>
                                      </p:cBhvr>
                                      <p:tavLst>
                                        <p:tav tm="0">
                                          <p:val>
                                            <p:strVal val="#ppt_x"/>
                                          </p:val>
                                        </p:tav>
                                        <p:tav tm="100000">
                                          <p:val>
                                            <p:strVal val="#ppt_x"/>
                                          </p:val>
                                        </p:tav>
                                      </p:tavLst>
                                    </p:anim>
                                    <p:anim calcmode="lin" valueType="num">
                                      <p:cBhvr>
                                        <p:cTn id="29" dur="1000" fill="hold"/>
                                        <p:tgtEl>
                                          <p:spTgt spid="921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9220"/>
                                        </p:tgtEl>
                                        <p:attrNameLst>
                                          <p:attrName>style.visibility</p:attrName>
                                        </p:attrNameLst>
                                      </p:cBhvr>
                                      <p:to>
                                        <p:strVal val="visible"/>
                                      </p:to>
                                    </p:set>
                                    <p:animEffect transition="in" filter="fade">
                                      <p:cBhvr>
                                        <p:cTn id="32" dur="1000"/>
                                        <p:tgtEl>
                                          <p:spTgt spid="9220"/>
                                        </p:tgtEl>
                                      </p:cBhvr>
                                    </p:animEffect>
                                    <p:anim calcmode="lin" valueType="num">
                                      <p:cBhvr>
                                        <p:cTn id="33" dur="1000" fill="hold"/>
                                        <p:tgtEl>
                                          <p:spTgt spid="9220"/>
                                        </p:tgtEl>
                                        <p:attrNameLst>
                                          <p:attrName>ppt_x</p:attrName>
                                        </p:attrNameLst>
                                      </p:cBhvr>
                                      <p:tavLst>
                                        <p:tav tm="0">
                                          <p:val>
                                            <p:strVal val="#ppt_x"/>
                                          </p:val>
                                        </p:tav>
                                        <p:tav tm="100000">
                                          <p:val>
                                            <p:strVal val="#ppt_x"/>
                                          </p:val>
                                        </p:tav>
                                      </p:tavLst>
                                    </p:anim>
                                    <p:anim calcmode="lin" valueType="num">
                                      <p:cBhvr>
                                        <p:cTn id="34" dur="1000" fill="hold"/>
                                        <p:tgtEl>
                                          <p:spTgt spid="922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4D14B-A1EA-29E5-70AA-30E564012B5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25890E4-8A45-CEBB-5EDA-538781D56A30}"/>
              </a:ext>
            </a:extLst>
          </p:cNvPr>
          <p:cNvPicPr>
            <a:picLocks noChangeAspect="1"/>
          </p:cNvPicPr>
          <p:nvPr/>
        </p:nvPicPr>
        <p:blipFill>
          <a:blip r:embed="rId2"/>
          <a:stretch>
            <a:fillRect/>
          </a:stretch>
        </p:blipFill>
        <p:spPr>
          <a:xfrm>
            <a:off x="247921" y="1702942"/>
            <a:ext cx="3665466" cy="24644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046C93EF-9D93-E909-333E-B785F83B57E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0545BF0-3296-C5EE-4445-C9F371F8497F}"/>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FAA8605-437B-58E7-F384-896D4F12377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السرد القصصي للقضايا الصحية</a:t>
            </a:r>
          </a:p>
        </p:txBody>
      </p:sp>
      <p:pic>
        <p:nvPicPr>
          <p:cNvPr id="17" name="Graphic 21">
            <a:extLst>
              <a:ext uri="{FF2B5EF4-FFF2-40B4-BE49-F238E27FC236}">
                <a16:creationId xmlns:a16="http://schemas.microsoft.com/office/drawing/2014/main" id="{0AF994A1-758D-04EA-17F3-89F751DFA6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1CAFE2AA-194B-09D9-F65B-9EE2207A6188}"/>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يتطلب سرد قصص القضايا الصحية إبداعاً في استخدام اللغة والصور والبيانات، لتبسيط القضايا المعقدة وجعلها ملموسة ومؤثرة على المستوى الشخصي.</a:t>
            </a:r>
          </a:p>
          <a:p>
            <a:pPr algn="just" rtl="1">
              <a:lnSpc>
                <a:spcPct val="200000"/>
              </a:lnSpc>
            </a:pPr>
            <a:r>
              <a:rPr lang="ar-SA" dirty="0">
                <a:latin typeface="Alexandria" charset="0"/>
                <a:cs typeface="Alexandria" charset="0"/>
              </a:rPr>
              <a:t>2. يمكن للمبدعين استخدام القصص الإنسانية للأشخاص المتأثرين بالأمراض، والتركيز على الحلول المبتكرة والمبادرات الإيجابية، بدلاً من التركيز فقط على المخاطر.</a:t>
            </a:r>
          </a:p>
          <a:p>
            <a:pPr algn="just" rtl="1">
              <a:lnSpc>
                <a:spcPct val="200000"/>
              </a:lnSpc>
            </a:pPr>
            <a:r>
              <a:rPr lang="ar-SA" dirty="0">
                <a:latin typeface="Alexandria" charset="0"/>
                <a:cs typeface="Alexandria" charset="0"/>
              </a:rPr>
              <a:t>3. يجب أن يكون السرد القصصي متعدد المنصات، باستخدام الفيديو القصير، والبودكاست، والمحتوى التفاعلي، لضمان وصول الرسالة إلى أوسع شريحة من الجمهور.</a:t>
            </a:r>
          </a:p>
        </p:txBody>
      </p:sp>
      <p:cxnSp>
        <p:nvCxnSpPr>
          <p:cNvPr id="3" name="Straight Connector 2">
            <a:extLst>
              <a:ext uri="{FF2B5EF4-FFF2-40B4-BE49-F238E27FC236}">
                <a16:creationId xmlns:a16="http://schemas.microsoft.com/office/drawing/2014/main" id="{DBA4AA2E-9F8B-57AB-2484-D1330B99F07E}"/>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6BD9FD9-10F3-DB4C-3FBE-8335AC69C948}"/>
              </a:ext>
            </a:extLst>
          </p:cNvPr>
          <p:cNvSpPr txBox="1"/>
          <p:nvPr/>
        </p:nvSpPr>
        <p:spPr>
          <a:xfrm>
            <a:off x="220501" y="4377720"/>
            <a:ext cx="3719200" cy="2225674"/>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مبادرة "صحتك أولاً" التي أطلقتها قناة العربية، والتي تستخدم منصات التواصل الاجتماعي لسرد قصص عن تأثير الأمراض على المجتمعات المحلية.</a:t>
            </a:r>
          </a:p>
          <a:p>
            <a:pPr algn="just" rtl="1">
              <a:lnSpc>
                <a:spcPct val="150000"/>
              </a:lnSpc>
            </a:pPr>
            <a:endParaRPr lang="ar-SA" sz="9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endParaRPr lang="en-US" sz="1400" dirty="0">
              <a:latin typeface="Alexandria" pitchFamily="2" charset="-78"/>
              <a:cs typeface="Alexandria" pitchFamily="2" charset="-78"/>
            </a:endParaRPr>
          </a:p>
          <a:p>
            <a:pPr algn="just">
              <a:lnSpc>
                <a:spcPct val="150000"/>
              </a:lnSpc>
            </a:pPr>
            <a:r>
              <a:rPr lang="en-US" sz="1400" dirty="0">
                <a:latin typeface="Alexandria" pitchFamily="2" charset="-78"/>
                <a:cs typeface="Alexandria" pitchFamily="2" charset="-78"/>
              </a:rPr>
              <a:t>https://www.alarabiya.net</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1488933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64118-323F-0F47-3A9A-8AB8057EF8E5}"/>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B2A0C73-12C2-E51F-B92B-116467E9C3A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96CDA9A-4A98-B1F2-9CA1-A3B4157535FF}"/>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7528156-F1AB-48C3-581A-7718EF00DCA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الواقع المعزز في التوعية الصحية</a:t>
            </a:r>
          </a:p>
        </p:txBody>
      </p:sp>
      <p:pic>
        <p:nvPicPr>
          <p:cNvPr id="17" name="Graphic 21">
            <a:extLst>
              <a:ext uri="{FF2B5EF4-FFF2-40B4-BE49-F238E27FC236}">
                <a16:creationId xmlns:a16="http://schemas.microsoft.com/office/drawing/2014/main" id="{8F417E71-ACD0-3D79-5029-A2AB1EB32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B4A93875-8CCC-536B-880C-EACF244C8764}"/>
              </a:ext>
            </a:extLst>
          </p:cNvPr>
          <p:cNvSpPr txBox="1"/>
          <p:nvPr/>
        </p:nvSpPr>
        <p:spPr>
          <a:xfrm>
            <a:off x="4221804" y="1551326"/>
            <a:ext cx="7441660"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الواقع المعزز أداة قوية للتوعية الصحية، حيث يتيح للمستخدم التفاعل مع مفاهيم صحية معقدة في بيئات واقعية، مما يعزز الفهم والتطبيق العملي.</a:t>
            </a:r>
          </a:p>
          <a:p>
            <a:pPr algn="just" rtl="1">
              <a:lnSpc>
                <a:spcPct val="200000"/>
              </a:lnSpc>
            </a:pPr>
            <a:r>
              <a:rPr lang="ar-SA" dirty="0">
                <a:latin typeface="Alexandria" charset="0"/>
                <a:cs typeface="Alexandria" charset="0"/>
              </a:rPr>
              <a:t>2. يمكن استخدام الواقع المعزز لعرض تأثير السلوكيات البشرية على الصحة، مثل التدخين أو السمنة، مما يحفز على تغيير السلوكيات السلبية.</a:t>
            </a:r>
          </a:p>
          <a:p>
            <a:pPr algn="just" rtl="1">
              <a:lnSpc>
                <a:spcPct val="200000"/>
              </a:lnSpc>
            </a:pPr>
            <a:r>
              <a:rPr lang="ar-SA" dirty="0">
                <a:latin typeface="Alexandria" charset="0"/>
                <a:cs typeface="Alexandria" charset="0"/>
              </a:rPr>
              <a:t>3. يجب على المبدعين التعاون مع الأطباء والخبراء الصحيين لإنشاء محتوى واقع معزز دقيق ومؤثر، يجمع بين العلم والسرد القصصي لخلق وعي عميق.</a:t>
            </a:r>
          </a:p>
        </p:txBody>
      </p:sp>
      <p:cxnSp>
        <p:nvCxnSpPr>
          <p:cNvPr id="3" name="Straight Connector 2">
            <a:extLst>
              <a:ext uri="{FF2B5EF4-FFF2-40B4-BE49-F238E27FC236}">
                <a16:creationId xmlns:a16="http://schemas.microsoft.com/office/drawing/2014/main" id="{2CCCC5CD-FB06-CB50-0FE7-8C572606DB74}"/>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A28A646-88EE-A0BD-2622-739587606260}"/>
              </a:ext>
            </a:extLst>
          </p:cNvPr>
          <p:cNvPicPr>
            <a:picLocks noChangeAspect="1"/>
          </p:cNvPicPr>
          <p:nvPr/>
        </p:nvPicPr>
        <p:blipFill>
          <a:blip r:embed="rId3"/>
          <a:srcRect l="1946" r="1759" b="3464"/>
          <a:stretch>
            <a:fillRect/>
          </a:stretch>
        </p:blipFill>
        <p:spPr>
          <a:xfrm>
            <a:off x="55121" y="1953398"/>
            <a:ext cx="2105778" cy="11832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BDACA9CA-3AD5-1D0A-5A92-41774B1F8CB6}"/>
              </a:ext>
            </a:extLst>
          </p:cNvPr>
          <p:cNvPicPr>
            <a:picLocks noChangeAspect="1"/>
          </p:cNvPicPr>
          <p:nvPr/>
        </p:nvPicPr>
        <p:blipFill>
          <a:blip r:embed="rId4"/>
          <a:stretch>
            <a:fillRect/>
          </a:stretch>
        </p:blipFill>
        <p:spPr>
          <a:xfrm>
            <a:off x="2199357" y="1950634"/>
            <a:ext cx="1867255" cy="1186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AC7975BA-3B8D-CD97-BDD9-0BBB04F9F244}"/>
              </a:ext>
            </a:extLst>
          </p:cNvPr>
          <p:cNvSpPr txBox="1"/>
          <p:nvPr/>
        </p:nvSpPr>
        <p:spPr>
          <a:xfrm>
            <a:off x="220501" y="3487369"/>
            <a:ext cx="3719200" cy="2964338"/>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بعض المستشفيات العربية والجهات الصحية والمؤسسات التعليمية لتقنية الواقع المعزز لعرض تأثير الأمراض على جسم الإنسان، بهدف التوعية بأهمية الحفاظ على الصحة.</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p>
          <a:p>
            <a:pPr algn="just">
              <a:lnSpc>
                <a:spcPct val="150000"/>
              </a:lnSpc>
            </a:pPr>
            <a:r>
              <a:rPr lang="en-US" sz="1400" dirty="0">
                <a:latin typeface="Alexandria" pitchFamily="2" charset="-78"/>
                <a:cs typeface="Alexandria" pitchFamily="2" charset="-78"/>
              </a:rPr>
              <a:t>https://voka.io/ar/augmented-reality-in-medical-education/</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1904315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D8FFE-2307-5039-8956-70654BAA08B5}"/>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9E7C4753-49AE-AA23-A952-006112EA2F0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D882822-4133-1BFD-642D-41CC043BF1C5}"/>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4CC5DCD-6479-FF47-2D16-75D8590E31A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الرقمي والتحولات الاقتصادية</a:t>
            </a:r>
          </a:p>
        </p:txBody>
      </p:sp>
      <p:pic>
        <p:nvPicPr>
          <p:cNvPr id="17" name="Graphic 21">
            <a:extLst>
              <a:ext uri="{FF2B5EF4-FFF2-40B4-BE49-F238E27FC236}">
                <a16:creationId xmlns:a16="http://schemas.microsoft.com/office/drawing/2014/main" id="{F39F27F1-787E-42CC-E533-9F3264514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A17A70B7-EC70-F148-5FCD-1E411637CD4F}"/>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الإعلام الرقمي تحولات اقتصادية عميقة تعيد تشكيل نماذج الأعمال ومصادر الإيرادات، حيث لم يعد يعتمد على الإعلانات فقط، بل امتد ليشمل نماذج جديدة ومبتكرة.</a:t>
            </a:r>
          </a:p>
          <a:p>
            <a:pPr algn="just" rtl="1">
              <a:lnSpc>
                <a:spcPct val="200000"/>
              </a:lnSpc>
            </a:pPr>
            <a:r>
              <a:rPr lang="ar-SA" dirty="0">
                <a:latin typeface="Alexandria" charset="0"/>
                <a:cs typeface="Alexandria" charset="0"/>
              </a:rPr>
              <a:t>2. تتعدد أشكال الإبداع الاقتصادي لتشمل اقتصاد المبدعين الذي يتيح الدخل المباشر من الجمهور، والرموز غير القابلة للاستبدال (</a:t>
            </a:r>
            <a:r>
              <a:rPr lang="en-US" dirty="0">
                <a:latin typeface="Alexandria" charset="0"/>
                <a:cs typeface="Alexandria" charset="0"/>
              </a:rPr>
              <a:t>NFTs) </a:t>
            </a:r>
            <a:r>
              <a:rPr lang="ar-SA" dirty="0">
                <a:latin typeface="Alexandria" charset="0"/>
                <a:cs typeface="Alexandria" charset="0"/>
              </a:rPr>
              <a:t>التي توفر نماذج جديدة للملكية، والاشتراكات المدفوعة، والتمويل الجماعي.</a:t>
            </a:r>
          </a:p>
          <a:p>
            <a:pPr algn="just" rtl="1">
              <a:lnSpc>
                <a:spcPct val="200000"/>
              </a:lnSpc>
            </a:pPr>
            <a:r>
              <a:rPr lang="ar-SA" dirty="0">
                <a:latin typeface="Alexandria" charset="0"/>
                <a:cs typeface="Alexandria" charset="0"/>
              </a:rPr>
              <a:t>3. لتحقيق الاستدامة، يجب تبني عقلية ريادة الأعمال والتفكير في نماذج أعمال جديدة، مع التركيز على بناء مجتمعات قوية حول المحتوى، والانتباه لأهمية الشفافية والعدالة في التعاملات المالية.</a:t>
            </a:r>
          </a:p>
        </p:txBody>
      </p:sp>
      <p:cxnSp>
        <p:nvCxnSpPr>
          <p:cNvPr id="3" name="Straight Connector 2">
            <a:extLst>
              <a:ext uri="{FF2B5EF4-FFF2-40B4-BE49-F238E27FC236}">
                <a16:creationId xmlns:a16="http://schemas.microsoft.com/office/drawing/2014/main" id="{C8E05735-925A-6723-53C0-BA01C8B5FCFC}"/>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A623F44-9588-5239-1DB3-70B0D6E739DA}"/>
              </a:ext>
            </a:extLst>
          </p:cNvPr>
          <p:cNvSpPr txBox="1"/>
          <p:nvPr/>
        </p:nvSpPr>
        <p:spPr>
          <a:xfrm>
            <a:off x="220501" y="3794061"/>
            <a:ext cx="3719200" cy="284892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بيع أول تغريدة لجاك دورسي كرمز غير قابل للاستبدال، يوضح مفهوم الرموز غير القابلة للاستبدال وتأثيرها على ملكية المحتوى الرقمي، وهو مفهوم بدأ ينتشر في المنطقة العربية.</a:t>
            </a:r>
          </a:p>
          <a:p>
            <a:pPr algn="just" rtl="1">
              <a:lnSpc>
                <a:spcPct val="150000"/>
              </a:lnSpc>
            </a:pPr>
            <a:endParaRPr lang="ar-SA" sz="8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endParaRPr lang="en-US" sz="1400" dirty="0">
              <a:latin typeface="Alexandria" pitchFamily="2" charset="-78"/>
              <a:cs typeface="Alexandria" pitchFamily="2" charset="-78"/>
            </a:endParaRPr>
          </a:p>
          <a:p>
            <a:pPr algn="just">
              <a:lnSpc>
                <a:spcPct val="150000"/>
              </a:lnSpc>
            </a:pPr>
            <a:r>
              <a:rPr lang="en-US" sz="1400" dirty="0">
                <a:latin typeface="Alexandria" pitchFamily="2" charset="-78"/>
                <a:cs typeface="Alexandria" pitchFamily="2" charset="-78"/>
              </a:rPr>
              <a:t>https://www.aljazeera.net/ebusiness/2022/5/7/</a:t>
            </a:r>
            <a:r>
              <a:rPr lang="ar-SA" sz="1400" dirty="0">
                <a:latin typeface="Alexandria" pitchFamily="2" charset="-78"/>
                <a:cs typeface="Alexandria" pitchFamily="2" charset="-78"/>
              </a:rPr>
              <a:t>ما-هي-الرموز-غير-القابلة-للاستبدال</a:t>
            </a:r>
          </a:p>
        </p:txBody>
      </p:sp>
      <p:pic>
        <p:nvPicPr>
          <p:cNvPr id="6146" name="Picture 2" descr="أصبحت الرموز غير القابلة للاستبدال وجهة الكثير من المستثمرين.">
            <a:extLst>
              <a:ext uri="{FF2B5EF4-FFF2-40B4-BE49-F238E27FC236}">
                <a16:creationId xmlns:a16="http://schemas.microsoft.com/office/drawing/2014/main" id="{9C009B0B-DE10-DE7E-B41D-1DC8C78B2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502" y="1601982"/>
            <a:ext cx="3719200" cy="21399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41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146"/>
                                        </p:tgtEl>
                                        <p:attrNameLst>
                                          <p:attrName>style.visibility</p:attrName>
                                        </p:attrNameLst>
                                      </p:cBhvr>
                                      <p:to>
                                        <p:strVal val="visible"/>
                                      </p:to>
                                    </p:set>
                                    <p:animEffect transition="in" filter="fade">
                                      <p:cBhvr>
                                        <p:cTn id="27" dur="1000"/>
                                        <p:tgtEl>
                                          <p:spTgt spid="6146"/>
                                        </p:tgtEl>
                                      </p:cBhvr>
                                    </p:animEffect>
                                    <p:anim calcmode="lin" valueType="num">
                                      <p:cBhvr>
                                        <p:cTn id="28" dur="1000" fill="hold"/>
                                        <p:tgtEl>
                                          <p:spTgt spid="6146"/>
                                        </p:tgtEl>
                                        <p:attrNameLst>
                                          <p:attrName>ppt_x</p:attrName>
                                        </p:attrNameLst>
                                      </p:cBhvr>
                                      <p:tavLst>
                                        <p:tav tm="0">
                                          <p:val>
                                            <p:strVal val="#ppt_x"/>
                                          </p:val>
                                        </p:tav>
                                        <p:tav tm="100000">
                                          <p:val>
                                            <p:strVal val="#ppt_x"/>
                                          </p:val>
                                        </p:tav>
                                      </p:tavLst>
                                    </p:anim>
                                    <p:anim calcmode="lin" valueType="num">
                                      <p:cBhvr>
                                        <p:cTn id="29" dur="1000" fill="hold"/>
                                        <p:tgtEl>
                                          <p:spTgt spid="614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0B8D9-257B-15CB-FF59-BF7FF5B3494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E4DDA72-85F0-DF51-F35C-71FF24F2A01F}"/>
              </a:ext>
            </a:extLst>
          </p:cNvPr>
          <p:cNvPicPr>
            <a:picLocks noChangeAspect="1"/>
          </p:cNvPicPr>
          <p:nvPr/>
        </p:nvPicPr>
        <p:blipFill>
          <a:blip r:embed="rId2"/>
          <a:stretch>
            <a:fillRect/>
          </a:stretch>
        </p:blipFill>
        <p:spPr>
          <a:xfrm>
            <a:off x="342092" y="1977621"/>
            <a:ext cx="3573290" cy="23800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7B0D7AA5-A2FE-D6A3-6284-A93663469DD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403E9E5-7167-8623-C70D-E687AFF811B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BCD3E8A-CF84-F48F-17CA-C89A8F9363B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نماذج الأعمال الجديدة في الإعلام الرقمي</a:t>
            </a:r>
          </a:p>
        </p:txBody>
      </p:sp>
      <p:pic>
        <p:nvPicPr>
          <p:cNvPr id="17" name="Graphic 21">
            <a:extLst>
              <a:ext uri="{FF2B5EF4-FFF2-40B4-BE49-F238E27FC236}">
                <a16:creationId xmlns:a16="http://schemas.microsoft.com/office/drawing/2014/main" id="{47C97007-EF36-25F8-776D-0F3B48C785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9F4DF89F-8908-500F-B62E-E52696CF0450}"/>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تتطور نماذج الأعمال في الإعلام الرقمي بسرعة، حيث تبتعد عن الاعتماد الكلي على الإعلانات، وتتجه نحو مصادر دخل أكثر استدامة وتنوعاً.</a:t>
            </a:r>
          </a:p>
          <a:p>
            <a:pPr algn="just" rtl="1">
              <a:lnSpc>
                <a:spcPct val="200000"/>
              </a:lnSpc>
            </a:pPr>
            <a:r>
              <a:rPr lang="ar-SA" dirty="0">
                <a:latin typeface="Alexandria" charset="0"/>
                <a:cs typeface="Alexandria" charset="0"/>
              </a:rPr>
              <a:t>2. تشمل هذه النماذج الاشتراكات المدفوعة للمحتوى المتميز، والتجارة الإلكترونية المدمجة مع المحتوى، والفعاليات المباشرة والافتراضية، والتمويل الجماعي للمشاريع الإبداعية.</a:t>
            </a:r>
          </a:p>
          <a:p>
            <a:pPr algn="just" rtl="1">
              <a:lnSpc>
                <a:spcPct val="200000"/>
              </a:lnSpc>
            </a:pPr>
            <a:r>
              <a:rPr lang="ar-SA" dirty="0">
                <a:latin typeface="Alexandria" charset="0"/>
                <a:cs typeface="Alexandria" charset="0"/>
              </a:rPr>
              <a:t>3. يجب على المبدعين التفكير في كيفية دمج هذه النماذج في استراتيجيتهم، وتقديم قيمة فريدة تبرر دفع الجمهور مقابل المحتوى، لضمان استمرارية مشاريعهم.</a:t>
            </a:r>
          </a:p>
        </p:txBody>
      </p:sp>
      <p:cxnSp>
        <p:nvCxnSpPr>
          <p:cNvPr id="3" name="Straight Connector 2">
            <a:extLst>
              <a:ext uri="{FF2B5EF4-FFF2-40B4-BE49-F238E27FC236}">
                <a16:creationId xmlns:a16="http://schemas.microsoft.com/office/drawing/2014/main" id="{36259280-90E5-8861-16B0-58DAD8D20897}"/>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40F00F2-96E9-D1B8-F401-31816E999B4A}"/>
              </a:ext>
            </a:extLst>
          </p:cNvPr>
          <p:cNvSpPr txBox="1"/>
          <p:nvPr/>
        </p:nvSpPr>
        <p:spPr>
          <a:xfrm>
            <a:off x="269137" y="4943512"/>
            <a:ext cx="3719200" cy="134851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نموذج الاشتراك المدفوع الذي تتبناه منصة شاهد </a:t>
            </a:r>
            <a:r>
              <a:rPr lang="en-US" sz="1400" dirty="0">
                <a:latin typeface="Alexandria" pitchFamily="2" charset="-78"/>
                <a:cs typeface="Alexandria" pitchFamily="2" charset="-78"/>
              </a:rPr>
              <a:t>VIP</a:t>
            </a:r>
            <a:r>
              <a:rPr lang="ar-SA" sz="1400" dirty="0">
                <a:latin typeface="Alexandria" pitchFamily="2" charset="-78"/>
                <a:cs typeface="Alexandria" pitchFamily="2" charset="-78"/>
              </a:rPr>
              <a:t> لتقديم محتوى حصري، وهو مثال ناجح على التحول نحو الاشتراكات في المنطقة.</a:t>
            </a:r>
          </a:p>
        </p:txBody>
      </p:sp>
    </p:spTree>
    <p:extLst>
      <p:ext uri="{BB962C8B-B14F-4D97-AF65-F5344CB8AC3E}">
        <p14:creationId xmlns:p14="http://schemas.microsoft.com/office/powerpoint/2010/main" val="34640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FB827-D71B-EE1E-F11C-A4DD17C47CF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810F004-C6E3-4957-991A-0D64F79DAB0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F3C0A93-D22D-DEA2-902C-E8A6EED7EA5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AD88730-A032-9472-702A-E035AA20B13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اقتصاد المبدعين والدخل المباشر من الجمهور</a:t>
            </a:r>
          </a:p>
        </p:txBody>
      </p:sp>
      <p:pic>
        <p:nvPicPr>
          <p:cNvPr id="17" name="Graphic 21">
            <a:extLst>
              <a:ext uri="{FF2B5EF4-FFF2-40B4-BE49-F238E27FC236}">
                <a16:creationId xmlns:a16="http://schemas.microsoft.com/office/drawing/2014/main" id="{45CC1D8B-58BE-6F04-16CC-407A53EA63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12EE0245-2067-3967-3B0C-A85A0C7B1A30}"/>
              </a:ext>
            </a:extLst>
          </p:cNvPr>
          <p:cNvSpPr txBox="1"/>
          <p:nvPr/>
        </p:nvSpPr>
        <p:spPr>
          <a:xfrm>
            <a:off x="1008434" y="1761588"/>
            <a:ext cx="10175132" cy="395037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اقتصاد المبدعين تحولاً جذرياً في العلاقة بين المبدع والجمهور، حيث يتيح للمبدعين الحصول على دخل مباشر من متابعيهم عبر منصات الدعم والاشتراكات.</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يسمح هذا النموذج للمبدعين بالتحرر من قيود المعلنين والمنصات، والتركيز على إنتاج محتوى يرضي جمهورهم المباشر، مما يعزز الإبداع والاستقلالية.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يتطلب النجاح في هذا الاقتصاد بناء مجتمع قوي ووفي حول المحتوى، وتقديم قيمة مضافة مستمرة للمشتركين، واستخدام أدوات التفاعل المباشر لتعزيز العلاقة مع الجمهور.</a:t>
            </a:r>
          </a:p>
        </p:txBody>
      </p:sp>
    </p:spTree>
    <p:extLst>
      <p:ext uri="{BB962C8B-B14F-4D97-AF65-F5344CB8AC3E}">
        <p14:creationId xmlns:p14="http://schemas.microsoft.com/office/powerpoint/2010/main" val="241852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E74BB-C20F-A842-F3C9-4E41FA714C3B}"/>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354539FA-1214-4F1E-E9DD-CFF1BB8067B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CBBE449-2EC3-5303-8166-79300B78E284}"/>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79B2BB6-5AF5-E402-31C8-8BA8336035E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الرياضي والتحليل</a:t>
            </a:r>
          </a:p>
        </p:txBody>
      </p:sp>
      <p:pic>
        <p:nvPicPr>
          <p:cNvPr id="17" name="Graphic 21">
            <a:extLst>
              <a:ext uri="{FF2B5EF4-FFF2-40B4-BE49-F238E27FC236}">
                <a16:creationId xmlns:a16="http://schemas.microsoft.com/office/drawing/2014/main" id="{91CDFDCB-FCFE-9807-AD72-07CE1AEF7D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18952722-D568-B06C-907B-66687B4645B4}"/>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الإعلام الرياضي تحولاً جذرياً، حيث أصبح يعتمد على تقنيات مبتكرة لتقديم محتوى تحليلي وإحصائي جذاب وتفاعلي، يتجاوز حدود التعليق التقليدي.</a:t>
            </a:r>
          </a:p>
          <a:p>
            <a:pPr algn="just" rtl="1">
              <a:lnSpc>
                <a:spcPct val="200000"/>
              </a:lnSpc>
            </a:pPr>
            <a:r>
              <a:rPr lang="ar-SA" dirty="0">
                <a:latin typeface="Alexandria" charset="0"/>
                <a:cs typeface="Alexandria" charset="0"/>
              </a:rPr>
              <a:t>2. تتضمن هذه التقنيات استخدام الواقع المعزز لعرض الإحصائيات والتحليلات على أرض الملعب، والذكاء الاصطناعي لتحليل أداء اللاعبين وتوقع النتائج.</a:t>
            </a:r>
          </a:p>
          <a:p>
            <a:pPr algn="just" rtl="1">
              <a:lnSpc>
                <a:spcPct val="200000"/>
              </a:lnSpc>
            </a:pPr>
            <a:r>
              <a:rPr lang="ar-SA" dirty="0">
                <a:latin typeface="Alexandria" charset="0"/>
                <a:cs typeface="Alexandria" charset="0"/>
              </a:rPr>
              <a:t>3. يجب على المبدعين في هذا المجال الجمع بين مهارات التحليل الرياضي، والتصميم الجرافيكي، والتقنية، لإنشاء تجارب إعلامية رياضية فريدة ومبتكرة.</a:t>
            </a:r>
          </a:p>
        </p:txBody>
      </p:sp>
      <p:cxnSp>
        <p:nvCxnSpPr>
          <p:cNvPr id="3" name="Straight Connector 2">
            <a:extLst>
              <a:ext uri="{FF2B5EF4-FFF2-40B4-BE49-F238E27FC236}">
                <a16:creationId xmlns:a16="http://schemas.microsoft.com/office/drawing/2014/main" id="{54AF50ED-B198-7903-CD01-F6AD08BFF6C4}"/>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6EB3917-E98A-4305-77FF-846EC3E8E5A3}"/>
              </a:ext>
            </a:extLst>
          </p:cNvPr>
          <p:cNvSpPr txBox="1"/>
          <p:nvPr/>
        </p:nvSpPr>
        <p:spPr>
          <a:xfrm>
            <a:off x="220501" y="3628686"/>
            <a:ext cx="3719200" cy="3149004"/>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قنوات "بي إن سبورتس" لتقنية الواقع المعزز في استوديوهاتها التحليلية لعرض الإحصائيات والتحليلات بطريقة تفاعلية، وكذلك تجربة مميزة كانت عندما تم استقبال الحارس جو هارت من لندن وكأنه داخل الأستوديو بـ استخدام التقنيات الحديثة المتطورة #هولوغرام</a:t>
            </a:r>
          </a:p>
          <a:p>
            <a:pPr algn="just" rtl="1">
              <a:lnSpc>
                <a:spcPct val="150000"/>
              </a:lnSpc>
            </a:pPr>
            <a:endParaRPr lang="ar-SA" sz="6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p>
          <a:p>
            <a:pPr algn="just">
              <a:lnSpc>
                <a:spcPct val="150000"/>
              </a:lnSpc>
            </a:pPr>
            <a:r>
              <a:rPr lang="en-US" sz="1400" dirty="0">
                <a:latin typeface="Alexandria" pitchFamily="2" charset="-78"/>
                <a:cs typeface="Alexandria" pitchFamily="2" charset="-78"/>
              </a:rPr>
              <a:t>https://youtu.be/ObVjNuMF-OI</a:t>
            </a:r>
            <a:endParaRPr lang="ar-SA" sz="1400" dirty="0">
              <a:latin typeface="Alexandria" pitchFamily="2" charset="-78"/>
              <a:cs typeface="Alexandria" pitchFamily="2" charset="-78"/>
            </a:endParaRPr>
          </a:p>
        </p:txBody>
      </p:sp>
      <p:pic>
        <p:nvPicPr>
          <p:cNvPr id="5122" name="Picture 2">
            <a:extLst>
              <a:ext uri="{FF2B5EF4-FFF2-40B4-BE49-F238E27FC236}">
                <a16:creationId xmlns:a16="http://schemas.microsoft.com/office/drawing/2014/main" id="{5D1E6783-1CF0-E2D3-1B78-31BF0819B4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536" y="1591994"/>
            <a:ext cx="3273761" cy="19726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713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122"/>
                                        </p:tgtEl>
                                        <p:attrNameLst>
                                          <p:attrName>style.visibility</p:attrName>
                                        </p:attrNameLst>
                                      </p:cBhvr>
                                      <p:to>
                                        <p:strVal val="visible"/>
                                      </p:to>
                                    </p:set>
                                    <p:animEffect transition="in" filter="fade">
                                      <p:cBhvr>
                                        <p:cTn id="27" dur="1000"/>
                                        <p:tgtEl>
                                          <p:spTgt spid="5122"/>
                                        </p:tgtEl>
                                      </p:cBhvr>
                                    </p:animEffect>
                                    <p:anim calcmode="lin" valueType="num">
                                      <p:cBhvr>
                                        <p:cTn id="28" dur="1000" fill="hold"/>
                                        <p:tgtEl>
                                          <p:spTgt spid="5122"/>
                                        </p:tgtEl>
                                        <p:attrNameLst>
                                          <p:attrName>ppt_x</p:attrName>
                                        </p:attrNameLst>
                                      </p:cBhvr>
                                      <p:tavLst>
                                        <p:tav tm="0">
                                          <p:val>
                                            <p:strVal val="#ppt_x"/>
                                          </p:val>
                                        </p:tav>
                                        <p:tav tm="100000">
                                          <p:val>
                                            <p:strVal val="#ppt_x"/>
                                          </p:val>
                                        </p:tav>
                                      </p:tavLst>
                                    </p:anim>
                                    <p:anim calcmode="lin" valueType="num">
                                      <p:cBhvr>
                                        <p:cTn id="29" dur="1000" fill="hold"/>
                                        <p:tgtEl>
                                          <p:spTgt spid="51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63879-30B5-373C-8E72-9B828334E8A1}"/>
            </a:ext>
          </a:extLst>
        </p:cNvPr>
        <p:cNvGrpSpPr/>
        <p:nvPr/>
      </p:nvGrpSpPr>
      <p:grpSpPr>
        <a:xfrm>
          <a:off x="0" y="0"/>
          <a:ext cx="0" cy="0"/>
          <a:chOff x="0" y="0"/>
          <a:chExt cx="0" cy="0"/>
        </a:xfrm>
      </p:grpSpPr>
      <p:pic>
        <p:nvPicPr>
          <p:cNvPr id="4098" name="Picture 2" descr="alt">
            <a:extLst>
              <a:ext uri="{FF2B5EF4-FFF2-40B4-BE49-F238E27FC236}">
                <a16:creationId xmlns:a16="http://schemas.microsoft.com/office/drawing/2014/main" id="{01CF7149-F722-51C4-0C2A-E78CC6D1C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71" y="2005457"/>
            <a:ext cx="3846724" cy="21889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F5FD738B-D33D-618C-8DC7-DC288981BA4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5245963-1263-BC08-D55C-06C6C8BA616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9E3CE4-A338-542C-804C-C386FE1BE0F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التحليل الرياضي بالذكاء الاصطناعي</a:t>
            </a:r>
          </a:p>
        </p:txBody>
      </p:sp>
      <p:pic>
        <p:nvPicPr>
          <p:cNvPr id="17" name="Graphic 21">
            <a:extLst>
              <a:ext uri="{FF2B5EF4-FFF2-40B4-BE49-F238E27FC236}">
                <a16:creationId xmlns:a16="http://schemas.microsoft.com/office/drawing/2014/main" id="{D3FF97F0-DD6A-D9DA-C4F9-C9DE04D5D3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FBA192FB-8948-B72A-4C66-2B2F529D5C96}"/>
              </a:ext>
            </a:extLst>
          </p:cNvPr>
          <p:cNvSpPr txBox="1"/>
          <p:nvPr/>
        </p:nvSpPr>
        <p:spPr>
          <a:xfrm>
            <a:off x="4221804" y="1551326"/>
            <a:ext cx="7441660" cy="450437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يساعد الذكاء الاصطناعي في تحليل أداء اللاعبين والفرق بشكل دقيق وموضوعي، مما يوفر رؤى عميقة للمدربين والمحللين والمشجعين.</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يمكن للذكاء الاصطناعي تحليل كميات هائلة من البيانات الرياضية، وتحديد الأنماط ونقاط القوة والضعف، وتقديم توصيات لتحسين الأداء.</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على المبدعين في هذا المجال استخدام أدوات الذكاء الاصطناعي بفعالية، ودمجها في عملية الإنتاج لتعزيز الإبداع والكفاءة في تقديم المحتوى الرياضي.</a:t>
            </a:r>
          </a:p>
        </p:txBody>
      </p:sp>
      <p:cxnSp>
        <p:nvCxnSpPr>
          <p:cNvPr id="3" name="Straight Connector 2">
            <a:extLst>
              <a:ext uri="{FF2B5EF4-FFF2-40B4-BE49-F238E27FC236}">
                <a16:creationId xmlns:a16="http://schemas.microsoft.com/office/drawing/2014/main" id="{9B9A439F-D676-C117-400C-A833A66E6231}"/>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4548DA67-B774-8A76-2D5E-0E46EE2E268D}"/>
              </a:ext>
            </a:extLst>
          </p:cNvPr>
          <p:cNvSpPr txBox="1"/>
          <p:nvPr/>
        </p:nvSpPr>
        <p:spPr>
          <a:xfrm>
            <a:off x="191317" y="4689005"/>
            <a:ext cx="3719200"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بعض الأندية الرياضية العربية لتقنيات الذكاء الاصطناعي في تحليل أداء اللاعبين وتطوير خطط التدريب.</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p>
          <a:p>
            <a:pPr algn="just">
              <a:lnSpc>
                <a:spcPct val="150000"/>
              </a:lnSpc>
            </a:pPr>
            <a:r>
              <a:rPr lang="en-US" sz="1400" dirty="0">
                <a:latin typeface="Alexandria" pitchFamily="2" charset="-78"/>
                <a:cs typeface="Alexandria" pitchFamily="2" charset="-78"/>
              </a:rPr>
              <a:t>https://attaa.sa/library/view/2121</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701531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1000"/>
                                        <p:tgtEl>
                                          <p:spTgt spid="4098"/>
                                        </p:tgtEl>
                                      </p:cBhvr>
                                    </p:animEffect>
                                    <p:anim calcmode="lin" valueType="num">
                                      <p:cBhvr>
                                        <p:cTn id="28" dur="1000" fill="hold"/>
                                        <p:tgtEl>
                                          <p:spTgt spid="4098"/>
                                        </p:tgtEl>
                                        <p:attrNameLst>
                                          <p:attrName>ppt_x</p:attrName>
                                        </p:attrNameLst>
                                      </p:cBhvr>
                                      <p:tavLst>
                                        <p:tav tm="0">
                                          <p:val>
                                            <p:strVal val="#ppt_x"/>
                                          </p:val>
                                        </p:tav>
                                        <p:tav tm="100000">
                                          <p:val>
                                            <p:strVal val="#ppt_x"/>
                                          </p:val>
                                        </p:tav>
                                      </p:tavLst>
                                    </p:anim>
                                    <p:anim calcmode="lin" valueType="num">
                                      <p:cBhvr>
                                        <p:cTn id="29" dur="1000" fill="hold"/>
                                        <p:tgtEl>
                                          <p:spTgt spid="409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4A7F1-5000-45A3-6078-00CE2FC1831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93B985F-70D8-385F-B8CD-3AA01ABE1157}"/>
              </a:ext>
            </a:extLst>
          </p:cNvPr>
          <p:cNvPicPr>
            <a:picLocks noChangeAspect="1"/>
          </p:cNvPicPr>
          <p:nvPr/>
        </p:nvPicPr>
        <p:blipFill>
          <a:blip r:embed="rId2"/>
          <a:srcRect t="6878" r="31024"/>
          <a:stretch>
            <a:fillRect/>
          </a:stretch>
        </p:blipFill>
        <p:spPr>
          <a:xfrm>
            <a:off x="359926" y="1606279"/>
            <a:ext cx="3438488" cy="2259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C9FE7A9C-549D-82C7-181D-20B4D777255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36D9A82-54CD-D667-164A-62FA82F258C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F70C6DD-88D3-E1AD-90C6-9EF92DC25EF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الواقع المعزز في التغطية الرياضية</a:t>
            </a:r>
          </a:p>
        </p:txBody>
      </p:sp>
      <p:pic>
        <p:nvPicPr>
          <p:cNvPr id="17" name="Graphic 21">
            <a:extLst>
              <a:ext uri="{FF2B5EF4-FFF2-40B4-BE49-F238E27FC236}">
                <a16:creationId xmlns:a16="http://schemas.microsoft.com/office/drawing/2014/main" id="{1BE08784-751E-46D0-8673-16C5D257BC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F6EABE77-3C5A-DD07-BFAA-C720A31C85BD}"/>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الواقع المعزز أداة قوية في التغطية الرياضية، حيث يتيح للمشاهد التفاعل مع الإحصائيات والتحليلات على أرض الملعب، مما يعزز الفهم والمتعة.</a:t>
            </a:r>
          </a:p>
          <a:p>
            <a:pPr algn="just" rtl="1">
              <a:lnSpc>
                <a:spcPct val="200000"/>
              </a:lnSpc>
            </a:pPr>
            <a:r>
              <a:rPr lang="ar-SA" dirty="0">
                <a:latin typeface="Alexandria" charset="0"/>
                <a:cs typeface="Alexandria" charset="0"/>
              </a:rPr>
              <a:t>2. يمكن استخدام الواقع المعزز لعرض معلومات إضافية عن اللاعبين والفرق، وتحديد المسارات التي يقطعونها، وعرض الإحصائيات في الوقت الحقيقي.</a:t>
            </a:r>
          </a:p>
          <a:p>
            <a:pPr algn="just" rtl="1">
              <a:lnSpc>
                <a:spcPct val="200000"/>
              </a:lnSpc>
            </a:pPr>
            <a:r>
              <a:rPr lang="ar-SA" dirty="0">
                <a:latin typeface="Alexandria" charset="0"/>
                <a:cs typeface="Alexandria" charset="0"/>
              </a:rPr>
              <a:t>3. يجب على المبدعين في هذا المجال التعاون مع الخبراء الرياضيين لإنشاء محتوى واقع معزز دقيق ومؤثر، يجمع بين التحليل الرياضي والسرد القصصي لخلق تجربة إعلامية فريدة.</a:t>
            </a:r>
          </a:p>
        </p:txBody>
      </p:sp>
      <p:cxnSp>
        <p:nvCxnSpPr>
          <p:cNvPr id="3" name="Straight Connector 2">
            <a:extLst>
              <a:ext uri="{FF2B5EF4-FFF2-40B4-BE49-F238E27FC236}">
                <a16:creationId xmlns:a16="http://schemas.microsoft.com/office/drawing/2014/main" id="{2A75CAF0-F8FE-E3C5-EA5B-6BAE097ADB32}"/>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FA3B3F5-D185-5A55-10FE-101113D96A1E}"/>
              </a:ext>
            </a:extLst>
          </p:cNvPr>
          <p:cNvSpPr txBox="1"/>
          <p:nvPr/>
        </p:nvSpPr>
        <p:spPr>
          <a:xfrm>
            <a:off x="191317" y="4222078"/>
            <a:ext cx="3719200"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قناة الغد لتقنية الواقع المعزز في استوديوهاتها وبرمجها لعرض الإحصائيات والتحليلات بطريقة تفاعلية.</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 </a:t>
            </a:r>
          </a:p>
          <a:p>
            <a:pPr algn="just">
              <a:lnSpc>
                <a:spcPct val="150000"/>
              </a:lnSpc>
            </a:pPr>
            <a:r>
              <a:rPr lang="en-US" sz="1400" dirty="0">
                <a:latin typeface="Alexandria" pitchFamily="2" charset="-78"/>
                <a:cs typeface="Alexandria" pitchFamily="2" charset="-78"/>
              </a:rPr>
              <a:t>https://youtu.be/-CwvxOwC47A</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2492074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87EF3-A56C-5ED8-FB65-BA145024AC4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49BAADC-83EF-18CB-8E3F-B49C4685DDD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CFCFC2D-CF92-54FF-E343-1C545E77583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32FAFB2-E186-32A7-5C12-42533030CE2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الثقافي والفني</a:t>
            </a:r>
          </a:p>
        </p:txBody>
      </p:sp>
      <p:pic>
        <p:nvPicPr>
          <p:cNvPr id="17" name="Graphic 21">
            <a:extLst>
              <a:ext uri="{FF2B5EF4-FFF2-40B4-BE49-F238E27FC236}">
                <a16:creationId xmlns:a16="http://schemas.microsoft.com/office/drawing/2014/main" id="{A2D11418-C715-783E-60D6-6B839D6A8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2C9E45F0-7292-04B1-A71C-89EA314D2BDB}"/>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الإعلام الثقافي والفني تحولاً جذرياً، حيث أصبح يعتمد على تقنيات مبتكرة لتقديم محتوى فني وثقافي جذاب وتفاعلي، يتجاوز حدود العرض التقليدي.</a:t>
            </a:r>
          </a:p>
          <a:p>
            <a:pPr algn="just" rtl="1">
              <a:lnSpc>
                <a:spcPct val="200000"/>
              </a:lnSpc>
            </a:pPr>
            <a:r>
              <a:rPr lang="ar-SA" dirty="0">
                <a:latin typeface="Alexandria" charset="0"/>
                <a:cs typeface="Alexandria" charset="0"/>
              </a:rPr>
              <a:t>2. تتضمن هذه التقنيات استخدام الواقع الافتراضي والواقع المعزز لإنشاء جولات افتراضية في المتاحف والمعارض الفنية، والذكاء الاصطناعي لتخصيص المحتوى الثقافي لكل مستخدم.</a:t>
            </a:r>
          </a:p>
          <a:p>
            <a:pPr algn="just" rtl="1">
              <a:lnSpc>
                <a:spcPct val="200000"/>
              </a:lnSpc>
            </a:pPr>
            <a:r>
              <a:rPr lang="ar-SA" dirty="0">
                <a:latin typeface="Alexandria" charset="0"/>
                <a:cs typeface="Alexandria" charset="0"/>
              </a:rPr>
              <a:t>3. يجب على المبدعين في هذا المجال الجمع بين مهارات السرد القصصي، والتصميم الفني، والتقنية، لإنشاء تجارب إعلامية ثقافية وفنية فريدة ومبتكرة.</a:t>
            </a:r>
          </a:p>
        </p:txBody>
      </p:sp>
      <p:cxnSp>
        <p:nvCxnSpPr>
          <p:cNvPr id="3" name="Straight Connector 2">
            <a:extLst>
              <a:ext uri="{FF2B5EF4-FFF2-40B4-BE49-F238E27FC236}">
                <a16:creationId xmlns:a16="http://schemas.microsoft.com/office/drawing/2014/main" id="{096EA54A-19A0-FE08-BC20-2C6B7061E059}"/>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6C927BAC-10B3-5106-FBB9-0B60E1E48474}"/>
              </a:ext>
            </a:extLst>
          </p:cNvPr>
          <p:cNvSpPr txBox="1"/>
          <p:nvPr/>
        </p:nvSpPr>
        <p:spPr>
          <a:xfrm>
            <a:off x="236406" y="5221636"/>
            <a:ext cx="3719200" cy="134851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بعض المتاحف العربية لتقنية الواقع الافتراضي لتقديم جولات افتراضية في معارضها، مما يتيح للجمهور التفاعل مع الأعمال الفنية عن بعد.</a:t>
            </a:r>
          </a:p>
        </p:txBody>
      </p:sp>
      <p:pic>
        <p:nvPicPr>
          <p:cNvPr id="6" name="Picture 5">
            <a:extLst>
              <a:ext uri="{FF2B5EF4-FFF2-40B4-BE49-F238E27FC236}">
                <a16:creationId xmlns:a16="http://schemas.microsoft.com/office/drawing/2014/main" id="{35C2364D-B674-8589-286C-903BC5071B1E}"/>
              </a:ext>
            </a:extLst>
          </p:cNvPr>
          <p:cNvPicPr>
            <a:picLocks noChangeAspect="1"/>
          </p:cNvPicPr>
          <p:nvPr/>
        </p:nvPicPr>
        <p:blipFill>
          <a:blip r:embed="rId3"/>
          <a:stretch>
            <a:fillRect/>
          </a:stretch>
        </p:blipFill>
        <p:spPr>
          <a:xfrm>
            <a:off x="279447" y="1532065"/>
            <a:ext cx="3646975" cy="3622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36257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05FE9-DAF3-3C52-C69A-5B6AFA19C27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4E19D18-3081-619E-92F9-18D5A0EAB89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FA8B945-7767-7C73-668B-4AAED4C4D682}"/>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A6BFDEE-6E14-3BDD-9815-D3AAC993440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الجولات الافتراضية في المتاحف والمعارض</a:t>
            </a:r>
          </a:p>
        </p:txBody>
      </p:sp>
      <p:pic>
        <p:nvPicPr>
          <p:cNvPr id="17" name="Graphic 21">
            <a:extLst>
              <a:ext uri="{FF2B5EF4-FFF2-40B4-BE49-F238E27FC236}">
                <a16:creationId xmlns:a16="http://schemas.microsoft.com/office/drawing/2014/main" id="{69576CB9-ACA6-DE16-AA8E-290C6EF14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3C51CA37-89E4-E93C-28BD-8B51CF970D0D}"/>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الجولات الافتراضية في المتاحف والمعارض الفنية أداة قوية في الإعلام الثقافي، حيث تتيح للجمهور التفاعل مع الأعمال الفنية عن بعد، مما يعزز الوعي الثقافي.</a:t>
            </a:r>
          </a:p>
          <a:p>
            <a:pPr algn="just" rtl="1">
              <a:lnSpc>
                <a:spcPct val="200000"/>
              </a:lnSpc>
            </a:pPr>
            <a:r>
              <a:rPr lang="ar-SA" dirty="0">
                <a:latin typeface="Alexandria" charset="0"/>
                <a:cs typeface="Alexandria" charset="0"/>
              </a:rPr>
              <a:t>2. يمكن استخدام الواقع الافتراضي لإنشاء بيئات متحفية غامرة، تتيح للزوار التفاعل مع الأعمال الفنية والحصول على معلومات إضافية عنها بطريقة تفاعلية.</a:t>
            </a:r>
          </a:p>
          <a:p>
            <a:pPr algn="just" rtl="1">
              <a:lnSpc>
                <a:spcPct val="200000"/>
              </a:lnSpc>
            </a:pPr>
            <a:r>
              <a:rPr lang="ar-SA" dirty="0">
                <a:latin typeface="Alexandria" charset="0"/>
                <a:cs typeface="Alexandria" charset="0"/>
              </a:rPr>
              <a:t>3. يجب على المبدعين في هذا المجال التعاون مع الخبراء الثقافيين لإنشاء محتوى واقع افتراضي دقيق ومؤثر، يجمع بين الفن والسرد القصصي لخلق تجربة ثقافية فريدة.</a:t>
            </a:r>
          </a:p>
        </p:txBody>
      </p:sp>
      <p:cxnSp>
        <p:nvCxnSpPr>
          <p:cNvPr id="3" name="Straight Connector 2">
            <a:extLst>
              <a:ext uri="{FF2B5EF4-FFF2-40B4-BE49-F238E27FC236}">
                <a16:creationId xmlns:a16="http://schemas.microsoft.com/office/drawing/2014/main" id="{B3D1DFA4-61E2-2F65-1C0B-801B558F386A}"/>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0D90F7C-9D52-000C-E142-50A703242C48}"/>
              </a:ext>
            </a:extLst>
          </p:cNvPr>
          <p:cNvSpPr txBox="1"/>
          <p:nvPr/>
        </p:nvSpPr>
        <p:spPr>
          <a:xfrm>
            <a:off x="191317" y="3764877"/>
            <a:ext cx="3719200"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جولة افتراضية في متحف اللوفر أبوظبي، والتي تتيح للجمهور التفاعل مع الأعمال الفنية عن بعد.</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a:t>
            </a:r>
          </a:p>
          <a:p>
            <a:pPr algn="just">
              <a:lnSpc>
                <a:spcPct val="150000"/>
              </a:lnSpc>
            </a:pPr>
            <a:r>
              <a:rPr lang="en-US" sz="1400" dirty="0">
                <a:latin typeface="Alexandria" pitchFamily="2" charset="-78"/>
                <a:cs typeface="Alexandria" pitchFamily="2" charset="-78"/>
              </a:rPr>
              <a:t>https://www.louvreabudhabi.ae/ar</a:t>
            </a:r>
            <a:endParaRPr lang="ar-SA" sz="14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5CF60209-4CFD-24FF-C612-DB465DD7C84B}"/>
              </a:ext>
            </a:extLst>
          </p:cNvPr>
          <p:cNvPicPr>
            <a:picLocks noChangeAspect="1"/>
          </p:cNvPicPr>
          <p:nvPr/>
        </p:nvPicPr>
        <p:blipFill>
          <a:blip r:embed="rId3"/>
          <a:stretch>
            <a:fillRect/>
          </a:stretch>
        </p:blipFill>
        <p:spPr>
          <a:xfrm>
            <a:off x="229900" y="2048090"/>
            <a:ext cx="3729253" cy="13560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6527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CBCC3-2155-260B-46DE-29562128B02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C765C26-AA88-DCDE-8739-3615F09D481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1E67164-AA65-B3E2-26F4-36D2B7969A6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A3AD1E2-6259-1B2E-226F-52F350D6C40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تخصيص المحتوى الثقافي بالذكاء الاصطناعي</a:t>
            </a:r>
          </a:p>
        </p:txBody>
      </p:sp>
      <p:pic>
        <p:nvPicPr>
          <p:cNvPr id="17" name="Graphic 21">
            <a:extLst>
              <a:ext uri="{FF2B5EF4-FFF2-40B4-BE49-F238E27FC236}">
                <a16:creationId xmlns:a16="http://schemas.microsoft.com/office/drawing/2014/main" id="{306A1CB1-FEEE-9B52-7BF4-8550D8EB9F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8A7C19C2-D4FE-6C15-F4F9-31557952ACD3}"/>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يساعد الذكاء الاصطناعي في تخصيص المحتوى الثقافي لكل مستخدم بناءً على اهتماماته وتفضيلاته، مما يزيد من فعالية العملية الثقافية.</a:t>
            </a:r>
          </a:p>
          <a:p>
            <a:pPr algn="just" rtl="1">
              <a:lnSpc>
                <a:spcPct val="200000"/>
              </a:lnSpc>
            </a:pPr>
            <a:r>
              <a:rPr lang="ar-SA" dirty="0">
                <a:latin typeface="Alexandria" charset="0"/>
                <a:cs typeface="Alexandria" charset="0"/>
              </a:rPr>
              <a:t>2. يمكن للذكاء الاصطناعي تحليل اهتمامات المستخدم وتحديد الأنماط ونقاط القوة والضعف، وتقديم محتوى إضافي أو توصيات مخصصة لسد الفجوات المعرفية.</a:t>
            </a:r>
          </a:p>
          <a:p>
            <a:pPr algn="just" rtl="1">
              <a:lnSpc>
                <a:spcPct val="200000"/>
              </a:lnSpc>
            </a:pPr>
            <a:r>
              <a:rPr lang="ar-SA" dirty="0">
                <a:latin typeface="Alexandria" charset="0"/>
                <a:cs typeface="Alexandria" charset="0"/>
              </a:rPr>
              <a:t>3. يجب على المبدعين في هذا المجال استخدام أدوات الذكاء الاصطناعي بفعالية، ودمجها في عملية الإنتاج لتعزيز الإبداع والكفاءة في تقديم المحتوى الثقافي.</a:t>
            </a:r>
          </a:p>
        </p:txBody>
      </p:sp>
      <p:cxnSp>
        <p:nvCxnSpPr>
          <p:cNvPr id="3" name="Straight Connector 2">
            <a:extLst>
              <a:ext uri="{FF2B5EF4-FFF2-40B4-BE49-F238E27FC236}">
                <a16:creationId xmlns:a16="http://schemas.microsoft.com/office/drawing/2014/main" id="{E0ED02F6-302D-F30C-88F0-7CEDB8C48C12}"/>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33946135-4E15-5436-D5C9-63732FA331CD}"/>
              </a:ext>
            </a:extLst>
          </p:cNvPr>
          <p:cNvSpPr txBox="1"/>
          <p:nvPr/>
        </p:nvSpPr>
        <p:spPr>
          <a:xfrm>
            <a:off x="191317" y="4329081"/>
            <a:ext cx="3719200" cy="134851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بعض المنصات الثقافية العربية للذكاء الاصطناعي في تقديم توصيات مخصصة للأفلام والكتب والأعمال الفنية للمستخدمين.</a:t>
            </a:r>
          </a:p>
        </p:txBody>
      </p:sp>
      <p:pic>
        <p:nvPicPr>
          <p:cNvPr id="3074" name="Picture 2">
            <a:extLst>
              <a:ext uri="{FF2B5EF4-FFF2-40B4-BE49-F238E27FC236}">
                <a16:creationId xmlns:a16="http://schemas.microsoft.com/office/drawing/2014/main" id="{9044D423-4C03-A579-CB6E-FD40A9FB16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1850" y="1923300"/>
            <a:ext cx="2124075" cy="790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5338E1E-984E-5E6B-1BE0-510244386103}"/>
              </a:ext>
            </a:extLst>
          </p:cNvPr>
          <p:cNvPicPr>
            <a:picLocks noChangeAspect="1"/>
          </p:cNvPicPr>
          <p:nvPr/>
        </p:nvPicPr>
        <p:blipFill>
          <a:blip r:embed="rId4"/>
          <a:stretch>
            <a:fillRect/>
          </a:stretch>
        </p:blipFill>
        <p:spPr>
          <a:xfrm>
            <a:off x="257943" y="3565269"/>
            <a:ext cx="2171888" cy="541067"/>
          </a:xfrm>
          <a:prstGeom prst="rect">
            <a:avLst/>
          </a:prstGeom>
        </p:spPr>
      </p:pic>
      <p:pic>
        <p:nvPicPr>
          <p:cNvPr id="8" name="Picture 7">
            <a:extLst>
              <a:ext uri="{FF2B5EF4-FFF2-40B4-BE49-F238E27FC236}">
                <a16:creationId xmlns:a16="http://schemas.microsoft.com/office/drawing/2014/main" id="{F1172929-322E-8792-E1D4-99AFAF5E56F4}"/>
              </a:ext>
            </a:extLst>
          </p:cNvPr>
          <p:cNvPicPr>
            <a:picLocks noChangeAspect="1"/>
          </p:cNvPicPr>
          <p:nvPr/>
        </p:nvPicPr>
        <p:blipFill>
          <a:blip r:embed="rId5"/>
          <a:stretch>
            <a:fillRect/>
          </a:stretch>
        </p:blipFill>
        <p:spPr>
          <a:xfrm>
            <a:off x="2351972" y="2894286"/>
            <a:ext cx="1363953" cy="553212"/>
          </a:xfrm>
          <a:prstGeom prst="rect">
            <a:avLst/>
          </a:prstGeom>
        </p:spPr>
      </p:pic>
      <p:pic>
        <p:nvPicPr>
          <p:cNvPr id="10" name="Picture 9">
            <a:extLst>
              <a:ext uri="{FF2B5EF4-FFF2-40B4-BE49-F238E27FC236}">
                <a16:creationId xmlns:a16="http://schemas.microsoft.com/office/drawing/2014/main" id="{EB596957-0972-1A66-1F07-4493FE015381}"/>
              </a:ext>
            </a:extLst>
          </p:cNvPr>
          <p:cNvPicPr>
            <a:picLocks noChangeAspect="1"/>
          </p:cNvPicPr>
          <p:nvPr/>
        </p:nvPicPr>
        <p:blipFill>
          <a:blip r:embed="rId6"/>
          <a:stretch>
            <a:fillRect/>
          </a:stretch>
        </p:blipFill>
        <p:spPr>
          <a:xfrm>
            <a:off x="288596" y="2746830"/>
            <a:ext cx="1364098" cy="411516"/>
          </a:xfrm>
          <a:prstGeom prst="rect">
            <a:avLst/>
          </a:prstGeom>
        </p:spPr>
      </p:pic>
    </p:spTree>
    <p:extLst>
      <p:ext uri="{BB962C8B-B14F-4D97-AF65-F5344CB8AC3E}">
        <p14:creationId xmlns:p14="http://schemas.microsoft.com/office/powerpoint/2010/main" val="1457333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074"/>
                                        </p:tgtEl>
                                        <p:attrNameLst>
                                          <p:attrName>style.visibility</p:attrName>
                                        </p:attrNameLst>
                                      </p:cBhvr>
                                      <p:to>
                                        <p:strVal val="visible"/>
                                      </p:to>
                                    </p:set>
                                    <p:animEffect transition="in" filter="fade">
                                      <p:cBhvr>
                                        <p:cTn id="27" dur="1000"/>
                                        <p:tgtEl>
                                          <p:spTgt spid="3074"/>
                                        </p:tgtEl>
                                      </p:cBhvr>
                                    </p:animEffect>
                                    <p:anim calcmode="lin" valueType="num">
                                      <p:cBhvr>
                                        <p:cTn id="28" dur="1000" fill="hold"/>
                                        <p:tgtEl>
                                          <p:spTgt spid="3074"/>
                                        </p:tgtEl>
                                        <p:attrNameLst>
                                          <p:attrName>ppt_x</p:attrName>
                                        </p:attrNameLst>
                                      </p:cBhvr>
                                      <p:tavLst>
                                        <p:tav tm="0">
                                          <p:val>
                                            <p:strVal val="#ppt_x"/>
                                          </p:val>
                                        </p:tav>
                                        <p:tav tm="100000">
                                          <p:val>
                                            <p:strVal val="#ppt_x"/>
                                          </p:val>
                                        </p:tav>
                                      </p:tavLst>
                                    </p:anim>
                                    <p:anim calcmode="lin" valueType="num">
                                      <p:cBhvr>
                                        <p:cTn id="29" dur="1000" fill="hold"/>
                                        <p:tgtEl>
                                          <p:spTgt spid="307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75837-6EB8-DDC2-7B74-155CD9AFFE93}"/>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0358653-4F78-9C9C-7A57-9301685144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AD8DA0A-DE61-7DB7-0A21-FDBC6752331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16ACFB2-5CC0-4A3D-8260-851202753E9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الاجتماعي والتفاعل الاجتماعي</a:t>
            </a:r>
          </a:p>
        </p:txBody>
      </p:sp>
      <p:pic>
        <p:nvPicPr>
          <p:cNvPr id="17" name="Graphic 21">
            <a:extLst>
              <a:ext uri="{FF2B5EF4-FFF2-40B4-BE49-F238E27FC236}">
                <a16:creationId xmlns:a16="http://schemas.microsoft.com/office/drawing/2014/main" id="{5B9C938E-A3D4-F03D-55ED-7B908A6B6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A8EE7902-DA0C-42CF-FDEB-0C3C3D2E546A}"/>
              </a:ext>
            </a:extLst>
          </p:cNvPr>
          <p:cNvSpPr txBox="1"/>
          <p:nvPr/>
        </p:nvSpPr>
        <p:spPr>
          <a:xfrm>
            <a:off x="943583" y="1765336"/>
            <a:ext cx="10418323" cy="450437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الإعلام الاجتماعي تحولاً جذرياً، حيث أصبح يعتمد على تقنيات مبتكرة لتقديم محتوى اجتماعي جذاب وتفاعلي، يتجاوز حدود النشر التقليدي.</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تتضمن هذه التقنيات استخدام الواقع المعزز لإنشاء فلاتر وتأثيرات تفاعلية، والذكاء الاصطناعي لتحليل التفاعلات وتوجيه المحتوى.</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يجب على المبدعين في هذا المجال التعاون مع الخبراء الاجتماعيين لإنشاء محتوى واقع معزز دقيق ومؤثر، يجمع بين التفاعل الاجتماعي والسرد القصصي، والتصميم الجرافيكي، والتقنية، لإنشاء تجارب إعلامية اجتماعية فريدة ومبتكرة.</a:t>
            </a:r>
          </a:p>
        </p:txBody>
      </p:sp>
    </p:spTree>
    <p:extLst>
      <p:ext uri="{BB962C8B-B14F-4D97-AF65-F5344CB8AC3E}">
        <p14:creationId xmlns:p14="http://schemas.microsoft.com/office/powerpoint/2010/main" val="1590761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9E278-BCFE-4539-8752-BE8D3FB1CBB2}"/>
            </a:ext>
          </a:extLst>
        </p:cNvPr>
        <p:cNvGrpSpPr/>
        <p:nvPr/>
      </p:nvGrpSpPr>
      <p:grpSpPr>
        <a:xfrm>
          <a:off x="0" y="0"/>
          <a:ext cx="0" cy="0"/>
          <a:chOff x="0" y="0"/>
          <a:chExt cx="0" cy="0"/>
        </a:xfrm>
      </p:grpSpPr>
      <p:pic>
        <p:nvPicPr>
          <p:cNvPr id="2050" name="Picture 2" descr="أهمية مواقع التواصل الإجتماعي للخدمات القانونية">
            <a:extLst>
              <a:ext uri="{FF2B5EF4-FFF2-40B4-BE49-F238E27FC236}">
                <a16:creationId xmlns:a16="http://schemas.microsoft.com/office/drawing/2014/main" id="{1D9001C7-1932-CED9-E9DF-6630845F0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861" y="2043214"/>
            <a:ext cx="3544111" cy="2356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CFE371-91DF-30BA-E91B-7DD76656FF0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02583CA-97F0-E086-19AE-9B59CFB9BDA2}"/>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1C207C0-0E7C-22A0-BDCB-3BE819E9927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تخصيص المحتوى الاجتماعي بالذكاء الاصطناعي</a:t>
            </a:r>
          </a:p>
        </p:txBody>
      </p:sp>
      <p:pic>
        <p:nvPicPr>
          <p:cNvPr id="17" name="Graphic 21">
            <a:extLst>
              <a:ext uri="{FF2B5EF4-FFF2-40B4-BE49-F238E27FC236}">
                <a16:creationId xmlns:a16="http://schemas.microsoft.com/office/drawing/2014/main" id="{1BBBC60D-F473-E977-C197-4AB3A99C1D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C869B338-162C-1F6B-60B9-CF703E40D973}"/>
              </a:ext>
            </a:extLst>
          </p:cNvPr>
          <p:cNvSpPr txBox="1"/>
          <p:nvPr/>
        </p:nvSpPr>
        <p:spPr>
          <a:xfrm>
            <a:off x="4221804" y="1551326"/>
            <a:ext cx="744166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يساعد الذكاء الاصطناعي في تخصيص المحتوى الاجتماعي لكل مستخدم بناءً على اهتماماته وتفضيلاته، مما يزيد من فعالية العملية الاجتماعية.</a:t>
            </a:r>
          </a:p>
          <a:p>
            <a:pPr algn="just" rtl="1">
              <a:lnSpc>
                <a:spcPct val="200000"/>
              </a:lnSpc>
            </a:pPr>
            <a:r>
              <a:rPr lang="ar-SA" dirty="0">
                <a:latin typeface="Alexandria" charset="0"/>
                <a:cs typeface="Alexandria" charset="0"/>
              </a:rPr>
              <a:t>2. يمكن للذكاء الاصطناعي تحليل اهتمامات المستخدم وتحديد الأنماط ونقاط القوة والضعف، وتقديم محتوى إضافي أو توصيات مخصصة لسد الفجوات المعرفية.</a:t>
            </a:r>
          </a:p>
          <a:p>
            <a:pPr algn="just" rtl="1">
              <a:lnSpc>
                <a:spcPct val="200000"/>
              </a:lnSpc>
            </a:pPr>
            <a:r>
              <a:rPr lang="ar-SA" dirty="0">
                <a:latin typeface="Alexandria" charset="0"/>
                <a:cs typeface="Alexandria" charset="0"/>
              </a:rPr>
              <a:t>3. يجب على المبدعين في هذا المجال استخدام أدوات الذكاء الاصطناعي بفعالية، ودمجها في عملية الإنتاج لتعزيز الإبداع والكفاءة في تقديم المحتوى الاجتماعي.</a:t>
            </a:r>
          </a:p>
        </p:txBody>
      </p:sp>
      <p:cxnSp>
        <p:nvCxnSpPr>
          <p:cNvPr id="3" name="Straight Connector 2">
            <a:extLst>
              <a:ext uri="{FF2B5EF4-FFF2-40B4-BE49-F238E27FC236}">
                <a16:creationId xmlns:a16="http://schemas.microsoft.com/office/drawing/2014/main" id="{4F27F686-23CB-F585-A833-AB73CAC3B035}"/>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B4EE57F-D8A6-7CE6-4581-74D88E280AC0}"/>
              </a:ext>
            </a:extLst>
          </p:cNvPr>
          <p:cNvSpPr txBox="1"/>
          <p:nvPr/>
        </p:nvSpPr>
        <p:spPr>
          <a:xfrm>
            <a:off x="191317" y="4650094"/>
            <a:ext cx="3719200" cy="1025345"/>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استخدام منصات التواصل الاجتماعي العربية للذكاء الاصطناعي في تقديم توصيات مخصصة للمحتوى والأصدقاء للمستخدمين.</a:t>
            </a:r>
          </a:p>
        </p:txBody>
      </p:sp>
    </p:spTree>
    <p:extLst>
      <p:ext uri="{BB962C8B-B14F-4D97-AF65-F5344CB8AC3E}">
        <p14:creationId xmlns:p14="http://schemas.microsoft.com/office/powerpoint/2010/main" val="690462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1000"/>
                                        <p:tgtEl>
                                          <p:spTgt spid="2050"/>
                                        </p:tgtEl>
                                      </p:cBhvr>
                                    </p:animEffect>
                                    <p:anim calcmode="lin" valueType="num">
                                      <p:cBhvr>
                                        <p:cTn id="28" dur="1000" fill="hold"/>
                                        <p:tgtEl>
                                          <p:spTgt spid="2050"/>
                                        </p:tgtEl>
                                        <p:attrNameLst>
                                          <p:attrName>ppt_x</p:attrName>
                                        </p:attrNameLst>
                                      </p:cBhvr>
                                      <p:tavLst>
                                        <p:tav tm="0">
                                          <p:val>
                                            <p:strVal val="#ppt_x"/>
                                          </p:val>
                                        </p:tav>
                                        <p:tav tm="100000">
                                          <p:val>
                                            <p:strVal val="#ppt_x"/>
                                          </p:val>
                                        </p:tav>
                                      </p:tavLst>
                                    </p:anim>
                                    <p:anim calcmode="lin" valueType="num">
                                      <p:cBhvr>
                                        <p:cTn id="29" dur="1000" fill="hold"/>
                                        <p:tgtEl>
                                          <p:spTgt spid="205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8992C-30ED-EA0F-D405-631986F62D7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81EF105-1A12-4FF1-F6A5-8C341DD68E7D}"/>
              </a:ext>
            </a:extLst>
          </p:cNvPr>
          <p:cNvPicPr>
            <a:picLocks noChangeAspect="1"/>
          </p:cNvPicPr>
          <p:nvPr/>
        </p:nvPicPr>
        <p:blipFill>
          <a:blip r:embed="rId2"/>
          <a:stretch>
            <a:fillRect/>
          </a:stretch>
        </p:blipFill>
        <p:spPr>
          <a:xfrm>
            <a:off x="350586" y="1722138"/>
            <a:ext cx="3400662" cy="19419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CFC604C3-EF0B-74C4-0B3B-06B72770BF0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0325C9-415F-BD64-0D4D-BA73C36DF85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العاشرة – آفاق الإبداع الإعلامي في المستقبل</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7AA3DDF-323E-2714-6589-58FBE4F8746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المستقبلي: رؤية شاملة</a:t>
            </a:r>
          </a:p>
        </p:txBody>
      </p:sp>
      <p:pic>
        <p:nvPicPr>
          <p:cNvPr id="17" name="Graphic 21">
            <a:extLst>
              <a:ext uri="{FF2B5EF4-FFF2-40B4-BE49-F238E27FC236}">
                <a16:creationId xmlns:a16="http://schemas.microsoft.com/office/drawing/2014/main" id="{C9CBFB70-07A2-5552-9FF1-B8CD0D6A81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08D5F51E-C70A-C382-5793-D363AEC3DFD3}"/>
              </a:ext>
            </a:extLst>
          </p:cNvPr>
          <p:cNvSpPr txBox="1"/>
          <p:nvPr/>
        </p:nvSpPr>
        <p:spPr>
          <a:xfrm>
            <a:off x="4221804" y="1551326"/>
            <a:ext cx="7441660"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يتطلب الإبداع في الإعلام المستقبلي رؤية شاملة تجمع بين التقنية والسرد القصصي والأخلاق، لإنشاء محتوى مؤثر ومستدام.</a:t>
            </a:r>
          </a:p>
          <a:p>
            <a:pPr algn="just" rtl="1">
              <a:lnSpc>
                <a:spcPct val="200000"/>
              </a:lnSpc>
            </a:pPr>
            <a:r>
              <a:rPr lang="ar-SA" dirty="0">
                <a:latin typeface="Alexandria" charset="0"/>
                <a:cs typeface="Alexandria" charset="0"/>
              </a:rPr>
              <a:t>2. يجب على المبدعين تبني عقلية التعلم المستمر والتجريب، والقدرة على دمج التخصصات المختلفة، واستخدام البيانات لفهم الجمهور، وتطوير نماذج أعمال تضمن الاستدامة المالية.</a:t>
            </a:r>
          </a:p>
          <a:p>
            <a:pPr algn="just" rtl="1">
              <a:lnSpc>
                <a:spcPct val="200000"/>
              </a:lnSpc>
            </a:pPr>
            <a:r>
              <a:rPr lang="ar-SA" dirty="0">
                <a:latin typeface="Alexandria" charset="0"/>
                <a:cs typeface="Alexandria" charset="0"/>
              </a:rPr>
              <a:t>3. المستقبل يحمل فرصاً هائلة للمبدعين العرب لترك بصمتهم، شريطة أن يكونوا مستعدين لمواجهة التحديات بمرونة، وأن يركزوا على تقديم محتوى ذي قيمة يتردد صداه مع الجمهور.</a:t>
            </a:r>
          </a:p>
        </p:txBody>
      </p:sp>
      <p:cxnSp>
        <p:nvCxnSpPr>
          <p:cNvPr id="3" name="Straight Connector 2">
            <a:extLst>
              <a:ext uri="{FF2B5EF4-FFF2-40B4-BE49-F238E27FC236}">
                <a16:creationId xmlns:a16="http://schemas.microsoft.com/office/drawing/2014/main" id="{BA6C1DF4-2CE0-2A33-26DC-3F13F8869692}"/>
              </a:ext>
            </a:extLst>
          </p:cNvPr>
          <p:cNvCxnSpPr>
            <a:cxnSpLocks/>
          </p:cNvCxnSpPr>
          <p:nvPr/>
        </p:nvCxnSpPr>
        <p:spPr>
          <a:xfrm>
            <a:off x="4105070" y="1896897"/>
            <a:ext cx="0" cy="426071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942DD91-2803-1D9D-1B88-73A4299EBCE9}"/>
              </a:ext>
            </a:extLst>
          </p:cNvPr>
          <p:cNvSpPr txBox="1"/>
          <p:nvPr/>
        </p:nvSpPr>
        <p:spPr>
          <a:xfrm>
            <a:off x="191317" y="4027525"/>
            <a:ext cx="3719200"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ملخص عام للتحول الرقمي في الإعلام العربي الذي يمثل فرصة هائلة لتعزيز الإبداع والابتكار في المنطقة.</a:t>
            </a: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الرابط:</a:t>
            </a:r>
          </a:p>
          <a:p>
            <a:pPr algn="just">
              <a:lnSpc>
                <a:spcPct val="150000"/>
              </a:lnSpc>
            </a:pPr>
            <a:r>
              <a:rPr lang="en-US" sz="1400" dirty="0">
                <a:latin typeface="Alexandria" pitchFamily="2" charset="-78"/>
                <a:cs typeface="Alexandria" pitchFamily="2" charset="-78"/>
              </a:rPr>
              <a:t>https://alquds.com/ar/posts/139122</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3484523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710118" y="1525764"/>
            <a:ext cx="10856069" cy="500592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sz="1600" dirty="0">
                <a:latin typeface="Alexandria" charset="0"/>
                <a:cs typeface="Alexandria" charset="0"/>
              </a:rPr>
              <a:t>1. لقد استكشفنا في هذه المحاضرة آفاق الإبداع الإعلامي في المستقبل، بدءاً من دور الذكاء الاصطناعي والواقع الافتراضي في تشكيل المحتوى، وصولاً إلى التحولات الاقتصادية والأخلاقية التي تصاحب هذا التطور.</a:t>
            </a:r>
          </a:p>
          <a:p>
            <a:pPr algn="just" rtl="1">
              <a:lnSpc>
                <a:spcPct val="200000"/>
              </a:lnSpc>
            </a:pPr>
            <a:r>
              <a:rPr lang="ar-SA" sz="1600" dirty="0">
                <a:latin typeface="Alexandria" charset="0"/>
                <a:cs typeface="Alexandria" charset="0"/>
              </a:rPr>
              <a:t>2. إن النجاح في هذا المجال المتغير يتطلب من المبدعين تبني عقلية التعلم المستمر والتجريب، والقدرة على دمج التخصصات المختلفة، واستخدام البيانات لفهم الجمهور، وتطوير نماذج أعمال تضمن الاستدامة المالية للمشاريع الإبداعية.</a:t>
            </a:r>
          </a:p>
          <a:p>
            <a:pPr algn="just" rtl="1">
              <a:lnSpc>
                <a:spcPct val="200000"/>
              </a:lnSpc>
            </a:pPr>
            <a:r>
              <a:rPr lang="ar-SA" sz="1600" dirty="0">
                <a:latin typeface="Alexandria" charset="0"/>
                <a:cs typeface="Alexandria" charset="0"/>
              </a:rPr>
              <a:t>3. إن المستقبل يحمل فرصاً هائلة للمبدعين العرب لترك بصمتهم، شريطة أن يكونوا مستعدين لمواجهة التحديات بمرونة، وأن يركزوا على تقديم محتوى ذي قيمة يتردد صداه مع الجمهور، وأن يكونوا في طليعة الابتكار لتشكيل المشهد الإعلامي القادم.</a:t>
            </a:r>
          </a:p>
          <a:p>
            <a:pPr algn="just" rtl="1">
              <a:lnSpc>
                <a:spcPct val="200000"/>
              </a:lnSpc>
            </a:pPr>
            <a:endParaRPr lang="ar-SA" sz="1600" dirty="0">
              <a:latin typeface="Alexandria" charset="0"/>
              <a:cs typeface="Alexandria" charset="0"/>
            </a:endParaRP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885218" y="2869660"/>
            <a:ext cx="10116766" cy="2746201"/>
          </a:xfrm>
          <a:prstGeom prst="rect">
            <a:avLst/>
          </a:prstGeom>
          <a:noFill/>
        </p:spPr>
        <p:txBody>
          <a:bodyPr wrap="square" rtlCol="0">
            <a:spAutoFit/>
          </a:bodyPr>
          <a:lstStyle/>
          <a:p>
            <a:pPr algn="just" rtl="1">
              <a:lnSpc>
                <a:spcPct val="250000"/>
              </a:lnSpc>
            </a:pPr>
            <a:r>
              <a:rPr lang="ar-SA" dirty="0">
                <a:latin typeface="Alexandria" charset="0"/>
                <a:cs typeface="Alexandria" charset="0"/>
              </a:rPr>
              <a:t>إن الإبداع في الإعلام الرقمي ليس مجرد مسألة تقنية، بل هو مسألة إنسانية في جوهرها، إنه يتعلق بالقدرة على سرد القصص، إلهام التغيير، وبناء مستقبل أفضل من خلال قوة الإعلام، نأمل أن يكون هذا المقرر قد ألهمكم لاستكشاف آفاق الإبداع في الإعلام الرقمي، وأن تكونوا جزءاً فاعلاً في تشكيل هذا المستقبل المثير، مع أمنياتنا لكم بدوام التوفيق.</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نهاية المقرر</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ختام مقرر الإبداع الإعلامي</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d13aca44-ef33-4cf4-9980-7f0b00e6eeb9"/>
    <ds:schemaRef ds:uri="http://schemas.microsoft.com/office/2006/documentManagement/types"/>
    <ds:schemaRef ds:uri="http://purl.org/dc/terms/"/>
    <ds:schemaRef ds:uri="49100919-8a76-4266-be0c-7dc583902cb4"/>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09372672-995D-4EFF-9CE7-0E2460B4023E}"/>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7529</TotalTime>
  <Words>5368</Words>
  <Application>Microsoft Office PowerPoint</Application>
  <PresentationFormat>Widescreen</PresentationFormat>
  <Paragraphs>340</Paragraphs>
  <Slides>46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Alexandria</vt:lpstr>
      <vt:lpstr>Calibri</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1623</cp:revision>
  <dcterms:created xsi:type="dcterms:W3CDTF">2023-04-29T09:08:00Z</dcterms:created>
  <dcterms:modified xsi:type="dcterms:W3CDTF">2025-11-28T12:04:51Z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