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32"/>
  </p:notesMasterIdLst>
  <p:sldIdLst>
    <p:sldId id="306" r:id="rId2"/>
    <p:sldId id="259" r:id="rId3"/>
    <p:sldId id="268" r:id="rId4"/>
    <p:sldId id="267" r:id="rId5"/>
    <p:sldId id="266" r:id="rId6"/>
    <p:sldId id="265" r:id="rId7"/>
    <p:sldId id="264" r:id="rId8"/>
    <p:sldId id="263" r:id="rId9"/>
    <p:sldId id="262" r:id="rId10"/>
    <p:sldId id="260" r:id="rId11"/>
    <p:sldId id="261" r:id="rId12"/>
    <p:sldId id="278" r:id="rId13"/>
    <p:sldId id="277" r:id="rId14"/>
    <p:sldId id="276" r:id="rId15"/>
    <p:sldId id="275" r:id="rId16"/>
    <p:sldId id="274" r:id="rId17"/>
    <p:sldId id="273" r:id="rId18"/>
    <p:sldId id="272" r:id="rId19"/>
    <p:sldId id="271" r:id="rId20"/>
    <p:sldId id="270" r:id="rId21"/>
    <p:sldId id="269" r:id="rId22"/>
    <p:sldId id="279" r:id="rId23"/>
    <p:sldId id="280" r:id="rId24"/>
    <p:sldId id="296" r:id="rId25"/>
    <p:sldId id="295" r:id="rId26"/>
    <p:sldId id="294" r:id="rId27"/>
    <p:sldId id="293" r:id="rId28"/>
    <p:sldId id="292" r:id="rId29"/>
    <p:sldId id="291" r:id="rId30"/>
    <p:sldId id="258" r:id="rId31"/>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53728A"/>
    <a:srgbClr val="24A9E1"/>
    <a:srgbClr val="1C3746"/>
    <a:srgbClr val="838383"/>
    <a:srgbClr val="B9895D"/>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8013" autoAdjust="0"/>
    <p:restoredTop sz="94660"/>
  </p:normalViewPr>
  <p:slideViewPr>
    <p:cSldViewPr snapToGrid="0">
      <p:cViewPr varScale="1">
        <p:scale>
          <a:sx n="67" d="100"/>
          <a:sy n="67" d="100"/>
        </p:scale>
        <p:origin x="528" y="44"/>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viewProps" Target="view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notesMaster" Target="notesMasters/notesMaster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tableStyles" Target="tableStyle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theme" Target="theme/theme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FB8E3476-6264-4AA3-9ABF-5645D420E325}" type="datetimeFigureOut">
              <a:rPr lang="en-US" smtClean="0"/>
              <a:t>11/5/2021</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A75C4804-7BAD-464D-B120-59EABE570FA7}" type="slidenum">
              <a:rPr lang="en-US" smtClean="0"/>
              <a:t>‹#›</a:t>
            </a:fld>
            <a:endParaRPr lang="en-US"/>
          </a:p>
        </p:txBody>
      </p:sp>
    </p:spTree>
    <p:extLst>
      <p:ext uri="{BB962C8B-B14F-4D97-AF65-F5344CB8AC3E}">
        <p14:creationId xmlns:p14="http://schemas.microsoft.com/office/powerpoint/2010/main" val="222266104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04"/>
        <p:cNvGrpSpPr/>
        <p:nvPr/>
      </p:nvGrpSpPr>
      <p:grpSpPr>
        <a:xfrm>
          <a:off x="0" y="0"/>
          <a:ext cx="0" cy="0"/>
          <a:chOff x="0" y="0"/>
          <a:chExt cx="0" cy="0"/>
        </a:xfrm>
      </p:grpSpPr>
      <p:sp>
        <p:nvSpPr>
          <p:cNvPr id="105" name="Google Shape;105;p3: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dirty="0"/>
          </a:p>
        </p:txBody>
      </p:sp>
      <p:sp>
        <p:nvSpPr>
          <p:cNvPr id="106" name="Google Shape;106;p3: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EC6C294-2534-4D8E-A346-812B0D64D92F}"/>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84289443-4ADF-40B3-9C4A-B59766FEF9DB}"/>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0C058A23-F79C-4EAC-BFCA-5DE1E21CA8BA}"/>
              </a:ext>
            </a:extLst>
          </p:cNvPr>
          <p:cNvSpPr>
            <a:spLocks noGrp="1"/>
          </p:cNvSpPr>
          <p:nvPr>
            <p:ph type="dt" sz="half" idx="10"/>
          </p:nvPr>
        </p:nvSpPr>
        <p:spPr/>
        <p:txBody>
          <a:bodyPr/>
          <a:lstStyle/>
          <a:p>
            <a:fld id="{BF9D6827-F213-428B-B64D-882A557603DE}" type="datetimeFigureOut">
              <a:rPr lang="en-US" smtClean="0"/>
              <a:t>11/5/2021</a:t>
            </a:fld>
            <a:endParaRPr lang="en-US"/>
          </a:p>
        </p:txBody>
      </p:sp>
      <p:sp>
        <p:nvSpPr>
          <p:cNvPr id="5" name="Footer Placeholder 4">
            <a:extLst>
              <a:ext uri="{FF2B5EF4-FFF2-40B4-BE49-F238E27FC236}">
                <a16:creationId xmlns:a16="http://schemas.microsoft.com/office/drawing/2014/main" id="{36CB3EB8-9130-4492-87C5-30C241E95165}"/>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039243DC-724B-4C0A-804F-4BD50AD434EB}"/>
              </a:ext>
            </a:extLst>
          </p:cNvPr>
          <p:cNvSpPr>
            <a:spLocks noGrp="1"/>
          </p:cNvSpPr>
          <p:nvPr>
            <p:ph type="sldNum" sz="quarter" idx="12"/>
          </p:nvPr>
        </p:nvSpPr>
        <p:spPr/>
        <p:txBody>
          <a:bodyPr/>
          <a:lstStyle/>
          <a:p>
            <a:fld id="{0E9CA7F0-1DB2-4EC7-8938-616CB0658807}" type="slidenum">
              <a:rPr lang="en-US" smtClean="0"/>
              <a:t>‹#›</a:t>
            </a:fld>
            <a:endParaRPr lang="en-US"/>
          </a:p>
        </p:txBody>
      </p:sp>
    </p:spTree>
    <p:extLst>
      <p:ext uri="{BB962C8B-B14F-4D97-AF65-F5344CB8AC3E}">
        <p14:creationId xmlns:p14="http://schemas.microsoft.com/office/powerpoint/2010/main" val="3281546364"/>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238F803-0EBC-4D00-B6A4-593FBB3616DE}"/>
              </a:ext>
            </a:extLst>
          </p:cNvPr>
          <p:cNvSpPr>
            <a:spLocks noGrp="1"/>
          </p:cNvSpPr>
          <p:nvPr>
            <p:ph type="title"/>
          </p:nvPr>
        </p:nvSpPr>
        <p:spPr/>
        <p:txBody>
          <a:bodyPr/>
          <a:lstStyle>
            <a:lvl1pPr>
              <a:defRPr b="1">
                <a:solidFill>
                  <a:srgbClr val="53728A"/>
                </a:solidFill>
              </a:defRPr>
            </a:lvl1pPr>
          </a:lstStyle>
          <a:p>
            <a:r>
              <a:rPr lang="en-US" dirty="0"/>
              <a:t>Click to edit Master title style</a:t>
            </a:r>
          </a:p>
        </p:txBody>
      </p:sp>
      <p:sp>
        <p:nvSpPr>
          <p:cNvPr id="3" name="Content Placeholder 2">
            <a:extLst>
              <a:ext uri="{FF2B5EF4-FFF2-40B4-BE49-F238E27FC236}">
                <a16:creationId xmlns:a16="http://schemas.microsoft.com/office/drawing/2014/main" id="{2D9D88AD-03D3-48D9-BD2C-2468845BDCE3}"/>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496CF6A7-0D7B-46AB-801F-A133F89FADF0}"/>
              </a:ext>
            </a:extLst>
          </p:cNvPr>
          <p:cNvSpPr>
            <a:spLocks noGrp="1"/>
          </p:cNvSpPr>
          <p:nvPr>
            <p:ph type="dt" sz="half" idx="10"/>
          </p:nvPr>
        </p:nvSpPr>
        <p:spPr/>
        <p:txBody>
          <a:bodyPr/>
          <a:lstStyle/>
          <a:p>
            <a:fld id="{BF9D6827-F213-428B-B64D-882A557603DE}" type="datetimeFigureOut">
              <a:rPr lang="en-US" smtClean="0"/>
              <a:t>11/5/2021</a:t>
            </a:fld>
            <a:endParaRPr lang="en-US"/>
          </a:p>
        </p:txBody>
      </p:sp>
      <p:sp>
        <p:nvSpPr>
          <p:cNvPr id="5" name="Footer Placeholder 4">
            <a:extLst>
              <a:ext uri="{FF2B5EF4-FFF2-40B4-BE49-F238E27FC236}">
                <a16:creationId xmlns:a16="http://schemas.microsoft.com/office/drawing/2014/main" id="{04B1CA71-476A-4DB1-9EA3-1E3D1E1B63BB}"/>
              </a:ext>
            </a:extLst>
          </p:cNvPr>
          <p:cNvSpPr>
            <a:spLocks noGrp="1"/>
          </p:cNvSpPr>
          <p:nvPr>
            <p:ph type="ftr" sz="quarter" idx="11"/>
          </p:nvPr>
        </p:nvSpPr>
        <p:spPr/>
        <p:txBody>
          <a:bodyPr/>
          <a:lstStyle/>
          <a:p>
            <a:r>
              <a:rPr lang="en-US" b="1" dirty="0">
                <a:solidFill>
                  <a:srgbClr val="53728A"/>
                </a:solidFill>
              </a:rPr>
              <a:t>Business Champions School</a:t>
            </a:r>
            <a:endParaRPr lang="en-US" sz="1200" b="1" dirty="0">
              <a:solidFill>
                <a:srgbClr val="53728A"/>
              </a:solidFill>
            </a:endParaRPr>
          </a:p>
        </p:txBody>
      </p:sp>
      <p:sp>
        <p:nvSpPr>
          <p:cNvPr id="6" name="Slide Number Placeholder 5">
            <a:extLst>
              <a:ext uri="{FF2B5EF4-FFF2-40B4-BE49-F238E27FC236}">
                <a16:creationId xmlns:a16="http://schemas.microsoft.com/office/drawing/2014/main" id="{530F05CF-8C92-4D5D-94FC-347F35A4FCAA}"/>
              </a:ext>
            </a:extLst>
          </p:cNvPr>
          <p:cNvSpPr>
            <a:spLocks noGrp="1"/>
          </p:cNvSpPr>
          <p:nvPr>
            <p:ph type="sldNum" sz="quarter" idx="12"/>
          </p:nvPr>
        </p:nvSpPr>
        <p:spPr/>
        <p:txBody>
          <a:bodyPr/>
          <a:lstStyle/>
          <a:p>
            <a:fld id="{0E9CA7F0-1DB2-4EC7-8938-616CB0658807}" type="slidenum">
              <a:rPr lang="en-US" smtClean="0"/>
              <a:t>‹#›</a:t>
            </a:fld>
            <a:endParaRPr lang="en-US"/>
          </a:p>
        </p:txBody>
      </p:sp>
    </p:spTree>
    <p:extLst>
      <p:ext uri="{BB962C8B-B14F-4D97-AF65-F5344CB8AC3E}">
        <p14:creationId xmlns:p14="http://schemas.microsoft.com/office/powerpoint/2010/main" val="2030771394"/>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D24696B-1887-44F2-AC0E-56BD97317C50}"/>
              </a:ext>
            </a:extLst>
          </p:cNvPr>
          <p:cNvSpPr>
            <a:spLocks noGrp="1"/>
          </p:cNvSpPr>
          <p:nvPr>
            <p:ph type="title"/>
          </p:nvPr>
        </p:nvSpPr>
        <p:spPr>
          <a:xfrm>
            <a:off x="831850" y="1709738"/>
            <a:ext cx="10515600" cy="2852737"/>
          </a:xfrm>
        </p:spPr>
        <p:txBody>
          <a:bodyPr anchor="b"/>
          <a:lstStyle>
            <a:lvl1pPr>
              <a:defRPr sz="6000" b="1">
                <a:solidFill>
                  <a:srgbClr val="53728A"/>
                </a:solidFill>
              </a:defRPr>
            </a:lvl1pPr>
          </a:lstStyle>
          <a:p>
            <a:r>
              <a:rPr lang="en-US" dirty="0"/>
              <a:t>Click to edit Master title style</a:t>
            </a:r>
          </a:p>
        </p:txBody>
      </p:sp>
      <p:sp>
        <p:nvSpPr>
          <p:cNvPr id="3" name="Text Placeholder 2">
            <a:extLst>
              <a:ext uri="{FF2B5EF4-FFF2-40B4-BE49-F238E27FC236}">
                <a16:creationId xmlns:a16="http://schemas.microsoft.com/office/drawing/2014/main" id="{001DBA44-5370-4D36-9294-FC3DAC02E223}"/>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3EDAB8CF-6980-4F0B-91F0-4FF4B24411A9}"/>
              </a:ext>
            </a:extLst>
          </p:cNvPr>
          <p:cNvSpPr>
            <a:spLocks noGrp="1"/>
          </p:cNvSpPr>
          <p:nvPr>
            <p:ph type="dt" sz="half" idx="10"/>
          </p:nvPr>
        </p:nvSpPr>
        <p:spPr/>
        <p:txBody>
          <a:bodyPr/>
          <a:lstStyle/>
          <a:p>
            <a:fld id="{BF9D6827-F213-428B-B64D-882A557603DE}" type="datetimeFigureOut">
              <a:rPr lang="en-US" smtClean="0"/>
              <a:t>11/5/2021</a:t>
            </a:fld>
            <a:endParaRPr lang="en-US"/>
          </a:p>
        </p:txBody>
      </p:sp>
      <p:sp>
        <p:nvSpPr>
          <p:cNvPr id="5" name="Footer Placeholder 4">
            <a:extLst>
              <a:ext uri="{FF2B5EF4-FFF2-40B4-BE49-F238E27FC236}">
                <a16:creationId xmlns:a16="http://schemas.microsoft.com/office/drawing/2014/main" id="{07E9D136-B06B-48F3-AA98-B4C32F0CEE01}"/>
              </a:ext>
            </a:extLst>
          </p:cNvPr>
          <p:cNvSpPr>
            <a:spLocks noGrp="1"/>
          </p:cNvSpPr>
          <p:nvPr>
            <p:ph type="ftr" sz="quarter" idx="11"/>
          </p:nvPr>
        </p:nvSpPr>
        <p:spPr/>
        <p:txBody>
          <a:bodyPr/>
          <a:lstStyle/>
          <a:p>
            <a:r>
              <a:rPr lang="en-US" b="1" dirty="0">
                <a:solidFill>
                  <a:srgbClr val="53728A"/>
                </a:solidFill>
              </a:rPr>
              <a:t>Business Champions School</a:t>
            </a:r>
          </a:p>
        </p:txBody>
      </p:sp>
      <p:sp>
        <p:nvSpPr>
          <p:cNvPr id="6" name="Slide Number Placeholder 5">
            <a:extLst>
              <a:ext uri="{FF2B5EF4-FFF2-40B4-BE49-F238E27FC236}">
                <a16:creationId xmlns:a16="http://schemas.microsoft.com/office/drawing/2014/main" id="{04CF6C57-3F8E-49FB-85AF-50E0C0CEB316}"/>
              </a:ext>
            </a:extLst>
          </p:cNvPr>
          <p:cNvSpPr>
            <a:spLocks noGrp="1"/>
          </p:cNvSpPr>
          <p:nvPr>
            <p:ph type="sldNum" sz="quarter" idx="12"/>
          </p:nvPr>
        </p:nvSpPr>
        <p:spPr/>
        <p:txBody>
          <a:bodyPr/>
          <a:lstStyle/>
          <a:p>
            <a:fld id="{0E9CA7F0-1DB2-4EC7-8938-616CB0658807}" type="slidenum">
              <a:rPr lang="en-US" smtClean="0"/>
              <a:t>‹#›</a:t>
            </a:fld>
            <a:endParaRPr lang="en-US"/>
          </a:p>
        </p:txBody>
      </p:sp>
    </p:spTree>
    <p:extLst>
      <p:ext uri="{BB962C8B-B14F-4D97-AF65-F5344CB8AC3E}">
        <p14:creationId xmlns:p14="http://schemas.microsoft.com/office/powerpoint/2010/main" val="2792286347"/>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5FF5D48-1910-4B6D-B7A3-80993E88F432}"/>
              </a:ext>
            </a:extLst>
          </p:cNvPr>
          <p:cNvSpPr>
            <a:spLocks noGrp="1"/>
          </p:cNvSpPr>
          <p:nvPr>
            <p:ph type="title"/>
          </p:nvPr>
        </p:nvSpPr>
        <p:spPr/>
        <p:txBody>
          <a:bodyPr/>
          <a:lstStyle>
            <a:lvl1pPr>
              <a:defRPr b="1">
                <a:solidFill>
                  <a:srgbClr val="53728A"/>
                </a:solidFill>
              </a:defRPr>
            </a:lvl1pPr>
          </a:lstStyle>
          <a:p>
            <a:r>
              <a:rPr lang="en-US" dirty="0"/>
              <a:t>Click to edit Master title style</a:t>
            </a:r>
          </a:p>
        </p:txBody>
      </p:sp>
      <p:sp>
        <p:nvSpPr>
          <p:cNvPr id="3" name="Content Placeholder 2">
            <a:extLst>
              <a:ext uri="{FF2B5EF4-FFF2-40B4-BE49-F238E27FC236}">
                <a16:creationId xmlns:a16="http://schemas.microsoft.com/office/drawing/2014/main" id="{C486E382-8894-409E-8BD1-59DFDA9599AD}"/>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B73C54C7-88F1-4431-8BFC-1E461FA0FC4E}"/>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689841E3-93E3-4A51-8081-62F5CBBB2FB2}"/>
              </a:ext>
            </a:extLst>
          </p:cNvPr>
          <p:cNvSpPr>
            <a:spLocks noGrp="1"/>
          </p:cNvSpPr>
          <p:nvPr>
            <p:ph type="dt" sz="half" idx="10"/>
          </p:nvPr>
        </p:nvSpPr>
        <p:spPr/>
        <p:txBody>
          <a:bodyPr/>
          <a:lstStyle/>
          <a:p>
            <a:fld id="{BF9D6827-F213-428B-B64D-882A557603DE}" type="datetimeFigureOut">
              <a:rPr lang="en-US" smtClean="0"/>
              <a:t>11/5/2021</a:t>
            </a:fld>
            <a:endParaRPr lang="en-US"/>
          </a:p>
        </p:txBody>
      </p:sp>
      <p:sp>
        <p:nvSpPr>
          <p:cNvPr id="6" name="Footer Placeholder 5">
            <a:extLst>
              <a:ext uri="{FF2B5EF4-FFF2-40B4-BE49-F238E27FC236}">
                <a16:creationId xmlns:a16="http://schemas.microsoft.com/office/drawing/2014/main" id="{06BB529F-8D06-4588-998F-0996B89C100F}"/>
              </a:ext>
            </a:extLst>
          </p:cNvPr>
          <p:cNvSpPr>
            <a:spLocks noGrp="1"/>
          </p:cNvSpPr>
          <p:nvPr>
            <p:ph type="ftr" sz="quarter" idx="11"/>
          </p:nvPr>
        </p:nvSpPr>
        <p:spPr/>
        <p:txBody>
          <a:bodyPr/>
          <a:lstStyle/>
          <a:p>
            <a:r>
              <a:rPr lang="en-US" b="1" dirty="0">
                <a:solidFill>
                  <a:srgbClr val="53728A"/>
                </a:solidFill>
              </a:rPr>
              <a:t>Business Champions School</a:t>
            </a:r>
            <a:endParaRPr lang="en-US" dirty="0"/>
          </a:p>
        </p:txBody>
      </p:sp>
      <p:sp>
        <p:nvSpPr>
          <p:cNvPr id="7" name="Slide Number Placeholder 6">
            <a:extLst>
              <a:ext uri="{FF2B5EF4-FFF2-40B4-BE49-F238E27FC236}">
                <a16:creationId xmlns:a16="http://schemas.microsoft.com/office/drawing/2014/main" id="{95C13048-4783-47CD-9CB2-635BCFA88903}"/>
              </a:ext>
            </a:extLst>
          </p:cNvPr>
          <p:cNvSpPr>
            <a:spLocks noGrp="1"/>
          </p:cNvSpPr>
          <p:nvPr>
            <p:ph type="sldNum" sz="quarter" idx="12"/>
          </p:nvPr>
        </p:nvSpPr>
        <p:spPr/>
        <p:txBody>
          <a:bodyPr/>
          <a:lstStyle/>
          <a:p>
            <a:fld id="{0E9CA7F0-1DB2-4EC7-8938-616CB0658807}" type="slidenum">
              <a:rPr lang="en-US" smtClean="0"/>
              <a:t>‹#›</a:t>
            </a:fld>
            <a:endParaRPr lang="en-US"/>
          </a:p>
        </p:txBody>
      </p:sp>
    </p:spTree>
    <p:extLst>
      <p:ext uri="{BB962C8B-B14F-4D97-AF65-F5344CB8AC3E}">
        <p14:creationId xmlns:p14="http://schemas.microsoft.com/office/powerpoint/2010/main" val="3881906613"/>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2B6951C-E3D9-4E1C-928E-F907641FC7DA}"/>
              </a:ext>
            </a:extLst>
          </p:cNvPr>
          <p:cNvSpPr>
            <a:spLocks noGrp="1"/>
          </p:cNvSpPr>
          <p:nvPr>
            <p:ph type="title"/>
          </p:nvPr>
        </p:nvSpPr>
        <p:spPr>
          <a:xfrm>
            <a:off x="839788" y="365125"/>
            <a:ext cx="10515600" cy="1325563"/>
          </a:xfrm>
        </p:spPr>
        <p:txBody>
          <a:bodyPr/>
          <a:lstStyle>
            <a:lvl1pPr>
              <a:defRPr b="1">
                <a:solidFill>
                  <a:srgbClr val="53728A"/>
                </a:solidFill>
              </a:defRPr>
            </a:lvl1pPr>
          </a:lstStyle>
          <a:p>
            <a:r>
              <a:rPr lang="en-US" dirty="0"/>
              <a:t>Click to edit Master title style</a:t>
            </a:r>
          </a:p>
        </p:txBody>
      </p:sp>
      <p:sp>
        <p:nvSpPr>
          <p:cNvPr id="3" name="Text Placeholder 2">
            <a:extLst>
              <a:ext uri="{FF2B5EF4-FFF2-40B4-BE49-F238E27FC236}">
                <a16:creationId xmlns:a16="http://schemas.microsoft.com/office/drawing/2014/main" id="{78A9E5BF-DFAF-42E1-B11B-9EAC25EBF7CD}"/>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59D82D68-4C9D-4BA3-96EC-7D8EB3BD6095}"/>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25C213C0-6D01-4FB3-95AE-A3FC3E57D55B}"/>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515C78B2-6233-4865-9003-AF04F86AF3E4}"/>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058441A2-584E-45AE-A272-C353FA5208A9}"/>
              </a:ext>
            </a:extLst>
          </p:cNvPr>
          <p:cNvSpPr>
            <a:spLocks noGrp="1"/>
          </p:cNvSpPr>
          <p:nvPr>
            <p:ph type="dt" sz="half" idx="10"/>
          </p:nvPr>
        </p:nvSpPr>
        <p:spPr/>
        <p:txBody>
          <a:bodyPr/>
          <a:lstStyle/>
          <a:p>
            <a:fld id="{BF9D6827-F213-428B-B64D-882A557603DE}" type="datetimeFigureOut">
              <a:rPr lang="en-US" smtClean="0"/>
              <a:t>11/5/2021</a:t>
            </a:fld>
            <a:endParaRPr lang="en-US"/>
          </a:p>
        </p:txBody>
      </p:sp>
      <p:sp>
        <p:nvSpPr>
          <p:cNvPr id="8" name="Footer Placeholder 7">
            <a:extLst>
              <a:ext uri="{FF2B5EF4-FFF2-40B4-BE49-F238E27FC236}">
                <a16:creationId xmlns:a16="http://schemas.microsoft.com/office/drawing/2014/main" id="{6110F7D9-801B-4CF8-BC7E-082E4C93A053}"/>
              </a:ext>
            </a:extLst>
          </p:cNvPr>
          <p:cNvSpPr>
            <a:spLocks noGrp="1"/>
          </p:cNvSpPr>
          <p:nvPr>
            <p:ph type="ftr" sz="quarter" idx="11"/>
          </p:nvPr>
        </p:nvSpPr>
        <p:spPr/>
        <p:txBody>
          <a:bodyPr/>
          <a:lstStyle>
            <a:lvl1pPr>
              <a:defRPr b="1"/>
            </a:lvl1pPr>
          </a:lstStyle>
          <a:p>
            <a:r>
              <a:rPr lang="en-US" b="1" dirty="0">
                <a:solidFill>
                  <a:srgbClr val="53728A"/>
                </a:solidFill>
              </a:rPr>
              <a:t>Business Champions School</a:t>
            </a:r>
            <a:endParaRPr lang="en-US" dirty="0"/>
          </a:p>
        </p:txBody>
      </p:sp>
      <p:sp>
        <p:nvSpPr>
          <p:cNvPr id="9" name="Slide Number Placeholder 8">
            <a:extLst>
              <a:ext uri="{FF2B5EF4-FFF2-40B4-BE49-F238E27FC236}">
                <a16:creationId xmlns:a16="http://schemas.microsoft.com/office/drawing/2014/main" id="{41DAE5F8-18F2-416A-A778-D9C90431DBF0}"/>
              </a:ext>
            </a:extLst>
          </p:cNvPr>
          <p:cNvSpPr>
            <a:spLocks noGrp="1"/>
          </p:cNvSpPr>
          <p:nvPr>
            <p:ph type="sldNum" sz="quarter" idx="12"/>
          </p:nvPr>
        </p:nvSpPr>
        <p:spPr/>
        <p:txBody>
          <a:bodyPr/>
          <a:lstStyle/>
          <a:p>
            <a:fld id="{0E9CA7F0-1DB2-4EC7-8938-616CB0658807}" type="slidenum">
              <a:rPr lang="en-US" smtClean="0"/>
              <a:t>‹#›</a:t>
            </a:fld>
            <a:endParaRPr lang="en-US"/>
          </a:p>
        </p:txBody>
      </p:sp>
    </p:spTree>
    <p:extLst>
      <p:ext uri="{BB962C8B-B14F-4D97-AF65-F5344CB8AC3E}">
        <p14:creationId xmlns:p14="http://schemas.microsoft.com/office/powerpoint/2010/main" val="692875090"/>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53D18FC-C5F2-4AE1-8D71-EFC4734E1A4E}"/>
              </a:ext>
            </a:extLst>
          </p:cNvPr>
          <p:cNvSpPr>
            <a:spLocks noGrp="1"/>
          </p:cNvSpPr>
          <p:nvPr>
            <p:ph type="title"/>
          </p:nvPr>
        </p:nvSpPr>
        <p:spPr/>
        <p:txBody>
          <a:bodyPr/>
          <a:lstStyle>
            <a:lvl1pPr>
              <a:defRPr b="1">
                <a:solidFill>
                  <a:srgbClr val="53728A"/>
                </a:solidFill>
              </a:defRPr>
            </a:lvl1pPr>
          </a:lstStyle>
          <a:p>
            <a:r>
              <a:rPr lang="en-US" dirty="0"/>
              <a:t>Click to edit Master title style</a:t>
            </a:r>
          </a:p>
        </p:txBody>
      </p:sp>
      <p:sp>
        <p:nvSpPr>
          <p:cNvPr id="3" name="Date Placeholder 2">
            <a:extLst>
              <a:ext uri="{FF2B5EF4-FFF2-40B4-BE49-F238E27FC236}">
                <a16:creationId xmlns:a16="http://schemas.microsoft.com/office/drawing/2014/main" id="{69AE4832-7986-42CF-A874-BEE6F4A74BB3}"/>
              </a:ext>
            </a:extLst>
          </p:cNvPr>
          <p:cNvSpPr>
            <a:spLocks noGrp="1"/>
          </p:cNvSpPr>
          <p:nvPr>
            <p:ph type="dt" sz="half" idx="10"/>
          </p:nvPr>
        </p:nvSpPr>
        <p:spPr/>
        <p:txBody>
          <a:bodyPr/>
          <a:lstStyle/>
          <a:p>
            <a:fld id="{BF9D6827-F213-428B-B64D-882A557603DE}" type="datetimeFigureOut">
              <a:rPr lang="en-US" smtClean="0"/>
              <a:t>11/5/2021</a:t>
            </a:fld>
            <a:endParaRPr lang="en-US"/>
          </a:p>
        </p:txBody>
      </p:sp>
      <p:sp>
        <p:nvSpPr>
          <p:cNvPr id="4" name="Footer Placeholder 3">
            <a:extLst>
              <a:ext uri="{FF2B5EF4-FFF2-40B4-BE49-F238E27FC236}">
                <a16:creationId xmlns:a16="http://schemas.microsoft.com/office/drawing/2014/main" id="{74F14DFF-C1C1-4681-8510-EDF1E71FC8A0}"/>
              </a:ext>
            </a:extLst>
          </p:cNvPr>
          <p:cNvSpPr>
            <a:spLocks noGrp="1"/>
          </p:cNvSpPr>
          <p:nvPr>
            <p:ph type="ftr" sz="quarter" idx="11"/>
          </p:nvPr>
        </p:nvSpPr>
        <p:spPr/>
        <p:txBody>
          <a:bodyPr/>
          <a:lstStyle/>
          <a:p>
            <a:r>
              <a:rPr lang="en-US" b="1" dirty="0">
                <a:solidFill>
                  <a:srgbClr val="53728A"/>
                </a:solidFill>
              </a:rPr>
              <a:t>Business Champions School</a:t>
            </a:r>
            <a:endParaRPr lang="en-US" dirty="0"/>
          </a:p>
        </p:txBody>
      </p:sp>
      <p:sp>
        <p:nvSpPr>
          <p:cNvPr id="5" name="Slide Number Placeholder 4">
            <a:extLst>
              <a:ext uri="{FF2B5EF4-FFF2-40B4-BE49-F238E27FC236}">
                <a16:creationId xmlns:a16="http://schemas.microsoft.com/office/drawing/2014/main" id="{CBEF155F-F20B-4457-AD7C-540DF63E93F9}"/>
              </a:ext>
            </a:extLst>
          </p:cNvPr>
          <p:cNvSpPr>
            <a:spLocks noGrp="1"/>
          </p:cNvSpPr>
          <p:nvPr>
            <p:ph type="sldNum" sz="quarter" idx="12"/>
          </p:nvPr>
        </p:nvSpPr>
        <p:spPr/>
        <p:txBody>
          <a:bodyPr/>
          <a:lstStyle/>
          <a:p>
            <a:fld id="{0E9CA7F0-1DB2-4EC7-8938-616CB0658807}" type="slidenum">
              <a:rPr lang="en-US" smtClean="0"/>
              <a:t>‹#›</a:t>
            </a:fld>
            <a:endParaRPr lang="en-US"/>
          </a:p>
        </p:txBody>
      </p:sp>
    </p:spTree>
    <p:extLst>
      <p:ext uri="{BB962C8B-B14F-4D97-AF65-F5344CB8AC3E}">
        <p14:creationId xmlns:p14="http://schemas.microsoft.com/office/powerpoint/2010/main" val="86891606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B865C525-990F-4BCE-8CFB-EF3894F3B317}"/>
              </a:ext>
            </a:extLst>
          </p:cNvPr>
          <p:cNvSpPr>
            <a:spLocks noGrp="1"/>
          </p:cNvSpPr>
          <p:nvPr>
            <p:ph type="dt" sz="half" idx="10"/>
          </p:nvPr>
        </p:nvSpPr>
        <p:spPr/>
        <p:txBody>
          <a:bodyPr/>
          <a:lstStyle/>
          <a:p>
            <a:fld id="{BF9D6827-F213-428B-B64D-882A557603DE}" type="datetimeFigureOut">
              <a:rPr lang="en-US" smtClean="0"/>
              <a:t>11/5/2021</a:t>
            </a:fld>
            <a:endParaRPr lang="en-US"/>
          </a:p>
        </p:txBody>
      </p:sp>
      <p:sp>
        <p:nvSpPr>
          <p:cNvPr id="3" name="Footer Placeholder 2">
            <a:extLst>
              <a:ext uri="{FF2B5EF4-FFF2-40B4-BE49-F238E27FC236}">
                <a16:creationId xmlns:a16="http://schemas.microsoft.com/office/drawing/2014/main" id="{AA6745F9-3F81-4CF8-B6E5-A438DB1ABC54}"/>
              </a:ext>
            </a:extLst>
          </p:cNvPr>
          <p:cNvSpPr>
            <a:spLocks noGrp="1"/>
          </p:cNvSpPr>
          <p:nvPr>
            <p:ph type="ftr" sz="quarter" idx="11"/>
          </p:nvPr>
        </p:nvSpPr>
        <p:spPr/>
        <p:txBody>
          <a:bodyPr/>
          <a:lstStyle/>
          <a:p>
            <a:r>
              <a:rPr lang="en-US" b="1" dirty="0">
                <a:solidFill>
                  <a:srgbClr val="53728A"/>
                </a:solidFill>
              </a:rPr>
              <a:t>Business Champions School</a:t>
            </a:r>
            <a:endParaRPr lang="en-US" dirty="0"/>
          </a:p>
        </p:txBody>
      </p:sp>
      <p:sp>
        <p:nvSpPr>
          <p:cNvPr id="4" name="Slide Number Placeholder 3">
            <a:extLst>
              <a:ext uri="{FF2B5EF4-FFF2-40B4-BE49-F238E27FC236}">
                <a16:creationId xmlns:a16="http://schemas.microsoft.com/office/drawing/2014/main" id="{9CF67869-7C9F-447D-BAE4-FFF6E4AFE0CD}"/>
              </a:ext>
            </a:extLst>
          </p:cNvPr>
          <p:cNvSpPr>
            <a:spLocks noGrp="1"/>
          </p:cNvSpPr>
          <p:nvPr>
            <p:ph type="sldNum" sz="quarter" idx="12"/>
          </p:nvPr>
        </p:nvSpPr>
        <p:spPr/>
        <p:txBody>
          <a:bodyPr/>
          <a:lstStyle/>
          <a:p>
            <a:fld id="{0E9CA7F0-1DB2-4EC7-8938-616CB0658807}" type="slidenum">
              <a:rPr lang="en-US" smtClean="0"/>
              <a:t>‹#›</a:t>
            </a:fld>
            <a:endParaRPr lang="en-US"/>
          </a:p>
        </p:txBody>
      </p:sp>
    </p:spTree>
    <p:extLst>
      <p:ext uri="{BB962C8B-B14F-4D97-AF65-F5344CB8AC3E}">
        <p14:creationId xmlns:p14="http://schemas.microsoft.com/office/powerpoint/2010/main" val="2917462600"/>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86B26C8-8AEE-4B88-92FB-B78F6D645897}"/>
              </a:ext>
            </a:extLst>
          </p:cNvPr>
          <p:cNvSpPr>
            <a:spLocks noGrp="1"/>
          </p:cNvSpPr>
          <p:nvPr>
            <p:ph type="title"/>
          </p:nvPr>
        </p:nvSpPr>
        <p:spPr>
          <a:xfrm>
            <a:off x="839788" y="457200"/>
            <a:ext cx="3932237" cy="1600200"/>
          </a:xfrm>
        </p:spPr>
        <p:txBody>
          <a:bodyPr anchor="b"/>
          <a:lstStyle>
            <a:lvl1pPr>
              <a:defRPr sz="3200" b="1">
                <a:solidFill>
                  <a:srgbClr val="53728A"/>
                </a:solidFill>
              </a:defRPr>
            </a:lvl1pPr>
          </a:lstStyle>
          <a:p>
            <a:r>
              <a:rPr lang="en-US" dirty="0"/>
              <a:t>Click to edit Master title style</a:t>
            </a:r>
          </a:p>
        </p:txBody>
      </p:sp>
      <p:sp>
        <p:nvSpPr>
          <p:cNvPr id="3" name="Content Placeholder 2">
            <a:extLst>
              <a:ext uri="{FF2B5EF4-FFF2-40B4-BE49-F238E27FC236}">
                <a16:creationId xmlns:a16="http://schemas.microsoft.com/office/drawing/2014/main" id="{4F539E39-F88F-4D83-B8B7-1FBED8F2EC8F}"/>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F5353275-5724-4836-97B2-A379D81F2B72}"/>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3C7058C0-34E0-432F-9091-7684ED04216F}"/>
              </a:ext>
            </a:extLst>
          </p:cNvPr>
          <p:cNvSpPr>
            <a:spLocks noGrp="1"/>
          </p:cNvSpPr>
          <p:nvPr>
            <p:ph type="dt" sz="half" idx="10"/>
          </p:nvPr>
        </p:nvSpPr>
        <p:spPr/>
        <p:txBody>
          <a:bodyPr/>
          <a:lstStyle/>
          <a:p>
            <a:fld id="{BF9D6827-F213-428B-B64D-882A557603DE}" type="datetimeFigureOut">
              <a:rPr lang="en-US" smtClean="0"/>
              <a:t>11/5/2021</a:t>
            </a:fld>
            <a:endParaRPr lang="en-US"/>
          </a:p>
        </p:txBody>
      </p:sp>
      <p:sp>
        <p:nvSpPr>
          <p:cNvPr id="6" name="Footer Placeholder 5">
            <a:extLst>
              <a:ext uri="{FF2B5EF4-FFF2-40B4-BE49-F238E27FC236}">
                <a16:creationId xmlns:a16="http://schemas.microsoft.com/office/drawing/2014/main" id="{46034CFC-63F5-487A-A78B-5AB216872DAA}"/>
              </a:ext>
            </a:extLst>
          </p:cNvPr>
          <p:cNvSpPr>
            <a:spLocks noGrp="1"/>
          </p:cNvSpPr>
          <p:nvPr>
            <p:ph type="ftr" sz="quarter" idx="11"/>
          </p:nvPr>
        </p:nvSpPr>
        <p:spPr/>
        <p:txBody>
          <a:bodyPr/>
          <a:lstStyle/>
          <a:p>
            <a:r>
              <a:rPr lang="en-US" b="1" dirty="0">
                <a:solidFill>
                  <a:srgbClr val="53728A"/>
                </a:solidFill>
              </a:rPr>
              <a:t>Business Champions School</a:t>
            </a:r>
            <a:endParaRPr lang="en-US" dirty="0"/>
          </a:p>
        </p:txBody>
      </p:sp>
      <p:sp>
        <p:nvSpPr>
          <p:cNvPr id="7" name="Slide Number Placeholder 6">
            <a:extLst>
              <a:ext uri="{FF2B5EF4-FFF2-40B4-BE49-F238E27FC236}">
                <a16:creationId xmlns:a16="http://schemas.microsoft.com/office/drawing/2014/main" id="{C77B7537-7C83-4171-AFDB-134860AB48A5}"/>
              </a:ext>
            </a:extLst>
          </p:cNvPr>
          <p:cNvSpPr>
            <a:spLocks noGrp="1"/>
          </p:cNvSpPr>
          <p:nvPr>
            <p:ph type="sldNum" sz="quarter" idx="12"/>
          </p:nvPr>
        </p:nvSpPr>
        <p:spPr/>
        <p:txBody>
          <a:bodyPr/>
          <a:lstStyle/>
          <a:p>
            <a:fld id="{0E9CA7F0-1DB2-4EC7-8938-616CB0658807}" type="slidenum">
              <a:rPr lang="en-US" smtClean="0"/>
              <a:t>‹#›</a:t>
            </a:fld>
            <a:endParaRPr lang="en-US"/>
          </a:p>
        </p:txBody>
      </p:sp>
    </p:spTree>
    <p:extLst>
      <p:ext uri="{BB962C8B-B14F-4D97-AF65-F5344CB8AC3E}">
        <p14:creationId xmlns:p14="http://schemas.microsoft.com/office/powerpoint/2010/main" val="4205435952"/>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9205BC2-385E-4C12-A5D4-9B6C9F1B87BF}"/>
              </a:ext>
            </a:extLst>
          </p:cNvPr>
          <p:cNvSpPr>
            <a:spLocks noGrp="1"/>
          </p:cNvSpPr>
          <p:nvPr>
            <p:ph type="title"/>
          </p:nvPr>
        </p:nvSpPr>
        <p:spPr>
          <a:xfrm>
            <a:off x="839788" y="457200"/>
            <a:ext cx="3932237" cy="1600200"/>
          </a:xfrm>
        </p:spPr>
        <p:txBody>
          <a:bodyPr anchor="b"/>
          <a:lstStyle>
            <a:lvl1pPr>
              <a:defRPr sz="3200" b="1">
                <a:solidFill>
                  <a:srgbClr val="53728A"/>
                </a:solidFill>
              </a:defRPr>
            </a:lvl1pPr>
          </a:lstStyle>
          <a:p>
            <a:r>
              <a:rPr lang="en-US" dirty="0"/>
              <a:t>Click to edit Master title style</a:t>
            </a:r>
          </a:p>
        </p:txBody>
      </p:sp>
      <p:sp>
        <p:nvSpPr>
          <p:cNvPr id="3" name="Picture Placeholder 2">
            <a:extLst>
              <a:ext uri="{FF2B5EF4-FFF2-40B4-BE49-F238E27FC236}">
                <a16:creationId xmlns:a16="http://schemas.microsoft.com/office/drawing/2014/main" id="{871D9E5A-81FB-4BF2-A8CE-2FA869437D6A}"/>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56754E80-33F7-4C8F-96AA-0B614C6BA073}"/>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A76385A0-6BBF-490A-9ABD-2A3411076E9D}"/>
              </a:ext>
            </a:extLst>
          </p:cNvPr>
          <p:cNvSpPr>
            <a:spLocks noGrp="1"/>
          </p:cNvSpPr>
          <p:nvPr>
            <p:ph type="dt" sz="half" idx="10"/>
          </p:nvPr>
        </p:nvSpPr>
        <p:spPr/>
        <p:txBody>
          <a:bodyPr/>
          <a:lstStyle/>
          <a:p>
            <a:fld id="{BF9D6827-F213-428B-B64D-882A557603DE}" type="datetimeFigureOut">
              <a:rPr lang="en-US" smtClean="0"/>
              <a:t>11/5/2021</a:t>
            </a:fld>
            <a:endParaRPr lang="en-US"/>
          </a:p>
        </p:txBody>
      </p:sp>
      <p:sp>
        <p:nvSpPr>
          <p:cNvPr id="6" name="Footer Placeholder 5">
            <a:extLst>
              <a:ext uri="{FF2B5EF4-FFF2-40B4-BE49-F238E27FC236}">
                <a16:creationId xmlns:a16="http://schemas.microsoft.com/office/drawing/2014/main" id="{8BC273F3-F1DB-494D-9F32-5794B5DC2D5F}"/>
              </a:ext>
            </a:extLst>
          </p:cNvPr>
          <p:cNvSpPr>
            <a:spLocks noGrp="1"/>
          </p:cNvSpPr>
          <p:nvPr>
            <p:ph type="ftr" sz="quarter" idx="11"/>
          </p:nvPr>
        </p:nvSpPr>
        <p:spPr/>
        <p:txBody>
          <a:bodyPr/>
          <a:lstStyle/>
          <a:p>
            <a:r>
              <a:rPr lang="en-US" b="1" dirty="0">
                <a:solidFill>
                  <a:srgbClr val="53728A"/>
                </a:solidFill>
              </a:rPr>
              <a:t>Business Champions School</a:t>
            </a:r>
            <a:endParaRPr lang="en-US" dirty="0"/>
          </a:p>
        </p:txBody>
      </p:sp>
      <p:sp>
        <p:nvSpPr>
          <p:cNvPr id="7" name="Slide Number Placeholder 6">
            <a:extLst>
              <a:ext uri="{FF2B5EF4-FFF2-40B4-BE49-F238E27FC236}">
                <a16:creationId xmlns:a16="http://schemas.microsoft.com/office/drawing/2014/main" id="{2244A787-28CB-489E-A462-ECFDEEEB1303}"/>
              </a:ext>
            </a:extLst>
          </p:cNvPr>
          <p:cNvSpPr>
            <a:spLocks noGrp="1"/>
          </p:cNvSpPr>
          <p:nvPr>
            <p:ph type="sldNum" sz="quarter" idx="12"/>
          </p:nvPr>
        </p:nvSpPr>
        <p:spPr/>
        <p:txBody>
          <a:bodyPr/>
          <a:lstStyle/>
          <a:p>
            <a:fld id="{0E9CA7F0-1DB2-4EC7-8938-616CB0658807}" type="slidenum">
              <a:rPr lang="en-US" smtClean="0"/>
              <a:t>‹#›</a:t>
            </a:fld>
            <a:endParaRPr lang="en-US"/>
          </a:p>
        </p:txBody>
      </p:sp>
    </p:spTree>
    <p:extLst>
      <p:ext uri="{BB962C8B-B14F-4D97-AF65-F5344CB8AC3E}">
        <p14:creationId xmlns:p14="http://schemas.microsoft.com/office/powerpoint/2010/main" val="235449775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5DCC8EE-8DD9-4E0E-9121-399227FC2E54}"/>
              </a:ext>
            </a:extLst>
          </p:cNvPr>
          <p:cNvSpPr>
            <a:spLocks noGrp="1"/>
          </p:cNvSpPr>
          <p:nvPr>
            <p:ph type="title"/>
          </p:nvPr>
        </p:nvSpPr>
        <p:spPr/>
        <p:txBody>
          <a:bodyPr/>
          <a:lstStyle>
            <a:lvl1pPr>
              <a:defRPr b="1">
                <a:solidFill>
                  <a:srgbClr val="53728A"/>
                </a:solidFill>
              </a:defRPr>
            </a:lvl1pPr>
          </a:lstStyle>
          <a:p>
            <a:r>
              <a:rPr lang="en-US" dirty="0"/>
              <a:t>Click to edit Master title style</a:t>
            </a:r>
          </a:p>
        </p:txBody>
      </p:sp>
      <p:sp>
        <p:nvSpPr>
          <p:cNvPr id="3" name="Vertical Text Placeholder 2">
            <a:extLst>
              <a:ext uri="{FF2B5EF4-FFF2-40B4-BE49-F238E27FC236}">
                <a16:creationId xmlns:a16="http://schemas.microsoft.com/office/drawing/2014/main" id="{1C603C49-8F6B-4743-950E-7E52D1A672AC}"/>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83D26A38-60C8-477D-8D23-B529CC30D995}"/>
              </a:ext>
            </a:extLst>
          </p:cNvPr>
          <p:cNvSpPr>
            <a:spLocks noGrp="1"/>
          </p:cNvSpPr>
          <p:nvPr>
            <p:ph type="dt" sz="half" idx="10"/>
          </p:nvPr>
        </p:nvSpPr>
        <p:spPr/>
        <p:txBody>
          <a:bodyPr/>
          <a:lstStyle/>
          <a:p>
            <a:fld id="{BF9D6827-F213-428B-B64D-882A557603DE}" type="datetimeFigureOut">
              <a:rPr lang="en-US" smtClean="0"/>
              <a:t>11/5/2021</a:t>
            </a:fld>
            <a:endParaRPr lang="en-US"/>
          </a:p>
        </p:txBody>
      </p:sp>
      <p:sp>
        <p:nvSpPr>
          <p:cNvPr id="5" name="Footer Placeholder 4">
            <a:extLst>
              <a:ext uri="{FF2B5EF4-FFF2-40B4-BE49-F238E27FC236}">
                <a16:creationId xmlns:a16="http://schemas.microsoft.com/office/drawing/2014/main" id="{B1B3DB83-6539-4975-9816-31B0DBF009C4}"/>
              </a:ext>
            </a:extLst>
          </p:cNvPr>
          <p:cNvSpPr>
            <a:spLocks noGrp="1"/>
          </p:cNvSpPr>
          <p:nvPr>
            <p:ph type="ftr" sz="quarter" idx="11"/>
          </p:nvPr>
        </p:nvSpPr>
        <p:spPr/>
        <p:txBody>
          <a:bodyPr/>
          <a:lstStyle>
            <a:lvl1pPr>
              <a:defRPr b="1"/>
            </a:lvl1pPr>
          </a:lstStyle>
          <a:p>
            <a:r>
              <a:rPr lang="en-US" b="1" dirty="0">
                <a:solidFill>
                  <a:srgbClr val="53728A"/>
                </a:solidFill>
              </a:rPr>
              <a:t>Business Champions School</a:t>
            </a:r>
            <a:endParaRPr lang="en-US" dirty="0"/>
          </a:p>
        </p:txBody>
      </p:sp>
      <p:sp>
        <p:nvSpPr>
          <p:cNvPr id="6" name="Slide Number Placeholder 5">
            <a:extLst>
              <a:ext uri="{FF2B5EF4-FFF2-40B4-BE49-F238E27FC236}">
                <a16:creationId xmlns:a16="http://schemas.microsoft.com/office/drawing/2014/main" id="{05B51AE8-3A29-48BA-8D15-ADB3E7915D47}"/>
              </a:ext>
            </a:extLst>
          </p:cNvPr>
          <p:cNvSpPr>
            <a:spLocks noGrp="1"/>
          </p:cNvSpPr>
          <p:nvPr>
            <p:ph type="sldNum" sz="quarter" idx="12"/>
          </p:nvPr>
        </p:nvSpPr>
        <p:spPr/>
        <p:txBody>
          <a:bodyPr/>
          <a:lstStyle/>
          <a:p>
            <a:fld id="{0E9CA7F0-1DB2-4EC7-8938-616CB0658807}" type="slidenum">
              <a:rPr lang="en-US" smtClean="0"/>
              <a:t>‹#›</a:t>
            </a:fld>
            <a:endParaRPr lang="en-US"/>
          </a:p>
        </p:txBody>
      </p:sp>
    </p:spTree>
    <p:extLst>
      <p:ext uri="{BB962C8B-B14F-4D97-AF65-F5344CB8AC3E}">
        <p14:creationId xmlns:p14="http://schemas.microsoft.com/office/powerpoint/2010/main" val="281393054"/>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00AE0B3A-2D43-4171-84E6-29C56F4D12AE}"/>
              </a:ext>
            </a:extLst>
          </p:cNvPr>
          <p:cNvSpPr>
            <a:spLocks noGrp="1"/>
          </p:cNvSpPr>
          <p:nvPr>
            <p:ph type="title" orient="vert"/>
          </p:nvPr>
        </p:nvSpPr>
        <p:spPr>
          <a:xfrm>
            <a:off x="8724900" y="365125"/>
            <a:ext cx="2628900" cy="5811838"/>
          </a:xfrm>
        </p:spPr>
        <p:txBody>
          <a:bodyPr vert="eaVert"/>
          <a:lstStyle>
            <a:lvl1pPr>
              <a:defRPr b="1">
                <a:solidFill>
                  <a:srgbClr val="53728A"/>
                </a:solidFill>
              </a:defRPr>
            </a:lvl1pPr>
          </a:lstStyle>
          <a:p>
            <a:r>
              <a:rPr lang="en-US" dirty="0"/>
              <a:t>Click to edit Master title style</a:t>
            </a:r>
          </a:p>
        </p:txBody>
      </p:sp>
      <p:sp>
        <p:nvSpPr>
          <p:cNvPr id="3" name="Vertical Text Placeholder 2">
            <a:extLst>
              <a:ext uri="{FF2B5EF4-FFF2-40B4-BE49-F238E27FC236}">
                <a16:creationId xmlns:a16="http://schemas.microsoft.com/office/drawing/2014/main" id="{B7EDC207-4A38-49B9-8967-466A7ED7929D}"/>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BE25C617-5808-4716-B65E-54CDF0D7D506}"/>
              </a:ext>
            </a:extLst>
          </p:cNvPr>
          <p:cNvSpPr>
            <a:spLocks noGrp="1"/>
          </p:cNvSpPr>
          <p:nvPr>
            <p:ph type="dt" sz="half" idx="10"/>
          </p:nvPr>
        </p:nvSpPr>
        <p:spPr/>
        <p:txBody>
          <a:bodyPr/>
          <a:lstStyle/>
          <a:p>
            <a:fld id="{BF9D6827-F213-428B-B64D-882A557603DE}" type="datetimeFigureOut">
              <a:rPr lang="en-US" smtClean="0"/>
              <a:t>11/5/2021</a:t>
            </a:fld>
            <a:endParaRPr lang="en-US"/>
          </a:p>
        </p:txBody>
      </p:sp>
      <p:sp>
        <p:nvSpPr>
          <p:cNvPr id="5" name="Footer Placeholder 4">
            <a:extLst>
              <a:ext uri="{FF2B5EF4-FFF2-40B4-BE49-F238E27FC236}">
                <a16:creationId xmlns:a16="http://schemas.microsoft.com/office/drawing/2014/main" id="{BF0CF74C-A4AA-4CD7-9E1E-0AE5D19E1C28}"/>
              </a:ext>
            </a:extLst>
          </p:cNvPr>
          <p:cNvSpPr>
            <a:spLocks noGrp="1"/>
          </p:cNvSpPr>
          <p:nvPr>
            <p:ph type="ftr" sz="quarter" idx="11"/>
          </p:nvPr>
        </p:nvSpPr>
        <p:spPr/>
        <p:txBody>
          <a:bodyPr/>
          <a:lstStyle/>
          <a:p>
            <a:r>
              <a:rPr lang="en-US" b="1" dirty="0">
                <a:solidFill>
                  <a:srgbClr val="53728A"/>
                </a:solidFill>
              </a:rPr>
              <a:t>Business Champions School</a:t>
            </a:r>
            <a:endParaRPr lang="en-US" dirty="0"/>
          </a:p>
        </p:txBody>
      </p:sp>
      <p:sp>
        <p:nvSpPr>
          <p:cNvPr id="6" name="Slide Number Placeholder 5">
            <a:extLst>
              <a:ext uri="{FF2B5EF4-FFF2-40B4-BE49-F238E27FC236}">
                <a16:creationId xmlns:a16="http://schemas.microsoft.com/office/drawing/2014/main" id="{36FF979D-7921-4F82-81DF-C7D21E750F31}"/>
              </a:ext>
            </a:extLst>
          </p:cNvPr>
          <p:cNvSpPr>
            <a:spLocks noGrp="1"/>
          </p:cNvSpPr>
          <p:nvPr>
            <p:ph type="sldNum" sz="quarter" idx="12"/>
          </p:nvPr>
        </p:nvSpPr>
        <p:spPr/>
        <p:txBody>
          <a:bodyPr/>
          <a:lstStyle/>
          <a:p>
            <a:fld id="{0E9CA7F0-1DB2-4EC7-8938-616CB0658807}" type="slidenum">
              <a:rPr lang="en-US" smtClean="0"/>
              <a:t>‹#›</a:t>
            </a:fld>
            <a:endParaRPr lang="en-US"/>
          </a:p>
        </p:txBody>
      </p:sp>
    </p:spTree>
    <p:extLst>
      <p:ext uri="{BB962C8B-B14F-4D97-AF65-F5344CB8AC3E}">
        <p14:creationId xmlns:p14="http://schemas.microsoft.com/office/powerpoint/2010/main" val="2602755713"/>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18A96D5D-1F64-4BC2-BBFA-970B1998ADE6}"/>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dirty="0"/>
              <a:t>Click to edit Master title style</a:t>
            </a:r>
          </a:p>
        </p:txBody>
      </p:sp>
      <p:sp>
        <p:nvSpPr>
          <p:cNvPr id="3" name="Text Placeholder 2">
            <a:extLst>
              <a:ext uri="{FF2B5EF4-FFF2-40B4-BE49-F238E27FC236}">
                <a16:creationId xmlns:a16="http://schemas.microsoft.com/office/drawing/2014/main" id="{EFA5BE8C-2621-4912-A146-4BA8B7F9B615}"/>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66E0703A-4298-4414-82ED-CE28B1466AC8}"/>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BF9D6827-F213-428B-B64D-882A557603DE}" type="datetimeFigureOut">
              <a:rPr lang="en-US" smtClean="0"/>
              <a:t>11/5/2021</a:t>
            </a:fld>
            <a:endParaRPr lang="en-US"/>
          </a:p>
        </p:txBody>
      </p:sp>
      <p:sp>
        <p:nvSpPr>
          <p:cNvPr id="5" name="Footer Placeholder 4">
            <a:extLst>
              <a:ext uri="{FF2B5EF4-FFF2-40B4-BE49-F238E27FC236}">
                <a16:creationId xmlns:a16="http://schemas.microsoft.com/office/drawing/2014/main" id="{8BDEF195-5720-4C09-A96D-127DAF984809}"/>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r>
              <a:rPr lang="en-US" b="1" dirty="0">
                <a:solidFill>
                  <a:srgbClr val="53728A"/>
                </a:solidFill>
              </a:rPr>
              <a:t>Business Champions School</a:t>
            </a:r>
            <a:endParaRPr lang="en-US" dirty="0"/>
          </a:p>
        </p:txBody>
      </p:sp>
      <p:sp>
        <p:nvSpPr>
          <p:cNvPr id="6" name="Slide Number Placeholder 5">
            <a:extLst>
              <a:ext uri="{FF2B5EF4-FFF2-40B4-BE49-F238E27FC236}">
                <a16:creationId xmlns:a16="http://schemas.microsoft.com/office/drawing/2014/main" id="{E08EFB6E-D167-43CF-9E6E-350F3D5ADEF3}"/>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0E9CA7F0-1DB2-4EC7-8938-616CB0658807}" type="slidenum">
              <a:rPr lang="en-US" smtClean="0"/>
              <a:t>‹#›</a:t>
            </a:fld>
            <a:endParaRPr lang="en-US"/>
          </a:p>
        </p:txBody>
      </p:sp>
    </p:spTree>
    <p:extLst>
      <p:ext uri="{BB962C8B-B14F-4D97-AF65-F5344CB8AC3E}">
        <p14:creationId xmlns:p14="http://schemas.microsoft.com/office/powerpoint/2010/main" val="4106743504"/>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b="1" kern="1200">
          <a:solidFill>
            <a:srgbClr val="53728A"/>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image" Target="../media/image6.png"/><Relationship Id="rId3" Type="http://schemas.openxmlformats.org/officeDocument/2006/relationships/image" Target="../media/image1.png"/><Relationship Id="rId7" Type="http://schemas.openxmlformats.org/officeDocument/2006/relationships/image" Target="../media/image5.png"/><Relationship Id="rId2" Type="http://schemas.openxmlformats.org/officeDocument/2006/relationships/notesSlide" Target="../notesSlides/notesSlide1.xml"/><Relationship Id="rId1" Type="http://schemas.openxmlformats.org/officeDocument/2006/relationships/slideLayout" Target="../slideLayouts/slideLayout1.xml"/><Relationship Id="rId6" Type="http://schemas.openxmlformats.org/officeDocument/2006/relationships/image" Target="../media/image4.png"/><Relationship Id="rId5" Type="http://schemas.openxmlformats.org/officeDocument/2006/relationships/image" Target="../media/image3.png"/><Relationship Id="rId4" Type="http://schemas.openxmlformats.org/officeDocument/2006/relationships/image" Target="../media/image2.png"/></Relationships>
</file>

<file path=ppt/slides/_rels/slide2.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7.png"/><Relationship Id="rId1" Type="http://schemas.openxmlformats.org/officeDocument/2006/relationships/slideLayout" Target="../slideLayouts/slideLayout2.xml"/><Relationship Id="rId5" Type="http://schemas.openxmlformats.org/officeDocument/2006/relationships/image" Target="../media/image10.png"/><Relationship Id="rId4" Type="http://schemas.openxmlformats.org/officeDocument/2006/relationships/image" Target="../media/image9.png"/></Relationships>
</file>

<file path=ppt/slides/_rels/slide3.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11.png"/><Relationship Id="rId1" Type="http://schemas.openxmlformats.org/officeDocument/2006/relationships/slideLayout" Target="../slideLayouts/slideLayout2.xml"/><Relationship Id="rId5" Type="http://schemas.openxmlformats.org/officeDocument/2006/relationships/image" Target="../media/image10.png"/><Relationship Id="rId4" Type="http://schemas.openxmlformats.org/officeDocument/2006/relationships/image" Target="../media/image8.png"/></Relationships>
</file>

<file path=ppt/slides/_rels/slide4.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12.png"/><Relationship Id="rId1" Type="http://schemas.openxmlformats.org/officeDocument/2006/relationships/slideLayout" Target="../slideLayouts/slideLayout2.xml"/><Relationship Id="rId5" Type="http://schemas.openxmlformats.org/officeDocument/2006/relationships/image" Target="../media/image10.png"/><Relationship Id="rId4" Type="http://schemas.openxmlformats.org/officeDocument/2006/relationships/image" Target="../media/image8.png"/></Relationships>
</file>

<file path=ppt/slides/_rels/slide5.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13.png"/><Relationship Id="rId1" Type="http://schemas.openxmlformats.org/officeDocument/2006/relationships/slideLayout" Target="../slideLayouts/slideLayout2.xml"/><Relationship Id="rId5" Type="http://schemas.openxmlformats.org/officeDocument/2006/relationships/image" Target="../media/image10.png"/><Relationship Id="rId4" Type="http://schemas.openxmlformats.org/officeDocument/2006/relationships/image" Target="../media/image8.png"/></Relationships>
</file>

<file path=ppt/slides/_rels/slide6.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13.png"/><Relationship Id="rId1" Type="http://schemas.openxmlformats.org/officeDocument/2006/relationships/slideLayout" Target="../slideLayouts/slideLayout2.xml"/><Relationship Id="rId5" Type="http://schemas.openxmlformats.org/officeDocument/2006/relationships/image" Target="../media/image10.png"/><Relationship Id="rId4" Type="http://schemas.openxmlformats.org/officeDocument/2006/relationships/image" Target="../media/image8.png"/></Relationships>
</file>

<file path=ppt/slides/_rels/slide7.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14.png"/><Relationship Id="rId1" Type="http://schemas.openxmlformats.org/officeDocument/2006/relationships/slideLayout" Target="../slideLayouts/slideLayout2.xml"/><Relationship Id="rId5" Type="http://schemas.openxmlformats.org/officeDocument/2006/relationships/image" Target="../media/image10.png"/><Relationship Id="rId4" Type="http://schemas.openxmlformats.org/officeDocument/2006/relationships/image" Target="../media/image8.png"/></Relationships>
</file>

<file path=ppt/slides/_rels/slide8.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15.png"/><Relationship Id="rId1" Type="http://schemas.openxmlformats.org/officeDocument/2006/relationships/slideLayout" Target="../slideLayouts/slideLayout2.xml"/><Relationship Id="rId5" Type="http://schemas.openxmlformats.org/officeDocument/2006/relationships/image" Target="../media/image10.png"/><Relationship Id="rId4" Type="http://schemas.openxmlformats.org/officeDocument/2006/relationships/image" Target="../media/image8.png"/></Relationships>
</file>

<file path=ppt/slides/_rels/slide9.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15.png"/><Relationship Id="rId1" Type="http://schemas.openxmlformats.org/officeDocument/2006/relationships/slideLayout" Target="../slideLayouts/slideLayout2.xml"/><Relationship Id="rId5" Type="http://schemas.openxmlformats.org/officeDocument/2006/relationships/image" Target="../media/image10.png"/><Relationship Id="rId4" Type="http://schemas.openxmlformats.org/officeDocument/2006/relationships/image" Target="../media/image8.png"/></Relationships>
</file>

<file path=ppt/slides/_rels/slide10.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15.png"/><Relationship Id="rId1" Type="http://schemas.openxmlformats.org/officeDocument/2006/relationships/slideLayout" Target="../slideLayouts/slideLayout2.xml"/><Relationship Id="rId5" Type="http://schemas.openxmlformats.org/officeDocument/2006/relationships/image" Target="../media/image10.png"/><Relationship Id="rId4" Type="http://schemas.openxmlformats.org/officeDocument/2006/relationships/image" Target="../media/image8.png"/></Relationships>
</file>

<file path=ppt/slides/_rels/slide11.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15.png"/><Relationship Id="rId1" Type="http://schemas.openxmlformats.org/officeDocument/2006/relationships/slideLayout" Target="../slideLayouts/slideLayout2.xml"/><Relationship Id="rId5" Type="http://schemas.openxmlformats.org/officeDocument/2006/relationships/image" Target="../media/image10.png"/><Relationship Id="rId4" Type="http://schemas.openxmlformats.org/officeDocument/2006/relationships/image" Target="../media/image8.png"/></Relationships>
</file>

<file path=ppt/slides/_rels/slide12.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16.png"/><Relationship Id="rId1" Type="http://schemas.openxmlformats.org/officeDocument/2006/relationships/slideLayout" Target="../slideLayouts/slideLayout2.xml"/><Relationship Id="rId5" Type="http://schemas.openxmlformats.org/officeDocument/2006/relationships/image" Target="../media/image10.png"/><Relationship Id="rId4" Type="http://schemas.openxmlformats.org/officeDocument/2006/relationships/image" Target="../media/image8.png"/></Relationships>
</file>

<file path=ppt/slides/_rels/slide13.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16.png"/><Relationship Id="rId1" Type="http://schemas.openxmlformats.org/officeDocument/2006/relationships/slideLayout" Target="../slideLayouts/slideLayout2.xml"/><Relationship Id="rId5" Type="http://schemas.openxmlformats.org/officeDocument/2006/relationships/image" Target="../media/image10.png"/><Relationship Id="rId4" Type="http://schemas.openxmlformats.org/officeDocument/2006/relationships/image" Target="../media/image8.png"/></Relationships>
</file>

<file path=ppt/slides/_rels/slide14.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16.png"/><Relationship Id="rId1" Type="http://schemas.openxmlformats.org/officeDocument/2006/relationships/slideLayout" Target="../slideLayouts/slideLayout2.xml"/><Relationship Id="rId5" Type="http://schemas.openxmlformats.org/officeDocument/2006/relationships/image" Target="../media/image10.png"/><Relationship Id="rId4" Type="http://schemas.openxmlformats.org/officeDocument/2006/relationships/image" Target="../media/image8.png"/></Relationships>
</file>

<file path=ppt/slides/_rels/slide15.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16.png"/><Relationship Id="rId1" Type="http://schemas.openxmlformats.org/officeDocument/2006/relationships/slideLayout" Target="../slideLayouts/slideLayout2.xml"/><Relationship Id="rId5" Type="http://schemas.openxmlformats.org/officeDocument/2006/relationships/image" Target="../media/image10.png"/><Relationship Id="rId4" Type="http://schemas.openxmlformats.org/officeDocument/2006/relationships/image" Target="../media/image8.png"/></Relationships>
</file>

<file path=ppt/slides/_rels/slide16.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16.png"/><Relationship Id="rId1" Type="http://schemas.openxmlformats.org/officeDocument/2006/relationships/slideLayout" Target="../slideLayouts/slideLayout2.xml"/><Relationship Id="rId5" Type="http://schemas.openxmlformats.org/officeDocument/2006/relationships/image" Target="../media/image10.png"/><Relationship Id="rId4" Type="http://schemas.openxmlformats.org/officeDocument/2006/relationships/image" Target="../media/image8.png"/></Relationships>
</file>

<file path=ppt/slides/_rels/slide17.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16.png"/><Relationship Id="rId1" Type="http://schemas.openxmlformats.org/officeDocument/2006/relationships/slideLayout" Target="../slideLayouts/slideLayout2.xml"/><Relationship Id="rId5" Type="http://schemas.openxmlformats.org/officeDocument/2006/relationships/image" Target="../media/image10.png"/><Relationship Id="rId4" Type="http://schemas.openxmlformats.org/officeDocument/2006/relationships/image" Target="../media/image8.png"/></Relationships>
</file>

<file path=ppt/slides/_rels/slide18.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16.png"/><Relationship Id="rId1" Type="http://schemas.openxmlformats.org/officeDocument/2006/relationships/slideLayout" Target="../slideLayouts/slideLayout2.xml"/><Relationship Id="rId5" Type="http://schemas.openxmlformats.org/officeDocument/2006/relationships/image" Target="../media/image10.png"/><Relationship Id="rId4" Type="http://schemas.openxmlformats.org/officeDocument/2006/relationships/image" Target="../media/image8.png"/></Relationships>
</file>

<file path=ppt/slides/_rels/slide19.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16.png"/><Relationship Id="rId1" Type="http://schemas.openxmlformats.org/officeDocument/2006/relationships/slideLayout" Target="../slideLayouts/slideLayout2.xml"/><Relationship Id="rId5" Type="http://schemas.openxmlformats.org/officeDocument/2006/relationships/image" Target="../media/image10.png"/><Relationship Id="rId4" Type="http://schemas.openxmlformats.org/officeDocument/2006/relationships/image" Target="../media/image8.png"/></Relationships>
</file>

<file path=ppt/slides/_rels/slide20.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16.png"/><Relationship Id="rId1" Type="http://schemas.openxmlformats.org/officeDocument/2006/relationships/slideLayout" Target="../slideLayouts/slideLayout2.xml"/><Relationship Id="rId5" Type="http://schemas.openxmlformats.org/officeDocument/2006/relationships/image" Target="../media/image10.png"/><Relationship Id="rId4" Type="http://schemas.openxmlformats.org/officeDocument/2006/relationships/image" Target="../media/image8.png"/></Relationships>
</file>

<file path=ppt/slides/_rels/slide21.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16.png"/><Relationship Id="rId1" Type="http://schemas.openxmlformats.org/officeDocument/2006/relationships/slideLayout" Target="../slideLayouts/slideLayout2.xml"/><Relationship Id="rId5" Type="http://schemas.openxmlformats.org/officeDocument/2006/relationships/image" Target="../media/image10.png"/><Relationship Id="rId4" Type="http://schemas.openxmlformats.org/officeDocument/2006/relationships/image" Target="../media/image8.png"/></Relationships>
</file>

<file path=ppt/slides/_rels/slide22.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17.png"/><Relationship Id="rId1" Type="http://schemas.openxmlformats.org/officeDocument/2006/relationships/slideLayout" Target="../slideLayouts/slideLayout2.xml"/><Relationship Id="rId5" Type="http://schemas.openxmlformats.org/officeDocument/2006/relationships/image" Target="../media/image10.png"/><Relationship Id="rId4" Type="http://schemas.openxmlformats.org/officeDocument/2006/relationships/image" Target="../media/image8.png"/></Relationships>
</file>

<file path=ppt/slides/_rels/slide23.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17.png"/><Relationship Id="rId1" Type="http://schemas.openxmlformats.org/officeDocument/2006/relationships/slideLayout" Target="../slideLayouts/slideLayout2.xml"/><Relationship Id="rId5" Type="http://schemas.openxmlformats.org/officeDocument/2006/relationships/image" Target="../media/image10.png"/><Relationship Id="rId4" Type="http://schemas.openxmlformats.org/officeDocument/2006/relationships/image" Target="../media/image8.png"/></Relationships>
</file>

<file path=ppt/slides/_rels/slide24.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17.png"/><Relationship Id="rId1" Type="http://schemas.openxmlformats.org/officeDocument/2006/relationships/slideLayout" Target="../slideLayouts/slideLayout2.xml"/><Relationship Id="rId5" Type="http://schemas.openxmlformats.org/officeDocument/2006/relationships/image" Target="../media/image10.png"/><Relationship Id="rId4" Type="http://schemas.openxmlformats.org/officeDocument/2006/relationships/image" Target="../media/image8.png"/></Relationships>
</file>

<file path=ppt/slides/_rels/slide25.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17.png"/><Relationship Id="rId1" Type="http://schemas.openxmlformats.org/officeDocument/2006/relationships/slideLayout" Target="../slideLayouts/slideLayout2.xml"/><Relationship Id="rId5" Type="http://schemas.openxmlformats.org/officeDocument/2006/relationships/image" Target="../media/image10.png"/><Relationship Id="rId4" Type="http://schemas.openxmlformats.org/officeDocument/2006/relationships/image" Target="../media/image8.png"/></Relationships>
</file>

<file path=ppt/slides/_rels/slide26.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17.png"/><Relationship Id="rId1" Type="http://schemas.openxmlformats.org/officeDocument/2006/relationships/slideLayout" Target="../slideLayouts/slideLayout2.xml"/><Relationship Id="rId5" Type="http://schemas.openxmlformats.org/officeDocument/2006/relationships/image" Target="../media/image10.png"/><Relationship Id="rId4" Type="http://schemas.openxmlformats.org/officeDocument/2006/relationships/image" Target="../media/image8.png"/></Relationships>
</file>

<file path=ppt/slides/_rels/slide27.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17.png"/><Relationship Id="rId1" Type="http://schemas.openxmlformats.org/officeDocument/2006/relationships/slideLayout" Target="../slideLayouts/slideLayout2.xml"/><Relationship Id="rId5" Type="http://schemas.openxmlformats.org/officeDocument/2006/relationships/image" Target="../media/image10.png"/><Relationship Id="rId4" Type="http://schemas.openxmlformats.org/officeDocument/2006/relationships/image" Target="../media/image8.png"/></Relationships>
</file>

<file path=ppt/slides/_rels/slide28.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17.png"/><Relationship Id="rId1" Type="http://schemas.openxmlformats.org/officeDocument/2006/relationships/slideLayout" Target="../slideLayouts/slideLayout2.xml"/><Relationship Id="rId5" Type="http://schemas.openxmlformats.org/officeDocument/2006/relationships/image" Target="../media/image10.png"/><Relationship Id="rId4" Type="http://schemas.openxmlformats.org/officeDocument/2006/relationships/image" Target="../media/image8.png"/></Relationships>
</file>

<file path=ppt/slides/_rels/slide29.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17.png"/><Relationship Id="rId1" Type="http://schemas.openxmlformats.org/officeDocument/2006/relationships/slideLayout" Target="../slideLayouts/slideLayout2.xml"/><Relationship Id="rId5" Type="http://schemas.openxmlformats.org/officeDocument/2006/relationships/image" Target="../media/image10.png"/><Relationship Id="rId4" Type="http://schemas.openxmlformats.org/officeDocument/2006/relationships/image" Target="../media/image8.png"/></Relationships>
</file>

<file path=ppt/slides/_rels/slide30.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18.png"/><Relationship Id="rId1" Type="http://schemas.openxmlformats.org/officeDocument/2006/relationships/slideLayout" Target="../slideLayouts/slideLayout2.xml"/><Relationship Id="rId5" Type="http://schemas.openxmlformats.org/officeDocument/2006/relationships/image" Target="../media/image10.png"/><Relationship Id="rId4" Type="http://schemas.openxmlformats.org/officeDocument/2006/relationships/image" Target="../media/image8.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Shape 107"/>
        <p:cNvGrpSpPr/>
        <p:nvPr/>
      </p:nvGrpSpPr>
      <p:grpSpPr>
        <a:xfrm>
          <a:off x="0" y="0"/>
          <a:ext cx="0" cy="0"/>
          <a:chOff x="0" y="0"/>
          <a:chExt cx="0" cy="0"/>
        </a:xfrm>
      </p:grpSpPr>
      <p:pic>
        <p:nvPicPr>
          <p:cNvPr id="108" name="Google Shape;108;p3"/>
          <p:cNvPicPr preferRelativeResize="0"/>
          <p:nvPr/>
        </p:nvPicPr>
        <p:blipFill rotWithShape="1">
          <a:blip r:embed="rId3">
            <a:alphaModFix/>
          </a:blip>
          <a:srcRect/>
          <a:stretch/>
        </p:blipFill>
        <p:spPr>
          <a:xfrm>
            <a:off x="-71964" y="-117903"/>
            <a:ext cx="12335929" cy="7093806"/>
          </a:xfrm>
          <a:prstGeom prst="rect">
            <a:avLst/>
          </a:prstGeom>
          <a:noFill/>
          <a:ln>
            <a:noFill/>
          </a:ln>
        </p:spPr>
      </p:pic>
      <p:sp>
        <p:nvSpPr>
          <p:cNvPr id="109" name="Google Shape;109;p3"/>
          <p:cNvSpPr/>
          <p:nvPr/>
        </p:nvSpPr>
        <p:spPr>
          <a:xfrm rot="10800000">
            <a:off x="-156351" y="-135287"/>
            <a:ext cx="12504703" cy="7128574"/>
          </a:xfrm>
          <a:prstGeom prst="rect">
            <a:avLst/>
          </a:prstGeom>
          <a:gradFill>
            <a:gsLst>
              <a:gs pos="0">
                <a:srgbClr val="F6F9FC">
                  <a:alpha val="26666"/>
                </a:srgbClr>
              </a:gs>
              <a:gs pos="100000">
                <a:srgbClr val="FF9518">
                  <a:alpha val="38823"/>
                </a:srgbClr>
              </a:gs>
            </a:gsLst>
            <a:lin ang="5400000" scaled="0"/>
          </a:gra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pic>
        <p:nvPicPr>
          <p:cNvPr id="110" name="Google Shape;110;p3"/>
          <p:cNvPicPr preferRelativeResize="0"/>
          <p:nvPr/>
        </p:nvPicPr>
        <p:blipFill rotWithShape="1">
          <a:blip r:embed="rId4">
            <a:alphaModFix/>
          </a:blip>
          <a:srcRect/>
          <a:stretch/>
        </p:blipFill>
        <p:spPr>
          <a:xfrm>
            <a:off x="4872252" y="-394410"/>
            <a:ext cx="5721151" cy="6563668"/>
          </a:xfrm>
          <a:prstGeom prst="rect">
            <a:avLst/>
          </a:prstGeom>
          <a:noFill/>
          <a:ln>
            <a:noFill/>
          </a:ln>
        </p:spPr>
      </p:pic>
      <p:pic>
        <p:nvPicPr>
          <p:cNvPr id="111" name="Google Shape;111;p3"/>
          <p:cNvPicPr preferRelativeResize="0"/>
          <p:nvPr/>
        </p:nvPicPr>
        <p:blipFill rotWithShape="1">
          <a:blip r:embed="rId5">
            <a:alphaModFix/>
          </a:blip>
          <a:srcRect/>
          <a:stretch/>
        </p:blipFill>
        <p:spPr>
          <a:xfrm>
            <a:off x="2235200" y="915090"/>
            <a:ext cx="6714451" cy="1972334"/>
          </a:xfrm>
          <a:prstGeom prst="rect">
            <a:avLst/>
          </a:prstGeom>
          <a:noFill/>
          <a:ln>
            <a:noFill/>
          </a:ln>
        </p:spPr>
      </p:pic>
      <p:pic>
        <p:nvPicPr>
          <p:cNvPr id="112" name="Google Shape;112;p3"/>
          <p:cNvPicPr preferRelativeResize="0"/>
          <p:nvPr/>
        </p:nvPicPr>
        <p:blipFill rotWithShape="1">
          <a:blip r:embed="rId6">
            <a:alphaModFix/>
          </a:blip>
          <a:srcRect/>
          <a:stretch/>
        </p:blipFill>
        <p:spPr>
          <a:xfrm>
            <a:off x="-139261" y="-101602"/>
            <a:ext cx="4169394" cy="7137043"/>
          </a:xfrm>
          <a:prstGeom prst="rect">
            <a:avLst/>
          </a:prstGeom>
          <a:noFill/>
          <a:ln>
            <a:noFill/>
          </a:ln>
        </p:spPr>
      </p:pic>
      <p:pic>
        <p:nvPicPr>
          <p:cNvPr id="114" name="Google Shape;114;p3"/>
          <p:cNvPicPr preferRelativeResize="0"/>
          <p:nvPr/>
        </p:nvPicPr>
        <p:blipFill rotWithShape="1">
          <a:blip r:embed="rId7">
            <a:alphaModFix/>
          </a:blip>
          <a:srcRect/>
          <a:stretch/>
        </p:blipFill>
        <p:spPr>
          <a:xfrm>
            <a:off x="651740" y="4934428"/>
            <a:ext cx="1699476" cy="1524000"/>
          </a:xfrm>
          <a:prstGeom prst="rect">
            <a:avLst/>
          </a:prstGeom>
          <a:noFill/>
          <a:ln>
            <a:noFill/>
          </a:ln>
        </p:spPr>
      </p:pic>
      <p:pic>
        <p:nvPicPr>
          <p:cNvPr id="115" name="Google Shape;115;p3"/>
          <p:cNvPicPr preferRelativeResize="0"/>
          <p:nvPr/>
        </p:nvPicPr>
        <p:blipFill rotWithShape="1">
          <a:blip r:embed="rId8">
            <a:alphaModFix/>
          </a:blip>
          <a:srcRect/>
          <a:stretch/>
        </p:blipFill>
        <p:spPr>
          <a:xfrm rot="10800000">
            <a:off x="3612444" y="5284188"/>
            <a:ext cx="5882401" cy="1034667"/>
          </a:xfrm>
          <a:prstGeom prst="rect">
            <a:avLst/>
          </a:prstGeom>
          <a:noFill/>
          <a:ln>
            <a:noFill/>
          </a:ln>
        </p:spPr>
      </p:pic>
      <p:sp>
        <p:nvSpPr>
          <p:cNvPr id="11" name="Google Shape;90;p1">
            <a:extLst>
              <a:ext uri="{FF2B5EF4-FFF2-40B4-BE49-F238E27FC236}">
                <a16:creationId xmlns:a16="http://schemas.microsoft.com/office/drawing/2014/main" id="{8C220F90-EF97-4B2F-99C2-0756F81AEC0C}"/>
              </a:ext>
            </a:extLst>
          </p:cNvPr>
          <p:cNvSpPr txBox="1"/>
          <p:nvPr/>
        </p:nvSpPr>
        <p:spPr>
          <a:xfrm>
            <a:off x="2760364" y="688742"/>
            <a:ext cx="5882401" cy="1754286"/>
          </a:xfrm>
          <a:prstGeom prst="rect">
            <a:avLst/>
          </a:prstGeom>
          <a:noFill/>
          <a:ln>
            <a:noFill/>
          </a:ln>
        </p:spPr>
        <p:txBody>
          <a:bodyPr spcFirstLastPara="1" wrap="square" lIns="91425" tIns="45700" rIns="91425" bIns="45700" anchor="t" anchorCtr="0">
            <a:spAutoFit/>
          </a:bodyPr>
          <a:lstStyle/>
          <a:p>
            <a:pPr algn="l"/>
            <a:endParaRPr lang="en-US" sz="2800" b="1" dirty="0">
              <a:solidFill>
                <a:schemeClr val="bg1"/>
              </a:solidFill>
              <a:ea typeface="+mj-ea"/>
              <a:cs typeface="+mj-cs"/>
            </a:endParaRPr>
          </a:p>
          <a:p>
            <a:pPr algn="l"/>
            <a:r>
              <a:rPr lang="en-US" sz="2400" b="1" dirty="0">
                <a:solidFill>
                  <a:schemeClr val="bg1">
                    <a:lumMod val="95000"/>
                  </a:schemeClr>
                </a:solidFill>
              </a:rPr>
              <a:t>Decision Gate Discipline for Programs</a:t>
            </a:r>
          </a:p>
          <a:p>
            <a:pPr marL="0" marR="0" lvl="0" indent="0" algn="l" rtl="0">
              <a:spcBef>
                <a:spcPts val="0"/>
              </a:spcBef>
              <a:spcAft>
                <a:spcPts val="0"/>
              </a:spcAft>
              <a:buNone/>
            </a:pPr>
            <a:r>
              <a:rPr lang="en-US" sz="2800" dirty="0">
                <a:solidFill>
                  <a:srgbClr val="24A9E1"/>
                </a:solidFill>
                <a:latin typeface="Tajawal Medium"/>
                <a:ea typeface="Tajawal Medium"/>
                <a:cs typeface="Tajawal Medium"/>
                <a:sym typeface="Tajawal Medium"/>
              </a:rPr>
              <a:t>Prepared by Dr. Sami Alzahrani</a:t>
            </a:r>
            <a:endParaRPr dirty="0"/>
          </a:p>
          <a:p>
            <a:pPr marL="0" marR="0" lvl="0" indent="0" algn="l" rtl="0">
              <a:spcBef>
                <a:spcPts val="0"/>
              </a:spcBef>
              <a:spcAft>
                <a:spcPts val="0"/>
              </a:spcAft>
              <a:buNone/>
            </a:pPr>
            <a:r>
              <a:rPr lang="en-US" sz="2800" dirty="0">
                <a:solidFill>
                  <a:srgbClr val="FF9518"/>
                </a:solidFill>
                <a:latin typeface="Tajawal Medium"/>
                <a:ea typeface="Tajawal Medium"/>
                <a:cs typeface="Tajawal Medium"/>
                <a:sym typeface="Tajawal Medium"/>
              </a:rPr>
              <a:t>Lecture 8</a:t>
            </a:r>
            <a:endParaRPr sz="2800" dirty="0">
              <a:solidFill>
                <a:srgbClr val="FF9518"/>
              </a:solidFill>
              <a:latin typeface="Tajawal Medium"/>
              <a:ea typeface="Tajawal Medium"/>
              <a:cs typeface="Tajawal Medium"/>
              <a:sym typeface="Tajawal Medium"/>
            </a:endParaRPr>
          </a:p>
        </p:txBody>
      </p:sp>
      <p:sp>
        <p:nvSpPr>
          <p:cNvPr id="12" name="Google Shape;91;p1">
            <a:extLst>
              <a:ext uri="{FF2B5EF4-FFF2-40B4-BE49-F238E27FC236}">
                <a16:creationId xmlns:a16="http://schemas.microsoft.com/office/drawing/2014/main" id="{B139F11B-A293-4D06-AEBE-B9C724EEFC4D}"/>
              </a:ext>
            </a:extLst>
          </p:cNvPr>
          <p:cNvSpPr txBox="1"/>
          <p:nvPr/>
        </p:nvSpPr>
        <p:spPr>
          <a:xfrm>
            <a:off x="3879601" y="5351545"/>
            <a:ext cx="5348086" cy="892512"/>
          </a:xfrm>
          <a:prstGeom prst="rect">
            <a:avLst/>
          </a:prstGeom>
          <a:noFill/>
          <a:ln>
            <a:noFill/>
          </a:ln>
        </p:spPr>
        <p:txBody>
          <a:bodyPr spcFirstLastPara="1" wrap="square" lIns="91425" tIns="45700" rIns="91425" bIns="45700" anchor="t" anchorCtr="0">
            <a:spAutoFit/>
          </a:bodyPr>
          <a:lstStyle/>
          <a:p>
            <a:pPr algn="l"/>
            <a:r>
              <a:rPr lang="en-US" sz="2800" b="1" dirty="0">
                <a:solidFill>
                  <a:schemeClr val="bg1">
                    <a:lumMod val="95000"/>
                  </a:schemeClr>
                </a:solidFill>
              </a:rPr>
              <a:t>PMG 665</a:t>
            </a:r>
          </a:p>
          <a:p>
            <a:pPr marL="0" marR="0" lvl="0" indent="0" algn="l" rtl="0">
              <a:spcBef>
                <a:spcPts val="0"/>
              </a:spcBef>
              <a:spcAft>
                <a:spcPts val="0"/>
              </a:spcAft>
              <a:buNone/>
            </a:pPr>
            <a:r>
              <a:rPr lang="en-US" sz="2400" dirty="0">
                <a:solidFill>
                  <a:schemeClr val="bg1"/>
                </a:solidFill>
                <a:latin typeface="+mn-lt"/>
              </a:rPr>
              <a:t>Program and Portfolio Management</a:t>
            </a:r>
            <a:endParaRPr lang="ar-SA" sz="2400" dirty="0">
              <a:solidFill>
                <a:schemeClr val="bg1"/>
              </a:solidFill>
              <a:latin typeface="+mn-lt"/>
            </a:endParaRP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9862457" y="294989"/>
            <a:ext cx="1627773" cy="1463167"/>
          </a:xfrm>
          <a:prstGeom prst="rect">
            <a:avLst/>
          </a:prstGeom>
        </p:spPr>
      </p:pic>
      <p:sp>
        <p:nvSpPr>
          <p:cNvPr id="2" name="Title 1"/>
          <p:cNvSpPr>
            <a:spLocks noGrp="1"/>
          </p:cNvSpPr>
          <p:nvPr>
            <p:ph type="title"/>
          </p:nvPr>
        </p:nvSpPr>
        <p:spPr/>
        <p:txBody>
          <a:bodyPr/>
          <a:lstStyle/>
          <a:p>
            <a:r>
              <a:rPr lang="en-US" dirty="0"/>
              <a:t>Introduction</a:t>
            </a:r>
          </a:p>
        </p:txBody>
      </p:sp>
      <p:sp>
        <p:nvSpPr>
          <p:cNvPr id="3" name="Content Placeholder 2"/>
          <p:cNvSpPr>
            <a:spLocks noGrp="1"/>
          </p:cNvSpPr>
          <p:nvPr>
            <p:ph idx="1"/>
          </p:nvPr>
        </p:nvSpPr>
        <p:spPr/>
        <p:txBody>
          <a:bodyPr/>
          <a:lstStyle/>
          <a:p>
            <a:pPr marL="0" indent="0" algn="just">
              <a:buNone/>
            </a:pPr>
            <a:r>
              <a:rPr lang="en-US" dirty="0"/>
              <a:t>One of the greatest challenges for any program is to remain aligned to organizational strategic direction. One of the primary tools for maintaining program alignment to organizational strategic direction is the decision gate. Exercising the discipline to properly pass through decision gates is therefore one of the key factors for program success and program management excellence.</a:t>
            </a:r>
          </a:p>
          <a:p>
            <a:pPr marL="0" indent="0" algn="just">
              <a:buNone/>
            </a:pPr>
            <a:r>
              <a:rPr lang="en-US" dirty="0"/>
              <a:t>This chapter describes the rationale for decision gates, how a program manager should prepare for them, and how to execute decision gate reviews for maximum success.</a:t>
            </a:r>
          </a:p>
        </p:txBody>
      </p:sp>
      <p:pic>
        <p:nvPicPr>
          <p:cNvPr id="6" name="Google Shape;123;p4">
            <a:extLst>
              <a:ext uri="{FF2B5EF4-FFF2-40B4-BE49-F238E27FC236}">
                <a16:creationId xmlns:a16="http://schemas.microsoft.com/office/drawing/2014/main" id="{7051C17F-EB63-4B5D-A78F-F932B308AD7B}"/>
              </a:ext>
            </a:extLst>
          </p:cNvPr>
          <p:cNvPicPr preferRelativeResize="0"/>
          <p:nvPr/>
        </p:nvPicPr>
        <p:blipFill rotWithShape="1">
          <a:blip r:embed="rId3">
            <a:alphaModFix/>
          </a:blip>
          <a:srcRect/>
          <a:stretch/>
        </p:blipFill>
        <p:spPr>
          <a:xfrm>
            <a:off x="-21110" y="2204822"/>
            <a:ext cx="238650" cy="2709534"/>
          </a:xfrm>
          <a:prstGeom prst="rect">
            <a:avLst/>
          </a:prstGeom>
          <a:noFill/>
          <a:ln>
            <a:noFill/>
          </a:ln>
        </p:spPr>
      </p:pic>
      <p:pic>
        <p:nvPicPr>
          <p:cNvPr id="7" name="Google Shape;125;p4">
            <a:extLst>
              <a:ext uri="{FF2B5EF4-FFF2-40B4-BE49-F238E27FC236}">
                <a16:creationId xmlns:a16="http://schemas.microsoft.com/office/drawing/2014/main" id="{C89EE712-B948-4F64-90CE-997FE103183F}"/>
              </a:ext>
            </a:extLst>
          </p:cNvPr>
          <p:cNvPicPr preferRelativeResize="0"/>
          <p:nvPr/>
        </p:nvPicPr>
        <p:blipFill rotWithShape="1">
          <a:blip r:embed="rId4">
            <a:alphaModFix/>
          </a:blip>
          <a:srcRect/>
          <a:stretch/>
        </p:blipFill>
        <p:spPr>
          <a:xfrm>
            <a:off x="-18374" y="0"/>
            <a:ext cx="9533101" cy="1610200"/>
          </a:xfrm>
          <a:prstGeom prst="rect">
            <a:avLst/>
          </a:prstGeom>
          <a:noFill/>
          <a:ln>
            <a:noFill/>
          </a:ln>
        </p:spPr>
      </p:pic>
      <p:sp>
        <p:nvSpPr>
          <p:cNvPr id="8" name="Google Shape;127;p4">
            <a:extLst>
              <a:ext uri="{FF2B5EF4-FFF2-40B4-BE49-F238E27FC236}">
                <a16:creationId xmlns:a16="http://schemas.microsoft.com/office/drawing/2014/main" id="{5C0D1010-5A6C-4192-89AB-D8697135951B}"/>
              </a:ext>
            </a:extLst>
          </p:cNvPr>
          <p:cNvSpPr txBox="1"/>
          <p:nvPr/>
        </p:nvSpPr>
        <p:spPr>
          <a:xfrm>
            <a:off x="282494" y="236724"/>
            <a:ext cx="1426994" cy="954107"/>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800" dirty="0">
                <a:solidFill>
                  <a:schemeClr val="lt1"/>
                </a:solidFill>
                <a:latin typeface="Tajawal Medium"/>
                <a:ea typeface="Tajawal Medium"/>
                <a:cs typeface="Tajawal Medium"/>
                <a:sym typeface="Tajawal Medium"/>
              </a:rPr>
              <a:t>Chapter</a:t>
            </a:r>
            <a:endParaRPr dirty="0"/>
          </a:p>
          <a:p>
            <a:pPr marL="0" marR="0" lvl="0" indent="0" algn="ctr" rtl="0">
              <a:spcBef>
                <a:spcPts val="0"/>
              </a:spcBef>
              <a:spcAft>
                <a:spcPts val="0"/>
              </a:spcAft>
              <a:buNone/>
            </a:pPr>
            <a:r>
              <a:rPr lang="en-US" sz="2800" dirty="0">
                <a:solidFill>
                  <a:schemeClr val="lt1"/>
                </a:solidFill>
                <a:latin typeface="Tajawal Medium"/>
                <a:ea typeface="Tajawal Medium"/>
                <a:cs typeface="Tajawal Medium"/>
                <a:sym typeface="Tajawal Medium"/>
              </a:rPr>
              <a:t>08</a:t>
            </a:r>
            <a:endParaRPr sz="2800" dirty="0">
              <a:solidFill>
                <a:srgbClr val="FF9518"/>
              </a:solidFill>
              <a:latin typeface="Tajawal Medium"/>
              <a:ea typeface="Tajawal Medium"/>
              <a:cs typeface="Tajawal Medium"/>
              <a:sym typeface="Tajawal Medium"/>
            </a:endParaRPr>
          </a:p>
        </p:txBody>
      </p:sp>
      <p:sp>
        <p:nvSpPr>
          <p:cNvPr id="9" name="Title 1">
            <a:extLst>
              <a:ext uri="{FF2B5EF4-FFF2-40B4-BE49-F238E27FC236}">
                <a16:creationId xmlns:a16="http://schemas.microsoft.com/office/drawing/2014/main" id="{0CAC531E-64B7-4F34-9472-C6AA10CDFBB6}"/>
              </a:ext>
            </a:extLst>
          </p:cNvPr>
          <p:cNvSpPr txBox="1">
            <a:spLocks/>
          </p:cNvSpPr>
          <p:nvPr/>
        </p:nvSpPr>
        <p:spPr>
          <a:xfrm>
            <a:off x="2658899" y="619260"/>
            <a:ext cx="5601313" cy="679904"/>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2800" dirty="0">
                <a:solidFill>
                  <a:schemeClr val="bg1"/>
                </a:solidFill>
              </a:rPr>
              <a:t>Introduction</a:t>
            </a:r>
          </a:p>
        </p:txBody>
      </p:sp>
      <p:pic>
        <p:nvPicPr>
          <p:cNvPr id="10" name="Google Shape;122;p4">
            <a:extLst>
              <a:ext uri="{FF2B5EF4-FFF2-40B4-BE49-F238E27FC236}">
                <a16:creationId xmlns:a16="http://schemas.microsoft.com/office/drawing/2014/main" id="{FC69247A-D096-4DC8-B92D-470D055BA1EB}"/>
              </a:ext>
            </a:extLst>
          </p:cNvPr>
          <p:cNvPicPr preferRelativeResize="0"/>
          <p:nvPr/>
        </p:nvPicPr>
        <p:blipFill rotWithShape="1">
          <a:blip r:embed="rId5">
            <a:alphaModFix/>
          </a:blip>
          <a:srcRect/>
          <a:stretch/>
        </p:blipFill>
        <p:spPr>
          <a:xfrm>
            <a:off x="2271397" y="5972125"/>
            <a:ext cx="9902229" cy="204838"/>
          </a:xfrm>
          <a:prstGeom prst="rect">
            <a:avLst/>
          </a:prstGeom>
          <a:noFill/>
          <a:ln>
            <a:noFill/>
          </a:ln>
        </p:spPr>
      </p:pic>
      <p:pic>
        <p:nvPicPr>
          <p:cNvPr id="11" name="Google Shape;124;p4">
            <a:extLst>
              <a:ext uri="{FF2B5EF4-FFF2-40B4-BE49-F238E27FC236}">
                <a16:creationId xmlns:a16="http://schemas.microsoft.com/office/drawing/2014/main" id="{3AA2A50A-4D8F-462D-A2A5-FCBCEE1BC10D}"/>
              </a:ext>
            </a:extLst>
          </p:cNvPr>
          <p:cNvPicPr preferRelativeResize="0"/>
          <p:nvPr/>
        </p:nvPicPr>
        <p:blipFill rotWithShape="1">
          <a:blip r:embed="rId3">
            <a:alphaModFix/>
          </a:blip>
          <a:srcRect/>
          <a:stretch/>
        </p:blipFill>
        <p:spPr>
          <a:xfrm>
            <a:off x="11934976" y="2204822"/>
            <a:ext cx="238650" cy="2709534"/>
          </a:xfrm>
          <a:prstGeom prst="rect">
            <a:avLst/>
          </a:prstGeom>
          <a:noFill/>
          <a:ln>
            <a:noFill/>
          </a:ln>
        </p:spPr>
      </p:pic>
      <p:pic>
        <p:nvPicPr>
          <p:cNvPr id="12" name="Google Shape;123;p4">
            <a:extLst>
              <a:ext uri="{FF2B5EF4-FFF2-40B4-BE49-F238E27FC236}">
                <a16:creationId xmlns:a16="http://schemas.microsoft.com/office/drawing/2014/main" id="{881F26D1-FBE9-4BA0-8E0E-7EA192788657}"/>
              </a:ext>
            </a:extLst>
          </p:cNvPr>
          <p:cNvPicPr preferRelativeResize="0"/>
          <p:nvPr/>
        </p:nvPicPr>
        <p:blipFill rotWithShape="1">
          <a:blip r:embed="rId3">
            <a:alphaModFix/>
          </a:blip>
          <a:srcRect/>
          <a:stretch/>
        </p:blipFill>
        <p:spPr>
          <a:xfrm>
            <a:off x="-18374" y="2266599"/>
            <a:ext cx="238650" cy="2709534"/>
          </a:xfrm>
          <a:prstGeom prst="rect">
            <a:avLst/>
          </a:prstGeom>
          <a:noFill/>
          <a:ln>
            <a:noFill/>
          </a:ln>
        </p:spPr>
      </p:pic>
      <p:pic>
        <p:nvPicPr>
          <p:cNvPr id="13" name="Google Shape;122;p4">
            <a:extLst>
              <a:ext uri="{FF2B5EF4-FFF2-40B4-BE49-F238E27FC236}">
                <a16:creationId xmlns:a16="http://schemas.microsoft.com/office/drawing/2014/main" id="{133E8B01-31C8-475A-A067-337503756F70}"/>
              </a:ext>
            </a:extLst>
          </p:cNvPr>
          <p:cNvPicPr preferRelativeResize="0"/>
          <p:nvPr/>
        </p:nvPicPr>
        <p:blipFill rotWithShape="1">
          <a:blip r:embed="rId5">
            <a:alphaModFix/>
          </a:blip>
          <a:srcRect/>
          <a:stretch/>
        </p:blipFill>
        <p:spPr>
          <a:xfrm>
            <a:off x="2274133" y="6033902"/>
            <a:ext cx="9902229" cy="204838"/>
          </a:xfrm>
          <a:prstGeom prst="rect">
            <a:avLst/>
          </a:prstGeom>
          <a:noFill/>
          <a:ln>
            <a:noFill/>
          </a:ln>
        </p:spPr>
      </p:pic>
      <p:pic>
        <p:nvPicPr>
          <p:cNvPr id="14" name="Google Shape;124;p4">
            <a:extLst>
              <a:ext uri="{FF2B5EF4-FFF2-40B4-BE49-F238E27FC236}">
                <a16:creationId xmlns:a16="http://schemas.microsoft.com/office/drawing/2014/main" id="{FB227F03-2842-4190-8F64-A5A4FEE7B020}"/>
              </a:ext>
            </a:extLst>
          </p:cNvPr>
          <p:cNvPicPr preferRelativeResize="0"/>
          <p:nvPr/>
        </p:nvPicPr>
        <p:blipFill rotWithShape="1">
          <a:blip r:embed="rId3">
            <a:alphaModFix/>
          </a:blip>
          <a:srcRect/>
          <a:stretch/>
        </p:blipFill>
        <p:spPr>
          <a:xfrm>
            <a:off x="11937712" y="2266599"/>
            <a:ext cx="238650" cy="2709534"/>
          </a:xfrm>
          <a:prstGeom prst="rect">
            <a:avLst/>
          </a:prstGeom>
          <a:noFill/>
          <a:ln>
            <a:noFill/>
          </a:ln>
        </p:spPr>
      </p:pic>
    </p:spTree>
    <p:extLst>
      <p:ext uri="{BB962C8B-B14F-4D97-AF65-F5344CB8AC3E}">
        <p14:creationId xmlns:p14="http://schemas.microsoft.com/office/powerpoint/2010/main" val="2262904683"/>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9836332" y="294989"/>
            <a:ext cx="1627773" cy="1463167"/>
          </a:xfrm>
          <a:prstGeom prst="rect">
            <a:avLst/>
          </a:prstGeom>
        </p:spPr>
      </p:pic>
      <p:sp>
        <p:nvSpPr>
          <p:cNvPr id="2" name="Title 1"/>
          <p:cNvSpPr>
            <a:spLocks noGrp="1"/>
          </p:cNvSpPr>
          <p:nvPr>
            <p:ph type="title"/>
          </p:nvPr>
        </p:nvSpPr>
        <p:spPr/>
        <p:txBody>
          <a:bodyPr/>
          <a:lstStyle/>
          <a:p>
            <a:r>
              <a:rPr lang="en-US" dirty="0"/>
              <a:t>The role of decision gates</a:t>
            </a:r>
          </a:p>
        </p:txBody>
      </p:sp>
      <p:sp>
        <p:nvSpPr>
          <p:cNvPr id="3" name="Content Placeholder 2"/>
          <p:cNvSpPr>
            <a:spLocks noGrp="1"/>
          </p:cNvSpPr>
          <p:nvPr>
            <p:ph idx="1"/>
          </p:nvPr>
        </p:nvSpPr>
        <p:spPr/>
        <p:txBody>
          <a:bodyPr>
            <a:normAutofit/>
          </a:bodyPr>
          <a:lstStyle/>
          <a:p>
            <a:pPr marL="0" indent="0" algn="just">
              <a:buNone/>
            </a:pPr>
            <a:r>
              <a:rPr lang="en-US" dirty="0"/>
              <a:t>No one likes accountability. It seems a pesky annoyance, which distracts the program manager from the actual execution of the program. Constantly preparing status reports, data for accounting, and stakeholder presentations does not seem to add any value to the program, and meetings consume valuable time.</a:t>
            </a:r>
          </a:p>
        </p:txBody>
      </p:sp>
      <p:pic>
        <p:nvPicPr>
          <p:cNvPr id="5" name="Google Shape;125;p4">
            <a:extLst>
              <a:ext uri="{FF2B5EF4-FFF2-40B4-BE49-F238E27FC236}">
                <a16:creationId xmlns:a16="http://schemas.microsoft.com/office/drawing/2014/main" id="{A8528DBC-C332-45A2-8FEE-573AAECF848C}"/>
              </a:ext>
            </a:extLst>
          </p:cNvPr>
          <p:cNvPicPr preferRelativeResize="0"/>
          <p:nvPr/>
        </p:nvPicPr>
        <p:blipFill rotWithShape="1">
          <a:blip r:embed="rId3">
            <a:alphaModFix/>
          </a:blip>
          <a:srcRect/>
          <a:stretch/>
        </p:blipFill>
        <p:spPr>
          <a:xfrm>
            <a:off x="-18374" y="0"/>
            <a:ext cx="9533101" cy="1610200"/>
          </a:xfrm>
          <a:prstGeom prst="rect">
            <a:avLst/>
          </a:prstGeom>
          <a:noFill/>
          <a:ln>
            <a:noFill/>
          </a:ln>
        </p:spPr>
      </p:pic>
      <p:sp>
        <p:nvSpPr>
          <p:cNvPr id="6" name="Google Shape;127;p4">
            <a:extLst>
              <a:ext uri="{FF2B5EF4-FFF2-40B4-BE49-F238E27FC236}">
                <a16:creationId xmlns:a16="http://schemas.microsoft.com/office/drawing/2014/main" id="{F0ACB064-3DDA-4449-8AE4-5E443446ABBC}"/>
              </a:ext>
            </a:extLst>
          </p:cNvPr>
          <p:cNvSpPr txBox="1"/>
          <p:nvPr/>
        </p:nvSpPr>
        <p:spPr>
          <a:xfrm>
            <a:off x="282494" y="236724"/>
            <a:ext cx="1426994" cy="954107"/>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800" dirty="0">
                <a:solidFill>
                  <a:schemeClr val="lt1"/>
                </a:solidFill>
                <a:latin typeface="Tajawal Medium"/>
                <a:ea typeface="Tajawal Medium"/>
                <a:cs typeface="Tajawal Medium"/>
                <a:sym typeface="Tajawal Medium"/>
              </a:rPr>
              <a:t>Chapter</a:t>
            </a:r>
            <a:endParaRPr dirty="0"/>
          </a:p>
          <a:p>
            <a:pPr marL="0" marR="0" lvl="0" indent="0" algn="ctr" rtl="0">
              <a:spcBef>
                <a:spcPts val="0"/>
              </a:spcBef>
              <a:spcAft>
                <a:spcPts val="0"/>
              </a:spcAft>
              <a:buNone/>
            </a:pPr>
            <a:r>
              <a:rPr lang="en-US" sz="2800" dirty="0">
                <a:solidFill>
                  <a:schemeClr val="lt1"/>
                </a:solidFill>
                <a:latin typeface="Tajawal Medium"/>
                <a:ea typeface="Tajawal Medium"/>
                <a:cs typeface="Tajawal Medium"/>
                <a:sym typeface="Tajawal Medium"/>
              </a:rPr>
              <a:t>08</a:t>
            </a:r>
            <a:endParaRPr sz="2800" dirty="0">
              <a:solidFill>
                <a:srgbClr val="FF9518"/>
              </a:solidFill>
              <a:latin typeface="Tajawal Medium"/>
              <a:ea typeface="Tajawal Medium"/>
              <a:cs typeface="Tajawal Medium"/>
              <a:sym typeface="Tajawal Medium"/>
            </a:endParaRPr>
          </a:p>
        </p:txBody>
      </p:sp>
      <p:sp>
        <p:nvSpPr>
          <p:cNvPr id="7" name="Title 1">
            <a:extLst>
              <a:ext uri="{FF2B5EF4-FFF2-40B4-BE49-F238E27FC236}">
                <a16:creationId xmlns:a16="http://schemas.microsoft.com/office/drawing/2014/main" id="{A8F6B0C2-85A9-40AD-9D3A-F6C43C47F3B5}"/>
              </a:ext>
            </a:extLst>
          </p:cNvPr>
          <p:cNvSpPr txBox="1">
            <a:spLocks/>
          </p:cNvSpPr>
          <p:nvPr/>
        </p:nvSpPr>
        <p:spPr>
          <a:xfrm>
            <a:off x="2658899" y="619260"/>
            <a:ext cx="5601313" cy="679904"/>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2800" dirty="0">
                <a:solidFill>
                  <a:schemeClr val="bg1"/>
                </a:solidFill>
              </a:rPr>
              <a:t>The role of decision gates </a:t>
            </a:r>
          </a:p>
        </p:txBody>
      </p:sp>
      <p:pic>
        <p:nvPicPr>
          <p:cNvPr id="8" name="Google Shape;123;p4">
            <a:extLst>
              <a:ext uri="{FF2B5EF4-FFF2-40B4-BE49-F238E27FC236}">
                <a16:creationId xmlns:a16="http://schemas.microsoft.com/office/drawing/2014/main" id="{A858B999-F1A8-477C-9F12-A380BF130D39}"/>
              </a:ext>
            </a:extLst>
          </p:cNvPr>
          <p:cNvPicPr preferRelativeResize="0"/>
          <p:nvPr/>
        </p:nvPicPr>
        <p:blipFill rotWithShape="1">
          <a:blip r:embed="rId4">
            <a:alphaModFix/>
          </a:blip>
          <a:srcRect/>
          <a:stretch/>
        </p:blipFill>
        <p:spPr>
          <a:xfrm>
            <a:off x="-18374" y="2266599"/>
            <a:ext cx="238650" cy="2709534"/>
          </a:xfrm>
          <a:prstGeom prst="rect">
            <a:avLst/>
          </a:prstGeom>
          <a:noFill/>
          <a:ln>
            <a:noFill/>
          </a:ln>
        </p:spPr>
      </p:pic>
      <p:pic>
        <p:nvPicPr>
          <p:cNvPr id="9" name="Google Shape;122;p4">
            <a:extLst>
              <a:ext uri="{FF2B5EF4-FFF2-40B4-BE49-F238E27FC236}">
                <a16:creationId xmlns:a16="http://schemas.microsoft.com/office/drawing/2014/main" id="{333B28C8-870B-4979-9A01-5C18FBB77551}"/>
              </a:ext>
            </a:extLst>
          </p:cNvPr>
          <p:cNvPicPr preferRelativeResize="0"/>
          <p:nvPr/>
        </p:nvPicPr>
        <p:blipFill rotWithShape="1">
          <a:blip r:embed="rId5">
            <a:alphaModFix/>
          </a:blip>
          <a:srcRect/>
          <a:stretch/>
        </p:blipFill>
        <p:spPr>
          <a:xfrm>
            <a:off x="2274133" y="6033902"/>
            <a:ext cx="9902229" cy="204838"/>
          </a:xfrm>
          <a:prstGeom prst="rect">
            <a:avLst/>
          </a:prstGeom>
          <a:noFill/>
          <a:ln>
            <a:noFill/>
          </a:ln>
        </p:spPr>
      </p:pic>
      <p:pic>
        <p:nvPicPr>
          <p:cNvPr id="10" name="Google Shape;124;p4">
            <a:extLst>
              <a:ext uri="{FF2B5EF4-FFF2-40B4-BE49-F238E27FC236}">
                <a16:creationId xmlns:a16="http://schemas.microsoft.com/office/drawing/2014/main" id="{69480DAF-D552-4BA9-AA98-E8822FD3B978}"/>
              </a:ext>
            </a:extLst>
          </p:cNvPr>
          <p:cNvPicPr preferRelativeResize="0"/>
          <p:nvPr/>
        </p:nvPicPr>
        <p:blipFill rotWithShape="1">
          <a:blip r:embed="rId4">
            <a:alphaModFix/>
          </a:blip>
          <a:srcRect/>
          <a:stretch/>
        </p:blipFill>
        <p:spPr>
          <a:xfrm>
            <a:off x="11937712" y="2266599"/>
            <a:ext cx="238650" cy="2709534"/>
          </a:xfrm>
          <a:prstGeom prst="rect">
            <a:avLst/>
          </a:prstGeom>
          <a:noFill/>
          <a:ln>
            <a:noFill/>
          </a:ln>
        </p:spPr>
      </p:pic>
    </p:spTree>
    <p:extLst>
      <p:ext uri="{BB962C8B-B14F-4D97-AF65-F5344CB8AC3E}">
        <p14:creationId xmlns:p14="http://schemas.microsoft.com/office/powerpoint/2010/main" val="2174851974"/>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9726027" y="227521"/>
            <a:ext cx="1627773" cy="1463167"/>
          </a:xfrm>
          <a:prstGeom prst="rect">
            <a:avLst/>
          </a:prstGeom>
        </p:spPr>
      </p:pic>
      <p:sp>
        <p:nvSpPr>
          <p:cNvPr id="2" name="Title 1"/>
          <p:cNvSpPr>
            <a:spLocks noGrp="1"/>
          </p:cNvSpPr>
          <p:nvPr>
            <p:ph type="title"/>
          </p:nvPr>
        </p:nvSpPr>
        <p:spPr/>
        <p:txBody>
          <a:bodyPr/>
          <a:lstStyle/>
          <a:p>
            <a:r>
              <a:rPr lang="en-US" dirty="0"/>
              <a:t>The role of decision gates</a:t>
            </a:r>
          </a:p>
        </p:txBody>
      </p:sp>
      <p:sp>
        <p:nvSpPr>
          <p:cNvPr id="3" name="Content Placeholder 2"/>
          <p:cNvSpPr>
            <a:spLocks noGrp="1"/>
          </p:cNvSpPr>
          <p:nvPr>
            <p:ph idx="1"/>
          </p:nvPr>
        </p:nvSpPr>
        <p:spPr/>
        <p:txBody>
          <a:bodyPr>
            <a:normAutofit/>
          </a:bodyPr>
          <a:lstStyle/>
          <a:p>
            <a:pPr marL="0" indent="0" algn="just">
              <a:buNone/>
            </a:pPr>
            <a:r>
              <a:rPr lang="en-US" sz="3200" dirty="0"/>
              <a:t> As it has been aptly said, meetings are events where minutes are kept, and hours are lost. Decision gates are particularly noisome since they have a greater formality and are directed at a high-level audience of management, which may make seemingly capricious decisions regarding the very fate of the program.</a:t>
            </a:r>
          </a:p>
          <a:p>
            <a:pPr marL="0" indent="0" algn="just">
              <a:buNone/>
            </a:pPr>
            <a:endParaRPr lang="en-US" sz="3200" dirty="0"/>
          </a:p>
        </p:txBody>
      </p:sp>
      <p:pic>
        <p:nvPicPr>
          <p:cNvPr id="5" name="Google Shape;125;p4">
            <a:extLst>
              <a:ext uri="{FF2B5EF4-FFF2-40B4-BE49-F238E27FC236}">
                <a16:creationId xmlns:a16="http://schemas.microsoft.com/office/drawing/2014/main" id="{E895F9A3-E9D8-4543-B3FE-B18553667A46}"/>
              </a:ext>
            </a:extLst>
          </p:cNvPr>
          <p:cNvPicPr preferRelativeResize="0"/>
          <p:nvPr/>
        </p:nvPicPr>
        <p:blipFill rotWithShape="1">
          <a:blip r:embed="rId3">
            <a:alphaModFix/>
          </a:blip>
          <a:srcRect/>
          <a:stretch/>
        </p:blipFill>
        <p:spPr>
          <a:xfrm>
            <a:off x="-18374" y="0"/>
            <a:ext cx="9533101" cy="1610200"/>
          </a:xfrm>
          <a:prstGeom prst="rect">
            <a:avLst/>
          </a:prstGeom>
          <a:noFill/>
          <a:ln>
            <a:noFill/>
          </a:ln>
        </p:spPr>
      </p:pic>
      <p:sp>
        <p:nvSpPr>
          <p:cNvPr id="6" name="Google Shape;127;p4">
            <a:extLst>
              <a:ext uri="{FF2B5EF4-FFF2-40B4-BE49-F238E27FC236}">
                <a16:creationId xmlns:a16="http://schemas.microsoft.com/office/drawing/2014/main" id="{D67956ED-A0BA-44F5-A338-E8934B1A74FC}"/>
              </a:ext>
            </a:extLst>
          </p:cNvPr>
          <p:cNvSpPr txBox="1"/>
          <p:nvPr/>
        </p:nvSpPr>
        <p:spPr>
          <a:xfrm>
            <a:off x="282494" y="236724"/>
            <a:ext cx="1426994" cy="954107"/>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800" dirty="0">
                <a:solidFill>
                  <a:schemeClr val="lt1"/>
                </a:solidFill>
                <a:latin typeface="Tajawal Medium"/>
                <a:ea typeface="Tajawal Medium"/>
                <a:cs typeface="Tajawal Medium"/>
                <a:sym typeface="Tajawal Medium"/>
              </a:rPr>
              <a:t>Chapter</a:t>
            </a:r>
            <a:endParaRPr dirty="0"/>
          </a:p>
          <a:p>
            <a:pPr marL="0" marR="0" lvl="0" indent="0" algn="ctr" rtl="0">
              <a:spcBef>
                <a:spcPts val="0"/>
              </a:spcBef>
              <a:spcAft>
                <a:spcPts val="0"/>
              </a:spcAft>
              <a:buNone/>
            </a:pPr>
            <a:r>
              <a:rPr lang="en-US" sz="2800" dirty="0">
                <a:solidFill>
                  <a:schemeClr val="lt1"/>
                </a:solidFill>
                <a:latin typeface="Tajawal Medium"/>
                <a:ea typeface="Tajawal Medium"/>
                <a:cs typeface="Tajawal Medium"/>
                <a:sym typeface="Tajawal Medium"/>
              </a:rPr>
              <a:t>08</a:t>
            </a:r>
            <a:endParaRPr sz="2800" dirty="0">
              <a:solidFill>
                <a:srgbClr val="FF9518"/>
              </a:solidFill>
              <a:latin typeface="Tajawal Medium"/>
              <a:ea typeface="Tajawal Medium"/>
              <a:cs typeface="Tajawal Medium"/>
              <a:sym typeface="Tajawal Medium"/>
            </a:endParaRPr>
          </a:p>
        </p:txBody>
      </p:sp>
      <p:sp>
        <p:nvSpPr>
          <p:cNvPr id="7" name="Title 1">
            <a:extLst>
              <a:ext uri="{FF2B5EF4-FFF2-40B4-BE49-F238E27FC236}">
                <a16:creationId xmlns:a16="http://schemas.microsoft.com/office/drawing/2014/main" id="{C85653C6-D259-4C2F-9095-56549FB9B6AA}"/>
              </a:ext>
            </a:extLst>
          </p:cNvPr>
          <p:cNvSpPr txBox="1">
            <a:spLocks/>
          </p:cNvSpPr>
          <p:nvPr/>
        </p:nvSpPr>
        <p:spPr>
          <a:xfrm>
            <a:off x="2658899" y="619260"/>
            <a:ext cx="5601313" cy="679904"/>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2800" dirty="0">
                <a:solidFill>
                  <a:schemeClr val="bg1"/>
                </a:solidFill>
              </a:rPr>
              <a:t>The role of decision gates </a:t>
            </a:r>
          </a:p>
          <a:p>
            <a:endParaRPr lang="en-US" sz="2800" dirty="0">
              <a:solidFill>
                <a:schemeClr val="bg1"/>
              </a:solidFill>
            </a:endParaRPr>
          </a:p>
        </p:txBody>
      </p:sp>
      <p:pic>
        <p:nvPicPr>
          <p:cNvPr id="8" name="Google Shape;123;p4">
            <a:extLst>
              <a:ext uri="{FF2B5EF4-FFF2-40B4-BE49-F238E27FC236}">
                <a16:creationId xmlns:a16="http://schemas.microsoft.com/office/drawing/2014/main" id="{A527DE56-DE91-4ADA-BF85-FA84F5958962}"/>
              </a:ext>
            </a:extLst>
          </p:cNvPr>
          <p:cNvPicPr preferRelativeResize="0"/>
          <p:nvPr/>
        </p:nvPicPr>
        <p:blipFill rotWithShape="1">
          <a:blip r:embed="rId4">
            <a:alphaModFix/>
          </a:blip>
          <a:srcRect/>
          <a:stretch/>
        </p:blipFill>
        <p:spPr>
          <a:xfrm>
            <a:off x="-18374" y="2266599"/>
            <a:ext cx="238650" cy="2709534"/>
          </a:xfrm>
          <a:prstGeom prst="rect">
            <a:avLst/>
          </a:prstGeom>
          <a:noFill/>
          <a:ln>
            <a:noFill/>
          </a:ln>
        </p:spPr>
      </p:pic>
      <p:pic>
        <p:nvPicPr>
          <p:cNvPr id="9" name="Google Shape;122;p4">
            <a:extLst>
              <a:ext uri="{FF2B5EF4-FFF2-40B4-BE49-F238E27FC236}">
                <a16:creationId xmlns:a16="http://schemas.microsoft.com/office/drawing/2014/main" id="{FD0F0B5D-6B3C-4F27-B0B7-CB218A69B62C}"/>
              </a:ext>
            </a:extLst>
          </p:cNvPr>
          <p:cNvPicPr preferRelativeResize="0"/>
          <p:nvPr/>
        </p:nvPicPr>
        <p:blipFill rotWithShape="1">
          <a:blip r:embed="rId5">
            <a:alphaModFix/>
          </a:blip>
          <a:srcRect/>
          <a:stretch/>
        </p:blipFill>
        <p:spPr>
          <a:xfrm>
            <a:off x="2274133" y="6033902"/>
            <a:ext cx="9902229" cy="204838"/>
          </a:xfrm>
          <a:prstGeom prst="rect">
            <a:avLst/>
          </a:prstGeom>
          <a:noFill/>
          <a:ln>
            <a:noFill/>
          </a:ln>
        </p:spPr>
      </p:pic>
      <p:pic>
        <p:nvPicPr>
          <p:cNvPr id="10" name="Google Shape;124;p4">
            <a:extLst>
              <a:ext uri="{FF2B5EF4-FFF2-40B4-BE49-F238E27FC236}">
                <a16:creationId xmlns:a16="http://schemas.microsoft.com/office/drawing/2014/main" id="{E2F3A317-4938-4999-82FE-AA5AC27824FA}"/>
              </a:ext>
            </a:extLst>
          </p:cNvPr>
          <p:cNvPicPr preferRelativeResize="0"/>
          <p:nvPr/>
        </p:nvPicPr>
        <p:blipFill rotWithShape="1">
          <a:blip r:embed="rId4">
            <a:alphaModFix/>
          </a:blip>
          <a:srcRect/>
          <a:stretch/>
        </p:blipFill>
        <p:spPr>
          <a:xfrm>
            <a:off x="11937712" y="2266599"/>
            <a:ext cx="238650" cy="2709534"/>
          </a:xfrm>
          <a:prstGeom prst="rect">
            <a:avLst/>
          </a:prstGeom>
          <a:noFill/>
          <a:ln>
            <a:noFill/>
          </a:ln>
        </p:spPr>
      </p:pic>
    </p:spTree>
    <p:extLst>
      <p:ext uri="{BB962C8B-B14F-4D97-AF65-F5344CB8AC3E}">
        <p14:creationId xmlns:p14="http://schemas.microsoft.com/office/powerpoint/2010/main" val="704609572"/>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9823269" y="227521"/>
            <a:ext cx="1633870" cy="1463167"/>
          </a:xfrm>
          <a:prstGeom prst="rect">
            <a:avLst/>
          </a:prstGeom>
        </p:spPr>
      </p:pic>
      <p:sp>
        <p:nvSpPr>
          <p:cNvPr id="2" name="Title 1"/>
          <p:cNvSpPr>
            <a:spLocks noGrp="1"/>
          </p:cNvSpPr>
          <p:nvPr>
            <p:ph type="title"/>
          </p:nvPr>
        </p:nvSpPr>
        <p:spPr/>
        <p:txBody>
          <a:bodyPr/>
          <a:lstStyle/>
          <a:p>
            <a:r>
              <a:rPr lang="en-US" dirty="0"/>
              <a:t>Scheduling</a:t>
            </a:r>
          </a:p>
        </p:txBody>
      </p:sp>
      <p:sp>
        <p:nvSpPr>
          <p:cNvPr id="3" name="Content Placeholder 2"/>
          <p:cNvSpPr>
            <a:spLocks noGrp="1"/>
          </p:cNvSpPr>
          <p:nvPr>
            <p:ph idx="1"/>
          </p:nvPr>
        </p:nvSpPr>
        <p:spPr/>
        <p:txBody>
          <a:bodyPr>
            <a:normAutofit/>
          </a:bodyPr>
          <a:lstStyle/>
          <a:p>
            <a:pPr marL="0" indent="0" algn="just">
              <a:buNone/>
            </a:pPr>
            <a:r>
              <a:rPr lang="en-US" sz="3200" dirty="0"/>
              <a:t>Decision gates are usually scheduled based on work to be completed for a decision gate (achieving a particular milestone) or upon a time period (such as monthly, quarterly, or annually.) Depending on the duration and scope of the program, quarterly reviews might provide a reasonable timeline for decision gates. In that case, each quarterly review is an excellent time for the sponsor to ensure the program is aligned to strategic objectives and should still continue execution.</a:t>
            </a:r>
          </a:p>
        </p:txBody>
      </p:sp>
      <p:pic>
        <p:nvPicPr>
          <p:cNvPr id="5" name="Google Shape;125;p4">
            <a:extLst>
              <a:ext uri="{FF2B5EF4-FFF2-40B4-BE49-F238E27FC236}">
                <a16:creationId xmlns:a16="http://schemas.microsoft.com/office/drawing/2014/main" id="{2A40AA63-7EF8-4CF3-9D65-3F24FDABCE31}"/>
              </a:ext>
            </a:extLst>
          </p:cNvPr>
          <p:cNvPicPr preferRelativeResize="0"/>
          <p:nvPr/>
        </p:nvPicPr>
        <p:blipFill rotWithShape="1">
          <a:blip r:embed="rId3">
            <a:alphaModFix/>
          </a:blip>
          <a:srcRect/>
          <a:stretch/>
        </p:blipFill>
        <p:spPr>
          <a:xfrm>
            <a:off x="-18374" y="0"/>
            <a:ext cx="9533101" cy="1610200"/>
          </a:xfrm>
          <a:prstGeom prst="rect">
            <a:avLst/>
          </a:prstGeom>
          <a:noFill/>
          <a:ln>
            <a:noFill/>
          </a:ln>
        </p:spPr>
      </p:pic>
      <p:sp>
        <p:nvSpPr>
          <p:cNvPr id="6" name="Google Shape;127;p4">
            <a:extLst>
              <a:ext uri="{FF2B5EF4-FFF2-40B4-BE49-F238E27FC236}">
                <a16:creationId xmlns:a16="http://schemas.microsoft.com/office/drawing/2014/main" id="{66B73D6C-C549-4658-99CC-1D1A7278B695}"/>
              </a:ext>
            </a:extLst>
          </p:cNvPr>
          <p:cNvSpPr txBox="1"/>
          <p:nvPr/>
        </p:nvSpPr>
        <p:spPr>
          <a:xfrm>
            <a:off x="282494" y="236724"/>
            <a:ext cx="1426994" cy="954107"/>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800" dirty="0">
                <a:solidFill>
                  <a:schemeClr val="lt1"/>
                </a:solidFill>
                <a:latin typeface="Tajawal Medium"/>
                <a:ea typeface="Tajawal Medium"/>
                <a:cs typeface="Tajawal Medium"/>
                <a:sym typeface="Tajawal Medium"/>
              </a:rPr>
              <a:t>Chapter</a:t>
            </a:r>
            <a:endParaRPr dirty="0"/>
          </a:p>
          <a:p>
            <a:pPr marL="0" marR="0" lvl="0" indent="0" algn="ctr" rtl="0">
              <a:spcBef>
                <a:spcPts val="0"/>
              </a:spcBef>
              <a:spcAft>
                <a:spcPts val="0"/>
              </a:spcAft>
              <a:buNone/>
            </a:pPr>
            <a:r>
              <a:rPr lang="en-US" sz="2800" dirty="0">
                <a:solidFill>
                  <a:schemeClr val="lt1"/>
                </a:solidFill>
                <a:latin typeface="Tajawal Medium"/>
                <a:ea typeface="Tajawal Medium"/>
                <a:cs typeface="Tajawal Medium"/>
                <a:sym typeface="Tajawal Medium"/>
              </a:rPr>
              <a:t>08</a:t>
            </a:r>
            <a:endParaRPr sz="2800" dirty="0">
              <a:solidFill>
                <a:srgbClr val="FF9518"/>
              </a:solidFill>
              <a:latin typeface="Tajawal Medium"/>
              <a:ea typeface="Tajawal Medium"/>
              <a:cs typeface="Tajawal Medium"/>
              <a:sym typeface="Tajawal Medium"/>
            </a:endParaRPr>
          </a:p>
        </p:txBody>
      </p:sp>
      <p:sp>
        <p:nvSpPr>
          <p:cNvPr id="7" name="Title 1">
            <a:extLst>
              <a:ext uri="{FF2B5EF4-FFF2-40B4-BE49-F238E27FC236}">
                <a16:creationId xmlns:a16="http://schemas.microsoft.com/office/drawing/2014/main" id="{84B1ABAF-1609-4680-A1FC-50D03232CFEE}"/>
              </a:ext>
            </a:extLst>
          </p:cNvPr>
          <p:cNvSpPr txBox="1">
            <a:spLocks/>
          </p:cNvSpPr>
          <p:nvPr/>
        </p:nvSpPr>
        <p:spPr>
          <a:xfrm>
            <a:off x="2658899" y="619260"/>
            <a:ext cx="5601313" cy="679904"/>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2800" dirty="0">
                <a:solidFill>
                  <a:schemeClr val="bg1"/>
                </a:solidFill>
              </a:rPr>
              <a:t>Scheduling</a:t>
            </a:r>
          </a:p>
        </p:txBody>
      </p:sp>
      <p:pic>
        <p:nvPicPr>
          <p:cNvPr id="8" name="Google Shape;123;p4">
            <a:extLst>
              <a:ext uri="{FF2B5EF4-FFF2-40B4-BE49-F238E27FC236}">
                <a16:creationId xmlns:a16="http://schemas.microsoft.com/office/drawing/2014/main" id="{CD28B3C6-E112-417E-903E-869B09FADE40}"/>
              </a:ext>
            </a:extLst>
          </p:cNvPr>
          <p:cNvPicPr preferRelativeResize="0"/>
          <p:nvPr/>
        </p:nvPicPr>
        <p:blipFill rotWithShape="1">
          <a:blip r:embed="rId4">
            <a:alphaModFix/>
          </a:blip>
          <a:srcRect/>
          <a:stretch/>
        </p:blipFill>
        <p:spPr>
          <a:xfrm>
            <a:off x="-18374" y="2266599"/>
            <a:ext cx="238650" cy="2709534"/>
          </a:xfrm>
          <a:prstGeom prst="rect">
            <a:avLst/>
          </a:prstGeom>
          <a:noFill/>
          <a:ln>
            <a:noFill/>
          </a:ln>
        </p:spPr>
      </p:pic>
      <p:pic>
        <p:nvPicPr>
          <p:cNvPr id="9" name="Google Shape;122;p4">
            <a:extLst>
              <a:ext uri="{FF2B5EF4-FFF2-40B4-BE49-F238E27FC236}">
                <a16:creationId xmlns:a16="http://schemas.microsoft.com/office/drawing/2014/main" id="{E215F69B-AF0C-4B73-A6FC-3A342A1D1826}"/>
              </a:ext>
            </a:extLst>
          </p:cNvPr>
          <p:cNvPicPr preferRelativeResize="0"/>
          <p:nvPr/>
        </p:nvPicPr>
        <p:blipFill rotWithShape="1">
          <a:blip r:embed="rId5">
            <a:alphaModFix/>
          </a:blip>
          <a:srcRect/>
          <a:stretch/>
        </p:blipFill>
        <p:spPr>
          <a:xfrm>
            <a:off x="2274133" y="6033902"/>
            <a:ext cx="9902229" cy="204838"/>
          </a:xfrm>
          <a:prstGeom prst="rect">
            <a:avLst/>
          </a:prstGeom>
          <a:noFill/>
          <a:ln>
            <a:noFill/>
          </a:ln>
        </p:spPr>
      </p:pic>
      <p:pic>
        <p:nvPicPr>
          <p:cNvPr id="10" name="Google Shape;124;p4">
            <a:extLst>
              <a:ext uri="{FF2B5EF4-FFF2-40B4-BE49-F238E27FC236}">
                <a16:creationId xmlns:a16="http://schemas.microsoft.com/office/drawing/2014/main" id="{1E80F97A-6BFC-4F50-9B1E-0ED749E366FB}"/>
              </a:ext>
            </a:extLst>
          </p:cNvPr>
          <p:cNvPicPr preferRelativeResize="0"/>
          <p:nvPr/>
        </p:nvPicPr>
        <p:blipFill rotWithShape="1">
          <a:blip r:embed="rId4">
            <a:alphaModFix/>
          </a:blip>
          <a:srcRect/>
          <a:stretch/>
        </p:blipFill>
        <p:spPr>
          <a:xfrm>
            <a:off x="11937712" y="2266599"/>
            <a:ext cx="238650" cy="2709534"/>
          </a:xfrm>
          <a:prstGeom prst="rect">
            <a:avLst/>
          </a:prstGeom>
          <a:noFill/>
          <a:ln>
            <a:noFill/>
          </a:ln>
        </p:spPr>
      </p:pic>
    </p:spTree>
    <p:extLst>
      <p:ext uri="{BB962C8B-B14F-4D97-AF65-F5344CB8AC3E}">
        <p14:creationId xmlns:p14="http://schemas.microsoft.com/office/powerpoint/2010/main" val="2146315382"/>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9862457" y="227521"/>
            <a:ext cx="1633870" cy="1463167"/>
          </a:xfrm>
          <a:prstGeom prst="rect">
            <a:avLst/>
          </a:prstGeom>
        </p:spPr>
      </p:pic>
      <p:sp>
        <p:nvSpPr>
          <p:cNvPr id="2" name="Title 1"/>
          <p:cNvSpPr>
            <a:spLocks noGrp="1"/>
          </p:cNvSpPr>
          <p:nvPr>
            <p:ph type="title"/>
          </p:nvPr>
        </p:nvSpPr>
        <p:spPr/>
        <p:txBody>
          <a:bodyPr/>
          <a:lstStyle/>
          <a:p>
            <a:r>
              <a:rPr lang="en-US" dirty="0"/>
              <a:t>Scheduling</a:t>
            </a:r>
          </a:p>
        </p:txBody>
      </p:sp>
      <p:sp>
        <p:nvSpPr>
          <p:cNvPr id="3" name="Content Placeholder 2"/>
          <p:cNvSpPr>
            <a:spLocks noGrp="1"/>
          </p:cNvSpPr>
          <p:nvPr>
            <p:ph idx="1"/>
          </p:nvPr>
        </p:nvSpPr>
        <p:spPr/>
        <p:txBody>
          <a:bodyPr/>
          <a:lstStyle/>
          <a:p>
            <a:pPr marL="0" indent="0" algn="just">
              <a:buNone/>
            </a:pPr>
            <a:r>
              <a:rPr lang="en-US" dirty="0"/>
              <a:t>If based on work completed, that work should align with natural phases of a program. For example, in a large construction program, there may be decision gates associated with concept approval, site selection, architectural design, environmental, regulatory and demographic studies, site preparation, construction completion, and occupancy certification. </a:t>
            </a:r>
          </a:p>
        </p:txBody>
      </p:sp>
      <p:pic>
        <p:nvPicPr>
          <p:cNvPr id="5" name="Google Shape;125;p4">
            <a:extLst>
              <a:ext uri="{FF2B5EF4-FFF2-40B4-BE49-F238E27FC236}">
                <a16:creationId xmlns:a16="http://schemas.microsoft.com/office/drawing/2014/main" id="{1693A696-796D-4649-8914-D8D7B96A740E}"/>
              </a:ext>
            </a:extLst>
          </p:cNvPr>
          <p:cNvPicPr preferRelativeResize="0"/>
          <p:nvPr/>
        </p:nvPicPr>
        <p:blipFill rotWithShape="1">
          <a:blip r:embed="rId3">
            <a:alphaModFix/>
          </a:blip>
          <a:srcRect/>
          <a:stretch/>
        </p:blipFill>
        <p:spPr>
          <a:xfrm>
            <a:off x="-18374" y="0"/>
            <a:ext cx="9533101" cy="1610200"/>
          </a:xfrm>
          <a:prstGeom prst="rect">
            <a:avLst/>
          </a:prstGeom>
          <a:noFill/>
          <a:ln>
            <a:noFill/>
          </a:ln>
        </p:spPr>
      </p:pic>
      <p:sp>
        <p:nvSpPr>
          <p:cNvPr id="6" name="Google Shape;127;p4">
            <a:extLst>
              <a:ext uri="{FF2B5EF4-FFF2-40B4-BE49-F238E27FC236}">
                <a16:creationId xmlns:a16="http://schemas.microsoft.com/office/drawing/2014/main" id="{8B763CD3-1253-4E5E-A03C-81AF78BAEB3C}"/>
              </a:ext>
            </a:extLst>
          </p:cNvPr>
          <p:cNvSpPr txBox="1"/>
          <p:nvPr/>
        </p:nvSpPr>
        <p:spPr>
          <a:xfrm>
            <a:off x="282494" y="236724"/>
            <a:ext cx="1426994" cy="954107"/>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800" dirty="0">
                <a:solidFill>
                  <a:schemeClr val="lt1"/>
                </a:solidFill>
                <a:latin typeface="Tajawal Medium"/>
                <a:ea typeface="Tajawal Medium"/>
                <a:cs typeface="Tajawal Medium"/>
                <a:sym typeface="Tajawal Medium"/>
              </a:rPr>
              <a:t>Chapter</a:t>
            </a:r>
            <a:endParaRPr dirty="0"/>
          </a:p>
          <a:p>
            <a:pPr marL="0" marR="0" lvl="0" indent="0" algn="ctr" rtl="0">
              <a:spcBef>
                <a:spcPts val="0"/>
              </a:spcBef>
              <a:spcAft>
                <a:spcPts val="0"/>
              </a:spcAft>
              <a:buNone/>
            </a:pPr>
            <a:r>
              <a:rPr lang="en-US" sz="2800" dirty="0">
                <a:solidFill>
                  <a:schemeClr val="lt1"/>
                </a:solidFill>
                <a:latin typeface="Tajawal Medium"/>
                <a:ea typeface="Tajawal Medium"/>
                <a:cs typeface="Tajawal Medium"/>
                <a:sym typeface="Tajawal Medium"/>
              </a:rPr>
              <a:t>08</a:t>
            </a:r>
            <a:endParaRPr sz="2800" dirty="0">
              <a:solidFill>
                <a:srgbClr val="FF9518"/>
              </a:solidFill>
              <a:latin typeface="Tajawal Medium"/>
              <a:ea typeface="Tajawal Medium"/>
              <a:cs typeface="Tajawal Medium"/>
              <a:sym typeface="Tajawal Medium"/>
            </a:endParaRPr>
          </a:p>
        </p:txBody>
      </p:sp>
      <p:sp>
        <p:nvSpPr>
          <p:cNvPr id="7" name="Title 1">
            <a:extLst>
              <a:ext uri="{FF2B5EF4-FFF2-40B4-BE49-F238E27FC236}">
                <a16:creationId xmlns:a16="http://schemas.microsoft.com/office/drawing/2014/main" id="{2C481696-E5B6-489E-B9D4-11435A505FB3}"/>
              </a:ext>
            </a:extLst>
          </p:cNvPr>
          <p:cNvSpPr txBox="1">
            <a:spLocks/>
          </p:cNvSpPr>
          <p:nvPr/>
        </p:nvSpPr>
        <p:spPr>
          <a:xfrm>
            <a:off x="2658899" y="619260"/>
            <a:ext cx="5601313" cy="679904"/>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2800" dirty="0">
                <a:solidFill>
                  <a:schemeClr val="bg1"/>
                </a:solidFill>
              </a:rPr>
              <a:t>Scheduling</a:t>
            </a:r>
          </a:p>
        </p:txBody>
      </p:sp>
      <p:pic>
        <p:nvPicPr>
          <p:cNvPr id="8" name="Google Shape;123;p4">
            <a:extLst>
              <a:ext uri="{FF2B5EF4-FFF2-40B4-BE49-F238E27FC236}">
                <a16:creationId xmlns:a16="http://schemas.microsoft.com/office/drawing/2014/main" id="{E086353F-B761-4202-93C8-10B280B3F330}"/>
              </a:ext>
            </a:extLst>
          </p:cNvPr>
          <p:cNvPicPr preferRelativeResize="0"/>
          <p:nvPr/>
        </p:nvPicPr>
        <p:blipFill rotWithShape="1">
          <a:blip r:embed="rId4">
            <a:alphaModFix/>
          </a:blip>
          <a:srcRect/>
          <a:stretch/>
        </p:blipFill>
        <p:spPr>
          <a:xfrm>
            <a:off x="-18374" y="2266599"/>
            <a:ext cx="238650" cy="2709534"/>
          </a:xfrm>
          <a:prstGeom prst="rect">
            <a:avLst/>
          </a:prstGeom>
          <a:noFill/>
          <a:ln>
            <a:noFill/>
          </a:ln>
        </p:spPr>
      </p:pic>
      <p:pic>
        <p:nvPicPr>
          <p:cNvPr id="9" name="Google Shape;122;p4">
            <a:extLst>
              <a:ext uri="{FF2B5EF4-FFF2-40B4-BE49-F238E27FC236}">
                <a16:creationId xmlns:a16="http://schemas.microsoft.com/office/drawing/2014/main" id="{6BD196F6-9171-458B-AFF5-680A8482FF49}"/>
              </a:ext>
            </a:extLst>
          </p:cNvPr>
          <p:cNvPicPr preferRelativeResize="0"/>
          <p:nvPr/>
        </p:nvPicPr>
        <p:blipFill rotWithShape="1">
          <a:blip r:embed="rId5">
            <a:alphaModFix/>
          </a:blip>
          <a:srcRect/>
          <a:stretch/>
        </p:blipFill>
        <p:spPr>
          <a:xfrm>
            <a:off x="2274133" y="6033902"/>
            <a:ext cx="9902229" cy="204838"/>
          </a:xfrm>
          <a:prstGeom prst="rect">
            <a:avLst/>
          </a:prstGeom>
          <a:noFill/>
          <a:ln>
            <a:noFill/>
          </a:ln>
        </p:spPr>
      </p:pic>
      <p:pic>
        <p:nvPicPr>
          <p:cNvPr id="10" name="Google Shape;124;p4">
            <a:extLst>
              <a:ext uri="{FF2B5EF4-FFF2-40B4-BE49-F238E27FC236}">
                <a16:creationId xmlns:a16="http://schemas.microsoft.com/office/drawing/2014/main" id="{AA7190B8-B417-49EC-847F-47F78747A578}"/>
              </a:ext>
            </a:extLst>
          </p:cNvPr>
          <p:cNvPicPr preferRelativeResize="0"/>
          <p:nvPr/>
        </p:nvPicPr>
        <p:blipFill rotWithShape="1">
          <a:blip r:embed="rId4">
            <a:alphaModFix/>
          </a:blip>
          <a:srcRect/>
          <a:stretch/>
        </p:blipFill>
        <p:spPr>
          <a:xfrm>
            <a:off x="11937712" y="2266599"/>
            <a:ext cx="238650" cy="2709534"/>
          </a:xfrm>
          <a:prstGeom prst="rect">
            <a:avLst/>
          </a:prstGeom>
          <a:noFill/>
          <a:ln>
            <a:noFill/>
          </a:ln>
        </p:spPr>
      </p:pic>
    </p:spTree>
    <p:extLst>
      <p:ext uri="{BB962C8B-B14F-4D97-AF65-F5344CB8AC3E}">
        <p14:creationId xmlns:p14="http://schemas.microsoft.com/office/powerpoint/2010/main" val="3967477183"/>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9719930" y="294989"/>
            <a:ext cx="1633870" cy="1463167"/>
          </a:xfrm>
          <a:prstGeom prst="rect">
            <a:avLst/>
          </a:prstGeom>
        </p:spPr>
      </p:pic>
      <p:sp>
        <p:nvSpPr>
          <p:cNvPr id="2" name="Title 1"/>
          <p:cNvSpPr>
            <a:spLocks noGrp="1"/>
          </p:cNvSpPr>
          <p:nvPr>
            <p:ph type="title"/>
          </p:nvPr>
        </p:nvSpPr>
        <p:spPr/>
        <p:txBody>
          <a:bodyPr/>
          <a:lstStyle/>
          <a:p>
            <a:r>
              <a:rPr lang="en-US" dirty="0"/>
              <a:t>Scheduling</a:t>
            </a:r>
          </a:p>
        </p:txBody>
      </p:sp>
      <p:sp>
        <p:nvSpPr>
          <p:cNvPr id="3" name="Content Placeholder 2"/>
          <p:cNvSpPr>
            <a:spLocks noGrp="1"/>
          </p:cNvSpPr>
          <p:nvPr>
            <p:ph idx="1"/>
          </p:nvPr>
        </p:nvSpPr>
        <p:spPr/>
        <p:txBody>
          <a:bodyPr>
            <a:normAutofit/>
          </a:bodyPr>
          <a:lstStyle/>
          <a:p>
            <a:pPr marL="0" indent="0" algn="just">
              <a:buNone/>
            </a:pPr>
            <a:r>
              <a:rPr lang="en-US" sz="3200" dirty="0"/>
              <a:t>In a product development program, there may be decision gates at concept approval, market research, design completion, manufacturing readiness, market readiness, and first shipment.</a:t>
            </a:r>
          </a:p>
          <a:p>
            <a:pPr marL="0" indent="0" algn="just">
              <a:buNone/>
            </a:pPr>
            <a:endParaRPr lang="en-US" sz="3200" dirty="0"/>
          </a:p>
        </p:txBody>
      </p:sp>
      <p:pic>
        <p:nvPicPr>
          <p:cNvPr id="5" name="Google Shape;125;p4">
            <a:extLst>
              <a:ext uri="{FF2B5EF4-FFF2-40B4-BE49-F238E27FC236}">
                <a16:creationId xmlns:a16="http://schemas.microsoft.com/office/drawing/2014/main" id="{6061B6AC-CFEC-4206-A9F8-1EC308CD197B}"/>
              </a:ext>
            </a:extLst>
          </p:cNvPr>
          <p:cNvPicPr preferRelativeResize="0"/>
          <p:nvPr/>
        </p:nvPicPr>
        <p:blipFill rotWithShape="1">
          <a:blip r:embed="rId3">
            <a:alphaModFix/>
          </a:blip>
          <a:srcRect/>
          <a:stretch/>
        </p:blipFill>
        <p:spPr>
          <a:xfrm>
            <a:off x="-18374" y="0"/>
            <a:ext cx="9533101" cy="1610200"/>
          </a:xfrm>
          <a:prstGeom prst="rect">
            <a:avLst/>
          </a:prstGeom>
          <a:noFill/>
          <a:ln>
            <a:noFill/>
          </a:ln>
        </p:spPr>
      </p:pic>
      <p:sp>
        <p:nvSpPr>
          <p:cNvPr id="6" name="Google Shape;127;p4">
            <a:extLst>
              <a:ext uri="{FF2B5EF4-FFF2-40B4-BE49-F238E27FC236}">
                <a16:creationId xmlns:a16="http://schemas.microsoft.com/office/drawing/2014/main" id="{B143BA9A-6E3A-45DB-BD8F-D4447F51BC4E}"/>
              </a:ext>
            </a:extLst>
          </p:cNvPr>
          <p:cNvSpPr txBox="1"/>
          <p:nvPr/>
        </p:nvSpPr>
        <p:spPr>
          <a:xfrm>
            <a:off x="282494" y="236724"/>
            <a:ext cx="1426994" cy="954107"/>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800" dirty="0">
                <a:solidFill>
                  <a:schemeClr val="lt1"/>
                </a:solidFill>
                <a:latin typeface="Tajawal Medium"/>
                <a:ea typeface="Tajawal Medium"/>
                <a:cs typeface="Tajawal Medium"/>
                <a:sym typeface="Tajawal Medium"/>
              </a:rPr>
              <a:t>Chapter</a:t>
            </a:r>
            <a:endParaRPr dirty="0"/>
          </a:p>
          <a:p>
            <a:pPr marL="0" marR="0" lvl="0" indent="0" algn="ctr" rtl="0">
              <a:spcBef>
                <a:spcPts val="0"/>
              </a:spcBef>
              <a:spcAft>
                <a:spcPts val="0"/>
              </a:spcAft>
              <a:buNone/>
            </a:pPr>
            <a:r>
              <a:rPr lang="en-US" sz="2800" dirty="0">
                <a:solidFill>
                  <a:schemeClr val="lt1"/>
                </a:solidFill>
                <a:latin typeface="Tajawal Medium"/>
                <a:ea typeface="Tajawal Medium"/>
                <a:cs typeface="Tajawal Medium"/>
                <a:sym typeface="Tajawal Medium"/>
              </a:rPr>
              <a:t>08</a:t>
            </a:r>
            <a:endParaRPr sz="2800" dirty="0">
              <a:solidFill>
                <a:srgbClr val="FF9518"/>
              </a:solidFill>
              <a:latin typeface="Tajawal Medium"/>
              <a:ea typeface="Tajawal Medium"/>
              <a:cs typeface="Tajawal Medium"/>
              <a:sym typeface="Tajawal Medium"/>
            </a:endParaRPr>
          </a:p>
        </p:txBody>
      </p:sp>
      <p:sp>
        <p:nvSpPr>
          <p:cNvPr id="7" name="Title 1">
            <a:extLst>
              <a:ext uri="{FF2B5EF4-FFF2-40B4-BE49-F238E27FC236}">
                <a16:creationId xmlns:a16="http://schemas.microsoft.com/office/drawing/2014/main" id="{313A49F4-FC48-407C-8521-4FD3E2740163}"/>
              </a:ext>
            </a:extLst>
          </p:cNvPr>
          <p:cNvSpPr txBox="1">
            <a:spLocks/>
          </p:cNvSpPr>
          <p:nvPr/>
        </p:nvSpPr>
        <p:spPr>
          <a:xfrm>
            <a:off x="2658899" y="619260"/>
            <a:ext cx="5601313" cy="679904"/>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2800" dirty="0">
                <a:solidFill>
                  <a:schemeClr val="bg1"/>
                </a:solidFill>
              </a:rPr>
              <a:t>Scheduling</a:t>
            </a:r>
          </a:p>
        </p:txBody>
      </p:sp>
      <p:pic>
        <p:nvPicPr>
          <p:cNvPr id="8" name="Google Shape;123;p4">
            <a:extLst>
              <a:ext uri="{FF2B5EF4-FFF2-40B4-BE49-F238E27FC236}">
                <a16:creationId xmlns:a16="http://schemas.microsoft.com/office/drawing/2014/main" id="{E0F31116-E181-43F9-99A8-35EC0E5407F4}"/>
              </a:ext>
            </a:extLst>
          </p:cNvPr>
          <p:cNvPicPr preferRelativeResize="0"/>
          <p:nvPr/>
        </p:nvPicPr>
        <p:blipFill rotWithShape="1">
          <a:blip r:embed="rId4">
            <a:alphaModFix/>
          </a:blip>
          <a:srcRect/>
          <a:stretch/>
        </p:blipFill>
        <p:spPr>
          <a:xfrm>
            <a:off x="-18374" y="2266599"/>
            <a:ext cx="238650" cy="2709534"/>
          </a:xfrm>
          <a:prstGeom prst="rect">
            <a:avLst/>
          </a:prstGeom>
          <a:noFill/>
          <a:ln>
            <a:noFill/>
          </a:ln>
        </p:spPr>
      </p:pic>
      <p:pic>
        <p:nvPicPr>
          <p:cNvPr id="9" name="Google Shape;122;p4">
            <a:extLst>
              <a:ext uri="{FF2B5EF4-FFF2-40B4-BE49-F238E27FC236}">
                <a16:creationId xmlns:a16="http://schemas.microsoft.com/office/drawing/2014/main" id="{A515DB25-B831-440C-AC38-2FBBF5696AF7}"/>
              </a:ext>
            </a:extLst>
          </p:cNvPr>
          <p:cNvPicPr preferRelativeResize="0"/>
          <p:nvPr/>
        </p:nvPicPr>
        <p:blipFill rotWithShape="1">
          <a:blip r:embed="rId5">
            <a:alphaModFix/>
          </a:blip>
          <a:srcRect/>
          <a:stretch/>
        </p:blipFill>
        <p:spPr>
          <a:xfrm>
            <a:off x="2274133" y="6033902"/>
            <a:ext cx="9902229" cy="204838"/>
          </a:xfrm>
          <a:prstGeom prst="rect">
            <a:avLst/>
          </a:prstGeom>
          <a:noFill/>
          <a:ln>
            <a:noFill/>
          </a:ln>
        </p:spPr>
      </p:pic>
      <p:pic>
        <p:nvPicPr>
          <p:cNvPr id="10" name="Google Shape;124;p4">
            <a:extLst>
              <a:ext uri="{FF2B5EF4-FFF2-40B4-BE49-F238E27FC236}">
                <a16:creationId xmlns:a16="http://schemas.microsoft.com/office/drawing/2014/main" id="{D4FEFB66-D977-46D7-95B4-ECAA3DEC3B38}"/>
              </a:ext>
            </a:extLst>
          </p:cNvPr>
          <p:cNvPicPr preferRelativeResize="0"/>
          <p:nvPr/>
        </p:nvPicPr>
        <p:blipFill rotWithShape="1">
          <a:blip r:embed="rId4">
            <a:alphaModFix/>
          </a:blip>
          <a:srcRect/>
          <a:stretch/>
        </p:blipFill>
        <p:spPr>
          <a:xfrm>
            <a:off x="11937712" y="2266599"/>
            <a:ext cx="238650" cy="2709534"/>
          </a:xfrm>
          <a:prstGeom prst="rect">
            <a:avLst/>
          </a:prstGeom>
          <a:noFill/>
          <a:ln>
            <a:noFill/>
          </a:ln>
        </p:spPr>
      </p:pic>
    </p:spTree>
    <p:extLst>
      <p:ext uri="{BB962C8B-B14F-4D97-AF65-F5344CB8AC3E}">
        <p14:creationId xmlns:p14="http://schemas.microsoft.com/office/powerpoint/2010/main" val="1424793209"/>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Scheduling</a:t>
            </a:r>
          </a:p>
        </p:txBody>
      </p:sp>
      <p:sp>
        <p:nvSpPr>
          <p:cNvPr id="3" name="Content Placeholder 2"/>
          <p:cNvSpPr>
            <a:spLocks noGrp="1"/>
          </p:cNvSpPr>
          <p:nvPr>
            <p:ph idx="1"/>
          </p:nvPr>
        </p:nvSpPr>
        <p:spPr/>
        <p:txBody>
          <a:bodyPr>
            <a:normAutofit/>
          </a:bodyPr>
          <a:lstStyle/>
          <a:p>
            <a:pPr marL="0" indent="0" algn="just">
              <a:buNone/>
            </a:pPr>
            <a:r>
              <a:rPr lang="en-US" sz="3200" dirty="0"/>
              <a:t>Some programs may have more esoteric scheduling, such as around seasonal changes or around industry events. A program to open a new mining or drilling site in Alaska (which has only about three months of effective working time each year) may schedule a fall decision gate to coincide with acquiring leases on claims identified during the summer, a winter decision gate to review equipment purchases and preparation, </a:t>
            </a:r>
          </a:p>
        </p:txBody>
      </p:sp>
      <p:pic>
        <p:nvPicPr>
          <p:cNvPr id="4" name="Picture 3"/>
          <p:cNvPicPr>
            <a:picLocks noChangeAspect="1"/>
          </p:cNvPicPr>
          <p:nvPr/>
        </p:nvPicPr>
        <p:blipFill>
          <a:blip r:embed="rId2"/>
          <a:stretch>
            <a:fillRect/>
          </a:stretch>
        </p:blipFill>
        <p:spPr>
          <a:xfrm>
            <a:off x="9713834" y="278688"/>
            <a:ext cx="1639966" cy="1463167"/>
          </a:xfrm>
          <a:prstGeom prst="rect">
            <a:avLst/>
          </a:prstGeom>
        </p:spPr>
      </p:pic>
      <p:pic>
        <p:nvPicPr>
          <p:cNvPr id="5" name="Google Shape;125;p4">
            <a:extLst>
              <a:ext uri="{FF2B5EF4-FFF2-40B4-BE49-F238E27FC236}">
                <a16:creationId xmlns:a16="http://schemas.microsoft.com/office/drawing/2014/main" id="{C8173FDA-4F81-4D4C-B8B3-8594C62688F4}"/>
              </a:ext>
            </a:extLst>
          </p:cNvPr>
          <p:cNvPicPr preferRelativeResize="0"/>
          <p:nvPr/>
        </p:nvPicPr>
        <p:blipFill rotWithShape="1">
          <a:blip r:embed="rId3">
            <a:alphaModFix/>
          </a:blip>
          <a:srcRect/>
          <a:stretch/>
        </p:blipFill>
        <p:spPr>
          <a:xfrm>
            <a:off x="-18374" y="0"/>
            <a:ext cx="9533101" cy="1610200"/>
          </a:xfrm>
          <a:prstGeom prst="rect">
            <a:avLst/>
          </a:prstGeom>
          <a:noFill/>
          <a:ln>
            <a:noFill/>
          </a:ln>
        </p:spPr>
      </p:pic>
      <p:sp>
        <p:nvSpPr>
          <p:cNvPr id="6" name="Google Shape;127;p4">
            <a:extLst>
              <a:ext uri="{FF2B5EF4-FFF2-40B4-BE49-F238E27FC236}">
                <a16:creationId xmlns:a16="http://schemas.microsoft.com/office/drawing/2014/main" id="{06107A8B-4287-4C66-A0C7-99E89640C7AF}"/>
              </a:ext>
            </a:extLst>
          </p:cNvPr>
          <p:cNvSpPr txBox="1"/>
          <p:nvPr/>
        </p:nvSpPr>
        <p:spPr>
          <a:xfrm>
            <a:off x="282494" y="236724"/>
            <a:ext cx="1426994" cy="954107"/>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800" dirty="0">
                <a:solidFill>
                  <a:schemeClr val="lt1"/>
                </a:solidFill>
                <a:latin typeface="Tajawal Medium"/>
                <a:ea typeface="Tajawal Medium"/>
                <a:cs typeface="Tajawal Medium"/>
                <a:sym typeface="Tajawal Medium"/>
              </a:rPr>
              <a:t>Chapter</a:t>
            </a:r>
            <a:endParaRPr dirty="0"/>
          </a:p>
          <a:p>
            <a:pPr marL="0" marR="0" lvl="0" indent="0" algn="ctr" rtl="0">
              <a:spcBef>
                <a:spcPts val="0"/>
              </a:spcBef>
              <a:spcAft>
                <a:spcPts val="0"/>
              </a:spcAft>
              <a:buNone/>
            </a:pPr>
            <a:r>
              <a:rPr lang="en-US" sz="2800" dirty="0">
                <a:solidFill>
                  <a:schemeClr val="lt1"/>
                </a:solidFill>
                <a:latin typeface="Tajawal Medium"/>
                <a:ea typeface="Tajawal Medium"/>
                <a:cs typeface="Tajawal Medium"/>
                <a:sym typeface="Tajawal Medium"/>
              </a:rPr>
              <a:t>08</a:t>
            </a:r>
            <a:endParaRPr sz="2800" dirty="0">
              <a:solidFill>
                <a:srgbClr val="FF9518"/>
              </a:solidFill>
              <a:latin typeface="Tajawal Medium"/>
              <a:ea typeface="Tajawal Medium"/>
              <a:cs typeface="Tajawal Medium"/>
              <a:sym typeface="Tajawal Medium"/>
            </a:endParaRPr>
          </a:p>
        </p:txBody>
      </p:sp>
      <p:sp>
        <p:nvSpPr>
          <p:cNvPr id="7" name="Title 1">
            <a:extLst>
              <a:ext uri="{FF2B5EF4-FFF2-40B4-BE49-F238E27FC236}">
                <a16:creationId xmlns:a16="http://schemas.microsoft.com/office/drawing/2014/main" id="{3E0CD04E-6F03-439D-A575-010C4572021E}"/>
              </a:ext>
            </a:extLst>
          </p:cNvPr>
          <p:cNvSpPr txBox="1">
            <a:spLocks/>
          </p:cNvSpPr>
          <p:nvPr/>
        </p:nvSpPr>
        <p:spPr>
          <a:xfrm>
            <a:off x="2658899" y="619260"/>
            <a:ext cx="5601313" cy="679904"/>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2800" dirty="0">
                <a:solidFill>
                  <a:schemeClr val="bg1"/>
                </a:solidFill>
              </a:rPr>
              <a:t>Scheduling</a:t>
            </a:r>
          </a:p>
        </p:txBody>
      </p:sp>
      <p:pic>
        <p:nvPicPr>
          <p:cNvPr id="8" name="Google Shape;123;p4">
            <a:extLst>
              <a:ext uri="{FF2B5EF4-FFF2-40B4-BE49-F238E27FC236}">
                <a16:creationId xmlns:a16="http://schemas.microsoft.com/office/drawing/2014/main" id="{2E71BE86-5F79-4D98-B65F-A65FDDC875DD}"/>
              </a:ext>
            </a:extLst>
          </p:cNvPr>
          <p:cNvPicPr preferRelativeResize="0"/>
          <p:nvPr/>
        </p:nvPicPr>
        <p:blipFill rotWithShape="1">
          <a:blip r:embed="rId4">
            <a:alphaModFix/>
          </a:blip>
          <a:srcRect/>
          <a:stretch/>
        </p:blipFill>
        <p:spPr>
          <a:xfrm>
            <a:off x="-18374" y="2266599"/>
            <a:ext cx="238650" cy="2709534"/>
          </a:xfrm>
          <a:prstGeom prst="rect">
            <a:avLst/>
          </a:prstGeom>
          <a:noFill/>
          <a:ln>
            <a:noFill/>
          </a:ln>
        </p:spPr>
      </p:pic>
      <p:pic>
        <p:nvPicPr>
          <p:cNvPr id="9" name="Google Shape;122;p4">
            <a:extLst>
              <a:ext uri="{FF2B5EF4-FFF2-40B4-BE49-F238E27FC236}">
                <a16:creationId xmlns:a16="http://schemas.microsoft.com/office/drawing/2014/main" id="{12D71FF0-F9A5-423D-9979-67A6F434638B}"/>
              </a:ext>
            </a:extLst>
          </p:cNvPr>
          <p:cNvPicPr preferRelativeResize="0"/>
          <p:nvPr/>
        </p:nvPicPr>
        <p:blipFill rotWithShape="1">
          <a:blip r:embed="rId5">
            <a:alphaModFix/>
          </a:blip>
          <a:srcRect/>
          <a:stretch/>
        </p:blipFill>
        <p:spPr>
          <a:xfrm>
            <a:off x="2274133" y="6033902"/>
            <a:ext cx="9902229" cy="204838"/>
          </a:xfrm>
          <a:prstGeom prst="rect">
            <a:avLst/>
          </a:prstGeom>
          <a:noFill/>
          <a:ln>
            <a:noFill/>
          </a:ln>
        </p:spPr>
      </p:pic>
      <p:pic>
        <p:nvPicPr>
          <p:cNvPr id="10" name="Google Shape;124;p4">
            <a:extLst>
              <a:ext uri="{FF2B5EF4-FFF2-40B4-BE49-F238E27FC236}">
                <a16:creationId xmlns:a16="http://schemas.microsoft.com/office/drawing/2014/main" id="{556D5C23-D7C5-4754-BF89-323EC823AE18}"/>
              </a:ext>
            </a:extLst>
          </p:cNvPr>
          <p:cNvPicPr preferRelativeResize="0"/>
          <p:nvPr/>
        </p:nvPicPr>
        <p:blipFill rotWithShape="1">
          <a:blip r:embed="rId4">
            <a:alphaModFix/>
          </a:blip>
          <a:srcRect/>
          <a:stretch/>
        </p:blipFill>
        <p:spPr>
          <a:xfrm>
            <a:off x="11937712" y="2266599"/>
            <a:ext cx="238650" cy="2709534"/>
          </a:xfrm>
          <a:prstGeom prst="rect">
            <a:avLst/>
          </a:prstGeom>
          <a:noFill/>
          <a:ln>
            <a:noFill/>
          </a:ln>
        </p:spPr>
      </p:pic>
    </p:spTree>
    <p:extLst>
      <p:ext uri="{BB962C8B-B14F-4D97-AF65-F5344CB8AC3E}">
        <p14:creationId xmlns:p14="http://schemas.microsoft.com/office/powerpoint/2010/main" val="1990142886"/>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9713834" y="365125"/>
            <a:ext cx="1639966" cy="1463167"/>
          </a:xfrm>
          <a:prstGeom prst="rect">
            <a:avLst/>
          </a:prstGeom>
        </p:spPr>
      </p:pic>
      <p:sp>
        <p:nvSpPr>
          <p:cNvPr id="2" name="Title 1"/>
          <p:cNvSpPr>
            <a:spLocks noGrp="1"/>
          </p:cNvSpPr>
          <p:nvPr>
            <p:ph type="title"/>
          </p:nvPr>
        </p:nvSpPr>
        <p:spPr/>
        <p:txBody>
          <a:bodyPr/>
          <a:lstStyle/>
          <a:p>
            <a:r>
              <a:rPr lang="en-US" dirty="0"/>
              <a:t>Scheduling</a:t>
            </a:r>
          </a:p>
        </p:txBody>
      </p:sp>
      <p:sp>
        <p:nvSpPr>
          <p:cNvPr id="3" name="Content Placeholder 2"/>
          <p:cNvSpPr>
            <a:spLocks noGrp="1"/>
          </p:cNvSpPr>
          <p:nvPr>
            <p:ph idx="1"/>
          </p:nvPr>
        </p:nvSpPr>
        <p:spPr/>
        <p:txBody>
          <a:bodyPr/>
          <a:lstStyle/>
          <a:p>
            <a:pPr marL="0" indent="0" algn="just">
              <a:buNone/>
            </a:pPr>
            <a:r>
              <a:rPr lang="en-US" dirty="0"/>
              <a:t>a spring decision gate to review hiring and shipping of equipment to location, and a summer decision gate as a “go/no-go” to begin production during the working season. Some industries are closely tied to trade shows or to the Christmas shopping season, so that decision gate reviews are scheduled at appropriate times leading up to trade shows or to historically significant marketing seasons.</a:t>
            </a:r>
          </a:p>
          <a:p>
            <a:pPr marL="0" indent="0" algn="just">
              <a:buNone/>
            </a:pPr>
            <a:endParaRPr lang="en-US" dirty="0"/>
          </a:p>
        </p:txBody>
      </p:sp>
      <p:pic>
        <p:nvPicPr>
          <p:cNvPr id="5" name="Google Shape;125;p4">
            <a:extLst>
              <a:ext uri="{FF2B5EF4-FFF2-40B4-BE49-F238E27FC236}">
                <a16:creationId xmlns:a16="http://schemas.microsoft.com/office/drawing/2014/main" id="{C0FC9356-CCD3-4CB8-8220-DB35C644E83E}"/>
              </a:ext>
            </a:extLst>
          </p:cNvPr>
          <p:cNvPicPr preferRelativeResize="0"/>
          <p:nvPr/>
        </p:nvPicPr>
        <p:blipFill rotWithShape="1">
          <a:blip r:embed="rId3">
            <a:alphaModFix/>
          </a:blip>
          <a:srcRect/>
          <a:stretch/>
        </p:blipFill>
        <p:spPr>
          <a:xfrm>
            <a:off x="-18374" y="0"/>
            <a:ext cx="9533101" cy="1610200"/>
          </a:xfrm>
          <a:prstGeom prst="rect">
            <a:avLst/>
          </a:prstGeom>
          <a:noFill/>
          <a:ln>
            <a:noFill/>
          </a:ln>
        </p:spPr>
      </p:pic>
      <p:sp>
        <p:nvSpPr>
          <p:cNvPr id="6" name="Google Shape;127;p4">
            <a:extLst>
              <a:ext uri="{FF2B5EF4-FFF2-40B4-BE49-F238E27FC236}">
                <a16:creationId xmlns:a16="http://schemas.microsoft.com/office/drawing/2014/main" id="{878DFCB9-B8F4-46FB-A471-B27FE499946F}"/>
              </a:ext>
            </a:extLst>
          </p:cNvPr>
          <p:cNvSpPr txBox="1"/>
          <p:nvPr/>
        </p:nvSpPr>
        <p:spPr>
          <a:xfrm>
            <a:off x="282494" y="236724"/>
            <a:ext cx="1426994" cy="954107"/>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800" dirty="0">
                <a:solidFill>
                  <a:schemeClr val="lt1"/>
                </a:solidFill>
                <a:latin typeface="Tajawal Medium"/>
                <a:ea typeface="Tajawal Medium"/>
                <a:cs typeface="Tajawal Medium"/>
                <a:sym typeface="Tajawal Medium"/>
              </a:rPr>
              <a:t>Chapter</a:t>
            </a:r>
            <a:endParaRPr dirty="0"/>
          </a:p>
          <a:p>
            <a:pPr marL="0" marR="0" lvl="0" indent="0" algn="ctr" rtl="0">
              <a:spcBef>
                <a:spcPts val="0"/>
              </a:spcBef>
              <a:spcAft>
                <a:spcPts val="0"/>
              </a:spcAft>
              <a:buNone/>
            </a:pPr>
            <a:r>
              <a:rPr lang="en-US" sz="2800" dirty="0">
                <a:solidFill>
                  <a:schemeClr val="lt1"/>
                </a:solidFill>
                <a:latin typeface="Tajawal Medium"/>
                <a:ea typeface="Tajawal Medium"/>
                <a:cs typeface="Tajawal Medium"/>
                <a:sym typeface="Tajawal Medium"/>
              </a:rPr>
              <a:t>08</a:t>
            </a:r>
            <a:endParaRPr sz="2800" dirty="0">
              <a:solidFill>
                <a:srgbClr val="FF9518"/>
              </a:solidFill>
              <a:latin typeface="Tajawal Medium"/>
              <a:ea typeface="Tajawal Medium"/>
              <a:cs typeface="Tajawal Medium"/>
              <a:sym typeface="Tajawal Medium"/>
            </a:endParaRPr>
          </a:p>
        </p:txBody>
      </p:sp>
      <p:sp>
        <p:nvSpPr>
          <p:cNvPr id="7" name="Title 1">
            <a:extLst>
              <a:ext uri="{FF2B5EF4-FFF2-40B4-BE49-F238E27FC236}">
                <a16:creationId xmlns:a16="http://schemas.microsoft.com/office/drawing/2014/main" id="{96A492D7-B2DA-4639-8293-D7453644177C}"/>
              </a:ext>
            </a:extLst>
          </p:cNvPr>
          <p:cNvSpPr txBox="1">
            <a:spLocks/>
          </p:cNvSpPr>
          <p:nvPr/>
        </p:nvSpPr>
        <p:spPr>
          <a:xfrm>
            <a:off x="2658899" y="619260"/>
            <a:ext cx="5601313" cy="679904"/>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2800" dirty="0">
                <a:solidFill>
                  <a:schemeClr val="bg1"/>
                </a:solidFill>
              </a:rPr>
              <a:t>Scheduling</a:t>
            </a:r>
          </a:p>
        </p:txBody>
      </p:sp>
      <p:pic>
        <p:nvPicPr>
          <p:cNvPr id="8" name="Google Shape;123;p4">
            <a:extLst>
              <a:ext uri="{FF2B5EF4-FFF2-40B4-BE49-F238E27FC236}">
                <a16:creationId xmlns:a16="http://schemas.microsoft.com/office/drawing/2014/main" id="{CEE6EE7A-366D-43AC-AA29-4A8647685E14}"/>
              </a:ext>
            </a:extLst>
          </p:cNvPr>
          <p:cNvPicPr preferRelativeResize="0"/>
          <p:nvPr/>
        </p:nvPicPr>
        <p:blipFill rotWithShape="1">
          <a:blip r:embed="rId4">
            <a:alphaModFix/>
          </a:blip>
          <a:srcRect/>
          <a:stretch/>
        </p:blipFill>
        <p:spPr>
          <a:xfrm>
            <a:off x="-18374" y="2266599"/>
            <a:ext cx="238650" cy="2709534"/>
          </a:xfrm>
          <a:prstGeom prst="rect">
            <a:avLst/>
          </a:prstGeom>
          <a:noFill/>
          <a:ln>
            <a:noFill/>
          </a:ln>
        </p:spPr>
      </p:pic>
      <p:pic>
        <p:nvPicPr>
          <p:cNvPr id="9" name="Google Shape;122;p4">
            <a:extLst>
              <a:ext uri="{FF2B5EF4-FFF2-40B4-BE49-F238E27FC236}">
                <a16:creationId xmlns:a16="http://schemas.microsoft.com/office/drawing/2014/main" id="{5246F884-E86E-40E9-A56A-44817E0C35FE}"/>
              </a:ext>
            </a:extLst>
          </p:cNvPr>
          <p:cNvPicPr preferRelativeResize="0"/>
          <p:nvPr/>
        </p:nvPicPr>
        <p:blipFill rotWithShape="1">
          <a:blip r:embed="rId5">
            <a:alphaModFix/>
          </a:blip>
          <a:srcRect/>
          <a:stretch/>
        </p:blipFill>
        <p:spPr>
          <a:xfrm>
            <a:off x="2274133" y="6033902"/>
            <a:ext cx="9902229" cy="204838"/>
          </a:xfrm>
          <a:prstGeom prst="rect">
            <a:avLst/>
          </a:prstGeom>
          <a:noFill/>
          <a:ln>
            <a:noFill/>
          </a:ln>
        </p:spPr>
      </p:pic>
      <p:pic>
        <p:nvPicPr>
          <p:cNvPr id="10" name="Google Shape;124;p4">
            <a:extLst>
              <a:ext uri="{FF2B5EF4-FFF2-40B4-BE49-F238E27FC236}">
                <a16:creationId xmlns:a16="http://schemas.microsoft.com/office/drawing/2014/main" id="{2EBEC9C3-78BF-4069-8400-F41380429E1D}"/>
              </a:ext>
            </a:extLst>
          </p:cNvPr>
          <p:cNvPicPr preferRelativeResize="0"/>
          <p:nvPr/>
        </p:nvPicPr>
        <p:blipFill rotWithShape="1">
          <a:blip r:embed="rId4">
            <a:alphaModFix/>
          </a:blip>
          <a:srcRect/>
          <a:stretch/>
        </p:blipFill>
        <p:spPr>
          <a:xfrm>
            <a:off x="11937712" y="2266599"/>
            <a:ext cx="238650" cy="2709534"/>
          </a:xfrm>
          <a:prstGeom prst="rect">
            <a:avLst/>
          </a:prstGeom>
          <a:noFill/>
          <a:ln>
            <a:noFill/>
          </a:ln>
        </p:spPr>
      </p:pic>
    </p:spTree>
    <p:extLst>
      <p:ext uri="{BB962C8B-B14F-4D97-AF65-F5344CB8AC3E}">
        <p14:creationId xmlns:p14="http://schemas.microsoft.com/office/powerpoint/2010/main" val="439422671"/>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9713834" y="294989"/>
            <a:ext cx="1639966" cy="1463167"/>
          </a:xfrm>
          <a:prstGeom prst="rect">
            <a:avLst/>
          </a:prstGeom>
        </p:spPr>
      </p:pic>
      <p:sp>
        <p:nvSpPr>
          <p:cNvPr id="2" name="Title 1"/>
          <p:cNvSpPr>
            <a:spLocks noGrp="1"/>
          </p:cNvSpPr>
          <p:nvPr>
            <p:ph type="title"/>
          </p:nvPr>
        </p:nvSpPr>
        <p:spPr/>
        <p:txBody>
          <a:bodyPr/>
          <a:lstStyle/>
          <a:p>
            <a:r>
              <a:rPr lang="en-US" dirty="0"/>
              <a:t>Planning for decision gates</a:t>
            </a:r>
          </a:p>
        </p:txBody>
      </p:sp>
      <p:sp>
        <p:nvSpPr>
          <p:cNvPr id="3" name="Content Placeholder 2"/>
          <p:cNvSpPr>
            <a:spLocks noGrp="1"/>
          </p:cNvSpPr>
          <p:nvPr>
            <p:ph idx="1"/>
          </p:nvPr>
        </p:nvSpPr>
        <p:spPr/>
        <p:txBody>
          <a:bodyPr>
            <a:normAutofit/>
          </a:bodyPr>
          <a:lstStyle/>
          <a:p>
            <a:pPr marL="0" indent="0" algn="just">
              <a:buNone/>
            </a:pPr>
            <a:r>
              <a:rPr lang="en-US" sz="3200" dirty="0"/>
              <a:t>Decision gate topics and cadence should be part of the original program management plan. When the program charter is created, it should refer to the decision gates in general terms, but the program management plan should include specific decisions to be made, documents and key indicators to be reviewed, and timing or triggers for the decision gates.</a:t>
            </a:r>
          </a:p>
        </p:txBody>
      </p:sp>
      <p:pic>
        <p:nvPicPr>
          <p:cNvPr id="5" name="Google Shape;125;p4">
            <a:extLst>
              <a:ext uri="{FF2B5EF4-FFF2-40B4-BE49-F238E27FC236}">
                <a16:creationId xmlns:a16="http://schemas.microsoft.com/office/drawing/2014/main" id="{A837AD21-42F6-4F49-959B-C028D36B2B7C}"/>
              </a:ext>
            </a:extLst>
          </p:cNvPr>
          <p:cNvPicPr preferRelativeResize="0"/>
          <p:nvPr/>
        </p:nvPicPr>
        <p:blipFill rotWithShape="1">
          <a:blip r:embed="rId3">
            <a:alphaModFix/>
          </a:blip>
          <a:srcRect/>
          <a:stretch/>
        </p:blipFill>
        <p:spPr>
          <a:xfrm>
            <a:off x="-18374" y="0"/>
            <a:ext cx="9533101" cy="1610200"/>
          </a:xfrm>
          <a:prstGeom prst="rect">
            <a:avLst/>
          </a:prstGeom>
          <a:noFill/>
          <a:ln>
            <a:noFill/>
          </a:ln>
        </p:spPr>
      </p:pic>
      <p:sp>
        <p:nvSpPr>
          <p:cNvPr id="6" name="Google Shape;127;p4">
            <a:extLst>
              <a:ext uri="{FF2B5EF4-FFF2-40B4-BE49-F238E27FC236}">
                <a16:creationId xmlns:a16="http://schemas.microsoft.com/office/drawing/2014/main" id="{BBB65CB8-F669-4A25-9360-CE6654303C0A}"/>
              </a:ext>
            </a:extLst>
          </p:cNvPr>
          <p:cNvSpPr txBox="1"/>
          <p:nvPr/>
        </p:nvSpPr>
        <p:spPr>
          <a:xfrm>
            <a:off x="282494" y="236724"/>
            <a:ext cx="1426994" cy="954107"/>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800" dirty="0">
                <a:solidFill>
                  <a:schemeClr val="lt1"/>
                </a:solidFill>
                <a:latin typeface="Tajawal Medium"/>
                <a:ea typeface="Tajawal Medium"/>
                <a:cs typeface="Tajawal Medium"/>
                <a:sym typeface="Tajawal Medium"/>
              </a:rPr>
              <a:t>Chapter</a:t>
            </a:r>
            <a:endParaRPr dirty="0"/>
          </a:p>
          <a:p>
            <a:pPr marL="0" marR="0" lvl="0" indent="0" algn="ctr" rtl="0">
              <a:spcBef>
                <a:spcPts val="0"/>
              </a:spcBef>
              <a:spcAft>
                <a:spcPts val="0"/>
              </a:spcAft>
              <a:buNone/>
            </a:pPr>
            <a:r>
              <a:rPr lang="en-US" sz="2800" dirty="0">
                <a:solidFill>
                  <a:schemeClr val="lt1"/>
                </a:solidFill>
                <a:latin typeface="Tajawal Medium"/>
                <a:ea typeface="Tajawal Medium"/>
                <a:cs typeface="Tajawal Medium"/>
                <a:sym typeface="Tajawal Medium"/>
              </a:rPr>
              <a:t>08</a:t>
            </a:r>
            <a:endParaRPr sz="2800" dirty="0">
              <a:solidFill>
                <a:srgbClr val="FF9518"/>
              </a:solidFill>
              <a:latin typeface="Tajawal Medium"/>
              <a:ea typeface="Tajawal Medium"/>
              <a:cs typeface="Tajawal Medium"/>
              <a:sym typeface="Tajawal Medium"/>
            </a:endParaRPr>
          </a:p>
        </p:txBody>
      </p:sp>
      <p:sp>
        <p:nvSpPr>
          <p:cNvPr id="7" name="Title 1">
            <a:extLst>
              <a:ext uri="{FF2B5EF4-FFF2-40B4-BE49-F238E27FC236}">
                <a16:creationId xmlns:a16="http://schemas.microsoft.com/office/drawing/2014/main" id="{FD93C036-6E57-4130-ABE6-D22F2D677733}"/>
              </a:ext>
            </a:extLst>
          </p:cNvPr>
          <p:cNvSpPr txBox="1">
            <a:spLocks/>
          </p:cNvSpPr>
          <p:nvPr/>
        </p:nvSpPr>
        <p:spPr>
          <a:xfrm>
            <a:off x="2658899" y="619260"/>
            <a:ext cx="5601313" cy="679904"/>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2800" dirty="0">
                <a:solidFill>
                  <a:schemeClr val="bg1"/>
                </a:solidFill>
              </a:rPr>
              <a:t>Planning of decision gates</a:t>
            </a:r>
          </a:p>
        </p:txBody>
      </p:sp>
      <p:pic>
        <p:nvPicPr>
          <p:cNvPr id="8" name="Google Shape;123;p4">
            <a:extLst>
              <a:ext uri="{FF2B5EF4-FFF2-40B4-BE49-F238E27FC236}">
                <a16:creationId xmlns:a16="http://schemas.microsoft.com/office/drawing/2014/main" id="{D8862818-C47B-4227-BC92-B822C5B26325}"/>
              </a:ext>
            </a:extLst>
          </p:cNvPr>
          <p:cNvPicPr preferRelativeResize="0"/>
          <p:nvPr/>
        </p:nvPicPr>
        <p:blipFill rotWithShape="1">
          <a:blip r:embed="rId4">
            <a:alphaModFix/>
          </a:blip>
          <a:srcRect/>
          <a:stretch/>
        </p:blipFill>
        <p:spPr>
          <a:xfrm>
            <a:off x="-18374" y="2266599"/>
            <a:ext cx="238650" cy="2709534"/>
          </a:xfrm>
          <a:prstGeom prst="rect">
            <a:avLst/>
          </a:prstGeom>
          <a:noFill/>
          <a:ln>
            <a:noFill/>
          </a:ln>
        </p:spPr>
      </p:pic>
      <p:pic>
        <p:nvPicPr>
          <p:cNvPr id="9" name="Google Shape;122;p4">
            <a:extLst>
              <a:ext uri="{FF2B5EF4-FFF2-40B4-BE49-F238E27FC236}">
                <a16:creationId xmlns:a16="http://schemas.microsoft.com/office/drawing/2014/main" id="{DA577ADA-5FFA-4486-8468-05A2669E61C4}"/>
              </a:ext>
            </a:extLst>
          </p:cNvPr>
          <p:cNvPicPr preferRelativeResize="0"/>
          <p:nvPr/>
        </p:nvPicPr>
        <p:blipFill rotWithShape="1">
          <a:blip r:embed="rId5">
            <a:alphaModFix/>
          </a:blip>
          <a:srcRect/>
          <a:stretch/>
        </p:blipFill>
        <p:spPr>
          <a:xfrm>
            <a:off x="2274133" y="6033902"/>
            <a:ext cx="9902229" cy="204838"/>
          </a:xfrm>
          <a:prstGeom prst="rect">
            <a:avLst/>
          </a:prstGeom>
          <a:noFill/>
          <a:ln>
            <a:noFill/>
          </a:ln>
        </p:spPr>
      </p:pic>
      <p:pic>
        <p:nvPicPr>
          <p:cNvPr id="10" name="Google Shape;124;p4">
            <a:extLst>
              <a:ext uri="{FF2B5EF4-FFF2-40B4-BE49-F238E27FC236}">
                <a16:creationId xmlns:a16="http://schemas.microsoft.com/office/drawing/2014/main" id="{053BCE90-1B5B-4DDA-B8D1-8DD31362E3F9}"/>
              </a:ext>
            </a:extLst>
          </p:cNvPr>
          <p:cNvPicPr preferRelativeResize="0"/>
          <p:nvPr/>
        </p:nvPicPr>
        <p:blipFill rotWithShape="1">
          <a:blip r:embed="rId4">
            <a:alphaModFix/>
          </a:blip>
          <a:srcRect/>
          <a:stretch/>
        </p:blipFill>
        <p:spPr>
          <a:xfrm>
            <a:off x="11937712" y="2266599"/>
            <a:ext cx="238650" cy="2709534"/>
          </a:xfrm>
          <a:prstGeom prst="rect">
            <a:avLst/>
          </a:prstGeom>
          <a:noFill/>
          <a:ln>
            <a:noFill/>
          </a:ln>
        </p:spPr>
      </p:pic>
    </p:spTree>
    <p:extLst>
      <p:ext uri="{BB962C8B-B14F-4D97-AF65-F5344CB8AC3E}">
        <p14:creationId xmlns:p14="http://schemas.microsoft.com/office/powerpoint/2010/main" val="1360319503"/>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9823268" y="294989"/>
            <a:ext cx="1639966" cy="1463167"/>
          </a:xfrm>
          <a:prstGeom prst="rect">
            <a:avLst/>
          </a:prstGeom>
        </p:spPr>
      </p:pic>
      <p:sp>
        <p:nvSpPr>
          <p:cNvPr id="2" name="Title 1"/>
          <p:cNvSpPr>
            <a:spLocks noGrp="1"/>
          </p:cNvSpPr>
          <p:nvPr>
            <p:ph type="title"/>
          </p:nvPr>
        </p:nvSpPr>
        <p:spPr/>
        <p:txBody>
          <a:bodyPr/>
          <a:lstStyle/>
          <a:p>
            <a:r>
              <a:rPr lang="en-US" dirty="0"/>
              <a:t>Planning for decision gates</a:t>
            </a:r>
          </a:p>
        </p:txBody>
      </p:sp>
      <p:sp>
        <p:nvSpPr>
          <p:cNvPr id="3" name="Content Placeholder 2"/>
          <p:cNvSpPr>
            <a:spLocks noGrp="1"/>
          </p:cNvSpPr>
          <p:nvPr>
            <p:ph idx="1"/>
          </p:nvPr>
        </p:nvSpPr>
        <p:spPr/>
        <p:txBody>
          <a:bodyPr/>
          <a:lstStyle/>
          <a:p>
            <a:pPr marL="0" indent="0" algn="just">
              <a:buNone/>
            </a:pPr>
            <a:r>
              <a:rPr lang="en-US" dirty="0"/>
              <a:t>The program manager should approach the decision gate fully prepared. All relevant information should be accumulated and reviewed prior to the meeting. Information to be gathered includes work progress information for subsidiary projects, milestones accomplished, and benefits realized. Each program will also have specialized information related to that industry or program. </a:t>
            </a:r>
          </a:p>
        </p:txBody>
      </p:sp>
      <p:pic>
        <p:nvPicPr>
          <p:cNvPr id="5" name="Google Shape;125;p4">
            <a:extLst>
              <a:ext uri="{FF2B5EF4-FFF2-40B4-BE49-F238E27FC236}">
                <a16:creationId xmlns:a16="http://schemas.microsoft.com/office/drawing/2014/main" id="{0B9F994D-E4A7-42C9-B0BF-D2168D82E922}"/>
              </a:ext>
            </a:extLst>
          </p:cNvPr>
          <p:cNvPicPr preferRelativeResize="0"/>
          <p:nvPr/>
        </p:nvPicPr>
        <p:blipFill rotWithShape="1">
          <a:blip r:embed="rId3">
            <a:alphaModFix/>
          </a:blip>
          <a:srcRect/>
          <a:stretch/>
        </p:blipFill>
        <p:spPr>
          <a:xfrm>
            <a:off x="-18374" y="0"/>
            <a:ext cx="9533101" cy="1610200"/>
          </a:xfrm>
          <a:prstGeom prst="rect">
            <a:avLst/>
          </a:prstGeom>
          <a:noFill/>
          <a:ln>
            <a:noFill/>
          </a:ln>
        </p:spPr>
      </p:pic>
      <p:sp>
        <p:nvSpPr>
          <p:cNvPr id="6" name="Google Shape;127;p4">
            <a:extLst>
              <a:ext uri="{FF2B5EF4-FFF2-40B4-BE49-F238E27FC236}">
                <a16:creationId xmlns:a16="http://schemas.microsoft.com/office/drawing/2014/main" id="{1012127C-9DA8-43FE-A394-DE43C30B5363}"/>
              </a:ext>
            </a:extLst>
          </p:cNvPr>
          <p:cNvSpPr txBox="1"/>
          <p:nvPr/>
        </p:nvSpPr>
        <p:spPr>
          <a:xfrm>
            <a:off x="282494" y="236724"/>
            <a:ext cx="1426994" cy="954107"/>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800" dirty="0">
                <a:solidFill>
                  <a:schemeClr val="lt1"/>
                </a:solidFill>
                <a:latin typeface="Tajawal Medium"/>
                <a:ea typeface="Tajawal Medium"/>
                <a:cs typeface="Tajawal Medium"/>
                <a:sym typeface="Tajawal Medium"/>
              </a:rPr>
              <a:t>Chapter</a:t>
            </a:r>
            <a:endParaRPr dirty="0"/>
          </a:p>
          <a:p>
            <a:pPr marL="0" marR="0" lvl="0" indent="0" algn="ctr" rtl="0">
              <a:spcBef>
                <a:spcPts val="0"/>
              </a:spcBef>
              <a:spcAft>
                <a:spcPts val="0"/>
              </a:spcAft>
              <a:buNone/>
            </a:pPr>
            <a:r>
              <a:rPr lang="en-US" sz="2800" dirty="0">
                <a:solidFill>
                  <a:schemeClr val="lt1"/>
                </a:solidFill>
                <a:latin typeface="Tajawal Medium"/>
                <a:ea typeface="Tajawal Medium"/>
                <a:cs typeface="Tajawal Medium"/>
                <a:sym typeface="Tajawal Medium"/>
              </a:rPr>
              <a:t>08</a:t>
            </a:r>
            <a:endParaRPr sz="2800" dirty="0">
              <a:solidFill>
                <a:srgbClr val="FF9518"/>
              </a:solidFill>
              <a:latin typeface="Tajawal Medium"/>
              <a:ea typeface="Tajawal Medium"/>
              <a:cs typeface="Tajawal Medium"/>
              <a:sym typeface="Tajawal Medium"/>
            </a:endParaRPr>
          </a:p>
        </p:txBody>
      </p:sp>
      <p:sp>
        <p:nvSpPr>
          <p:cNvPr id="7" name="Title 1">
            <a:extLst>
              <a:ext uri="{FF2B5EF4-FFF2-40B4-BE49-F238E27FC236}">
                <a16:creationId xmlns:a16="http://schemas.microsoft.com/office/drawing/2014/main" id="{2E7FC35A-153B-44C7-80CE-2BDF1C5D3AF5}"/>
              </a:ext>
            </a:extLst>
          </p:cNvPr>
          <p:cNvSpPr txBox="1">
            <a:spLocks/>
          </p:cNvSpPr>
          <p:nvPr/>
        </p:nvSpPr>
        <p:spPr>
          <a:xfrm>
            <a:off x="2658899" y="619260"/>
            <a:ext cx="5601313" cy="679904"/>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2800" dirty="0">
                <a:solidFill>
                  <a:schemeClr val="bg1"/>
                </a:solidFill>
              </a:rPr>
              <a:t>Planning of decision gates</a:t>
            </a:r>
          </a:p>
          <a:p>
            <a:endParaRPr lang="en-US" sz="2800" dirty="0">
              <a:solidFill>
                <a:schemeClr val="bg1"/>
              </a:solidFill>
            </a:endParaRPr>
          </a:p>
        </p:txBody>
      </p:sp>
      <p:pic>
        <p:nvPicPr>
          <p:cNvPr id="8" name="Google Shape;123;p4">
            <a:extLst>
              <a:ext uri="{FF2B5EF4-FFF2-40B4-BE49-F238E27FC236}">
                <a16:creationId xmlns:a16="http://schemas.microsoft.com/office/drawing/2014/main" id="{E7122B72-F668-49A4-857A-10D967FBEAA2}"/>
              </a:ext>
            </a:extLst>
          </p:cNvPr>
          <p:cNvPicPr preferRelativeResize="0"/>
          <p:nvPr/>
        </p:nvPicPr>
        <p:blipFill rotWithShape="1">
          <a:blip r:embed="rId4">
            <a:alphaModFix/>
          </a:blip>
          <a:srcRect/>
          <a:stretch/>
        </p:blipFill>
        <p:spPr>
          <a:xfrm>
            <a:off x="-18374" y="2266599"/>
            <a:ext cx="238650" cy="2709534"/>
          </a:xfrm>
          <a:prstGeom prst="rect">
            <a:avLst/>
          </a:prstGeom>
          <a:noFill/>
          <a:ln>
            <a:noFill/>
          </a:ln>
        </p:spPr>
      </p:pic>
      <p:pic>
        <p:nvPicPr>
          <p:cNvPr id="9" name="Google Shape;122;p4">
            <a:extLst>
              <a:ext uri="{FF2B5EF4-FFF2-40B4-BE49-F238E27FC236}">
                <a16:creationId xmlns:a16="http://schemas.microsoft.com/office/drawing/2014/main" id="{8EA44AA8-2E1C-47A4-9C2C-4174269B17A9}"/>
              </a:ext>
            </a:extLst>
          </p:cNvPr>
          <p:cNvPicPr preferRelativeResize="0"/>
          <p:nvPr/>
        </p:nvPicPr>
        <p:blipFill rotWithShape="1">
          <a:blip r:embed="rId5">
            <a:alphaModFix/>
          </a:blip>
          <a:srcRect/>
          <a:stretch/>
        </p:blipFill>
        <p:spPr>
          <a:xfrm>
            <a:off x="2274133" y="6033902"/>
            <a:ext cx="9902229" cy="204838"/>
          </a:xfrm>
          <a:prstGeom prst="rect">
            <a:avLst/>
          </a:prstGeom>
          <a:noFill/>
          <a:ln>
            <a:noFill/>
          </a:ln>
        </p:spPr>
      </p:pic>
      <p:pic>
        <p:nvPicPr>
          <p:cNvPr id="10" name="Google Shape;124;p4">
            <a:extLst>
              <a:ext uri="{FF2B5EF4-FFF2-40B4-BE49-F238E27FC236}">
                <a16:creationId xmlns:a16="http://schemas.microsoft.com/office/drawing/2014/main" id="{C03FEF91-EDBC-4FB5-A755-F10C6087268F}"/>
              </a:ext>
            </a:extLst>
          </p:cNvPr>
          <p:cNvPicPr preferRelativeResize="0"/>
          <p:nvPr/>
        </p:nvPicPr>
        <p:blipFill rotWithShape="1">
          <a:blip r:embed="rId4">
            <a:alphaModFix/>
          </a:blip>
          <a:srcRect/>
          <a:stretch/>
        </p:blipFill>
        <p:spPr>
          <a:xfrm>
            <a:off x="11937712" y="2266599"/>
            <a:ext cx="238650" cy="2709534"/>
          </a:xfrm>
          <a:prstGeom prst="rect">
            <a:avLst/>
          </a:prstGeom>
          <a:noFill/>
          <a:ln>
            <a:noFill/>
          </a:ln>
        </p:spPr>
      </p:pic>
    </p:spTree>
    <p:extLst>
      <p:ext uri="{BB962C8B-B14F-4D97-AF65-F5344CB8AC3E}">
        <p14:creationId xmlns:p14="http://schemas.microsoft.com/office/powerpoint/2010/main" val="1751253901"/>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9823269" y="294989"/>
            <a:ext cx="1639966" cy="1463167"/>
          </a:xfrm>
          <a:prstGeom prst="rect">
            <a:avLst/>
          </a:prstGeom>
        </p:spPr>
      </p:pic>
      <p:sp>
        <p:nvSpPr>
          <p:cNvPr id="2" name="Title 1"/>
          <p:cNvSpPr>
            <a:spLocks noGrp="1"/>
          </p:cNvSpPr>
          <p:nvPr>
            <p:ph type="title"/>
          </p:nvPr>
        </p:nvSpPr>
        <p:spPr/>
        <p:txBody>
          <a:bodyPr/>
          <a:lstStyle/>
          <a:p>
            <a:r>
              <a:rPr lang="en-US" dirty="0"/>
              <a:t>Planning for decision gates</a:t>
            </a:r>
          </a:p>
        </p:txBody>
      </p:sp>
      <p:sp>
        <p:nvSpPr>
          <p:cNvPr id="3" name="Content Placeholder 2"/>
          <p:cNvSpPr>
            <a:spLocks noGrp="1"/>
          </p:cNvSpPr>
          <p:nvPr>
            <p:ph idx="1"/>
          </p:nvPr>
        </p:nvSpPr>
        <p:spPr/>
        <p:txBody>
          <a:bodyPr/>
          <a:lstStyle/>
          <a:p>
            <a:pPr marL="0" indent="0" algn="just">
              <a:lnSpc>
                <a:spcPct val="100000"/>
              </a:lnSpc>
              <a:buNone/>
            </a:pPr>
            <a:r>
              <a:rPr lang="en-US" dirty="0"/>
              <a:t>For example, a construction program might include environmental study results, a product development program may include market research data, and a technology research program may include research papers and patent search data.</a:t>
            </a:r>
          </a:p>
          <a:p>
            <a:pPr marL="0" indent="0" algn="just">
              <a:lnSpc>
                <a:spcPct val="100000"/>
              </a:lnSpc>
              <a:buNone/>
            </a:pPr>
            <a:r>
              <a:rPr lang="en-US" dirty="0"/>
              <a:t>Standard project documents (such as the risk register, dependency map, decision register, program Gantt chart, and roadmap) should be updated and available on-hand for quick reference if needed.</a:t>
            </a:r>
          </a:p>
        </p:txBody>
      </p:sp>
      <p:pic>
        <p:nvPicPr>
          <p:cNvPr id="5" name="Google Shape;125;p4">
            <a:extLst>
              <a:ext uri="{FF2B5EF4-FFF2-40B4-BE49-F238E27FC236}">
                <a16:creationId xmlns:a16="http://schemas.microsoft.com/office/drawing/2014/main" id="{2BCE5FB9-4D4F-4DCC-A19A-F9890F01280F}"/>
              </a:ext>
            </a:extLst>
          </p:cNvPr>
          <p:cNvPicPr preferRelativeResize="0"/>
          <p:nvPr/>
        </p:nvPicPr>
        <p:blipFill rotWithShape="1">
          <a:blip r:embed="rId3">
            <a:alphaModFix/>
          </a:blip>
          <a:srcRect/>
          <a:stretch/>
        </p:blipFill>
        <p:spPr>
          <a:xfrm>
            <a:off x="-18374" y="0"/>
            <a:ext cx="9533101" cy="1610200"/>
          </a:xfrm>
          <a:prstGeom prst="rect">
            <a:avLst/>
          </a:prstGeom>
          <a:noFill/>
          <a:ln>
            <a:noFill/>
          </a:ln>
        </p:spPr>
      </p:pic>
      <p:sp>
        <p:nvSpPr>
          <p:cNvPr id="6" name="Google Shape;127;p4">
            <a:extLst>
              <a:ext uri="{FF2B5EF4-FFF2-40B4-BE49-F238E27FC236}">
                <a16:creationId xmlns:a16="http://schemas.microsoft.com/office/drawing/2014/main" id="{D8004C3E-7AEB-426C-9B0A-4350FB809052}"/>
              </a:ext>
            </a:extLst>
          </p:cNvPr>
          <p:cNvSpPr txBox="1"/>
          <p:nvPr/>
        </p:nvSpPr>
        <p:spPr>
          <a:xfrm>
            <a:off x="282494" y="236724"/>
            <a:ext cx="1426994" cy="954107"/>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800" dirty="0">
                <a:solidFill>
                  <a:schemeClr val="lt1"/>
                </a:solidFill>
                <a:latin typeface="Tajawal Medium"/>
                <a:ea typeface="Tajawal Medium"/>
                <a:cs typeface="Tajawal Medium"/>
                <a:sym typeface="Tajawal Medium"/>
              </a:rPr>
              <a:t>Chapter</a:t>
            </a:r>
            <a:endParaRPr dirty="0"/>
          </a:p>
          <a:p>
            <a:pPr marL="0" marR="0" lvl="0" indent="0" algn="ctr" rtl="0">
              <a:spcBef>
                <a:spcPts val="0"/>
              </a:spcBef>
              <a:spcAft>
                <a:spcPts val="0"/>
              </a:spcAft>
              <a:buNone/>
            </a:pPr>
            <a:r>
              <a:rPr lang="en-US" sz="2800" dirty="0">
                <a:solidFill>
                  <a:schemeClr val="lt1"/>
                </a:solidFill>
                <a:latin typeface="Tajawal Medium"/>
                <a:ea typeface="Tajawal Medium"/>
                <a:cs typeface="Tajawal Medium"/>
                <a:sym typeface="Tajawal Medium"/>
              </a:rPr>
              <a:t>08</a:t>
            </a:r>
            <a:endParaRPr sz="2800" dirty="0">
              <a:solidFill>
                <a:srgbClr val="FF9518"/>
              </a:solidFill>
              <a:latin typeface="Tajawal Medium"/>
              <a:ea typeface="Tajawal Medium"/>
              <a:cs typeface="Tajawal Medium"/>
              <a:sym typeface="Tajawal Medium"/>
            </a:endParaRPr>
          </a:p>
        </p:txBody>
      </p:sp>
      <p:sp>
        <p:nvSpPr>
          <p:cNvPr id="7" name="Title 1">
            <a:extLst>
              <a:ext uri="{FF2B5EF4-FFF2-40B4-BE49-F238E27FC236}">
                <a16:creationId xmlns:a16="http://schemas.microsoft.com/office/drawing/2014/main" id="{BD1F4B67-A621-42EB-AA3D-6EA9FD5B8F66}"/>
              </a:ext>
            </a:extLst>
          </p:cNvPr>
          <p:cNvSpPr txBox="1">
            <a:spLocks/>
          </p:cNvSpPr>
          <p:nvPr/>
        </p:nvSpPr>
        <p:spPr>
          <a:xfrm>
            <a:off x="2658899" y="619260"/>
            <a:ext cx="5601313" cy="679904"/>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2800" dirty="0">
                <a:solidFill>
                  <a:schemeClr val="bg1"/>
                </a:solidFill>
              </a:rPr>
              <a:t>Planning of decision gates</a:t>
            </a:r>
          </a:p>
          <a:p>
            <a:endParaRPr lang="en-US" sz="2800" dirty="0">
              <a:solidFill>
                <a:schemeClr val="bg1"/>
              </a:solidFill>
            </a:endParaRPr>
          </a:p>
        </p:txBody>
      </p:sp>
      <p:pic>
        <p:nvPicPr>
          <p:cNvPr id="8" name="Google Shape;123;p4">
            <a:extLst>
              <a:ext uri="{FF2B5EF4-FFF2-40B4-BE49-F238E27FC236}">
                <a16:creationId xmlns:a16="http://schemas.microsoft.com/office/drawing/2014/main" id="{A62C76C3-0A10-4B14-99AF-FDF96F91F490}"/>
              </a:ext>
            </a:extLst>
          </p:cNvPr>
          <p:cNvPicPr preferRelativeResize="0"/>
          <p:nvPr/>
        </p:nvPicPr>
        <p:blipFill rotWithShape="1">
          <a:blip r:embed="rId4">
            <a:alphaModFix/>
          </a:blip>
          <a:srcRect/>
          <a:stretch/>
        </p:blipFill>
        <p:spPr>
          <a:xfrm>
            <a:off x="-18374" y="2266599"/>
            <a:ext cx="238650" cy="2709534"/>
          </a:xfrm>
          <a:prstGeom prst="rect">
            <a:avLst/>
          </a:prstGeom>
          <a:noFill/>
          <a:ln>
            <a:noFill/>
          </a:ln>
        </p:spPr>
      </p:pic>
      <p:pic>
        <p:nvPicPr>
          <p:cNvPr id="9" name="Google Shape;122;p4">
            <a:extLst>
              <a:ext uri="{FF2B5EF4-FFF2-40B4-BE49-F238E27FC236}">
                <a16:creationId xmlns:a16="http://schemas.microsoft.com/office/drawing/2014/main" id="{C7820CD5-E49A-4A21-9819-E2AC0ED51B64}"/>
              </a:ext>
            </a:extLst>
          </p:cNvPr>
          <p:cNvPicPr preferRelativeResize="0"/>
          <p:nvPr/>
        </p:nvPicPr>
        <p:blipFill rotWithShape="1">
          <a:blip r:embed="rId5">
            <a:alphaModFix/>
          </a:blip>
          <a:srcRect/>
          <a:stretch/>
        </p:blipFill>
        <p:spPr>
          <a:xfrm>
            <a:off x="2274133" y="6033902"/>
            <a:ext cx="9902229" cy="204838"/>
          </a:xfrm>
          <a:prstGeom prst="rect">
            <a:avLst/>
          </a:prstGeom>
          <a:noFill/>
          <a:ln>
            <a:noFill/>
          </a:ln>
        </p:spPr>
      </p:pic>
      <p:pic>
        <p:nvPicPr>
          <p:cNvPr id="10" name="Google Shape;124;p4">
            <a:extLst>
              <a:ext uri="{FF2B5EF4-FFF2-40B4-BE49-F238E27FC236}">
                <a16:creationId xmlns:a16="http://schemas.microsoft.com/office/drawing/2014/main" id="{C613A337-B8F8-409C-AA91-4827B65B9FC3}"/>
              </a:ext>
            </a:extLst>
          </p:cNvPr>
          <p:cNvPicPr preferRelativeResize="0"/>
          <p:nvPr/>
        </p:nvPicPr>
        <p:blipFill rotWithShape="1">
          <a:blip r:embed="rId4">
            <a:alphaModFix/>
          </a:blip>
          <a:srcRect/>
          <a:stretch/>
        </p:blipFill>
        <p:spPr>
          <a:xfrm>
            <a:off x="11937712" y="2266599"/>
            <a:ext cx="238650" cy="2709534"/>
          </a:xfrm>
          <a:prstGeom prst="rect">
            <a:avLst/>
          </a:prstGeom>
          <a:noFill/>
          <a:ln>
            <a:noFill/>
          </a:ln>
        </p:spPr>
      </p:pic>
    </p:spTree>
    <p:extLst>
      <p:ext uri="{BB962C8B-B14F-4D97-AF65-F5344CB8AC3E}">
        <p14:creationId xmlns:p14="http://schemas.microsoft.com/office/powerpoint/2010/main" val="3927702109"/>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9713834" y="227521"/>
            <a:ext cx="1639966" cy="1463167"/>
          </a:xfrm>
          <a:prstGeom prst="rect">
            <a:avLst/>
          </a:prstGeom>
        </p:spPr>
      </p:pic>
      <p:sp>
        <p:nvSpPr>
          <p:cNvPr id="2" name="Title 1"/>
          <p:cNvSpPr>
            <a:spLocks noGrp="1"/>
          </p:cNvSpPr>
          <p:nvPr>
            <p:ph type="title"/>
          </p:nvPr>
        </p:nvSpPr>
        <p:spPr/>
        <p:txBody>
          <a:bodyPr/>
          <a:lstStyle/>
          <a:p>
            <a:r>
              <a:rPr lang="en-US" dirty="0"/>
              <a:t>Planning for decision gates</a:t>
            </a:r>
          </a:p>
        </p:txBody>
      </p:sp>
      <p:sp>
        <p:nvSpPr>
          <p:cNvPr id="3" name="Content Placeholder 2"/>
          <p:cNvSpPr>
            <a:spLocks noGrp="1"/>
          </p:cNvSpPr>
          <p:nvPr>
            <p:ph idx="1"/>
          </p:nvPr>
        </p:nvSpPr>
        <p:spPr/>
        <p:txBody>
          <a:bodyPr>
            <a:normAutofit/>
          </a:bodyPr>
          <a:lstStyle/>
          <a:p>
            <a:pPr marL="0" indent="0" algn="just">
              <a:buNone/>
            </a:pPr>
            <a:r>
              <a:rPr lang="en-US" dirty="0"/>
              <a:t>Preparing for a decision gate is also a good time to review the stakeholder register and stakeholder map. All stakeholders with decision authority should be involved in the decision gate. There should be only one meeting, and everyone should be at that meeting, or their delegate with decision authority should be present. </a:t>
            </a:r>
          </a:p>
        </p:txBody>
      </p:sp>
      <p:pic>
        <p:nvPicPr>
          <p:cNvPr id="5" name="Google Shape;125;p4">
            <a:extLst>
              <a:ext uri="{FF2B5EF4-FFF2-40B4-BE49-F238E27FC236}">
                <a16:creationId xmlns:a16="http://schemas.microsoft.com/office/drawing/2014/main" id="{E0D06F2C-ED4F-49AB-A2CA-CE74B778DBE1}"/>
              </a:ext>
            </a:extLst>
          </p:cNvPr>
          <p:cNvPicPr preferRelativeResize="0"/>
          <p:nvPr/>
        </p:nvPicPr>
        <p:blipFill rotWithShape="1">
          <a:blip r:embed="rId3">
            <a:alphaModFix/>
          </a:blip>
          <a:srcRect/>
          <a:stretch/>
        </p:blipFill>
        <p:spPr>
          <a:xfrm>
            <a:off x="-18374" y="0"/>
            <a:ext cx="9533101" cy="1610200"/>
          </a:xfrm>
          <a:prstGeom prst="rect">
            <a:avLst/>
          </a:prstGeom>
          <a:noFill/>
          <a:ln>
            <a:noFill/>
          </a:ln>
        </p:spPr>
      </p:pic>
      <p:sp>
        <p:nvSpPr>
          <p:cNvPr id="6" name="Google Shape;127;p4">
            <a:extLst>
              <a:ext uri="{FF2B5EF4-FFF2-40B4-BE49-F238E27FC236}">
                <a16:creationId xmlns:a16="http://schemas.microsoft.com/office/drawing/2014/main" id="{A7346C00-C033-4F8C-9DAB-73FF02CAE57D}"/>
              </a:ext>
            </a:extLst>
          </p:cNvPr>
          <p:cNvSpPr txBox="1"/>
          <p:nvPr/>
        </p:nvSpPr>
        <p:spPr>
          <a:xfrm>
            <a:off x="282494" y="236724"/>
            <a:ext cx="1426994" cy="954107"/>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800" dirty="0">
                <a:solidFill>
                  <a:schemeClr val="lt1"/>
                </a:solidFill>
                <a:latin typeface="Tajawal Medium"/>
                <a:ea typeface="Tajawal Medium"/>
                <a:cs typeface="Tajawal Medium"/>
                <a:sym typeface="Tajawal Medium"/>
              </a:rPr>
              <a:t>Chapter</a:t>
            </a:r>
            <a:endParaRPr dirty="0"/>
          </a:p>
          <a:p>
            <a:pPr marL="0" marR="0" lvl="0" indent="0" algn="ctr" rtl="0">
              <a:spcBef>
                <a:spcPts val="0"/>
              </a:spcBef>
              <a:spcAft>
                <a:spcPts val="0"/>
              </a:spcAft>
              <a:buNone/>
            </a:pPr>
            <a:r>
              <a:rPr lang="en-US" sz="2800" dirty="0">
                <a:solidFill>
                  <a:schemeClr val="lt1"/>
                </a:solidFill>
                <a:latin typeface="Tajawal Medium"/>
                <a:ea typeface="Tajawal Medium"/>
                <a:cs typeface="Tajawal Medium"/>
                <a:sym typeface="Tajawal Medium"/>
              </a:rPr>
              <a:t>08</a:t>
            </a:r>
            <a:endParaRPr sz="2800" dirty="0">
              <a:solidFill>
                <a:srgbClr val="FF9518"/>
              </a:solidFill>
              <a:latin typeface="Tajawal Medium"/>
              <a:ea typeface="Tajawal Medium"/>
              <a:cs typeface="Tajawal Medium"/>
              <a:sym typeface="Tajawal Medium"/>
            </a:endParaRPr>
          </a:p>
        </p:txBody>
      </p:sp>
      <p:sp>
        <p:nvSpPr>
          <p:cNvPr id="7" name="Title 1">
            <a:extLst>
              <a:ext uri="{FF2B5EF4-FFF2-40B4-BE49-F238E27FC236}">
                <a16:creationId xmlns:a16="http://schemas.microsoft.com/office/drawing/2014/main" id="{6A394F6B-C8F4-4908-A681-ED3742C68FE3}"/>
              </a:ext>
            </a:extLst>
          </p:cNvPr>
          <p:cNvSpPr txBox="1">
            <a:spLocks/>
          </p:cNvSpPr>
          <p:nvPr/>
        </p:nvSpPr>
        <p:spPr>
          <a:xfrm>
            <a:off x="2658899" y="619260"/>
            <a:ext cx="5601313" cy="679904"/>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2800" dirty="0">
                <a:solidFill>
                  <a:schemeClr val="bg1"/>
                </a:solidFill>
              </a:rPr>
              <a:t>Planning of decision gates</a:t>
            </a:r>
          </a:p>
        </p:txBody>
      </p:sp>
      <p:pic>
        <p:nvPicPr>
          <p:cNvPr id="8" name="Google Shape;123;p4">
            <a:extLst>
              <a:ext uri="{FF2B5EF4-FFF2-40B4-BE49-F238E27FC236}">
                <a16:creationId xmlns:a16="http://schemas.microsoft.com/office/drawing/2014/main" id="{8CD9A998-59B1-4E91-AAFA-3768C9EF84CF}"/>
              </a:ext>
            </a:extLst>
          </p:cNvPr>
          <p:cNvPicPr preferRelativeResize="0"/>
          <p:nvPr/>
        </p:nvPicPr>
        <p:blipFill rotWithShape="1">
          <a:blip r:embed="rId4">
            <a:alphaModFix/>
          </a:blip>
          <a:srcRect/>
          <a:stretch/>
        </p:blipFill>
        <p:spPr>
          <a:xfrm>
            <a:off x="-18374" y="2266599"/>
            <a:ext cx="238650" cy="2709534"/>
          </a:xfrm>
          <a:prstGeom prst="rect">
            <a:avLst/>
          </a:prstGeom>
          <a:noFill/>
          <a:ln>
            <a:noFill/>
          </a:ln>
        </p:spPr>
      </p:pic>
      <p:pic>
        <p:nvPicPr>
          <p:cNvPr id="9" name="Google Shape;122;p4">
            <a:extLst>
              <a:ext uri="{FF2B5EF4-FFF2-40B4-BE49-F238E27FC236}">
                <a16:creationId xmlns:a16="http://schemas.microsoft.com/office/drawing/2014/main" id="{386A8115-006F-49CC-A62C-5F106BEEDF01}"/>
              </a:ext>
            </a:extLst>
          </p:cNvPr>
          <p:cNvPicPr preferRelativeResize="0"/>
          <p:nvPr/>
        </p:nvPicPr>
        <p:blipFill rotWithShape="1">
          <a:blip r:embed="rId5">
            <a:alphaModFix/>
          </a:blip>
          <a:srcRect/>
          <a:stretch/>
        </p:blipFill>
        <p:spPr>
          <a:xfrm>
            <a:off x="2274133" y="6033902"/>
            <a:ext cx="9902229" cy="204838"/>
          </a:xfrm>
          <a:prstGeom prst="rect">
            <a:avLst/>
          </a:prstGeom>
          <a:noFill/>
          <a:ln>
            <a:noFill/>
          </a:ln>
        </p:spPr>
      </p:pic>
      <p:pic>
        <p:nvPicPr>
          <p:cNvPr id="10" name="Google Shape;124;p4">
            <a:extLst>
              <a:ext uri="{FF2B5EF4-FFF2-40B4-BE49-F238E27FC236}">
                <a16:creationId xmlns:a16="http://schemas.microsoft.com/office/drawing/2014/main" id="{8A85DDFD-F933-4011-B8D7-D33D44BCDEE8}"/>
              </a:ext>
            </a:extLst>
          </p:cNvPr>
          <p:cNvPicPr preferRelativeResize="0"/>
          <p:nvPr/>
        </p:nvPicPr>
        <p:blipFill rotWithShape="1">
          <a:blip r:embed="rId4">
            <a:alphaModFix/>
          </a:blip>
          <a:srcRect/>
          <a:stretch/>
        </p:blipFill>
        <p:spPr>
          <a:xfrm>
            <a:off x="11937712" y="2266599"/>
            <a:ext cx="238650" cy="2709534"/>
          </a:xfrm>
          <a:prstGeom prst="rect">
            <a:avLst/>
          </a:prstGeom>
          <a:noFill/>
          <a:ln>
            <a:noFill/>
          </a:ln>
        </p:spPr>
      </p:pic>
    </p:spTree>
    <p:extLst>
      <p:ext uri="{BB962C8B-B14F-4D97-AF65-F5344CB8AC3E}">
        <p14:creationId xmlns:p14="http://schemas.microsoft.com/office/powerpoint/2010/main" val="646927784"/>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9713834" y="294989"/>
            <a:ext cx="1639966" cy="1463167"/>
          </a:xfrm>
          <a:prstGeom prst="rect">
            <a:avLst/>
          </a:prstGeom>
        </p:spPr>
      </p:pic>
      <p:sp>
        <p:nvSpPr>
          <p:cNvPr id="2" name="Title 1"/>
          <p:cNvSpPr>
            <a:spLocks noGrp="1"/>
          </p:cNvSpPr>
          <p:nvPr>
            <p:ph type="title"/>
          </p:nvPr>
        </p:nvSpPr>
        <p:spPr/>
        <p:txBody>
          <a:bodyPr/>
          <a:lstStyle/>
          <a:p>
            <a:r>
              <a:rPr lang="en-US" dirty="0"/>
              <a:t>Planning for decision gates</a:t>
            </a:r>
          </a:p>
        </p:txBody>
      </p:sp>
      <p:sp>
        <p:nvSpPr>
          <p:cNvPr id="3" name="Content Placeholder 2"/>
          <p:cNvSpPr>
            <a:spLocks noGrp="1"/>
          </p:cNvSpPr>
          <p:nvPr>
            <p:ph idx="1"/>
          </p:nvPr>
        </p:nvSpPr>
        <p:spPr>
          <a:xfrm>
            <a:off x="838200" y="1828291"/>
            <a:ext cx="10515600" cy="4348671"/>
          </a:xfrm>
        </p:spPr>
        <p:txBody>
          <a:bodyPr/>
          <a:lstStyle/>
          <a:p>
            <a:pPr marL="0" indent="0" algn="just">
              <a:buNone/>
            </a:pPr>
            <a:r>
              <a:rPr lang="en-US" dirty="0"/>
              <a:t>This would certainly include the program sponsor, project managers who lead critical projects recently completed or in-flight, and any stakeholders with actual decision authority for this phase. If the program includes extensive financial or regulatory requirements, it may be wise to have accounting or legal representatives present. </a:t>
            </a:r>
          </a:p>
        </p:txBody>
      </p:sp>
      <p:pic>
        <p:nvPicPr>
          <p:cNvPr id="5" name="Google Shape;125;p4">
            <a:extLst>
              <a:ext uri="{FF2B5EF4-FFF2-40B4-BE49-F238E27FC236}">
                <a16:creationId xmlns:a16="http://schemas.microsoft.com/office/drawing/2014/main" id="{B8DAD201-DFA1-4912-A522-48E2AAF2BB76}"/>
              </a:ext>
            </a:extLst>
          </p:cNvPr>
          <p:cNvPicPr preferRelativeResize="0"/>
          <p:nvPr/>
        </p:nvPicPr>
        <p:blipFill rotWithShape="1">
          <a:blip r:embed="rId3">
            <a:alphaModFix/>
          </a:blip>
          <a:srcRect/>
          <a:stretch/>
        </p:blipFill>
        <p:spPr>
          <a:xfrm>
            <a:off x="-18374" y="0"/>
            <a:ext cx="9533101" cy="1610200"/>
          </a:xfrm>
          <a:prstGeom prst="rect">
            <a:avLst/>
          </a:prstGeom>
          <a:noFill/>
          <a:ln>
            <a:noFill/>
          </a:ln>
        </p:spPr>
      </p:pic>
      <p:sp>
        <p:nvSpPr>
          <p:cNvPr id="6" name="Google Shape;127;p4">
            <a:extLst>
              <a:ext uri="{FF2B5EF4-FFF2-40B4-BE49-F238E27FC236}">
                <a16:creationId xmlns:a16="http://schemas.microsoft.com/office/drawing/2014/main" id="{4A4F10D4-6DE9-4A19-8311-5BDEE481ED94}"/>
              </a:ext>
            </a:extLst>
          </p:cNvPr>
          <p:cNvSpPr txBox="1"/>
          <p:nvPr/>
        </p:nvSpPr>
        <p:spPr>
          <a:xfrm>
            <a:off x="282494" y="236724"/>
            <a:ext cx="1426994" cy="954107"/>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800" dirty="0">
                <a:solidFill>
                  <a:schemeClr val="lt1"/>
                </a:solidFill>
                <a:latin typeface="Tajawal Medium"/>
                <a:ea typeface="Tajawal Medium"/>
                <a:cs typeface="Tajawal Medium"/>
                <a:sym typeface="Tajawal Medium"/>
              </a:rPr>
              <a:t>Chapter</a:t>
            </a:r>
            <a:endParaRPr dirty="0"/>
          </a:p>
          <a:p>
            <a:pPr marL="0" marR="0" lvl="0" indent="0" algn="ctr" rtl="0">
              <a:spcBef>
                <a:spcPts val="0"/>
              </a:spcBef>
              <a:spcAft>
                <a:spcPts val="0"/>
              </a:spcAft>
              <a:buNone/>
            </a:pPr>
            <a:r>
              <a:rPr lang="en-US" sz="2800" dirty="0">
                <a:solidFill>
                  <a:schemeClr val="lt1"/>
                </a:solidFill>
                <a:latin typeface="Tajawal Medium"/>
                <a:ea typeface="Tajawal Medium"/>
                <a:cs typeface="Tajawal Medium"/>
                <a:sym typeface="Tajawal Medium"/>
              </a:rPr>
              <a:t>08</a:t>
            </a:r>
            <a:endParaRPr sz="2800" dirty="0">
              <a:solidFill>
                <a:srgbClr val="FF9518"/>
              </a:solidFill>
              <a:latin typeface="Tajawal Medium"/>
              <a:ea typeface="Tajawal Medium"/>
              <a:cs typeface="Tajawal Medium"/>
              <a:sym typeface="Tajawal Medium"/>
            </a:endParaRPr>
          </a:p>
        </p:txBody>
      </p:sp>
      <p:sp>
        <p:nvSpPr>
          <p:cNvPr id="7" name="Title 1">
            <a:extLst>
              <a:ext uri="{FF2B5EF4-FFF2-40B4-BE49-F238E27FC236}">
                <a16:creationId xmlns:a16="http://schemas.microsoft.com/office/drawing/2014/main" id="{A4FC4FEC-F506-4C6B-857A-41C2915DF218}"/>
              </a:ext>
            </a:extLst>
          </p:cNvPr>
          <p:cNvSpPr txBox="1">
            <a:spLocks/>
          </p:cNvSpPr>
          <p:nvPr/>
        </p:nvSpPr>
        <p:spPr>
          <a:xfrm>
            <a:off x="2658899" y="619260"/>
            <a:ext cx="5601313" cy="679904"/>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2800" dirty="0">
                <a:solidFill>
                  <a:schemeClr val="bg1"/>
                </a:solidFill>
              </a:rPr>
              <a:t>Planning of decision gates</a:t>
            </a:r>
          </a:p>
          <a:p>
            <a:endParaRPr lang="en-US" sz="2800" dirty="0">
              <a:solidFill>
                <a:schemeClr val="bg1"/>
              </a:solidFill>
            </a:endParaRPr>
          </a:p>
        </p:txBody>
      </p:sp>
      <p:pic>
        <p:nvPicPr>
          <p:cNvPr id="8" name="Google Shape;123;p4">
            <a:extLst>
              <a:ext uri="{FF2B5EF4-FFF2-40B4-BE49-F238E27FC236}">
                <a16:creationId xmlns:a16="http://schemas.microsoft.com/office/drawing/2014/main" id="{EA57513B-06CE-4E40-AE8E-69849792DD21}"/>
              </a:ext>
            </a:extLst>
          </p:cNvPr>
          <p:cNvPicPr preferRelativeResize="0"/>
          <p:nvPr/>
        </p:nvPicPr>
        <p:blipFill rotWithShape="1">
          <a:blip r:embed="rId4">
            <a:alphaModFix/>
          </a:blip>
          <a:srcRect/>
          <a:stretch/>
        </p:blipFill>
        <p:spPr>
          <a:xfrm>
            <a:off x="-18374" y="2266599"/>
            <a:ext cx="238650" cy="2709534"/>
          </a:xfrm>
          <a:prstGeom prst="rect">
            <a:avLst/>
          </a:prstGeom>
          <a:noFill/>
          <a:ln>
            <a:noFill/>
          </a:ln>
        </p:spPr>
      </p:pic>
      <p:pic>
        <p:nvPicPr>
          <p:cNvPr id="9" name="Google Shape;122;p4">
            <a:extLst>
              <a:ext uri="{FF2B5EF4-FFF2-40B4-BE49-F238E27FC236}">
                <a16:creationId xmlns:a16="http://schemas.microsoft.com/office/drawing/2014/main" id="{FD304A94-C8A5-418F-BC40-FF21D967A03A}"/>
              </a:ext>
            </a:extLst>
          </p:cNvPr>
          <p:cNvPicPr preferRelativeResize="0"/>
          <p:nvPr/>
        </p:nvPicPr>
        <p:blipFill rotWithShape="1">
          <a:blip r:embed="rId5">
            <a:alphaModFix/>
          </a:blip>
          <a:srcRect/>
          <a:stretch/>
        </p:blipFill>
        <p:spPr>
          <a:xfrm>
            <a:off x="2274133" y="6033902"/>
            <a:ext cx="9902229" cy="204838"/>
          </a:xfrm>
          <a:prstGeom prst="rect">
            <a:avLst/>
          </a:prstGeom>
          <a:noFill/>
          <a:ln>
            <a:noFill/>
          </a:ln>
        </p:spPr>
      </p:pic>
      <p:pic>
        <p:nvPicPr>
          <p:cNvPr id="10" name="Google Shape;124;p4">
            <a:extLst>
              <a:ext uri="{FF2B5EF4-FFF2-40B4-BE49-F238E27FC236}">
                <a16:creationId xmlns:a16="http://schemas.microsoft.com/office/drawing/2014/main" id="{917D7C56-3507-4687-A056-21C765F18846}"/>
              </a:ext>
            </a:extLst>
          </p:cNvPr>
          <p:cNvPicPr preferRelativeResize="0"/>
          <p:nvPr/>
        </p:nvPicPr>
        <p:blipFill rotWithShape="1">
          <a:blip r:embed="rId4">
            <a:alphaModFix/>
          </a:blip>
          <a:srcRect/>
          <a:stretch/>
        </p:blipFill>
        <p:spPr>
          <a:xfrm>
            <a:off x="11937712" y="2266599"/>
            <a:ext cx="238650" cy="2709534"/>
          </a:xfrm>
          <a:prstGeom prst="rect">
            <a:avLst/>
          </a:prstGeom>
          <a:noFill/>
          <a:ln>
            <a:noFill/>
          </a:ln>
        </p:spPr>
      </p:pic>
    </p:spTree>
    <p:extLst>
      <p:ext uri="{BB962C8B-B14F-4D97-AF65-F5344CB8AC3E}">
        <p14:creationId xmlns:p14="http://schemas.microsoft.com/office/powerpoint/2010/main" val="3748328769"/>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9713834" y="227521"/>
            <a:ext cx="1639966" cy="1463167"/>
          </a:xfrm>
          <a:prstGeom prst="rect">
            <a:avLst/>
          </a:prstGeom>
        </p:spPr>
      </p:pic>
      <p:sp>
        <p:nvSpPr>
          <p:cNvPr id="2" name="Title 1"/>
          <p:cNvSpPr>
            <a:spLocks noGrp="1"/>
          </p:cNvSpPr>
          <p:nvPr>
            <p:ph type="title"/>
          </p:nvPr>
        </p:nvSpPr>
        <p:spPr/>
        <p:txBody>
          <a:bodyPr/>
          <a:lstStyle/>
          <a:p>
            <a:r>
              <a:rPr lang="en-US" dirty="0"/>
              <a:t>Planning for decision gates</a:t>
            </a:r>
          </a:p>
        </p:txBody>
      </p:sp>
      <p:sp>
        <p:nvSpPr>
          <p:cNvPr id="3" name="Content Placeholder 2"/>
          <p:cNvSpPr>
            <a:spLocks noGrp="1"/>
          </p:cNvSpPr>
          <p:nvPr>
            <p:ph idx="1"/>
          </p:nvPr>
        </p:nvSpPr>
        <p:spPr/>
        <p:txBody>
          <a:bodyPr/>
          <a:lstStyle/>
          <a:p>
            <a:pPr marL="0" indent="0" algn="just">
              <a:buNone/>
            </a:pPr>
            <a:r>
              <a:rPr lang="en-US" dirty="0"/>
              <a:t>However, it is a good idea to limit the attendance at a decision gate meeting to only those with decision authority. Having too many interested parties at the meeting may introduce unneeded complications. Get input in advance from everyone who should be consulted—but only invite those absolutely necessary to the formal meeting.</a:t>
            </a:r>
          </a:p>
          <a:p>
            <a:pPr marL="0" indent="0">
              <a:buNone/>
            </a:pPr>
            <a:endParaRPr lang="en-US" dirty="0"/>
          </a:p>
        </p:txBody>
      </p:sp>
      <p:pic>
        <p:nvPicPr>
          <p:cNvPr id="5" name="Google Shape;125;p4">
            <a:extLst>
              <a:ext uri="{FF2B5EF4-FFF2-40B4-BE49-F238E27FC236}">
                <a16:creationId xmlns:a16="http://schemas.microsoft.com/office/drawing/2014/main" id="{925531C9-C3DD-42AF-A6CD-961C3278E406}"/>
              </a:ext>
            </a:extLst>
          </p:cNvPr>
          <p:cNvPicPr preferRelativeResize="0"/>
          <p:nvPr/>
        </p:nvPicPr>
        <p:blipFill rotWithShape="1">
          <a:blip r:embed="rId3">
            <a:alphaModFix/>
          </a:blip>
          <a:srcRect/>
          <a:stretch/>
        </p:blipFill>
        <p:spPr>
          <a:xfrm>
            <a:off x="-18374" y="0"/>
            <a:ext cx="9533101" cy="1610200"/>
          </a:xfrm>
          <a:prstGeom prst="rect">
            <a:avLst/>
          </a:prstGeom>
          <a:noFill/>
          <a:ln>
            <a:noFill/>
          </a:ln>
        </p:spPr>
      </p:pic>
      <p:sp>
        <p:nvSpPr>
          <p:cNvPr id="6" name="Google Shape;127;p4">
            <a:extLst>
              <a:ext uri="{FF2B5EF4-FFF2-40B4-BE49-F238E27FC236}">
                <a16:creationId xmlns:a16="http://schemas.microsoft.com/office/drawing/2014/main" id="{633F3F5D-337F-4C24-BEDC-BC2035BD1AA0}"/>
              </a:ext>
            </a:extLst>
          </p:cNvPr>
          <p:cNvSpPr txBox="1"/>
          <p:nvPr/>
        </p:nvSpPr>
        <p:spPr>
          <a:xfrm>
            <a:off x="282494" y="236724"/>
            <a:ext cx="1426994" cy="954107"/>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800" dirty="0">
                <a:solidFill>
                  <a:schemeClr val="lt1"/>
                </a:solidFill>
                <a:latin typeface="Tajawal Medium"/>
                <a:ea typeface="Tajawal Medium"/>
                <a:cs typeface="Tajawal Medium"/>
                <a:sym typeface="Tajawal Medium"/>
              </a:rPr>
              <a:t>Chapter</a:t>
            </a:r>
            <a:endParaRPr dirty="0"/>
          </a:p>
          <a:p>
            <a:pPr marL="0" marR="0" lvl="0" indent="0" algn="ctr" rtl="0">
              <a:spcBef>
                <a:spcPts val="0"/>
              </a:spcBef>
              <a:spcAft>
                <a:spcPts val="0"/>
              </a:spcAft>
              <a:buNone/>
            </a:pPr>
            <a:r>
              <a:rPr lang="en-US" sz="2800" dirty="0">
                <a:solidFill>
                  <a:schemeClr val="lt1"/>
                </a:solidFill>
                <a:latin typeface="Tajawal Medium"/>
                <a:ea typeface="Tajawal Medium"/>
                <a:cs typeface="Tajawal Medium"/>
                <a:sym typeface="Tajawal Medium"/>
              </a:rPr>
              <a:t>08</a:t>
            </a:r>
            <a:endParaRPr sz="2800" dirty="0">
              <a:solidFill>
                <a:srgbClr val="FF9518"/>
              </a:solidFill>
              <a:latin typeface="Tajawal Medium"/>
              <a:ea typeface="Tajawal Medium"/>
              <a:cs typeface="Tajawal Medium"/>
              <a:sym typeface="Tajawal Medium"/>
            </a:endParaRPr>
          </a:p>
        </p:txBody>
      </p:sp>
      <p:sp>
        <p:nvSpPr>
          <p:cNvPr id="7" name="Title 1">
            <a:extLst>
              <a:ext uri="{FF2B5EF4-FFF2-40B4-BE49-F238E27FC236}">
                <a16:creationId xmlns:a16="http://schemas.microsoft.com/office/drawing/2014/main" id="{A3B31D08-297C-4C00-BF30-1FCB906588E3}"/>
              </a:ext>
            </a:extLst>
          </p:cNvPr>
          <p:cNvSpPr txBox="1">
            <a:spLocks/>
          </p:cNvSpPr>
          <p:nvPr/>
        </p:nvSpPr>
        <p:spPr>
          <a:xfrm>
            <a:off x="2658899" y="619260"/>
            <a:ext cx="5601313" cy="679904"/>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2800" dirty="0">
                <a:solidFill>
                  <a:schemeClr val="bg1"/>
                </a:solidFill>
              </a:rPr>
              <a:t>Planning of decision gates</a:t>
            </a:r>
          </a:p>
          <a:p>
            <a:endParaRPr lang="en-US" sz="2800" dirty="0">
              <a:solidFill>
                <a:schemeClr val="bg1"/>
              </a:solidFill>
            </a:endParaRPr>
          </a:p>
        </p:txBody>
      </p:sp>
      <p:pic>
        <p:nvPicPr>
          <p:cNvPr id="8" name="Google Shape;123;p4">
            <a:extLst>
              <a:ext uri="{FF2B5EF4-FFF2-40B4-BE49-F238E27FC236}">
                <a16:creationId xmlns:a16="http://schemas.microsoft.com/office/drawing/2014/main" id="{0842DC65-00A1-4DEF-9F51-38B00AB701F6}"/>
              </a:ext>
            </a:extLst>
          </p:cNvPr>
          <p:cNvPicPr preferRelativeResize="0"/>
          <p:nvPr/>
        </p:nvPicPr>
        <p:blipFill rotWithShape="1">
          <a:blip r:embed="rId4">
            <a:alphaModFix/>
          </a:blip>
          <a:srcRect/>
          <a:stretch/>
        </p:blipFill>
        <p:spPr>
          <a:xfrm>
            <a:off x="-18374" y="2266599"/>
            <a:ext cx="238650" cy="2709534"/>
          </a:xfrm>
          <a:prstGeom prst="rect">
            <a:avLst/>
          </a:prstGeom>
          <a:noFill/>
          <a:ln>
            <a:noFill/>
          </a:ln>
        </p:spPr>
      </p:pic>
      <p:pic>
        <p:nvPicPr>
          <p:cNvPr id="9" name="Google Shape;122;p4">
            <a:extLst>
              <a:ext uri="{FF2B5EF4-FFF2-40B4-BE49-F238E27FC236}">
                <a16:creationId xmlns:a16="http://schemas.microsoft.com/office/drawing/2014/main" id="{B9E3BA03-64C1-4FD6-8E2F-61F6445E18C3}"/>
              </a:ext>
            </a:extLst>
          </p:cNvPr>
          <p:cNvPicPr preferRelativeResize="0"/>
          <p:nvPr/>
        </p:nvPicPr>
        <p:blipFill rotWithShape="1">
          <a:blip r:embed="rId5">
            <a:alphaModFix/>
          </a:blip>
          <a:srcRect/>
          <a:stretch/>
        </p:blipFill>
        <p:spPr>
          <a:xfrm>
            <a:off x="2274133" y="6033902"/>
            <a:ext cx="9902229" cy="204838"/>
          </a:xfrm>
          <a:prstGeom prst="rect">
            <a:avLst/>
          </a:prstGeom>
          <a:noFill/>
          <a:ln>
            <a:noFill/>
          </a:ln>
        </p:spPr>
      </p:pic>
      <p:pic>
        <p:nvPicPr>
          <p:cNvPr id="10" name="Google Shape;124;p4">
            <a:extLst>
              <a:ext uri="{FF2B5EF4-FFF2-40B4-BE49-F238E27FC236}">
                <a16:creationId xmlns:a16="http://schemas.microsoft.com/office/drawing/2014/main" id="{CCD488D1-D9FF-47CF-AC83-F2CAB8983D11}"/>
              </a:ext>
            </a:extLst>
          </p:cNvPr>
          <p:cNvPicPr preferRelativeResize="0"/>
          <p:nvPr/>
        </p:nvPicPr>
        <p:blipFill rotWithShape="1">
          <a:blip r:embed="rId4">
            <a:alphaModFix/>
          </a:blip>
          <a:srcRect/>
          <a:stretch/>
        </p:blipFill>
        <p:spPr>
          <a:xfrm>
            <a:off x="11937712" y="2266599"/>
            <a:ext cx="238650" cy="2709534"/>
          </a:xfrm>
          <a:prstGeom prst="rect">
            <a:avLst/>
          </a:prstGeom>
          <a:noFill/>
          <a:ln>
            <a:noFill/>
          </a:ln>
        </p:spPr>
      </p:pic>
    </p:spTree>
    <p:extLst>
      <p:ext uri="{BB962C8B-B14F-4D97-AF65-F5344CB8AC3E}">
        <p14:creationId xmlns:p14="http://schemas.microsoft.com/office/powerpoint/2010/main" val="3728110911"/>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9713834" y="296322"/>
            <a:ext cx="1639966" cy="1463167"/>
          </a:xfrm>
          <a:prstGeom prst="rect">
            <a:avLst/>
          </a:prstGeom>
        </p:spPr>
      </p:pic>
      <p:sp>
        <p:nvSpPr>
          <p:cNvPr id="2" name="Title 1"/>
          <p:cNvSpPr>
            <a:spLocks noGrp="1"/>
          </p:cNvSpPr>
          <p:nvPr>
            <p:ph type="title"/>
          </p:nvPr>
        </p:nvSpPr>
        <p:spPr/>
        <p:txBody>
          <a:bodyPr/>
          <a:lstStyle/>
          <a:p>
            <a:r>
              <a:rPr lang="en-US" dirty="0"/>
              <a:t>Planning for decision gates</a:t>
            </a:r>
          </a:p>
        </p:txBody>
      </p:sp>
      <p:sp>
        <p:nvSpPr>
          <p:cNvPr id="3" name="Content Placeholder 2"/>
          <p:cNvSpPr>
            <a:spLocks noGrp="1"/>
          </p:cNvSpPr>
          <p:nvPr>
            <p:ph idx="1"/>
          </p:nvPr>
        </p:nvSpPr>
        <p:spPr/>
        <p:txBody>
          <a:bodyPr/>
          <a:lstStyle/>
          <a:p>
            <a:pPr marL="0" indent="0" algn="just">
              <a:buNone/>
            </a:pPr>
            <a:r>
              <a:rPr lang="en-US" dirty="0"/>
              <a:t>The decision at the gate should be merely a formal confirmation of the outcome for which the program manager has already prepared. This approach may seem ‘Machiavellian’, but it is only common sense. Decision-making management is an important subset of stakeholder management. The program manager should never be surprised or ambushed in a meeting if properly prepared.</a:t>
            </a:r>
          </a:p>
        </p:txBody>
      </p:sp>
      <p:pic>
        <p:nvPicPr>
          <p:cNvPr id="5" name="Google Shape;125;p4">
            <a:extLst>
              <a:ext uri="{FF2B5EF4-FFF2-40B4-BE49-F238E27FC236}">
                <a16:creationId xmlns:a16="http://schemas.microsoft.com/office/drawing/2014/main" id="{C4B981F3-B8D4-49F8-B1AF-E309FADA2242}"/>
              </a:ext>
            </a:extLst>
          </p:cNvPr>
          <p:cNvPicPr preferRelativeResize="0"/>
          <p:nvPr/>
        </p:nvPicPr>
        <p:blipFill rotWithShape="1">
          <a:blip r:embed="rId3">
            <a:alphaModFix/>
          </a:blip>
          <a:srcRect/>
          <a:stretch/>
        </p:blipFill>
        <p:spPr>
          <a:xfrm>
            <a:off x="-18374" y="0"/>
            <a:ext cx="9533101" cy="1610200"/>
          </a:xfrm>
          <a:prstGeom prst="rect">
            <a:avLst/>
          </a:prstGeom>
          <a:noFill/>
          <a:ln>
            <a:noFill/>
          </a:ln>
        </p:spPr>
      </p:pic>
      <p:sp>
        <p:nvSpPr>
          <p:cNvPr id="6" name="Google Shape;127;p4">
            <a:extLst>
              <a:ext uri="{FF2B5EF4-FFF2-40B4-BE49-F238E27FC236}">
                <a16:creationId xmlns:a16="http://schemas.microsoft.com/office/drawing/2014/main" id="{52B6D883-91B7-48B6-BB59-C4EC528526FB}"/>
              </a:ext>
            </a:extLst>
          </p:cNvPr>
          <p:cNvSpPr txBox="1"/>
          <p:nvPr/>
        </p:nvSpPr>
        <p:spPr>
          <a:xfrm>
            <a:off x="282494" y="236724"/>
            <a:ext cx="1426994" cy="954107"/>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800" dirty="0">
                <a:solidFill>
                  <a:schemeClr val="lt1"/>
                </a:solidFill>
                <a:latin typeface="Tajawal Medium"/>
                <a:ea typeface="Tajawal Medium"/>
                <a:cs typeface="Tajawal Medium"/>
                <a:sym typeface="Tajawal Medium"/>
              </a:rPr>
              <a:t>Chapter</a:t>
            </a:r>
            <a:endParaRPr dirty="0"/>
          </a:p>
          <a:p>
            <a:pPr marL="0" marR="0" lvl="0" indent="0" algn="ctr" rtl="0">
              <a:spcBef>
                <a:spcPts val="0"/>
              </a:spcBef>
              <a:spcAft>
                <a:spcPts val="0"/>
              </a:spcAft>
              <a:buNone/>
            </a:pPr>
            <a:r>
              <a:rPr lang="en-US" sz="2800" dirty="0">
                <a:solidFill>
                  <a:schemeClr val="lt1"/>
                </a:solidFill>
                <a:latin typeface="Tajawal Medium"/>
                <a:ea typeface="Tajawal Medium"/>
                <a:cs typeface="Tajawal Medium"/>
                <a:sym typeface="Tajawal Medium"/>
              </a:rPr>
              <a:t>08</a:t>
            </a:r>
            <a:endParaRPr sz="2800" dirty="0">
              <a:solidFill>
                <a:srgbClr val="FF9518"/>
              </a:solidFill>
              <a:latin typeface="Tajawal Medium"/>
              <a:ea typeface="Tajawal Medium"/>
              <a:cs typeface="Tajawal Medium"/>
              <a:sym typeface="Tajawal Medium"/>
            </a:endParaRPr>
          </a:p>
        </p:txBody>
      </p:sp>
      <p:sp>
        <p:nvSpPr>
          <p:cNvPr id="7" name="Title 1">
            <a:extLst>
              <a:ext uri="{FF2B5EF4-FFF2-40B4-BE49-F238E27FC236}">
                <a16:creationId xmlns:a16="http://schemas.microsoft.com/office/drawing/2014/main" id="{8D942EEA-F385-4152-829C-5EC38B01E3A3}"/>
              </a:ext>
            </a:extLst>
          </p:cNvPr>
          <p:cNvSpPr txBox="1">
            <a:spLocks/>
          </p:cNvSpPr>
          <p:nvPr/>
        </p:nvSpPr>
        <p:spPr>
          <a:xfrm>
            <a:off x="2658899" y="619260"/>
            <a:ext cx="5601313" cy="679904"/>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2800" dirty="0">
                <a:solidFill>
                  <a:schemeClr val="bg1"/>
                </a:solidFill>
              </a:rPr>
              <a:t>Planning of decision gates</a:t>
            </a:r>
          </a:p>
          <a:p>
            <a:endParaRPr lang="en-US" sz="2800" dirty="0">
              <a:solidFill>
                <a:schemeClr val="bg1"/>
              </a:solidFill>
            </a:endParaRPr>
          </a:p>
        </p:txBody>
      </p:sp>
      <p:pic>
        <p:nvPicPr>
          <p:cNvPr id="8" name="Google Shape;123;p4">
            <a:extLst>
              <a:ext uri="{FF2B5EF4-FFF2-40B4-BE49-F238E27FC236}">
                <a16:creationId xmlns:a16="http://schemas.microsoft.com/office/drawing/2014/main" id="{337F76BA-7B98-4361-A675-5073C04E4B41}"/>
              </a:ext>
            </a:extLst>
          </p:cNvPr>
          <p:cNvPicPr preferRelativeResize="0"/>
          <p:nvPr/>
        </p:nvPicPr>
        <p:blipFill rotWithShape="1">
          <a:blip r:embed="rId4">
            <a:alphaModFix/>
          </a:blip>
          <a:srcRect/>
          <a:stretch/>
        </p:blipFill>
        <p:spPr>
          <a:xfrm>
            <a:off x="-18374" y="2266599"/>
            <a:ext cx="238650" cy="2709534"/>
          </a:xfrm>
          <a:prstGeom prst="rect">
            <a:avLst/>
          </a:prstGeom>
          <a:noFill/>
          <a:ln>
            <a:noFill/>
          </a:ln>
        </p:spPr>
      </p:pic>
      <p:pic>
        <p:nvPicPr>
          <p:cNvPr id="9" name="Google Shape;122;p4">
            <a:extLst>
              <a:ext uri="{FF2B5EF4-FFF2-40B4-BE49-F238E27FC236}">
                <a16:creationId xmlns:a16="http://schemas.microsoft.com/office/drawing/2014/main" id="{177553D2-66F2-4CAC-A324-C296F04B0F6B}"/>
              </a:ext>
            </a:extLst>
          </p:cNvPr>
          <p:cNvPicPr preferRelativeResize="0"/>
          <p:nvPr/>
        </p:nvPicPr>
        <p:blipFill rotWithShape="1">
          <a:blip r:embed="rId5">
            <a:alphaModFix/>
          </a:blip>
          <a:srcRect/>
          <a:stretch/>
        </p:blipFill>
        <p:spPr>
          <a:xfrm>
            <a:off x="2274133" y="6033902"/>
            <a:ext cx="9902229" cy="204838"/>
          </a:xfrm>
          <a:prstGeom prst="rect">
            <a:avLst/>
          </a:prstGeom>
          <a:noFill/>
          <a:ln>
            <a:noFill/>
          </a:ln>
        </p:spPr>
      </p:pic>
      <p:pic>
        <p:nvPicPr>
          <p:cNvPr id="10" name="Google Shape;124;p4">
            <a:extLst>
              <a:ext uri="{FF2B5EF4-FFF2-40B4-BE49-F238E27FC236}">
                <a16:creationId xmlns:a16="http://schemas.microsoft.com/office/drawing/2014/main" id="{E1D9E5E2-0512-46DB-BB83-36058EB4C443}"/>
              </a:ext>
            </a:extLst>
          </p:cNvPr>
          <p:cNvPicPr preferRelativeResize="0"/>
          <p:nvPr/>
        </p:nvPicPr>
        <p:blipFill rotWithShape="1">
          <a:blip r:embed="rId4">
            <a:alphaModFix/>
          </a:blip>
          <a:srcRect/>
          <a:stretch/>
        </p:blipFill>
        <p:spPr>
          <a:xfrm>
            <a:off x="11937712" y="2266599"/>
            <a:ext cx="238650" cy="2709534"/>
          </a:xfrm>
          <a:prstGeom prst="rect">
            <a:avLst/>
          </a:prstGeom>
          <a:noFill/>
          <a:ln>
            <a:noFill/>
          </a:ln>
        </p:spPr>
      </p:pic>
    </p:spTree>
    <p:extLst>
      <p:ext uri="{BB962C8B-B14F-4D97-AF65-F5344CB8AC3E}">
        <p14:creationId xmlns:p14="http://schemas.microsoft.com/office/powerpoint/2010/main" val="842748341"/>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10149840" y="365125"/>
            <a:ext cx="1203960" cy="1463167"/>
          </a:xfrm>
          <a:prstGeom prst="rect">
            <a:avLst/>
          </a:prstGeom>
        </p:spPr>
      </p:pic>
      <p:sp>
        <p:nvSpPr>
          <p:cNvPr id="3" name="Content Placeholder 2"/>
          <p:cNvSpPr>
            <a:spLocks noGrp="1"/>
          </p:cNvSpPr>
          <p:nvPr>
            <p:ph idx="1"/>
          </p:nvPr>
        </p:nvSpPr>
        <p:spPr/>
        <p:txBody>
          <a:bodyPr/>
          <a:lstStyle/>
          <a:p>
            <a:pPr marL="0" indent="0" algn="just">
              <a:buNone/>
            </a:pPr>
            <a:r>
              <a:rPr lang="en-US" dirty="0"/>
              <a:t>Complete transparency of program status should always be a goal of the program manager. To be completely transparent, all the data in a decision gate presentation must be complete, correct, and honest. Issues or problems should not be withheld, and any negative impact should be acknowledged. However, a program manager should never approach a decision gate with a negative issue unresolved or at least with a solution prepared.</a:t>
            </a:r>
          </a:p>
        </p:txBody>
      </p:sp>
      <p:pic>
        <p:nvPicPr>
          <p:cNvPr id="5" name="Google Shape;125;p4">
            <a:extLst>
              <a:ext uri="{FF2B5EF4-FFF2-40B4-BE49-F238E27FC236}">
                <a16:creationId xmlns:a16="http://schemas.microsoft.com/office/drawing/2014/main" id="{0D35B6C9-990E-41D4-8C18-8400D055E2B5}"/>
              </a:ext>
            </a:extLst>
          </p:cNvPr>
          <p:cNvPicPr preferRelativeResize="0"/>
          <p:nvPr/>
        </p:nvPicPr>
        <p:blipFill rotWithShape="1">
          <a:blip r:embed="rId3">
            <a:alphaModFix/>
          </a:blip>
          <a:srcRect/>
          <a:stretch/>
        </p:blipFill>
        <p:spPr>
          <a:xfrm>
            <a:off x="-18374" y="0"/>
            <a:ext cx="9533101" cy="1610200"/>
          </a:xfrm>
          <a:prstGeom prst="rect">
            <a:avLst/>
          </a:prstGeom>
          <a:noFill/>
          <a:ln>
            <a:noFill/>
          </a:ln>
        </p:spPr>
      </p:pic>
      <p:sp>
        <p:nvSpPr>
          <p:cNvPr id="6" name="Google Shape;127;p4">
            <a:extLst>
              <a:ext uri="{FF2B5EF4-FFF2-40B4-BE49-F238E27FC236}">
                <a16:creationId xmlns:a16="http://schemas.microsoft.com/office/drawing/2014/main" id="{3A163AFC-B500-456C-95F5-38B78FDC3CEA}"/>
              </a:ext>
            </a:extLst>
          </p:cNvPr>
          <p:cNvSpPr txBox="1"/>
          <p:nvPr/>
        </p:nvSpPr>
        <p:spPr>
          <a:xfrm>
            <a:off x="282494" y="236724"/>
            <a:ext cx="1426994" cy="954107"/>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800" dirty="0">
                <a:solidFill>
                  <a:schemeClr val="lt1"/>
                </a:solidFill>
                <a:latin typeface="Tajawal Medium"/>
                <a:ea typeface="Tajawal Medium"/>
                <a:cs typeface="Tajawal Medium"/>
                <a:sym typeface="Tajawal Medium"/>
              </a:rPr>
              <a:t>Chapter</a:t>
            </a:r>
            <a:endParaRPr dirty="0"/>
          </a:p>
          <a:p>
            <a:pPr marL="0" marR="0" lvl="0" indent="0" algn="ctr" rtl="0">
              <a:spcBef>
                <a:spcPts val="0"/>
              </a:spcBef>
              <a:spcAft>
                <a:spcPts val="0"/>
              </a:spcAft>
              <a:buNone/>
            </a:pPr>
            <a:r>
              <a:rPr lang="en-US" sz="2800" dirty="0">
                <a:solidFill>
                  <a:schemeClr val="lt1"/>
                </a:solidFill>
                <a:latin typeface="Tajawal Medium"/>
                <a:ea typeface="Tajawal Medium"/>
                <a:cs typeface="Tajawal Medium"/>
                <a:sym typeface="Tajawal Medium"/>
              </a:rPr>
              <a:t>08</a:t>
            </a:r>
            <a:endParaRPr sz="2800" dirty="0">
              <a:solidFill>
                <a:srgbClr val="FF9518"/>
              </a:solidFill>
              <a:latin typeface="Tajawal Medium"/>
              <a:ea typeface="Tajawal Medium"/>
              <a:cs typeface="Tajawal Medium"/>
              <a:sym typeface="Tajawal Medium"/>
            </a:endParaRPr>
          </a:p>
        </p:txBody>
      </p:sp>
      <p:sp>
        <p:nvSpPr>
          <p:cNvPr id="7" name="Title 1">
            <a:extLst>
              <a:ext uri="{FF2B5EF4-FFF2-40B4-BE49-F238E27FC236}">
                <a16:creationId xmlns:a16="http://schemas.microsoft.com/office/drawing/2014/main" id="{013D2FA1-C58A-4CDB-B342-178443A93F6C}"/>
              </a:ext>
            </a:extLst>
          </p:cNvPr>
          <p:cNvSpPr txBox="1">
            <a:spLocks/>
          </p:cNvSpPr>
          <p:nvPr/>
        </p:nvSpPr>
        <p:spPr>
          <a:xfrm>
            <a:off x="2658899" y="619260"/>
            <a:ext cx="6855828" cy="679904"/>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2800" dirty="0">
                <a:solidFill>
                  <a:schemeClr val="bg1"/>
                </a:solidFill>
              </a:rPr>
              <a:t>Content of the decision gate presentation</a:t>
            </a:r>
          </a:p>
        </p:txBody>
      </p:sp>
      <p:pic>
        <p:nvPicPr>
          <p:cNvPr id="8" name="Google Shape;123;p4">
            <a:extLst>
              <a:ext uri="{FF2B5EF4-FFF2-40B4-BE49-F238E27FC236}">
                <a16:creationId xmlns:a16="http://schemas.microsoft.com/office/drawing/2014/main" id="{F28DD96B-1ABD-419A-9F5B-11A1F79AD17B}"/>
              </a:ext>
            </a:extLst>
          </p:cNvPr>
          <p:cNvPicPr preferRelativeResize="0"/>
          <p:nvPr/>
        </p:nvPicPr>
        <p:blipFill rotWithShape="1">
          <a:blip r:embed="rId4">
            <a:alphaModFix/>
          </a:blip>
          <a:srcRect/>
          <a:stretch/>
        </p:blipFill>
        <p:spPr>
          <a:xfrm>
            <a:off x="-18374" y="2266599"/>
            <a:ext cx="238650" cy="2709534"/>
          </a:xfrm>
          <a:prstGeom prst="rect">
            <a:avLst/>
          </a:prstGeom>
          <a:noFill/>
          <a:ln>
            <a:noFill/>
          </a:ln>
        </p:spPr>
      </p:pic>
      <p:pic>
        <p:nvPicPr>
          <p:cNvPr id="9" name="Google Shape;122;p4">
            <a:extLst>
              <a:ext uri="{FF2B5EF4-FFF2-40B4-BE49-F238E27FC236}">
                <a16:creationId xmlns:a16="http://schemas.microsoft.com/office/drawing/2014/main" id="{11A88C82-4354-41BB-AB9C-49D898625E2D}"/>
              </a:ext>
            </a:extLst>
          </p:cNvPr>
          <p:cNvPicPr preferRelativeResize="0"/>
          <p:nvPr/>
        </p:nvPicPr>
        <p:blipFill rotWithShape="1">
          <a:blip r:embed="rId5">
            <a:alphaModFix/>
          </a:blip>
          <a:srcRect/>
          <a:stretch/>
        </p:blipFill>
        <p:spPr>
          <a:xfrm>
            <a:off x="2274133" y="6033902"/>
            <a:ext cx="9902229" cy="204838"/>
          </a:xfrm>
          <a:prstGeom prst="rect">
            <a:avLst/>
          </a:prstGeom>
          <a:noFill/>
          <a:ln>
            <a:noFill/>
          </a:ln>
        </p:spPr>
      </p:pic>
      <p:pic>
        <p:nvPicPr>
          <p:cNvPr id="10" name="Google Shape;124;p4">
            <a:extLst>
              <a:ext uri="{FF2B5EF4-FFF2-40B4-BE49-F238E27FC236}">
                <a16:creationId xmlns:a16="http://schemas.microsoft.com/office/drawing/2014/main" id="{C13CEB08-63E4-4902-B75F-185482B8C571}"/>
              </a:ext>
            </a:extLst>
          </p:cNvPr>
          <p:cNvPicPr preferRelativeResize="0"/>
          <p:nvPr/>
        </p:nvPicPr>
        <p:blipFill rotWithShape="1">
          <a:blip r:embed="rId4">
            <a:alphaModFix/>
          </a:blip>
          <a:srcRect/>
          <a:stretch/>
        </p:blipFill>
        <p:spPr>
          <a:xfrm>
            <a:off x="11937712" y="2266599"/>
            <a:ext cx="238650" cy="2709534"/>
          </a:xfrm>
          <a:prstGeom prst="rect">
            <a:avLst/>
          </a:prstGeom>
          <a:noFill/>
          <a:ln>
            <a:noFill/>
          </a:ln>
        </p:spPr>
      </p:pic>
    </p:spTree>
    <p:extLst>
      <p:ext uri="{BB962C8B-B14F-4D97-AF65-F5344CB8AC3E}">
        <p14:creationId xmlns:p14="http://schemas.microsoft.com/office/powerpoint/2010/main" val="2916481704"/>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10175966" y="294989"/>
            <a:ext cx="1274206" cy="1463167"/>
          </a:xfrm>
          <a:prstGeom prst="rect">
            <a:avLst/>
          </a:prstGeom>
        </p:spPr>
      </p:pic>
      <p:sp>
        <p:nvSpPr>
          <p:cNvPr id="3" name="Content Placeholder 2"/>
          <p:cNvSpPr>
            <a:spLocks noGrp="1"/>
          </p:cNvSpPr>
          <p:nvPr>
            <p:ph idx="1"/>
          </p:nvPr>
        </p:nvSpPr>
        <p:spPr/>
        <p:txBody>
          <a:bodyPr/>
          <a:lstStyle/>
          <a:p>
            <a:pPr marL="0" indent="0" algn="just">
              <a:buNone/>
            </a:pPr>
            <a:r>
              <a:rPr lang="en-US" dirty="0"/>
              <a:t>At a minimum, a decision gate presentation should include a report of program progress to date. This may be based on a variety of metrics. The cost performance index (CPI) and schedule performance index (SPI) are relevant industry-standard measures of performance. However, it should not be assumed that organizational management will understand or appreciate these measures if they are simply referred to by their acronyms.</a:t>
            </a:r>
          </a:p>
        </p:txBody>
      </p:sp>
      <p:pic>
        <p:nvPicPr>
          <p:cNvPr id="5" name="Google Shape;125;p4">
            <a:extLst>
              <a:ext uri="{FF2B5EF4-FFF2-40B4-BE49-F238E27FC236}">
                <a16:creationId xmlns:a16="http://schemas.microsoft.com/office/drawing/2014/main" id="{CBAC3E72-AD37-4F77-8CD6-D778E8AADE7E}"/>
              </a:ext>
            </a:extLst>
          </p:cNvPr>
          <p:cNvPicPr preferRelativeResize="0"/>
          <p:nvPr/>
        </p:nvPicPr>
        <p:blipFill rotWithShape="1">
          <a:blip r:embed="rId3">
            <a:alphaModFix/>
          </a:blip>
          <a:srcRect/>
          <a:stretch/>
        </p:blipFill>
        <p:spPr>
          <a:xfrm>
            <a:off x="-18374" y="0"/>
            <a:ext cx="9533101" cy="1610200"/>
          </a:xfrm>
          <a:prstGeom prst="rect">
            <a:avLst/>
          </a:prstGeom>
          <a:noFill/>
          <a:ln>
            <a:noFill/>
          </a:ln>
        </p:spPr>
      </p:pic>
      <p:sp>
        <p:nvSpPr>
          <p:cNvPr id="6" name="Google Shape;127;p4">
            <a:extLst>
              <a:ext uri="{FF2B5EF4-FFF2-40B4-BE49-F238E27FC236}">
                <a16:creationId xmlns:a16="http://schemas.microsoft.com/office/drawing/2014/main" id="{A7A36957-C693-45CE-90AF-006C92A0313E}"/>
              </a:ext>
            </a:extLst>
          </p:cNvPr>
          <p:cNvSpPr txBox="1"/>
          <p:nvPr/>
        </p:nvSpPr>
        <p:spPr>
          <a:xfrm>
            <a:off x="282494" y="236724"/>
            <a:ext cx="1426994" cy="954107"/>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800" dirty="0">
                <a:solidFill>
                  <a:schemeClr val="lt1"/>
                </a:solidFill>
                <a:latin typeface="Tajawal Medium"/>
                <a:ea typeface="Tajawal Medium"/>
                <a:cs typeface="Tajawal Medium"/>
                <a:sym typeface="Tajawal Medium"/>
              </a:rPr>
              <a:t>Chapter</a:t>
            </a:r>
            <a:endParaRPr dirty="0"/>
          </a:p>
          <a:p>
            <a:pPr marL="0" marR="0" lvl="0" indent="0" algn="ctr" rtl="0">
              <a:spcBef>
                <a:spcPts val="0"/>
              </a:spcBef>
              <a:spcAft>
                <a:spcPts val="0"/>
              </a:spcAft>
              <a:buNone/>
            </a:pPr>
            <a:r>
              <a:rPr lang="en-US" sz="2800" dirty="0">
                <a:solidFill>
                  <a:schemeClr val="lt1"/>
                </a:solidFill>
                <a:latin typeface="Tajawal Medium"/>
                <a:ea typeface="Tajawal Medium"/>
                <a:cs typeface="Tajawal Medium"/>
                <a:sym typeface="Tajawal Medium"/>
              </a:rPr>
              <a:t>08</a:t>
            </a:r>
            <a:endParaRPr sz="2800" dirty="0">
              <a:solidFill>
                <a:srgbClr val="FF9518"/>
              </a:solidFill>
              <a:latin typeface="Tajawal Medium"/>
              <a:ea typeface="Tajawal Medium"/>
              <a:cs typeface="Tajawal Medium"/>
              <a:sym typeface="Tajawal Medium"/>
            </a:endParaRPr>
          </a:p>
        </p:txBody>
      </p:sp>
      <p:sp>
        <p:nvSpPr>
          <p:cNvPr id="7" name="Title 1">
            <a:extLst>
              <a:ext uri="{FF2B5EF4-FFF2-40B4-BE49-F238E27FC236}">
                <a16:creationId xmlns:a16="http://schemas.microsoft.com/office/drawing/2014/main" id="{04318602-0389-4968-9916-D9F5DADC4000}"/>
              </a:ext>
            </a:extLst>
          </p:cNvPr>
          <p:cNvSpPr txBox="1">
            <a:spLocks/>
          </p:cNvSpPr>
          <p:nvPr/>
        </p:nvSpPr>
        <p:spPr>
          <a:xfrm>
            <a:off x="2658899" y="619260"/>
            <a:ext cx="5601313" cy="679904"/>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2800" dirty="0">
                <a:solidFill>
                  <a:schemeClr val="bg1"/>
                </a:solidFill>
              </a:rPr>
              <a:t>Content of the decision gate presentation</a:t>
            </a:r>
          </a:p>
          <a:p>
            <a:endParaRPr lang="en-US" sz="2800" dirty="0">
              <a:solidFill>
                <a:schemeClr val="bg1"/>
              </a:solidFill>
            </a:endParaRPr>
          </a:p>
        </p:txBody>
      </p:sp>
      <p:pic>
        <p:nvPicPr>
          <p:cNvPr id="8" name="Google Shape;123;p4">
            <a:extLst>
              <a:ext uri="{FF2B5EF4-FFF2-40B4-BE49-F238E27FC236}">
                <a16:creationId xmlns:a16="http://schemas.microsoft.com/office/drawing/2014/main" id="{A8787087-9761-45F2-8C6D-63830697DFF7}"/>
              </a:ext>
            </a:extLst>
          </p:cNvPr>
          <p:cNvPicPr preferRelativeResize="0"/>
          <p:nvPr/>
        </p:nvPicPr>
        <p:blipFill rotWithShape="1">
          <a:blip r:embed="rId4">
            <a:alphaModFix/>
          </a:blip>
          <a:srcRect/>
          <a:stretch/>
        </p:blipFill>
        <p:spPr>
          <a:xfrm>
            <a:off x="-18374" y="2266599"/>
            <a:ext cx="238650" cy="2709534"/>
          </a:xfrm>
          <a:prstGeom prst="rect">
            <a:avLst/>
          </a:prstGeom>
          <a:noFill/>
          <a:ln>
            <a:noFill/>
          </a:ln>
        </p:spPr>
      </p:pic>
      <p:pic>
        <p:nvPicPr>
          <p:cNvPr id="9" name="Google Shape;122;p4">
            <a:extLst>
              <a:ext uri="{FF2B5EF4-FFF2-40B4-BE49-F238E27FC236}">
                <a16:creationId xmlns:a16="http://schemas.microsoft.com/office/drawing/2014/main" id="{F05BD1B2-E608-4B14-B62C-6E2489051166}"/>
              </a:ext>
            </a:extLst>
          </p:cNvPr>
          <p:cNvPicPr preferRelativeResize="0"/>
          <p:nvPr/>
        </p:nvPicPr>
        <p:blipFill rotWithShape="1">
          <a:blip r:embed="rId5">
            <a:alphaModFix/>
          </a:blip>
          <a:srcRect/>
          <a:stretch/>
        </p:blipFill>
        <p:spPr>
          <a:xfrm>
            <a:off x="2274133" y="6033902"/>
            <a:ext cx="9902229" cy="204838"/>
          </a:xfrm>
          <a:prstGeom prst="rect">
            <a:avLst/>
          </a:prstGeom>
          <a:noFill/>
          <a:ln>
            <a:noFill/>
          </a:ln>
        </p:spPr>
      </p:pic>
      <p:pic>
        <p:nvPicPr>
          <p:cNvPr id="10" name="Google Shape;124;p4">
            <a:extLst>
              <a:ext uri="{FF2B5EF4-FFF2-40B4-BE49-F238E27FC236}">
                <a16:creationId xmlns:a16="http://schemas.microsoft.com/office/drawing/2014/main" id="{2ED00750-035B-47A0-A936-B05BF0B986B9}"/>
              </a:ext>
            </a:extLst>
          </p:cNvPr>
          <p:cNvPicPr preferRelativeResize="0"/>
          <p:nvPr/>
        </p:nvPicPr>
        <p:blipFill rotWithShape="1">
          <a:blip r:embed="rId4">
            <a:alphaModFix/>
          </a:blip>
          <a:srcRect/>
          <a:stretch/>
        </p:blipFill>
        <p:spPr>
          <a:xfrm>
            <a:off x="11937712" y="2266599"/>
            <a:ext cx="238650" cy="2709534"/>
          </a:xfrm>
          <a:prstGeom prst="rect">
            <a:avLst/>
          </a:prstGeom>
          <a:noFill/>
          <a:ln>
            <a:noFill/>
          </a:ln>
        </p:spPr>
      </p:pic>
    </p:spTree>
    <p:extLst>
      <p:ext uri="{BB962C8B-B14F-4D97-AF65-F5344CB8AC3E}">
        <p14:creationId xmlns:p14="http://schemas.microsoft.com/office/powerpoint/2010/main" val="3277890192"/>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10241280" y="296322"/>
            <a:ext cx="1112520" cy="1463167"/>
          </a:xfrm>
          <a:prstGeom prst="rect">
            <a:avLst/>
          </a:prstGeom>
        </p:spPr>
      </p:pic>
      <p:sp>
        <p:nvSpPr>
          <p:cNvPr id="3" name="Content Placeholder 2"/>
          <p:cNvSpPr>
            <a:spLocks noGrp="1"/>
          </p:cNvSpPr>
          <p:nvPr>
            <p:ph idx="1"/>
          </p:nvPr>
        </p:nvSpPr>
        <p:spPr>
          <a:xfrm>
            <a:off x="653143" y="1972491"/>
            <a:ext cx="10700657" cy="4204472"/>
          </a:xfrm>
        </p:spPr>
        <p:txBody>
          <a:bodyPr>
            <a:normAutofit/>
          </a:bodyPr>
          <a:lstStyle/>
          <a:p>
            <a:pPr marL="0" indent="0" algn="just">
              <a:buNone/>
            </a:pPr>
            <a:r>
              <a:rPr lang="en-US" dirty="0"/>
              <a:t>Changes to projects, programs, or objectives should also be discussed. Properly executed, these changes will have gone through a change control process and can be clearly documented as to scope and purpose. The rationale for the changes and their impact on the program should be carefully explored.</a:t>
            </a:r>
          </a:p>
        </p:txBody>
      </p:sp>
      <p:pic>
        <p:nvPicPr>
          <p:cNvPr id="5" name="Google Shape;125;p4">
            <a:extLst>
              <a:ext uri="{FF2B5EF4-FFF2-40B4-BE49-F238E27FC236}">
                <a16:creationId xmlns:a16="http://schemas.microsoft.com/office/drawing/2014/main" id="{A2ADB7C5-BBDF-427A-B977-E2406C647BB3}"/>
              </a:ext>
            </a:extLst>
          </p:cNvPr>
          <p:cNvPicPr preferRelativeResize="0"/>
          <p:nvPr/>
        </p:nvPicPr>
        <p:blipFill rotWithShape="1">
          <a:blip r:embed="rId3">
            <a:alphaModFix/>
          </a:blip>
          <a:srcRect/>
          <a:stretch/>
        </p:blipFill>
        <p:spPr>
          <a:xfrm>
            <a:off x="-18374" y="0"/>
            <a:ext cx="9533101" cy="1610200"/>
          </a:xfrm>
          <a:prstGeom prst="rect">
            <a:avLst/>
          </a:prstGeom>
          <a:noFill/>
          <a:ln>
            <a:noFill/>
          </a:ln>
        </p:spPr>
      </p:pic>
      <p:sp>
        <p:nvSpPr>
          <p:cNvPr id="6" name="Google Shape;127;p4">
            <a:extLst>
              <a:ext uri="{FF2B5EF4-FFF2-40B4-BE49-F238E27FC236}">
                <a16:creationId xmlns:a16="http://schemas.microsoft.com/office/drawing/2014/main" id="{17111488-FA01-46F6-8EAF-1C0F72BB8F57}"/>
              </a:ext>
            </a:extLst>
          </p:cNvPr>
          <p:cNvSpPr txBox="1"/>
          <p:nvPr/>
        </p:nvSpPr>
        <p:spPr>
          <a:xfrm>
            <a:off x="282494" y="236724"/>
            <a:ext cx="1426994" cy="954107"/>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800" dirty="0">
                <a:solidFill>
                  <a:schemeClr val="lt1"/>
                </a:solidFill>
                <a:latin typeface="Tajawal Medium"/>
                <a:ea typeface="Tajawal Medium"/>
                <a:cs typeface="Tajawal Medium"/>
                <a:sym typeface="Tajawal Medium"/>
              </a:rPr>
              <a:t>Chapter</a:t>
            </a:r>
            <a:endParaRPr dirty="0"/>
          </a:p>
          <a:p>
            <a:pPr marL="0" marR="0" lvl="0" indent="0" algn="ctr" rtl="0">
              <a:spcBef>
                <a:spcPts val="0"/>
              </a:spcBef>
              <a:spcAft>
                <a:spcPts val="0"/>
              </a:spcAft>
              <a:buNone/>
            </a:pPr>
            <a:r>
              <a:rPr lang="en-US" sz="2800" dirty="0">
                <a:solidFill>
                  <a:schemeClr val="lt1"/>
                </a:solidFill>
                <a:latin typeface="Tajawal Medium"/>
                <a:ea typeface="Tajawal Medium"/>
                <a:cs typeface="Tajawal Medium"/>
                <a:sym typeface="Tajawal Medium"/>
              </a:rPr>
              <a:t>08</a:t>
            </a:r>
            <a:endParaRPr sz="2800" dirty="0">
              <a:solidFill>
                <a:srgbClr val="FF9518"/>
              </a:solidFill>
              <a:latin typeface="Tajawal Medium"/>
              <a:ea typeface="Tajawal Medium"/>
              <a:cs typeface="Tajawal Medium"/>
              <a:sym typeface="Tajawal Medium"/>
            </a:endParaRPr>
          </a:p>
        </p:txBody>
      </p:sp>
      <p:sp>
        <p:nvSpPr>
          <p:cNvPr id="7" name="Title 1">
            <a:extLst>
              <a:ext uri="{FF2B5EF4-FFF2-40B4-BE49-F238E27FC236}">
                <a16:creationId xmlns:a16="http://schemas.microsoft.com/office/drawing/2014/main" id="{6C9EEDC4-67AD-4FDB-963A-679E16F2CC96}"/>
              </a:ext>
            </a:extLst>
          </p:cNvPr>
          <p:cNvSpPr txBox="1">
            <a:spLocks/>
          </p:cNvSpPr>
          <p:nvPr/>
        </p:nvSpPr>
        <p:spPr>
          <a:xfrm>
            <a:off x="2658899" y="619260"/>
            <a:ext cx="6855828" cy="679904"/>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2800" dirty="0">
                <a:solidFill>
                  <a:schemeClr val="bg1"/>
                </a:solidFill>
              </a:rPr>
              <a:t>Content of the decision gate presentation</a:t>
            </a:r>
          </a:p>
          <a:p>
            <a:endParaRPr lang="en-US" sz="2800" dirty="0">
              <a:solidFill>
                <a:schemeClr val="bg1"/>
              </a:solidFill>
            </a:endParaRPr>
          </a:p>
        </p:txBody>
      </p:sp>
      <p:pic>
        <p:nvPicPr>
          <p:cNvPr id="8" name="Google Shape;123;p4">
            <a:extLst>
              <a:ext uri="{FF2B5EF4-FFF2-40B4-BE49-F238E27FC236}">
                <a16:creationId xmlns:a16="http://schemas.microsoft.com/office/drawing/2014/main" id="{C1310387-091F-4D0A-A6B6-560BA8F33D7B}"/>
              </a:ext>
            </a:extLst>
          </p:cNvPr>
          <p:cNvPicPr preferRelativeResize="0"/>
          <p:nvPr/>
        </p:nvPicPr>
        <p:blipFill rotWithShape="1">
          <a:blip r:embed="rId4">
            <a:alphaModFix/>
          </a:blip>
          <a:srcRect/>
          <a:stretch/>
        </p:blipFill>
        <p:spPr>
          <a:xfrm>
            <a:off x="-18374" y="2266599"/>
            <a:ext cx="238650" cy="2709534"/>
          </a:xfrm>
          <a:prstGeom prst="rect">
            <a:avLst/>
          </a:prstGeom>
          <a:noFill/>
          <a:ln>
            <a:noFill/>
          </a:ln>
        </p:spPr>
      </p:pic>
      <p:pic>
        <p:nvPicPr>
          <p:cNvPr id="9" name="Google Shape;122;p4">
            <a:extLst>
              <a:ext uri="{FF2B5EF4-FFF2-40B4-BE49-F238E27FC236}">
                <a16:creationId xmlns:a16="http://schemas.microsoft.com/office/drawing/2014/main" id="{99D70ADF-E526-4EC2-B475-74E390853E9E}"/>
              </a:ext>
            </a:extLst>
          </p:cNvPr>
          <p:cNvPicPr preferRelativeResize="0"/>
          <p:nvPr/>
        </p:nvPicPr>
        <p:blipFill rotWithShape="1">
          <a:blip r:embed="rId5">
            <a:alphaModFix/>
          </a:blip>
          <a:srcRect/>
          <a:stretch/>
        </p:blipFill>
        <p:spPr>
          <a:xfrm>
            <a:off x="2274133" y="6033902"/>
            <a:ext cx="9902229" cy="204838"/>
          </a:xfrm>
          <a:prstGeom prst="rect">
            <a:avLst/>
          </a:prstGeom>
          <a:noFill/>
          <a:ln>
            <a:noFill/>
          </a:ln>
        </p:spPr>
      </p:pic>
      <p:pic>
        <p:nvPicPr>
          <p:cNvPr id="10" name="Google Shape;124;p4">
            <a:extLst>
              <a:ext uri="{FF2B5EF4-FFF2-40B4-BE49-F238E27FC236}">
                <a16:creationId xmlns:a16="http://schemas.microsoft.com/office/drawing/2014/main" id="{B2FF9E8F-2B37-4F6F-A6D5-DEFBB1253963}"/>
              </a:ext>
            </a:extLst>
          </p:cNvPr>
          <p:cNvPicPr preferRelativeResize="0"/>
          <p:nvPr/>
        </p:nvPicPr>
        <p:blipFill rotWithShape="1">
          <a:blip r:embed="rId4">
            <a:alphaModFix/>
          </a:blip>
          <a:srcRect/>
          <a:stretch/>
        </p:blipFill>
        <p:spPr>
          <a:xfrm>
            <a:off x="11937712" y="2266599"/>
            <a:ext cx="238650" cy="2709534"/>
          </a:xfrm>
          <a:prstGeom prst="rect">
            <a:avLst/>
          </a:prstGeom>
          <a:noFill/>
          <a:ln>
            <a:noFill/>
          </a:ln>
        </p:spPr>
      </p:pic>
    </p:spTree>
    <p:extLst>
      <p:ext uri="{BB962C8B-B14F-4D97-AF65-F5344CB8AC3E}">
        <p14:creationId xmlns:p14="http://schemas.microsoft.com/office/powerpoint/2010/main" val="784870084"/>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10241280" y="294989"/>
            <a:ext cx="1112520" cy="1463167"/>
          </a:xfrm>
          <a:prstGeom prst="rect">
            <a:avLst/>
          </a:prstGeom>
        </p:spPr>
      </p:pic>
      <p:sp>
        <p:nvSpPr>
          <p:cNvPr id="3" name="Content Placeholder 2"/>
          <p:cNvSpPr>
            <a:spLocks noGrp="1"/>
          </p:cNvSpPr>
          <p:nvPr>
            <p:ph idx="1"/>
          </p:nvPr>
        </p:nvSpPr>
        <p:spPr/>
        <p:txBody>
          <a:bodyPr/>
          <a:lstStyle/>
          <a:p>
            <a:pPr marL="0" indent="0" algn="just">
              <a:buNone/>
            </a:pPr>
            <a:r>
              <a:rPr lang="en-US" dirty="0"/>
              <a:t>Issues and challenges faced should also be covered. It is likely that if there have been issues in the current phase, managers may have heard of the issue but not the resolution. The decision gate presentation is the program manager’s opportunity to present these issues in the manner best suited to the program manager’s goals.</a:t>
            </a:r>
          </a:p>
          <a:p>
            <a:pPr marL="0" indent="0" algn="just">
              <a:buNone/>
            </a:pPr>
            <a:endParaRPr lang="en-US" dirty="0"/>
          </a:p>
        </p:txBody>
      </p:sp>
      <p:pic>
        <p:nvPicPr>
          <p:cNvPr id="5" name="Google Shape;125;p4">
            <a:extLst>
              <a:ext uri="{FF2B5EF4-FFF2-40B4-BE49-F238E27FC236}">
                <a16:creationId xmlns:a16="http://schemas.microsoft.com/office/drawing/2014/main" id="{0402612F-A2EF-47BB-9CC2-016DD4BE2062}"/>
              </a:ext>
            </a:extLst>
          </p:cNvPr>
          <p:cNvPicPr preferRelativeResize="0"/>
          <p:nvPr/>
        </p:nvPicPr>
        <p:blipFill rotWithShape="1">
          <a:blip r:embed="rId3">
            <a:alphaModFix/>
          </a:blip>
          <a:srcRect/>
          <a:stretch/>
        </p:blipFill>
        <p:spPr>
          <a:xfrm>
            <a:off x="-18374" y="0"/>
            <a:ext cx="9533101" cy="1610200"/>
          </a:xfrm>
          <a:prstGeom prst="rect">
            <a:avLst/>
          </a:prstGeom>
          <a:noFill/>
          <a:ln>
            <a:noFill/>
          </a:ln>
        </p:spPr>
      </p:pic>
      <p:sp>
        <p:nvSpPr>
          <p:cNvPr id="6" name="Google Shape;127;p4">
            <a:extLst>
              <a:ext uri="{FF2B5EF4-FFF2-40B4-BE49-F238E27FC236}">
                <a16:creationId xmlns:a16="http://schemas.microsoft.com/office/drawing/2014/main" id="{4B2065C6-C795-4448-A94F-CC1CC589D57A}"/>
              </a:ext>
            </a:extLst>
          </p:cNvPr>
          <p:cNvSpPr txBox="1"/>
          <p:nvPr/>
        </p:nvSpPr>
        <p:spPr>
          <a:xfrm>
            <a:off x="282494" y="236724"/>
            <a:ext cx="1426994" cy="954107"/>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800" dirty="0">
                <a:solidFill>
                  <a:schemeClr val="lt1"/>
                </a:solidFill>
                <a:latin typeface="Tajawal Medium"/>
                <a:ea typeface="Tajawal Medium"/>
                <a:cs typeface="Tajawal Medium"/>
                <a:sym typeface="Tajawal Medium"/>
              </a:rPr>
              <a:t>Chapter</a:t>
            </a:r>
            <a:endParaRPr dirty="0"/>
          </a:p>
          <a:p>
            <a:pPr marL="0" marR="0" lvl="0" indent="0" algn="ctr" rtl="0">
              <a:spcBef>
                <a:spcPts val="0"/>
              </a:spcBef>
              <a:spcAft>
                <a:spcPts val="0"/>
              </a:spcAft>
              <a:buNone/>
            </a:pPr>
            <a:r>
              <a:rPr lang="en-US" sz="2800" dirty="0">
                <a:solidFill>
                  <a:schemeClr val="lt1"/>
                </a:solidFill>
                <a:latin typeface="Tajawal Medium"/>
                <a:ea typeface="Tajawal Medium"/>
                <a:cs typeface="Tajawal Medium"/>
                <a:sym typeface="Tajawal Medium"/>
              </a:rPr>
              <a:t>08</a:t>
            </a:r>
            <a:endParaRPr sz="2800" dirty="0">
              <a:solidFill>
                <a:srgbClr val="FF9518"/>
              </a:solidFill>
              <a:latin typeface="Tajawal Medium"/>
              <a:ea typeface="Tajawal Medium"/>
              <a:cs typeface="Tajawal Medium"/>
              <a:sym typeface="Tajawal Medium"/>
            </a:endParaRPr>
          </a:p>
        </p:txBody>
      </p:sp>
      <p:sp>
        <p:nvSpPr>
          <p:cNvPr id="7" name="Title 1">
            <a:extLst>
              <a:ext uri="{FF2B5EF4-FFF2-40B4-BE49-F238E27FC236}">
                <a16:creationId xmlns:a16="http://schemas.microsoft.com/office/drawing/2014/main" id="{01C47ECB-32BB-4534-AF8E-4B01819649AB}"/>
              </a:ext>
            </a:extLst>
          </p:cNvPr>
          <p:cNvSpPr txBox="1">
            <a:spLocks/>
          </p:cNvSpPr>
          <p:nvPr/>
        </p:nvSpPr>
        <p:spPr>
          <a:xfrm>
            <a:off x="2658899" y="619260"/>
            <a:ext cx="6742276" cy="679904"/>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2800" dirty="0">
                <a:solidFill>
                  <a:schemeClr val="bg1"/>
                </a:solidFill>
              </a:rPr>
              <a:t>Content of the decision gate presentation</a:t>
            </a:r>
          </a:p>
          <a:p>
            <a:endParaRPr lang="en-US" sz="2800" dirty="0">
              <a:solidFill>
                <a:schemeClr val="bg1"/>
              </a:solidFill>
            </a:endParaRPr>
          </a:p>
        </p:txBody>
      </p:sp>
      <p:pic>
        <p:nvPicPr>
          <p:cNvPr id="8" name="Google Shape;123;p4">
            <a:extLst>
              <a:ext uri="{FF2B5EF4-FFF2-40B4-BE49-F238E27FC236}">
                <a16:creationId xmlns:a16="http://schemas.microsoft.com/office/drawing/2014/main" id="{5DA72795-38FD-4B7E-9C1B-8A53C67B7A55}"/>
              </a:ext>
            </a:extLst>
          </p:cNvPr>
          <p:cNvPicPr preferRelativeResize="0"/>
          <p:nvPr/>
        </p:nvPicPr>
        <p:blipFill rotWithShape="1">
          <a:blip r:embed="rId4">
            <a:alphaModFix/>
          </a:blip>
          <a:srcRect/>
          <a:stretch/>
        </p:blipFill>
        <p:spPr>
          <a:xfrm>
            <a:off x="-18374" y="2266599"/>
            <a:ext cx="238650" cy="2709534"/>
          </a:xfrm>
          <a:prstGeom prst="rect">
            <a:avLst/>
          </a:prstGeom>
          <a:noFill/>
          <a:ln>
            <a:noFill/>
          </a:ln>
        </p:spPr>
      </p:pic>
      <p:pic>
        <p:nvPicPr>
          <p:cNvPr id="9" name="Google Shape;122;p4">
            <a:extLst>
              <a:ext uri="{FF2B5EF4-FFF2-40B4-BE49-F238E27FC236}">
                <a16:creationId xmlns:a16="http://schemas.microsoft.com/office/drawing/2014/main" id="{AC36BA07-65DB-4FF2-9612-406AD56C88B0}"/>
              </a:ext>
            </a:extLst>
          </p:cNvPr>
          <p:cNvPicPr preferRelativeResize="0"/>
          <p:nvPr/>
        </p:nvPicPr>
        <p:blipFill rotWithShape="1">
          <a:blip r:embed="rId5">
            <a:alphaModFix/>
          </a:blip>
          <a:srcRect/>
          <a:stretch/>
        </p:blipFill>
        <p:spPr>
          <a:xfrm>
            <a:off x="2274133" y="6033902"/>
            <a:ext cx="9902229" cy="204838"/>
          </a:xfrm>
          <a:prstGeom prst="rect">
            <a:avLst/>
          </a:prstGeom>
          <a:noFill/>
          <a:ln>
            <a:noFill/>
          </a:ln>
        </p:spPr>
      </p:pic>
      <p:pic>
        <p:nvPicPr>
          <p:cNvPr id="10" name="Google Shape;124;p4">
            <a:extLst>
              <a:ext uri="{FF2B5EF4-FFF2-40B4-BE49-F238E27FC236}">
                <a16:creationId xmlns:a16="http://schemas.microsoft.com/office/drawing/2014/main" id="{79FAD72E-1A78-4270-B8BD-DE9A0D786919}"/>
              </a:ext>
            </a:extLst>
          </p:cNvPr>
          <p:cNvPicPr preferRelativeResize="0"/>
          <p:nvPr/>
        </p:nvPicPr>
        <p:blipFill rotWithShape="1">
          <a:blip r:embed="rId4">
            <a:alphaModFix/>
          </a:blip>
          <a:srcRect/>
          <a:stretch/>
        </p:blipFill>
        <p:spPr>
          <a:xfrm>
            <a:off x="11937712" y="2266599"/>
            <a:ext cx="238650" cy="2709534"/>
          </a:xfrm>
          <a:prstGeom prst="rect">
            <a:avLst/>
          </a:prstGeom>
          <a:noFill/>
          <a:ln>
            <a:noFill/>
          </a:ln>
        </p:spPr>
      </p:pic>
    </p:spTree>
    <p:extLst>
      <p:ext uri="{BB962C8B-B14F-4D97-AF65-F5344CB8AC3E}">
        <p14:creationId xmlns:p14="http://schemas.microsoft.com/office/powerpoint/2010/main" val="1242950229"/>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10319656" y="294989"/>
            <a:ext cx="1195829" cy="1463167"/>
          </a:xfrm>
          <a:prstGeom prst="rect">
            <a:avLst/>
          </a:prstGeom>
        </p:spPr>
      </p:pic>
      <p:sp>
        <p:nvSpPr>
          <p:cNvPr id="3" name="Content Placeholder 2"/>
          <p:cNvSpPr>
            <a:spLocks noGrp="1"/>
          </p:cNvSpPr>
          <p:nvPr>
            <p:ph idx="1"/>
          </p:nvPr>
        </p:nvSpPr>
        <p:spPr/>
        <p:txBody>
          <a:bodyPr/>
          <a:lstStyle/>
          <a:p>
            <a:pPr marL="0" indent="0" algn="just">
              <a:buNone/>
            </a:pPr>
            <a:r>
              <a:rPr lang="en-US" dirty="0"/>
              <a:t>The risk register should also be updated and reviewed at the decision gate. This is the best time to review the status of each risk, determine which risks may have passed, and identify new risks that may have developed. Re-approval of the risk mitigation plan should be a step in the decision to continue.</a:t>
            </a:r>
          </a:p>
          <a:p>
            <a:pPr marL="0" indent="0" algn="just">
              <a:buNone/>
            </a:pPr>
            <a:endParaRPr lang="en-US" dirty="0"/>
          </a:p>
        </p:txBody>
      </p:sp>
      <p:pic>
        <p:nvPicPr>
          <p:cNvPr id="5" name="Google Shape;125;p4">
            <a:extLst>
              <a:ext uri="{FF2B5EF4-FFF2-40B4-BE49-F238E27FC236}">
                <a16:creationId xmlns:a16="http://schemas.microsoft.com/office/drawing/2014/main" id="{0BFF0829-2880-4F7D-9397-D378C1EE0145}"/>
              </a:ext>
            </a:extLst>
          </p:cNvPr>
          <p:cNvPicPr preferRelativeResize="0"/>
          <p:nvPr/>
        </p:nvPicPr>
        <p:blipFill rotWithShape="1">
          <a:blip r:embed="rId3">
            <a:alphaModFix/>
          </a:blip>
          <a:srcRect/>
          <a:stretch/>
        </p:blipFill>
        <p:spPr>
          <a:xfrm>
            <a:off x="-18374" y="0"/>
            <a:ext cx="9533101" cy="1610200"/>
          </a:xfrm>
          <a:prstGeom prst="rect">
            <a:avLst/>
          </a:prstGeom>
          <a:noFill/>
          <a:ln>
            <a:noFill/>
          </a:ln>
        </p:spPr>
      </p:pic>
      <p:sp>
        <p:nvSpPr>
          <p:cNvPr id="6" name="Google Shape;127;p4">
            <a:extLst>
              <a:ext uri="{FF2B5EF4-FFF2-40B4-BE49-F238E27FC236}">
                <a16:creationId xmlns:a16="http://schemas.microsoft.com/office/drawing/2014/main" id="{3399B6ED-6171-4CFF-9B4E-1971686F1688}"/>
              </a:ext>
            </a:extLst>
          </p:cNvPr>
          <p:cNvSpPr txBox="1"/>
          <p:nvPr/>
        </p:nvSpPr>
        <p:spPr>
          <a:xfrm>
            <a:off x="282494" y="236724"/>
            <a:ext cx="1426994" cy="954107"/>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800" dirty="0">
                <a:solidFill>
                  <a:schemeClr val="lt1"/>
                </a:solidFill>
                <a:latin typeface="Tajawal Medium"/>
                <a:ea typeface="Tajawal Medium"/>
                <a:cs typeface="Tajawal Medium"/>
                <a:sym typeface="Tajawal Medium"/>
              </a:rPr>
              <a:t>Chapter</a:t>
            </a:r>
            <a:endParaRPr dirty="0"/>
          </a:p>
          <a:p>
            <a:pPr marL="0" marR="0" lvl="0" indent="0" algn="ctr" rtl="0">
              <a:spcBef>
                <a:spcPts val="0"/>
              </a:spcBef>
              <a:spcAft>
                <a:spcPts val="0"/>
              </a:spcAft>
              <a:buNone/>
            </a:pPr>
            <a:r>
              <a:rPr lang="en-US" sz="2800" dirty="0">
                <a:solidFill>
                  <a:schemeClr val="lt1"/>
                </a:solidFill>
                <a:latin typeface="Tajawal Medium"/>
                <a:ea typeface="Tajawal Medium"/>
                <a:cs typeface="Tajawal Medium"/>
                <a:sym typeface="Tajawal Medium"/>
              </a:rPr>
              <a:t>08</a:t>
            </a:r>
            <a:endParaRPr sz="2800" dirty="0">
              <a:solidFill>
                <a:srgbClr val="FF9518"/>
              </a:solidFill>
              <a:latin typeface="Tajawal Medium"/>
              <a:ea typeface="Tajawal Medium"/>
              <a:cs typeface="Tajawal Medium"/>
              <a:sym typeface="Tajawal Medium"/>
            </a:endParaRPr>
          </a:p>
        </p:txBody>
      </p:sp>
      <p:sp>
        <p:nvSpPr>
          <p:cNvPr id="7" name="Title 1">
            <a:extLst>
              <a:ext uri="{FF2B5EF4-FFF2-40B4-BE49-F238E27FC236}">
                <a16:creationId xmlns:a16="http://schemas.microsoft.com/office/drawing/2014/main" id="{B76C8E4C-99BE-4F13-9222-A189ED390CED}"/>
              </a:ext>
            </a:extLst>
          </p:cNvPr>
          <p:cNvSpPr txBox="1">
            <a:spLocks/>
          </p:cNvSpPr>
          <p:nvPr/>
        </p:nvSpPr>
        <p:spPr>
          <a:xfrm>
            <a:off x="2658899" y="619260"/>
            <a:ext cx="6761326" cy="679904"/>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2800" dirty="0">
                <a:solidFill>
                  <a:schemeClr val="bg1"/>
                </a:solidFill>
              </a:rPr>
              <a:t>Content of the decision gate presentation</a:t>
            </a:r>
          </a:p>
          <a:p>
            <a:endParaRPr lang="en-US" sz="2800" dirty="0">
              <a:solidFill>
                <a:schemeClr val="bg1"/>
              </a:solidFill>
            </a:endParaRPr>
          </a:p>
        </p:txBody>
      </p:sp>
      <p:pic>
        <p:nvPicPr>
          <p:cNvPr id="8" name="Google Shape;123;p4">
            <a:extLst>
              <a:ext uri="{FF2B5EF4-FFF2-40B4-BE49-F238E27FC236}">
                <a16:creationId xmlns:a16="http://schemas.microsoft.com/office/drawing/2014/main" id="{E95A66E9-901A-4001-83BE-EE54B1D9995B}"/>
              </a:ext>
            </a:extLst>
          </p:cNvPr>
          <p:cNvPicPr preferRelativeResize="0"/>
          <p:nvPr/>
        </p:nvPicPr>
        <p:blipFill rotWithShape="1">
          <a:blip r:embed="rId4">
            <a:alphaModFix/>
          </a:blip>
          <a:srcRect/>
          <a:stretch/>
        </p:blipFill>
        <p:spPr>
          <a:xfrm>
            <a:off x="-18374" y="2266599"/>
            <a:ext cx="238650" cy="2709534"/>
          </a:xfrm>
          <a:prstGeom prst="rect">
            <a:avLst/>
          </a:prstGeom>
          <a:noFill/>
          <a:ln>
            <a:noFill/>
          </a:ln>
        </p:spPr>
      </p:pic>
      <p:pic>
        <p:nvPicPr>
          <p:cNvPr id="9" name="Google Shape;122;p4">
            <a:extLst>
              <a:ext uri="{FF2B5EF4-FFF2-40B4-BE49-F238E27FC236}">
                <a16:creationId xmlns:a16="http://schemas.microsoft.com/office/drawing/2014/main" id="{D6CB8A41-CD41-4F2A-8EAE-A6A59D1FC23F}"/>
              </a:ext>
            </a:extLst>
          </p:cNvPr>
          <p:cNvPicPr preferRelativeResize="0"/>
          <p:nvPr/>
        </p:nvPicPr>
        <p:blipFill rotWithShape="1">
          <a:blip r:embed="rId5">
            <a:alphaModFix/>
          </a:blip>
          <a:srcRect/>
          <a:stretch/>
        </p:blipFill>
        <p:spPr>
          <a:xfrm>
            <a:off x="2274133" y="6033902"/>
            <a:ext cx="9902229" cy="204838"/>
          </a:xfrm>
          <a:prstGeom prst="rect">
            <a:avLst/>
          </a:prstGeom>
          <a:noFill/>
          <a:ln>
            <a:noFill/>
          </a:ln>
        </p:spPr>
      </p:pic>
      <p:pic>
        <p:nvPicPr>
          <p:cNvPr id="10" name="Google Shape;124;p4">
            <a:extLst>
              <a:ext uri="{FF2B5EF4-FFF2-40B4-BE49-F238E27FC236}">
                <a16:creationId xmlns:a16="http://schemas.microsoft.com/office/drawing/2014/main" id="{A6547387-2878-435B-8349-84B300126000}"/>
              </a:ext>
            </a:extLst>
          </p:cNvPr>
          <p:cNvPicPr preferRelativeResize="0"/>
          <p:nvPr/>
        </p:nvPicPr>
        <p:blipFill rotWithShape="1">
          <a:blip r:embed="rId4">
            <a:alphaModFix/>
          </a:blip>
          <a:srcRect/>
          <a:stretch/>
        </p:blipFill>
        <p:spPr>
          <a:xfrm>
            <a:off x="11937712" y="2266599"/>
            <a:ext cx="238650" cy="2709534"/>
          </a:xfrm>
          <a:prstGeom prst="rect">
            <a:avLst/>
          </a:prstGeom>
          <a:noFill/>
          <a:ln>
            <a:noFill/>
          </a:ln>
        </p:spPr>
      </p:pic>
    </p:spTree>
    <p:extLst>
      <p:ext uri="{BB962C8B-B14F-4D97-AF65-F5344CB8AC3E}">
        <p14:creationId xmlns:p14="http://schemas.microsoft.com/office/powerpoint/2010/main" val="461138568"/>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9707737" y="362458"/>
            <a:ext cx="1646063" cy="1463167"/>
          </a:xfrm>
          <a:prstGeom prst="rect">
            <a:avLst/>
          </a:prstGeom>
        </p:spPr>
      </p:pic>
      <p:sp>
        <p:nvSpPr>
          <p:cNvPr id="2" name="Title 1"/>
          <p:cNvSpPr>
            <a:spLocks noGrp="1"/>
          </p:cNvSpPr>
          <p:nvPr>
            <p:ph type="title"/>
          </p:nvPr>
        </p:nvSpPr>
        <p:spPr/>
        <p:txBody>
          <a:bodyPr/>
          <a:lstStyle/>
          <a:p>
            <a:r>
              <a:rPr lang="en-US" dirty="0"/>
              <a:t>Passing through decision gates</a:t>
            </a:r>
          </a:p>
        </p:txBody>
      </p:sp>
      <p:sp>
        <p:nvSpPr>
          <p:cNvPr id="3" name="Content Placeholder 2"/>
          <p:cNvSpPr>
            <a:spLocks noGrp="1"/>
          </p:cNvSpPr>
          <p:nvPr>
            <p:ph idx="1"/>
          </p:nvPr>
        </p:nvSpPr>
        <p:spPr/>
        <p:txBody>
          <a:bodyPr/>
          <a:lstStyle/>
          <a:p>
            <a:pPr marL="0" indent="0" algn="just">
              <a:buNone/>
            </a:pPr>
            <a:r>
              <a:rPr lang="en-US" dirty="0"/>
              <a:t>A true professional will complete presentation preparation far enough in advance to allow practicing it several times. Some mistakes or awkward phrases will be found only when an oral presentation is rehearsed. Preferably rehearse alone first, then in front of a sympathetic audience, such as with peers or members of the program core team. If several people must present, it is important to rehearse together to practice hand-offs and timing.</a:t>
            </a:r>
          </a:p>
        </p:txBody>
      </p:sp>
      <p:pic>
        <p:nvPicPr>
          <p:cNvPr id="5" name="Google Shape;125;p4">
            <a:extLst>
              <a:ext uri="{FF2B5EF4-FFF2-40B4-BE49-F238E27FC236}">
                <a16:creationId xmlns:a16="http://schemas.microsoft.com/office/drawing/2014/main" id="{47CA48BE-E45A-4DA2-959F-A5B76D7AA98F}"/>
              </a:ext>
            </a:extLst>
          </p:cNvPr>
          <p:cNvPicPr preferRelativeResize="0"/>
          <p:nvPr/>
        </p:nvPicPr>
        <p:blipFill rotWithShape="1">
          <a:blip r:embed="rId3">
            <a:alphaModFix/>
          </a:blip>
          <a:srcRect/>
          <a:stretch/>
        </p:blipFill>
        <p:spPr>
          <a:xfrm>
            <a:off x="-18374" y="0"/>
            <a:ext cx="9533101" cy="1610200"/>
          </a:xfrm>
          <a:prstGeom prst="rect">
            <a:avLst/>
          </a:prstGeom>
          <a:noFill/>
          <a:ln>
            <a:noFill/>
          </a:ln>
        </p:spPr>
      </p:pic>
      <p:sp>
        <p:nvSpPr>
          <p:cNvPr id="6" name="Google Shape;127;p4">
            <a:extLst>
              <a:ext uri="{FF2B5EF4-FFF2-40B4-BE49-F238E27FC236}">
                <a16:creationId xmlns:a16="http://schemas.microsoft.com/office/drawing/2014/main" id="{CDBBB2B7-69F2-46B5-9075-7C8FFBAC9622}"/>
              </a:ext>
            </a:extLst>
          </p:cNvPr>
          <p:cNvSpPr txBox="1"/>
          <p:nvPr/>
        </p:nvSpPr>
        <p:spPr>
          <a:xfrm>
            <a:off x="282494" y="236724"/>
            <a:ext cx="1426994" cy="954107"/>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800" dirty="0">
                <a:solidFill>
                  <a:schemeClr val="lt1"/>
                </a:solidFill>
                <a:latin typeface="Tajawal Medium"/>
                <a:ea typeface="Tajawal Medium"/>
                <a:cs typeface="Tajawal Medium"/>
                <a:sym typeface="Tajawal Medium"/>
              </a:rPr>
              <a:t>Chapter</a:t>
            </a:r>
            <a:endParaRPr dirty="0"/>
          </a:p>
          <a:p>
            <a:pPr marL="0" marR="0" lvl="0" indent="0" algn="ctr" rtl="0">
              <a:spcBef>
                <a:spcPts val="0"/>
              </a:spcBef>
              <a:spcAft>
                <a:spcPts val="0"/>
              </a:spcAft>
              <a:buNone/>
            </a:pPr>
            <a:r>
              <a:rPr lang="en-US" sz="2800" dirty="0">
                <a:solidFill>
                  <a:schemeClr val="lt1"/>
                </a:solidFill>
                <a:latin typeface="Tajawal Medium"/>
                <a:ea typeface="Tajawal Medium"/>
                <a:cs typeface="Tajawal Medium"/>
                <a:sym typeface="Tajawal Medium"/>
              </a:rPr>
              <a:t>08</a:t>
            </a:r>
            <a:endParaRPr sz="2800" dirty="0">
              <a:solidFill>
                <a:srgbClr val="FF9518"/>
              </a:solidFill>
              <a:latin typeface="Tajawal Medium"/>
              <a:ea typeface="Tajawal Medium"/>
              <a:cs typeface="Tajawal Medium"/>
              <a:sym typeface="Tajawal Medium"/>
            </a:endParaRPr>
          </a:p>
        </p:txBody>
      </p:sp>
      <p:sp>
        <p:nvSpPr>
          <p:cNvPr id="7" name="Title 1">
            <a:extLst>
              <a:ext uri="{FF2B5EF4-FFF2-40B4-BE49-F238E27FC236}">
                <a16:creationId xmlns:a16="http://schemas.microsoft.com/office/drawing/2014/main" id="{129A9DB7-E1F8-4BB9-A7FF-93DFBB8CCE80}"/>
              </a:ext>
            </a:extLst>
          </p:cNvPr>
          <p:cNvSpPr txBox="1">
            <a:spLocks/>
          </p:cNvSpPr>
          <p:nvPr/>
        </p:nvSpPr>
        <p:spPr>
          <a:xfrm>
            <a:off x="2658899" y="619260"/>
            <a:ext cx="5601313" cy="679904"/>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2800" dirty="0">
                <a:solidFill>
                  <a:schemeClr val="bg1"/>
                </a:solidFill>
              </a:rPr>
              <a:t>Passing through decision gates</a:t>
            </a:r>
          </a:p>
        </p:txBody>
      </p:sp>
      <p:pic>
        <p:nvPicPr>
          <p:cNvPr id="8" name="Google Shape;123;p4">
            <a:extLst>
              <a:ext uri="{FF2B5EF4-FFF2-40B4-BE49-F238E27FC236}">
                <a16:creationId xmlns:a16="http://schemas.microsoft.com/office/drawing/2014/main" id="{ABF032B1-9E5E-4999-B497-3E420E66A95F}"/>
              </a:ext>
            </a:extLst>
          </p:cNvPr>
          <p:cNvPicPr preferRelativeResize="0"/>
          <p:nvPr/>
        </p:nvPicPr>
        <p:blipFill rotWithShape="1">
          <a:blip r:embed="rId4">
            <a:alphaModFix/>
          </a:blip>
          <a:srcRect/>
          <a:stretch/>
        </p:blipFill>
        <p:spPr>
          <a:xfrm>
            <a:off x="-18374" y="2266599"/>
            <a:ext cx="238650" cy="2709534"/>
          </a:xfrm>
          <a:prstGeom prst="rect">
            <a:avLst/>
          </a:prstGeom>
          <a:noFill/>
          <a:ln>
            <a:noFill/>
          </a:ln>
        </p:spPr>
      </p:pic>
      <p:pic>
        <p:nvPicPr>
          <p:cNvPr id="9" name="Google Shape;122;p4">
            <a:extLst>
              <a:ext uri="{FF2B5EF4-FFF2-40B4-BE49-F238E27FC236}">
                <a16:creationId xmlns:a16="http://schemas.microsoft.com/office/drawing/2014/main" id="{2010C867-5C91-4433-A9E7-E94180B4F4DB}"/>
              </a:ext>
            </a:extLst>
          </p:cNvPr>
          <p:cNvPicPr preferRelativeResize="0"/>
          <p:nvPr/>
        </p:nvPicPr>
        <p:blipFill rotWithShape="1">
          <a:blip r:embed="rId5">
            <a:alphaModFix/>
          </a:blip>
          <a:srcRect/>
          <a:stretch/>
        </p:blipFill>
        <p:spPr>
          <a:xfrm>
            <a:off x="2274133" y="6033902"/>
            <a:ext cx="9902229" cy="204838"/>
          </a:xfrm>
          <a:prstGeom prst="rect">
            <a:avLst/>
          </a:prstGeom>
          <a:noFill/>
          <a:ln>
            <a:noFill/>
          </a:ln>
        </p:spPr>
      </p:pic>
      <p:pic>
        <p:nvPicPr>
          <p:cNvPr id="10" name="Google Shape;124;p4">
            <a:extLst>
              <a:ext uri="{FF2B5EF4-FFF2-40B4-BE49-F238E27FC236}">
                <a16:creationId xmlns:a16="http://schemas.microsoft.com/office/drawing/2014/main" id="{93A5E2D9-0095-4A15-B675-EACD3D45D419}"/>
              </a:ext>
            </a:extLst>
          </p:cNvPr>
          <p:cNvPicPr preferRelativeResize="0"/>
          <p:nvPr/>
        </p:nvPicPr>
        <p:blipFill rotWithShape="1">
          <a:blip r:embed="rId4">
            <a:alphaModFix/>
          </a:blip>
          <a:srcRect/>
          <a:stretch/>
        </p:blipFill>
        <p:spPr>
          <a:xfrm>
            <a:off x="11937712" y="2266599"/>
            <a:ext cx="238650" cy="2709534"/>
          </a:xfrm>
          <a:prstGeom prst="rect">
            <a:avLst/>
          </a:prstGeom>
          <a:noFill/>
          <a:ln>
            <a:noFill/>
          </a:ln>
        </p:spPr>
      </p:pic>
    </p:spTree>
    <p:extLst>
      <p:ext uri="{BB962C8B-B14F-4D97-AF65-F5344CB8AC3E}">
        <p14:creationId xmlns:p14="http://schemas.microsoft.com/office/powerpoint/2010/main" val="2585436118"/>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9707737" y="294989"/>
            <a:ext cx="1646063" cy="1463167"/>
          </a:xfrm>
          <a:prstGeom prst="rect">
            <a:avLst/>
          </a:prstGeom>
        </p:spPr>
      </p:pic>
      <p:sp>
        <p:nvSpPr>
          <p:cNvPr id="2" name="Title 1"/>
          <p:cNvSpPr>
            <a:spLocks noGrp="1"/>
          </p:cNvSpPr>
          <p:nvPr>
            <p:ph type="title"/>
          </p:nvPr>
        </p:nvSpPr>
        <p:spPr/>
        <p:txBody>
          <a:bodyPr/>
          <a:lstStyle/>
          <a:p>
            <a:r>
              <a:rPr lang="en-US" dirty="0"/>
              <a:t>Passing through decision gates</a:t>
            </a:r>
          </a:p>
        </p:txBody>
      </p:sp>
      <p:sp>
        <p:nvSpPr>
          <p:cNvPr id="3" name="Content Placeholder 2"/>
          <p:cNvSpPr>
            <a:spLocks noGrp="1"/>
          </p:cNvSpPr>
          <p:nvPr>
            <p:ph idx="1"/>
          </p:nvPr>
        </p:nvSpPr>
        <p:spPr/>
        <p:txBody>
          <a:bodyPr>
            <a:normAutofit/>
          </a:bodyPr>
          <a:lstStyle/>
          <a:p>
            <a:pPr marL="0" indent="0" algn="just">
              <a:buNone/>
            </a:pPr>
            <a:r>
              <a:rPr lang="en-US" dirty="0"/>
              <a:t>The program manager should observe what is standard for a particular organization and decide how long to schedule the meeting. Then the data to be presented should be digested to fit the time available. Going longer than the organizational culture normally allows may cause decision makers to become bored or irritated, which may result in an adverse outcome. A meeting shorter than the cultural norm may make decision makers feel rushed, or that they are being ‘railroaded’ into a decision. Knowing the audience should include knowing what they will consider ‘just right.’</a:t>
            </a:r>
          </a:p>
        </p:txBody>
      </p:sp>
      <p:pic>
        <p:nvPicPr>
          <p:cNvPr id="5" name="Google Shape;125;p4">
            <a:extLst>
              <a:ext uri="{FF2B5EF4-FFF2-40B4-BE49-F238E27FC236}">
                <a16:creationId xmlns:a16="http://schemas.microsoft.com/office/drawing/2014/main" id="{D1D900E0-6B80-4536-8FD6-4865D3004D9F}"/>
              </a:ext>
            </a:extLst>
          </p:cNvPr>
          <p:cNvPicPr preferRelativeResize="0"/>
          <p:nvPr/>
        </p:nvPicPr>
        <p:blipFill rotWithShape="1">
          <a:blip r:embed="rId3">
            <a:alphaModFix/>
          </a:blip>
          <a:srcRect/>
          <a:stretch/>
        </p:blipFill>
        <p:spPr>
          <a:xfrm>
            <a:off x="-18374" y="0"/>
            <a:ext cx="9533101" cy="1610200"/>
          </a:xfrm>
          <a:prstGeom prst="rect">
            <a:avLst/>
          </a:prstGeom>
          <a:noFill/>
          <a:ln>
            <a:noFill/>
          </a:ln>
        </p:spPr>
      </p:pic>
      <p:sp>
        <p:nvSpPr>
          <p:cNvPr id="6" name="Google Shape;127;p4">
            <a:extLst>
              <a:ext uri="{FF2B5EF4-FFF2-40B4-BE49-F238E27FC236}">
                <a16:creationId xmlns:a16="http://schemas.microsoft.com/office/drawing/2014/main" id="{F3ED03B7-0004-433D-B6B3-B4BD44BA1CC5}"/>
              </a:ext>
            </a:extLst>
          </p:cNvPr>
          <p:cNvSpPr txBox="1"/>
          <p:nvPr/>
        </p:nvSpPr>
        <p:spPr>
          <a:xfrm>
            <a:off x="282494" y="236724"/>
            <a:ext cx="1426994" cy="954107"/>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800" dirty="0">
                <a:solidFill>
                  <a:schemeClr val="lt1"/>
                </a:solidFill>
                <a:latin typeface="Tajawal Medium"/>
                <a:ea typeface="Tajawal Medium"/>
                <a:cs typeface="Tajawal Medium"/>
                <a:sym typeface="Tajawal Medium"/>
              </a:rPr>
              <a:t>Chapter</a:t>
            </a:r>
            <a:endParaRPr dirty="0"/>
          </a:p>
          <a:p>
            <a:pPr marL="0" marR="0" lvl="0" indent="0" algn="ctr" rtl="0">
              <a:spcBef>
                <a:spcPts val="0"/>
              </a:spcBef>
              <a:spcAft>
                <a:spcPts val="0"/>
              </a:spcAft>
              <a:buNone/>
            </a:pPr>
            <a:r>
              <a:rPr lang="en-US" sz="2800" dirty="0">
                <a:solidFill>
                  <a:schemeClr val="lt1"/>
                </a:solidFill>
                <a:latin typeface="Tajawal Medium"/>
                <a:ea typeface="Tajawal Medium"/>
                <a:cs typeface="Tajawal Medium"/>
                <a:sym typeface="Tajawal Medium"/>
              </a:rPr>
              <a:t>08</a:t>
            </a:r>
            <a:endParaRPr sz="2800" dirty="0">
              <a:solidFill>
                <a:srgbClr val="FF9518"/>
              </a:solidFill>
              <a:latin typeface="Tajawal Medium"/>
              <a:ea typeface="Tajawal Medium"/>
              <a:cs typeface="Tajawal Medium"/>
              <a:sym typeface="Tajawal Medium"/>
            </a:endParaRPr>
          </a:p>
        </p:txBody>
      </p:sp>
      <p:sp>
        <p:nvSpPr>
          <p:cNvPr id="7" name="Title 1">
            <a:extLst>
              <a:ext uri="{FF2B5EF4-FFF2-40B4-BE49-F238E27FC236}">
                <a16:creationId xmlns:a16="http://schemas.microsoft.com/office/drawing/2014/main" id="{4E82ABD1-033D-4C89-A67D-2FD40158FAF0}"/>
              </a:ext>
            </a:extLst>
          </p:cNvPr>
          <p:cNvSpPr txBox="1">
            <a:spLocks/>
          </p:cNvSpPr>
          <p:nvPr/>
        </p:nvSpPr>
        <p:spPr>
          <a:xfrm>
            <a:off x="2658899" y="619260"/>
            <a:ext cx="5601313" cy="679904"/>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2800" dirty="0">
                <a:solidFill>
                  <a:schemeClr val="bg1"/>
                </a:solidFill>
              </a:rPr>
              <a:t>Passing through decision gates</a:t>
            </a:r>
          </a:p>
          <a:p>
            <a:endParaRPr lang="en-US" sz="2800" dirty="0">
              <a:solidFill>
                <a:schemeClr val="bg1"/>
              </a:solidFill>
            </a:endParaRPr>
          </a:p>
        </p:txBody>
      </p:sp>
      <p:pic>
        <p:nvPicPr>
          <p:cNvPr id="8" name="Google Shape;123;p4">
            <a:extLst>
              <a:ext uri="{FF2B5EF4-FFF2-40B4-BE49-F238E27FC236}">
                <a16:creationId xmlns:a16="http://schemas.microsoft.com/office/drawing/2014/main" id="{F0477E3F-C4E0-4655-A93A-0CB0266DC87F}"/>
              </a:ext>
            </a:extLst>
          </p:cNvPr>
          <p:cNvPicPr preferRelativeResize="0"/>
          <p:nvPr/>
        </p:nvPicPr>
        <p:blipFill rotWithShape="1">
          <a:blip r:embed="rId4">
            <a:alphaModFix/>
          </a:blip>
          <a:srcRect/>
          <a:stretch/>
        </p:blipFill>
        <p:spPr>
          <a:xfrm>
            <a:off x="-18374" y="2266599"/>
            <a:ext cx="238650" cy="2709534"/>
          </a:xfrm>
          <a:prstGeom prst="rect">
            <a:avLst/>
          </a:prstGeom>
          <a:noFill/>
          <a:ln>
            <a:noFill/>
          </a:ln>
        </p:spPr>
      </p:pic>
      <p:pic>
        <p:nvPicPr>
          <p:cNvPr id="9" name="Google Shape;122;p4">
            <a:extLst>
              <a:ext uri="{FF2B5EF4-FFF2-40B4-BE49-F238E27FC236}">
                <a16:creationId xmlns:a16="http://schemas.microsoft.com/office/drawing/2014/main" id="{EBC6A79C-56F2-414B-AA03-D5128169F6A9}"/>
              </a:ext>
            </a:extLst>
          </p:cNvPr>
          <p:cNvPicPr preferRelativeResize="0"/>
          <p:nvPr/>
        </p:nvPicPr>
        <p:blipFill rotWithShape="1">
          <a:blip r:embed="rId5">
            <a:alphaModFix/>
          </a:blip>
          <a:srcRect/>
          <a:stretch/>
        </p:blipFill>
        <p:spPr>
          <a:xfrm>
            <a:off x="2274133" y="6033902"/>
            <a:ext cx="9902229" cy="204838"/>
          </a:xfrm>
          <a:prstGeom prst="rect">
            <a:avLst/>
          </a:prstGeom>
          <a:noFill/>
          <a:ln>
            <a:noFill/>
          </a:ln>
        </p:spPr>
      </p:pic>
      <p:pic>
        <p:nvPicPr>
          <p:cNvPr id="10" name="Google Shape;124;p4">
            <a:extLst>
              <a:ext uri="{FF2B5EF4-FFF2-40B4-BE49-F238E27FC236}">
                <a16:creationId xmlns:a16="http://schemas.microsoft.com/office/drawing/2014/main" id="{893DE453-09B8-4BA9-BC97-34C448216662}"/>
              </a:ext>
            </a:extLst>
          </p:cNvPr>
          <p:cNvPicPr preferRelativeResize="0"/>
          <p:nvPr/>
        </p:nvPicPr>
        <p:blipFill rotWithShape="1">
          <a:blip r:embed="rId4">
            <a:alphaModFix/>
          </a:blip>
          <a:srcRect/>
          <a:stretch/>
        </p:blipFill>
        <p:spPr>
          <a:xfrm>
            <a:off x="11937712" y="2266599"/>
            <a:ext cx="238650" cy="2709534"/>
          </a:xfrm>
          <a:prstGeom prst="rect">
            <a:avLst/>
          </a:prstGeom>
          <a:noFill/>
          <a:ln>
            <a:noFill/>
          </a:ln>
        </p:spPr>
      </p:pic>
    </p:spTree>
    <p:extLst>
      <p:ext uri="{BB962C8B-B14F-4D97-AF65-F5344CB8AC3E}">
        <p14:creationId xmlns:p14="http://schemas.microsoft.com/office/powerpoint/2010/main" val="2045527121"/>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9707737" y="294989"/>
            <a:ext cx="1646063" cy="1463167"/>
          </a:xfrm>
          <a:prstGeom prst="rect">
            <a:avLst/>
          </a:prstGeom>
        </p:spPr>
      </p:pic>
      <p:sp>
        <p:nvSpPr>
          <p:cNvPr id="2" name="Title 1"/>
          <p:cNvSpPr>
            <a:spLocks noGrp="1"/>
          </p:cNvSpPr>
          <p:nvPr>
            <p:ph type="title"/>
          </p:nvPr>
        </p:nvSpPr>
        <p:spPr/>
        <p:txBody>
          <a:bodyPr/>
          <a:lstStyle/>
          <a:p>
            <a:r>
              <a:rPr lang="en-US" dirty="0"/>
              <a:t>Passing through decision gates</a:t>
            </a:r>
          </a:p>
        </p:txBody>
      </p:sp>
      <p:sp>
        <p:nvSpPr>
          <p:cNvPr id="3" name="Content Placeholder 2"/>
          <p:cNvSpPr>
            <a:spLocks noGrp="1"/>
          </p:cNvSpPr>
          <p:nvPr>
            <p:ph idx="1"/>
          </p:nvPr>
        </p:nvSpPr>
        <p:spPr/>
        <p:txBody>
          <a:bodyPr>
            <a:normAutofit/>
          </a:bodyPr>
          <a:lstStyle/>
          <a:p>
            <a:pPr marL="0" indent="0" algn="just">
              <a:buNone/>
            </a:pPr>
            <a:r>
              <a:rPr lang="en-US" dirty="0"/>
              <a:t>Finally, the program manager should concisely state the decision and formally ask for the decision to close the current phase and begin the next one. That decision should be expressed as a simple “yes” or “no.” Anything more complex information risks ambiguity. If possible, have the sponsor and other decision makers physically sign off on the decision. </a:t>
            </a:r>
          </a:p>
        </p:txBody>
      </p:sp>
      <p:pic>
        <p:nvPicPr>
          <p:cNvPr id="5" name="Google Shape;125;p4">
            <a:extLst>
              <a:ext uri="{FF2B5EF4-FFF2-40B4-BE49-F238E27FC236}">
                <a16:creationId xmlns:a16="http://schemas.microsoft.com/office/drawing/2014/main" id="{FBA55EA4-6C52-4D3A-B038-86C01C1A4AAB}"/>
              </a:ext>
            </a:extLst>
          </p:cNvPr>
          <p:cNvPicPr preferRelativeResize="0"/>
          <p:nvPr/>
        </p:nvPicPr>
        <p:blipFill rotWithShape="1">
          <a:blip r:embed="rId3">
            <a:alphaModFix/>
          </a:blip>
          <a:srcRect/>
          <a:stretch/>
        </p:blipFill>
        <p:spPr>
          <a:xfrm>
            <a:off x="-18374" y="0"/>
            <a:ext cx="9533101" cy="1610200"/>
          </a:xfrm>
          <a:prstGeom prst="rect">
            <a:avLst/>
          </a:prstGeom>
          <a:noFill/>
          <a:ln>
            <a:noFill/>
          </a:ln>
        </p:spPr>
      </p:pic>
      <p:sp>
        <p:nvSpPr>
          <p:cNvPr id="6" name="Google Shape;127;p4">
            <a:extLst>
              <a:ext uri="{FF2B5EF4-FFF2-40B4-BE49-F238E27FC236}">
                <a16:creationId xmlns:a16="http://schemas.microsoft.com/office/drawing/2014/main" id="{5D633C03-71EA-45C4-A6F1-7BD066C43AB5}"/>
              </a:ext>
            </a:extLst>
          </p:cNvPr>
          <p:cNvSpPr txBox="1"/>
          <p:nvPr/>
        </p:nvSpPr>
        <p:spPr>
          <a:xfrm>
            <a:off x="282494" y="236724"/>
            <a:ext cx="1426994" cy="954107"/>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800" dirty="0">
                <a:solidFill>
                  <a:schemeClr val="lt1"/>
                </a:solidFill>
                <a:latin typeface="Tajawal Medium"/>
                <a:ea typeface="Tajawal Medium"/>
                <a:cs typeface="Tajawal Medium"/>
                <a:sym typeface="Tajawal Medium"/>
              </a:rPr>
              <a:t>Chapter</a:t>
            </a:r>
            <a:endParaRPr dirty="0"/>
          </a:p>
          <a:p>
            <a:pPr marL="0" marR="0" lvl="0" indent="0" algn="ctr" rtl="0">
              <a:spcBef>
                <a:spcPts val="0"/>
              </a:spcBef>
              <a:spcAft>
                <a:spcPts val="0"/>
              </a:spcAft>
              <a:buNone/>
            </a:pPr>
            <a:r>
              <a:rPr lang="en-US" sz="2800" dirty="0">
                <a:solidFill>
                  <a:schemeClr val="lt1"/>
                </a:solidFill>
                <a:latin typeface="Tajawal Medium"/>
                <a:ea typeface="Tajawal Medium"/>
                <a:cs typeface="Tajawal Medium"/>
                <a:sym typeface="Tajawal Medium"/>
              </a:rPr>
              <a:t>08</a:t>
            </a:r>
            <a:endParaRPr sz="2800" dirty="0">
              <a:solidFill>
                <a:srgbClr val="FF9518"/>
              </a:solidFill>
              <a:latin typeface="Tajawal Medium"/>
              <a:ea typeface="Tajawal Medium"/>
              <a:cs typeface="Tajawal Medium"/>
              <a:sym typeface="Tajawal Medium"/>
            </a:endParaRPr>
          </a:p>
        </p:txBody>
      </p:sp>
      <p:sp>
        <p:nvSpPr>
          <p:cNvPr id="7" name="Title 1">
            <a:extLst>
              <a:ext uri="{FF2B5EF4-FFF2-40B4-BE49-F238E27FC236}">
                <a16:creationId xmlns:a16="http://schemas.microsoft.com/office/drawing/2014/main" id="{A7013AA0-1C6E-4393-ACB6-3459E5A6874A}"/>
              </a:ext>
            </a:extLst>
          </p:cNvPr>
          <p:cNvSpPr txBox="1">
            <a:spLocks/>
          </p:cNvSpPr>
          <p:nvPr/>
        </p:nvSpPr>
        <p:spPr>
          <a:xfrm>
            <a:off x="2658899" y="619260"/>
            <a:ext cx="5601313" cy="679904"/>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2800" dirty="0">
                <a:solidFill>
                  <a:schemeClr val="bg1"/>
                </a:solidFill>
              </a:rPr>
              <a:t>Passing through decision gates</a:t>
            </a:r>
          </a:p>
          <a:p>
            <a:endParaRPr lang="en-US" sz="2800" dirty="0">
              <a:solidFill>
                <a:schemeClr val="bg1"/>
              </a:solidFill>
            </a:endParaRPr>
          </a:p>
        </p:txBody>
      </p:sp>
      <p:pic>
        <p:nvPicPr>
          <p:cNvPr id="8" name="Google Shape;123;p4">
            <a:extLst>
              <a:ext uri="{FF2B5EF4-FFF2-40B4-BE49-F238E27FC236}">
                <a16:creationId xmlns:a16="http://schemas.microsoft.com/office/drawing/2014/main" id="{2B0980CE-E990-4DF2-BE38-199C8A24CABB}"/>
              </a:ext>
            </a:extLst>
          </p:cNvPr>
          <p:cNvPicPr preferRelativeResize="0"/>
          <p:nvPr/>
        </p:nvPicPr>
        <p:blipFill rotWithShape="1">
          <a:blip r:embed="rId4">
            <a:alphaModFix/>
          </a:blip>
          <a:srcRect/>
          <a:stretch/>
        </p:blipFill>
        <p:spPr>
          <a:xfrm>
            <a:off x="-18374" y="2266599"/>
            <a:ext cx="238650" cy="2709534"/>
          </a:xfrm>
          <a:prstGeom prst="rect">
            <a:avLst/>
          </a:prstGeom>
          <a:noFill/>
          <a:ln>
            <a:noFill/>
          </a:ln>
        </p:spPr>
      </p:pic>
      <p:pic>
        <p:nvPicPr>
          <p:cNvPr id="9" name="Google Shape;122;p4">
            <a:extLst>
              <a:ext uri="{FF2B5EF4-FFF2-40B4-BE49-F238E27FC236}">
                <a16:creationId xmlns:a16="http://schemas.microsoft.com/office/drawing/2014/main" id="{F3AF0C48-6B1C-4FB2-8FE4-6965A16E7E4F}"/>
              </a:ext>
            </a:extLst>
          </p:cNvPr>
          <p:cNvPicPr preferRelativeResize="0"/>
          <p:nvPr/>
        </p:nvPicPr>
        <p:blipFill rotWithShape="1">
          <a:blip r:embed="rId5">
            <a:alphaModFix/>
          </a:blip>
          <a:srcRect/>
          <a:stretch/>
        </p:blipFill>
        <p:spPr>
          <a:xfrm>
            <a:off x="2274133" y="6033902"/>
            <a:ext cx="9902229" cy="204838"/>
          </a:xfrm>
          <a:prstGeom prst="rect">
            <a:avLst/>
          </a:prstGeom>
          <a:noFill/>
          <a:ln>
            <a:noFill/>
          </a:ln>
        </p:spPr>
      </p:pic>
      <p:pic>
        <p:nvPicPr>
          <p:cNvPr id="10" name="Google Shape;124;p4">
            <a:extLst>
              <a:ext uri="{FF2B5EF4-FFF2-40B4-BE49-F238E27FC236}">
                <a16:creationId xmlns:a16="http://schemas.microsoft.com/office/drawing/2014/main" id="{466AD647-A986-42DA-9FEE-704806213EEB}"/>
              </a:ext>
            </a:extLst>
          </p:cNvPr>
          <p:cNvPicPr preferRelativeResize="0"/>
          <p:nvPr/>
        </p:nvPicPr>
        <p:blipFill rotWithShape="1">
          <a:blip r:embed="rId4">
            <a:alphaModFix/>
          </a:blip>
          <a:srcRect/>
          <a:stretch/>
        </p:blipFill>
        <p:spPr>
          <a:xfrm>
            <a:off x="11937712" y="2266599"/>
            <a:ext cx="238650" cy="2709534"/>
          </a:xfrm>
          <a:prstGeom prst="rect">
            <a:avLst/>
          </a:prstGeom>
          <a:noFill/>
          <a:ln>
            <a:noFill/>
          </a:ln>
        </p:spPr>
      </p:pic>
    </p:spTree>
    <p:extLst>
      <p:ext uri="{BB962C8B-B14F-4D97-AF65-F5344CB8AC3E}">
        <p14:creationId xmlns:p14="http://schemas.microsoft.com/office/powerpoint/2010/main" val="4257856163"/>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9707737" y="294989"/>
            <a:ext cx="1646063" cy="1463167"/>
          </a:xfrm>
          <a:prstGeom prst="rect">
            <a:avLst/>
          </a:prstGeom>
        </p:spPr>
      </p:pic>
      <p:sp>
        <p:nvSpPr>
          <p:cNvPr id="2" name="Title 1"/>
          <p:cNvSpPr>
            <a:spLocks noGrp="1"/>
          </p:cNvSpPr>
          <p:nvPr>
            <p:ph type="title"/>
          </p:nvPr>
        </p:nvSpPr>
        <p:spPr/>
        <p:txBody>
          <a:bodyPr/>
          <a:lstStyle/>
          <a:p>
            <a:r>
              <a:rPr lang="en-US" dirty="0"/>
              <a:t>Passing through decision gates</a:t>
            </a:r>
          </a:p>
        </p:txBody>
      </p:sp>
      <p:sp>
        <p:nvSpPr>
          <p:cNvPr id="3" name="Content Placeholder 2"/>
          <p:cNvSpPr>
            <a:spLocks noGrp="1"/>
          </p:cNvSpPr>
          <p:nvPr>
            <p:ph idx="1"/>
          </p:nvPr>
        </p:nvSpPr>
        <p:spPr>
          <a:xfrm>
            <a:off x="838200" y="2063931"/>
            <a:ext cx="10515600" cy="4113032"/>
          </a:xfrm>
        </p:spPr>
        <p:txBody>
          <a:bodyPr/>
          <a:lstStyle/>
          <a:p>
            <a:pPr marL="0" indent="0" algn="just">
              <a:buNone/>
            </a:pPr>
            <a:r>
              <a:rPr lang="en-US" dirty="0"/>
              <a:t>At a minimum, the decision and names of the decision makers should be recorded in the meeting minutes, and they should be published immediately and be available in all forums, which are appropriate. Team members and all stakeholders should be included in communication of the decision. If the program uses a decision register (and it should!) then the date, the decision, and deciders should be recorded there.</a:t>
            </a:r>
          </a:p>
          <a:p>
            <a:pPr marL="0" indent="0" algn="just">
              <a:buNone/>
            </a:pPr>
            <a:endParaRPr lang="en-US" dirty="0"/>
          </a:p>
        </p:txBody>
      </p:sp>
      <p:pic>
        <p:nvPicPr>
          <p:cNvPr id="5" name="Google Shape;125;p4">
            <a:extLst>
              <a:ext uri="{FF2B5EF4-FFF2-40B4-BE49-F238E27FC236}">
                <a16:creationId xmlns:a16="http://schemas.microsoft.com/office/drawing/2014/main" id="{4E1DDD24-9683-4CB9-9920-1E6C914BF4DD}"/>
              </a:ext>
            </a:extLst>
          </p:cNvPr>
          <p:cNvPicPr preferRelativeResize="0"/>
          <p:nvPr/>
        </p:nvPicPr>
        <p:blipFill rotWithShape="1">
          <a:blip r:embed="rId3">
            <a:alphaModFix/>
          </a:blip>
          <a:srcRect/>
          <a:stretch/>
        </p:blipFill>
        <p:spPr>
          <a:xfrm>
            <a:off x="-18374" y="0"/>
            <a:ext cx="9533101" cy="1610200"/>
          </a:xfrm>
          <a:prstGeom prst="rect">
            <a:avLst/>
          </a:prstGeom>
          <a:noFill/>
          <a:ln>
            <a:noFill/>
          </a:ln>
        </p:spPr>
      </p:pic>
      <p:sp>
        <p:nvSpPr>
          <p:cNvPr id="6" name="Google Shape;127;p4">
            <a:extLst>
              <a:ext uri="{FF2B5EF4-FFF2-40B4-BE49-F238E27FC236}">
                <a16:creationId xmlns:a16="http://schemas.microsoft.com/office/drawing/2014/main" id="{D47774F9-21D8-48C4-857E-C4B09D784402}"/>
              </a:ext>
            </a:extLst>
          </p:cNvPr>
          <p:cNvSpPr txBox="1"/>
          <p:nvPr/>
        </p:nvSpPr>
        <p:spPr>
          <a:xfrm>
            <a:off x="282494" y="236724"/>
            <a:ext cx="1426994" cy="954107"/>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800" dirty="0">
                <a:solidFill>
                  <a:schemeClr val="lt1"/>
                </a:solidFill>
                <a:latin typeface="Tajawal Medium"/>
                <a:ea typeface="Tajawal Medium"/>
                <a:cs typeface="Tajawal Medium"/>
                <a:sym typeface="Tajawal Medium"/>
              </a:rPr>
              <a:t>Chapter</a:t>
            </a:r>
            <a:endParaRPr dirty="0"/>
          </a:p>
          <a:p>
            <a:pPr marL="0" marR="0" lvl="0" indent="0" algn="ctr" rtl="0">
              <a:spcBef>
                <a:spcPts val="0"/>
              </a:spcBef>
              <a:spcAft>
                <a:spcPts val="0"/>
              </a:spcAft>
              <a:buNone/>
            </a:pPr>
            <a:r>
              <a:rPr lang="en-US" sz="2800" dirty="0">
                <a:solidFill>
                  <a:schemeClr val="lt1"/>
                </a:solidFill>
                <a:latin typeface="Tajawal Medium"/>
                <a:ea typeface="Tajawal Medium"/>
                <a:cs typeface="Tajawal Medium"/>
                <a:sym typeface="Tajawal Medium"/>
              </a:rPr>
              <a:t>08</a:t>
            </a:r>
            <a:endParaRPr sz="2800" dirty="0">
              <a:solidFill>
                <a:srgbClr val="FF9518"/>
              </a:solidFill>
              <a:latin typeface="Tajawal Medium"/>
              <a:ea typeface="Tajawal Medium"/>
              <a:cs typeface="Tajawal Medium"/>
              <a:sym typeface="Tajawal Medium"/>
            </a:endParaRPr>
          </a:p>
        </p:txBody>
      </p:sp>
      <p:sp>
        <p:nvSpPr>
          <p:cNvPr id="7" name="Title 1">
            <a:extLst>
              <a:ext uri="{FF2B5EF4-FFF2-40B4-BE49-F238E27FC236}">
                <a16:creationId xmlns:a16="http://schemas.microsoft.com/office/drawing/2014/main" id="{294FA9D1-E842-4339-85C6-400618957AC9}"/>
              </a:ext>
            </a:extLst>
          </p:cNvPr>
          <p:cNvSpPr txBox="1">
            <a:spLocks/>
          </p:cNvSpPr>
          <p:nvPr/>
        </p:nvSpPr>
        <p:spPr>
          <a:xfrm>
            <a:off x="2658899" y="619260"/>
            <a:ext cx="5601313" cy="679904"/>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2800" dirty="0">
                <a:solidFill>
                  <a:schemeClr val="bg1"/>
                </a:solidFill>
              </a:rPr>
              <a:t>Passing through decision gates</a:t>
            </a:r>
          </a:p>
          <a:p>
            <a:endParaRPr lang="en-US" sz="2800" dirty="0">
              <a:solidFill>
                <a:schemeClr val="bg1"/>
              </a:solidFill>
            </a:endParaRPr>
          </a:p>
        </p:txBody>
      </p:sp>
      <p:pic>
        <p:nvPicPr>
          <p:cNvPr id="8" name="Google Shape;123;p4">
            <a:extLst>
              <a:ext uri="{FF2B5EF4-FFF2-40B4-BE49-F238E27FC236}">
                <a16:creationId xmlns:a16="http://schemas.microsoft.com/office/drawing/2014/main" id="{0A886E67-00F4-44D6-8CB7-3A6457AEAB5D}"/>
              </a:ext>
            </a:extLst>
          </p:cNvPr>
          <p:cNvPicPr preferRelativeResize="0"/>
          <p:nvPr/>
        </p:nvPicPr>
        <p:blipFill rotWithShape="1">
          <a:blip r:embed="rId4">
            <a:alphaModFix/>
          </a:blip>
          <a:srcRect/>
          <a:stretch/>
        </p:blipFill>
        <p:spPr>
          <a:xfrm>
            <a:off x="-18374" y="2266599"/>
            <a:ext cx="238650" cy="2709534"/>
          </a:xfrm>
          <a:prstGeom prst="rect">
            <a:avLst/>
          </a:prstGeom>
          <a:noFill/>
          <a:ln>
            <a:noFill/>
          </a:ln>
        </p:spPr>
      </p:pic>
      <p:pic>
        <p:nvPicPr>
          <p:cNvPr id="9" name="Google Shape;122;p4">
            <a:extLst>
              <a:ext uri="{FF2B5EF4-FFF2-40B4-BE49-F238E27FC236}">
                <a16:creationId xmlns:a16="http://schemas.microsoft.com/office/drawing/2014/main" id="{8EF4079C-6DEE-4D41-A42D-9BA7FAFF0B3D}"/>
              </a:ext>
            </a:extLst>
          </p:cNvPr>
          <p:cNvPicPr preferRelativeResize="0"/>
          <p:nvPr/>
        </p:nvPicPr>
        <p:blipFill rotWithShape="1">
          <a:blip r:embed="rId5">
            <a:alphaModFix/>
          </a:blip>
          <a:srcRect/>
          <a:stretch/>
        </p:blipFill>
        <p:spPr>
          <a:xfrm>
            <a:off x="2274133" y="6033902"/>
            <a:ext cx="9902229" cy="204838"/>
          </a:xfrm>
          <a:prstGeom prst="rect">
            <a:avLst/>
          </a:prstGeom>
          <a:noFill/>
          <a:ln>
            <a:noFill/>
          </a:ln>
        </p:spPr>
      </p:pic>
      <p:pic>
        <p:nvPicPr>
          <p:cNvPr id="10" name="Google Shape;124;p4">
            <a:extLst>
              <a:ext uri="{FF2B5EF4-FFF2-40B4-BE49-F238E27FC236}">
                <a16:creationId xmlns:a16="http://schemas.microsoft.com/office/drawing/2014/main" id="{539B573A-7987-47EE-8B25-D264126FE935}"/>
              </a:ext>
            </a:extLst>
          </p:cNvPr>
          <p:cNvPicPr preferRelativeResize="0"/>
          <p:nvPr/>
        </p:nvPicPr>
        <p:blipFill rotWithShape="1">
          <a:blip r:embed="rId4">
            <a:alphaModFix/>
          </a:blip>
          <a:srcRect/>
          <a:stretch/>
        </p:blipFill>
        <p:spPr>
          <a:xfrm>
            <a:off x="11937712" y="2266599"/>
            <a:ext cx="238650" cy="2709534"/>
          </a:xfrm>
          <a:prstGeom prst="rect">
            <a:avLst/>
          </a:prstGeom>
          <a:noFill/>
          <a:ln>
            <a:noFill/>
          </a:ln>
        </p:spPr>
      </p:pic>
    </p:spTree>
    <p:extLst>
      <p:ext uri="{BB962C8B-B14F-4D97-AF65-F5344CB8AC3E}">
        <p14:creationId xmlns:p14="http://schemas.microsoft.com/office/powerpoint/2010/main" val="3190743085"/>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9707737" y="294989"/>
            <a:ext cx="1646063" cy="1463167"/>
          </a:xfrm>
          <a:prstGeom prst="rect">
            <a:avLst/>
          </a:prstGeom>
        </p:spPr>
      </p:pic>
      <p:sp>
        <p:nvSpPr>
          <p:cNvPr id="2" name="Title 1"/>
          <p:cNvSpPr>
            <a:spLocks noGrp="1"/>
          </p:cNvSpPr>
          <p:nvPr>
            <p:ph type="title"/>
          </p:nvPr>
        </p:nvSpPr>
        <p:spPr/>
        <p:txBody>
          <a:bodyPr/>
          <a:lstStyle/>
          <a:p>
            <a:r>
              <a:rPr lang="en-US" dirty="0"/>
              <a:t>Passing through decision gates</a:t>
            </a:r>
          </a:p>
        </p:txBody>
      </p:sp>
      <p:sp>
        <p:nvSpPr>
          <p:cNvPr id="3" name="Content Placeholder 2"/>
          <p:cNvSpPr>
            <a:spLocks noGrp="1"/>
          </p:cNvSpPr>
          <p:nvPr>
            <p:ph idx="1"/>
          </p:nvPr>
        </p:nvSpPr>
        <p:spPr/>
        <p:txBody>
          <a:bodyPr/>
          <a:lstStyle/>
          <a:p>
            <a:pPr marL="0" indent="0" algn="just">
              <a:buNone/>
            </a:pPr>
            <a:r>
              <a:rPr lang="en-US" dirty="0"/>
              <a:t>Passing through a gate should also trigger re-baselining of schedules and budgets. All relevant documents (such as the risk register, change log, program management plan, etc.) should be under change control, but should be re-baselined if there are any changes as a result of the work done during the phase or the decision gate.</a:t>
            </a:r>
          </a:p>
        </p:txBody>
      </p:sp>
      <p:pic>
        <p:nvPicPr>
          <p:cNvPr id="5" name="Google Shape;125;p4">
            <a:extLst>
              <a:ext uri="{FF2B5EF4-FFF2-40B4-BE49-F238E27FC236}">
                <a16:creationId xmlns:a16="http://schemas.microsoft.com/office/drawing/2014/main" id="{1143670E-F79D-4071-A6CA-C9CCBBF75A0C}"/>
              </a:ext>
            </a:extLst>
          </p:cNvPr>
          <p:cNvPicPr preferRelativeResize="0"/>
          <p:nvPr/>
        </p:nvPicPr>
        <p:blipFill rotWithShape="1">
          <a:blip r:embed="rId3">
            <a:alphaModFix/>
          </a:blip>
          <a:srcRect/>
          <a:stretch/>
        </p:blipFill>
        <p:spPr>
          <a:xfrm>
            <a:off x="-18374" y="0"/>
            <a:ext cx="9533101" cy="1610200"/>
          </a:xfrm>
          <a:prstGeom prst="rect">
            <a:avLst/>
          </a:prstGeom>
          <a:noFill/>
          <a:ln>
            <a:noFill/>
          </a:ln>
        </p:spPr>
      </p:pic>
      <p:sp>
        <p:nvSpPr>
          <p:cNvPr id="6" name="Google Shape;127;p4">
            <a:extLst>
              <a:ext uri="{FF2B5EF4-FFF2-40B4-BE49-F238E27FC236}">
                <a16:creationId xmlns:a16="http://schemas.microsoft.com/office/drawing/2014/main" id="{A422F327-1053-4CCE-87E4-1A35A1BA628C}"/>
              </a:ext>
            </a:extLst>
          </p:cNvPr>
          <p:cNvSpPr txBox="1"/>
          <p:nvPr/>
        </p:nvSpPr>
        <p:spPr>
          <a:xfrm>
            <a:off x="282494" y="236724"/>
            <a:ext cx="1426994" cy="954107"/>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800" dirty="0">
                <a:solidFill>
                  <a:schemeClr val="lt1"/>
                </a:solidFill>
                <a:latin typeface="Tajawal Medium"/>
                <a:ea typeface="Tajawal Medium"/>
                <a:cs typeface="Tajawal Medium"/>
                <a:sym typeface="Tajawal Medium"/>
              </a:rPr>
              <a:t>Chapter</a:t>
            </a:r>
            <a:endParaRPr dirty="0"/>
          </a:p>
          <a:p>
            <a:pPr marL="0" marR="0" lvl="0" indent="0" algn="ctr" rtl="0">
              <a:spcBef>
                <a:spcPts val="0"/>
              </a:spcBef>
              <a:spcAft>
                <a:spcPts val="0"/>
              </a:spcAft>
              <a:buNone/>
            </a:pPr>
            <a:r>
              <a:rPr lang="en-US" sz="2800" dirty="0">
                <a:solidFill>
                  <a:schemeClr val="lt1"/>
                </a:solidFill>
                <a:latin typeface="Tajawal Medium"/>
                <a:ea typeface="Tajawal Medium"/>
                <a:cs typeface="Tajawal Medium"/>
                <a:sym typeface="Tajawal Medium"/>
              </a:rPr>
              <a:t>08</a:t>
            </a:r>
            <a:endParaRPr sz="2800" dirty="0">
              <a:solidFill>
                <a:srgbClr val="FF9518"/>
              </a:solidFill>
              <a:latin typeface="Tajawal Medium"/>
              <a:ea typeface="Tajawal Medium"/>
              <a:cs typeface="Tajawal Medium"/>
              <a:sym typeface="Tajawal Medium"/>
            </a:endParaRPr>
          </a:p>
        </p:txBody>
      </p:sp>
      <p:sp>
        <p:nvSpPr>
          <p:cNvPr id="7" name="Title 1">
            <a:extLst>
              <a:ext uri="{FF2B5EF4-FFF2-40B4-BE49-F238E27FC236}">
                <a16:creationId xmlns:a16="http://schemas.microsoft.com/office/drawing/2014/main" id="{AAF0E640-518E-4B40-A695-1213259A5FA4}"/>
              </a:ext>
            </a:extLst>
          </p:cNvPr>
          <p:cNvSpPr txBox="1">
            <a:spLocks/>
          </p:cNvSpPr>
          <p:nvPr/>
        </p:nvSpPr>
        <p:spPr>
          <a:xfrm>
            <a:off x="2658899" y="619260"/>
            <a:ext cx="5601313" cy="679904"/>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2800" dirty="0">
                <a:solidFill>
                  <a:schemeClr val="bg1"/>
                </a:solidFill>
              </a:rPr>
              <a:t>Passing through decision gates</a:t>
            </a:r>
          </a:p>
          <a:p>
            <a:endParaRPr lang="en-US" sz="2800" dirty="0">
              <a:solidFill>
                <a:schemeClr val="bg1"/>
              </a:solidFill>
            </a:endParaRPr>
          </a:p>
        </p:txBody>
      </p:sp>
      <p:pic>
        <p:nvPicPr>
          <p:cNvPr id="8" name="Google Shape;123;p4">
            <a:extLst>
              <a:ext uri="{FF2B5EF4-FFF2-40B4-BE49-F238E27FC236}">
                <a16:creationId xmlns:a16="http://schemas.microsoft.com/office/drawing/2014/main" id="{9A24E509-4BF6-4E12-BA3E-63B1DEFC1D50}"/>
              </a:ext>
            </a:extLst>
          </p:cNvPr>
          <p:cNvPicPr preferRelativeResize="0"/>
          <p:nvPr/>
        </p:nvPicPr>
        <p:blipFill rotWithShape="1">
          <a:blip r:embed="rId4">
            <a:alphaModFix/>
          </a:blip>
          <a:srcRect/>
          <a:stretch/>
        </p:blipFill>
        <p:spPr>
          <a:xfrm>
            <a:off x="-18374" y="2266599"/>
            <a:ext cx="238650" cy="2709534"/>
          </a:xfrm>
          <a:prstGeom prst="rect">
            <a:avLst/>
          </a:prstGeom>
          <a:noFill/>
          <a:ln>
            <a:noFill/>
          </a:ln>
        </p:spPr>
      </p:pic>
      <p:pic>
        <p:nvPicPr>
          <p:cNvPr id="9" name="Google Shape;122;p4">
            <a:extLst>
              <a:ext uri="{FF2B5EF4-FFF2-40B4-BE49-F238E27FC236}">
                <a16:creationId xmlns:a16="http://schemas.microsoft.com/office/drawing/2014/main" id="{9AB6ECC5-52A2-4382-BDAC-FE773269CCB6}"/>
              </a:ext>
            </a:extLst>
          </p:cNvPr>
          <p:cNvPicPr preferRelativeResize="0"/>
          <p:nvPr/>
        </p:nvPicPr>
        <p:blipFill rotWithShape="1">
          <a:blip r:embed="rId5">
            <a:alphaModFix/>
          </a:blip>
          <a:srcRect/>
          <a:stretch/>
        </p:blipFill>
        <p:spPr>
          <a:xfrm>
            <a:off x="2274133" y="6033902"/>
            <a:ext cx="9902229" cy="204838"/>
          </a:xfrm>
          <a:prstGeom prst="rect">
            <a:avLst/>
          </a:prstGeom>
          <a:noFill/>
          <a:ln>
            <a:noFill/>
          </a:ln>
        </p:spPr>
      </p:pic>
      <p:pic>
        <p:nvPicPr>
          <p:cNvPr id="10" name="Google Shape;124;p4">
            <a:extLst>
              <a:ext uri="{FF2B5EF4-FFF2-40B4-BE49-F238E27FC236}">
                <a16:creationId xmlns:a16="http://schemas.microsoft.com/office/drawing/2014/main" id="{A2E79BDA-4BAC-4085-A7DF-4A4BDD61F378}"/>
              </a:ext>
            </a:extLst>
          </p:cNvPr>
          <p:cNvPicPr preferRelativeResize="0"/>
          <p:nvPr/>
        </p:nvPicPr>
        <p:blipFill rotWithShape="1">
          <a:blip r:embed="rId4">
            <a:alphaModFix/>
          </a:blip>
          <a:srcRect/>
          <a:stretch/>
        </p:blipFill>
        <p:spPr>
          <a:xfrm>
            <a:off x="11937712" y="2266599"/>
            <a:ext cx="238650" cy="2709534"/>
          </a:xfrm>
          <a:prstGeom prst="rect">
            <a:avLst/>
          </a:prstGeom>
          <a:noFill/>
          <a:ln>
            <a:noFill/>
          </a:ln>
        </p:spPr>
      </p:pic>
    </p:spTree>
    <p:extLst>
      <p:ext uri="{BB962C8B-B14F-4D97-AF65-F5344CB8AC3E}">
        <p14:creationId xmlns:p14="http://schemas.microsoft.com/office/powerpoint/2010/main" val="2410010510"/>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9707737" y="294989"/>
            <a:ext cx="1646063" cy="1463167"/>
          </a:xfrm>
          <a:prstGeom prst="rect">
            <a:avLst/>
          </a:prstGeom>
        </p:spPr>
      </p:pic>
      <p:sp>
        <p:nvSpPr>
          <p:cNvPr id="2" name="Title 1"/>
          <p:cNvSpPr>
            <a:spLocks noGrp="1"/>
          </p:cNvSpPr>
          <p:nvPr>
            <p:ph type="title"/>
          </p:nvPr>
        </p:nvSpPr>
        <p:spPr/>
        <p:txBody>
          <a:bodyPr/>
          <a:lstStyle/>
          <a:p>
            <a:r>
              <a:rPr lang="en-US" dirty="0"/>
              <a:t>Decision gates as a business process</a:t>
            </a:r>
          </a:p>
        </p:txBody>
      </p:sp>
      <p:sp>
        <p:nvSpPr>
          <p:cNvPr id="3" name="Content Placeholder 2"/>
          <p:cNvSpPr>
            <a:spLocks noGrp="1"/>
          </p:cNvSpPr>
          <p:nvPr>
            <p:ph idx="1"/>
          </p:nvPr>
        </p:nvSpPr>
        <p:spPr/>
        <p:txBody>
          <a:bodyPr/>
          <a:lstStyle/>
          <a:p>
            <a:pPr marL="0" indent="0" algn="just">
              <a:buNone/>
            </a:pPr>
            <a:r>
              <a:rPr lang="en-US" dirty="0"/>
              <a:t>Business process experts typically are united on only a few things, but they do agree that for a process to be consistently successful, it must be:</a:t>
            </a:r>
          </a:p>
          <a:p>
            <a:pPr marL="0" indent="0" algn="just">
              <a:buNone/>
            </a:pPr>
            <a:r>
              <a:rPr lang="en-US" dirty="0"/>
              <a:t>• Measurable</a:t>
            </a:r>
          </a:p>
          <a:p>
            <a:pPr marL="0" indent="0" algn="just">
              <a:buNone/>
            </a:pPr>
            <a:r>
              <a:rPr lang="en-US" dirty="0"/>
              <a:t>• Repeatable</a:t>
            </a:r>
          </a:p>
          <a:p>
            <a:pPr marL="0" indent="0" algn="just">
              <a:buNone/>
            </a:pPr>
            <a:r>
              <a:rPr lang="en-US" dirty="0"/>
              <a:t>• Documented</a:t>
            </a:r>
          </a:p>
          <a:p>
            <a:pPr marL="0" indent="0" algn="just">
              <a:buNone/>
            </a:pPr>
            <a:r>
              <a:rPr lang="en-US" dirty="0"/>
              <a:t>• Formal</a:t>
            </a:r>
          </a:p>
        </p:txBody>
      </p:sp>
      <p:pic>
        <p:nvPicPr>
          <p:cNvPr id="5" name="Google Shape;125;p4">
            <a:extLst>
              <a:ext uri="{FF2B5EF4-FFF2-40B4-BE49-F238E27FC236}">
                <a16:creationId xmlns:a16="http://schemas.microsoft.com/office/drawing/2014/main" id="{E0DF203A-4F82-43FA-A0C3-50D3340896DF}"/>
              </a:ext>
            </a:extLst>
          </p:cNvPr>
          <p:cNvPicPr preferRelativeResize="0"/>
          <p:nvPr/>
        </p:nvPicPr>
        <p:blipFill rotWithShape="1">
          <a:blip r:embed="rId3">
            <a:alphaModFix/>
          </a:blip>
          <a:srcRect/>
          <a:stretch/>
        </p:blipFill>
        <p:spPr>
          <a:xfrm>
            <a:off x="-18374" y="0"/>
            <a:ext cx="9533101" cy="1610200"/>
          </a:xfrm>
          <a:prstGeom prst="rect">
            <a:avLst/>
          </a:prstGeom>
          <a:noFill/>
          <a:ln>
            <a:noFill/>
          </a:ln>
        </p:spPr>
      </p:pic>
      <p:sp>
        <p:nvSpPr>
          <p:cNvPr id="6" name="Google Shape;127;p4">
            <a:extLst>
              <a:ext uri="{FF2B5EF4-FFF2-40B4-BE49-F238E27FC236}">
                <a16:creationId xmlns:a16="http://schemas.microsoft.com/office/drawing/2014/main" id="{24A70E58-8691-4212-967D-1C550B1C5D98}"/>
              </a:ext>
            </a:extLst>
          </p:cNvPr>
          <p:cNvSpPr txBox="1"/>
          <p:nvPr/>
        </p:nvSpPr>
        <p:spPr>
          <a:xfrm>
            <a:off x="282494" y="236724"/>
            <a:ext cx="1426994" cy="954107"/>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800" dirty="0">
                <a:solidFill>
                  <a:schemeClr val="lt1"/>
                </a:solidFill>
                <a:latin typeface="Tajawal Medium"/>
                <a:ea typeface="Tajawal Medium"/>
                <a:cs typeface="Tajawal Medium"/>
                <a:sym typeface="Tajawal Medium"/>
              </a:rPr>
              <a:t>Chapter</a:t>
            </a:r>
            <a:endParaRPr dirty="0"/>
          </a:p>
          <a:p>
            <a:pPr marL="0" marR="0" lvl="0" indent="0" algn="ctr" rtl="0">
              <a:spcBef>
                <a:spcPts val="0"/>
              </a:spcBef>
              <a:spcAft>
                <a:spcPts val="0"/>
              </a:spcAft>
              <a:buNone/>
            </a:pPr>
            <a:r>
              <a:rPr lang="en-US" sz="2800" dirty="0">
                <a:solidFill>
                  <a:schemeClr val="lt1"/>
                </a:solidFill>
                <a:latin typeface="Tajawal Medium"/>
                <a:ea typeface="Tajawal Medium"/>
                <a:cs typeface="Tajawal Medium"/>
                <a:sym typeface="Tajawal Medium"/>
              </a:rPr>
              <a:t>08</a:t>
            </a:r>
            <a:endParaRPr sz="2800" dirty="0">
              <a:solidFill>
                <a:srgbClr val="FF9518"/>
              </a:solidFill>
              <a:latin typeface="Tajawal Medium"/>
              <a:ea typeface="Tajawal Medium"/>
              <a:cs typeface="Tajawal Medium"/>
              <a:sym typeface="Tajawal Medium"/>
            </a:endParaRPr>
          </a:p>
        </p:txBody>
      </p:sp>
      <p:sp>
        <p:nvSpPr>
          <p:cNvPr id="7" name="Title 1">
            <a:extLst>
              <a:ext uri="{FF2B5EF4-FFF2-40B4-BE49-F238E27FC236}">
                <a16:creationId xmlns:a16="http://schemas.microsoft.com/office/drawing/2014/main" id="{B34EEA71-162B-4F1E-AABD-14AD70693513}"/>
              </a:ext>
            </a:extLst>
          </p:cNvPr>
          <p:cNvSpPr txBox="1">
            <a:spLocks/>
          </p:cNvSpPr>
          <p:nvPr/>
        </p:nvSpPr>
        <p:spPr>
          <a:xfrm>
            <a:off x="2658899" y="619260"/>
            <a:ext cx="6389851" cy="679904"/>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2800" dirty="0">
                <a:solidFill>
                  <a:schemeClr val="bg1"/>
                </a:solidFill>
              </a:rPr>
              <a:t>Decision gates as business process</a:t>
            </a:r>
          </a:p>
        </p:txBody>
      </p:sp>
      <p:pic>
        <p:nvPicPr>
          <p:cNvPr id="8" name="Google Shape;123;p4">
            <a:extLst>
              <a:ext uri="{FF2B5EF4-FFF2-40B4-BE49-F238E27FC236}">
                <a16:creationId xmlns:a16="http://schemas.microsoft.com/office/drawing/2014/main" id="{FE87AF3C-19A9-4ACD-81CA-AFFE6C554120}"/>
              </a:ext>
            </a:extLst>
          </p:cNvPr>
          <p:cNvPicPr preferRelativeResize="0"/>
          <p:nvPr/>
        </p:nvPicPr>
        <p:blipFill rotWithShape="1">
          <a:blip r:embed="rId4">
            <a:alphaModFix/>
          </a:blip>
          <a:srcRect/>
          <a:stretch/>
        </p:blipFill>
        <p:spPr>
          <a:xfrm>
            <a:off x="-18374" y="2266599"/>
            <a:ext cx="238650" cy="2709534"/>
          </a:xfrm>
          <a:prstGeom prst="rect">
            <a:avLst/>
          </a:prstGeom>
          <a:noFill/>
          <a:ln>
            <a:noFill/>
          </a:ln>
        </p:spPr>
      </p:pic>
      <p:pic>
        <p:nvPicPr>
          <p:cNvPr id="9" name="Google Shape;122;p4">
            <a:extLst>
              <a:ext uri="{FF2B5EF4-FFF2-40B4-BE49-F238E27FC236}">
                <a16:creationId xmlns:a16="http://schemas.microsoft.com/office/drawing/2014/main" id="{4B4D00E9-6112-40F1-BF70-C9D3EDC0EB16}"/>
              </a:ext>
            </a:extLst>
          </p:cNvPr>
          <p:cNvPicPr preferRelativeResize="0"/>
          <p:nvPr/>
        </p:nvPicPr>
        <p:blipFill rotWithShape="1">
          <a:blip r:embed="rId5">
            <a:alphaModFix/>
          </a:blip>
          <a:srcRect/>
          <a:stretch/>
        </p:blipFill>
        <p:spPr>
          <a:xfrm>
            <a:off x="2274133" y="6033902"/>
            <a:ext cx="9902229" cy="204838"/>
          </a:xfrm>
          <a:prstGeom prst="rect">
            <a:avLst/>
          </a:prstGeom>
          <a:noFill/>
          <a:ln>
            <a:noFill/>
          </a:ln>
        </p:spPr>
      </p:pic>
      <p:pic>
        <p:nvPicPr>
          <p:cNvPr id="10" name="Google Shape;124;p4">
            <a:extLst>
              <a:ext uri="{FF2B5EF4-FFF2-40B4-BE49-F238E27FC236}">
                <a16:creationId xmlns:a16="http://schemas.microsoft.com/office/drawing/2014/main" id="{42147760-3766-4214-9CC2-9AAC3E5E9EB3}"/>
              </a:ext>
            </a:extLst>
          </p:cNvPr>
          <p:cNvPicPr preferRelativeResize="0"/>
          <p:nvPr/>
        </p:nvPicPr>
        <p:blipFill rotWithShape="1">
          <a:blip r:embed="rId4">
            <a:alphaModFix/>
          </a:blip>
          <a:srcRect/>
          <a:stretch/>
        </p:blipFill>
        <p:spPr>
          <a:xfrm>
            <a:off x="11937712" y="2266599"/>
            <a:ext cx="238650" cy="2709534"/>
          </a:xfrm>
          <a:prstGeom prst="rect">
            <a:avLst/>
          </a:prstGeom>
          <a:noFill/>
          <a:ln>
            <a:noFill/>
          </a:ln>
        </p:spPr>
      </p:pic>
    </p:spTree>
    <p:extLst>
      <p:ext uri="{BB962C8B-B14F-4D97-AF65-F5344CB8AC3E}">
        <p14:creationId xmlns:p14="http://schemas.microsoft.com/office/powerpoint/2010/main" val="2180136487"/>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9707737" y="294989"/>
            <a:ext cx="1646063" cy="1463167"/>
          </a:xfrm>
          <a:prstGeom prst="rect">
            <a:avLst/>
          </a:prstGeom>
        </p:spPr>
      </p:pic>
      <p:sp>
        <p:nvSpPr>
          <p:cNvPr id="2" name="Title 1"/>
          <p:cNvSpPr>
            <a:spLocks noGrp="1"/>
          </p:cNvSpPr>
          <p:nvPr>
            <p:ph type="title"/>
          </p:nvPr>
        </p:nvSpPr>
        <p:spPr/>
        <p:txBody>
          <a:bodyPr/>
          <a:lstStyle/>
          <a:p>
            <a:r>
              <a:rPr lang="en-US" dirty="0"/>
              <a:t>Decision gates as a business process</a:t>
            </a:r>
          </a:p>
        </p:txBody>
      </p:sp>
      <p:sp>
        <p:nvSpPr>
          <p:cNvPr id="3" name="Content Placeholder 2"/>
          <p:cNvSpPr>
            <a:spLocks noGrp="1"/>
          </p:cNvSpPr>
          <p:nvPr>
            <p:ph idx="1"/>
          </p:nvPr>
        </p:nvSpPr>
        <p:spPr/>
        <p:txBody>
          <a:bodyPr/>
          <a:lstStyle/>
          <a:p>
            <a:pPr marL="0" indent="0" algn="just">
              <a:buNone/>
            </a:pPr>
            <a:r>
              <a:rPr lang="en-US" dirty="0"/>
              <a:t>Having and using a formal, disciplined decision gate process improves the chances of program success and ensures stakeholders stay informed and satisfied with program progress. More consequentially, it contributes to the success of the organization by ensuring continuous alignment of the program with the organization’s strategic objectives.</a:t>
            </a:r>
          </a:p>
        </p:txBody>
      </p:sp>
      <p:pic>
        <p:nvPicPr>
          <p:cNvPr id="5" name="Google Shape;125;p4">
            <a:extLst>
              <a:ext uri="{FF2B5EF4-FFF2-40B4-BE49-F238E27FC236}">
                <a16:creationId xmlns:a16="http://schemas.microsoft.com/office/drawing/2014/main" id="{6D451EFE-0F80-45CC-956B-E42CE3284EF0}"/>
              </a:ext>
            </a:extLst>
          </p:cNvPr>
          <p:cNvPicPr preferRelativeResize="0"/>
          <p:nvPr/>
        </p:nvPicPr>
        <p:blipFill rotWithShape="1">
          <a:blip r:embed="rId3">
            <a:alphaModFix/>
          </a:blip>
          <a:srcRect/>
          <a:stretch/>
        </p:blipFill>
        <p:spPr>
          <a:xfrm>
            <a:off x="-18374" y="0"/>
            <a:ext cx="9533101" cy="1610200"/>
          </a:xfrm>
          <a:prstGeom prst="rect">
            <a:avLst/>
          </a:prstGeom>
          <a:noFill/>
          <a:ln>
            <a:noFill/>
          </a:ln>
        </p:spPr>
      </p:pic>
      <p:sp>
        <p:nvSpPr>
          <p:cNvPr id="6" name="Google Shape;127;p4">
            <a:extLst>
              <a:ext uri="{FF2B5EF4-FFF2-40B4-BE49-F238E27FC236}">
                <a16:creationId xmlns:a16="http://schemas.microsoft.com/office/drawing/2014/main" id="{ABA30CE4-2F4F-452B-99D9-378BA1F1DDC8}"/>
              </a:ext>
            </a:extLst>
          </p:cNvPr>
          <p:cNvSpPr txBox="1"/>
          <p:nvPr/>
        </p:nvSpPr>
        <p:spPr>
          <a:xfrm>
            <a:off x="282494" y="236724"/>
            <a:ext cx="1426994" cy="954107"/>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800" dirty="0">
                <a:solidFill>
                  <a:schemeClr val="lt1"/>
                </a:solidFill>
                <a:latin typeface="Tajawal Medium"/>
                <a:ea typeface="Tajawal Medium"/>
                <a:cs typeface="Tajawal Medium"/>
                <a:sym typeface="Tajawal Medium"/>
              </a:rPr>
              <a:t>Chapter</a:t>
            </a:r>
            <a:endParaRPr dirty="0"/>
          </a:p>
          <a:p>
            <a:pPr marL="0" marR="0" lvl="0" indent="0" algn="ctr" rtl="0">
              <a:spcBef>
                <a:spcPts val="0"/>
              </a:spcBef>
              <a:spcAft>
                <a:spcPts val="0"/>
              </a:spcAft>
              <a:buNone/>
            </a:pPr>
            <a:r>
              <a:rPr lang="en-US" sz="2800" dirty="0">
                <a:solidFill>
                  <a:schemeClr val="lt1"/>
                </a:solidFill>
                <a:latin typeface="Tajawal Medium"/>
                <a:ea typeface="Tajawal Medium"/>
                <a:cs typeface="Tajawal Medium"/>
                <a:sym typeface="Tajawal Medium"/>
              </a:rPr>
              <a:t>08</a:t>
            </a:r>
            <a:endParaRPr sz="2800" dirty="0">
              <a:solidFill>
                <a:srgbClr val="FF9518"/>
              </a:solidFill>
              <a:latin typeface="Tajawal Medium"/>
              <a:ea typeface="Tajawal Medium"/>
              <a:cs typeface="Tajawal Medium"/>
              <a:sym typeface="Tajawal Medium"/>
            </a:endParaRPr>
          </a:p>
        </p:txBody>
      </p:sp>
      <p:sp>
        <p:nvSpPr>
          <p:cNvPr id="7" name="Title 1">
            <a:extLst>
              <a:ext uri="{FF2B5EF4-FFF2-40B4-BE49-F238E27FC236}">
                <a16:creationId xmlns:a16="http://schemas.microsoft.com/office/drawing/2014/main" id="{3357C807-51DD-4C46-ADBA-A5726C9C965D}"/>
              </a:ext>
            </a:extLst>
          </p:cNvPr>
          <p:cNvSpPr txBox="1">
            <a:spLocks/>
          </p:cNvSpPr>
          <p:nvPr/>
        </p:nvSpPr>
        <p:spPr>
          <a:xfrm>
            <a:off x="2658899" y="619260"/>
            <a:ext cx="6694651" cy="679904"/>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2800" dirty="0">
                <a:solidFill>
                  <a:schemeClr val="bg1"/>
                </a:solidFill>
              </a:rPr>
              <a:t>Decision gates as business process</a:t>
            </a:r>
          </a:p>
          <a:p>
            <a:endParaRPr lang="en-US" sz="2800" dirty="0">
              <a:solidFill>
                <a:schemeClr val="bg1"/>
              </a:solidFill>
            </a:endParaRPr>
          </a:p>
        </p:txBody>
      </p:sp>
      <p:pic>
        <p:nvPicPr>
          <p:cNvPr id="8" name="Google Shape;123;p4">
            <a:extLst>
              <a:ext uri="{FF2B5EF4-FFF2-40B4-BE49-F238E27FC236}">
                <a16:creationId xmlns:a16="http://schemas.microsoft.com/office/drawing/2014/main" id="{18E404EF-1A1D-4FBE-8660-FF2E00DF3858}"/>
              </a:ext>
            </a:extLst>
          </p:cNvPr>
          <p:cNvPicPr preferRelativeResize="0"/>
          <p:nvPr/>
        </p:nvPicPr>
        <p:blipFill rotWithShape="1">
          <a:blip r:embed="rId4">
            <a:alphaModFix/>
          </a:blip>
          <a:srcRect/>
          <a:stretch/>
        </p:blipFill>
        <p:spPr>
          <a:xfrm>
            <a:off x="-18374" y="2266599"/>
            <a:ext cx="238650" cy="2709534"/>
          </a:xfrm>
          <a:prstGeom prst="rect">
            <a:avLst/>
          </a:prstGeom>
          <a:noFill/>
          <a:ln>
            <a:noFill/>
          </a:ln>
        </p:spPr>
      </p:pic>
      <p:pic>
        <p:nvPicPr>
          <p:cNvPr id="9" name="Google Shape;122;p4">
            <a:extLst>
              <a:ext uri="{FF2B5EF4-FFF2-40B4-BE49-F238E27FC236}">
                <a16:creationId xmlns:a16="http://schemas.microsoft.com/office/drawing/2014/main" id="{6C26158E-3623-4FF7-AB17-61BB2F2AB9DA}"/>
              </a:ext>
            </a:extLst>
          </p:cNvPr>
          <p:cNvPicPr preferRelativeResize="0"/>
          <p:nvPr/>
        </p:nvPicPr>
        <p:blipFill rotWithShape="1">
          <a:blip r:embed="rId5">
            <a:alphaModFix/>
          </a:blip>
          <a:srcRect/>
          <a:stretch/>
        </p:blipFill>
        <p:spPr>
          <a:xfrm>
            <a:off x="2274133" y="6033902"/>
            <a:ext cx="9902229" cy="204838"/>
          </a:xfrm>
          <a:prstGeom prst="rect">
            <a:avLst/>
          </a:prstGeom>
          <a:noFill/>
          <a:ln>
            <a:noFill/>
          </a:ln>
        </p:spPr>
      </p:pic>
      <p:pic>
        <p:nvPicPr>
          <p:cNvPr id="10" name="Google Shape;124;p4">
            <a:extLst>
              <a:ext uri="{FF2B5EF4-FFF2-40B4-BE49-F238E27FC236}">
                <a16:creationId xmlns:a16="http://schemas.microsoft.com/office/drawing/2014/main" id="{8451EA29-10C2-4E9A-AB76-FBC3F7EB23B4}"/>
              </a:ext>
            </a:extLst>
          </p:cNvPr>
          <p:cNvPicPr preferRelativeResize="0"/>
          <p:nvPr/>
        </p:nvPicPr>
        <p:blipFill rotWithShape="1">
          <a:blip r:embed="rId4">
            <a:alphaModFix/>
          </a:blip>
          <a:srcRect/>
          <a:stretch/>
        </p:blipFill>
        <p:spPr>
          <a:xfrm>
            <a:off x="11937712" y="2266599"/>
            <a:ext cx="238650" cy="2709534"/>
          </a:xfrm>
          <a:prstGeom prst="rect">
            <a:avLst/>
          </a:prstGeom>
          <a:noFill/>
          <a:ln>
            <a:noFill/>
          </a:ln>
        </p:spPr>
      </p:pic>
    </p:spTree>
    <p:extLst>
      <p:ext uri="{BB962C8B-B14F-4D97-AF65-F5344CB8AC3E}">
        <p14:creationId xmlns:p14="http://schemas.microsoft.com/office/powerpoint/2010/main" val="274838334"/>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9707737" y="294989"/>
            <a:ext cx="1646063" cy="1463167"/>
          </a:xfrm>
          <a:prstGeom prst="rect">
            <a:avLst/>
          </a:prstGeom>
        </p:spPr>
      </p:pic>
      <p:sp>
        <p:nvSpPr>
          <p:cNvPr id="2" name="Title 1"/>
          <p:cNvSpPr>
            <a:spLocks noGrp="1"/>
          </p:cNvSpPr>
          <p:nvPr>
            <p:ph type="title"/>
          </p:nvPr>
        </p:nvSpPr>
        <p:spPr/>
        <p:txBody>
          <a:bodyPr/>
          <a:lstStyle/>
          <a:p>
            <a:endParaRPr lang="en-US" dirty="0"/>
          </a:p>
        </p:txBody>
      </p:sp>
      <p:sp>
        <p:nvSpPr>
          <p:cNvPr id="3" name="Content Placeholder 2"/>
          <p:cNvSpPr>
            <a:spLocks noGrp="1"/>
          </p:cNvSpPr>
          <p:nvPr>
            <p:ph idx="1"/>
          </p:nvPr>
        </p:nvSpPr>
        <p:spPr/>
        <p:txBody>
          <a:bodyPr/>
          <a:lstStyle/>
          <a:p>
            <a:pPr marL="0" indent="0" algn="just">
              <a:buNone/>
            </a:pPr>
            <a:r>
              <a:rPr lang="en-US" dirty="0"/>
              <a:t>For this reason, it is a good idea to create or employ an organizational template, which prescribes what content is necessary in a decision gate review. However, complete devotion to a template is the sign of a novice. Always customize the presentation to the current need.</a:t>
            </a:r>
          </a:p>
          <a:p>
            <a:pPr marL="0" indent="0" algn="just">
              <a:buNone/>
            </a:pPr>
            <a:endParaRPr lang="en-US" dirty="0"/>
          </a:p>
        </p:txBody>
      </p:sp>
      <p:pic>
        <p:nvPicPr>
          <p:cNvPr id="5" name="Google Shape;125;p4">
            <a:extLst>
              <a:ext uri="{FF2B5EF4-FFF2-40B4-BE49-F238E27FC236}">
                <a16:creationId xmlns:a16="http://schemas.microsoft.com/office/drawing/2014/main" id="{5E7ED25E-5C1D-4270-88A2-6456F324E726}"/>
              </a:ext>
            </a:extLst>
          </p:cNvPr>
          <p:cNvPicPr preferRelativeResize="0"/>
          <p:nvPr/>
        </p:nvPicPr>
        <p:blipFill rotWithShape="1">
          <a:blip r:embed="rId3">
            <a:alphaModFix/>
          </a:blip>
          <a:srcRect/>
          <a:stretch/>
        </p:blipFill>
        <p:spPr>
          <a:xfrm>
            <a:off x="-18374" y="0"/>
            <a:ext cx="9533101" cy="1610200"/>
          </a:xfrm>
          <a:prstGeom prst="rect">
            <a:avLst/>
          </a:prstGeom>
          <a:noFill/>
          <a:ln>
            <a:noFill/>
          </a:ln>
        </p:spPr>
      </p:pic>
      <p:sp>
        <p:nvSpPr>
          <p:cNvPr id="6" name="Google Shape;127;p4">
            <a:extLst>
              <a:ext uri="{FF2B5EF4-FFF2-40B4-BE49-F238E27FC236}">
                <a16:creationId xmlns:a16="http://schemas.microsoft.com/office/drawing/2014/main" id="{21259B55-3E02-45E0-9196-FD62E8F91F70}"/>
              </a:ext>
            </a:extLst>
          </p:cNvPr>
          <p:cNvSpPr txBox="1"/>
          <p:nvPr/>
        </p:nvSpPr>
        <p:spPr>
          <a:xfrm>
            <a:off x="282494" y="236724"/>
            <a:ext cx="1426994" cy="954107"/>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800" dirty="0">
                <a:solidFill>
                  <a:schemeClr val="lt1"/>
                </a:solidFill>
                <a:latin typeface="Tajawal Medium"/>
                <a:ea typeface="Tajawal Medium"/>
                <a:cs typeface="Tajawal Medium"/>
                <a:sym typeface="Tajawal Medium"/>
              </a:rPr>
              <a:t>Chapter</a:t>
            </a:r>
            <a:endParaRPr dirty="0"/>
          </a:p>
          <a:p>
            <a:pPr marL="0" marR="0" lvl="0" indent="0" algn="ctr" rtl="0">
              <a:spcBef>
                <a:spcPts val="0"/>
              </a:spcBef>
              <a:spcAft>
                <a:spcPts val="0"/>
              </a:spcAft>
              <a:buNone/>
            </a:pPr>
            <a:r>
              <a:rPr lang="en-US" sz="2800" dirty="0">
                <a:solidFill>
                  <a:schemeClr val="lt1"/>
                </a:solidFill>
                <a:latin typeface="Tajawal Medium"/>
                <a:ea typeface="Tajawal Medium"/>
                <a:cs typeface="Tajawal Medium"/>
                <a:sym typeface="Tajawal Medium"/>
              </a:rPr>
              <a:t>08</a:t>
            </a:r>
            <a:endParaRPr sz="2800" dirty="0">
              <a:solidFill>
                <a:srgbClr val="FF9518"/>
              </a:solidFill>
              <a:latin typeface="Tajawal Medium"/>
              <a:ea typeface="Tajawal Medium"/>
              <a:cs typeface="Tajawal Medium"/>
              <a:sym typeface="Tajawal Medium"/>
            </a:endParaRPr>
          </a:p>
        </p:txBody>
      </p:sp>
      <p:sp>
        <p:nvSpPr>
          <p:cNvPr id="7" name="Title 1">
            <a:extLst>
              <a:ext uri="{FF2B5EF4-FFF2-40B4-BE49-F238E27FC236}">
                <a16:creationId xmlns:a16="http://schemas.microsoft.com/office/drawing/2014/main" id="{876709AF-3CD6-460B-8354-87CCCD1CD617}"/>
              </a:ext>
            </a:extLst>
          </p:cNvPr>
          <p:cNvSpPr txBox="1">
            <a:spLocks/>
          </p:cNvSpPr>
          <p:nvPr/>
        </p:nvSpPr>
        <p:spPr>
          <a:xfrm>
            <a:off x="2658899" y="619260"/>
            <a:ext cx="5601313" cy="679904"/>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2800" dirty="0">
                <a:solidFill>
                  <a:schemeClr val="bg1"/>
                </a:solidFill>
              </a:rPr>
              <a:t>Decision in templates </a:t>
            </a:r>
          </a:p>
          <a:p>
            <a:endParaRPr lang="en-US" sz="2800" dirty="0">
              <a:solidFill>
                <a:schemeClr val="bg1"/>
              </a:solidFill>
            </a:endParaRPr>
          </a:p>
        </p:txBody>
      </p:sp>
      <p:pic>
        <p:nvPicPr>
          <p:cNvPr id="8" name="Google Shape;123;p4">
            <a:extLst>
              <a:ext uri="{FF2B5EF4-FFF2-40B4-BE49-F238E27FC236}">
                <a16:creationId xmlns:a16="http://schemas.microsoft.com/office/drawing/2014/main" id="{041D6F6B-8953-4B81-BD49-33365AFDCA43}"/>
              </a:ext>
            </a:extLst>
          </p:cNvPr>
          <p:cNvPicPr preferRelativeResize="0"/>
          <p:nvPr/>
        </p:nvPicPr>
        <p:blipFill rotWithShape="1">
          <a:blip r:embed="rId4">
            <a:alphaModFix/>
          </a:blip>
          <a:srcRect/>
          <a:stretch/>
        </p:blipFill>
        <p:spPr>
          <a:xfrm>
            <a:off x="-18374" y="2266599"/>
            <a:ext cx="238650" cy="2709534"/>
          </a:xfrm>
          <a:prstGeom prst="rect">
            <a:avLst/>
          </a:prstGeom>
          <a:noFill/>
          <a:ln>
            <a:noFill/>
          </a:ln>
        </p:spPr>
      </p:pic>
      <p:pic>
        <p:nvPicPr>
          <p:cNvPr id="9" name="Google Shape;122;p4">
            <a:extLst>
              <a:ext uri="{FF2B5EF4-FFF2-40B4-BE49-F238E27FC236}">
                <a16:creationId xmlns:a16="http://schemas.microsoft.com/office/drawing/2014/main" id="{337948E5-44F3-4F85-A689-B6A0C30034D1}"/>
              </a:ext>
            </a:extLst>
          </p:cNvPr>
          <p:cNvPicPr preferRelativeResize="0"/>
          <p:nvPr/>
        </p:nvPicPr>
        <p:blipFill rotWithShape="1">
          <a:blip r:embed="rId5">
            <a:alphaModFix/>
          </a:blip>
          <a:srcRect/>
          <a:stretch/>
        </p:blipFill>
        <p:spPr>
          <a:xfrm>
            <a:off x="2274133" y="6033902"/>
            <a:ext cx="9902229" cy="204838"/>
          </a:xfrm>
          <a:prstGeom prst="rect">
            <a:avLst/>
          </a:prstGeom>
          <a:noFill/>
          <a:ln>
            <a:noFill/>
          </a:ln>
        </p:spPr>
      </p:pic>
      <p:pic>
        <p:nvPicPr>
          <p:cNvPr id="10" name="Google Shape;124;p4">
            <a:extLst>
              <a:ext uri="{FF2B5EF4-FFF2-40B4-BE49-F238E27FC236}">
                <a16:creationId xmlns:a16="http://schemas.microsoft.com/office/drawing/2014/main" id="{C005C5A0-0F18-4DDD-B648-6B937C1009A4}"/>
              </a:ext>
            </a:extLst>
          </p:cNvPr>
          <p:cNvPicPr preferRelativeResize="0"/>
          <p:nvPr/>
        </p:nvPicPr>
        <p:blipFill rotWithShape="1">
          <a:blip r:embed="rId4">
            <a:alphaModFix/>
          </a:blip>
          <a:srcRect/>
          <a:stretch/>
        </p:blipFill>
        <p:spPr>
          <a:xfrm>
            <a:off x="11937712" y="2266599"/>
            <a:ext cx="238650" cy="2709534"/>
          </a:xfrm>
          <a:prstGeom prst="rect">
            <a:avLst/>
          </a:prstGeom>
          <a:noFill/>
          <a:ln>
            <a:noFill/>
          </a:ln>
        </p:spPr>
      </p:pic>
    </p:spTree>
    <p:extLst>
      <p:ext uri="{BB962C8B-B14F-4D97-AF65-F5344CB8AC3E}">
        <p14:creationId xmlns:p14="http://schemas.microsoft.com/office/powerpoint/2010/main" val="770354982"/>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9695544" y="294989"/>
            <a:ext cx="1658256" cy="1463167"/>
          </a:xfrm>
          <a:prstGeom prst="rect">
            <a:avLst/>
          </a:prstGeom>
        </p:spPr>
      </p:pic>
      <p:sp>
        <p:nvSpPr>
          <p:cNvPr id="3" name="Content Placeholder 2"/>
          <p:cNvSpPr>
            <a:spLocks noGrp="1"/>
          </p:cNvSpPr>
          <p:nvPr>
            <p:ph idx="1"/>
          </p:nvPr>
        </p:nvSpPr>
        <p:spPr/>
        <p:txBody>
          <a:bodyPr/>
          <a:lstStyle/>
          <a:p>
            <a:pPr marL="0" indent="0">
              <a:buNone/>
            </a:pPr>
            <a:r>
              <a:rPr lang="en-US" dirty="0"/>
              <a:t>Reference</a:t>
            </a:r>
          </a:p>
          <a:p>
            <a:pPr marL="0" indent="0">
              <a:buNone/>
            </a:pPr>
            <a:r>
              <a:rPr lang="en-US" dirty="0"/>
              <a:t>Program Management: A Life Cycle Approach</a:t>
            </a:r>
          </a:p>
          <a:p>
            <a:pPr marL="0" indent="0">
              <a:buNone/>
            </a:pPr>
            <a:r>
              <a:rPr lang="en-US" dirty="0"/>
              <a:t>by Ginger Levin, PMP, PgMP</a:t>
            </a:r>
          </a:p>
          <a:p>
            <a:pPr marL="0" indent="0">
              <a:buNone/>
            </a:pPr>
            <a:endParaRPr lang="en-US" dirty="0"/>
          </a:p>
          <a:p>
            <a:pPr marL="0" indent="0">
              <a:buNone/>
            </a:pPr>
            <a:r>
              <a:rPr lang="en-US" dirty="0"/>
              <a:t>Chapter 12</a:t>
            </a:r>
          </a:p>
          <a:p>
            <a:pPr marL="0" indent="0">
              <a:buNone/>
            </a:pPr>
            <a:endParaRPr lang="en-US" dirty="0"/>
          </a:p>
        </p:txBody>
      </p:sp>
      <p:pic>
        <p:nvPicPr>
          <p:cNvPr id="5" name="Google Shape;125;p4">
            <a:extLst>
              <a:ext uri="{FF2B5EF4-FFF2-40B4-BE49-F238E27FC236}">
                <a16:creationId xmlns:a16="http://schemas.microsoft.com/office/drawing/2014/main" id="{075DC4AA-F776-4232-A9E0-C23F02E3A636}"/>
              </a:ext>
            </a:extLst>
          </p:cNvPr>
          <p:cNvPicPr preferRelativeResize="0"/>
          <p:nvPr/>
        </p:nvPicPr>
        <p:blipFill rotWithShape="1">
          <a:blip r:embed="rId3">
            <a:alphaModFix/>
          </a:blip>
          <a:srcRect/>
          <a:stretch/>
        </p:blipFill>
        <p:spPr>
          <a:xfrm>
            <a:off x="-18374" y="0"/>
            <a:ext cx="9533101" cy="1610200"/>
          </a:xfrm>
          <a:prstGeom prst="rect">
            <a:avLst/>
          </a:prstGeom>
          <a:noFill/>
          <a:ln>
            <a:noFill/>
          </a:ln>
        </p:spPr>
      </p:pic>
      <p:sp>
        <p:nvSpPr>
          <p:cNvPr id="6" name="Google Shape;127;p4">
            <a:extLst>
              <a:ext uri="{FF2B5EF4-FFF2-40B4-BE49-F238E27FC236}">
                <a16:creationId xmlns:a16="http://schemas.microsoft.com/office/drawing/2014/main" id="{2BC9AC9E-6F83-4CA6-AA2E-30BD2930933D}"/>
              </a:ext>
            </a:extLst>
          </p:cNvPr>
          <p:cNvSpPr txBox="1"/>
          <p:nvPr/>
        </p:nvSpPr>
        <p:spPr>
          <a:xfrm>
            <a:off x="282494" y="236724"/>
            <a:ext cx="1426994" cy="954107"/>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800" dirty="0">
                <a:solidFill>
                  <a:schemeClr val="lt1"/>
                </a:solidFill>
                <a:latin typeface="Tajawal Medium"/>
                <a:ea typeface="Tajawal Medium"/>
                <a:cs typeface="Tajawal Medium"/>
                <a:sym typeface="Tajawal Medium"/>
              </a:rPr>
              <a:t>Chapter</a:t>
            </a:r>
            <a:endParaRPr dirty="0"/>
          </a:p>
          <a:p>
            <a:pPr marL="0" marR="0" lvl="0" indent="0" algn="ctr" rtl="0">
              <a:spcBef>
                <a:spcPts val="0"/>
              </a:spcBef>
              <a:spcAft>
                <a:spcPts val="0"/>
              </a:spcAft>
              <a:buNone/>
            </a:pPr>
            <a:r>
              <a:rPr lang="en-US" sz="2800" dirty="0">
                <a:solidFill>
                  <a:schemeClr val="lt1"/>
                </a:solidFill>
                <a:latin typeface="Tajawal Medium"/>
                <a:ea typeface="Tajawal Medium"/>
                <a:cs typeface="Tajawal Medium"/>
                <a:sym typeface="Tajawal Medium"/>
              </a:rPr>
              <a:t>08</a:t>
            </a:r>
            <a:endParaRPr sz="2800" dirty="0">
              <a:solidFill>
                <a:srgbClr val="FF9518"/>
              </a:solidFill>
              <a:latin typeface="Tajawal Medium"/>
              <a:ea typeface="Tajawal Medium"/>
              <a:cs typeface="Tajawal Medium"/>
              <a:sym typeface="Tajawal Medium"/>
            </a:endParaRPr>
          </a:p>
        </p:txBody>
      </p:sp>
      <p:sp>
        <p:nvSpPr>
          <p:cNvPr id="7" name="Title 1">
            <a:extLst>
              <a:ext uri="{FF2B5EF4-FFF2-40B4-BE49-F238E27FC236}">
                <a16:creationId xmlns:a16="http://schemas.microsoft.com/office/drawing/2014/main" id="{22CE5A5E-3C0E-4104-889E-241DEEE7C578}"/>
              </a:ext>
            </a:extLst>
          </p:cNvPr>
          <p:cNvSpPr txBox="1">
            <a:spLocks/>
          </p:cNvSpPr>
          <p:nvPr/>
        </p:nvSpPr>
        <p:spPr>
          <a:xfrm>
            <a:off x="2658899" y="619260"/>
            <a:ext cx="5601313" cy="679904"/>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2800" dirty="0">
                <a:solidFill>
                  <a:schemeClr val="bg1"/>
                </a:solidFill>
              </a:rPr>
              <a:t>Reference</a:t>
            </a:r>
          </a:p>
        </p:txBody>
      </p:sp>
      <p:pic>
        <p:nvPicPr>
          <p:cNvPr id="8" name="Google Shape;123;p4">
            <a:extLst>
              <a:ext uri="{FF2B5EF4-FFF2-40B4-BE49-F238E27FC236}">
                <a16:creationId xmlns:a16="http://schemas.microsoft.com/office/drawing/2014/main" id="{2F638A2E-7A51-4FB8-8E8B-C29BEBA708C9}"/>
              </a:ext>
            </a:extLst>
          </p:cNvPr>
          <p:cNvPicPr preferRelativeResize="0"/>
          <p:nvPr/>
        </p:nvPicPr>
        <p:blipFill rotWithShape="1">
          <a:blip r:embed="rId4">
            <a:alphaModFix/>
          </a:blip>
          <a:srcRect/>
          <a:stretch/>
        </p:blipFill>
        <p:spPr>
          <a:xfrm>
            <a:off x="-18374" y="2266599"/>
            <a:ext cx="238650" cy="2709534"/>
          </a:xfrm>
          <a:prstGeom prst="rect">
            <a:avLst/>
          </a:prstGeom>
          <a:noFill/>
          <a:ln>
            <a:noFill/>
          </a:ln>
        </p:spPr>
      </p:pic>
      <p:pic>
        <p:nvPicPr>
          <p:cNvPr id="9" name="Google Shape;122;p4">
            <a:extLst>
              <a:ext uri="{FF2B5EF4-FFF2-40B4-BE49-F238E27FC236}">
                <a16:creationId xmlns:a16="http://schemas.microsoft.com/office/drawing/2014/main" id="{A979C024-239F-4896-8B9B-745848DC6573}"/>
              </a:ext>
            </a:extLst>
          </p:cNvPr>
          <p:cNvPicPr preferRelativeResize="0"/>
          <p:nvPr/>
        </p:nvPicPr>
        <p:blipFill rotWithShape="1">
          <a:blip r:embed="rId5">
            <a:alphaModFix/>
          </a:blip>
          <a:srcRect/>
          <a:stretch/>
        </p:blipFill>
        <p:spPr>
          <a:xfrm>
            <a:off x="2274133" y="6033902"/>
            <a:ext cx="9902229" cy="204838"/>
          </a:xfrm>
          <a:prstGeom prst="rect">
            <a:avLst/>
          </a:prstGeom>
          <a:noFill/>
          <a:ln>
            <a:noFill/>
          </a:ln>
        </p:spPr>
      </p:pic>
      <p:pic>
        <p:nvPicPr>
          <p:cNvPr id="10" name="Google Shape;124;p4">
            <a:extLst>
              <a:ext uri="{FF2B5EF4-FFF2-40B4-BE49-F238E27FC236}">
                <a16:creationId xmlns:a16="http://schemas.microsoft.com/office/drawing/2014/main" id="{97BD22F7-78EA-458B-A773-3713AC834C48}"/>
              </a:ext>
            </a:extLst>
          </p:cNvPr>
          <p:cNvPicPr preferRelativeResize="0"/>
          <p:nvPr/>
        </p:nvPicPr>
        <p:blipFill rotWithShape="1">
          <a:blip r:embed="rId4">
            <a:alphaModFix/>
          </a:blip>
          <a:srcRect/>
          <a:stretch/>
        </p:blipFill>
        <p:spPr>
          <a:xfrm>
            <a:off x="11937712" y="2266599"/>
            <a:ext cx="238650" cy="2709534"/>
          </a:xfrm>
          <a:prstGeom prst="rect">
            <a:avLst/>
          </a:prstGeom>
          <a:noFill/>
          <a:ln>
            <a:noFill/>
          </a:ln>
        </p:spPr>
      </p:pic>
    </p:spTree>
    <p:extLst>
      <p:ext uri="{BB962C8B-B14F-4D97-AF65-F5344CB8AC3E}">
        <p14:creationId xmlns:p14="http://schemas.microsoft.com/office/powerpoint/2010/main" val="2079440674"/>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0</TotalTime>
  <Words>2063</Words>
  <Application>Microsoft Office PowerPoint</Application>
  <PresentationFormat>Widescreen</PresentationFormat>
  <Paragraphs>154</Paragraphs>
  <Slides>30</Slides>
  <Notes>1</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30</vt:i4>
      </vt:variant>
    </vt:vector>
  </HeadingPairs>
  <TitlesOfParts>
    <vt:vector size="35" baseType="lpstr">
      <vt:lpstr>Arial</vt:lpstr>
      <vt:lpstr>Calibri</vt:lpstr>
      <vt:lpstr>Calibri Light</vt:lpstr>
      <vt:lpstr>Tajawal Medium</vt:lpstr>
      <vt:lpstr>Office Theme</vt:lpstr>
      <vt:lpstr>PowerPoint Presentation</vt:lpstr>
      <vt:lpstr>Introduction</vt:lpstr>
      <vt:lpstr>The role of decision gates</vt:lpstr>
      <vt:lpstr>The role of decision gates</vt:lpstr>
      <vt:lpstr>Scheduling</vt:lpstr>
      <vt:lpstr>Scheduling</vt:lpstr>
      <vt:lpstr>Scheduling</vt:lpstr>
      <vt:lpstr>Scheduling</vt:lpstr>
      <vt:lpstr>Scheduling</vt:lpstr>
      <vt:lpstr>Planning for decision gates</vt:lpstr>
      <vt:lpstr>Planning for decision gates</vt:lpstr>
      <vt:lpstr>Planning for decision gates</vt:lpstr>
      <vt:lpstr>Planning for decision gates</vt:lpstr>
      <vt:lpstr>Planning for decision gates</vt:lpstr>
      <vt:lpstr>Planning for decision gates</vt:lpstr>
      <vt:lpstr>Planning for decision gates</vt:lpstr>
      <vt:lpstr>PowerPoint Presentation</vt:lpstr>
      <vt:lpstr>PowerPoint Presentation</vt:lpstr>
      <vt:lpstr>PowerPoint Presentation</vt:lpstr>
      <vt:lpstr>PowerPoint Presentation</vt:lpstr>
      <vt:lpstr>PowerPoint Presentation</vt:lpstr>
      <vt:lpstr>Passing through decision gates</vt:lpstr>
      <vt:lpstr>Passing through decision gates</vt:lpstr>
      <vt:lpstr>Passing through decision gates</vt:lpstr>
      <vt:lpstr>Passing through decision gates</vt:lpstr>
      <vt:lpstr>Passing through decision gates</vt:lpstr>
      <vt:lpstr>Decision gates as a business process</vt:lpstr>
      <vt:lpstr>Decision gates as a business process</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Abdul AlMohaimeed</dc:creator>
  <cp:lastModifiedBy>Sami Alzahrani</cp:lastModifiedBy>
  <cp:revision>51</cp:revision>
  <dcterms:created xsi:type="dcterms:W3CDTF">2020-10-15T07:04:09Z</dcterms:created>
  <dcterms:modified xsi:type="dcterms:W3CDTF">2021-11-05T16:27:35Z</dcterms:modified>
</cp:coreProperties>
</file>