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4"/>
  </p:notesMasterIdLst>
  <p:sldIdLst>
    <p:sldId id="256" r:id="rId2"/>
    <p:sldId id="258" r:id="rId3"/>
    <p:sldId id="259" r:id="rId4"/>
    <p:sldId id="260" r:id="rId5"/>
    <p:sldId id="261" r:id="rId6"/>
    <p:sldId id="297" r:id="rId7"/>
    <p:sldId id="263" r:id="rId8"/>
    <p:sldId id="298" r:id="rId9"/>
    <p:sldId id="299" r:id="rId10"/>
    <p:sldId id="300" r:id="rId11"/>
    <p:sldId id="301" r:id="rId12"/>
    <p:sldId id="304" r:id="rId13"/>
    <p:sldId id="305" r:id="rId14"/>
    <p:sldId id="306" r:id="rId15"/>
    <p:sldId id="307" r:id="rId16"/>
    <p:sldId id="308" r:id="rId17"/>
    <p:sldId id="309" r:id="rId18"/>
    <p:sldId id="310" r:id="rId19"/>
    <p:sldId id="311" r:id="rId20"/>
    <p:sldId id="312" r:id="rId21"/>
    <p:sldId id="313" r:id="rId22"/>
    <p:sldId id="314"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1" r:id="rId38"/>
    <p:sldId id="333" r:id="rId39"/>
    <p:sldId id="334" r:id="rId40"/>
    <p:sldId id="335" r:id="rId41"/>
    <p:sldId id="336" r:id="rId42"/>
    <p:sldId id="337" r:id="rId43"/>
    <p:sldId id="338" r:id="rId44"/>
    <p:sldId id="339" r:id="rId45"/>
    <p:sldId id="340" r:id="rId46"/>
    <p:sldId id="341" r:id="rId47"/>
    <p:sldId id="342" r:id="rId48"/>
    <p:sldId id="343" r:id="rId49"/>
    <p:sldId id="344" r:id="rId50"/>
    <p:sldId id="346" r:id="rId51"/>
    <p:sldId id="345" r:id="rId52"/>
    <p:sldId id="283" r:id="rId53"/>
    <p:sldId id="347" r:id="rId54"/>
    <p:sldId id="287" r:id="rId55"/>
    <p:sldId id="348" r:id="rId56"/>
    <p:sldId id="349" r:id="rId57"/>
    <p:sldId id="351" r:id="rId58"/>
    <p:sldId id="352" r:id="rId59"/>
    <p:sldId id="354" r:id="rId60"/>
    <p:sldId id="355" r:id="rId61"/>
    <p:sldId id="295" r:id="rId62"/>
    <p:sldId id="296" r:id="rId6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707531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40581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4873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0365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20174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791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extLst>
      <p:ext uri="{BB962C8B-B14F-4D97-AF65-F5344CB8AC3E}">
        <p14:creationId xmlns:p14="http://schemas.microsoft.com/office/powerpoint/2010/main" val="23774652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31915040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14016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9170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5624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3150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extLst>
      <p:ext uri="{BB962C8B-B14F-4D97-AF65-F5344CB8AC3E}">
        <p14:creationId xmlns:p14="http://schemas.microsoft.com/office/powerpoint/2010/main" val="395415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62393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7302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7113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98969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03252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5476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01389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2089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37868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08830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20167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83780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2454302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23867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88721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208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1107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70072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52365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72224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72185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78043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extLst>
      <p:ext uri="{BB962C8B-B14F-4D97-AF65-F5344CB8AC3E}">
        <p14:creationId xmlns:p14="http://schemas.microsoft.com/office/powerpoint/2010/main" val="20683819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38544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65154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extLst>
      <p:ext uri="{BB962C8B-B14F-4D97-AF65-F5344CB8AC3E}">
        <p14:creationId xmlns:p14="http://schemas.microsoft.com/office/powerpoint/2010/main" val="19782043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51</a:t>
            </a:fld>
            <a:endParaRPr/>
          </a:p>
        </p:txBody>
      </p:sp>
    </p:spTree>
    <p:extLst>
      <p:ext uri="{BB962C8B-B14F-4D97-AF65-F5344CB8AC3E}">
        <p14:creationId xmlns:p14="http://schemas.microsoft.com/office/powerpoint/2010/main" val="7415686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48145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562875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911742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232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191108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16815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3.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2.xml"/><Relationship Id="rId1" Type="http://schemas.openxmlformats.org/officeDocument/2006/relationships/slideLayout" Target="../slideLayouts/slideLayout8.xml"/><Relationship Id="rId6" Type="http://schemas.openxmlformats.org/officeDocument/2006/relationships/image" Target="../media/image19.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First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09062"/>
    </mc:Choice>
    <mc:Fallback xmlns="">
      <p:transition spd="slow" advTm="10906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6307898" y="2785710"/>
            <a:ext cx="44046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Business Analysis</a:t>
            </a:r>
            <a:endParaRPr sz="4400" b="1" dirty="0">
              <a:solidFill>
                <a:srgbClr val="00B0F0"/>
              </a:solidFill>
              <a:latin typeface="Times New Roman"/>
              <a:ea typeface="Times New Roman"/>
              <a:cs typeface="Times New Roman"/>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1</a:t>
            </a:r>
            <a:r>
              <a:rPr lang="en-US" sz="2800" b="1" baseline="30000" dirty="0" smtClean="0">
                <a:solidFill>
                  <a:schemeClr val="dk1"/>
                </a:solidFill>
                <a:latin typeface="Times New Roman"/>
                <a:ea typeface="Times New Roman"/>
                <a:cs typeface="Times New Roman"/>
                <a:sym typeface="Times New Roman"/>
              </a:rPr>
              <a:t>st</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2529"/>
    </mc:Choice>
    <mc:Fallback xmlns="">
      <p:transition spd="slow" advTm="1252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015849"/>
            <a:ext cx="9936480" cy="228998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1980276" y="2422952"/>
            <a:ext cx="7992567" cy="246261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4400" b="1" dirty="0" smtClean="0">
                <a:solidFill>
                  <a:srgbClr val="00B0F0"/>
                </a:solidFill>
                <a:latin typeface="Times New Roman" panose="02020603050405020304" pitchFamily="18" charset="0"/>
                <a:ea typeface="Calibri"/>
                <a:cs typeface="Times New Roman" panose="02020603050405020304" pitchFamily="18" charset="0"/>
                <a:sym typeface="Calibri"/>
              </a:rPr>
              <a:t>Introduction to Business Analysis and The Competencies of a Business Analyst</a:t>
            </a:r>
            <a:endParaRPr lang="en-US" sz="4400"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Week2</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Chapter1</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1539"/>
    </mc:Choice>
    <mc:Fallback xmlns="">
      <p:transition spd="slow" advTm="815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573488"/>
          </a:xfrm>
          <a:prstGeom prst="rect">
            <a:avLst/>
          </a:prstGeom>
          <a:solidFill>
            <a:srgbClr val="D8D8D8">
              <a:alpha val="49803"/>
            </a:srgbClr>
          </a:solidFill>
          <a:ln>
            <a:noFill/>
          </a:ln>
        </p:spPr>
      </p:pic>
      <p:sp>
        <p:nvSpPr>
          <p:cNvPr id="157" name="Google Shape;157;p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ltLang="en-US" sz="4000" b="1" dirty="0" smtClean="0">
                <a:solidFill>
                  <a:srgbClr val="00B0F0"/>
                </a:solidFill>
                <a:latin typeface="Times New Roman" panose="02020603050405020304" pitchFamily="18" charset="0"/>
                <a:cs typeface="Times New Roman" panose="02020603050405020304" pitchFamily="18" charset="0"/>
              </a:rPr>
              <a:t>Learning Objectives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Know the origins, and development of business analysis </a:t>
            </a:r>
            <a:endParaRPr lang="en-US" sz="2200" dirty="0" smtClean="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Understand the scope of business analysis work </a:t>
            </a:r>
            <a:endParaRPr lang="en-US" sz="2200" dirty="0" smtClean="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Understand the role and responsibilities of a business analyst </a:t>
            </a:r>
            <a:endParaRPr lang="en-US" sz="2200" dirty="0" smtClean="0">
              <a:solidFill>
                <a:schemeClr val="bg1"/>
              </a:solidFill>
              <a:latin typeface="Times New Roman" panose="02020603050405020304" pitchFamily="18" charset="0"/>
              <a:cs typeface="Times New Roman" panose="02020603050405020304" pitchFamily="18" charset="0"/>
              <a:sym typeface="Calibri"/>
            </a:endParaRPr>
          </a:p>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Know the business analysis maturity model </a:t>
            </a:r>
            <a:endParaRPr lang="en-US" sz="2200" dirty="0" smtClean="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Understand the Professionalism and business analysis </a:t>
            </a:r>
            <a:endParaRPr lang="en-US" sz="2200" dirty="0" smtClean="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Know the future of business analysis</a:t>
            </a:r>
            <a:endParaRPr lang="en-US" sz="2200" dirty="0" smtClean="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SzPts val="2000"/>
              <a:buFont typeface="Arial" panose="020B0604020202020204" pitchFamily="34" charset="0"/>
              <a:buChar char="•"/>
            </a:pPr>
            <a:r>
              <a:rPr lang="en-US" sz="2200" dirty="0" smtClean="0">
                <a:solidFill>
                  <a:schemeClr val="bg1"/>
                </a:solidFill>
                <a:latin typeface="Times New Roman" panose="02020603050405020304" pitchFamily="18" charset="0"/>
                <a:ea typeface="Calibri"/>
                <a:cs typeface="Times New Roman" panose="02020603050405020304" pitchFamily="18" charset="0"/>
                <a:sym typeface="Calibri"/>
              </a:rPr>
              <a:t>Know the personal qualities and knowledge of a business analyst </a:t>
            </a:r>
            <a:endParaRPr lang="en-US" altLang="en-US" sz="2200" dirty="0" smtClean="0">
              <a:solidFill>
                <a:schemeClr val="bg1"/>
              </a:solidFill>
              <a:latin typeface="Times New Roman" panose="02020603050405020304" pitchFamily="18" charset="0"/>
              <a:cs typeface="Times New Roman" panose="02020603050405020304" pitchFamily="18" charset="0"/>
            </a:endParaRPr>
          </a:p>
          <a:p>
            <a:pPr marL="360000" indent="-360000" algn="just">
              <a:spcBef>
                <a:spcPts val="600"/>
              </a:spcBef>
            </a:pPr>
            <a:endParaRPr lang="en-US" altLang="en-US" sz="2200" dirty="0" smtClean="0">
              <a:solidFill>
                <a:schemeClr val="bg1"/>
              </a:solidFill>
              <a:latin typeface="Times New Roman" panose="02020603050405020304" pitchFamily="18" charset="0"/>
              <a:cs typeface="Times New Roman" panose="02020603050405020304" pitchFamily="18" charset="0"/>
            </a:endParaRPr>
          </a:p>
          <a:p>
            <a:pPr marL="360000" indent="-360000" algn="just">
              <a:spcBef>
                <a:spcPts val="600"/>
              </a:spcBef>
            </a:pPr>
            <a:endParaRPr lang="en-US" altLang="en-EG" sz="2200" dirty="0" smtClean="0">
              <a:solidFill>
                <a:schemeClr val="bg1"/>
              </a:solidFill>
              <a:latin typeface="Times New Roman" panose="02020603050405020304" pitchFamily="18" charset="0"/>
              <a:cs typeface="Times New Roman" panose="02020603050405020304" pitchFamily="18" charset="0"/>
            </a:endParaRPr>
          </a:p>
          <a:p>
            <a:pPr marL="360000" indent="-360000" algn="just" defTabSz="809625">
              <a:spcBef>
                <a:spcPts val="600"/>
              </a:spcBef>
              <a:spcAft>
                <a:spcPts val="600"/>
              </a:spcAft>
            </a:pPr>
            <a:endParaRPr lang="en-US" altLang="en-US" sz="2200" dirty="0" smtClean="0">
              <a:solidFill>
                <a:schemeClr val="bg1"/>
              </a:solidFill>
              <a:latin typeface="Times New Roman" panose="02020603050405020304" pitchFamily="18" charset="0"/>
              <a:cs typeface="Times New Roman" panose="02020603050405020304" pitchFamily="18" charset="0"/>
            </a:endParaRPr>
          </a:p>
          <a:p>
            <a:endParaRPr lang="en-US" sz="2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4050"/>
    </mc:Choice>
    <mc:Fallback xmlns="">
      <p:transition spd="slow" advTm="20405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3982557" y="1271820"/>
            <a:ext cx="9183109"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bg1"/>
                </a:solidFill>
                <a:latin typeface="Times New Roman" panose="02020603050405020304" pitchFamily="18" charset="0"/>
                <a:cs typeface="Times New Roman" panose="02020603050405020304" pitchFamily="18" charset="0"/>
              </a:rPr>
              <a:t>INTRODUCTION</a:t>
            </a:r>
          </a:p>
          <a:p>
            <a:pPr algn="just"/>
            <a:r>
              <a:rPr lang="en-US" sz="2400" dirty="0" smtClean="0">
                <a:solidFill>
                  <a:schemeClr val="bg1"/>
                </a:solidFill>
                <a:latin typeface="Times New Roman" panose="02020603050405020304" pitchFamily="18" charset="0"/>
                <a:cs typeface="Times New Roman" panose="02020603050405020304" pitchFamily="18" charset="0"/>
              </a:rPr>
              <a:t>Business analysis is a crucial discipline that helps organizations identify and solve business problems. It involves understanding the needs of stakeholders, analyzing processes, and recommending solutions to improve efficiency and achieve business goals. Business analysts play a vital role in bridging the gap between business objectives and technology solutions.</a:t>
            </a:r>
            <a:endParaRPr lang="en-US" sz="24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916"/>
    </mc:Choice>
    <mc:Fallback xmlns="">
      <p:transition spd="slow" advTm="5491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3873885" y="1358370"/>
            <a:ext cx="9183109"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77079" y="2090490"/>
            <a:ext cx="6303746" cy="41240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Clr>
                <a:schemeClr val="bg1"/>
              </a:buClr>
              <a:buFont typeface="+mj-lt"/>
              <a:buAutoNum type="arabicPeriod"/>
            </a:pPr>
            <a:r>
              <a:rPr lang="en-US" sz="2100" b="1" dirty="0" smtClean="0">
                <a:solidFill>
                  <a:schemeClr val="bg1"/>
                </a:solidFill>
                <a:latin typeface="Times New Roman" panose="02020603050405020304" pitchFamily="18" charset="0"/>
                <a:cs typeface="Times New Roman" panose="02020603050405020304" pitchFamily="18" charset="0"/>
              </a:rPr>
              <a:t>THE ORIGINS OF BUSINESS ANALYSIS</a:t>
            </a:r>
          </a:p>
          <a:p>
            <a:pPr algn="just" fontAlgn="base"/>
            <a:r>
              <a:rPr lang="en-US" sz="2100" dirty="0" smtClean="0">
                <a:solidFill>
                  <a:schemeClr val="bg1"/>
                </a:solidFill>
                <a:latin typeface="Times New Roman" panose="02020603050405020304" pitchFamily="18" charset="0"/>
                <a:cs typeface="Times New Roman" panose="02020603050405020304" pitchFamily="18" charset="0"/>
              </a:rPr>
              <a:t>The roots of business analysis can be traced back to the early days of industrialization when businesses started to realize the need for systematic analysis and improvement of their operations. However, it was not until the mid-20th century that the discipline of business analysis began to take shape.</a:t>
            </a:r>
            <a:endParaRPr lang="en-US" sz="2100" b="1" dirty="0" smtClean="0">
              <a:solidFill>
                <a:schemeClr val="bg1"/>
              </a:solidFill>
              <a:latin typeface="Times New Roman" panose="02020603050405020304" pitchFamily="18" charset="0"/>
              <a:cs typeface="Times New Roman" panose="02020603050405020304" pitchFamily="18" charset="0"/>
            </a:endParaRPr>
          </a:p>
          <a:p>
            <a:pPr algn="just" fontAlgn="base"/>
            <a:r>
              <a:rPr lang="en-US" sz="2100" dirty="0" smtClean="0">
                <a:solidFill>
                  <a:schemeClr val="bg1"/>
                </a:solidFill>
                <a:latin typeface="Times New Roman" panose="02020603050405020304" pitchFamily="18" charset="0"/>
                <a:cs typeface="Times New Roman" panose="02020603050405020304" pitchFamily="18" charset="0"/>
              </a:rPr>
              <a:t>In the early days, business analysis was primarily focused on improving manufacturing processes and increasing productivity. Techniques such as time and motion studies were used to analyze workflows and identify bottlenecks. The goal was to optimize operations and reduce costs.</a:t>
            </a:r>
            <a:endParaRPr lang="en-US" sz="21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54916"/>
    </mc:Choice>
    <mc:Fallback xmlns="">
      <p:transition spd="slow" advTm="5491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2326400"/>
            <a:ext cx="6330331" cy="32470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chemeClr val="bg1"/>
                </a:solidFill>
                <a:latin typeface="Times New Roman" panose="02020603050405020304" pitchFamily="18" charset="0"/>
                <a:cs typeface="Times New Roman" panose="02020603050405020304" pitchFamily="18" charset="0"/>
              </a:rPr>
              <a:t>1. THE DEVELOPMENT OF BUSINESS ANALYSIS</a:t>
            </a:r>
            <a:endParaRPr lang="en-US" sz="2400" dirty="0" smtClean="0">
              <a:solidFill>
                <a:schemeClr val="bg1"/>
              </a:solidFill>
              <a:latin typeface="Times New Roman" panose="02020603050405020304" pitchFamily="18" charset="0"/>
              <a:cs typeface="Times New Roman" panose="02020603050405020304" pitchFamily="18" charset="0"/>
            </a:endParaRPr>
          </a:p>
          <a:p>
            <a:pPr marL="342900" indent="-342900">
              <a:buClr>
                <a:schemeClr val="bg1"/>
              </a:buClr>
              <a:buFont typeface="Arial" panose="020B0604020202020204" pitchFamily="34" charset="0"/>
              <a:buChar char="•"/>
            </a:pPr>
            <a:r>
              <a:rPr lang="en-US" sz="2400" b="1" dirty="0" smtClean="0">
                <a:solidFill>
                  <a:schemeClr val="bg1"/>
                </a:solidFill>
                <a:latin typeface="Times New Roman" panose="02020603050405020304" pitchFamily="18" charset="0"/>
                <a:cs typeface="Times New Roman" panose="02020603050405020304" pitchFamily="18" charset="0"/>
              </a:rPr>
              <a:t>The impact of outsourcing</a:t>
            </a:r>
          </a:p>
          <a:p>
            <a:pPr marL="342900" indent="-342900">
              <a:buClr>
                <a:schemeClr val="bg1"/>
              </a:buClr>
              <a:buFont typeface="Arial" panose="020B0604020202020204" pitchFamily="34" charset="0"/>
              <a:buChar char="•"/>
            </a:pPr>
            <a:r>
              <a:rPr lang="en-US" sz="2400" b="1" dirty="0" smtClean="0">
                <a:solidFill>
                  <a:schemeClr val="bg1"/>
                </a:solidFill>
                <a:latin typeface="Times New Roman" panose="02020603050405020304" pitchFamily="18" charset="0"/>
                <a:cs typeface="Times New Roman" panose="02020603050405020304" pitchFamily="18" charset="0"/>
              </a:rPr>
              <a:t>Competitive advantage of using IT</a:t>
            </a:r>
          </a:p>
          <a:p>
            <a:pPr marL="342900" indent="-342900">
              <a:buClr>
                <a:schemeClr val="bg1"/>
              </a:buClr>
              <a:buFont typeface="Arial" panose="020B0604020202020204" pitchFamily="34" charset="0"/>
              <a:buChar char="•"/>
            </a:pPr>
            <a:r>
              <a:rPr lang="en-US" sz="2400" b="1" dirty="0" smtClean="0">
                <a:solidFill>
                  <a:schemeClr val="bg1"/>
                </a:solidFill>
                <a:latin typeface="Times New Roman" panose="02020603050405020304" pitchFamily="18" charset="0"/>
                <a:cs typeface="Times New Roman" panose="02020603050405020304" pitchFamily="18" charset="0"/>
              </a:rPr>
              <a:t>Successful business change</a:t>
            </a:r>
          </a:p>
          <a:p>
            <a:pPr marL="342900" indent="-342900">
              <a:buClr>
                <a:schemeClr val="bg1"/>
              </a:buClr>
              <a:buFont typeface="Arial" panose="020B0604020202020204" pitchFamily="34" charset="0"/>
              <a:buChar char="•"/>
            </a:pPr>
            <a:r>
              <a:rPr lang="en-US" sz="2400" b="1" dirty="0" smtClean="0">
                <a:solidFill>
                  <a:schemeClr val="bg1"/>
                </a:solidFill>
                <a:latin typeface="Times New Roman" panose="02020603050405020304" pitchFamily="18" charset="0"/>
                <a:cs typeface="Times New Roman" panose="02020603050405020304" pitchFamily="18" charset="0"/>
              </a:rPr>
              <a:t>The importance of the business analyst</a:t>
            </a:r>
          </a:p>
          <a:p>
            <a:pPr marL="342900" indent="-342900">
              <a:buClr>
                <a:schemeClr val="bg1"/>
              </a:buClr>
              <a:buFont typeface="Arial" panose="020B0604020202020204" pitchFamily="34" charset="0"/>
              <a:buChar char="•"/>
            </a:pPr>
            <a:r>
              <a:rPr lang="en-US" sz="2400" b="1" dirty="0" smtClean="0">
                <a:solidFill>
                  <a:schemeClr val="bg1"/>
                </a:solidFill>
                <a:latin typeface="Times New Roman" panose="02020603050405020304" pitchFamily="18" charset="0"/>
                <a:cs typeface="Times New Roman" panose="02020603050405020304" pitchFamily="18" charset="0"/>
              </a:rPr>
              <a:t>Business analysts as internal consultants</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873885" y="135837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65840" y="2022939"/>
            <a:ext cx="10515600" cy="266170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1. THE DEVELOPMENT OF BUSINESS ANALYSIS</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The impact of outsourcing</a:t>
            </a:r>
          </a:p>
          <a:p>
            <a:pPr algn="just"/>
            <a:r>
              <a:rPr lang="en-US" sz="2400" dirty="0" smtClean="0">
                <a:latin typeface="Times New Roman" panose="02020603050405020304" pitchFamily="18" charset="0"/>
                <a:cs typeface="Times New Roman" panose="02020603050405020304" pitchFamily="18" charset="0"/>
              </a:rPr>
              <a:t>The outsourcing business model has undoubtedly been a catalyst for the development of the business analysis function as more and more organizations recognize the importance of business representation during the development and implementation of IT systems.</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765840" y="1811867"/>
            <a:ext cx="10515600" cy="42206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2000" b="1" dirty="0" smtClean="0">
                <a:latin typeface="Times New Roman" panose="02020603050405020304" pitchFamily="18" charset="0"/>
                <a:cs typeface="Times New Roman" panose="02020603050405020304" pitchFamily="18" charset="0"/>
              </a:rPr>
              <a:t>1. THE DEVELOPMENT OF BUSINESS ANALYSIS</a:t>
            </a:r>
          </a:p>
          <a:p>
            <a:pPr marL="342900" indent="-342900" algn="just">
              <a:lnSpc>
                <a:spcPct val="120000"/>
              </a:lnSpc>
              <a:buFont typeface="Arial" panose="020B0604020202020204" pitchFamily="34" charset="0"/>
              <a:buChar char="•"/>
            </a:pPr>
            <a:r>
              <a:rPr lang="en-US" sz="1900" b="1" dirty="0" smtClean="0">
                <a:latin typeface="Times New Roman" panose="02020603050405020304" pitchFamily="18" charset="0"/>
                <a:cs typeface="Times New Roman" panose="02020603050405020304" pitchFamily="18" charset="0"/>
              </a:rPr>
              <a:t>Competitive advantage of using IT</a:t>
            </a:r>
          </a:p>
          <a:p>
            <a:pPr algn="just">
              <a:lnSpc>
                <a:spcPct val="120000"/>
              </a:lnSpc>
            </a:pPr>
            <a:r>
              <a:rPr lang="en-US" sz="1900" dirty="0" smtClean="0">
                <a:latin typeface="Times New Roman" panose="02020603050405020304" pitchFamily="18" charset="0"/>
                <a:cs typeface="Times New Roman" panose="02020603050405020304" pitchFamily="18" charset="0"/>
              </a:rPr>
              <a:t>parallel development that has helped to increase the profile of business analysis and define the business analyst role, has been the growing recognition that three factors need to be present in order for the IT systems to deliver competitive advantage.</a:t>
            </a:r>
          </a:p>
          <a:p>
            <a:pPr algn="just">
              <a:lnSpc>
                <a:spcPct val="120000"/>
              </a:lnSpc>
            </a:pPr>
            <a:r>
              <a:rPr lang="en-US" sz="1900" b="1" dirty="0" smtClean="0">
                <a:latin typeface="Times New Roman" panose="02020603050405020304" pitchFamily="18" charset="0"/>
                <a:cs typeface="Times New Roman" panose="02020603050405020304" pitchFamily="18" charset="0"/>
              </a:rPr>
              <a:t>First,</a:t>
            </a:r>
            <a:r>
              <a:rPr lang="en-US" sz="1900" dirty="0" smtClean="0">
                <a:latin typeface="Times New Roman" panose="02020603050405020304" pitchFamily="18" charset="0"/>
                <a:cs typeface="Times New Roman" panose="02020603050405020304" pitchFamily="18" charset="0"/>
              </a:rPr>
              <a:t> the needs of the business must drive the development of the IT systems;</a:t>
            </a:r>
          </a:p>
          <a:p>
            <a:pPr algn="just">
              <a:lnSpc>
                <a:spcPct val="120000"/>
              </a:lnSpc>
            </a:pPr>
            <a:r>
              <a:rPr lang="en-US" sz="1900" b="1" dirty="0" smtClean="0">
                <a:latin typeface="Times New Roman" panose="02020603050405020304" pitchFamily="18" charset="0"/>
                <a:cs typeface="Times New Roman" panose="02020603050405020304" pitchFamily="18" charset="0"/>
              </a:rPr>
              <a:t>second,</a:t>
            </a:r>
            <a:r>
              <a:rPr lang="en-US" sz="1900" dirty="0" smtClean="0">
                <a:latin typeface="Times New Roman" panose="02020603050405020304" pitchFamily="18" charset="0"/>
                <a:cs typeface="Times New Roman" panose="02020603050405020304" pitchFamily="18" charset="0"/>
              </a:rPr>
              <a:t> the implementation of an IT system must be accompanied by the necessary business changes,  and </a:t>
            </a:r>
          </a:p>
          <a:p>
            <a:pPr algn="just">
              <a:lnSpc>
                <a:spcPct val="120000"/>
              </a:lnSpc>
            </a:pPr>
            <a:r>
              <a:rPr lang="en-US" sz="1900" b="1" dirty="0" smtClean="0">
                <a:latin typeface="Times New Roman" panose="02020603050405020304" pitchFamily="18" charset="0"/>
                <a:cs typeface="Times New Roman" panose="02020603050405020304" pitchFamily="18" charset="0"/>
              </a:rPr>
              <a:t>third,</a:t>
            </a:r>
            <a:r>
              <a:rPr lang="en-US" sz="1900" dirty="0" smtClean="0">
                <a:latin typeface="Times New Roman" panose="02020603050405020304" pitchFamily="18" charset="0"/>
                <a:cs typeface="Times New Roman" panose="02020603050405020304" pitchFamily="18" charset="0"/>
              </a:rPr>
              <a:t> the requirements for IT systems must be defined with rigor and accuracy.</a:t>
            </a:r>
            <a:endParaRPr lang="en-US" sz="1900" dirty="0">
              <a:latin typeface="Times New Roman" panose="02020603050405020304" pitchFamily="18" charset="0"/>
              <a:cs typeface="Times New Roman" panose="02020603050405020304" pitchFamily="18" charset="0"/>
            </a:endParaRPr>
          </a:p>
          <a:p>
            <a:pPr algn="just">
              <a:lnSpc>
                <a:spcPct val="120000"/>
              </a:lnSpc>
            </a:pPr>
            <a:endParaRPr lang="en-US" sz="1900" dirty="0" smtClean="0">
              <a:latin typeface="Times New Roman" panose="02020603050405020304" pitchFamily="18" charset="0"/>
              <a:cs typeface="Times New Roman" panose="02020603050405020304" pitchFamily="18" charset="0"/>
            </a:endParaRPr>
          </a:p>
          <a:p>
            <a:pPr algn="just">
              <a:lnSpc>
                <a:spcPct val="120000"/>
              </a:lnSpc>
            </a:pPr>
            <a:r>
              <a:rPr lang="en-US" sz="1900" dirty="0" smtClean="0">
                <a:latin typeface="Times New Roman" panose="02020603050405020304" pitchFamily="18" charset="0"/>
                <a:cs typeface="Times New Roman" panose="02020603050405020304" pitchFamily="18" charset="0"/>
              </a:rPr>
              <a:t>The traditional systems analyst role operated primarily in the last area; today’s business challenges require all three areas to be addressed. </a:t>
            </a:r>
          </a:p>
        </p:txBody>
      </p:sp>
    </p:spTree>
    <p:extLst>
      <p:ext uri="{BB962C8B-B14F-4D97-AF65-F5344CB8AC3E}">
        <p14:creationId xmlns:p14="http://schemas.microsoft.com/office/powerpoint/2010/main" val="2827985701"/>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7" y="1825625"/>
            <a:ext cx="10557933"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1. THE DEVELOPMENT OF BUSINESS ANALYSIS</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Successful business change</a:t>
            </a:r>
          </a:p>
          <a:p>
            <a:pPr algn="just"/>
            <a:r>
              <a:rPr lang="en-US" sz="2400" dirty="0" smtClean="0">
                <a:latin typeface="Times New Roman" panose="02020603050405020304" pitchFamily="18" charset="0"/>
                <a:cs typeface="Times New Roman" panose="02020603050405020304" pitchFamily="18" charset="0"/>
              </a:rPr>
              <a:t>During the last few years, organizations have adopted a broader view – from IT projects to business change programs.</a:t>
            </a:r>
          </a:p>
          <a:p>
            <a:pPr algn="just"/>
            <a:r>
              <a:rPr lang="en-US" sz="2400" b="1" dirty="0" smtClean="0">
                <a:latin typeface="Times New Roman" panose="02020603050405020304" pitchFamily="18" charset="0"/>
                <a:cs typeface="Times New Roman" panose="02020603050405020304" pitchFamily="18" charset="0"/>
              </a:rPr>
              <a:t>Figure 1.1 </a:t>
            </a:r>
            <a:r>
              <a:rPr lang="en-US" sz="2400" dirty="0" smtClean="0">
                <a:latin typeface="Times New Roman" panose="02020603050405020304" pitchFamily="18" charset="0"/>
                <a:cs typeface="Times New Roman" panose="02020603050405020304" pitchFamily="18" charset="0"/>
              </a:rPr>
              <a:t>shows a typical business change lifecycle. </a:t>
            </a:r>
          </a:p>
          <a:p>
            <a:pPr algn="just"/>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The early part of the business change lifecycle – Alignment and Definition – is concerned with the analysis of the organization, its business needs and requirements in order to determine new ways of working that will improve the organization's efficiency and effectiveness.</a:t>
            </a:r>
          </a:p>
          <a:p>
            <a:pPr algn="just"/>
            <a:endParaRPr lang="en-US" sz="2400" b="1"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6026816"/>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3"/>
          <p:cNvPicPr>
            <a:picLocks noChangeAspect="1"/>
          </p:cNvPicPr>
          <p:nvPr/>
        </p:nvPicPr>
        <p:blipFill>
          <a:blip r:embed="rId4"/>
          <a:stretch>
            <a:fillRect/>
          </a:stretch>
        </p:blipFill>
        <p:spPr>
          <a:xfrm>
            <a:off x="762000" y="2143315"/>
            <a:ext cx="9373891" cy="3905177"/>
          </a:xfrm>
          <a:prstGeom prst="rect">
            <a:avLst/>
          </a:prstGeom>
        </p:spPr>
      </p:pic>
      <p:sp>
        <p:nvSpPr>
          <p:cNvPr id="11" name="Title 1"/>
          <p:cNvSpPr txBox="1">
            <a:spLocks/>
          </p:cNvSpPr>
          <p:nvPr/>
        </p:nvSpPr>
        <p:spPr>
          <a:xfrm>
            <a:off x="765840" y="1726227"/>
            <a:ext cx="5364027" cy="435325"/>
          </a:xfrm>
          <a:prstGeom prst="rect">
            <a:avLst/>
          </a:prstGeom>
        </p:spPr>
        <p:txBody>
          <a:bodyPr>
            <a:normAutofit fontScale="8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smtClean="0">
                <a:latin typeface="Times New Roman" panose="02020603050405020304" pitchFamily="18" charset="0"/>
                <a:cs typeface="Times New Roman" panose="02020603050405020304" pitchFamily="18" charset="0"/>
              </a:rPr>
              <a:t>Successful business change cont.</a:t>
            </a:r>
            <a:endParaRPr lang="en-US" sz="3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1533566"/>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61999" y="1808557"/>
            <a:ext cx="10481734" cy="42399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latin typeface="Times New Roman" panose="02020603050405020304" pitchFamily="18" charset="0"/>
                <a:cs typeface="Times New Roman" panose="02020603050405020304" pitchFamily="18" charset="0"/>
              </a:rPr>
              <a:t>1. THE DEVELOPMENT OF BUSINESS ANALYSIS</a:t>
            </a:r>
            <a:endParaRPr lang="en-US" sz="20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000" b="1" dirty="0" smtClean="0">
                <a:latin typeface="Times New Roman" panose="02020603050405020304" pitchFamily="18" charset="0"/>
                <a:cs typeface="Times New Roman" panose="02020603050405020304" pitchFamily="18" charset="0"/>
              </a:rPr>
              <a:t>The importance of the business analyst</a:t>
            </a:r>
          </a:p>
          <a:p>
            <a:pPr algn="just"/>
            <a:r>
              <a:rPr lang="en-US" sz="2000" dirty="0" smtClean="0">
                <a:latin typeface="Times New Roman" panose="02020603050405020304" pitchFamily="18" charset="0"/>
                <a:cs typeface="Times New Roman" panose="02020603050405020304" pitchFamily="18" charset="0"/>
              </a:rPr>
              <a:t>The analysis work falls within the remit of business analysis yet, in many organizations, a coherent approach to business change, that includes business analysts in the business change lifecycle, is still awaited.</a:t>
            </a:r>
          </a:p>
          <a:p>
            <a:pPr algn="just"/>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These factors have led directly to the development of the business analyst role. Having identified the relevance of the business analyst role needs to recognize the potential this can offer, particularly in a global economic environment where budgets are limited and waste of financial resources unacceptable.</a:t>
            </a:r>
          </a:p>
          <a:p>
            <a:pPr algn="just"/>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The importance of using investment funds wisely and delivering the business benefits predicted for business change initiatives, has becoming increasingly necessary to the survival of organizations.  </a:t>
            </a:r>
          </a:p>
          <a:p>
            <a:pPr algn="just"/>
            <a:endParaRPr lang="en-US" sz="2000" dirty="0" smtClean="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2830521"/>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617280" y="2143316"/>
            <a:ext cx="10515600" cy="2290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1. THE DEVELOPMENT OF BUSINESS ANALYSIS</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Business analysts as internal consultants</a:t>
            </a:r>
          </a:p>
          <a:p>
            <a:pPr algn="just"/>
            <a:r>
              <a:rPr lang="en-US" sz="2200" dirty="0" smtClean="0">
                <a:latin typeface="Times New Roman" panose="02020603050405020304" pitchFamily="18" charset="0"/>
                <a:cs typeface="Times New Roman" panose="02020603050405020304" pitchFamily="18" charset="0"/>
              </a:rPr>
              <a:t>Many organizations use external consultants to provide expert advice throughout the business change lifecycle. Consequently, there have been increasing numbers of business analysts working as internal consultants over the last decade.</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6300478"/>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00181"/>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200" b="1" dirty="0">
                <a:solidFill>
                  <a:schemeClr val="bg1"/>
                </a:solidFill>
                <a:latin typeface="Times New Roman" panose="02020603050405020304" pitchFamily="18" charset="0"/>
                <a:cs typeface="Times New Roman" panose="02020603050405020304" pitchFamily="18" charset="0"/>
              </a:rPr>
              <a:t>2. THE SCOPE OF BUSINESS ANALYSIS WORK</a:t>
            </a:r>
          </a:p>
          <a:p>
            <a:pPr marL="342900" indent="-34290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The range of analysis activities</a:t>
            </a:r>
          </a:p>
          <a:p>
            <a:pPr marL="0" indent="0" algn="just">
              <a:buNone/>
            </a:pPr>
            <a:r>
              <a:rPr lang="en-US" sz="2200" dirty="0">
                <a:solidFill>
                  <a:schemeClr val="bg1"/>
                </a:solidFill>
                <a:latin typeface="Times New Roman" panose="02020603050405020304" pitchFamily="18" charset="0"/>
                <a:cs typeface="Times New Roman" panose="02020603050405020304" pitchFamily="18" charset="0"/>
              </a:rPr>
              <a:t>Discussions with several hundred business analysts, across a range of business forums, have established that business analysis roles do not always accurately represent the range of responsibilities that business analysts are capable of fulfilling.</a:t>
            </a:r>
          </a:p>
          <a:p>
            <a:pPr marL="0" indent="0" algn="just">
              <a:buNone/>
            </a:pPr>
            <a:r>
              <a:rPr lang="en-US" sz="2200" dirty="0">
                <a:solidFill>
                  <a:schemeClr val="bg1"/>
                </a:solidFill>
                <a:latin typeface="Times New Roman" panose="02020603050405020304" pitchFamily="18" charset="0"/>
                <a:cs typeface="Times New Roman" panose="02020603050405020304" pitchFamily="18" charset="0"/>
              </a:rPr>
              <a:t>The range of analysis activities One way in which we can consider the business analyst role is to examine the potential extent of analysis work.</a:t>
            </a:r>
          </a:p>
          <a:p>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778609" y="1192102"/>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300" b="1" dirty="0">
                <a:solidFill>
                  <a:schemeClr val="bg1"/>
                </a:solidFill>
                <a:latin typeface="Times New Roman" panose="02020603050405020304" pitchFamily="18" charset="0"/>
                <a:cs typeface="Times New Roman" panose="02020603050405020304" pitchFamily="18" charset="0"/>
              </a:rPr>
              <a:t>2. THE SCOPE OF BUSINESS ANALYSIS WORK</a:t>
            </a:r>
          </a:p>
          <a:p>
            <a:pPr marL="0" indent="0" algn="just">
              <a:buNone/>
            </a:pPr>
            <a:r>
              <a:rPr lang="en-US" sz="2300" dirty="0">
                <a:solidFill>
                  <a:schemeClr val="bg1"/>
                </a:solidFill>
                <a:latin typeface="Times New Roman" panose="02020603050405020304" pitchFamily="18" charset="0"/>
                <a:cs typeface="Times New Roman" panose="02020603050405020304" pitchFamily="18" charset="0"/>
              </a:rPr>
              <a:t>For example, consultants may specialize in strategic analysis but also get involved in business process redesign to make a reality of their strategies, and good systems analysts have always understood the need to understand the overall business context of the systems they are developing.</a:t>
            </a:r>
          </a:p>
          <a:p>
            <a:pPr marL="0" indent="0" algn="just">
              <a:buNone/>
            </a:pPr>
            <a:r>
              <a:rPr lang="en-US" sz="2300" b="1" dirty="0">
                <a:solidFill>
                  <a:schemeClr val="bg1"/>
                </a:solidFill>
                <a:latin typeface="Times New Roman" panose="02020603050405020304" pitchFamily="18" charset="0"/>
                <a:cs typeface="Times New Roman" panose="02020603050405020304" pitchFamily="18" charset="0"/>
              </a:rPr>
              <a:t>Figure 1.2 </a:t>
            </a:r>
            <a:r>
              <a:rPr lang="en-US" sz="2300" dirty="0">
                <a:solidFill>
                  <a:schemeClr val="bg1"/>
                </a:solidFill>
                <a:latin typeface="Times New Roman" panose="02020603050405020304" pitchFamily="18" charset="0"/>
                <a:cs typeface="Times New Roman" panose="02020603050405020304" pitchFamily="18" charset="0"/>
              </a:rPr>
              <a:t>shows three areas that might be considered to be within the province of the business analyst.</a:t>
            </a:r>
          </a:p>
          <a:p>
            <a:endParaRPr lang="en-US" sz="23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778609" y="1212844"/>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9699650"/>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latin typeface="Times New Roman" panose="02020603050405020304" pitchFamily="18" charset="0"/>
                <a:cs typeface="Times New Roman" panose="02020603050405020304" pitchFamily="18" charset="0"/>
              </a:rPr>
              <a:t>2. THE SCOPE OF BUSINESS ANALYSIS WORK cont. </a:t>
            </a: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The range of analysis activities</a:t>
            </a:r>
          </a:p>
          <a:p>
            <a:endParaRPr lang="en-US"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4"/>
          <a:stretch>
            <a:fillRect/>
          </a:stretch>
        </p:blipFill>
        <p:spPr>
          <a:xfrm>
            <a:off x="1540933" y="2827867"/>
            <a:ext cx="7956155" cy="3220625"/>
          </a:xfrm>
          <a:prstGeom prst="rect">
            <a:avLst/>
          </a:prstGeom>
        </p:spPr>
      </p:pic>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684933" cy="45312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r>
              <a:rPr lang="en-US" sz="2000" b="1" dirty="0">
                <a:latin typeface="Times New Roman" panose="02020603050405020304" pitchFamily="18" charset="0"/>
                <a:cs typeface="Times New Roman" panose="02020603050405020304" pitchFamily="18" charset="0"/>
              </a:rPr>
              <a:t>THE SCOPE OF BUSINESS ANALYSIS WORK cont. </a:t>
            </a:r>
          </a:p>
          <a:p>
            <a:pPr algn="just"/>
            <a:r>
              <a:rPr lang="en-US" sz="2000" b="1" dirty="0">
                <a:latin typeface="Times New Roman" panose="02020603050405020304" pitchFamily="18" charset="0"/>
                <a:cs typeface="Times New Roman" panose="02020603050405020304" pitchFamily="18" charset="0"/>
              </a:rPr>
              <a:t>The range of analysis activities</a:t>
            </a:r>
          </a:p>
          <a:p>
            <a:pPr algn="just"/>
            <a:r>
              <a:rPr lang="en-US" sz="2000" b="1" dirty="0">
                <a:latin typeface="Times New Roman" panose="02020603050405020304" pitchFamily="18" charset="0"/>
                <a:cs typeface="Times New Roman" panose="02020603050405020304" pitchFamily="18" charset="0"/>
              </a:rPr>
              <a:t>	-Strategic analysis and definition</a:t>
            </a:r>
          </a:p>
          <a:p>
            <a:pPr algn="just"/>
            <a:r>
              <a:rPr lang="en-US" sz="1800" dirty="0">
                <a:latin typeface="Times New Roman" panose="02020603050405020304" pitchFamily="18" charset="0"/>
                <a:cs typeface="Times New Roman" panose="02020603050405020304" pitchFamily="18" charset="0"/>
              </a:rPr>
              <a:t>Some business analysts may be required to undertake strategic analysis and identify business transformation actions, but it is more likely that they will have a role to play in supporting this activity.</a:t>
            </a:r>
            <a:br>
              <a:rPr lang="en-US" sz="1800" dirty="0">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However, business analysts are expected to have access to information about their organization's business strategy and be able to understand it, as their work will need to support the execution of this strategy.</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The use of IT to enable business improvements and the opportunities presented by technology will need to be considered during any strategy analysis and the business analysts are the specialist team that should be able to advise on the use of technology to drive business change.</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Given these issues, while strategic analysis work is not core to business analysis, business analysts will need a good understanding of how strategy is developed and the impact upon the work of the IT and business change functions.</a:t>
            </a: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801121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45067" y="1678080"/>
            <a:ext cx="10608733" cy="4370412"/>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2400" b="1" dirty="0" smtClean="0">
                <a:latin typeface="Times New Roman" panose="02020603050405020304" pitchFamily="18" charset="0"/>
                <a:cs typeface="Times New Roman" panose="02020603050405020304" pitchFamily="18" charset="0"/>
              </a:rPr>
              <a:t>2. THE SCOPE OF BUSINESS ANALYSIS WORK cont. </a:t>
            </a:r>
          </a:p>
          <a:p>
            <a:pPr algn="just">
              <a:lnSpc>
                <a:spcPct val="120000"/>
              </a:lnSpc>
            </a:pPr>
            <a:r>
              <a:rPr lang="en-US" sz="2200" b="1" dirty="0" smtClean="0">
                <a:latin typeface="Times New Roman" panose="02020603050405020304" pitchFamily="18" charset="0"/>
                <a:cs typeface="Times New Roman" panose="02020603050405020304" pitchFamily="18" charset="0"/>
              </a:rPr>
              <a:t>The range of analysis activities</a:t>
            </a:r>
          </a:p>
          <a:p>
            <a:pPr algn="just">
              <a:lnSpc>
                <a:spcPct val="120000"/>
              </a:lnSpc>
            </a:pPr>
            <a:r>
              <a:rPr lang="en-US" sz="2200" b="1" dirty="0" smtClean="0">
                <a:latin typeface="Times New Roman" panose="02020603050405020304" pitchFamily="18" charset="0"/>
                <a:cs typeface="Times New Roman" panose="02020603050405020304" pitchFamily="18" charset="0"/>
              </a:rPr>
              <a:t> 	- IT systems analysis</a:t>
            </a:r>
          </a:p>
          <a:p>
            <a:pPr algn="just">
              <a:lnSpc>
                <a:spcPct val="120000"/>
              </a:lnSpc>
            </a:pPr>
            <a:r>
              <a:rPr lang="en-US" sz="2200" dirty="0" smtClean="0">
                <a:latin typeface="Times New Roman" panose="02020603050405020304" pitchFamily="18" charset="0"/>
                <a:cs typeface="Times New Roman" panose="02020603050405020304" pitchFamily="18" charset="0"/>
              </a:rPr>
              <a:t>There is the traditional IT discipline called systems analysis. The systems analyst role has been in existence for over 40 years although the term ‘systems analyst’ tends to be used less often these days.</a:t>
            </a:r>
          </a:p>
          <a:p>
            <a:pPr algn="just">
              <a:lnSpc>
                <a:spcPct val="120000"/>
              </a:lnSpc>
            </a:pPr>
            <a:endParaRPr lang="en-US" sz="2200" dirty="0" smtClean="0">
              <a:latin typeface="Times New Roman" panose="02020603050405020304" pitchFamily="18" charset="0"/>
              <a:cs typeface="Times New Roman" panose="02020603050405020304" pitchFamily="18" charset="0"/>
            </a:endParaRPr>
          </a:p>
          <a:p>
            <a:pPr algn="just">
              <a:lnSpc>
                <a:spcPct val="120000"/>
              </a:lnSpc>
            </a:pPr>
            <a:r>
              <a:rPr lang="en-US" sz="2200" dirty="0" smtClean="0">
                <a:latin typeface="Times New Roman" panose="02020603050405020304" pitchFamily="18" charset="0"/>
                <a:cs typeface="Times New Roman" panose="02020603050405020304" pitchFamily="18" charset="0"/>
              </a:rPr>
              <a:t>They have identified that modelling process and data requirements for the IT system is not part of the role of the business analyst and have separated the business analysis and IT teams into different departments, expecting the IT department to carry out the detailed IT systems modelling and specification.</a:t>
            </a:r>
          </a:p>
          <a:p>
            <a:pPr algn="just">
              <a:lnSpc>
                <a:spcPct val="120000"/>
              </a:lnSpc>
            </a:pPr>
            <a:endParaRPr lang="en-US" sz="2900" dirty="0" smtClean="0">
              <a:latin typeface="Times New Roman" panose="02020603050405020304" pitchFamily="18" charset="0"/>
              <a:cs typeface="Times New Roman" panose="02020603050405020304" pitchFamily="18" charset="0"/>
            </a:endParaRPr>
          </a:p>
          <a:p>
            <a:pPr algn="just">
              <a:lnSpc>
                <a:spcPct val="120000"/>
              </a:lnSpc>
            </a:pPr>
            <a:endParaRPr lang="en-US" sz="2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479567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45067" y="1678080"/>
            <a:ext cx="10608733" cy="437041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2400" b="1" dirty="0" smtClean="0">
                <a:latin typeface="Times New Roman" panose="02020603050405020304" pitchFamily="18" charset="0"/>
                <a:cs typeface="Times New Roman" panose="02020603050405020304" pitchFamily="18" charset="0"/>
              </a:rPr>
              <a:t>2. THE SCOPE OF BUSINESS ANALYSIS WORK cont. </a:t>
            </a:r>
          </a:p>
          <a:p>
            <a:pPr algn="just">
              <a:lnSpc>
                <a:spcPct val="120000"/>
              </a:lnSpc>
            </a:pPr>
            <a:r>
              <a:rPr lang="en-US" sz="2200" b="1" dirty="0" smtClean="0">
                <a:latin typeface="Times New Roman" panose="02020603050405020304" pitchFamily="18" charset="0"/>
                <a:cs typeface="Times New Roman" panose="02020603050405020304" pitchFamily="18" charset="0"/>
              </a:rPr>
              <a:t>The range of analysis activities</a:t>
            </a:r>
          </a:p>
          <a:p>
            <a:pPr algn="just">
              <a:lnSpc>
                <a:spcPct val="120000"/>
              </a:lnSpc>
            </a:pPr>
            <a:r>
              <a:rPr lang="en-US" sz="2200" b="1" dirty="0" smtClean="0">
                <a:latin typeface="Times New Roman" panose="02020603050405020304" pitchFamily="18" charset="0"/>
                <a:cs typeface="Times New Roman" panose="02020603050405020304" pitchFamily="18" charset="0"/>
              </a:rPr>
              <a:t> 	- IT systems analysis</a:t>
            </a:r>
          </a:p>
          <a:p>
            <a:pPr algn="just">
              <a:lnSpc>
                <a:spcPct val="120000"/>
              </a:lnSpc>
            </a:pPr>
            <a:r>
              <a:rPr lang="en-US" sz="2400" dirty="0">
                <a:latin typeface="Times New Roman" panose="02020603050405020304" pitchFamily="18" charset="0"/>
                <a:cs typeface="Times New Roman" panose="02020603050405020304" pitchFamily="18" charset="0"/>
              </a:rPr>
              <a:t>Other organizations differentiate between IT business analysts and business analysts, with those in IT often performing a role more akin to that of a systems analyst.</a:t>
            </a:r>
          </a:p>
          <a:p>
            <a:pPr algn="just">
              <a:lnSpc>
                <a:spcPct val="120000"/>
              </a:lnSpc>
            </a:pPr>
            <a:endParaRPr lang="en-US" sz="24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In order to do this, the business analysts need a detailed understanding of IT systems and how they operate, and must be able to use the approaches and modelling techniques that fell within the concern of the system analyst role.</a:t>
            </a:r>
          </a:p>
          <a:p>
            <a:pPr algn="just">
              <a:lnSpc>
                <a:spcPct val="120000"/>
              </a:lnSpc>
            </a:pPr>
            <a:endParaRPr lang="en-US" sz="2400" dirty="0">
              <a:latin typeface="Times New Roman" panose="02020603050405020304" pitchFamily="18" charset="0"/>
              <a:cs typeface="Times New Roman" panose="02020603050405020304" pitchFamily="18" charset="0"/>
            </a:endParaRPr>
          </a:p>
          <a:p>
            <a:pPr algn="just">
              <a:lnSpc>
                <a:spcPct val="120000"/>
              </a:lnSpc>
            </a:pPr>
            <a:endParaRPr lang="en-US" sz="2900" dirty="0" smtClean="0">
              <a:latin typeface="Times New Roman" panose="02020603050405020304" pitchFamily="18" charset="0"/>
              <a:cs typeface="Times New Roman" panose="02020603050405020304" pitchFamily="18" charset="0"/>
            </a:endParaRPr>
          </a:p>
          <a:p>
            <a:pPr algn="just">
              <a:lnSpc>
                <a:spcPct val="120000"/>
              </a:lnSpc>
            </a:pPr>
            <a:endParaRPr lang="en-US" sz="2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694396"/>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45067" y="1678080"/>
            <a:ext cx="10608733" cy="4370412"/>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2400" b="1" dirty="0" smtClean="0">
                <a:latin typeface="Times New Roman" panose="02020603050405020304" pitchFamily="18" charset="0"/>
                <a:cs typeface="Times New Roman" panose="02020603050405020304" pitchFamily="18" charset="0"/>
              </a:rPr>
              <a:t>2. THE SCOPE OF BUSINESS ANALYSIS WORK cont. </a:t>
            </a:r>
          </a:p>
          <a:p>
            <a:pPr algn="just">
              <a:lnSpc>
                <a:spcPct val="120000"/>
              </a:lnSpc>
            </a:pPr>
            <a:r>
              <a:rPr lang="en-US" sz="2200" b="1" dirty="0" smtClean="0">
                <a:latin typeface="Times New Roman" panose="02020603050405020304" pitchFamily="18" charset="0"/>
                <a:cs typeface="Times New Roman" panose="02020603050405020304" pitchFamily="18" charset="0"/>
              </a:rPr>
              <a:t>The range of analysis activities</a:t>
            </a:r>
          </a:p>
          <a:p>
            <a:pPr algn="just">
              <a:lnSpc>
                <a:spcPct val="120000"/>
              </a:lnSpc>
            </a:pPr>
            <a:r>
              <a:rPr lang="en-US" sz="2200" b="1" dirty="0" smtClean="0">
                <a:latin typeface="Times New Roman" panose="02020603050405020304" pitchFamily="18" charset="0"/>
                <a:cs typeface="Times New Roman" panose="02020603050405020304" pitchFamily="18" charset="0"/>
              </a:rPr>
              <a:t> 	- IT systems analysis</a:t>
            </a:r>
          </a:p>
          <a:p>
            <a:pPr algn="just">
              <a:lnSpc>
                <a:spcPct val="120000"/>
              </a:lnSpc>
            </a:pPr>
            <a:r>
              <a:rPr lang="en-US" sz="2400" dirty="0">
                <a:latin typeface="Times New Roman" panose="02020603050405020304" pitchFamily="18" charset="0"/>
                <a:cs typeface="Times New Roman" panose="02020603050405020304" pitchFamily="18" charset="0"/>
              </a:rPr>
              <a:t>The essential difference here is that a business analyst is responsible for considering a range of business options to address a particular problem or opportunity. Instead, an IT business analyst or systems analyst works within a defined scope and considers options for the IT solution.</a:t>
            </a:r>
          </a:p>
          <a:p>
            <a:pPr algn="just">
              <a:lnSpc>
                <a:spcPct val="120000"/>
              </a:lnSpc>
            </a:pPr>
            <a:endParaRPr lang="en-US" sz="24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This is particularly the case where an Agile approach has been adopted for a software development project. the business analyst will work closely with the end users and development team to clarify the detailed requirements as they evolve during the development process.</a:t>
            </a:r>
            <a:endParaRPr lang="en-US" sz="2400" b="1" dirty="0">
              <a:latin typeface="Times New Roman" panose="02020603050405020304" pitchFamily="18" charset="0"/>
              <a:cs typeface="Times New Roman" panose="02020603050405020304" pitchFamily="18" charset="0"/>
            </a:endParaRPr>
          </a:p>
          <a:p>
            <a:pPr algn="just">
              <a:lnSpc>
                <a:spcPct val="120000"/>
              </a:lnSpc>
            </a:pPr>
            <a:endParaRPr lang="en-US" sz="2400" dirty="0">
              <a:latin typeface="Times New Roman" panose="02020603050405020304" pitchFamily="18" charset="0"/>
              <a:cs typeface="Times New Roman" panose="02020603050405020304" pitchFamily="18" charset="0"/>
            </a:endParaRPr>
          </a:p>
          <a:p>
            <a:pPr algn="just">
              <a:lnSpc>
                <a:spcPct val="120000"/>
              </a:lnSpc>
            </a:pPr>
            <a:endParaRPr lang="en-US" sz="2900" dirty="0" smtClean="0">
              <a:latin typeface="Times New Roman" panose="02020603050405020304" pitchFamily="18" charset="0"/>
              <a:cs typeface="Times New Roman" panose="02020603050405020304" pitchFamily="18" charset="0"/>
            </a:endParaRPr>
          </a:p>
          <a:p>
            <a:pPr algn="just">
              <a:lnSpc>
                <a:spcPct val="120000"/>
              </a:lnSpc>
            </a:pPr>
            <a:endParaRPr lang="en-US" sz="2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316205"/>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300" b="1" dirty="0">
                <a:solidFill>
                  <a:schemeClr val="bg1"/>
                </a:solidFill>
                <a:latin typeface="Times New Roman" panose="02020603050405020304" pitchFamily="18" charset="0"/>
                <a:cs typeface="Times New Roman" panose="02020603050405020304" pitchFamily="18" charset="0"/>
              </a:rPr>
              <a:t>2. THE SCOPE OF BUSINESS ANALYSIS WORK</a:t>
            </a:r>
          </a:p>
          <a:p>
            <a:pPr marL="342900" indent="-342900">
              <a:buClr>
                <a:schemeClr val="bg1"/>
              </a:buClr>
              <a:buFont typeface="Arial" panose="020B0604020202020204" pitchFamily="34" charset="0"/>
              <a:buChar char="•"/>
            </a:pPr>
            <a:r>
              <a:rPr lang="en-US" sz="2000" b="1" dirty="0">
                <a:solidFill>
                  <a:schemeClr val="bg1"/>
                </a:solidFill>
                <a:latin typeface="Times New Roman" panose="02020603050405020304" pitchFamily="18" charset="0"/>
                <a:cs typeface="Times New Roman" panose="02020603050405020304" pitchFamily="18" charset="0"/>
              </a:rPr>
              <a:t>The range of analysis activities</a:t>
            </a:r>
          </a:p>
          <a:p>
            <a:pPr marL="0" indent="0">
              <a:buNone/>
            </a:pPr>
            <a:r>
              <a:rPr lang="en-US" sz="2000" b="1" dirty="0">
                <a:solidFill>
                  <a:schemeClr val="bg1"/>
                </a:solidFill>
                <a:latin typeface="Times New Roman" panose="02020603050405020304" pitchFamily="18" charset="0"/>
                <a:cs typeface="Times New Roman" panose="02020603050405020304" pitchFamily="18" charset="0"/>
              </a:rPr>
              <a:t>	- Business analysis</a:t>
            </a:r>
          </a:p>
          <a:p>
            <a:pPr marL="0" indent="0">
              <a:buNone/>
            </a:pPr>
            <a:r>
              <a:rPr lang="en-US" sz="2000" b="1" dirty="0">
                <a:solidFill>
                  <a:schemeClr val="bg1"/>
                </a:solidFill>
                <a:latin typeface="Times New Roman" panose="02020603050405020304" pitchFamily="18" charset="0"/>
                <a:cs typeface="Times New Roman" panose="02020603050405020304" pitchFamily="18" charset="0"/>
              </a:rPr>
              <a:t>		Realizing business analysis</a:t>
            </a:r>
          </a:p>
          <a:p>
            <a:pPr marL="0" indent="0">
              <a:buNone/>
            </a:pPr>
            <a:r>
              <a:rPr lang="en-US" sz="2000" b="1" dirty="0">
                <a:solidFill>
                  <a:schemeClr val="bg1"/>
                </a:solidFill>
                <a:latin typeface="Times New Roman" panose="02020603050405020304" pitchFamily="18" charset="0"/>
                <a:cs typeface="Times New Roman" panose="02020603050405020304" pitchFamily="18" charset="0"/>
              </a:rPr>
              <a:t>		Taking a holistic approach</a:t>
            </a:r>
          </a:p>
          <a:p>
            <a:pPr marL="0" indent="0">
              <a:buNone/>
            </a:pPr>
            <a:r>
              <a:rPr lang="en-US" sz="2000" b="1" dirty="0">
                <a:solidFill>
                  <a:schemeClr val="bg1"/>
                </a:solidFill>
                <a:latin typeface="Times New Roman" panose="02020603050405020304" pitchFamily="18" charset="0"/>
                <a:cs typeface="Times New Roman" panose="02020603050405020304" pitchFamily="18" charset="0"/>
              </a:rPr>
              <a:t>		Agile systems development</a:t>
            </a:r>
          </a:p>
          <a:p>
            <a:pPr marL="0" indent="0">
              <a:buNone/>
            </a:pPr>
            <a:r>
              <a:rPr lang="en-US" sz="2000" b="1" dirty="0">
                <a:solidFill>
                  <a:schemeClr val="bg1"/>
                </a:solidFill>
                <a:latin typeface="Times New Roman" panose="02020603050405020304" pitchFamily="18" charset="0"/>
                <a:cs typeface="Times New Roman" panose="02020603050405020304" pitchFamily="18" charset="0"/>
              </a:rPr>
              <a:t>		Supporting business change</a:t>
            </a:r>
          </a:p>
          <a:p>
            <a:endParaRPr lang="en-US" sz="23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778609" y="1212844"/>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678080"/>
            <a:ext cx="10515600" cy="45057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latin typeface="Times New Roman" panose="02020603050405020304" pitchFamily="18" charset="0"/>
                <a:cs typeface="Times New Roman" panose="02020603050405020304" pitchFamily="18" charset="0"/>
              </a:rPr>
              <a:t>2. THE SCOPE OF BUSINESS ANALYSIS WORK</a:t>
            </a:r>
          </a:p>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The range of analysis activities</a:t>
            </a:r>
          </a:p>
          <a:p>
            <a:r>
              <a:rPr lang="en-US" sz="2200" b="1" dirty="0" smtClean="0">
                <a:latin typeface="Times New Roman" panose="02020603050405020304" pitchFamily="18" charset="0"/>
                <a:cs typeface="Times New Roman" panose="02020603050405020304" pitchFamily="18" charset="0"/>
              </a:rPr>
              <a:t>	- Business analysis</a:t>
            </a:r>
          </a:p>
          <a:p>
            <a:pPr algn="just"/>
            <a:r>
              <a:rPr lang="en-US" sz="2000" dirty="0" smtClean="0">
                <a:latin typeface="Times New Roman" panose="02020603050405020304" pitchFamily="18" charset="0"/>
                <a:cs typeface="Times New Roman" panose="02020603050405020304" pitchFamily="18" charset="0"/>
              </a:rPr>
              <a:t>If the two analysis disciplines described before define the limits of analysis work, the gap in the middle is straddled by business analysis.</a:t>
            </a:r>
          </a:p>
          <a:p>
            <a:pPr algn="just"/>
            <a:r>
              <a:rPr lang="en-US" sz="2000" dirty="0" smtClean="0">
                <a:latin typeface="Times New Roman" panose="02020603050405020304" pitchFamily="18" charset="0"/>
                <a:cs typeface="Times New Roman" panose="02020603050405020304" pitchFamily="18" charset="0"/>
              </a:rPr>
              <a:t>Business analysts will usually be required to investigate a business system where improvements are required but the range and focus of those improvements can vary considerably.</a:t>
            </a:r>
          </a:p>
          <a:p>
            <a:pPr algn="just"/>
            <a:r>
              <a:rPr lang="en-US" sz="2000" dirty="0" smtClean="0">
                <a:latin typeface="Times New Roman" panose="02020603050405020304" pitchFamily="18" charset="0"/>
                <a:cs typeface="Times New Roman" panose="02020603050405020304" pitchFamily="18" charset="0"/>
              </a:rPr>
              <a:t>In such a case, they would need to recommend actions that would overcome a problem or achieve business benefits. Perhaps it is more likely that the study is broader than this and requires investigation into several issues, or ideas regarding increased efficiency or effectiveness.</a:t>
            </a:r>
          </a:p>
          <a:p>
            <a:pPr algn="just"/>
            <a:r>
              <a:rPr lang="en-US" sz="2000" dirty="0" smtClean="0">
                <a:latin typeface="Times New Roman" panose="02020603050405020304" pitchFamily="18" charset="0"/>
                <a:cs typeface="Times New Roman" panose="02020603050405020304" pitchFamily="18" charset="0"/>
              </a:rPr>
              <a:t>The analysts would need to make recommendations for business changes and these would need to be supported by a rigorous business case.</a:t>
            </a:r>
          </a:p>
          <a:p>
            <a:pPr algn="just"/>
            <a:r>
              <a:rPr lang="en-US" sz="2000" dirty="0" smtClean="0">
                <a:latin typeface="Times New Roman" panose="02020603050405020304" pitchFamily="18" charset="0"/>
                <a:cs typeface="Times New Roman" panose="02020603050405020304" pitchFamily="18" charset="0"/>
              </a:rPr>
              <a:t>Also, the business analyst may be asked to focus specifically on enhancing or replacing an existing IT system in line with business requirements.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745067" y="1811867"/>
            <a:ext cx="10608733" cy="41148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Times New Roman" panose="02020603050405020304" pitchFamily="18" charset="0"/>
                <a:cs typeface="Times New Roman" panose="02020603050405020304" pitchFamily="18" charset="0"/>
              </a:rPr>
              <a:t>In this case the analyst would deliver a requirements document defining what the business requires the IT system to provide.</a:t>
            </a:r>
          </a:p>
          <a:p>
            <a:pPr marL="0" indent="0" algn="just">
              <a:buNone/>
            </a:pPr>
            <a:r>
              <a:rPr lang="en-US" sz="2400" dirty="0">
                <a:latin typeface="Times New Roman" panose="02020603050405020304" pitchFamily="18" charset="0"/>
                <a:cs typeface="Times New Roman" panose="02020603050405020304" pitchFamily="18" charset="0"/>
              </a:rPr>
              <a:t>Where an Agile approach is to be used, the business analyst may also be involved in prioritizing the requirements and identifying those to be input into the next development iteration.</a:t>
            </a:r>
          </a:p>
          <a:p>
            <a:pPr marL="0" indent="0" algn="just">
              <a:buNone/>
            </a:pPr>
            <a:r>
              <a:rPr lang="en-US" sz="2400" dirty="0">
                <a:latin typeface="Times New Roman" panose="02020603050405020304" pitchFamily="18" charset="0"/>
                <a:cs typeface="Times New Roman" panose="02020603050405020304" pitchFamily="18" charset="0"/>
              </a:rPr>
              <a:t>In this case, the analyst will need to have wide-ranging skills not only in analysis but also in stakeholder relationship management, and they will also require extensive business domain knowledge.</a:t>
            </a:r>
          </a:p>
          <a:p>
            <a:pPr marL="0" indent="0" algn="just">
              <a:buNone/>
            </a:pPr>
            <a:r>
              <a:rPr lang="en-US" sz="2400" dirty="0">
                <a:latin typeface="Times New Roman" panose="02020603050405020304" pitchFamily="18" charset="0"/>
                <a:cs typeface="Times New Roman" panose="02020603050405020304" pitchFamily="18" charset="0"/>
              </a:rPr>
              <a:t>In such situations, techniques such as stakeholder analysis, business process modelling and requirements engineering may all be required in order to identify the actions required to improve the business system.</a:t>
            </a:r>
          </a:p>
        </p:txBody>
      </p:sp>
    </p:spTree>
    <p:extLst>
      <p:ext uri="{BB962C8B-B14F-4D97-AF65-F5344CB8AC3E}">
        <p14:creationId xmlns:p14="http://schemas.microsoft.com/office/powerpoint/2010/main" val="2605640936"/>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745067" y="1811867"/>
            <a:ext cx="10608733" cy="41148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100" b="1" dirty="0">
                <a:latin typeface="Times New Roman" panose="02020603050405020304" pitchFamily="18" charset="0"/>
                <a:cs typeface="Times New Roman" panose="02020603050405020304" pitchFamily="18" charset="0"/>
              </a:rPr>
              <a:t>2. THE SCOPE OF BUSINESS ANALYSIS WORK</a:t>
            </a:r>
          </a:p>
          <a:p>
            <a:pPr algn="just"/>
            <a:r>
              <a:rPr lang="en-US" sz="2100" b="1" dirty="0">
                <a:latin typeface="Times New Roman" panose="02020603050405020304" pitchFamily="18" charset="0"/>
                <a:cs typeface="Times New Roman" panose="02020603050405020304" pitchFamily="18" charset="0"/>
              </a:rPr>
              <a:t>The range of analysis activities</a:t>
            </a:r>
          </a:p>
          <a:p>
            <a:pPr marL="0" indent="0" algn="just">
              <a:buNone/>
            </a:pPr>
            <a:r>
              <a:rPr lang="en-US" sz="2100" b="1" dirty="0">
                <a:latin typeface="Times New Roman" panose="02020603050405020304" pitchFamily="18" charset="0"/>
                <a:cs typeface="Times New Roman" panose="02020603050405020304" pitchFamily="18" charset="0"/>
              </a:rPr>
              <a:t>	- Business analysis</a:t>
            </a:r>
          </a:p>
          <a:p>
            <a:pPr marL="0" indent="0" algn="just">
              <a:buNone/>
            </a:pPr>
            <a:r>
              <a:rPr lang="en-US" sz="2100" b="1" dirty="0">
                <a:latin typeface="Times New Roman" panose="02020603050405020304" pitchFamily="18" charset="0"/>
                <a:cs typeface="Times New Roman" panose="02020603050405020304" pitchFamily="18" charset="0"/>
              </a:rPr>
              <a:t>		- Realizing business analysis</a:t>
            </a:r>
          </a:p>
          <a:p>
            <a:pPr marL="0" indent="0" algn="just">
              <a:buNone/>
            </a:pPr>
            <a:r>
              <a:rPr lang="en-US" sz="2100" dirty="0">
                <a:latin typeface="Times New Roman" panose="02020603050405020304" pitchFamily="18" charset="0"/>
                <a:cs typeface="Times New Roman" panose="02020603050405020304" pitchFamily="18" charset="0"/>
              </a:rPr>
              <a:t>Analyzing business situations, and identifying areas for business improvement, is only part of the process; the analyst may also be required to help develop a business case in order to justify the required level of investment and ensure any risks are considered.</a:t>
            </a:r>
          </a:p>
          <a:p>
            <a:pPr marL="0" indent="0" algn="just">
              <a:buNone/>
            </a:pPr>
            <a:r>
              <a:rPr lang="en-US" sz="2100" dirty="0" smtClean="0">
                <a:latin typeface="Times New Roman" panose="02020603050405020304" pitchFamily="18" charset="0"/>
                <a:cs typeface="Times New Roman" panose="02020603050405020304" pitchFamily="18" charset="0"/>
              </a:rPr>
              <a:t>Organizations </a:t>
            </a:r>
            <a:r>
              <a:rPr lang="en-US" sz="2100" dirty="0">
                <a:latin typeface="Times New Roman" panose="02020603050405020304" pitchFamily="18" charset="0"/>
                <a:cs typeface="Times New Roman" panose="02020603050405020304" pitchFamily="18" charset="0"/>
              </a:rPr>
              <a:t>are placing increasing emphasis upon ensuring that there is a rigorous business case to justify the expenditure on business improvement projects.</a:t>
            </a:r>
          </a:p>
          <a:p>
            <a:pPr marL="0" indent="0" algn="just">
              <a:buNone/>
            </a:pPr>
            <a:r>
              <a:rPr lang="en-US" sz="2100" dirty="0">
                <a:latin typeface="Times New Roman" panose="02020603050405020304" pitchFamily="18" charset="0"/>
                <a:cs typeface="Times New Roman" panose="02020603050405020304" pitchFamily="18" charset="0"/>
              </a:rPr>
              <a:t>However, defining the business case is only part of the picture – the focus on the management and realization of these business benefits, once the solution has been delivered, is also </a:t>
            </a:r>
            <a:r>
              <a:rPr lang="en-US" sz="2100" dirty="0" smtClean="0">
                <a:latin typeface="Times New Roman" panose="02020603050405020304" pitchFamily="18" charset="0"/>
                <a:cs typeface="Times New Roman" panose="02020603050405020304" pitchFamily="18" charset="0"/>
              </a:rPr>
              <a:t>growing.</a:t>
            </a:r>
          </a:p>
          <a:p>
            <a:pPr marL="0" indent="0" algn="just">
              <a:buNone/>
            </a:pPr>
            <a:r>
              <a:rPr lang="en-US" sz="2100" dirty="0" smtClean="0">
                <a:latin typeface="Times New Roman" panose="02020603050405020304" pitchFamily="18" charset="0"/>
                <a:cs typeface="Times New Roman" panose="02020603050405020304" pitchFamily="18" charset="0"/>
              </a:rPr>
              <a:t>.</a:t>
            </a: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3715070"/>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838200" y="1811867"/>
            <a:ext cx="10515600" cy="42366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100" b="1" dirty="0" smtClean="0">
                <a:latin typeface="Times New Roman" panose="02020603050405020304" pitchFamily="18" charset="0"/>
                <a:cs typeface="Times New Roman" panose="02020603050405020304" pitchFamily="18" charset="0"/>
              </a:rPr>
              <a:t>2. THE SCOPE OF BUSINESS ANALYSIS WORK</a:t>
            </a:r>
          </a:p>
          <a:p>
            <a:pPr algn="just"/>
            <a:r>
              <a:rPr lang="en-US" sz="2100" b="1" dirty="0" smtClean="0">
                <a:latin typeface="Times New Roman" panose="02020603050405020304" pitchFamily="18" charset="0"/>
                <a:cs typeface="Times New Roman" panose="02020603050405020304" pitchFamily="18" charset="0"/>
              </a:rPr>
              <a:t>The range of analysis activities</a:t>
            </a:r>
          </a:p>
          <a:p>
            <a:pPr algn="just"/>
            <a:r>
              <a:rPr lang="en-US" sz="2100" b="1" dirty="0" smtClean="0">
                <a:latin typeface="Times New Roman" panose="02020603050405020304" pitchFamily="18" charset="0"/>
                <a:cs typeface="Times New Roman" panose="02020603050405020304" pitchFamily="18" charset="0"/>
              </a:rPr>
              <a:t>	- Business analysis</a:t>
            </a:r>
          </a:p>
          <a:p>
            <a:pPr algn="just"/>
            <a:r>
              <a:rPr lang="en-US" sz="2100" b="1" dirty="0" smtClean="0">
                <a:latin typeface="Times New Roman" panose="02020603050405020304" pitchFamily="18" charset="0"/>
                <a:cs typeface="Times New Roman" panose="02020603050405020304" pitchFamily="18" charset="0"/>
              </a:rPr>
              <a:t>		- Taking a holistic approach</a:t>
            </a:r>
          </a:p>
          <a:p>
            <a:pPr algn="just"/>
            <a:r>
              <a:rPr lang="en-US" sz="2100" dirty="0" smtClean="0">
                <a:latin typeface="Times New Roman" panose="02020603050405020304" pitchFamily="18" charset="0"/>
                <a:cs typeface="Times New Roman" panose="02020603050405020304" pitchFamily="18" charset="0"/>
              </a:rPr>
              <a:t>Although the business analyst performs a key role in supporting management’s exploitation of IT to obtain business benefit, this has to be within the context of the entire business system.</a:t>
            </a:r>
          </a:p>
          <a:p>
            <a:pPr algn="just"/>
            <a:endParaRPr lang="en-US" sz="2100" dirty="0" smtClean="0">
              <a:latin typeface="Times New Roman" panose="02020603050405020304" pitchFamily="18" charset="0"/>
              <a:cs typeface="Times New Roman" panose="02020603050405020304" pitchFamily="18" charset="0"/>
            </a:endParaRPr>
          </a:p>
          <a:p>
            <a:pPr algn="just"/>
            <a:r>
              <a:rPr lang="en-US" sz="2100" dirty="0" smtClean="0">
                <a:latin typeface="Times New Roman" panose="02020603050405020304" pitchFamily="18" charset="0"/>
                <a:cs typeface="Times New Roman" panose="02020603050405020304" pitchFamily="18" charset="0"/>
              </a:rPr>
              <a:t>Hence, all aspects of the operational business system need to be analyzed if all of the opportunities for business improvement are to be uncovered.</a:t>
            </a:r>
          </a:p>
          <a:p>
            <a:pPr algn="just"/>
            <a:endParaRPr lang="en-US" sz="2100" dirty="0" smtClean="0">
              <a:latin typeface="Times New Roman" panose="02020603050405020304" pitchFamily="18" charset="0"/>
              <a:cs typeface="Times New Roman" panose="02020603050405020304" pitchFamily="18" charset="0"/>
            </a:endParaRPr>
          </a:p>
          <a:p>
            <a:pPr algn="just"/>
            <a:r>
              <a:rPr lang="en-US" sz="2100" dirty="0" smtClean="0">
                <a:latin typeface="Times New Roman" panose="02020603050405020304" pitchFamily="18" charset="0"/>
                <a:cs typeface="Times New Roman" panose="02020603050405020304" pitchFamily="18" charset="0"/>
              </a:rPr>
              <a:t>The POPIT model in </a:t>
            </a:r>
            <a:r>
              <a:rPr lang="en-US" sz="2100" b="1" dirty="0" smtClean="0">
                <a:latin typeface="Times New Roman" panose="02020603050405020304" pitchFamily="18" charset="0"/>
                <a:cs typeface="Times New Roman" panose="02020603050405020304" pitchFamily="18" charset="0"/>
              </a:rPr>
              <a:t>Figure 1.3 </a:t>
            </a:r>
            <a:r>
              <a:rPr lang="en-US" sz="2100" dirty="0" smtClean="0">
                <a:latin typeface="Times New Roman" panose="02020603050405020304" pitchFamily="18" charset="0"/>
                <a:cs typeface="Times New Roman" panose="02020603050405020304" pitchFamily="18" charset="0"/>
              </a:rPr>
              <a:t>shows the different views that must be considered when identifying areas for improving the business system.</a:t>
            </a:r>
            <a:endParaRPr lang="en-US" sz="2100" b="1" dirty="0" smtClean="0">
              <a:latin typeface="Times New Roman" panose="02020603050405020304" pitchFamily="18" charset="0"/>
              <a:cs typeface="Times New Roman" panose="02020603050405020304" pitchFamily="18" charset="0"/>
            </a:endParaRPr>
          </a:p>
          <a:p>
            <a:pPr algn="just"/>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2680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914400" y="2396530"/>
            <a:ext cx="9221491" cy="3428537"/>
          </a:xfrm>
          <a:prstGeom prst="rect">
            <a:avLst/>
          </a:prstGeom>
        </p:spPr>
      </p:pic>
      <p:sp>
        <p:nvSpPr>
          <p:cNvPr id="2" name="Rectangle 1"/>
          <p:cNvSpPr/>
          <p:nvPr/>
        </p:nvSpPr>
        <p:spPr>
          <a:xfrm>
            <a:off x="1186281" y="1760890"/>
            <a:ext cx="6217819" cy="461665"/>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Taking a holistic approach</a:t>
            </a:r>
          </a:p>
        </p:txBody>
      </p:sp>
    </p:spTree>
    <p:extLst>
      <p:ext uri="{BB962C8B-B14F-4D97-AF65-F5344CB8AC3E}">
        <p14:creationId xmlns:p14="http://schemas.microsoft.com/office/powerpoint/2010/main" val="1859486944"/>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1811867"/>
            <a:ext cx="10515600" cy="417911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-Taking a holistic approach</a:t>
            </a:r>
          </a:p>
          <a:p>
            <a:pPr algn="just"/>
            <a:r>
              <a:rPr lang="en-US" sz="2200" dirty="0" smtClean="0">
                <a:latin typeface="Times New Roman" panose="02020603050405020304" pitchFamily="18" charset="0"/>
                <a:cs typeface="Times New Roman" panose="02020603050405020304" pitchFamily="18" charset="0"/>
              </a:rPr>
              <a:t>The POPIT model shows the different aspects, and the correspondences between them, that business analysts need to consider when analyzing a business system. For each area, we might consider the following:</a:t>
            </a:r>
          </a:p>
          <a:p>
            <a:pPr algn="just"/>
            <a:r>
              <a:rPr lang="en-US" sz="2200" b="1" dirty="0" smtClean="0">
                <a:latin typeface="Times New Roman" panose="02020603050405020304" pitchFamily="18" charset="0"/>
                <a:cs typeface="Times New Roman" panose="02020603050405020304" pitchFamily="18" charset="0"/>
              </a:rPr>
              <a:t>The processes </a:t>
            </a:r>
            <a:r>
              <a:rPr lang="en-US" sz="2200" dirty="0" smtClean="0">
                <a:latin typeface="Times New Roman" panose="02020603050405020304" pitchFamily="18" charset="0"/>
                <a:cs typeface="Times New Roman" panose="02020603050405020304" pitchFamily="18" charset="0"/>
              </a:rPr>
              <a:t>– are they well defined and communicated? Is there good IT support or are there several ‘work- </a:t>
            </a:r>
            <a:r>
              <a:rPr lang="en-US" sz="2200" dirty="0" err="1" smtClean="0">
                <a:latin typeface="Times New Roman" panose="02020603050405020304" pitchFamily="18" charset="0"/>
                <a:cs typeface="Times New Roman" panose="02020603050405020304" pitchFamily="18" charset="0"/>
              </a:rPr>
              <a:t>arounds</a:t>
            </a:r>
            <a:r>
              <a:rPr lang="en-US" sz="2200" dirty="0" smtClean="0">
                <a:latin typeface="Times New Roman" panose="02020603050405020304" pitchFamily="18" charset="0"/>
                <a:cs typeface="Times New Roman" panose="02020603050405020304" pitchFamily="18" charset="0"/>
              </a:rPr>
              <a:t>’ in existence? Does the process require documents to be passed around the organization unnecessarily? Is there the potential for delays or the introduction of errors?</a:t>
            </a:r>
          </a:p>
          <a:p>
            <a:pPr algn="just"/>
            <a:r>
              <a:rPr lang="en-US" sz="2200" b="1" dirty="0" smtClean="0">
                <a:latin typeface="Times New Roman" panose="02020603050405020304" pitchFamily="18" charset="0"/>
                <a:cs typeface="Times New Roman" panose="02020603050405020304" pitchFamily="18" charset="0"/>
              </a:rPr>
              <a:t>The people – </a:t>
            </a:r>
            <a:r>
              <a:rPr lang="en-US" sz="2200" dirty="0" smtClean="0">
                <a:latin typeface="Times New Roman" panose="02020603050405020304" pitchFamily="18" charset="0"/>
                <a:cs typeface="Times New Roman" panose="02020603050405020304" pitchFamily="18" charset="0"/>
              </a:rPr>
              <a:t>do they have the required skills for the job? How motivated are they? Do they understand the business objectives that they need to support?</a:t>
            </a:r>
          </a:p>
          <a:p>
            <a:pPr algn="just"/>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1670437"/>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765840" y="2030354"/>
            <a:ext cx="10515600" cy="260773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Arial" panose="020B0604020202020204" pitchFamily="34" charset="0"/>
              <a:buNone/>
            </a:pPr>
            <a:r>
              <a:rPr lang="en-US" sz="2400" b="1" dirty="0" smtClean="0">
                <a:latin typeface="Times New Roman" panose="02020603050405020304" pitchFamily="18" charset="0"/>
                <a:cs typeface="Times New Roman" panose="02020603050405020304" pitchFamily="18" charset="0"/>
              </a:rPr>
              <a:t>- Taking a holistic approach- POPIT model</a:t>
            </a:r>
          </a:p>
          <a:p>
            <a:pPr algn="just"/>
            <a:r>
              <a:rPr lang="en-US" sz="2200" b="1" dirty="0" smtClean="0">
                <a:latin typeface="Times New Roman" panose="02020603050405020304" pitchFamily="18" charset="0"/>
                <a:cs typeface="Times New Roman" panose="02020603050405020304" pitchFamily="18" charset="0"/>
              </a:rPr>
              <a:t>The organization – </a:t>
            </a:r>
            <a:r>
              <a:rPr lang="en-US" sz="2200" dirty="0" smtClean="0">
                <a:latin typeface="Times New Roman" panose="02020603050405020304" pitchFamily="18" charset="0"/>
                <a:cs typeface="Times New Roman" panose="02020603050405020304" pitchFamily="18" charset="0"/>
              </a:rPr>
              <a:t>is there a supportive management style? Are jobs and responsibilities well defined? Is there collaborative cross-functional working?</a:t>
            </a:r>
          </a:p>
          <a:p>
            <a:pPr algn="just"/>
            <a:r>
              <a:rPr lang="en-US" sz="2200" b="1" dirty="0" smtClean="0">
                <a:latin typeface="Times New Roman" panose="02020603050405020304" pitchFamily="18" charset="0"/>
                <a:cs typeface="Times New Roman" panose="02020603050405020304" pitchFamily="18" charset="0"/>
              </a:rPr>
              <a:t>The information </a:t>
            </a:r>
            <a:r>
              <a:rPr lang="en-US" sz="2200" dirty="0" smtClean="0">
                <a:latin typeface="Times New Roman" panose="02020603050405020304" pitchFamily="18" charset="0"/>
                <a:cs typeface="Times New Roman" panose="02020603050405020304" pitchFamily="18" charset="0"/>
              </a:rPr>
              <a:t>– do the staff have the information to conduct their work effectively? Are managers able to make decisions based on accurate and timely information?</a:t>
            </a:r>
          </a:p>
          <a:p>
            <a:pPr algn="just"/>
            <a:r>
              <a:rPr lang="en-US" sz="2200" b="1" dirty="0" smtClean="0">
                <a:latin typeface="Times New Roman" panose="02020603050405020304" pitchFamily="18" charset="0"/>
                <a:cs typeface="Times New Roman" panose="02020603050405020304" pitchFamily="18" charset="0"/>
              </a:rPr>
              <a:t>The technology </a:t>
            </a:r>
            <a:r>
              <a:rPr lang="en-US" sz="2200" dirty="0" smtClean="0">
                <a:latin typeface="Times New Roman" panose="02020603050405020304" pitchFamily="18" charset="0"/>
                <a:cs typeface="Times New Roman" panose="02020603050405020304" pitchFamily="18" charset="0"/>
              </a:rPr>
              <a:t>– do the systems support the business as required? Do they provide the information needed to run the organization?</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7397057"/>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1678079"/>
            <a:ext cx="10515600" cy="418085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100" b="1" dirty="0" smtClean="0">
                <a:latin typeface="Times New Roman" panose="02020603050405020304" pitchFamily="18" charset="0"/>
                <a:cs typeface="Times New Roman" panose="02020603050405020304" pitchFamily="18" charset="0"/>
              </a:rPr>
              <a:t>-Taking a holistic approach- POPIT model Cont. </a:t>
            </a:r>
          </a:p>
          <a:p>
            <a:pPr algn="just"/>
            <a:endParaRPr lang="en-US" sz="2100" dirty="0" smtClean="0">
              <a:latin typeface="Times New Roman" panose="02020603050405020304" pitchFamily="18" charset="0"/>
              <a:cs typeface="Times New Roman" panose="02020603050405020304" pitchFamily="18" charset="0"/>
            </a:endParaRPr>
          </a:p>
          <a:p>
            <a:pPr algn="just"/>
            <a:r>
              <a:rPr lang="en-US" sz="2100" dirty="0" smtClean="0">
                <a:latin typeface="Times New Roman" panose="02020603050405020304" pitchFamily="18" charset="0"/>
                <a:cs typeface="Times New Roman" panose="02020603050405020304" pitchFamily="18" charset="0"/>
              </a:rPr>
              <a:t>We need to examine and understand all of these areas to discover where problems lie and what improvements might be possible, if the business system is to become more effective.</a:t>
            </a:r>
            <a:br>
              <a:rPr lang="en-US" sz="2100" dirty="0" smtClean="0">
                <a:latin typeface="Times New Roman" panose="02020603050405020304" pitchFamily="18" charset="0"/>
                <a:cs typeface="Times New Roman" panose="02020603050405020304" pitchFamily="18" charset="0"/>
              </a:rPr>
            </a:br>
            <a:endParaRPr lang="en-US" sz="2100" dirty="0" smtClean="0">
              <a:latin typeface="Times New Roman" panose="02020603050405020304" pitchFamily="18" charset="0"/>
              <a:cs typeface="Times New Roman" panose="02020603050405020304" pitchFamily="18" charset="0"/>
            </a:endParaRPr>
          </a:p>
          <a:p>
            <a:pPr algn="just"/>
            <a:r>
              <a:rPr lang="en-US" sz="2100" dirty="0" smtClean="0">
                <a:latin typeface="Times New Roman" panose="02020603050405020304" pitchFamily="18" charset="0"/>
                <a:cs typeface="Times New Roman" panose="02020603050405020304" pitchFamily="18" charset="0"/>
              </a:rPr>
              <a:t>It is often the case that the focus of a business analysis or business change study is primarily on the processes and the IT support.</a:t>
            </a:r>
          </a:p>
          <a:p>
            <a:pPr algn="just"/>
            <a:endParaRPr lang="en-US" sz="2100" dirty="0" smtClean="0">
              <a:latin typeface="Times New Roman" panose="02020603050405020304" pitchFamily="18" charset="0"/>
              <a:cs typeface="Times New Roman" panose="02020603050405020304" pitchFamily="18" charset="0"/>
            </a:endParaRPr>
          </a:p>
          <a:p>
            <a:pPr algn="just"/>
            <a:r>
              <a:rPr lang="en-US" sz="2100" dirty="0" smtClean="0">
                <a:latin typeface="Times New Roman" panose="02020603050405020304" pitchFamily="18" charset="0"/>
                <a:cs typeface="Times New Roman" panose="02020603050405020304" pitchFamily="18" charset="0"/>
              </a:rPr>
              <a:t>It is vital that the business analyst is aware of the broader aspects relating to business situations such as the culture of the organization and its impact on the people and the working practices.</a:t>
            </a:r>
          </a:p>
          <a:p>
            <a:pPr algn="just"/>
            <a:endParaRPr lang="en-US" sz="2100" dirty="0" smtClean="0">
              <a:latin typeface="Times New Roman" panose="02020603050405020304" pitchFamily="18" charset="0"/>
              <a:cs typeface="Times New Roman" panose="02020603050405020304" pitchFamily="18" charset="0"/>
            </a:endParaRPr>
          </a:p>
          <a:p>
            <a:pPr algn="just"/>
            <a:r>
              <a:rPr lang="en-US" sz="2100" dirty="0" smtClean="0">
                <a:latin typeface="Times New Roman" panose="02020603050405020304" pitchFamily="18" charset="0"/>
                <a:cs typeface="Times New Roman" panose="02020603050405020304" pitchFamily="18" charset="0"/>
              </a:rPr>
              <a:t>Business analysis places an emphasis on improving the operation of the entire business system.</a:t>
            </a:r>
          </a:p>
        </p:txBody>
      </p:sp>
    </p:spTree>
    <p:extLst>
      <p:ext uri="{BB962C8B-B14F-4D97-AF65-F5344CB8AC3E}">
        <p14:creationId xmlns:p14="http://schemas.microsoft.com/office/powerpoint/2010/main" val="2123617575"/>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1678079"/>
            <a:ext cx="10515600" cy="418085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smtClean="0">
                <a:latin typeface="Times New Roman" panose="02020603050405020304" pitchFamily="18" charset="0"/>
                <a:cs typeface="Times New Roman" panose="02020603050405020304" pitchFamily="18" charset="0"/>
              </a:rPr>
              <a:t>-Taking a holistic approach- POPIT model Cont. </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 focus should be on business improvement, rather than on the use of automation per se, resulting in recommendations that improve the business.</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These solutions may be superseded by longer term, possibly more costly solutions, but the focus on the business has ensured that the immediate needs have been met.</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519853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825625"/>
            <a:ext cx="10515600" cy="394864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smtClean="0">
                <a:latin typeface="Times New Roman" panose="02020603050405020304" pitchFamily="18" charset="0"/>
                <a:cs typeface="Times New Roman" panose="02020603050405020304" pitchFamily="18" charset="0"/>
              </a:rPr>
              <a:t>-Agile systems development</a:t>
            </a:r>
          </a:p>
          <a:p>
            <a:endParaRPr lang="en-US" sz="2200" smtClean="0">
              <a:latin typeface="Times New Roman" panose="02020603050405020304" pitchFamily="18" charset="0"/>
              <a:cs typeface="Times New Roman" panose="02020603050405020304" pitchFamily="18" charset="0"/>
            </a:endParaRPr>
          </a:p>
          <a:p>
            <a:r>
              <a:rPr lang="en-US" sz="2200" smtClean="0">
                <a:latin typeface="Times New Roman" panose="02020603050405020304" pitchFamily="18" charset="0"/>
                <a:cs typeface="Times New Roman" panose="02020603050405020304" pitchFamily="18" charset="0"/>
              </a:rPr>
              <a:t>Agile is a software development approach which emerged in the late 1990s in the wake of approaches such as Rapid Application Development (RAD), and the Dynamic System Development Method (DSDM).</a:t>
            </a:r>
            <a:br>
              <a:rPr lang="en-US" sz="2200" smtClean="0">
                <a:latin typeface="Times New Roman" panose="02020603050405020304" pitchFamily="18" charset="0"/>
                <a:cs typeface="Times New Roman" panose="02020603050405020304" pitchFamily="18" charset="0"/>
              </a:rPr>
            </a:br>
            <a:r>
              <a:rPr lang="en-US" sz="2200" smtClean="0">
                <a:latin typeface="Times New Roman" panose="02020603050405020304" pitchFamily="18" charset="0"/>
                <a:cs typeface="Times New Roman" panose="02020603050405020304" pitchFamily="18" charset="0"/>
              </a:rPr>
              <a:t/>
            </a:r>
            <a:br>
              <a:rPr lang="en-US" sz="2200" smtClean="0">
                <a:latin typeface="Times New Roman" panose="02020603050405020304" pitchFamily="18" charset="0"/>
                <a:cs typeface="Times New Roman" panose="02020603050405020304" pitchFamily="18" charset="0"/>
              </a:rPr>
            </a:br>
            <a:r>
              <a:rPr lang="en-US" sz="2200" smtClean="0">
                <a:latin typeface="Times New Roman" panose="02020603050405020304" pitchFamily="18" charset="0"/>
                <a:cs typeface="Times New Roman" panose="02020603050405020304" pitchFamily="18" charset="0"/>
              </a:rPr>
              <a:t>The use of such approaches evolved as a reaction to the linear waterfall lifecycle, with its emphasis on completing a stage before moving on to the next stage.</a:t>
            </a:r>
            <a:endParaRPr lang="en-US" sz="2200" b="1" smtClean="0">
              <a:latin typeface="Times New Roman" panose="02020603050405020304" pitchFamily="18" charset="0"/>
              <a:cs typeface="Times New Roman" panose="02020603050405020304" pitchFamily="18" charset="0"/>
            </a:endParaRPr>
          </a:p>
          <a:p>
            <a:r>
              <a:rPr lang="en-US" sz="2200" b="1" smtClean="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760356"/>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2030354"/>
            <a:ext cx="10515600" cy="333206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smtClean="0">
                <a:latin typeface="Times New Roman" panose="02020603050405020304" pitchFamily="18" charset="0"/>
                <a:cs typeface="Times New Roman" panose="02020603050405020304" pitchFamily="18" charset="0"/>
              </a:rPr>
              <a:t>-Agile systems development cont.</a:t>
            </a:r>
          </a:p>
          <a:p>
            <a:endParaRPr lang="en-US" sz="2200" smtClean="0">
              <a:latin typeface="Times New Roman" panose="02020603050405020304" pitchFamily="18" charset="0"/>
              <a:cs typeface="Times New Roman" panose="02020603050405020304" pitchFamily="18" charset="0"/>
            </a:endParaRPr>
          </a:p>
          <a:p>
            <a:r>
              <a:rPr lang="en-US" sz="2200" b="1" smtClean="0">
                <a:latin typeface="Times New Roman" panose="02020603050405020304" pitchFamily="18" charset="0"/>
                <a:cs typeface="Times New Roman" panose="02020603050405020304" pitchFamily="18" charset="0"/>
              </a:rPr>
              <a:t>We are discovering better ways of developing software by doing it and helping others do it. Through this work we have come to value:</a:t>
            </a:r>
          </a:p>
          <a:p>
            <a:r>
              <a:rPr lang="en-US" sz="2200" smtClean="0">
                <a:latin typeface="Times New Roman" panose="02020603050405020304" pitchFamily="18" charset="0"/>
                <a:cs typeface="Times New Roman" panose="02020603050405020304" pitchFamily="18" charset="0"/>
              </a:rPr>
              <a:t>Individuals and interactions over processes and tools</a:t>
            </a:r>
          </a:p>
          <a:p>
            <a:r>
              <a:rPr lang="en-US" sz="2200" smtClean="0">
                <a:latin typeface="Times New Roman" panose="02020603050405020304" pitchFamily="18" charset="0"/>
                <a:cs typeface="Times New Roman" panose="02020603050405020304" pitchFamily="18" charset="0"/>
              </a:rPr>
              <a:t>Working software over comprehensive documentation</a:t>
            </a:r>
          </a:p>
          <a:p>
            <a:r>
              <a:rPr lang="en-US" sz="2200" smtClean="0">
                <a:latin typeface="Times New Roman" panose="02020603050405020304" pitchFamily="18" charset="0"/>
                <a:cs typeface="Times New Roman" panose="02020603050405020304" pitchFamily="18" charset="0"/>
              </a:rPr>
              <a:t>Customer collaboration over contract negotiation</a:t>
            </a:r>
          </a:p>
          <a:p>
            <a:r>
              <a:rPr lang="en-US" sz="2200" smtClean="0">
                <a:latin typeface="Times New Roman" panose="02020603050405020304" pitchFamily="18" charset="0"/>
                <a:cs typeface="Times New Roman" panose="02020603050405020304" pitchFamily="18" charset="0"/>
              </a:rPr>
              <a:t>Responding to change over following a plan</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3181607"/>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729712" y="1931294"/>
            <a:ext cx="10515600" cy="3927640"/>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pPr>
            <a:r>
              <a:rPr lang="en-US" sz="2600" b="1" smtClean="0">
                <a:latin typeface="Times New Roman" panose="02020603050405020304" pitchFamily="18" charset="0"/>
                <a:cs typeface="Times New Roman" panose="02020603050405020304" pitchFamily="18" charset="0"/>
              </a:rPr>
              <a:t>-Agile systems development cont.</a:t>
            </a:r>
          </a:p>
          <a:p>
            <a:pPr algn="just">
              <a:lnSpc>
                <a:spcPct val="110000"/>
              </a:lnSpc>
            </a:pPr>
            <a:r>
              <a:rPr lang="en-US" sz="2200" smtClean="0">
                <a:latin typeface="Times New Roman" panose="02020603050405020304" pitchFamily="18" charset="0"/>
                <a:cs typeface="Times New Roman" panose="02020603050405020304" pitchFamily="18" charset="0"/>
              </a:rPr>
              <a:t>In essence, where a business analyst is working on a project where an Agile software development approach has been adopted, the analyst will be involved in supporting the business users in clarifying, elaborating and prioritizing the requirements during the development process.</a:t>
            </a:r>
          </a:p>
          <a:p>
            <a:pPr algn="just">
              <a:lnSpc>
                <a:spcPct val="110000"/>
              </a:lnSpc>
            </a:pPr>
            <a:endParaRPr lang="en-US" sz="2200" smtClean="0">
              <a:latin typeface="Times New Roman" panose="02020603050405020304" pitchFamily="18" charset="0"/>
              <a:cs typeface="Times New Roman" panose="02020603050405020304" pitchFamily="18" charset="0"/>
            </a:endParaRPr>
          </a:p>
          <a:p>
            <a:pPr algn="just">
              <a:lnSpc>
                <a:spcPct val="110000"/>
              </a:lnSpc>
            </a:pPr>
            <a:r>
              <a:rPr lang="en-US" sz="2200" smtClean="0">
                <a:latin typeface="Times New Roman" panose="02020603050405020304" pitchFamily="18" charset="0"/>
                <a:cs typeface="Times New Roman" panose="02020603050405020304" pitchFamily="18" charset="0"/>
              </a:rPr>
              <a:t>While some early business analysis work will have been required to discover the problems to be addressed and define the business requirements, at a solution level the more detailed requirements will be elaborated during time boxed iterations where collaborative teams comprising users, analysts and developers work together to develop part of the software required product.</a:t>
            </a:r>
            <a:endParaRPr lang="en-US" sz="2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839818"/>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29712" y="1811867"/>
            <a:ext cx="10515600" cy="40132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-Supporting business change</a:t>
            </a:r>
          </a:p>
          <a:p>
            <a:pPr algn="just"/>
            <a:r>
              <a:rPr lang="en-US" sz="2200" smtClean="0">
                <a:latin typeface="Times New Roman" panose="02020603050405020304" pitchFamily="18" charset="0"/>
                <a:cs typeface="Times New Roman" panose="02020603050405020304" pitchFamily="18" charset="0"/>
              </a:rPr>
              <a:t>One aspect may concern the business acceptance testing – a vital element if business changes are to be implemented smoothly.</a:t>
            </a:r>
          </a:p>
          <a:p>
            <a:pPr algn="just"/>
            <a:r>
              <a:rPr lang="en-US" sz="2200" smtClean="0">
                <a:latin typeface="Times New Roman" panose="02020603050405020304" pitchFamily="18" charset="0"/>
                <a:cs typeface="Times New Roman" panose="02020603050405020304" pitchFamily="18" charset="0"/>
              </a:rPr>
              <a:t>The business analyst’s involvement in business acceptance testing can include work such as developing test scenarios and working with the business users as they apply the scenarios to their new processes and systems.</a:t>
            </a:r>
          </a:p>
          <a:p>
            <a:pPr algn="just"/>
            <a:r>
              <a:rPr lang="en-US" sz="2200" smtClean="0">
                <a:latin typeface="Times New Roman" panose="02020603050405020304" pitchFamily="18" charset="0"/>
                <a:cs typeface="Times New Roman" panose="02020603050405020304" pitchFamily="18" charset="0"/>
              </a:rPr>
              <a:t>Further, the </a:t>
            </a:r>
            <a:r>
              <a:rPr lang="en-US" sz="2200" b="1" smtClean="0">
                <a:latin typeface="Times New Roman" panose="02020603050405020304" pitchFamily="18" charset="0"/>
                <a:cs typeface="Times New Roman" panose="02020603050405020304" pitchFamily="18" charset="0"/>
              </a:rPr>
              <a:t>implementation</a:t>
            </a:r>
            <a:r>
              <a:rPr lang="en-US" sz="2200" smtClean="0">
                <a:latin typeface="Times New Roman" panose="02020603050405020304" pitchFamily="18" charset="0"/>
                <a:cs typeface="Times New Roman" panose="02020603050405020304" pitchFamily="18" charset="0"/>
              </a:rPr>
              <a:t> of business procedure manuals and user guides; </a:t>
            </a:r>
          </a:p>
          <a:p>
            <a:pPr algn="just"/>
            <a:r>
              <a:rPr lang="en-US" sz="2200" b="1" smtClean="0">
                <a:latin typeface="Times New Roman" panose="02020603050405020304" pitchFamily="18" charset="0"/>
                <a:cs typeface="Times New Roman" panose="02020603050405020304" pitchFamily="18" charset="0"/>
              </a:rPr>
              <a:t>Training</a:t>
            </a:r>
            <a:r>
              <a:rPr lang="en-US" sz="2200" smtClean="0">
                <a:latin typeface="Times New Roman" panose="02020603050405020304" pitchFamily="18" charset="0"/>
                <a:cs typeface="Times New Roman" panose="02020603050405020304" pitchFamily="18" charset="0"/>
              </a:rPr>
              <a:t> business staff in the use of the new processes and IT systems; </a:t>
            </a:r>
          </a:p>
          <a:p>
            <a:pPr algn="just"/>
            <a:r>
              <a:rPr lang="en-US" sz="2200" b="1" smtClean="0">
                <a:latin typeface="Times New Roman" panose="02020603050405020304" pitchFamily="18" charset="0"/>
                <a:cs typeface="Times New Roman" panose="02020603050405020304" pitchFamily="18" charset="0"/>
              </a:rPr>
              <a:t>Defining</a:t>
            </a:r>
            <a:r>
              <a:rPr lang="en-US" sz="2200" smtClean="0">
                <a:latin typeface="Times New Roman" panose="02020603050405020304" pitchFamily="18" charset="0"/>
                <a:cs typeface="Times New Roman" panose="02020603050405020304" pitchFamily="18" charset="0"/>
              </a:rPr>
              <a:t> job roles and writing job role descriptions; </a:t>
            </a:r>
          </a:p>
          <a:p>
            <a:pPr algn="just"/>
            <a:r>
              <a:rPr lang="en-US" sz="2200" b="1" smtClean="0">
                <a:latin typeface="Times New Roman" panose="02020603050405020304" pitchFamily="18" charset="0"/>
                <a:cs typeface="Times New Roman" panose="02020603050405020304" pitchFamily="18" charset="0"/>
              </a:rPr>
              <a:t>Providing</a:t>
            </a:r>
            <a:r>
              <a:rPr lang="en-US" sz="2200" smtClean="0">
                <a:latin typeface="Times New Roman" panose="02020603050405020304" pitchFamily="18" charset="0"/>
                <a:cs typeface="Times New Roman" panose="02020603050405020304" pitchFamily="18" charset="0"/>
              </a:rPr>
              <a:t> ongoing support as the business staff begin to adopt the new, unfamiliar, approaches.</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142090"/>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52225" y="0"/>
            <a:ext cx="5547685" cy="6191250"/>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3778609" y="1109393"/>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50493" y="1827842"/>
            <a:ext cx="6330331" cy="436340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solidFill>
                  <a:schemeClr val="bg1"/>
                </a:solidFill>
                <a:latin typeface="Times New Roman" panose="02020603050405020304" pitchFamily="18" charset="0"/>
                <a:cs typeface="Times New Roman" panose="02020603050405020304" pitchFamily="18" charset="0"/>
              </a:rPr>
              <a:t>3. THE ROLE AND RESPONSIBILITIES OF A BUSINESS ANALYST</a:t>
            </a:r>
          </a:p>
          <a:p>
            <a:pPr algn="just"/>
            <a:r>
              <a:rPr lang="en-US" sz="1800" dirty="0" smtClean="0">
                <a:solidFill>
                  <a:schemeClr val="bg1"/>
                </a:solidFill>
                <a:latin typeface="Times New Roman" panose="02020603050405020304" pitchFamily="18" charset="0"/>
                <a:cs typeface="Times New Roman" panose="02020603050405020304" pitchFamily="18" charset="0"/>
              </a:rPr>
              <a:t>Although there are different role definitions, depending upon the organization, there does seem to be an area of common ground where most business analysts work.</a:t>
            </a:r>
          </a:p>
          <a:p>
            <a:pPr algn="just"/>
            <a:r>
              <a:rPr lang="en-US" sz="1800" b="1" dirty="0" smtClean="0">
                <a:solidFill>
                  <a:schemeClr val="bg1"/>
                </a:solidFill>
                <a:latin typeface="Times New Roman" panose="02020603050405020304" pitchFamily="18" charset="0"/>
                <a:cs typeface="Times New Roman" panose="02020603050405020304" pitchFamily="18" charset="0"/>
              </a:rPr>
              <a:t>These core responsibilities are: </a:t>
            </a:r>
          </a:p>
          <a:p>
            <a:pPr algn="just"/>
            <a:r>
              <a:rPr lang="en-US" sz="2400" b="1" dirty="0" smtClean="0">
                <a:solidFill>
                  <a:schemeClr val="bg1"/>
                </a:solidFill>
                <a:latin typeface="Times New Roman" panose="02020603050405020304" pitchFamily="18" charset="0"/>
                <a:cs typeface="Times New Roman" panose="02020603050405020304" pitchFamily="18" charset="0"/>
              </a:rPr>
              <a:t>Investigate</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business systems taking a holistic view of the situation; this may include examining elements of the organization structures and staff development issues as well as current processes and IT systems</a:t>
            </a:r>
          </a:p>
          <a:p>
            <a:pPr algn="just"/>
            <a:r>
              <a:rPr lang="en-US" sz="2400" b="1" dirty="0" smtClean="0">
                <a:solidFill>
                  <a:schemeClr val="bg1"/>
                </a:solidFill>
                <a:latin typeface="Times New Roman" panose="02020603050405020304" pitchFamily="18" charset="0"/>
                <a:cs typeface="Times New Roman" panose="02020603050405020304" pitchFamily="18" charset="0"/>
              </a:rPr>
              <a:t>Evaluate</a:t>
            </a:r>
            <a:r>
              <a:rPr lang="en-US" sz="1800" b="1" dirty="0" smtClean="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actions to improve the operation of a business system. </a:t>
            </a:r>
          </a:p>
          <a:p>
            <a:pPr algn="just"/>
            <a:r>
              <a:rPr lang="en-US" sz="1800" dirty="0" smtClean="0">
                <a:solidFill>
                  <a:schemeClr val="bg1"/>
                </a:solidFill>
                <a:latin typeface="Times New Roman" panose="02020603050405020304" pitchFamily="18" charset="0"/>
                <a:cs typeface="Times New Roman" panose="02020603050405020304" pitchFamily="18" charset="0"/>
              </a:rPr>
              <a:t>Again, this may require an examination of organizational structure, and staff development needs to ensure that they are in line with any proposed process redesign and IT system development.</a:t>
            </a: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931294"/>
            <a:ext cx="10274085" cy="35241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3. THE ROLE AND RESPONSIBILITIES OF A BUSINESS ANALYST cont.</a:t>
            </a:r>
          </a:p>
          <a:p>
            <a:pPr algn="just"/>
            <a:endParaRPr lang="en-US" sz="2200" smtClean="0">
              <a:latin typeface="Times New Roman" panose="02020603050405020304" pitchFamily="18" charset="0"/>
              <a:cs typeface="Times New Roman" panose="02020603050405020304" pitchFamily="18" charset="0"/>
            </a:endParaRPr>
          </a:p>
          <a:p>
            <a:pPr algn="just"/>
            <a:r>
              <a:rPr lang="en-US" sz="2200" b="1" smtClean="0">
                <a:latin typeface="Times New Roman" panose="02020603050405020304" pitchFamily="18" charset="0"/>
                <a:cs typeface="Times New Roman" panose="02020603050405020304" pitchFamily="18" charset="0"/>
              </a:rPr>
              <a:t>Therefor, the core business analyst role should be defined as: </a:t>
            </a:r>
          </a:p>
          <a:p>
            <a:pPr algn="just"/>
            <a:r>
              <a:rPr lang="en-US" sz="2200" smtClean="0">
                <a:latin typeface="Times New Roman" panose="02020603050405020304" pitchFamily="18" charset="0"/>
                <a:cs typeface="Times New Roman" panose="02020603050405020304" pitchFamily="18" charset="0"/>
              </a:rPr>
              <a:t>An advisory role which has the responsibility for investigating and analyzing business situations, identifying and evaluating options for improving business systems, elaborating and defining requirements, and ensuring the effective implementation and use of information systems in line with the needs of the business.</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1931294"/>
            <a:ext cx="10515600" cy="36228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3. THE ROLE AND RESPONSIBILITIES OF A BUSINESS ANALYST cont.</a:t>
            </a:r>
          </a:p>
          <a:p>
            <a:pPr algn="just"/>
            <a:r>
              <a:rPr lang="en-US" sz="2200" b="1" dirty="0" smtClean="0">
                <a:latin typeface="Times New Roman" panose="02020603050405020304" pitchFamily="18" charset="0"/>
                <a:cs typeface="Times New Roman" panose="02020603050405020304" pitchFamily="18" charset="0"/>
              </a:rPr>
              <a:t>Some business analysis roles extend into other areas, these areas are:</a:t>
            </a:r>
          </a:p>
          <a:p>
            <a:pPr algn="just"/>
            <a:r>
              <a:rPr lang="en-US" sz="2200" b="1" dirty="0" smtClean="0">
                <a:latin typeface="Times New Roman" panose="02020603050405020304" pitchFamily="18" charset="0"/>
                <a:cs typeface="Times New Roman" panose="02020603050405020304" pitchFamily="18" charset="0"/>
              </a:rPr>
              <a:t>Strategy implementation </a:t>
            </a:r>
            <a:r>
              <a:rPr lang="en-US" sz="2200" dirty="0" smtClean="0">
                <a:latin typeface="Times New Roman" panose="02020603050405020304" pitchFamily="18" charset="0"/>
                <a:cs typeface="Times New Roman" panose="02020603050405020304" pitchFamily="18" charset="0"/>
              </a:rPr>
              <a:t>– here the business analysts work closely with senior management to help define the most effective business system to implement elements of the business strategy.</a:t>
            </a:r>
          </a:p>
          <a:p>
            <a:pPr algn="just"/>
            <a:r>
              <a:rPr lang="en-US" sz="2200" b="1" dirty="0" smtClean="0">
                <a:latin typeface="Times New Roman" panose="02020603050405020304" pitchFamily="18" charset="0"/>
                <a:cs typeface="Times New Roman" panose="02020603050405020304" pitchFamily="18" charset="0"/>
              </a:rPr>
              <a:t>Business case production </a:t>
            </a:r>
            <a:r>
              <a:rPr lang="en-US" sz="2200" dirty="0" smtClean="0">
                <a:latin typeface="Times New Roman" panose="02020603050405020304" pitchFamily="18" charset="0"/>
                <a:cs typeface="Times New Roman" panose="02020603050405020304" pitchFamily="18" charset="0"/>
              </a:rPr>
              <a:t>– most of senior business analysts usually do this, typically with assistance from Finance specialists.</a:t>
            </a:r>
          </a:p>
          <a:p>
            <a:pPr algn="just"/>
            <a:r>
              <a:rPr lang="en-US" sz="2200" b="1" dirty="0" smtClean="0">
                <a:latin typeface="Times New Roman" panose="02020603050405020304" pitchFamily="18" charset="0"/>
                <a:cs typeface="Times New Roman" panose="02020603050405020304" pitchFamily="18" charset="0"/>
              </a:rPr>
              <a:t>Benefits realization </a:t>
            </a:r>
            <a:r>
              <a:rPr lang="en-US" sz="2200" dirty="0" smtClean="0">
                <a:latin typeface="Times New Roman" panose="02020603050405020304" pitchFamily="18" charset="0"/>
                <a:cs typeface="Times New Roman" panose="02020603050405020304" pitchFamily="18" charset="0"/>
              </a:rPr>
              <a:t>– the business analysts carry out post-implementation reviews, examine the benefits defined in the business case and evaluate whether or not the benefits have been achieved</a:t>
            </a:r>
            <a:r>
              <a:rPr lang="en-US" sz="2400" dirty="0" smtClean="0">
                <a:latin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5846563"/>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714214" y="1931293"/>
            <a:ext cx="10515600" cy="39202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3. THE ROLE AND RESPONSIBILITIES OF A BUSINESS ANALYST cont.</a:t>
            </a:r>
          </a:p>
          <a:p>
            <a:pPr algn="just"/>
            <a:r>
              <a:rPr lang="en-US" sz="2200" dirty="0" smtClean="0">
                <a:latin typeface="Times New Roman" panose="02020603050405020304" pitchFamily="18" charset="0"/>
                <a:cs typeface="Times New Roman" panose="02020603050405020304" pitchFamily="18" charset="0"/>
              </a:rPr>
              <a:t>The rationale seeks to explain why business analysis is so important for organizations in today’s business world and imposes responsibilities that business analysts must recognize and accept.</a:t>
            </a:r>
          </a:p>
          <a:p>
            <a:pPr algn="just"/>
            <a:r>
              <a:rPr lang="en-US" sz="2200" b="1" dirty="0" smtClean="0">
                <a:latin typeface="Times New Roman" panose="02020603050405020304" pitchFamily="18" charset="0"/>
                <a:cs typeface="Times New Roman" panose="02020603050405020304" pitchFamily="18" charset="0"/>
              </a:rPr>
              <a:t>The rationale for business analysis is:</a:t>
            </a:r>
          </a:p>
          <a:p>
            <a:pPr marL="342900" indent="-342900" algn="just">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Root causes not symptoms</a:t>
            </a:r>
          </a:p>
          <a:p>
            <a:pPr marL="342900" indent="-342900" algn="just">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Business </a:t>
            </a:r>
            <a:r>
              <a:rPr lang="en-US" sz="2200" b="1" dirty="0">
                <a:latin typeface="Times New Roman" panose="02020603050405020304" pitchFamily="18" charset="0"/>
                <a:cs typeface="Times New Roman" panose="02020603050405020304" pitchFamily="18" charset="0"/>
              </a:rPr>
              <a:t>improvement not IT </a:t>
            </a:r>
            <a:r>
              <a:rPr lang="en-US" sz="2200" b="1" dirty="0" smtClean="0">
                <a:latin typeface="Times New Roman" panose="02020603050405020304" pitchFamily="18" charset="0"/>
                <a:cs typeface="Times New Roman" panose="02020603050405020304" pitchFamily="18" charset="0"/>
              </a:rPr>
              <a:t>change</a:t>
            </a:r>
          </a:p>
          <a:p>
            <a:pPr marL="342900" indent="-342900" algn="just">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Options not solutions</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Feasible, contributing requirements not meeting all requests</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The entire business change lifecycle not just requirements definition</a:t>
            </a:r>
          </a:p>
          <a:p>
            <a:pPr marL="342900" indent="-342900" algn="just">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Negotiation not avoidance</a:t>
            </a:r>
          </a:p>
          <a:p>
            <a:pPr algn="just"/>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3990930"/>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1678079"/>
            <a:ext cx="10515600" cy="43704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latin typeface="Times New Roman" panose="02020603050405020304" pitchFamily="18" charset="0"/>
                <a:cs typeface="Times New Roman" panose="02020603050405020304" pitchFamily="18" charset="0"/>
              </a:rPr>
              <a:t>4. THE BUSINESS ANALYSIS MATURITY MODEL</a:t>
            </a:r>
          </a:p>
          <a:p>
            <a:pPr algn="just"/>
            <a:r>
              <a:rPr lang="en-US" sz="2200" b="1" dirty="0" smtClean="0">
                <a:latin typeface="Times New Roman" panose="02020603050405020304" pitchFamily="18" charset="0"/>
                <a:cs typeface="Times New Roman" panose="02020603050405020304" pitchFamily="18" charset="0"/>
              </a:rPr>
              <a:t>The Business Analysis Maturity Model (BAMM)</a:t>
            </a:r>
            <a:r>
              <a:rPr lang="en-US" sz="2200" dirty="0" smtClean="0">
                <a:latin typeface="Times New Roman" panose="02020603050405020304" pitchFamily="18" charset="0"/>
                <a:cs typeface="Times New Roman" panose="02020603050405020304" pitchFamily="18" charset="0"/>
              </a:rPr>
              <a:t> shown in </a:t>
            </a:r>
            <a:r>
              <a:rPr lang="en-US" sz="2200" b="1" dirty="0" smtClean="0">
                <a:latin typeface="Times New Roman" panose="02020603050405020304" pitchFamily="18" charset="0"/>
                <a:cs typeface="Times New Roman" panose="02020603050405020304" pitchFamily="18" charset="0"/>
              </a:rPr>
              <a:t>Figure 1.4 </a:t>
            </a:r>
            <a:r>
              <a:rPr lang="en-US" sz="2200" dirty="0" smtClean="0">
                <a:latin typeface="Times New Roman" panose="02020603050405020304" pitchFamily="18" charset="0"/>
                <a:cs typeface="Times New Roman" panose="02020603050405020304" pitchFamily="18" charset="0"/>
              </a:rPr>
              <a:t>was developed by Assist Knowledge Development Ltd to represent the development and maturity of business analysis.</a:t>
            </a:r>
            <a:endParaRPr lang="en-US" sz="2200"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4"/>
          <a:stretch>
            <a:fillRect/>
          </a:stretch>
        </p:blipFill>
        <p:spPr>
          <a:xfrm>
            <a:off x="2123748" y="2900537"/>
            <a:ext cx="6403189" cy="3094887"/>
          </a:xfrm>
          <a:prstGeom prst="rect">
            <a:avLst/>
          </a:prstGeom>
        </p:spPr>
      </p:pic>
    </p:spTree>
    <p:extLst>
      <p:ext uri="{BB962C8B-B14F-4D97-AF65-F5344CB8AC3E}">
        <p14:creationId xmlns:p14="http://schemas.microsoft.com/office/powerpoint/2010/main" val="302091434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7" y="1678079"/>
            <a:ext cx="10557933" cy="42540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4. THE BUSINESS ANALYSIS MATURITY MODEL cont.</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dirty="0" smtClean="0">
                <a:latin typeface="Times New Roman" panose="02020603050405020304" pitchFamily="18" charset="0"/>
                <a:cs typeface="Times New Roman" panose="02020603050405020304" pitchFamily="18" charset="0"/>
              </a:rPr>
              <a:t>The business analysts have come from different backgrounds – some from IT, many from business areas – and have brought different skills and knowledge to their business analysis teams.</a:t>
            </a:r>
          </a:p>
          <a:p>
            <a:pPr algn="just"/>
            <a:r>
              <a:rPr lang="en-US" sz="2200" b="1" dirty="0" smtClean="0">
                <a:latin typeface="Times New Roman" panose="02020603050405020304" pitchFamily="18" charset="0"/>
                <a:cs typeface="Times New Roman" panose="02020603050405020304" pitchFamily="18" charset="0"/>
              </a:rPr>
              <a:t>The BAMM uses two axes</a:t>
            </a:r>
            <a:r>
              <a:rPr lang="en-US" sz="2200" dirty="0" smtClean="0">
                <a:latin typeface="Times New Roman" panose="02020603050405020304" pitchFamily="18" charset="0"/>
                <a:cs typeface="Times New Roman" panose="02020603050405020304" pitchFamily="18" charset="0"/>
              </a:rPr>
              <a:t>: the scope of the work allocated to the business analyst and the authority level of the business analyst.</a:t>
            </a:r>
          </a:p>
          <a:p>
            <a:pPr algn="just"/>
            <a:r>
              <a:rPr lang="en-US" sz="2200" dirty="0" smtClean="0">
                <a:latin typeface="Times New Roman" panose="02020603050405020304" pitchFamily="18" charset="0"/>
                <a:cs typeface="Times New Roman" panose="02020603050405020304" pitchFamily="18" charset="0"/>
              </a:rPr>
              <a:t>The level of authority of the business analyst can also vary considerably, from a limited level of authority to the ability to influence and guide at senior management level.</a:t>
            </a:r>
            <a:br>
              <a:rPr lang="en-US" sz="2200" dirty="0" smtClean="0">
                <a:latin typeface="Times New Roman" panose="02020603050405020304" pitchFamily="18" charset="0"/>
                <a:cs typeface="Times New Roman" panose="02020603050405020304" pitchFamily="18" charset="0"/>
              </a:rPr>
            </a:br>
            <a:endParaRPr lang="en-US" sz="2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3512610"/>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811866"/>
            <a:ext cx="10515600" cy="411712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4. THE BUSINESS ANALYSIS MATURITY MODEL cont.</a:t>
            </a:r>
          </a:p>
          <a:p>
            <a:pPr algn="just"/>
            <a:r>
              <a:rPr lang="en-US" sz="2200" smtClean="0">
                <a:latin typeface="Times New Roman" panose="02020603050405020304" pitchFamily="18" charset="0"/>
                <a:cs typeface="Times New Roman" panose="02020603050405020304" pitchFamily="18" charset="0"/>
              </a:rPr>
              <a:t>The first level is where the business analysis work is concerned with defining the requirements for an IT system improvement.</a:t>
            </a:r>
          </a:p>
          <a:p>
            <a:pPr algn="just"/>
            <a:endParaRPr lang="en-US" sz="2200" smtClean="0">
              <a:latin typeface="Times New Roman" panose="02020603050405020304" pitchFamily="18" charset="0"/>
              <a:cs typeface="Times New Roman" panose="02020603050405020304" pitchFamily="18" charset="0"/>
            </a:endParaRPr>
          </a:p>
          <a:p>
            <a:pPr algn="just"/>
            <a:r>
              <a:rPr lang="en-US" sz="2200" smtClean="0">
                <a:latin typeface="Times New Roman" panose="02020603050405020304" pitchFamily="18" charset="0"/>
                <a:cs typeface="Times New Roman" panose="02020603050405020304" pitchFamily="18" charset="0"/>
              </a:rPr>
              <a:t>The next level is where the business analysis work has moved beyond a specific IT development so that the analysts work cross-functionally to improve the business processes that give rise to the requirements.</a:t>
            </a:r>
          </a:p>
          <a:p>
            <a:pPr algn="just"/>
            <a:endParaRPr lang="en-US" sz="2200" smtClean="0">
              <a:latin typeface="Times New Roman" panose="02020603050405020304" pitchFamily="18" charset="0"/>
              <a:cs typeface="Times New Roman" panose="02020603050405020304" pitchFamily="18" charset="0"/>
            </a:endParaRPr>
          </a:p>
          <a:p>
            <a:pPr algn="just"/>
            <a:r>
              <a:rPr lang="en-US" sz="2200" smtClean="0">
                <a:latin typeface="Times New Roman" panose="02020603050405020304" pitchFamily="18" charset="0"/>
                <a:cs typeface="Times New Roman" panose="02020603050405020304" pitchFamily="18" charset="0"/>
              </a:rPr>
              <a:t>Here, the business analysis work is concerned with improving the business and working with senior management to support the delivery of value to customers.</a:t>
            </a:r>
            <a:endParaRPr lang="en-US" sz="2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250593"/>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97466" y="1864413"/>
            <a:ext cx="10235413" cy="290681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4. THE BUSINESS ANALYSIS MATURITY MODEL cont.</a:t>
            </a:r>
          </a:p>
          <a:p>
            <a:pPr algn="just"/>
            <a:r>
              <a:rPr lang="en-US" sz="2200" smtClean="0">
                <a:latin typeface="Times New Roman" panose="02020603050405020304" pitchFamily="18" charset="0"/>
                <a:cs typeface="Times New Roman" panose="02020603050405020304" pitchFamily="18" charset="0"/>
              </a:rPr>
              <a:t>These levels of maturity apply to three perspectives on business analysis: the individual analysts, the business analysis community within an organization, and the business analysis profession as a whole.</a:t>
            </a:r>
          </a:p>
          <a:p>
            <a:pPr algn="just"/>
            <a:endParaRPr lang="en-US" sz="2200" smtClean="0">
              <a:latin typeface="Times New Roman" panose="02020603050405020304" pitchFamily="18" charset="0"/>
              <a:cs typeface="Times New Roman" panose="02020603050405020304" pitchFamily="18" charset="0"/>
            </a:endParaRPr>
          </a:p>
          <a:p>
            <a:pPr algn="just"/>
            <a:r>
              <a:rPr lang="en-US" sz="2200" smtClean="0">
                <a:latin typeface="Times New Roman" panose="02020603050405020304" pitchFamily="18" charset="0"/>
                <a:cs typeface="Times New Roman" panose="02020603050405020304" pitchFamily="18" charset="0"/>
              </a:rPr>
              <a:t>If we consider the BAMM in the light of the Capability Maturity Model Integration (CMMI), we can see that the five levels of the CMMI apply at each level.</a:t>
            </a:r>
            <a:endParaRPr lang="en-US" sz="2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7734754"/>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46347" y="1763573"/>
            <a:ext cx="10812720" cy="44610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474133" y="2015066"/>
            <a:ext cx="10879667" cy="38674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smtClean="0">
                <a:latin typeface="Times New Roman" panose="02020603050405020304" pitchFamily="18" charset="0"/>
                <a:cs typeface="Times New Roman" panose="02020603050405020304" pitchFamily="18" charset="0"/>
              </a:rPr>
              <a:t>4. THE BUSINESS ANALYSIS MATURITY MODEL (BAMM)</a:t>
            </a:r>
          </a:p>
          <a:p>
            <a:r>
              <a:rPr lang="en-US" sz="2400" b="1" smtClean="0">
                <a:latin typeface="Times New Roman" panose="02020603050405020304" pitchFamily="18" charset="0"/>
                <a:cs typeface="Times New Roman" panose="02020603050405020304" pitchFamily="18" charset="0"/>
              </a:rPr>
              <a:t>The Capability Maturity Model Integration (CMMI) </a:t>
            </a:r>
          </a:p>
          <a:p>
            <a:endParaRPr lang="en-US" sz="2400"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4"/>
          <a:stretch>
            <a:fillRect/>
          </a:stretch>
        </p:blipFill>
        <p:spPr>
          <a:xfrm>
            <a:off x="1580757" y="2770863"/>
            <a:ext cx="8343900" cy="3453766"/>
          </a:xfrm>
          <a:prstGeom prst="rect">
            <a:avLst/>
          </a:prstGeom>
        </p:spPr>
      </p:pic>
    </p:spTree>
    <p:extLst>
      <p:ext uri="{BB962C8B-B14F-4D97-AF65-F5344CB8AC3E}">
        <p14:creationId xmlns:p14="http://schemas.microsoft.com/office/powerpoint/2010/main" val="3071554285"/>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762000" y="1678080"/>
            <a:ext cx="10591800" cy="437041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4. THE BUSINESS ANALYSIS MATURITY MODEL (BAMM)</a:t>
            </a:r>
          </a:p>
          <a:p>
            <a:pPr algn="just"/>
            <a:r>
              <a:rPr lang="en-US" sz="2200" b="1" smtClean="0">
                <a:latin typeface="Times New Roman" panose="02020603050405020304" pitchFamily="18" charset="0"/>
                <a:cs typeface="Times New Roman" panose="02020603050405020304" pitchFamily="18" charset="0"/>
              </a:rPr>
              <a:t>- The Capability Maturity Model Integration (CMMI) </a:t>
            </a:r>
          </a:p>
          <a:p>
            <a:pPr algn="just"/>
            <a:r>
              <a:rPr lang="en-US" sz="2000" smtClean="0">
                <a:latin typeface="Times New Roman" panose="02020603050405020304" pitchFamily="18" charset="0"/>
                <a:cs typeface="Times New Roman" panose="02020603050405020304" pitchFamily="18" charset="0"/>
              </a:rPr>
              <a:t>An organization that is developing its Business Analysis Practice may employ business analysts who are chiefly employed on requirements definition work.</a:t>
            </a:r>
          </a:p>
          <a:p>
            <a:pPr algn="just"/>
            <a:endParaRPr lang="en-US" sz="2000" smtClean="0">
              <a:latin typeface="Times New Roman" panose="02020603050405020304" pitchFamily="18" charset="0"/>
              <a:cs typeface="Times New Roman" panose="02020603050405020304" pitchFamily="18" charset="0"/>
            </a:endParaRPr>
          </a:p>
          <a:p>
            <a:pPr algn="just"/>
            <a:r>
              <a:rPr lang="en-US" sz="2000" smtClean="0">
                <a:latin typeface="Times New Roman" panose="02020603050405020304" pitchFamily="18" charset="0"/>
                <a:cs typeface="Times New Roman" panose="02020603050405020304" pitchFamily="18" charset="0"/>
              </a:rPr>
              <a:t>By contrast, an organization that has employed business analysts for some time may have analysts that can work at all three levels of the BAMM.</a:t>
            </a:r>
          </a:p>
          <a:p>
            <a:pPr algn="just"/>
            <a:endParaRPr lang="en-US" sz="2000" smtClean="0">
              <a:latin typeface="Times New Roman" panose="02020603050405020304" pitchFamily="18" charset="0"/>
              <a:cs typeface="Times New Roman" panose="02020603050405020304" pitchFamily="18" charset="0"/>
            </a:endParaRPr>
          </a:p>
          <a:p>
            <a:pPr algn="just"/>
            <a:r>
              <a:rPr lang="en-US" sz="2000" smtClean="0">
                <a:latin typeface="Times New Roman" panose="02020603050405020304" pitchFamily="18" charset="0"/>
                <a:cs typeface="Times New Roman" panose="02020603050405020304" pitchFamily="18" charset="0"/>
              </a:rPr>
              <a:t>The analysts working at the Business Improvement level may have a defined process, standards and measures that are managed for each assignment.</a:t>
            </a:r>
          </a:p>
          <a:p>
            <a:pPr algn="just"/>
            <a:endParaRPr lang="en-US" sz="2000" smtClean="0">
              <a:latin typeface="Times New Roman" panose="02020603050405020304" pitchFamily="18" charset="0"/>
              <a:cs typeface="Times New Roman" panose="02020603050405020304" pitchFamily="18" charset="0"/>
            </a:endParaRPr>
          </a:p>
          <a:p>
            <a:pPr algn="just"/>
            <a:r>
              <a:rPr lang="en-US" sz="2000" smtClean="0">
                <a:latin typeface="Times New Roman" panose="02020603050405020304" pitchFamily="18" charset="0"/>
                <a:cs typeface="Times New Roman" panose="02020603050405020304" pitchFamily="18" charset="0"/>
              </a:rPr>
              <a:t>These business analysts are working at the Managed level of the CMMI.</a:t>
            </a:r>
          </a:p>
          <a:p>
            <a:pPr algn="just"/>
            <a:r>
              <a:rPr lang="en-US" sz="2000" b="1" smtClean="0">
                <a:latin typeface="Times New Roman" panose="02020603050405020304" pitchFamily="18" charset="0"/>
                <a:cs typeface="Times New Roman" panose="02020603050405020304" pitchFamily="18" charset="0"/>
              </a:rPr>
              <a:t>Figure 1.6 </a:t>
            </a:r>
            <a:r>
              <a:rPr lang="en-US" sz="2000" smtClean="0">
                <a:latin typeface="Times New Roman" panose="02020603050405020304" pitchFamily="18" charset="0"/>
                <a:cs typeface="Times New Roman" panose="02020603050405020304" pitchFamily="18" charset="0"/>
              </a:rPr>
              <a:t>shows a possible approach to this maturity assessment.</a:t>
            </a:r>
            <a:endParaRPr lang="en-US" sz="2000" b="1"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8717247"/>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667719" y="1678080"/>
            <a:ext cx="10515600" cy="421444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smtClean="0">
                <a:latin typeface="Times New Roman" panose="02020603050405020304" pitchFamily="18" charset="0"/>
                <a:cs typeface="Times New Roman" panose="02020603050405020304" pitchFamily="18" charset="0"/>
              </a:rPr>
              <a:t>The BAMM in the light of the CMMI = The CMMI for Business Analysis</a:t>
            </a:r>
          </a:p>
          <a:p>
            <a:endParaRPr lang="en-US" sz="240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4"/>
          <a:stretch>
            <a:fillRect/>
          </a:stretch>
        </p:blipFill>
        <p:spPr>
          <a:xfrm>
            <a:off x="1608667" y="2092516"/>
            <a:ext cx="8737600" cy="4214450"/>
          </a:xfrm>
          <a:prstGeom prst="rect">
            <a:avLst/>
          </a:prstGeom>
        </p:spPr>
      </p:pic>
    </p:spTree>
    <p:extLst>
      <p:ext uri="{BB962C8B-B14F-4D97-AF65-F5344CB8AC3E}">
        <p14:creationId xmlns:p14="http://schemas.microsoft.com/office/powerpoint/2010/main" val="1907793018"/>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4125" y="0"/>
            <a:ext cx="5547685" cy="557348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3778609" y="1109393"/>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1" name="Content Placeholder 2"/>
          <p:cNvSpPr txBox="1">
            <a:spLocks/>
          </p:cNvSpPr>
          <p:nvPr/>
        </p:nvSpPr>
        <p:spPr>
          <a:xfrm>
            <a:off x="5583686" y="1729760"/>
            <a:ext cx="6297138" cy="384372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bg1"/>
                </a:solidFill>
                <a:latin typeface="Times New Roman" panose="02020603050405020304" pitchFamily="18" charset="0"/>
                <a:cs typeface="Times New Roman" panose="02020603050405020304" pitchFamily="18" charset="0"/>
              </a:rPr>
              <a:t>5. PROFESSIONALISM AND BUSINESS ANALYSIS</a:t>
            </a:r>
          </a:p>
          <a:p>
            <a:pPr algn="just"/>
            <a:r>
              <a:rPr lang="en-US" sz="2000" dirty="0" smtClean="0">
                <a:solidFill>
                  <a:schemeClr val="bg1"/>
                </a:solidFill>
                <a:latin typeface="Times New Roman" panose="02020603050405020304" pitchFamily="18" charset="0"/>
                <a:cs typeface="Times New Roman" panose="02020603050405020304" pitchFamily="18" charset="0"/>
              </a:rPr>
              <a:t>Business analysis has developed a great deal over the last 25 years, to the extent that it is often referred to as a ‘profession’ and many practitioners view themselves as having a career in business analysis. The factors that support professionalism in business analysis are as follows:</a:t>
            </a:r>
            <a:endParaRPr lang="en-US" sz="2000" b="1" dirty="0" smtClean="0">
              <a:solidFill>
                <a:schemeClr val="bg1"/>
              </a:solidFill>
              <a:latin typeface="Times New Roman" panose="02020603050405020304" pitchFamily="18" charset="0"/>
              <a:cs typeface="Times New Roman" panose="02020603050405020304" pitchFamily="18" charset="0"/>
            </a:endParaRPr>
          </a:p>
          <a:p>
            <a:pPr algn="just"/>
            <a:r>
              <a:rPr lang="en-US" sz="2000" b="1" dirty="0" smtClean="0">
                <a:solidFill>
                  <a:schemeClr val="bg1"/>
                </a:solidFill>
                <a:latin typeface="Times New Roman" panose="02020603050405020304" pitchFamily="18" charset="0"/>
                <a:cs typeface="Times New Roman" panose="02020603050405020304" pitchFamily="18" charset="0"/>
              </a:rPr>
              <a:t>Qualifications </a:t>
            </a:r>
          </a:p>
          <a:p>
            <a:pPr algn="just"/>
            <a:r>
              <a:rPr lang="en-US" sz="2000" b="1" dirty="0" smtClean="0">
                <a:solidFill>
                  <a:schemeClr val="bg1"/>
                </a:solidFill>
                <a:latin typeface="Times New Roman" panose="02020603050405020304" pitchFamily="18" charset="0"/>
                <a:cs typeface="Times New Roman" panose="02020603050405020304" pitchFamily="18" charset="0"/>
              </a:rPr>
              <a:t>Standards </a:t>
            </a:r>
          </a:p>
          <a:p>
            <a:pPr algn="just"/>
            <a:r>
              <a:rPr lang="en-US" sz="2000" b="1" dirty="0" smtClean="0">
                <a:solidFill>
                  <a:schemeClr val="bg1"/>
                </a:solidFill>
                <a:latin typeface="Times New Roman" panose="02020603050405020304" pitchFamily="18" charset="0"/>
                <a:cs typeface="Times New Roman" panose="02020603050405020304" pitchFamily="18" charset="0"/>
              </a:rPr>
              <a:t>Continuing Professional Development </a:t>
            </a:r>
          </a:p>
          <a:p>
            <a:pPr algn="just"/>
            <a:r>
              <a:rPr lang="en-US" sz="2000" b="1" dirty="0" smtClean="0">
                <a:solidFill>
                  <a:schemeClr val="bg1"/>
                </a:solidFill>
                <a:latin typeface="Times New Roman" panose="02020603050405020304" pitchFamily="18" charset="0"/>
                <a:cs typeface="Times New Roman" panose="02020603050405020304" pitchFamily="18" charset="0"/>
              </a:rPr>
              <a:t>Professional Body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65840" y="2030354"/>
            <a:ext cx="10515600" cy="298684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5. PROFESSIONALISM AND BUSINESS ANALYSIS</a:t>
            </a:r>
          </a:p>
          <a:p>
            <a:pPr algn="just"/>
            <a:r>
              <a:rPr lang="en-US" sz="2400" b="1" dirty="0" smtClean="0">
                <a:latin typeface="Times New Roman" panose="02020603050405020304" pitchFamily="18" charset="0"/>
                <a:cs typeface="Times New Roman" panose="02020603050405020304" pitchFamily="18" charset="0"/>
              </a:rPr>
              <a:t>-Qualifications :</a:t>
            </a:r>
            <a:r>
              <a:rPr lang="en-US" sz="2400" dirty="0" smtClean="0">
                <a:latin typeface="Times New Roman" panose="02020603050405020304" pitchFamily="18" charset="0"/>
                <a:cs typeface="Times New Roman" panose="02020603050405020304" pitchFamily="18" charset="0"/>
              </a:rPr>
              <a:t> </a:t>
            </a:r>
          </a:p>
          <a:p>
            <a:pPr algn="just"/>
            <a:r>
              <a:rPr lang="en-US" sz="2400" dirty="0" smtClean="0">
                <a:latin typeface="Times New Roman" panose="02020603050405020304" pitchFamily="18" charset="0"/>
                <a:cs typeface="Times New Roman" panose="02020603050405020304" pitchFamily="18" charset="0"/>
              </a:rPr>
              <a:t>Many business analysts hold qualifications such as the BCS International Diploma in Business Analysis or the IIBA, CBAP, or CCBA certifications.</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The seniority of some business analysts has also been recognized by the introduction of the Expert BA Award offered by the BA Manager Forum.</a:t>
            </a:r>
          </a:p>
          <a:p>
            <a:pPr algn="just"/>
            <a:endParaRPr lang="en-US"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931294"/>
            <a:ext cx="10515600" cy="345350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5. PROFESSIONALISM AND BUSINESS ANALYSIS</a:t>
            </a:r>
          </a:p>
          <a:p>
            <a:pPr algn="just"/>
            <a:r>
              <a:rPr lang="en-US" sz="2200" b="1" dirty="0" smtClean="0">
                <a:latin typeface="Times New Roman" panose="02020603050405020304" pitchFamily="18" charset="0"/>
                <a:cs typeface="Times New Roman" panose="02020603050405020304" pitchFamily="18" charset="0"/>
              </a:rPr>
              <a:t>-Standards: </a:t>
            </a:r>
          </a:p>
          <a:p>
            <a:pPr algn="just"/>
            <a:r>
              <a:rPr lang="en-US" sz="2200" dirty="0" smtClean="0">
                <a:latin typeface="Times New Roman" panose="02020603050405020304" pitchFamily="18" charset="0"/>
                <a:cs typeface="Times New Roman" panose="02020603050405020304" pitchFamily="18" charset="0"/>
              </a:rPr>
              <a:t>Organizations typically have templates for documents and standardize on modelling techniques such as those provided by the Unified Modeling Language.</a:t>
            </a:r>
          </a:p>
          <a:p>
            <a:pPr algn="just"/>
            <a:r>
              <a:rPr lang="en-US" sz="2200" dirty="0" smtClean="0">
                <a:latin typeface="Times New Roman" panose="02020603050405020304" pitchFamily="18" charset="0"/>
                <a:cs typeface="Times New Roman" panose="02020603050405020304" pitchFamily="18" charset="0"/>
              </a:rPr>
              <a:t>Books such as this one are also used in many organizations as a foundation for standards of business analysis practice.</a:t>
            </a:r>
          </a:p>
          <a:p>
            <a:pPr algn="just"/>
            <a:r>
              <a:rPr lang="en-US" sz="2200" b="1" dirty="0" smtClean="0">
                <a:latin typeface="Times New Roman" panose="02020603050405020304" pitchFamily="18" charset="0"/>
                <a:cs typeface="Times New Roman" panose="02020603050405020304" pitchFamily="18" charset="0"/>
              </a:rPr>
              <a:t>-Continuing Professional Development: </a:t>
            </a:r>
          </a:p>
          <a:p>
            <a:pPr algn="just"/>
            <a:r>
              <a:rPr lang="en-US" sz="2200" dirty="0" smtClean="0">
                <a:latin typeface="Times New Roman" panose="02020603050405020304" pitchFamily="18" charset="0"/>
                <a:cs typeface="Times New Roman" panose="02020603050405020304" pitchFamily="18" charset="0"/>
              </a:rPr>
              <a:t>Recognition of the need for the continuing development of skills and knowledge in order to retain the professional status.</a:t>
            </a:r>
          </a:p>
          <a:p>
            <a:pPr algn="just"/>
            <a:endParaRPr lang="en-US"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9412903"/>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959630"/>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10288" y="1931294"/>
            <a:ext cx="10515600" cy="27463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5. PROFESSIONALISM AND BUSINESS ANALYSIS</a:t>
            </a:r>
          </a:p>
          <a:p>
            <a:pPr algn="just"/>
            <a:r>
              <a:rPr lang="en-US" sz="2200" b="1" smtClean="0">
                <a:latin typeface="Times New Roman" panose="02020603050405020304" pitchFamily="18" charset="0"/>
                <a:cs typeface="Times New Roman" panose="02020603050405020304" pitchFamily="18" charset="0"/>
              </a:rPr>
              <a:t>Professional Body: </a:t>
            </a:r>
          </a:p>
          <a:p>
            <a:pPr algn="just"/>
            <a:r>
              <a:rPr lang="en-US" sz="2200" smtClean="0">
                <a:latin typeface="Times New Roman" panose="02020603050405020304" pitchFamily="18" charset="0"/>
                <a:cs typeface="Times New Roman" panose="02020603050405020304" pitchFamily="18" charset="0"/>
              </a:rPr>
              <a:t>A body with responsibility for defining technical standards and the code of conduct, promoting the profession and carrying out remedial action where necessary.</a:t>
            </a:r>
          </a:p>
          <a:p>
            <a:pPr algn="just"/>
            <a:r>
              <a:rPr lang="en-US" sz="2200" smtClean="0">
                <a:latin typeface="Times New Roman" panose="02020603050405020304" pitchFamily="18" charset="0"/>
                <a:cs typeface="Times New Roman" panose="02020603050405020304" pitchFamily="18" charset="0"/>
              </a:rPr>
              <a:t>This may require the removal of members where they do not reach the standard required by the code of conduct.</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7455153"/>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3778609" y="1109393"/>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83686" y="1799302"/>
            <a:ext cx="6297138" cy="44490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chemeClr val="bg1"/>
                </a:solidFill>
                <a:latin typeface="Times New Roman" panose="02020603050405020304" pitchFamily="18" charset="0"/>
                <a:cs typeface="Times New Roman" panose="02020603050405020304" pitchFamily="18" charset="0"/>
              </a:rPr>
              <a:t>6. THE FUTURE OF BUSINESS ANALYSIS</a:t>
            </a:r>
          </a:p>
          <a:p>
            <a:pPr algn="just" fontAlgn="base"/>
            <a:r>
              <a:rPr lang="en-US" sz="2000" dirty="0" smtClean="0">
                <a:solidFill>
                  <a:schemeClr val="bg1"/>
                </a:solidFill>
                <a:latin typeface="Times New Roman" panose="02020603050405020304" pitchFamily="18" charset="0"/>
                <a:cs typeface="Times New Roman" panose="02020603050405020304" pitchFamily="18" charset="0"/>
              </a:rPr>
              <a:t>As technology continues to evolve, business analysis is also expected to undergo significant changes. Some future trends in business analysis include:</a:t>
            </a:r>
          </a:p>
          <a:p>
            <a:pPr algn="just" fontAlgn="base"/>
            <a:r>
              <a:rPr lang="en-US" sz="2000" b="1" dirty="0" smtClean="0">
                <a:solidFill>
                  <a:schemeClr val="bg1"/>
                </a:solidFill>
                <a:latin typeface="Times New Roman" panose="02020603050405020304" pitchFamily="18" charset="0"/>
                <a:cs typeface="Times New Roman" panose="02020603050405020304" pitchFamily="18" charset="0"/>
              </a:rPr>
              <a:t>Agile Business Analysis: </a:t>
            </a:r>
          </a:p>
          <a:p>
            <a:pPr algn="just" fontAlgn="base"/>
            <a:r>
              <a:rPr lang="en-US" sz="2000" dirty="0" smtClean="0">
                <a:solidFill>
                  <a:schemeClr val="bg1"/>
                </a:solidFill>
                <a:latin typeface="Times New Roman" panose="02020603050405020304" pitchFamily="18" charset="0"/>
                <a:cs typeface="Times New Roman" panose="02020603050405020304" pitchFamily="18" charset="0"/>
              </a:rPr>
              <a:t>Agile methodologies, such as Scrum and Kanban, are becoming increasingly popular in business analysis. These methodologies emphasize iterative and collaborative approaches to requirements gathering and solution design.</a:t>
            </a:r>
          </a:p>
          <a:p>
            <a:pPr algn="just" fontAlgn="base"/>
            <a:r>
              <a:rPr lang="en-US" sz="2000" b="1" dirty="0" smtClean="0">
                <a:solidFill>
                  <a:schemeClr val="bg1"/>
                </a:solidFill>
                <a:latin typeface="Times New Roman" panose="02020603050405020304" pitchFamily="18" charset="0"/>
                <a:cs typeface="Times New Roman" panose="02020603050405020304" pitchFamily="18" charset="0"/>
              </a:rPr>
              <a:t>Data Analytics: </a:t>
            </a:r>
          </a:p>
          <a:p>
            <a:pPr algn="just" fontAlgn="base"/>
            <a:r>
              <a:rPr lang="en-US" sz="2000" dirty="0" smtClean="0">
                <a:solidFill>
                  <a:schemeClr val="bg1"/>
                </a:solidFill>
                <a:latin typeface="Times New Roman" panose="02020603050405020304" pitchFamily="18" charset="0"/>
                <a:cs typeface="Times New Roman" panose="02020603050405020304" pitchFamily="18" charset="0"/>
              </a:rPr>
              <a:t>With the rise of big data and advanced analytics, business analysts are expected to have a stronger focus on data analysis and interpretation.</a:t>
            </a:r>
          </a:p>
          <a:p>
            <a:pPr algn="just"/>
            <a:endParaRPr lang="en-US"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15724" y="0"/>
            <a:ext cx="5547685" cy="592666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3778609" y="1109393"/>
            <a:ext cx="8102215"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WHAT IS BUSINESS 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47685" y="1799304"/>
            <a:ext cx="6204048" cy="37548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bg1"/>
                </a:solidFill>
                <a:latin typeface="Times New Roman" panose="02020603050405020304" pitchFamily="18" charset="0"/>
                <a:cs typeface="Times New Roman" panose="02020603050405020304" pitchFamily="18" charset="0"/>
              </a:rPr>
              <a:t>6. THE FUTURE OF BUSINESS ANALYSIS</a:t>
            </a:r>
          </a:p>
          <a:p>
            <a:pPr algn="just" fontAlgn="base"/>
            <a:r>
              <a:rPr lang="en-US" sz="2400" b="1" dirty="0" smtClean="0">
                <a:solidFill>
                  <a:schemeClr val="bg1"/>
                </a:solidFill>
                <a:latin typeface="Times New Roman" panose="02020603050405020304" pitchFamily="18" charset="0"/>
                <a:cs typeface="Times New Roman" panose="02020603050405020304" pitchFamily="18" charset="0"/>
              </a:rPr>
              <a:t>Artificial Intelligence:</a:t>
            </a:r>
            <a:r>
              <a:rPr lang="en-US" sz="2400" dirty="0" smtClean="0">
                <a:solidFill>
                  <a:schemeClr val="bg1"/>
                </a:solidFill>
                <a:latin typeface="Times New Roman" panose="02020603050405020304" pitchFamily="18" charset="0"/>
                <a:cs typeface="Times New Roman" panose="02020603050405020304" pitchFamily="18" charset="0"/>
              </a:rPr>
              <a:t> </a:t>
            </a:r>
          </a:p>
          <a:p>
            <a:pPr algn="just" fontAlgn="base"/>
            <a:r>
              <a:rPr lang="en-US" sz="2200" dirty="0" smtClean="0">
                <a:solidFill>
                  <a:schemeClr val="bg1"/>
                </a:solidFill>
                <a:latin typeface="Times New Roman" panose="02020603050405020304" pitchFamily="18" charset="0"/>
                <a:cs typeface="Times New Roman" panose="02020603050405020304" pitchFamily="18" charset="0"/>
              </a:rPr>
              <a:t>AI-powered tools and techniques are likely to play a more significant role in business analysis, automating repetitive tasks and providing insights from large datasets.</a:t>
            </a:r>
          </a:p>
          <a:p>
            <a:pPr algn="just" fontAlgn="base"/>
            <a:r>
              <a:rPr lang="en-US" sz="2400" b="1" dirty="0" smtClean="0">
                <a:solidFill>
                  <a:schemeClr val="bg1"/>
                </a:solidFill>
                <a:latin typeface="Times New Roman" panose="02020603050405020304" pitchFamily="18" charset="0"/>
                <a:cs typeface="Times New Roman" panose="02020603050405020304" pitchFamily="18" charset="0"/>
              </a:rPr>
              <a:t>Business Process Automation: </a:t>
            </a:r>
          </a:p>
          <a:p>
            <a:pPr algn="just" fontAlgn="base"/>
            <a:r>
              <a:rPr lang="en-US" sz="2200" dirty="0" smtClean="0">
                <a:solidFill>
                  <a:schemeClr val="bg1"/>
                </a:solidFill>
                <a:latin typeface="Times New Roman" panose="02020603050405020304" pitchFamily="18" charset="0"/>
                <a:cs typeface="Times New Roman" panose="02020603050405020304" pitchFamily="18" charset="0"/>
              </a:rPr>
              <a:t>Business analysts will need to understand and leverage automation technologies to optimize business processes and improve efficiency.</a:t>
            </a:r>
          </a:p>
          <a:p>
            <a:pPr algn="just"/>
            <a:endParaRPr lang="en-US" sz="2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422119"/>
      </p:ext>
    </p:extLst>
  </p:cSld>
  <p:clrMapOvr>
    <a:masterClrMapping/>
  </p:clrMapOvr>
  <mc:AlternateContent xmlns:mc="http://schemas.openxmlformats.org/markup-compatibility/2006" xmlns:p14="http://schemas.microsoft.com/office/powerpoint/2010/main">
    <mc:Choice Requires="p14">
      <p:transition spd="slow" p14:dur="2000" advTm="59083"/>
    </mc:Choice>
    <mc:Fallback xmlns="">
      <p:transition spd="slow" advTm="59083"/>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1" y="4039201"/>
            <a:ext cx="5609524" cy="10297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1" name="Content Placeholder 2"/>
          <p:cNvSpPr txBox="1">
            <a:spLocks/>
          </p:cNvSpPr>
          <p:nvPr/>
        </p:nvSpPr>
        <p:spPr>
          <a:xfrm>
            <a:off x="367618" y="1397680"/>
            <a:ext cx="5501145" cy="410565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INTRODUCTION</a:t>
            </a:r>
          </a:p>
          <a:p>
            <a:pPr algn="just"/>
            <a:r>
              <a:rPr lang="en-US" sz="2400" dirty="0" smtClean="0">
                <a:latin typeface="Times New Roman" panose="02020603050405020304" pitchFamily="18" charset="0"/>
                <a:cs typeface="Times New Roman" panose="02020603050405020304" pitchFamily="18" charset="0"/>
              </a:rPr>
              <a:t>A business analyst is responsible for identifying business needs, eliciting requirements, and defining solutions to address those needs. They act as a liaison between stakeholders, such as business users, project managers, and IT teams. The role requires a combination of technical knowledge, analytical skills, and effective communication.</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transition spd="slow" advTm="48792">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1" y="4039201"/>
            <a:ext cx="5609524" cy="10297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367618" y="1397680"/>
            <a:ext cx="5423582" cy="3984360"/>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latin typeface="Times New Roman" panose="02020603050405020304" pitchFamily="18" charset="0"/>
                <a:cs typeface="Times New Roman" panose="02020603050405020304" pitchFamily="18" charset="0"/>
              </a:rPr>
              <a:t>This part includes: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THE COMPETENCIES OF A BUSINESS ANALYST</a:t>
            </a: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THE RIGHT SKILLS FOR THE RIGHT SITUATION</a:t>
            </a: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HOW CAN I DEVELOP MY SKILLS?</a:t>
            </a: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INDUSTRY SKILLS FRAMEWORKS</a:t>
            </a: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INDUSTRY QUALIFICATIONS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220125"/>
      </p:ext>
    </p:extLst>
  </p:cSld>
  <p:clrMapOvr>
    <a:masterClrMapping/>
  </p:clrMapOvr>
  <p:transition spd="slow" advTm="48792">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1" name="Title 1"/>
          <p:cNvSpPr txBox="1">
            <a:spLocks/>
          </p:cNvSpPr>
          <p:nvPr/>
        </p:nvSpPr>
        <p:spPr>
          <a:xfrm>
            <a:off x="1371600" y="1128353"/>
            <a:ext cx="8882413"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1371600" y="1951665"/>
            <a:ext cx="8365067" cy="21537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smtClean="0">
                <a:latin typeface="Times New Roman" panose="02020603050405020304" pitchFamily="18" charset="0"/>
                <a:cs typeface="Times New Roman" panose="02020603050405020304" pitchFamily="18" charset="0"/>
              </a:rPr>
              <a:t>THE COMPETENCIES OF A BUSINESS ANALYST</a:t>
            </a:r>
          </a:p>
          <a:p>
            <a:r>
              <a:rPr lang="en-US" sz="2400" dirty="0" smtClean="0">
                <a:latin typeface="Times New Roman" panose="02020603050405020304" pitchFamily="18" charset="0"/>
                <a:cs typeface="Times New Roman" panose="02020603050405020304" pitchFamily="18" charset="0"/>
              </a:rPr>
              <a:t>PERSONAL QUALITIES</a:t>
            </a:r>
          </a:p>
          <a:p>
            <a:r>
              <a:rPr lang="en-US" sz="2400" dirty="0" smtClean="0">
                <a:latin typeface="Times New Roman" panose="02020603050405020304" pitchFamily="18" charset="0"/>
                <a:cs typeface="Times New Roman" panose="02020603050405020304" pitchFamily="18" charset="0"/>
              </a:rPr>
              <a:t>BUSINESS KNOWLEDGE</a:t>
            </a:r>
          </a:p>
          <a:p>
            <a:r>
              <a:rPr lang="en-US" sz="2400" dirty="0" smtClean="0">
                <a:latin typeface="Times New Roman" panose="02020603050405020304" pitchFamily="18" charset="0"/>
                <a:cs typeface="Times New Roman" panose="02020603050405020304" pitchFamily="18" charset="0"/>
              </a:rPr>
              <a:t>PROFESSIONAL TECHNIQUES</a:t>
            </a:r>
          </a:p>
        </p:txBody>
      </p:sp>
    </p:spTree>
  </p:cSld>
  <p:clrMapOvr>
    <a:masterClrMapping/>
  </p:clrMapOvr>
  <mc:AlternateContent xmlns:mc="http://schemas.openxmlformats.org/markup-compatibility/2006" xmlns:p14="http://schemas.microsoft.com/office/powerpoint/2010/main">
    <mc:Choice Requires="p14">
      <p:transition spd="slow" p14:dur="2000" advTm="63181"/>
    </mc:Choice>
    <mc:Fallback xmlns="">
      <p:transition spd="slow" advTm="6318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8773" y="1285385"/>
            <a:ext cx="10812720" cy="511538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650282"/>
            <a:ext cx="8658888"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7" name="Content Placeholder 5"/>
          <p:cNvPicPr>
            <a:picLocks noChangeAspect="1"/>
          </p:cNvPicPr>
          <p:nvPr/>
        </p:nvPicPr>
        <p:blipFill rotWithShape="1">
          <a:blip r:embed="rId4"/>
          <a:srcRect t="7555"/>
          <a:stretch/>
        </p:blipFill>
        <p:spPr>
          <a:xfrm>
            <a:off x="982133" y="1828800"/>
            <a:ext cx="9906000" cy="4571966"/>
          </a:xfrm>
          <a:prstGeom prst="rect">
            <a:avLst/>
          </a:prstGeom>
        </p:spPr>
      </p:pic>
    </p:spTree>
    <p:extLst>
      <p:ext uri="{BB962C8B-B14F-4D97-AF65-F5344CB8AC3E}">
        <p14:creationId xmlns:p14="http://schemas.microsoft.com/office/powerpoint/2010/main" val="2271080891"/>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1" name="Title 1"/>
          <p:cNvSpPr txBox="1">
            <a:spLocks/>
          </p:cNvSpPr>
          <p:nvPr/>
        </p:nvSpPr>
        <p:spPr>
          <a:xfrm>
            <a:off x="1371600" y="1128353"/>
            <a:ext cx="8882413"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1371600" y="1825625"/>
            <a:ext cx="8882413" cy="34745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b="1" dirty="0" smtClean="0">
                <a:latin typeface="Times New Roman" panose="02020603050405020304" pitchFamily="18" charset="0"/>
                <a:cs typeface="Times New Roman" panose="02020603050405020304" pitchFamily="18" charset="0"/>
              </a:rPr>
              <a:t>THE RIGHT SKILLS FOR THE RIGHT SITUATION</a:t>
            </a:r>
          </a:p>
          <a:p>
            <a:pPr marL="0" indent="0" algn="just"/>
            <a:r>
              <a:rPr lang="en-US" dirty="0" smtClean="0">
                <a:latin typeface="Times New Roman" panose="02020603050405020304" pitchFamily="18" charset="0"/>
                <a:cs typeface="Times New Roman" panose="02020603050405020304" pitchFamily="18" charset="0"/>
              </a:rPr>
              <a:t>A key task for the management of business analysts is to ensure that there is a good fit between the skills needed for the analysis to be carried out. Putting a junior analyst in a situation where higher level skills are required can be demotivating and the reverse is also true where an analyst is over-skilled for the work.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5284896"/>
      </p:ext>
    </p:extLst>
  </p:cSld>
  <p:clrMapOvr>
    <a:masterClrMapping/>
  </p:clrMapOvr>
  <mc:AlternateContent xmlns:mc="http://schemas.openxmlformats.org/markup-compatibility/2006" xmlns:p14="http://schemas.microsoft.com/office/powerpoint/2010/main">
    <mc:Choice Requires="p14">
      <p:transition spd="slow" p14:dur="2000" advTm="63181"/>
    </mc:Choice>
    <mc:Fallback xmlns="">
      <p:transition spd="slow" advTm="6318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8773" y="1285386"/>
            <a:ext cx="10812720" cy="4099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650282"/>
            <a:ext cx="8658888"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38200" y="1825625"/>
            <a:ext cx="10515600" cy="266888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smtClean="0">
                <a:latin typeface="Times New Roman" panose="02020603050405020304" pitchFamily="18" charset="0"/>
                <a:cs typeface="Times New Roman" panose="02020603050405020304" pitchFamily="18" charset="0"/>
              </a:rPr>
              <a:t>HOW CAN I DEVELOP MY SKILLS?</a:t>
            </a:r>
          </a:p>
          <a:p>
            <a:pPr algn="just"/>
            <a:r>
              <a:rPr lang="en-US" sz="2200" smtClean="0">
                <a:latin typeface="Times New Roman" panose="02020603050405020304" pitchFamily="18" charset="0"/>
                <a:cs typeface="Times New Roman" panose="02020603050405020304" pitchFamily="18" charset="0"/>
              </a:rPr>
              <a:t>The first step in developing as a business analyst is to understand the skills required of a business analyst in your organization.</a:t>
            </a:r>
          </a:p>
          <a:p>
            <a:pPr algn="just"/>
            <a:endParaRPr lang="en-US" sz="2200" smtClean="0">
              <a:latin typeface="Times New Roman" panose="02020603050405020304" pitchFamily="18" charset="0"/>
              <a:cs typeface="Times New Roman" panose="02020603050405020304" pitchFamily="18" charset="0"/>
            </a:endParaRPr>
          </a:p>
          <a:p>
            <a:pPr algn="just"/>
            <a:r>
              <a:rPr lang="en-US" sz="2200" smtClean="0">
                <a:latin typeface="Times New Roman" panose="02020603050405020304" pitchFamily="18" charset="0"/>
                <a:cs typeface="Times New Roman" panose="02020603050405020304" pitchFamily="18" charset="0"/>
              </a:rPr>
              <a:t>Your HR department or line management may be able to provide an outline definition of the requirements for the business analyst role; there may be an internal career development framework available that sets out the skill requirements for different roles and grades.</a:t>
            </a:r>
            <a:endParaRPr lang="en-US" sz="2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24022"/>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1" name="Title 1"/>
          <p:cNvSpPr txBox="1">
            <a:spLocks/>
          </p:cNvSpPr>
          <p:nvPr/>
        </p:nvSpPr>
        <p:spPr>
          <a:xfrm>
            <a:off x="1371600" y="1128353"/>
            <a:ext cx="8882413"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1371600" y="1825624"/>
            <a:ext cx="9025467" cy="335597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b="1" dirty="0" smtClean="0">
                <a:latin typeface="Times New Roman" panose="02020603050405020304" pitchFamily="18" charset="0"/>
                <a:cs typeface="Times New Roman" panose="02020603050405020304" pitchFamily="18" charset="0"/>
              </a:rPr>
              <a:t>HOW CAN I DEVELOP MY SKILLS?</a:t>
            </a:r>
          </a:p>
          <a:p>
            <a:pPr marL="0" indent="0" algn="l"/>
            <a:r>
              <a:rPr lang="en-US" sz="2200" dirty="0" smtClean="0">
                <a:latin typeface="Times New Roman" panose="02020603050405020304" pitchFamily="18" charset="0"/>
                <a:cs typeface="Times New Roman" panose="02020603050405020304" pitchFamily="18" charset="0"/>
              </a:rPr>
              <a:t>Essentially, there are four ways in which business analysts can develop their competencies:</a:t>
            </a:r>
          </a:p>
          <a:p>
            <a:pPr algn="l"/>
            <a:r>
              <a:rPr lang="en-US" sz="2200" b="1" dirty="0" smtClean="0">
                <a:latin typeface="Times New Roman" panose="02020603050405020304" pitchFamily="18" charset="0"/>
                <a:cs typeface="Times New Roman" panose="02020603050405020304" pitchFamily="18" charset="0"/>
              </a:rPr>
              <a:t>Training</a:t>
            </a:r>
          </a:p>
          <a:p>
            <a:pPr algn="l"/>
            <a:r>
              <a:rPr lang="en-US" sz="2200" b="1" dirty="0" smtClean="0">
                <a:latin typeface="Times New Roman" panose="02020603050405020304" pitchFamily="18" charset="0"/>
                <a:cs typeface="Times New Roman" panose="02020603050405020304" pitchFamily="18" charset="0"/>
              </a:rPr>
              <a:t>Self-study</a:t>
            </a:r>
          </a:p>
          <a:p>
            <a:pPr algn="l"/>
            <a:r>
              <a:rPr lang="en-US" sz="2200" b="1" dirty="0" smtClean="0">
                <a:latin typeface="Times New Roman" panose="02020603050405020304" pitchFamily="18" charset="0"/>
                <a:cs typeface="Times New Roman" panose="02020603050405020304" pitchFamily="18" charset="0"/>
              </a:rPr>
              <a:t>Workplace experience</a:t>
            </a:r>
          </a:p>
          <a:p>
            <a:pPr algn="l"/>
            <a:r>
              <a:rPr lang="en-US" sz="2200" b="1" dirty="0" smtClean="0">
                <a:latin typeface="Times New Roman" panose="02020603050405020304" pitchFamily="18" charset="0"/>
                <a:cs typeface="Times New Roman" panose="02020603050405020304" pitchFamily="18" charset="0"/>
              </a:rPr>
              <a:t>Industry engagement- </a:t>
            </a:r>
            <a:r>
              <a:rPr lang="en-US" sz="2200" dirty="0" smtClean="0">
                <a:latin typeface="Times New Roman" panose="02020603050405020304" pitchFamily="18" charset="0"/>
                <a:cs typeface="Times New Roman" panose="02020603050405020304" pitchFamily="18" charset="0"/>
              </a:rPr>
              <a:t>The International Institute for Business Analysis (IIBA)  </a:t>
            </a:r>
            <a:endParaRPr lang="en-US" sz="22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6948450"/>
      </p:ext>
    </p:extLst>
  </p:cSld>
  <p:clrMapOvr>
    <a:masterClrMapping/>
  </p:clrMapOvr>
  <mc:AlternateContent xmlns:mc="http://schemas.openxmlformats.org/markup-compatibility/2006" xmlns:p14="http://schemas.microsoft.com/office/powerpoint/2010/main">
    <mc:Choice Requires="p14">
      <p:transition spd="slow" p14:dur="2000" advTm="63181"/>
    </mc:Choice>
    <mc:Fallback xmlns="">
      <p:transition spd="slow" advTm="63181"/>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8773" y="1285386"/>
            <a:ext cx="10812720" cy="4099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650282"/>
            <a:ext cx="8658888"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25893" y="1436159"/>
            <a:ext cx="10265440" cy="35591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INDUSTRY SKILLS FRAMEWORKS</a:t>
            </a:r>
          </a:p>
          <a:p>
            <a:pPr algn="just"/>
            <a:r>
              <a:rPr lang="en-US" sz="2200" b="1" dirty="0" smtClean="0">
                <a:latin typeface="Times New Roman" panose="02020603050405020304" pitchFamily="18" charset="0"/>
                <a:cs typeface="Times New Roman" panose="02020603050405020304" pitchFamily="18" charset="0"/>
              </a:rPr>
              <a:t>Skills Framework for the Information Age </a:t>
            </a:r>
            <a:r>
              <a:rPr lang="en-US" sz="2200" dirty="0" smtClean="0">
                <a:latin typeface="Times New Roman" panose="02020603050405020304" pitchFamily="18" charset="0"/>
                <a:cs typeface="Times New Roman" panose="02020603050405020304" pitchFamily="18" charset="0"/>
              </a:rPr>
              <a:t>(SFIA) is the major framework setting out the definition of skills, and levels of competence, for the information systems industry. The </a:t>
            </a:r>
            <a:r>
              <a:rPr lang="en-US" sz="2200" b="1" dirty="0" smtClean="0">
                <a:latin typeface="Times New Roman" panose="02020603050405020304" pitchFamily="18" charset="0"/>
                <a:cs typeface="Times New Roman" panose="02020603050405020304" pitchFamily="18" charset="0"/>
              </a:rPr>
              <a:t>framework</a:t>
            </a:r>
            <a:r>
              <a:rPr lang="en-US" sz="2200" dirty="0" smtClean="0">
                <a:latin typeface="Times New Roman" panose="02020603050405020304" pitchFamily="18" charset="0"/>
                <a:cs typeface="Times New Roman" panose="02020603050405020304" pitchFamily="18" charset="0"/>
              </a:rPr>
              <a:t> includes </a:t>
            </a:r>
            <a:r>
              <a:rPr lang="en-US" sz="2200" b="1" dirty="0" smtClean="0">
                <a:latin typeface="Times New Roman" panose="02020603050405020304" pitchFamily="18" charset="0"/>
                <a:cs typeface="Times New Roman" panose="02020603050405020304" pitchFamily="18" charset="0"/>
              </a:rPr>
              <a:t>six categories of skill</a:t>
            </a:r>
            <a:r>
              <a:rPr lang="en-US" sz="2200" dirty="0" smtClean="0">
                <a:latin typeface="Times New Roman" panose="02020603050405020304" pitchFamily="18" charset="0"/>
                <a:cs typeface="Times New Roman" panose="02020603050405020304" pitchFamily="18" charset="0"/>
              </a:rPr>
              <a:t> including </a:t>
            </a:r>
            <a:r>
              <a:rPr lang="en-US" sz="2200" b="1" dirty="0" smtClean="0">
                <a:latin typeface="Times New Roman" panose="02020603050405020304" pitchFamily="18" charset="0"/>
                <a:cs typeface="Times New Roman" panose="02020603050405020304" pitchFamily="18" charset="0"/>
              </a:rPr>
              <a:t>strategy </a:t>
            </a:r>
            <a:r>
              <a:rPr lang="en-US" sz="2200" dirty="0" smtClean="0">
                <a:latin typeface="Times New Roman" panose="02020603050405020304" pitchFamily="18" charset="0"/>
                <a:cs typeface="Times New Roman" panose="02020603050405020304" pitchFamily="18" charset="0"/>
              </a:rPr>
              <a:t>and </a:t>
            </a:r>
            <a:r>
              <a:rPr lang="en-US" sz="2200" b="1" dirty="0" smtClean="0">
                <a:latin typeface="Times New Roman" panose="02020603050405020304" pitchFamily="18" charset="0"/>
                <a:cs typeface="Times New Roman" panose="02020603050405020304" pitchFamily="18" charset="0"/>
              </a:rPr>
              <a:t>architecture</a:t>
            </a:r>
            <a:r>
              <a:rPr lang="en-US" sz="2200" dirty="0" smtClean="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business change</a:t>
            </a:r>
            <a:r>
              <a:rPr lang="en-US" sz="2200" dirty="0" smtClean="0">
                <a:latin typeface="Times New Roman" panose="02020603050405020304" pitchFamily="18" charset="0"/>
                <a:cs typeface="Times New Roman" panose="02020603050405020304" pitchFamily="18" charset="0"/>
              </a:rPr>
              <a:t>, and </a:t>
            </a:r>
            <a:r>
              <a:rPr lang="en-US" sz="2200" b="1" dirty="0" smtClean="0">
                <a:latin typeface="Times New Roman" panose="02020603050405020304" pitchFamily="18" charset="0"/>
                <a:cs typeface="Times New Roman" panose="02020603050405020304" pitchFamily="18" charset="0"/>
              </a:rPr>
              <a:t>solution development, </a:t>
            </a:r>
            <a:r>
              <a:rPr lang="en-US" sz="2200" dirty="0" smtClean="0">
                <a:latin typeface="Times New Roman" panose="02020603050405020304" pitchFamily="18" charset="0"/>
                <a:cs typeface="Times New Roman" panose="02020603050405020304" pitchFamily="18" charset="0"/>
              </a:rPr>
              <a:t>and </a:t>
            </a:r>
            <a:r>
              <a:rPr lang="en-US" sz="2200" b="1" dirty="0" smtClean="0">
                <a:latin typeface="Times New Roman" panose="02020603050405020304" pitchFamily="18" charset="0"/>
                <a:cs typeface="Times New Roman" panose="02020603050405020304" pitchFamily="18" charset="0"/>
              </a:rPr>
              <a:t>implementation.</a:t>
            </a:r>
          </a:p>
          <a:p>
            <a:pPr algn="just"/>
            <a:r>
              <a:rPr lang="en-US" sz="2200" dirty="0" smtClean="0">
                <a:latin typeface="Times New Roman" panose="02020603050405020304" pitchFamily="18" charset="0"/>
                <a:cs typeface="Times New Roman" panose="02020603050405020304" pitchFamily="18" charset="0"/>
              </a:rPr>
              <a:t> </a:t>
            </a:r>
          </a:p>
          <a:p>
            <a:pPr algn="just"/>
            <a:r>
              <a:rPr lang="en-US" sz="2200" dirty="0" smtClean="0">
                <a:latin typeface="Times New Roman" panose="02020603050405020304" pitchFamily="18" charset="0"/>
                <a:cs typeface="Times New Roman" panose="02020603050405020304" pitchFamily="18" charset="0"/>
              </a:rPr>
              <a:t>SFIA is owned and maintained by The SFIA Foundation, a not-for-profit organization.</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dirty="0" smtClean="0">
                <a:latin typeface="Times New Roman" panose="02020603050405020304" pitchFamily="18" charset="0"/>
                <a:cs typeface="Times New Roman" panose="02020603050405020304" pitchFamily="18" charset="0"/>
              </a:rPr>
              <a:t>SFIA is used worldwide in all sectors of industry and government as the preferred framework for defining the skills required of IT professionals. </a:t>
            </a:r>
          </a:p>
        </p:txBody>
      </p:sp>
    </p:spTree>
    <p:extLst>
      <p:ext uri="{BB962C8B-B14F-4D97-AF65-F5344CB8AC3E}">
        <p14:creationId xmlns:p14="http://schemas.microsoft.com/office/powerpoint/2010/main" val="1349113785"/>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8773" y="1285386"/>
            <a:ext cx="10812720" cy="4099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650282"/>
            <a:ext cx="8658888"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Times New Roman" panose="02020603050405020304" pitchFamily="18" charset="0"/>
                <a:cs typeface="Times New Roman" panose="02020603050405020304" pitchFamily="18" charset="0"/>
              </a:rPr>
              <a:t>THE COMPETENCIES OF A BUSINESS ANALYST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617280" y="1439333"/>
            <a:ext cx="10736520" cy="369146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smtClean="0">
                <a:latin typeface="Times New Roman" panose="02020603050405020304" pitchFamily="18" charset="0"/>
                <a:cs typeface="Times New Roman" panose="02020603050405020304" pitchFamily="18" charset="0"/>
              </a:rPr>
              <a:t>INDUSTRY QUALIFICATIONS</a:t>
            </a:r>
          </a:p>
          <a:p>
            <a:r>
              <a:rPr lang="en-US" sz="2200" smtClean="0">
                <a:latin typeface="Times New Roman" panose="02020603050405020304" pitchFamily="18" charset="0"/>
                <a:cs typeface="Times New Roman" panose="02020603050405020304" pitchFamily="18" charset="0"/>
              </a:rPr>
              <a:t>There are two examination bodies offering professional qualifications in Business Analysis in the UK. These are BCS and IIBA. </a:t>
            </a:r>
          </a:p>
          <a:p>
            <a:r>
              <a:rPr lang="en-US" sz="2200" b="1" smtClean="0">
                <a:latin typeface="Times New Roman" panose="02020603050405020304" pitchFamily="18" charset="0"/>
                <a:cs typeface="Times New Roman" panose="02020603050405020304" pitchFamily="18" charset="0"/>
              </a:rPr>
              <a:t>BCS, The Chartered Institute for IT</a:t>
            </a:r>
            <a:endParaRPr lang="en-US" sz="2200" smtClean="0">
              <a:latin typeface="Times New Roman" panose="02020603050405020304" pitchFamily="18" charset="0"/>
              <a:cs typeface="Times New Roman" panose="02020603050405020304" pitchFamily="18" charset="0"/>
            </a:endParaRPr>
          </a:p>
          <a:p>
            <a:r>
              <a:rPr lang="en-US" sz="2200" smtClean="0">
                <a:latin typeface="Times New Roman" panose="02020603050405020304" pitchFamily="18" charset="0"/>
                <a:cs typeface="Times New Roman" panose="02020603050405020304" pitchFamily="18" charset="0"/>
              </a:rPr>
              <a:t>BCS offers a range of certifications for business analysts covering the subjects of business analysis, change management and consultancy.</a:t>
            </a:r>
          </a:p>
          <a:p>
            <a:r>
              <a:rPr lang="en-US" sz="2200" smtClean="0">
                <a:latin typeface="Times New Roman" panose="02020603050405020304" pitchFamily="18" charset="0"/>
                <a:cs typeface="Times New Roman" panose="02020603050405020304" pitchFamily="18" charset="0"/>
              </a:rPr>
              <a:t>The International Institute of Business Analysis (IIBA) </a:t>
            </a:r>
          </a:p>
          <a:p>
            <a:r>
              <a:rPr lang="en-US" sz="2200" smtClean="0">
                <a:latin typeface="Times New Roman" panose="02020603050405020304" pitchFamily="18" charset="0"/>
                <a:cs typeface="Times New Roman" panose="02020603050405020304" pitchFamily="18" charset="0"/>
              </a:rPr>
              <a:t>It has created the Certified Business Analysis Professional (CBAP), a designation awarded to candidates who have successfully demonstrated sufficient experience in business analysis and have passed the IIBA, CBAP examination</a:t>
            </a:r>
            <a:r>
              <a:rPr lang="en-US" sz="240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8300213"/>
      </p:ext>
    </p:extLst>
  </p:cSld>
  <p:clrMapOvr>
    <a:masterClrMapping/>
  </p:clrMapOvr>
  <mc:AlternateContent xmlns:mc="http://schemas.openxmlformats.org/markup-compatibility/2006" xmlns:p14="http://schemas.microsoft.com/office/powerpoint/2010/main">
    <mc:Choice Requires="p14">
      <p:transition spd="slow" p14:dur="2000" advTm="93857"/>
    </mc:Choice>
    <mc:Fallback xmlns="">
      <p:transition spd="slow" advTm="93857"/>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8" name="Google Shape;658;p40"/>
          <p:cNvSpPr/>
          <p:nvPr/>
        </p:nvSpPr>
        <p:spPr>
          <a:xfrm>
            <a:off x="825191" y="1545191"/>
            <a:ext cx="10214516"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660" name="Google Shape;660;p40"/>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61" name="Google Shape;661;p40"/>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62" name="Google Shape;662;p40"/>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0" name="Content Placeholder 2"/>
          <p:cNvSpPr txBox="1">
            <a:spLocks/>
          </p:cNvSpPr>
          <p:nvPr/>
        </p:nvSpPr>
        <p:spPr>
          <a:xfrm>
            <a:off x="1025912" y="1825625"/>
            <a:ext cx="9790771"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b="1" dirty="0" smtClean="0">
                <a:latin typeface="Times New Roman" panose="02020603050405020304" pitchFamily="18" charset="0"/>
                <a:cs typeface="Times New Roman" panose="02020603050405020304" pitchFamily="18" charset="0"/>
              </a:rPr>
              <a:t>Conclusion</a:t>
            </a:r>
          </a:p>
          <a:p>
            <a:pPr marL="0" indent="0" algn="just"/>
            <a:r>
              <a:rPr lang="en-US" dirty="0" smtClean="0">
                <a:latin typeface="Times New Roman" panose="02020603050405020304" pitchFamily="18" charset="0"/>
                <a:cs typeface="Times New Roman" panose="02020603050405020304" pitchFamily="18" charset="0"/>
              </a:rPr>
              <a:t>Business analysis is a critical discipline that helps organizations identify and solve business problems. It requires a combination of technical knowledge, analytical skills, and effective communication. By understanding the needs of stakeholders, analyzing processes, and recommending solutions, business analysts contribute to the success and growth of organizations. Despite the challenges, the future of business analysis looks promising, with trends such as Agile methodologies, data analytics, and artificial intelligence shaping the field.</a:t>
            </a:r>
          </a:p>
          <a:p>
            <a:pPr marL="0" indent="0" algn="l"/>
            <a:endParaRPr lang="en-US"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lt1"/>
                </a:solidFill>
                <a:latin typeface="Times New Roman"/>
                <a:ea typeface="Times New Roman"/>
                <a:cs typeface="Times New Roman"/>
                <a:sym typeface="Times New Roman"/>
              </a:rPr>
              <a:t>Thank You</a:t>
            </a:r>
            <a:endParaRPr/>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1834</TotalTime>
  <Words>3807</Words>
  <Application>Microsoft Office PowerPoint</Application>
  <PresentationFormat>Widescreen</PresentationFormat>
  <Paragraphs>438</Paragraphs>
  <Slides>62</Slides>
  <Notes>62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62</vt:i4>
      </vt:variant>
    </vt:vector>
  </HeadingPairs>
  <TitlesOfParts>
    <vt:vector size="66"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68</cp:revision>
  <dcterms:created xsi:type="dcterms:W3CDTF">2023-04-29T09:08:23Z</dcterms:created>
  <dcterms:modified xsi:type="dcterms:W3CDTF">2023-10-05T22:53:09Z</dcterms:modified>
</cp:coreProperties>
</file>