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0" r:id="rId2"/>
    <p:sldMasterId id="2147483689" r:id="rId3"/>
  </p:sldMasterIdLst>
  <p:notesMasterIdLst>
    <p:notesMasterId r:id="rId44"/>
  </p:notesMasterIdLst>
  <p:sldIdLst>
    <p:sldId id="588" r:id="rId4"/>
    <p:sldId id="303" r:id="rId5"/>
    <p:sldId id="1083" r:id="rId6"/>
    <p:sldId id="591" r:id="rId7"/>
    <p:sldId id="1026" r:id="rId8"/>
    <p:sldId id="1089" r:id="rId9"/>
    <p:sldId id="1088" r:id="rId10"/>
    <p:sldId id="1091" r:id="rId11"/>
    <p:sldId id="1092" r:id="rId12"/>
    <p:sldId id="1093" r:id="rId13"/>
    <p:sldId id="1094" r:id="rId14"/>
    <p:sldId id="274" r:id="rId15"/>
    <p:sldId id="1060" r:id="rId16"/>
    <p:sldId id="1095" r:id="rId17"/>
    <p:sldId id="1096" r:id="rId18"/>
    <p:sldId id="1097" r:id="rId19"/>
    <p:sldId id="1098" r:id="rId20"/>
    <p:sldId id="1101" r:id="rId21"/>
    <p:sldId id="1102" r:id="rId22"/>
    <p:sldId id="1103" r:id="rId23"/>
    <p:sldId id="1104" r:id="rId24"/>
    <p:sldId id="1100" r:id="rId25"/>
    <p:sldId id="1105" r:id="rId26"/>
    <p:sldId id="1106" r:id="rId27"/>
    <p:sldId id="1099" r:id="rId28"/>
    <p:sldId id="1107" r:id="rId29"/>
    <p:sldId id="1108" r:id="rId30"/>
    <p:sldId id="1109" r:id="rId31"/>
    <p:sldId id="1110" r:id="rId32"/>
    <p:sldId id="1111" r:id="rId33"/>
    <p:sldId id="1112" r:id="rId34"/>
    <p:sldId id="1113" r:id="rId35"/>
    <p:sldId id="1114" r:id="rId36"/>
    <p:sldId id="1115" r:id="rId37"/>
    <p:sldId id="1116" r:id="rId38"/>
    <p:sldId id="1117" r:id="rId39"/>
    <p:sldId id="1118" r:id="rId40"/>
    <p:sldId id="1119" r:id="rId41"/>
    <p:sldId id="589" r:id="rId42"/>
    <p:sldId id="108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8"/>
            <p14:sldId id="303"/>
            <p14:sldId id="1083"/>
            <p14:sldId id="591"/>
            <p14:sldId id="1026"/>
            <p14:sldId id="1089"/>
            <p14:sldId id="1088"/>
            <p14:sldId id="1091"/>
            <p14:sldId id="1092"/>
            <p14:sldId id="1093"/>
            <p14:sldId id="1094"/>
            <p14:sldId id="274"/>
            <p14:sldId id="1060"/>
            <p14:sldId id="1095"/>
            <p14:sldId id="1096"/>
            <p14:sldId id="1097"/>
            <p14:sldId id="1098"/>
            <p14:sldId id="1101"/>
            <p14:sldId id="1102"/>
            <p14:sldId id="1103"/>
            <p14:sldId id="1104"/>
            <p14:sldId id="1100"/>
            <p14:sldId id="1105"/>
            <p14:sldId id="1106"/>
            <p14:sldId id="1099"/>
            <p14:sldId id="1107"/>
            <p14:sldId id="1108"/>
            <p14:sldId id="1109"/>
            <p14:sldId id="1110"/>
            <p14:sldId id="1111"/>
            <p14:sldId id="1112"/>
            <p14:sldId id="1113"/>
            <p14:sldId id="1114"/>
            <p14:sldId id="1115"/>
            <p14:sldId id="1116"/>
            <p14:sldId id="1117"/>
            <p14:sldId id="1118"/>
            <p14:sldId id="1119"/>
          </p14:sldIdLst>
        </p14:section>
        <p14:section name="Untitled Section" id="{2F6AD2C2-46A9-4BC4-94FF-3A698A8E8EFB}">
          <p14:sldIdLst>
            <p14:sldId id="589"/>
            <p14:sldId id="108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738" autoAdjust="0"/>
  </p:normalViewPr>
  <p:slideViewPr>
    <p:cSldViewPr snapToGrid="0">
      <p:cViewPr varScale="1">
        <p:scale>
          <a:sx n="74" d="100"/>
          <a:sy n="74" d="100"/>
        </p:scale>
        <p:origin x="33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609600" y="215372"/>
            <a:ext cx="109728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125293" y="6172200"/>
            <a:ext cx="1146047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r>
              <a:rPr lang="en-US"/>
              <a:t>Dr.Mayar Farrag</a:t>
            </a:r>
            <a:endParaRPr dirty="0"/>
          </a:p>
        </p:txBody>
      </p:sp>
      <p:sp>
        <p:nvSpPr>
          <p:cNvPr id="35" name="Shape 35"/>
          <p:cNvSpPr txBox="1">
            <a:spLocks noGrp="1"/>
          </p:cNvSpPr>
          <p:nvPr>
            <p:ph type="dt" idx="10"/>
          </p:nvPr>
        </p:nvSpPr>
        <p:spPr>
          <a:xfrm>
            <a:off x="8447617" y="113072"/>
            <a:ext cx="28447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11292415" y="113072"/>
            <a:ext cx="735711" cy="182879"/>
          </a:xfrm>
          <a:prstGeom prst="rect">
            <a:avLst/>
          </a:prstGeom>
          <a:noFill/>
          <a:ln>
            <a:noFill/>
          </a:ln>
        </p:spPr>
        <p:txBody>
          <a:bodyPr lIns="91425" tIns="45700" rIns="91425" bIns="45700" anchor="ctr" anchorCtr="0">
            <a:noAutofit/>
          </a:bodyPr>
          <a:lstStyle/>
          <a:p>
            <a:pPr>
              <a:buSzPct val="25000"/>
            </a:pPr>
            <a:fld id="{00000000-1234-1234-1234-123412341234}" type="slidenum">
              <a:rPr lang="en-US" sz="900" smtClean="0">
                <a:solidFill>
                  <a:schemeClr val="lt1"/>
                </a:solidFill>
                <a:latin typeface="Arial"/>
                <a:ea typeface="Arial"/>
                <a:cs typeface="Arial"/>
                <a:sym typeface="Arial"/>
              </a:rPr>
              <a:pPr>
                <a:buSzPct val="25000"/>
              </a:pPr>
              <a:t>‹#›</a:t>
            </a:fld>
            <a:endParaRPr lang="en-US" sz="900"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609600" y="1556327"/>
            <a:ext cx="109728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3031984942"/>
      </p:ext>
    </p:extLst>
  </p:cSld>
  <p:clrMapOvr>
    <a:masterClrMapping/>
  </p:clrMapOvr>
  <p:extLst>
    <p:ext uri="{DCECCB84-F9BA-43D5-87BE-67443E8EF086}">
      <p15:sldGuideLst xmlns:p15="http://schemas.microsoft.com/office/powerpoint/2012/main">
        <p15:guide id="1" orient="horz" pos="981">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74180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02667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93292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452252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37982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09028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95966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53843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98404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70368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29548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881918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32029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6929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8700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75151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1894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79740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26801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25744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051959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883626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19912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249547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676737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700066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69466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322326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779238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24530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51039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43347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2.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2" Type="http://schemas.openxmlformats.org/officeDocument/2006/relationships/slideLayout" Target="../slideLayouts/slideLayout33.xml"/><Relationship Id="rId16" Type="http://schemas.openxmlformats.org/officeDocument/2006/relationships/image" Target="../media/image3.jpeg"/><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theme" Target="../theme/theme3.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9"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85847054"/>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88134286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44.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13.xml"/><Relationship Id="rId1" Type="http://schemas.openxmlformats.org/officeDocument/2006/relationships/video" Target="https://www.youtube.com/embed/KccuHwvfhS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2.png"/><Relationship Id="rId1" Type="http://schemas.openxmlformats.org/officeDocument/2006/relationships/slideLayout" Target="../slideLayouts/slideLayout14.xml"/><Relationship Id="rId5" Type="http://schemas.openxmlformats.org/officeDocument/2006/relationships/image" Target="../media/image30.jpg"/><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2.png"/><Relationship Id="rId1" Type="http://schemas.openxmlformats.org/officeDocument/2006/relationships/slideLayout" Target="../slideLayouts/slideLayout14.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jpeg"/><Relationship Id="rId2" Type="http://schemas.openxmlformats.org/officeDocument/2006/relationships/image" Target="../media/image12.png"/><Relationship Id="rId1" Type="http://schemas.openxmlformats.org/officeDocument/2006/relationships/slideLayout" Target="../slideLayouts/slideLayout14.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43.png"/></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47.png"/></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8.jpeg"/><Relationship Id="rId1" Type="http://schemas.openxmlformats.org/officeDocument/2006/relationships/slideLayout" Target="../slideLayouts/slideLayout31.xml"/></Relationships>
</file>

<file path=ppt/slides/_rels/slide40.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8.svg"/><Relationship Id="rId2" Type="http://schemas.openxmlformats.org/officeDocument/2006/relationships/image" Target="../media/image49.jpeg"/><Relationship Id="rId1" Type="http://schemas.openxmlformats.org/officeDocument/2006/relationships/slideLayout" Target="../slideLayouts/slideLayout30.xml"/><Relationship Id="rId6" Type="http://schemas.openxmlformats.org/officeDocument/2006/relationships/image" Target="../media/image7.png"/><Relationship Id="rId5" Type="http://schemas.openxmlformats.org/officeDocument/2006/relationships/image" Target="../media/image52.png"/><Relationship Id="rId4" Type="http://schemas.openxmlformats.org/officeDocument/2006/relationships/image" Target="../media/image5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782298" y="2222942"/>
            <a:ext cx="4733948"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Strategic Brand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0032" y="4656111"/>
            <a:ext cx="6053058"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MKT733</a:t>
            </a:r>
          </a:p>
          <a:p>
            <a:r>
              <a:rPr lang="en-US" sz="2000" dirty="0">
                <a:latin typeface="Times New Roman" panose="02020603050405020304" pitchFamily="18" charset="0"/>
                <a:cs typeface="Times New Roman" panose="02020603050405020304" pitchFamily="18" charset="0"/>
              </a:rPr>
              <a:t>LEVERAGING SECONDARY BRAND ASSOCIATIONS TO BUILD BRAND EQUITY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4617" y="269653"/>
            <a:ext cx="2954655" cy="1379622"/>
          </a:xfrm>
          <a:prstGeom prst="rect">
            <a:avLst/>
          </a:prstGeom>
        </p:spPr>
      </p:pic>
    </p:spTree>
    <p:extLst>
      <p:ext uri="{BB962C8B-B14F-4D97-AF65-F5344CB8AC3E}">
        <p14:creationId xmlns:p14="http://schemas.microsoft.com/office/powerpoint/2010/main" val="1923992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657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703680" y="2068314"/>
            <a:ext cx="5315065"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383303" y="354183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Lecture 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711130" y="4150613"/>
            <a:ext cx="6106940"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MKT733</a:t>
            </a:r>
          </a:p>
          <a:p>
            <a:r>
              <a:rPr lang="en-US" sz="2400" dirty="0">
                <a:latin typeface="Times New Roman" panose="02020603050405020304" pitchFamily="18" charset="0"/>
                <a:cs typeface="Times New Roman" panose="02020603050405020304" pitchFamily="18" charset="0"/>
              </a:rPr>
              <a:t>LEVERAGING SECONDARY BRAND ASSOCIATIONS TO BUILD BRAND EQUITY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16ABC19-95B5-6DC3-E45F-1A6704C69E65}"/>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141950" y="2619137"/>
            <a:ext cx="7083367" cy="3108543"/>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Outline the eight main ways to leverage secondary associations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Explain the process by which a brand can leverage secondary associations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some of the key tactical issues in leveraging secondary associations from different entities</a:t>
            </a: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84226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75405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23556" y="1163027"/>
            <a:ext cx="10697144" cy="5346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912600" y="638245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6D6AA4C8-C53C-10FF-7336-68CDEA6D616A}"/>
              </a:ext>
            </a:extLst>
          </p:cNvPr>
          <p:cNvSpPr txBox="1">
            <a:spLocks/>
          </p:cNvSpPr>
          <p:nvPr/>
        </p:nvSpPr>
        <p:spPr>
          <a:xfrm>
            <a:off x="971300" y="1398022"/>
            <a:ext cx="9864263" cy="4958063"/>
          </a:xfrm>
          <a:prstGeom prst="rect">
            <a:avLst/>
          </a:prstGeom>
        </p:spPr>
        <p:txBody>
          <a:bodyPr vert="horz" lIns="91440" tIns="45720" rIns="91440" bIns="45720" rtlCol="0" anchor="ctr">
            <a:norm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effectLst/>
                <a:uLnTx/>
                <a:uFillTx/>
                <a:latin typeface="Corbel" panose="020B0503020204020204"/>
                <a:ea typeface="+mn-ea"/>
                <a:cs typeface="Tahoma" panose="020B0604030504040204" pitchFamily="34" charset="0"/>
              </a:rPr>
              <a:t>Linking the brand to some other entity, some source factor or related person, place or thing may:   </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sng" strike="noStrike" kern="1200" cap="none" spc="0" normalizeH="0" baseline="0" noProof="0" dirty="0">
                <a:ln>
                  <a:noFill/>
                </a:ln>
                <a:effectLst/>
                <a:uLnTx/>
                <a:uFillTx/>
                <a:latin typeface="Corbel" panose="020B0503020204020204"/>
                <a:ea typeface="+mn-ea"/>
                <a:cs typeface="Tahoma" panose="020B0604030504040204" pitchFamily="34" charset="0"/>
              </a:rPr>
              <a:t>Create a new set of associations from the brand to the entity </a:t>
            </a:r>
            <a:r>
              <a:rPr kumimoji="0" lang="en-IN" altLang="ar-EG" sz="2400" b="0" i="0" u="none" strike="noStrike" kern="1200" cap="none" spc="0" normalizeH="0" baseline="0" noProof="0" dirty="0">
                <a:ln>
                  <a:noFill/>
                </a:ln>
                <a:effectLst/>
                <a:uLnTx/>
                <a:uFillTx/>
                <a:latin typeface="Corbel" panose="020B0503020204020204"/>
                <a:ea typeface="+mn-ea"/>
                <a:cs typeface="Tahoma" panose="020B0604030504040204" pitchFamily="34" charset="0"/>
              </a:rPr>
              <a:t>, consumers may form a metal association from the brand to this other entity. </a:t>
            </a:r>
            <a:r>
              <a:rPr kumimoji="0" lang="en-IN" altLang="ar-EG" sz="2400" b="0" i="0" u="none" strike="noStrike" kern="1200" cap="none" spc="0" normalizeH="0" baseline="0" noProof="0" dirty="0">
                <a:ln>
                  <a:noFill/>
                </a:ln>
                <a:solidFill>
                  <a:srgbClr val="0070C0"/>
                </a:solidFill>
                <a:effectLst/>
                <a:uLnTx/>
                <a:uFillTx/>
                <a:latin typeface="Corbel" panose="020B0503020204020204"/>
                <a:ea typeface="+mn-ea"/>
                <a:cs typeface="Tahoma" panose="020B0604030504040204" pitchFamily="34" charset="0"/>
              </a:rPr>
              <a:t>(Toshiba EL </a:t>
            </a:r>
            <a:r>
              <a:rPr kumimoji="0" lang="en-IN" altLang="ar-EG" sz="2400" b="0" i="0" u="none" strike="noStrike" kern="1200" cap="none" spc="0" normalizeH="0" baseline="0" noProof="0" dirty="0" err="1">
                <a:ln>
                  <a:noFill/>
                </a:ln>
                <a:solidFill>
                  <a:srgbClr val="0070C0"/>
                </a:solidFill>
                <a:effectLst/>
                <a:uLnTx/>
                <a:uFillTx/>
                <a:latin typeface="Corbel" panose="020B0503020204020204"/>
                <a:ea typeface="+mn-ea"/>
                <a:cs typeface="Tahoma" panose="020B0604030504040204" pitchFamily="34" charset="0"/>
              </a:rPr>
              <a:t>Araby</a:t>
            </a:r>
            <a:r>
              <a:rPr kumimoji="0" lang="en-IN" altLang="ar-EG" sz="2400" b="0" i="0" u="none" strike="noStrike" kern="1200" cap="none" spc="0" normalizeH="0" baseline="0" noProof="0" dirty="0">
                <a:ln>
                  <a:noFill/>
                </a:ln>
                <a:solidFill>
                  <a:srgbClr val="0070C0"/>
                </a:solidFill>
                <a:effectLst/>
                <a:uLnTx/>
                <a:uFillTx/>
                <a:latin typeface="Corbel" panose="020B0503020204020204"/>
                <a:ea typeface="+mn-ea"/>
                <a:cs typeface="Tahoma" panose="020B0604030504040204" pitchFamily="34" charset="0"/>
              </a:rPr>
              <a:t>)</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none" strike="noStrike" kern="1200" cap="none" spc="0" normalizeH="0" baseline="0" noProof="0" dirty="0">
                <a:ln>
                  <a:noFill/>
                </a:ln>
                <a:effectLst/>
                <a:uLnTx/>
                <a:uFillTx/>
                <a:latin typeface="Corbel" panose="020B0503020204020204"/>
                <a:ea typeface="+mn-ea"/>
                <a:cs typeface="Tahoma" panose="020B0604030504040204" pitchFamily="34" charset="0"/>
              </a:rPr>
              <a:t> </a:t>
            </a:r>
            <a:r>
              <a:rPr kumimoji="0" lang="en-IN" altLang="ar-EG" sz="2400" b="0" i="0" u="sng" strike="noStrike" kern="1200" cap="none" spc="0" normalizeH="0" baseline="0" noProof="0" dirty="0">
                <a:ln>
                  <a:noFill/>
                </a:ln>
                <a:effectLst/>
                <a:uLnTx/>
                <a:uFillTx/>
                <a:latin typeface="Corbel" panose="020B0503020204020204"/>
                <a:ea typeface="+mn-ea"/>
                <a:cs typeface="Tahoma" panose="020B0604030504040204" pitchFamily="34" charset="0"/>
              </a:rPr>
              <a:t>These secondary brand associations are most likely to affect evaluations of a new product.</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none" strike="noStrike" kern="1200" cap="none" spc="0" normalizeH="0" baseline="0" noProof="0" dirty="0">
                <a:ln>
                  <a:noFill/>
                </a:ln>
                <a:effectLst/>
                <a:uLnTx/>
                <a:uFillTx/>
                <a:latin typeface="Corbel" panose="020B0503020204020204"/>
                <a:ea typeface="+mn-ea"/>
                <a:cs typeface="Tahoma" panose="020B0604030504040204" pitchFamily="34" charset="0"/>
              </a:rPr>
              <a:t>Affect the existing </a:t>
            </a:r>
            <a:r>
              <a:rPr kumimoji="0" lang="en-US" altLang="ar-EG" sz="2400" b="0" i="0" u="none" strike="noStrike" kern="1200" cap="none" spc="0" normalizeH="0" baseline="0" noProof="0" dirty="0">
                <a:ln>
                  <a:noFill/>
                </a:ln>
                <a:effectLst/>
                <a:uLnTx/>
                <a:uFillTx/>
                <a:latin typeface="Corbel" panose="020B0503020204020204"/>
                <a:ea typeface="+mn-ea"/>
                <a:cs typeface="Tahoma" panose="020B0604030504040204" pitchFamily="34" charset="0"/>
              </a:rPr>
              <a:t>brand associations, when a brand is identified as linked to that entity, consumers may infer that some associations, judgments or feelings. In other words, in the mind of consumers, what is true for the entity, must be true for the brand. </a:t>
            </a:r>
            <a:r>
              <a:rPr kumimoji="0" lang="en-US" altLang="ar-EG" sz="2400" b="0" i="0" u="none" strike="noStrike" kern="1200" cap="none" spc="0" normalizeH="0" baseline="0" noProof="0" dirty="0">
                <a:ln>
                  <a:noFill/>
                </a:ln>
                <a:solidFill>
                  <a:srgbClr val="0070C0"/>
                </a:solidFill>
                <a:effectLst/>
                <a:uLnTx/>
                <a:uFillTx/>
                <a:latin typeface="Corbel" panose="020B0503020204020204"/>
                <a:ea typeface="+mn-ea"/>
                <a:cs typeface="Tahoma" panose="020B0604030504040204" pitchFamily="34" charset="0"/>
              </a:rPr>
              <a:t>(TATA &amp; Jaguar)</a:t>
            </a:r>
          </a:p>
        </p:txBody>
      </p:sp>
      <p:sp>
        <p:nvSpPr>
          <p:cNvPr id="6" name="TextBox 5">
            <a:extLst>
              <a:ext uri="{FF2B5EF4-FFF2-40B4-BE49-F238E27FC236}">
                <a16:creationId xmlns:a16="http://schemas.microsoft.com/office/drawing/2014/main" id="{94B14930-0A5A-567B-2974-B5500277B53F}"/>
              </a:ext>
            </a:extLst>
          </p:cNvPr>
          <p:cNvSpPr txBox="1"/>
          <p:nvPr/>
        </p:nvSpPr>
        <p:spPr>
          <a:xfrm>
            <a:off x="2666084" y="110251"/>
            <a:ext cx="7922317"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Conceptualizing the Leveraging Process</a:t>
            </a:r>
          </a:p>
        </p:txBody>
      </p:sp>
    </p:spTree>
    <p:extLst>
      <p:ext uri="{BB962C8B-B14F-4D97-AF65-F5344CB8AC3E}">
        <p14:creationId xmlns:p14="http://schemas.microsoft.com/office/powerpoint/2010/main" val="2841906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AF243-5CB1-4781-9E08-A05CA0F836E3}"/>
              </a:ext>
            </a:extLst>
          </p:cNvPr>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FE984091-20DC-4BF3-AE29-B69BAE034CA7}"/>
              </a:ext>
            </a:extLst>
          </p:cNvPr>
          <p:cNvSpPr>
            <a:spLocks noGrp="1"/>
          </p:cNvSpPr>
          <p:nvPr>
            <p:ph sz="quarter" idx="13"/>
          </p:nvPr>
        </p:nvSpPr>
        <p:spPr/>
        <p:txBody>
          <a:bodyPr/>
          <a:lstStyle/>
          <a:p>
            <a:endParaRPr lang="en-US" dirty="0"/>
          </a:p>
        </p:txBody>
      </p:sp>
      <p:pic>
        <p:nvPicPr>
          <p:cNvPr id="7" name="Online Media 1" title="إعلان العربي جروب رمضان 2015 .. شكرا على ثقتك">
            <a:hlinkClick r:id="" action="ppaction://media"/>
            <a:extLst>
              <a:ext uri="{FF2B5EF4-FFF2-40B4-BE49-F238E27FC236}">
                <a16:creationId xmlns:a16="http://schemas.microsoft.com/office/drawing/2014/main" id="{E944ECB1-4471-43EA-91B6-8C858454FE05}"/>
              </a:ext>
            </a:extLst>
          </p:cNvPr>
          <p:cNvPicPr>
            <a:picLocks noRot="1" noChangeAspect="1"/>
          </p:cNvPicPr>
          <p:nvPr>
            <a:videoFile r:link="rId1"/>
          </p:nvPr>
        </p:nvPicPr>
        <p:blipFill>
          <a:blip r:embed="rId3"/>
          <a:stretch>
            <a:fillRect/>
          </a:stretch>
        </p:blipFill>
        <p:spPr>
          <a:xfrm>
            <a:off x="161925" y="92075"/>
            <a:ext cx="11868150" cy="6673850"/>
          </a:xfrm>
          <a:prstGeom prst="rect">
            <a:avLst/>
          </a:prstGeom>
        </p:spPr>
      </p:pic>
    </p:spTree>
    <p:extLst>
      <p:ext uri="{BB962C8B-B14F-4D97-AF65-F5344CB8AC3E}">
        <p14:creationId xmlns:p14="http://schemas.microsoft.com/office/powerpoint/2010/main" val="12252865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96370C-0E93-23F8-01E6-0F65F4C191D2}"/>
              </a:ext>
            </a:extLst>
          </p:cNvPr>
          <p:cNvSpPr txBox="1"/>
          <p:nvPr/>
        </p:nvSpPr>
        <p:spPr>
          <a:xfrm>
            <a:off x="9912600" y="638245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94B14930-0A5A-567B-2974-B5500277B53F}"/>
              </a:ext>
            </a:extLst>
          </p:cNvPr>
          <p:cNvSpPr txBox="1"/>
          <p:nvPr/>
        </p:nvSpPr>
        <p:spPr>
          <a:xfrm>
            <a:off x="2647612" y="295886"/>
            <a:ext cx="7922317"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Conceptualizing the Leveraging Process</a:t>
            </a:r>
          </a:p>
        </p:txBody>
      </p:sp>
      <p:sp>
        <p:nvSpPr>
          <p:cNvPr id="4" name="Content Placeholder 2">
            <a:extLst>
              <a:ext uri="{FF2B5EF4-FFF2-40B4-BE49-F238E27FC236}">
                <a16:creationId xmlns:a16="http://schemas.microsoft.com/office/drawing/2014/main" id="{18857752-DFE2-AB15-57FA-2E22C85DD093}"/>
              </a:ext>
            </a:extLst>
          </p:cNvPr>
          <p:cNvSpPr txBox="1">
            <a:spLocks/>
          </p:cNvSpPr>
          <p:nvPr/>
        </p:nvSpPr>
        <p:spPr>
          <a:xfrm>
            <a:off x="27151" y="5443780"/>
            <a:ext cx="9517237" cy="1336194"/>
          </a:xfrm>
          <a:prstGeom prst="rect">
            <a:avLst/>
          </a:prstGeom>
          <a:solidFill>
            <a:srgbClr val="00B0F0"/>
          </a:solidFill>
        </p:spPr>
        <p:txBody>
          <a:bodyPr vert="horz" lIns="0" tIns="0" rIns="0" bIns="0" rtlCol="0">
            <a:noAutofit/>
          </a:bodyPr>
          <a:lstStyle>
            <a:lvl1pPr marL="342900" indent="-255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742950" indent="-284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30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30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4pPr>
            <a:lvl5pPr marL="2057400" indent="-230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US" sz="3600" b="0" i="0" u="none" strike="noStrike" kern="1200" cap="none" spc="-60" normalizeH="0" baseline="0" noProof="0" dirty="0">
                <a:ln>
                  <a:noFill/>
                </a:ln>
                <a:solidFill>
                  <a:srgbClr val="FFFFFF"/>
                </a:solidFill>
                <a:effectLst/>
                <a:uLnTx/>
                <a:uFillTx/>
                <a:latin typeface="Corbel" panose="020B0503020204020204"/>
                <a:ea typeface="+mj-ea"/>
                <a:cs typeface="+mj-cs"/>
              </a:rPr>
              <a:t>Tata Motors has purchased Jaguar and Land Rover from Ford Motor Company</a:t>
            </a:r>
            <a:endParaRPr kumimoji="0" lang="en-US" altLang="ar-EG" sz="2000" b="0" i="0" u="none" strike="noStrike" kern="1200" cap="none" spc="0" normalizeH="0" baseline="0" noProof="0" dirty="0">
              <a:ln>
                <a:noFill/>
              </a:ln>
              <a:solidFill>
                <a:schemeClr val="bg1"/>
              </a:solidFill>
              <a:effectLst/>
              <a:uLnTx/>
              <a:uFillTx/>
              <a:latin typeface="Rockwell" panose="02060603020205020403"/>
              <a:ea typeface="+mn-ea"/>
              <a:cs typeface="Arial" panose="020B0604020202020204" pitchFamily="34" charset="0"/>
            </a:endParaRPr>
          </a:p>
        </p:txBody>
      </p:sp>
      <p:pic>
        <p:nvPicPr>
          <p:cNvPr id="7" name="Picture 2" descr="₹ 12000 करोड़ की Land Rover लेने की असली वजह | The Real Reason Tata Motors  Bought Jaguar Land Rover - YouTube">
            <a:extLst>
              <a:ext uri="{FF2B5EF4-FFF2-40B4-BE49-F238E27FC236}">
                <a16:creationId xmlns:a16="http://schemas.microsoft.com/office/drawing/2014/main" id="{869D2812-D2E2-858D-BA22-8C6A096CE0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51" y="21822"/>
            <a:ext cx="9353276" cy="5260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Graphic 21">
            <a:extLst>
              <a:ext uri="{FF2B5EF4-FFF2-40B4-BE49-F238E27FC236}">
                <a16:creationId xmlns:a16="http://schemas.microsoft.com/office/drawing/2014/main" id="{B0F2285D-FF4A-DF68-315B-4CC64F9573E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06428" y="158035"/>
            <a:ext cx="2305141" cy="1076343"/>
          </a:xfrm>
          <a:prstGeom prst="rect">
            <a:avLst/>
          </a:prstGeom>
        </p:spPr>
      </p:pic>
    </p:spTree>
    <p:extLst>
      <p:ext uri="{BB962C8B-B14F-4D97-AF65-F5344CB8AC3E}">
        <p14:creationId xmlns:p14="http://schemas.microsoft.com/office/powerpoint/2010/main" val="2089549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01455" y="1043708"/>
            <a:ext cx="9153236"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50639" y="6273388"/>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Creation of New Brand Associations</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2881654" y="1630473"/>
            <a:ext cx="7740693" cy="3791503"/>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US" altLang="ar-EG" sz="36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Secondary brand associations are most likely to affect evaluations of a new product when:</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US" altLang="ar-EG" sz="2800" b="1"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Consumers lack either the motivation or the </a:t>
            </a:r>
            <a:r>
              <a:rPr kumimoji="0" lang="en-US" altLang="ar-EG" sz="2800" b="1"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ability to judge </a:t>
            </a:r>
            <a:r>
              <a:rPr kumimoji="0" lang="en-US" altLang="ar-EG" sz="2800" b="1"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product-related concerns</a:t>
            </a:r>
            <a:endParaRPr kumimoji="0" lang="en-IN" altLang="ar-EG" sz="2800" b="1"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endParaRPr>
          </a:p>
        </p:txBody>
      </p:sp>
    </p:spTree>
    <p:extLst>
      <p:ext uri="{BB962C8B-B14F-4D97-AF65-F5344CB8AC3E}">
        <p14:creationId xmlns:p14="http://schemas.microsoft.com/office/powerpoint/2010/main" val="4393895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01455" y="1043708"/>
            <a:ext cx="9153236"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Effects on Existing Brand Knowledge</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2881654" y="1630473"/>
            <a:ext cx="7740693" cy="3791503"/>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GB" altLang="ar-EG" sz="36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Cognitive consistency - What is true for the new association must be true for the brand</a:t>
            </a:r>
          </a:p>
        </p:txBody>
      </p:sp>
      <p:pic>
        <p:nvPicPr>
          <p:cNvPr id="3" name="Picture 2">
            <a:extLst>
              <a:ext uri="{FF2B5EF4-FFF2-40B4-BE49-F238E27FC236}">
                <a16:creationId xmlns:a16="http://schemas.microsoft.com/office/drawing/2014/main" id="{E3E4F238-B0CB-37EE-9700-438DEF75339B}"/>
              </a:ext>
            </a:extLst>
          </p:cNvPr>
          <p:cNvPicPr>
            <a:picLocks noChangeAspect="1"/>
          </p:cNvPicPr>
          <p:nvPr/>
        </p:nvPicPr>
        <p:blipFill>
          <a:blip r:embed="rId3"/>
          <a:stretch>
            <a:fillRect/>
          </a:stretch>
        </p:blipFill>
        <p:spPr>
          <a:xfrm>
            <a:off x="6096000" y="3971642"/>
            <a:ext cx="3481118" cy="2511770"/>
          </a:xfrm>
          <a:prstGeom prst="rect">
            <a:avLst/>
          </a:prstGeom>
        </p:spPr>
      </p:pic>
    </p:spTree>
    <p:extLst>
      <p:ext uri="{BB962C8B-B14F-4D97-AF65-F5344CB8AC3E}">
        <p14:creationId xmlns:p14="http://schemas.microsoft.com/office/powerpoint/2010/main" val="41538712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96370C-0E93-23F8-01E6-0F65F4C191D2}"/>
              </a:ext>
            </a:extLst>
          </p:cNvPr>
          <p:cNvSpPr txBox="1"/>
          <p:nvPr/>
        </p:nvSpPr>
        <p:spPr>
          <a:xfrm>
            <a:off x="9269211"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8" name="Graphic 21">
            <a:extLst>
              <a:ext uri="{FF2B5EF4-FFF2-40B4-BE49-F238E27FC236}">
                <a16:creationId xmlns:a16="http://schemas.microsoft.com/office/drawing/2014/main" id="{B0F2285D-FF4A-DF68-315B-4CC64F9573E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06428" y="158035"/>
            <a:ext cx="2305141" cy="1076343"/>
          </a:xfrm>
          <a:prstGeom prst="rect">
            <a:avLst/>
          </a:prstGeom>
        </p:spPr>
      </p:pic>
      <p:sp>
        <p:nvSpPr>
          <p:cNvPr id="3" name="Title 1">
            <a:extLst>
              <a:ext uri="{FF2B5EF4-FFF2-40B4-BE49-F238E27FC236}">
                <a16:creationId xmlns:a16="http://schemas.microsoft.com/office/drawing/2014/main" id="{2EE6D78C-E3A8-4F43-84F5-4584A35719D6}"/>
              </a:ext>
            </a:extLst>
          </p:cNvPr>
          <p:cNvSpPr txBox="1">
            <a:spLocks/>
          </p:cNvSpPr>
          <p:nvPr/>
        </p:nvSpPr>
        <p:spPr>
          <a:xfrm>
            <a:off x="6717794" y="1312275"/>
            <a:ext cx="5525071" cy="956354"/>
          </a:xfrm>
          <a:prstGeom prst="rect">
            <a:avLst/>
          </a:prstGeom>
        </p:spPr>
        <p:txBody>
          <a:bodyPr vert="horz" lIns="228600" tIns="228600" rIns="228600" bIns="228600" rtlCol="0" anchor="ctr">
            <a:noAutofit/>
          </a:bodyPr>
          <a:lstStyle>
            <a:lvl1pPr algn="ctr" rtl="0" fontAlgn="base">
              <a:lnSpc>
                <a:spcPct val="85000"/>
              </a:lnSpc>
              <a:spcBef>
                <a:spcPct val="0"/>
              </a:spcBef>
              <a:spcAft>
                <a:spcPct val="0"/>
              </a:spcAft>
              <a:defRPr sz="4000" kern="1200" spc="-150">
                <a:solidFill>
                  <a:srgbClr val="FFFEFF"/>
                </a:solidFill>
                <a:latin typeface="+mj-lt"/>
                <a:ea typeface="+mj-ea"/>
                <a:cs typeface="+mj-cs"/>
              </a:defRPr>
            </a:lvl1pPr>
            <a:lvl2pPr algn="ctr" rtl="0" fontAlgn="base">
              <a:lnSpc>
                <a:spcPct val="85000"/>
              </a:lnSpc>
              <a:spcBef>
                <a:spcPct val="0"/>
              </a:spcBef>
              <a:spcAft>
                <a:spcPct val="0"/>
              </a:spcAft>
              <a:defRPr sz="4000">
                <a:solidFill>
                  <a:schemeClr val="tx1"/>
                </a:solidFill>
                <a:latin typeface="Calibri Light" panose="020F0302020204030204" pitchFamily="34" charset="0"/>
              </a:defRPr>
            </a:lvl2pPr>
            <a:lvl3pPr algn="ctr" rtl="0" fontAlgn="base">
              <a:lnSpc>
                <a:spcPct val="85000"/>
              </a:lnSpc>
              <a:spcBef>
                <a:spcPct val="0"/>
              </a:spcBef>
              <a:spcAft>
                <a:spcPct val="0"/>
              </a:spcAft>
              <a:defRPr sz="4000">
                <a:solidFill>
                  <a:schemeClr val="tx1"/>
                </a:solidFill>
                <a:latin typeface="Calibri Light" panose="020F0302020204030204" pitchFamily="34" charset="0"/>
              </a:defRPr>
            </a:lvl3pPr>
            <a:lvl4pPr algn="ctr" rtl="0" fontAlgn="base">
              <a:lnSpc>
                <a:spcPct val="85000"/>
              </a:lnSpc>
              <a:spcBef>
                <a:spcPct val="0"/>
              </a:spcBef>
              <a:spcAft>
                <a:spcPct val="0"/>
              </a:spcAft>
              <a:defRPr sz="4000">
                <a:solidFill>
                  <a:schemeClr val="tx1"/>
                </a:solidFill>
                <a:latin typeface="Calibri Light" panose="020F0302020204030204" pitchFamily="34" charset="0"/>
              </a:defRPr>
            </a:lvl4pPr>
            <a:lvl5pPr algn="ctr" rtl="0" fontAlgn="base">
              <a:lnSpc>
                <a:spcPct val="85000"/>
              </a:lnSpc>
              <a:spcBef>
                <a:spcPct val="0"/>
              </a:spcBef>
              <a:spcAft>
                <a:spcPct val="0"/>
              </a:spcAft>
              <a:defRPr sz="4000">
                <a:solidFill>
                  <a:schemeClr val="tx1"/>
                </a:solidFill>
                <a:latin typeface="Calibri Light" panose="020F0302020204030204" pitchFamily="34" charset="0"/>
              </a:defRPr>
            </a:lvl5pPr>
            <a:lvl6pPr marL="457200" algn="ctr" rtl="0" fontAlgn="base">
              <a:lnSpc>
                <a:spcPct val="85000"/>
              </a:lnSpc>
              <a:spcBef>
                <a:spcPct val="0"/>
              </a:spcBef>
              <a:spcAft>
                <a:spcPct val="0"/>
              </a:spcAft>
              <a:defRPr sz="4000">
                <a:solidFill>
                  <a:schemeClr val="tx1"/>
                </a:solidFill>
                <a:latin typeface="Calibri Light" panose="020F0302020204030204" pitchFamily="34" charset="0"/>
              </a:defRPr>
            </a:lvl6pPr>
            <a:lvl7pPr marL="914400" algn="ctr" rtl="0" fontAlgn="base">
              <a:lnSpc>
                <a:spcPct val="85000"/>
              </a:lnSpc>
              <a:spcBef>
                <a:spcPct val="0"/>
              </a:spcBef>
              <a:spcAft>
                <a:spcPct val="0"/>
              </a:spcAft>
              <a:defRPr sz="4000">
                <a:solidFill>
                  <a:schemeClr val="tx1"/>
                </a:solidFill>
                <a:latin typeface="Calibri Light" panose="020F0302020204030204" pitchFamily="34" charset="0"/>
              </a:defRPr>
            </a:lvl7pPr>
            <a:lvl8pPr marL="1371600" algn="ctr" rtl="0" fontAlgn="base">
              <a:lnSpc>
                <a:spcPct val="85000"/>
              </a:lnSpc>
              <a:spcBef>
                <a:spcPct val="0"/>
              </a:spcBef>
              <a:spcAft>
                <a:spcPct val="0"/>
              </a:spcAft>
              <a:defRPr sz="4000">
                <a:solidFill>
                  <a:schemeClr val="tx1"/>
                </a:solidFill>
                <a:latin typeface="Calibri Light" panose="020F0302020204030204" pitchFamily="34" charset="0"/>
              </a:defRPr>
            </a:lvl8pPr>
            <a:lvl9pPr marL="1828800" algn="ctr" rtl="0" fontAlgn="base">
              <a:lnSpc>
                <a:spcPct val="85000"/>
              </a:lnSpc>
              <a:spcBef>
                <a:spcPct val="0"/>
              </a:spcBef>
              <a:spcAft>
                <a:spcPct val="0"/>
              </a:spcAft>
              <a:defRPr sz="4000">
                <a:solidFill>
                  <a:schemeClr val="tx1"/>
                </a:solidFill>
                <a:latin typeface="Calibri Light" panose="020F0302020204030204" pitchFamily="34" charset="0"/>
              </a:defRPr>
            </a:lvl9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US" altLang="ar-EG" sz="4400" b="1" i="0" u="none" strike="noStrike" kern="1200" cap="none" spc="-150" normalizeH="0" baseline="0" noProof="0" dirty="0">
                <a:ln>
                  <a:noFill/>
                </a:ln>
                <a:solidFill>
                  <a:srgbClr val="00B0F0"/>
                </a:solidFill>
                <a:effectLst/>
                <a:uLnTx/>
                <a:uFillTx/>
                <a:latin typeface="Calibri Light" panose="020F0302020204030204"/>
                <a:ea typeface="+mj-ea"/>
                <a:cs typeface="Times New Roman" panose="02020603050405020304" pitchFamily="18" charset="0"/>
              </a:rPr>
              <a:t>Effects on Existing Brand Knowledge</a:t>
            </a:r>
            <a:endParaRPr kumimoji="0" lang="en-IN" altLang="ar-EG" sz="4400" b="1" i="0" u="none" strike="noStrike" kern="1200" cap="none" spc="-150" normalizeH="0" baseline="0" noProof="0" dirty="0">
              <a:ln>
                <a:noFill/>
              </a:ln>
              <a:solidFill>
                <a:srgbClr val="00B0F0"/>
              </a:solidFill>
              <a:effectLst/>
              <a:uLnTx/>
              <a:uFillTx/>
              <a:latin typeface="Calibri Light" panose="020F0302020204030204"/>
              <a:ea typeface="+mj-ea"/>
              <a:cs typeface="Times New Roman" panose="02020603050405020304" pitchFamily="18" charset="0"/>
            </a:endParaRPr>
          </a:p>
        </p:txBody>
      </p:sp>
      <p:pic>
        <p:nvPicPr>
          <p:cNvPr id="9" name="Picture 8">
            <a:extLst>
              <a:ext uri="{FF2B5EF4-FFF2-40B4-BE49-F238E27FC236}">
                <a16:creationId xmlns:a16="http://schemas.microsoft.com/office/drawing/2014/main" id="{15E7D559-EAC3-017B-8F0B-3FBB74C0EFFC}"/>
              </a:ext>
            </a:extLst>
          </p:cNvPr>
          <p:cNvPicPr>
            <a:picLocks noChangeAspect="1"/>
          </p:cNvPicPr>
          <p:nvPr/>
        </p:nvPicPr>
        <p:blipFill>
          <a:blip r:embed="rId3"/>
          <a:stretch>
            <a:fillRect/>
          </a:stretch>
        </p:blipFill>
        <p:spPr>
          <a:xfrm>
            <a:off x="7075250" y="3210868"/>
            <a:ext cx="4810161" cy="3261643"/>
          </a:xfrm>
          <a:prstGeom prst="rect">
            <a:avLst/>
          </a:prstGeom>
        </p:spPr>
      </p:pic>
      <p:pic>
        <p:nvPicPr>
          <p:cNvPr id="10" name="Picture 9">
            <a:extLst>
              <a:ext uri="{FF2B5EF4-FFF2-40B4-BE49-F238E27FC236}">
                <a16:creationId xmlns:a16="http://schemas.microsoft.com/office/drawing/2014/main" id="{B5A3EF28-785A-F634-BA22-F01373BFA1B5}"/>
              </a:ext>
            </a:extLst>
          </p:cNvPr>
          <p:cNvPicPr>
            <a:picLocks noChangeAspect="1"/>
          </p:cNvPicPr>
          <p:nvPr/>
        </p:nvPicPr>
        <p:blipFill>
          <a:blip r:embed="rId4"/>
          <a:stretch>
            <a:fillRect/>
          </a:stretch>
        </p:blipFill>
        <p:spPr>
          <a:xfrm>
            <a:off x="0" y="14621"/>
            <a:ext cx="6858000" cy="6858000"/>
          </a:xfrm>
          <a:prstGeom prst="rect">
            <a:avLst/>
          </a:prstGeom>
        </p:spPr>
      </p:pic>
    </p:spTree>
    <p:extLst>
      <p:ext uri="{BB962C8B-B14F-4D97-AF65-F5344CB8AC3E}">
        <p14:creationId xmlns:p14="http://schemas.microsoft.com/office/powerpoint/2010/main" val="3443588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96370C-0E93-23F8-01E6-0F65F4C191D2}"/>
              </a:ext>
            </a:extLst>
          </p:cNvPr>
          <p:cNvSpPr txBox="1"/>
          <p:nvPr/>
        </p:nvSpPr>
        <p:spPr>
          <a:xfrm>
            <a:off x="9269211"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Title 1">
            <a:extLst>
              <a:ext uri="{FF2B5EF4-FFF2-40B4-BE49-F238E27FC236}">
                <a16:creationId xmlns:a16="http://schemas.microsoft.com/office/drawing/2014/main" id="{B304433F-F530-CC8F-7216-7CDC99F69022}"/>
              </a:ext>
            </a:extLst>
          </p:cNvPr>
          <p:cNvSpPr txBox="1">
            <a:spLocks/>
          </p:cNvSpPr>
          <p:nvPr/>
        </p:nvSpPr>
        <p:spPr>
          <a:xfrm>
            <a:off x="8991760" y="-60949"/>
            <a:ext cx="3399479" cy="1836209"/>
          </a:xfrm>
          <a:prstGeom prst="rect">
            <a:avLst/>
          </a:prstGeom>
        </p:spPr>
        <p:txBody>
          <a:bodyPr vert="horz" lIns="228600" tIns="228600" rIns="228600" bIns="228600" rtlCol="0" anchor="ctr">
            <a:noAutofit/>
          </a:bodyPr>
          <a:lstStyle>
            <a:lvl1pPr algn="ctr" rtl="0" fontAlgn="base">
              <a:lnSpc>
                <a:spcPct val="85000"/>
              </a:lnSpc>
              <a:spcBef>
                <a:spcPct val="0"/>
              </a:spcBef>
              <a:spcAft>
                <a:spcPct val="0"/>
              </a:spcAft>
              <a:defRPr sz="4000" kern="1200" spc="-150">
                <a:solidFill>
                  <a:srgbClr val="FFFEFF"/>
                </a:solidFill>
                <a:latin typeface="+mj-lt"/>
                <a:ea typeface="+mj-ea"/>
                <a:cs typeface="+mj-cs"/>
              </a:defRPr>
            </a:lvl1pPr>
            <a:lvl2pPr algn="ctr" rtl="0" fontAlgn="base">
              <a:lnSpc>
                <a:spcPct val="85000"/>
              </a:lnSpc>
              <a:spcBef>
                <a:spcPct val="0"/>
              </a:spcBef>
              <a:spcAft>
                <a:spcPct val="0"/>
              </a:spcAft>
              <a:defRPr sz="4000">
                <a:solidFill>
                  <a:schemeClr val="tx1"/>
                </a:solidFill>
                <a:latin typeface="Calibri Light" panose="020F0302020204030204" pitchFamily="34" charset="0"/>
              </a:defRPr>
            </a:lvl2pPr>
            <a:lvl3pPr algn="ctr" rtl="0" fontAlgn="base">
              <a:lnSpc>
                <a:spcPct val="85000"/>
              </a:lnSpc>
              <a:spcBef>
                <a:spcPct val="0"/>
              </a:spcBef>
              <a:spcAft>
                <a:spcPct val="0"/>
              </a:spcAft>
              <a:defRPr sz="4000">
                <a:solidFill>
                  <a:schemeClr val="tx1"/>
                </a:solidFill>
                <a:latin typeface="Calibri Light" panose="020F0302020204030204" pitchFamily="34" charset="0"/>
              </a:defRPr>
            </a:lvl3pPr>
            <a:lvl4pPr algn="ctr" rtl="0" fontAlgn="base">
              <a:lnSpc>
                <a:spcPct val="85000"/>
              </a:lnSpc>
              <a:spcBef>
                <a:spcPct val="0"/>
              </a:spcBef>
              <a:spcAft>
                <a:spcPct val="0"/>
              </a:spcAft>
              <a:defRPr sz="4000">
                <a:solidFill>
                  <a:schemeClr val="tx1"/>
                </a:solidFill>
                <a:latin typeface="Calibri Light" panose="020F0302020204030204" pitchFamily="34" charset="0"/>
              </a:defRPr>
            </a:lvl4pPr>
            <a:lvl5pPr algn="ctr" rtl="0" fontAlgn="base">
              <a:lnSpc>
                <a:spcPct val="85000"/>
              </a:lnSpc>
              <a:spcBef>
                <a:spcPct val="0"/>
              </a:spcBef>
              <a:spcAft>
                <a:spcPct val="0"/>
              </a:spcAft>
              <a:defRPr sz="4000">
                <a:solidFill>
                  <a:schemeClr val="tx1"/>
                </a:solidFill>
                <a:latin typeface="Calibri Light" panose="020F0302020204030204" pitchFamily="34" charset="0"/>
              </a:defRPr>
            </a:lvl5pPr>
            <a:lvl6pPr marL="457200" algn="ctr" rtl="0" fontAlgn="base">
              <a:lnSpc>
                <a:spcPct val="85000"/>
              </a:lnSpc>
              <a:spcBef>
                <a:spcPct val="0"/>
              </a:spcBef>
              <a:spcAft>
                <a:spcPct val="0"/>
              </a:spcAft>
              <a:defRPr sz="4000">
                <a:solidFill>
                  <a:schemeClr val="tx1"/>
                </a:solidFill>
                <a:latin typeface="Calibri Light" panose="020F0302020204030204" pitchFamily="34" charset="0"/>
              </a:defRPr>
            </a:lvl6pPr>
            <a:lvl7pPr marL="914400" algn="ctr" rtl="0" fontAlgn="base">
              <a:lnSpc>
                <a:spcPct val="85000"/>
              </a:lnSpc>
              <a:spcBef>
                <a:spcPct val="0"/>
              </a:spcBef>
              <a:spcAft>
                <a:spcPct val="0"/>
              </a:spcAft>
              <a:defRPr sz="4000">
                <a:solidFill>
                  <a:schemeClr val="tx1"/>
                </a:solidFill>
                <a:latin typeface="Calibri Light" panose="020F0302020204030204" pitchFamily="34" charset="0"/>
              </a:defRPr>
            </a:lvl7pPr>
            <a:lvl8pPr marL="1371600" algn="ctr" rtl="0" fontAlgn="base">
              <a:lnSpc>
                <a:spcPct val="85000"/>
              </a:lnSpc>
              <a:spcBef>
                <a:spcPct val="0"/>
              </a:spcBef>
              <a:spcAft>
                <a:spcPct val="0"/>
              </a:spcAft>
              <a:defRPr sz="4000">
                <a:solidFill>
                  <a:schemeClr val="tx1"/>
                </a:solidFill>
                <a:latin typeface="Calibri Light" panose="020F0302020204030204" pitchFamily="34" charset="0"/>
              </a:defRPr>
            </a:lvl8pPr>
            <a:lvl9pPr marL="1828800" algn="ctr" rtl="0" fontAlgn="base">
              <a:lnSpc>
                <a:spcPct val="85000"/>
              </a:lnSpc>
              <a:spcBef>
                <a:spcPct val="0"/>
              </a:spcBef>
              <a:spcAft>
                <a:spcPct val="0"/>
              </a:spcAft>
              <a:defRPr sz="4000">
                <a:solidFill>
                  <a:schemeClr val="tx1"/>
                </a:solidFill>
                <a:latin typeface="Calibri Light" panose="020F0302020204030204" pitchFamily="34" charset="0"/>
              </a:defRPr>
            </a:lvl9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IN" sz="3200" b="1" i="0" u="none" strike="noStrike" kern="1200" cap="none" spc="-60" normalizeH="0" baseline="0" noProof="0" dirty="0">
                <a:ln>
                  <a:noFill/>
                </a:ln>
                <a:solidFill>
                  <a:srgbClr val="00B0F0"/>
                </a:solidFill>
                <a:effectLst/>
                <a:uLnTx/>
                <a:uFillTx/>
                <a:latin typeface="Corbel" panose="020B0503020204020204"/>
                <a:ea typeface="+mj-ea"/>
                <a:cs typeface="+mj-cs"/>
              </a:rPr>
              <a:t>Understanding Transfer of Brand Knowledge</a:t>
            </a:r>
            <a:endParaRPr kumimoji="0" lang="en-IN" altLang="ar-EG" sz="3200" b="1" i="0" u="none" strike="noStrike" kern="1200" cap="none" spc="-150" normalizeH="0" baseline="0" noProof="0" dirty="0">
              <a:ln>
                <a:noFill/>
              </a:ln>
              <a:solidFill>
                <a:srgbClr val="00B0F0"/>
              </a:solidFill>
              <a:effectLst/>
              <a:uLnTx/>
              <a:uFillTx/>
              <a:latin typeface="Calibri Light" panose="020F0302020204030204"/>
              <a:ea typeface="+mj-ea"/>
              <a:cs typeface="Times New Roman" panose="02020603050405020304" pitchFamily="18" charset="0"/>
            </a:endParaRPr>
          </a:p>
        </p:txBody>
      </p:sp>
      <p:pic>
        <p:nvPicPr>
          <p:cNvPr id="6" name="Picture 5">
            <a:extLst>
              <a:ext uri="{FF2B5EF4-FFF2-40B4-BE49-F238E27FC236}">
                <a16:creationId xmlns:a16="http://schemas.microsoft.com/office/drawing/2014/main" id="{129186EB-0466-A16E-508F-CE1AD5D246DD}"/>
              </a:ext>
            </a:extLst>
          </p:cNvPr>
          <p:cNvPicPr>
            <a:picLocks noChangeAspect="1"/>
          </p:cNvPicPr>
          <p:nvPr/>
        </p:nvPicPr>
        <p:blipFill>
          <a:blip r:embed="rId3"/>
          <a:stretch>
            <a:fillRect/>
          </a:stretch>
        </p:blipFill>
        <p:spPr>
          <a:xfrm>
            <a:off x="0" y="936682"/>
            <a:ext cx="9323265" cy="5841792"/>
          </a:xfrm>
          <a:prstGeom prst="rect">
            <a:avLst/>
          </a:prstGeom>
        </p:spPr>
      </p:pic>
    </p:spTree>
    <p:extLst>
      <p:ext uri="{BB962C8B-B14F-4D97-AF65-F5344CB8AC3E}">
        <p14:creationId xmlns:p14="http://schemas.microsoft.com/office/powerpoint/2010/main" val="25568718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01455" y="1043708"/>
            <a:ext cx="9153236"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Company</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E825C942-EBB9-C203-268A-3A877D701F37}"/>
              </a:ext>
            </a:extLst>
          </p:cNvPr>
          <p:cNvSpPr txBox="1">
            <a:spLocks noChangeArrowheads="1"/>
          </p:cNvSpPr>
          <p:nvPr/>
        </p:nvSpPr>
        <p:spPr bwMode="auto">
          <a:xfrm>
            <a:off x="2614596" y="1811413"/>
            <a:ext cx="8535096" cy="440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182563" indent="-182563" algn="l" rtl="0" eaLnBrk="0" fontAlgn="base" hangingPunct="0">
              <a:lnSpc>
                <a:spcPct val="90000"/>
              </a:lnSpc>
              <a:spcBef>
                <a:spcPts val="1200"/>
              </a:spcBef>
              <a:spcAft>
                <a:spcPct val="0"/>
              </a:spcAft>
              <a:buClr>
                <a:schemeClr val="accent1"/>
              </a:buClr>
              <a:buFont typeface="Wingdings 2" panose="05020102010507070707" pitchFamily="18" charset="2"/>
              <a:buChar char=""/>
              <a:defRPr sz="2000" kern="1200">
                <a:solidFill>
                  <a:srgbClr val="595959"/>
                </a:solidFill>
                <a:latin typeface="+mn-lt"/>
                <a:ea typeface="+mn-ea"/>
                <a:cs typeface="+mn-cs"/>
              </a:defRPr>
            </a:lvl1pPr>
            <a:lvl2pPr marL="6858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kern="1200">
                <a:solidFill>
                  <a:srgbClr val="595959"/>
                </a:solidFill>
                <a:latin typeface="+mn-lt"/>
                <a:ea typeface="+mn-ea"/>
                <a:cs typeface="+mn-cs"/>
              </a:defRPr>
            </a:lvl2pPr>
            <a:lvl3pPr marL="11430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600" kern="1200">
                <a:solidFill>
                  <a:srgbClr val="595959"/>
                </a:solidFill>
                <a:latin typeface="+mn-lt"/>
                <a:ea typeface="+mn-ea"/>
                <a:cs typeface="+mn-cs"/>
              </a:defRPr>
            </a:lvl3pPr>
            <a:lvl4pPr marL="16002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4pPr>
            <a:lvl5pPr marL="20574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US"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Existing brands can be related to a corporate or family brand</a:t>
            </a:r>
          </a:p>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US"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A corporate or family brand can be a source of brand equity</a:t>
            </a:r>
          </a:p>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US"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Leveraging a corporate brand may or may not be useful, in some cases large companies have deliberately introduced new brands or bought successful niche brands in an attempt to convey a “smaller” image</a:t>
            </a:r>
          </a:p>
        </p:txBody>
      </p:sp>
    </p:spTree>
    <p:extLst>
      <p:ext uri="{BB962C8B-B14F-4D97-AF65-F5344CB8AC3E}">
        <p14:creationId xmlns:p14="http://schemas.microsoft.com/office/powerpoint/2010/main" val="4407129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D9CB3-2ACC-4193-9588-4E9DBF7305C8}"/>
              </a:ext>
            </a:extLst>
          </p:cNvPr>
          <p:cNvSpPr>
            <a:spLocks noGrp="1"/>
          </p:cNvSpPr>
          <p:nvPr>
            <p:ph type="title"/>
          </p:nvPr>
        </p:nvSpPr>
        <p:spPr/>
        <p:txBody>
          <a:bodyPr/>
          <a:lstStyle/>
          <a:p>
            <a:endParaRPr lang="en-US"/>
          </a:p>
        </p:txBody>
      </p:sp>
      <p:pic>
        <p:nvPicPr>
          <p:cNvPr id="3" name="Content Placeholder 2">
            <a:extLst>
              <a:ext uri="{FF2B5EF4-FFF2-40B4-BE49-F238E27FC236}">
                <a16:creationId xmlns:a16="http://schemas.microsoft.com/office/drawing/2014/main" id="{D596845A-145A-4478-A8BE-E4548AAF2557}"/>
              </a:ext>
            </a:extLst>
          </p:cNvPr>
          <p:cNvPicPr>
            <a:picLocks noGrp="1" noChangeAspect="1"/>
          </p:cNvPicPr>
          <p:nvPr>
            <p:ph idx="1"/>
          </p:nvPr>
        </p:nvPicPr>
        <p:blipFill>
          <a:blip r:embed="rId2"/>
          <a:stretch>
            <a:fillRect/>
          </a:stretch>
        </p:blipFill>
        <p:spPr>
          <a:xfrm>
            <a:off x="0" y="-1"/>
            <a:ext cx="12192000" cy="6830677"/>
          </a:xfrm>
          <a:prstGeom prst="rect">
            <a:avLst/>
          </a:prstGeom>
        </p:spPr>
      </p:pic>
      <p:sp>
        <p:nvSpPr>
          <p:cNvPr id="6" name="TextBox 5">
            <a:extLst>
              <a:ext uri="{FF2B5EF4-FFF2-40B4-BE49-F238E27FC236}">
                <a16:creationId xmlns:a16="http://schemas.microsoft.com/office/drawing/2014/main" id="{66EF7436-D282-4034-9048-D1FF9F7D4492}"/>
              </a:ext>
            </a:extLst>
          </p:cNvPr>
          <p:cNvSpPr txBox="1"/>
          <p:nvPr/>
        </p:nvSpPr>
        <p:spPr>
          <a:xfrm>
            <a:off x="5309924" y="5632122"/>
            <a:ext cx="3781525"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Company</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18903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D9CB3-2ACC-4193-9588-4E9DBF7305C8}"/>
              </a:ext>
            </a:extLst>
          </p:cNvPr>
          <p:cNvSpPr>
            <a:spLocks noGrp="1"/>
          </p:cNvSpPr>
          <p:nvPr>
            <p:ph type="title"/>
          </p:nvPr>
        </p:nvSpPr>
        <p:spPr/>
        <p:txBody>
          <a:bodyPr/>
          <a:lstStyle/>
          <a:p>
            <a:endParaRPr lang="en-US"/>
          </a:p>
        </p:txBody>
      </p:sp>
      <p:pic>
        <p:nvPicPr>
          <p:cNvPr id="6" name="Content Placeholder 5">
            <a:extLst>
              <a:ext uri="{FF2B5EF4-FFF2-40B4-BE49-F238E27FC236}">
                <a16:creationId xmlns:a16="http://schemas.microsoft.com/office/drawing/2014/main" id="{1F5C4F59-5644-4A0C-99E2-E263E02126E5}"/>
              </a:ext>
            </a:extLst>
          </p:cNvPr>
          <p:cNvPicPr>
            <a:picLocks noGrp="1" noChangeAspect="1"/>
          </p:cNvPicPr>
          <p:nvPr>
            <p:ph idx="1"/>
          </p:nvPr>
        </p:nvPicPr>
        <p:blipFill>
          <a:blip r:embed="rId2"/>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37B4F6D0-60EF-4A37-92B0-07276277F5DF}"/>
              </a:ext>
            </a:extLst>
          </p:cNvPr>
          <p:cNvSpPr txBox="1"/>
          <p:nvPr/>
        </p:nvSpPr>
        <p:spPr>
          <a:xfrm>
            <a:off x="7001875" y="57348"/>
            <a:ext cx="3781525"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Company</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83366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96370C-0E93-23F8-01E6-0F65F4C191D2}"/>
              </a:ext>
            </a:extLst>
          </p:cNvPr>
          <p:cNvSpPr txBox="1"/>
          <p:nvPr/>
        </p:nvSpPr>
        <p:spPr>
          <a:xfrm>
            <a:off x="0"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851F0FB-76FF-236C-8B51-A51D565683F7}"/>
              </a:ext>
            </a:extLst>
          </p:cNvPr>
          <p:cNvPicPr>
            <a:picLocks noChangeAspect="1"/>
          </p:cNvPicPr>
          <p:nvPr/>
        </p:nvPicPr>
        <p:blipFill>
          <a:blip r:embed="rId3"/>
          <a:stretch>
            <a:fillRect/>
          </a:stretch>
        </p:blipFill>
        <p:spPr>
          <a:xfrm>
            <a:off x="2885512" y="0"/>
            <a:ext cx="9281588" cy="6954982"/>
          </a:xfrm>
          <a:prstGeom prst="rect">
            <a:avLst/>
          </a:prstGeom>
        </p:spPr>
      </p:pic>
      <p:sp>
        <p:nvSpPr>
          <p:cNvPr id="6" name="TextBox 5">
            <a:extLst>
              <a:ext uri="{FF2B5EF4-FFF2-40B4-BE49-F238E27FC236}">
                <a16:creationId xmlns:a16="http://schemas.microsoft.com/office/drawing/2014/main" id="{4D5F2821-E8A6-45A0-CCC1-22CC4F6A4CA6}"/>
              </a:ext>
            </a:extLst>
          </p:cNvPr>
          <p:cNvSpPr txBox="1"/>
          <p:nvPr/>
        </p:nvSpPr>
        <p:spPr>
          <a:xfrm>
            <a:off x="8642428" y="915594"/>
            <a:ext cx="2616201" cy="707886"/>
          </a:xfrm>
          <a:prstGeom prst="rect">
            <a:avLst/>
          </a:prstGeom>
          <a:noFill/>
        </p:spPr>
        <p:txBody>
          <a:bodyPr wrap="square" rtlCol="0">
            <a:spAutoFit/>
          </a:bodyPr>
          <a:lstStyle/>
          <a:p>
            <a:r>
              <a:rPr kumimoji="0" lang="en-US" altLang="ar-EG" sz="4000" b="1" i="0" u="none" strike="noStrike" kern="0" cap="none" spc="0" normalizeH="0" baseline="0" noProof="0" dirty="0">
                <a:ln>
                  <a:noFill/>
                </a:ln>
                <a:solidFill>
                  <a:srgbClr val="00B0F0"/>
                </a:solidFill>
                <a:effectLst/>
                <a:uLnTx/>
                <a:uFillTx/>
                <a:latin typeface="Times New Roman"/>
                <a:cs typeface="Times New Roman"/>
                <a:sym typeface="Times New Roman"/>
              </a:rPr>
              <a:t>Company</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88420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32488" y="1043708"/>
            <a:ext cx="9922203"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04273" y="6211425"/>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Country of Origin or Geographic Location</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E825C942-EBB9-C203-268A-3A877D701F37}"/>
              </a:ext>
            </a:extLst>
          </p:cNvPr>
          <p:cNvSpPr txBox="1">
            <a:spLocks noChangeArrowheads="1"/>
          </p:cNvSpPr>
          <p:nvPr/>
        </p:nvSpPr>
        <p:spPr bwMode="auto">
          <a:xfrm>
            <a:off x="1936238" y="1355924"/>
            <a:ext cx="9376310" cy="5055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182563" indent="-182563" algn="l" rtl="0" eaLnBrk="0" fontAlgn="base" hangingPunct="0">
              <a:lnSpc>
                <a:spcPct val="90000"/>
              </a:lnSpc>
              <a:spcBef>
                <a:spcPts val="1200"/>
              </a:spcBef>
              <a:spcAft>
                <a:spcPct val="0"/>
              </a:spcAft>
              <a:buClr>
                <a:schemeClr val="accent1"/>
              </a:buClr>
              <a:buFont typeface="Wingdings 2" panose="05020102010507070707" pitchFamily="18" charset="2"/>
              <a:buChar char=""/>
              <a:defRPr sz="2000" kern="1200">
                <a:solidFill>
                  <a:srgbClr val="595959"/>
                </a:solidFill>
                <a:latin typeface="+mn-lt"/>
                <a:ea typeface="+mn-ea"/>
                <a:cs typeface="+mn-cs"/>
              </a:defRPr>
            </a:lvl1pPr>
            <a:lvl2pPr marL="6858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kern="1200">
                <a:solidFill>
                  <a:srgbClr val="595959"/>
                </a:solidFill>
                <a:latin typeface="+mn-lt"/>
                <a:ea typeface="+mn-ea"/>
                <a:cs typeface="+mn-cs"/>
              </a:defRPr>
            </a:lvl2pPr>
            <a:lvl3pPr marL="11430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600" kern="1200">
                <a:solidFill>
                  <a:srgbClr val="595959"/>
                </a:solidFill>
                <a:latin typeface="+mn-lt"/>
                <a:ea typeface="+mn-ea"/>
                <a:cs typeface="+mn-cs"/>
              </a:defRPr>
            </a:lvl3pPr>
            <a:lvl4pPr marL="16002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4pPr>
            <a:lvl5pPr marL="20574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Can be linked to the brand to generate secondary associations. </a:t>
            </a:r>
          </a:p>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1"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Many countries have become known for expertise in certain product categories or for conveying a particular type of image.</a:t>
            </a:r>
          </a:p>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Consumers choose brands originating in different countries based on:</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Their beliefs about the quality of certain types of products from certain countries </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The image that these brands or products communicate</a:t>
            </a:r>
          </a:p>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Can create strong points-of-difference</a:t>
            </a:r>
            <a:endParaRPr kumimoji="0" lang="en-IN" altLang="ar-EG" sz="24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endParaRPr>
          </a:p>
        </p:txBody>
      </p:sp>
    </p:spTree>
    <p:extLst>
      <p:ext uri="{BB962C8B-B14F-4D97-AF65-F5344CB8AC3E}">
        <p14:creationId xmlns:p14="http://schemas.microsoft.com/office/powerpoint/2010/main" val="112021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4D5F2821-E8A6-45A0-CCC1-22CC4F6A4CA6}"/>
              </a:ext>
            </a:extLst>
          </p:cNvPr>
          <p:cNvSpPr txBox="1"/>
          <p:nvPr/>
        </p:nvSpPr>
        <p:spPr>
          <a:xfrm>
            <a:off x="2596930" y="204394"/>
            <a:ext cx="9595070" cy="646331"/>
          </a:xfrm>
          <a:prstGeom prst="rect">
            <a:avLst/>
          </a:prstGeom>
          <a:noFill/>
        </p:spPr>
        <p:txBody>
          <a:bodyPr wrap="square" rtlCol="0">
            <a:spAutoFit/>
          </a:bodyPr>
          <a:lstStyle/>
          <a:p>
            <a:r>
              <a:rPr kumimoji="0" lang="en-IN" sz="3600" b="1" i="0" u="none" strike="noStrike" kern="1200" cap="none" spc="-60" normalizeH="0" baseline="0" noProof="0" dirty="0">
                <a:ln>
                  <a:noFill/>
                </a:ln>
                <a:solidFill>
                  <a:srgbClr val="00B0F0"/>
                </a:solidFill>
                <a:effectLst/>
                <a:uLnTx/>
                <a:uFillTx/>
                <a:latin typeface="Corbel" panose="020B0503020204020204"/>
                <a:ea typeface="+mj-ea"/>
                <a:cs typeface="+mj-cs"/>
              </a:rPr>
              <a:t>Country of Origin or Geographic Location</a:t>
            </a:r>
            <a:endParaRPr lang="en-US" sz="3600" b="1" dirty="0">
              <a:solidFill>
                <a:srgbClr val="00B0F0"/>
              </a:solidFill>
            </a:endParaRPr>
          </a:p>
        </p:txBody>
      </p:sp>
      <p:pic>
        <p:nvPicPr>
          <p:cNvPr id="3" name="Content Placeholder 4">
            <a:extLst>
              <a:ext uri="{FF2B5EF4-FFF2-40B4-BE49-F238E27FC236}">
                <a16:creationId xmlns:a16="http://schemas.microsoft.com/office/drawing/2014/main" id="{68D17FBE-5BC0-A72E-0C9B-90C645DD925E}"/>
              </a:ext>
            </a:extLst>
          </p:cNvPr>
          <p:cNvPicPr>
            <a:picLocks noChangeAspect="1"/>
          </p:cNvPicPr>
          <p:nvPr/>
        </p:nvPicPr>
        <p:blipFill>
          <a:blip r:embed="rId3"/>
          <a:stretch>
            <a:fillRect/>
          </a:stretch>
        </p:blipFill>
        <p:spPr>
          <a:xfrm>
            <a:off x="1765740" y="993228"/>
            <a:ext cx="10426262" cy="5864772"/>
          </a:xfrm>
          <a:prstGeom prst="rect">
            <a:avLst/>
          </a:prstGeom>
        </p:spPr>
      </p:pic>
    </p:spTree>
    <p:extLst>
      <p:ext uri="{BB962C8B-B14F-4D97-AF65-F5344CB8AC3E}">
        <p14:creationId xmlns:p14="http://schemas.microsoft.com/office/powerpoint/2010/main" val="8401808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4D5F2821-E8A6-45A0-CCC1-22CC4F6A4CA6}"/>
              </a:ext>
            </a:extLst>
          </p:cNvPr>
          <p:cNvSpPr txBox="1"/>
          <p:nvPr/>
        </p:nvSpPr>
        <p:spPr>
          <a:xfrm>
            <a:off x="2596930" y="204394"/>
            <a:ext cx="9595070" cy="646331"/>
          </a:xfrm>
          <a:prstGeom prst="rect">
            <a:avLst/>
          </a:prstGeom>
          <a:noFill/>
        </p:spPr>
        <p:txBody>
          <a:bodyPr wrap="square" rtlCol="0">
            <a:spAutoFit/>
          </a:bodyPr>
          <a:lstStyle/>
          <a:p>
            <a:r>
              <a:rPr kumimoji="0" lang="en-IN" sz="3600" b="1" i="0" u="none" strike="noStrike" kern="1200" cap="none" spc="-60" normalizeH="0" baseline="0" noProof="0" dirty="0">
                <a:ln>
                  <a:noFill/>
                </a:ln>
                <a:solidFill>
                  <a:srgbClr val="00B0F0"/>
                </a:solidFill>
                <a:effectLst/>
                <a:uLnTx/>
                <a:uFillTx/>
                <a:latin typeface="Corbel" panose="020B0503020204020204"/>
                <a:ea typeface="+mj-ea"/>
                <a:cs typeface="+mj-cs"/>
              </a:rPr>
              <a:t>Country of Origin or Geographic Location</a:t>
            </a:r>
            <a:endParaRPr lang="en-US" sz="3600" b="1" dirty="0">
              <a:solidFill>
                <a:srgbClr val="00B0F0"/>
              </a:solidFill>
            </a:endParaRPr>
          </a:p>
        </p:txBody>
      </p:sp>
      <p:pic>
        <p:nvPicPr>
          <p:cNvPr id="2" name="Content Placeholder 3">
            <a:extLst>
              <a:ext uri="{FF2B5EF4-FFF2-40B4-BE49-F238E27FC236}">
                <a16:creationId xmlns:a16="http://schemas.microsoft.com/office/drawing/2014/main" id="{6EEECB83-4121-207A-938B-EAA7A42C13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813" b="7891"/>
          <a:stretch/>
        </p:blipFill>
        <p:spPr>
          <a:xfrm>
            <a:off x="5113280" y="4215380"/>
            <a:ext cx="7073464" cy="2557995"/>
          </a:xfrm>
          <a:prstGeom prst="rect">
            <a:avLst/>
          </a:prstGeom>
        </p:spPr>
      </p:pic>
      <p:pic>
        <p:nvPicPr>
          <p:cNvPr id="4" name="Picture 2" descr="Country Of Origin: A Brands Best Friend? - Branding Strategy Insider">
            <a:extLst>
              <a:ext uri="{FF2B5EF4-FFF2-40B4-BE49-F238E27FC236}">
                <a16:creationId xmlns:a16="http://schemas.microsoft.com/office/drawing/2014/main" id="{621B0CE3-80FC-A872-03DA-C19E7B73FE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612" y="1024160"/>
            <a:ext cx="8534400" cy="3044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55398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32488" y="1043708"/>
            <a:ext cx="9922203"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04273" y="6211425"/>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Channels of Distribution</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E825C942-EBB9-C203-268A-3A877D701F37}"/>
              </a:ext>
            </a:extLst>
          </p:cNvPr>
          <p:cNvSpPr txBox="1">
            <a:spLocks noChangeArrowheads="1"/>
          </p:cNvSpPr>
          <p:nvPr/>
        </p:nvSpPr>
        <p:spPr bwMode="auto">
          <a:xfrm>
            <a:off x="1936238" y="1355924"/>
            <a:ext cx="9376310" cy="5055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182563" indent="-182563" algn="l" rtl="0" eaLnBrk="0" fontAlgn="base" hangingPunct="0">
              <a:lnSpc>
                <a:spcPct val="90000"/>
              </a:lnSpc>
              <a:spcBef>
                <a:spcPts val="1200"/>
              </a:spcBef>
              <a:spcAft>
                <a:spcPct val="0"/>
              </a:spcAft>
              <a:buClr>
                <a:schemeClr val="accent1"/>
              </a:buClr>
              <a:buFont typeface="Wingdings 2" panose="05020102010507070707" pitchFamily="18" charset="2"/>
              <a:buChar char=""/>
              <a:defRPr sz="2000" kern="1200">
                <a:solidFill>
                  <a:srgbClr val="595959"/>
                </a:solidFill>
                <a:latin typeface="+mn-lt"/>
                <a:ea typeface="+mn-ea"/>
                <a:cs typeface="+mn-cs"/>
              </a:defRPr>
            </a:lvl1pPr>
            <a:lvl2pPr marL="6858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kern="1200">
                <a:solidFill>
                  <a:srgbClr val="595959"/>
                </a:solidFill>
                <a:latin typeface="+mn-lt"/>
                <a:ea typeface="+mn-ea"/>
                <a:cs typeface="+mn-cs"/>
              </a:defRPr>
            </a:lvl2pPr>
            <a:lvl3pPr marL="11430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600" kern="1200">
                <a:solidFill>
                  <a:srgbClr val="595959"/>
                </a:solidFill>
                <a:latin typeface="+mn-lt"/>
                <a:ea typeface="+mn-ea"/>
                <a:cs typeface="+mn-cs"/>
              </a:defRPr>
            </a:lvl3pPr>
            <a:lvl4pPr marL="16002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4pPr>
            <a:lvl5pPr marL="20574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Retail stores can indirectly affect brand equity through an “image transfer” process</a:t>
            </a:r>
          </a:p>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Retailers have their own brand images in consumers’ minds due to the following </a:t>
            </a:r>
            <a:r>
              <a:rPr kumimoji="0" lang="en-US"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associations</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Product assortment</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Pricing </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Credit policy</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Quality of service</a:t>
            </a:r>
          </a:p>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Consumers may perceive the same brand differently depending on whether it is sold in a store seen as prestigious or in bargain stores.</a:t>
            </a:r>
            <a:endParaRPr kumimoji="0" lang="en-US" altLang="ar-EG" sz="28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endParaRPr>
          </a:p>
        </p:txBody>
      </p:sp>
      <p:pic>
        <p:nvPicPr>
          <p:cNvPr id="3" name="Picture 3">
            <a:extLst>
              <a:ext uri="{FF2B5EF4-FFF2-40B4-BE49-F238E27FC236}">
                <a16:creationId xmlns:a16="http://schemas.microsoft.com/office/drawing/2014/main" id="{ED6E7492-5224-C748-B799-3C0B5886FA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38150" y="3554796"/>
            <a:ext cx="24860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Content Placeholder 3">
            <a:extLst>
              <a:ext uri="{FF2B5EF4-FFF2-40B4-BE49-F238E27FC236}">
                <a16:creationId xmlns:a16="http://schemas.microsoft.com/office/drawing/2014/main" id="{082EF9FD-8712-3183-ABFC-8275AAB6CD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7584" t="30746" r="13000" b="23830"/>
          <a:stretch>
            <a:fillRect/>
          </a:stretch>
        </p:blipFill>
        <p:spPr bwMode="auto">
          <a:xfrm>
            <a:off x="5760910" y="3554796"/>
            <a:ext cx="23606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61221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32488" y="1043708"/>
            <a:ext cx="9922203"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04273" y="6211425"/>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Co-branding</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E825C942-EBB9-C203-268A-3A877D701F37}"/>
              </a:ext>
            </a:extLst>
          </p:cNvPr>
          <p:cNvSpPr txBox="1">
            <a:spLocks noChangeArrowheads="1"/>
          </p:cNvSpPr>
          <p:nvPr/>
        </p:nvSpPr>
        <p:spPr bwMode="auto">
          <a:xfrm>
            <a:off x="1936238" y="1355924"/>
            <a:ext cx="9376310" cy="5055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182563" indent="-182563" algn="l" rtl="0" eaLnBrk="0" fontAlgn="base" hangingPunct="0">
              <a:lnSpc>
                <a:spcPct val="90000"/>
              </a:lnSpc>
              <a:spcBef>
                <a:spcPts val="1200"/>
              </a:spcBef>
              <a:spcAft>
                <a:spcPct val="0"/>
              </a:spcAft>
              <a:buClr>
                <a:schemeClr val="accent1"/>
              </a:buClr>
              <a:buFont typeface="Wingdings 2" panose="05020102010507070707" pitchFamily="18" charset="2"/>
              <a:buChar char=""/>
              <a:defRPr sz="2000" kern="1200">
                <a:solidFill>
                  <a:srgbClr val="595959"/>
                </a:solidFill>
                <a:latin typeface="+mn-lt"/>
                <a:ea typeface="+mn-ea"/>
                <a:cs typeface="+mn-cs"/>
              </a:defRPr>
            </a:lvl1pPr>
            <a:lvl2pPr marL="6858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kern="1200">
                <a:solidFill>
                  <a:srgbClr val="595959"/>
                </a:solidFill>
                <a:latin typeface="+mn-lt"/>
                <a:ea typeface="+mn-ea"/>
                <a:cs typeface="+mn-cs"/>
              </a:defRPr>
            </a:lvl2pPr>
            <a:lvl3pPr marL="11430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600" kern="1200">
                <a:solidFill>
                  <a:srgbClr val="595959"/>
                </a:solidFill>
                <a:latin typeface="+mn-lt"/>
                <a:ea typeface="+mn-ea"/>
                <a:cs typeface="+mn-cs"/>
              </a:defRPr>
            </a:lvl3pPr>
            <a:lvl4pPr marL="16002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4pPr>
            <a:lvl5pPr marL="20574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182880" marR="0" lvl="0" indent="-182880" algn="l" defTabSz="914400" rtl="0" eaLnBrk="1" fontAlgn="auto" latinLnBrk="0" hangingPunct="1">
              <a:lnSpc>
                <a:spcPct val="90000"/>
              </a:lnSpc>
              <a:spcBef>
                <a:spcPts val="1200"/>
              </a:spcBef>
              <a:spcAft>
                <a:spcPts val="0"/>
              </a:spcAft>
              <a:buClr>
                <a:srgbClr val="40BAD2"/>
              </a:buClr>
              <a:buSzTx/>
              <a:buFont typeface="Wingdings 2" panose="05020102010507070707" pitchFamily="18" charset="2"/>
              <a:buChar char=""/>
              <a:tabLst/>
              <a:defRPr/>
            </a:pPr>
            <a:r>
              <a:rPr kumimoji="0" lang="en-US" altLang="ar-EG" sz="28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When two </a:t>
            </a:r>
            <a:r>
              <a:rPr kumimoji="0" lang="en-IN" altLang="ar-EG" sz="28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or more existing brands are combined into a joint product or are marketed together in some </a:t>
            </a:r>
            <a:r>
              <a:rPr kumimoji="0" lang="en-US" altLang="ar-EG" sz="28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fashion. </a:t>
            </a:r>
          </a:p>
          <a:p>
            <a:pPr marL="182880" marR="0" lvl="0" indent="-182880" algn="l" defTabSz="914400" rtl="0" eaLnBrk="1" fontAlgn="auto" latinLnBrk="0" hangingPunct="1">
              <a:lnSpc>
                <a:spcPct val="90000"/>
              </a:lnSpc>
              <a:spcBef>
                <a:spcPts val="1200"/>
              </a:spcBef>
              <a:spcAft>
                <a:spcPts val="0"/>
              </a:spcAft>
              <a:buClr>
                <a:srgbClr val="40BAD2"/>
              </a:buClr>
              <a:buSzTx/>
              <a:buFont typeface="Wingdings 2" panose="05020102010507070707" pitchFamily="18" charset="2"/>
              <a:buChar char=""/>
              <a:tabLst/>
              <a:defRPr/>
            </a:pPr>
            <a:endParaRPr kumimoji="0" lang="en-US" altLang="ar-EG" sz="28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endParaRPr>
          </a:p>
          <a:p>
            <a:pPr marL="182880" marR="0" lvl="0" indent="-182880" algn="l" defTabSz="914400" rtl="0" eaLnBrk="1" fontAlgn="auto" latinLnBrk="0" hangingPunct="1">
              <a:lnSpc>
                <a:spcPct val="90000"/>
              </a:lnSpc>
              <a:spcBef>
                <a:spcPts val="1200"/>
              </a:spcBef>
              <a:spcAft>
                <a:spcPts val="0"/>
              </a:spcAft>
              <a:buClr>
                <a:srgbClr val="40BAD2"/>
              </a:buClr>
              <a:buSzTx/>
              <a:buFont typeface="Wingdings 2" panose="05020102010507070707" pitchFamily="18" charset="2"/>
              <a:buChar char=""/>
              <a:tabLst/>
              <a:defRPr/>
            </a:pPr>
            <a:r>
              <a:rPr kumimoji="0" lang="en-US" altLang="ar-EG" sz="2800" b="0" i="0" u="none" strike="noStrike" kern="1200" cap="none" spc="0" normalizeH="0" baseline="0" noProof="0" dirty="0">
                <a:ln>
                  <a:noFill/>
                </a:ln>
                <a:solidFill>
                  <a:srgbClr val="000000">
                    <a:lumMod val="65000"/>
                    <a:lumOff val="35000"/>
                  </a:srgbClr>
                </a:solidFill>
                <a:effectLst/>
                <a:uLnTx/>
                <a:uFillTx/>
                <a:latin typeface="Corbel" panose="020B0503020204020204"/>
                <a:ea typeface="+mn-ea"/>
                <a:cs typeface="Tahoma" panose="020B0604030504040204" pitchFamily="34" charset="0"/>
              </a:rPr>
              <a:t>Co- branding can reduce the cost of product introduction because it combines two well-known images. </a:t>
            </a:r>
          </a:p>
          <a:p>
            <a:pPr marL="182880" marR="0" lvl="0" indent="-182880" algn="l" defTabSz="914400" rtl="0" eaLnBrk="1" fontAlgn="auto" latinLnBrk="0" hangingPunct="1">
              <a:lnSpc>
                <a:spcPct val="90000"/>
              </a:lnSpc>
              <a:spcBef>
                <a:spcPts val="1200"/>
              </a:spcBef>
              <a:spcAft>
                <a:spcPts val="0"/>
              </a:spcAft>
              <a:buClr>
                <a:srgbClr val="40BAD2"/>
              </a:buClr>
              <a:buSzTx/>
              <a:buFont typeface="Wingdings 2" panose="05020102010507070707" pitchFamily="18" charset="2"/>
              <a:buChar char=""/>
              <a:tabLst/>
              <a:defRPr/>
            </a:pPr>
            <a:endParaRPr kumimoji="0" lang="en-US" altLang="ar-EG" sz="2800" b="0" i="0" u="none" strike="noStrike" kern="1200" cap="none" spc="0" normalizeH="0" baseline="0" noProof="0" dirty="0">
              <a:ln>
                <a:noFill/>
              </a:ln>
              <a:solidFill>
                <a:srgbClr val="000000">
                  <a:lumMod val="65000"/>
                  <a:lumOff val="35000"/>
                </a:srgbClr>
              </a:solidFill>
              <a:effectLst/>
              <a:uLnTx/>
              <a:uFillTx/>
              <a:latin typeface="Corbel" panose="020B0503020204020204"/>
              <a:ea typeface="+mn-ea"/>
              <a:cs typeface="Tahoma" panose="020B0604030504040204" pitchFamily="34" charset="0"/>
            </a:endParaRPr>
          </a:p>
          <a:p>
            <a:pPr marL="182880" marR="0" lvl="0" indent="-182880" algn="l" defTabSz="914400" rtl="0" eaLnBrk="1" fontAlgn="auto" latinLnBrk="0" hangingPunct="1">
              <a:lnSpc>
                <a:spcPct val="90000"/>
              </a:lnSpc>
              <a:spcBef>
                <a:spcPts val="1200"/>
              </a:spcBef>
              <a:spcAft>
                <a:spcPts val="0"/>
              </a:spcAft>
              <a:buClr>
                <a:srgbClr val="40BAD2"/>
              </a:buClr>
              <a:buSzTx/>
              <a:buFont typeface="Wingdings 2" panose="05020102010507070707" pitchFamily="18" charset="2"/>
              <a:buChar char=""/>
              <a:tabLst/>
              <a:defRPr/>
            </a:pPr>
            <a:r>
              <a:rPr kumimoji="0" lang="en-US" altLang="ar-EG" sz="2800" b="0" i="0" u="none" strike="noStrike" kern="1200" cap="none" spc="0" normalizeH="0" baseline="0" noProof="0" dirty="0">
                <a:ln>
                  <a:noFill/>
                </a:ln>
                <a:solidFill>
                  <a:srgbClr val="000000">
                    <a:lumMod val="65000"/>
                    <a:lumOff val="35000"/>
                  </a:srgbClr>
                </a:solidFill>
                <a:effectLst/>
                <a:uLnTx/>
                <a:uFillTx/>
                <a:latin typeface="Corbel" panose="020B0503020204020204"/>
                <a:ea typeface="+mn-ea"/>
                <a:cs typeface="Tahoma" panose="020B0604030504040204" pitchFamily="34" charset="0"/>
              </a:rPr>
              <a:t>Co-branding also may be a valuable means to learn about consumers and how other companies approach them. </a:t>
            </a:r>
          </a:p>
        </p:txBody>
      </p:sp>
    </p:spTree>
    <p:extLst>
      <p:ext uri="{BB962C8B-B14F-4D97-AF65-F5344CB8AC3E}">
        <p14:creationId xmlns:p14="http://schemas.microsoft.com/office/powerpoint/2010/main" val="7526783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32488" y="1043708"/>
            <a:ext cx="9922203"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04273" y="6211425"/>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Co-branding</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E825C942-EBB9-C203-268A-3A877D701F37}"/>
              </a:ext>
            </a:extLst>
          </p:cNvPr>
          <p:cNvSpPr txBox="1">
            <a:spLocks noChangeArrowheads="1"/>
          </p:cNvSpPr>
          <p:nvPr/>
        </p:nvSpPr>
        <p:spPr bwMode="auto">
          <a:xfrm>
            <a:off x="1936238" y="1355924"/>
            <a:ext cx="9376310" cy="5055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182563" indent="-182563" algn="l" rtl="0" eaLnBrk="0" fontAlgn="base" hangingPunct="0">
              <a:lnSpc>
                <a:spcPct val="90000"/>
              </a:lnSpc>
              <a:spcBef>
                <a:spcPts val="1200"/>
              </a:spcBef>
              <a:spcAft>
                <a:spcPct val="0"/>
              </a:spcAft>
              <a:buClr>
                <a:schemeClr val="accent1"/>
              </a:buClr>
              <a:buFont typeface="Wingdings 2" panose="05020102010507070707" pitchFamily="18" charset="2"/>
              <a:buChar char=""/>
              <a:defRPr sz="2000" kern="1200">
                <a:solidFill>
                  <a:srgbClr val="595959"/>
                </a:solidFill>
                <a:latin typeface="+mn-lt"/>
                <a:ea typeface="+mn-ea"/>
                <a:cs typeface="+mn-cs"/>
              </a:defRPr>
            </a:lvl1pPr>
            <a:lvl2pPr marL="6858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kern="1200">
                <a:solidFill>
                  <a:srgbClr val="595959"/>
                </a:solidFill>
                <a:latin typeface="+mn-lt"/>
                <a:ea typeface="+mn-ea"/>
                <a:cs typeface="+mn-cs"/>
              </a:defRPr>
            </a:lvl2pPr>
            <a:lvl3pPr marL="11430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600" kern="1200">
                <a:solidFill>
                  <a:srgbClr val="595959"/>
                </a:solidFill>
                <a:latin typeface="+mn-lt"/>
                <a:ea typeface="+mn-ea"/>
                <a:cs typeface="+mn-cs"/>
              </a:defRPr>
            </a:lvl3pPr>
            <a:lvl4pPr marL="16002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4pPr>
            <a:lvl5pPr marL="20574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182880" marR="0" lvl="0" indent="-182880" algn="l" defTabSz="914400" rtl="0" eaLnBrk="1" fontAlgn="auto" latinLnBrk="0" hangingPunct="1">
              <a:lnSpc>
                <a:spcPct val="90000"/>
              </a:lnSpc>
              <a:spcBef>
                <a:spcPts val="1200"/>
              </a:spcBef>
              <a:spcAft>
                <a:spcPts val="0"/>
              </a:spcAft>
              <a:buClr>
                <a:srgbClr val="40BAD2"/>
              </a:buClr>
              <a:buSzTx/>
              <a:buFont typeface="Wingdings 2" panose="05020102010507070707" pitchFamily="18" charset="2"/>
              <a:buChar char=""/>
              <a:tabLst/>
              <a:defRPr/>
            </a:pPr>
            <a:r>
              <a:rPr kumimoji="0" lang="en-US" altLang="ar-EG" sz="28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The disadvantages of co-branding are the risks and lack of control that arise from becoming aligned with another brand in the minds of consumers. </a:t>
            </a:r>
          </a:p>
          <a:p>
            <a:pPr marL="182880" marR="0" lvl="0" indent="-182880" algn="l" defTabSz="914400" rtl="0" eaLnBrk="1" fontAlgn="auto" latinLnBrk="0" hangingPunct="1">
              <a:lnSpc>
                <a:spcPct val="90000"/>
              </a:lnSpc>
              <a:spcBef>
                <a:spcPts val="1200"/>
              </a:spcBef>
              <a:spcAft>
                <a:spcPts val="0"/>
              </a:spcAft>
              <a:buClr>
                <a:srgbClr val="40BAD2"/>
              </a:buClr>
              <a:buSzTx/>
              <a:buFont typeface="Wingdings 2" panose="05020102010507070707" pitchFamily="18" charset="2"/>
              <a:buChar char=""/>
              <a:tabLst/>
              <a:defRPr/>
            </a:pPr>
            <a:endParaRPr kumimoji="0" lang="en-US" altLang="ar-EG" sz="28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endParaRPr>
          </a:p>
          <a:p>
            <a:pPr marL="182880" marR="0" lvl="0" indent="-182880" algn="l" defTabSz="914400" rtl="0" eaLnBrk="1" fontAlgn="auto" latinLnBrk="0" hangingPunct="1">
              <a:lnSpc>
                <a:spcPct val="90000"/>
              </a:lnSpc>
              <a:spcBef>
                <a:spcPts val="1200"/>
              </a:spcBef>
              <a:spcAft>
                <a:spcPts val="0"/>
              </a:spcAft>
              <a:buClr>
                <a:srgbClr val="40BAD2"/>
              </a:buClr>
              <a:buSzTx/>
              <a:buFont typeface="Wingdings 2" panose="05020102010507070707" pitchFamily="18" charset="2"/>
              <a:buChar char=""/>
              <a:tabLst/>
              <a:defRPr/>
            </a:pPr>
            <a:r>
              <a:rPr kumimoji="0" lang="en-US" altLang="ar-EG" sz="2800" b="0" i="0" u="none" strike="noStrike" kern="1200" cap="none" spc="0" normalizeH="0" baseline="0" noProof="0" dirty="0">
                <a:ln>
                  <a:noFill/>
                </a:ln>
                <a:solidFill>
                  <a:srgbClr val="000000">
                    <a:lumMod val="65000"/>
                    <a:lumOff val="35000"/>
                  </a:srgbClr>
                </a:solidFill>
                <a:effectLst/>
                <a:uLnTx/>
                <a:uFillTx/>
                <a:latin typeface="Corbel" panose="020B0503020204020204"/>
                <a:ea typeface="+mn-ea"/>
                <a:cs typeface="Tahoma" panose="020B0604030504040204" pitchFamily="34" charset="0"/>
              </a:rPr>
              <a:t>Unsatisfactory performance could have negative perception for both brands. </a:t>
            </a:r>
          </a:p>
        </p:txBody>
      </p:sp>
    </p:spTree>
    <p:extLst>
      <p:ext uri="{BB962C8B-B14F-4D97-AF65-F5344CB8AC3E}">
        <p14:creationId xmlns:p14="http://schemas.microsoft.com/office/powerpoint/2010/main" val="38518298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04273" y="6211425"/>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Disadvantages of Co-Branding</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16356C94-A9BF-3934-05B4-4B75627230AB}"/>
              </a:ext>
            </a:extLst>
          </p:cNvPr>
          <p:cNvSpPr/>
          <p:nvPr/>
        </p:nvSpPr>
        <p:spPr>
          <a:xfrm>
            <a:off x="2222234" y="1334628"/>
            <a:ext cx="8540360" cy="51607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981850C0-D5BE-25EF-F722-0E86F064A338}"/>
              </a:ext>
            </a:extLst>
          </p:cNvPr>
          <p:cNvPicPr>
            <a:picLocks noChangeAspect="1"/>
          </p:cNvPicPr>
          <p:nvPr/>
        </p:nvPicPr>
        <p:blipFill>
          <a:blip r:embed="rId3"/>
          <a:stretch>
            <a:fillRect/>
          </a:stretch>
        </p:blipFill>
        <p:spPr>
          <a:xfrm>
            <a:off x="2961720" y="1621452"/>
            <a:ext cx="6657357" cy="4664176"/>
          </a:xfrm>
          <a:prstGeom prst="rect">
            <a:avLst/>
          </a:prstGeom>
        </p:spPr>
      </p:pic>
    </p:spTree>
    <p:extLst>
      <p:ext uri="{BB962C8B-B14F-4D97-AF65-F5344CB8AC3E}">
        <p14:creationId xmlns:p14="http://schemas.microsoft.com/office/powerpoint/2010/main" val="40116323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4D5F2821-E8A6-45A0-CCC1-22CC4F6A4CA6}"/>
              </a:ext>
            </a:extLst>
          </p:cNvPr>
          <p:cNvSpPr txBox="1"/>
          <p:nvPr/>
        </p:nvSpPr>
        <p:spPr>
          <a:xfrm>
            <a:off x="2596930" y="204394"/>
            <a:ext cx="9595070" cy="646331"/>
          </a:xfrm>
          <a:prstGeom prst="rect">
            <a:avLst/>
          </a:prstGeom>
          <a:noFill/>
        </p:spPr>
        <p:txBody>
          <a:bodyPr wrap="square" rtlCol="0">
            <a:spAutoFit/>
          </a:bodyPr>
          <a:lstStyle/>
          <a:p>
            <a:r>
              <a:rPr kumimoji="0" lang="en-IN" sz="3600" b="1" i="0" u="none" strike="noStrike" kern="1200" cap="none" spc="-60" normalizeH="0" baseline="0" noProof="0" dirty="0">
                <a:ln>
                  <a:noFill/>
                </a:ln>
                <a:solidFill>
                  <a:srgbClr val="00B0F0"/>
                </a:solidFill>
                <a:effectLst/>
                <a:uLnTx/>
                <a:uFillTx/>
                <a:latin typeface="Corbel" panose="020B0503020204020204"/>
                <a:ea typeface="+mj-ea"/>
                <a:cs typeface="+mj-cs"/>
              </a:rPr>
              <a:t>Co-Branding</a:t>
            </a:r>
            <a:endParaRPr lang="en-US" sz="3600" b="1" dirty="0">
              <a:solidFill>
                <a:srgbClr val="00B0F0"/>
              </a:solidFill>
            </a:endParaRPr>
          </a:p>
        </p:txBody>
      </p:sp>
      <p:pic>
        <p:nvPicPr>
          <p:cNvPr id="2" name="Picture 4">
            <a:extLst>
              <a:ext uri="{FF2B5EF4-FFF2-40B4-BE49-F238E27FC236}">
                <a16:creationId xmlns:a16="http://schemas.microsoft.com/office/drawing/2014/main" id="{E457BA1A-11C6-2ACD-AE76-5FE077F9E1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2767" t="42650" r="20219" b="9389"/>
          <a:stretch>
            <a:fillRect/>
          </a:stretch>
        </p:blipFill>
        <p:spPr bwMode="auto">
          <a:xfrm>
            <a:off x="7684607" y="139700"/>
            <a:ext cx="3902075" cy="379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5">
            <a:extLst>
              <a:ext uri="{FF2B5EF4-FFF2-40B4-BE49-F238E27FC236}">
                <a16:creationId xmlns:a16="http://schemas.microsoft.com/office/drawing/2014/main" id="{EF745F2B-5E57-869D-12B4-539E6B41F3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 t="15228" r="59541" b="46260"/>
          <a:stretch>
            <a:fillRect/>
          </a:stretch>
        </p:blipFill>
        <p:spPr bwMode="auto">
          <a:xfrm>
            <a:off x="7786206" y="4141158"/>
            <a:ext cx="3698875" cy="264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A637DCF8-5767-C5DD-C791-3E87A1683C65}"/>
              </a:ext>
            </a:extLst>
          </p:cNvPr>
          <p:cNvPicPr>
            <a:picLocks noChangeAspect="1"/>
          </p:cNvPicPr>
          <p:nvPr/>
        </p:nvPicPr>
        <p:blipFill rotWithShape="1">
          <a:blip r:embed="rId5">
            <a:extLst>
              <a:ext uri="{28A0092B-C50C-407E-A947-70E740481C1C}">
                <a14:useLocalDpi xmlns:a14="http://schemas.microsoft.com/office/drawing/2010/main" val="0"/>
              </a:ext>
            </a:extLst>
          </a:blip>
          <a:srcRect r="35371" b="13793"/>
          <a:stretch/>
        </p:blipFill>
        <p:spPr>
          <a:xfrm>
            <a:off x="276581" y="1032832"/>
            <a:ext cx="7211268" cy="5410694"/>
          </a:xfrm>
          <a:prstGeom prst="rect">
            <a:avLst/>
          </a:prstGeom>
        </p:spPr>
      </p:pic>
    </p:spTree>
    <p:extLst>
      <p:ext uri="{BB962C8B-B14F-4D97-AF65-F5344CB8AC3E}">
        <p14:creationId xmlns:p14="http://schemas.microsoft.com/office/powerpoint/2010/main" val="11913373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4D5F2821-E8A6-45A0-CCC1-22CC4F6A4CA6}"/>
              </a:ext>
            </a:extLst>
          </p:cNvPr>
          <p:cNvSpPr txBox="1"/>
          <p:nvPr/>
        </p:nvSpPr>
        <p:spPr>
          <a:xfrm>
            <a:off x="2855548" y="327766"/>
            <a:ext cx="9595070" cy="646331"/>
          </a:xfrm>
          <a:prstGeom prst="rect">
            <a:avLst/>
          </a:prstGeom>
          <a:noFill/>
        </p:spPr>
        <p:txBody>
          <a:bodyPr wrap="square" rtlCol="0">
            <a:spAutoFit/>
          </a:bodyPr>
          <a:lstStyle/>
          <a:p>
            <a:r>
              <a:rPr kumimoji="0" lang="en-IN" sz="3600" b="1" i="0" u="none" strike="noStrike" kern="1200" cap="none" spc="-60" normalizeH="0" baseline="0" noProof="0" dirty="0">
                <a:ln>
                  <a:noFill/>
                </a:ln>
                <a:solidFill>
                  <a:srgbClr val="00B0F0"/>
                </a:solidFill>
                <a:effectLst/>
                <a:uLnTx/>
                <a:uFillTx/>
                <a:latin typeface="Corbel" panose="020B0503020204020204"/>
                <a:ea typeface="+mj-ea"/>
                <a:cs typeface="+mj-cs"/>
              </a:rPr>
              <a:t>Co-Branding</a:t>
            </a:r>
            <a:endParaRPr lang="en-US" sz="3600" b="1" dirty="0">
              <a:solidFill>
                <a:srgbClr val="00B0F0"/>
              </a:solidFill>
            </a:endParaRPr>
          </a:p>
        </p:txBody>
      </p:sp>
      <p:pic>
        <p:nvPicPr>
          <p:cNvPr id="7" name="Picture 6">
            <a:extLst>
              <a:ext uri="{FF2B5EF4-FFF2-40B4-BE49-F238E27FC236}">
                <a16:creationId xmlns:a16="http://schemas.microsoft.com/office/drawing/2014/main" id="{63BD053C-187C-B19A-DFC7-7B09E97F54DE}"/>
              </a:ext>
            </a:extLst>
          </p:cNvPr>
          <p:cNvPicPr>
            <a:picLocks noChangeAspect="1"/>
          </p:cNvPicPr>
          <p:nvPr/>
        </p:nvPicPr>
        <p:blipFill>
          <a:blip r:embed="rId3"/>
          <a:stretch>
            <a:fillRect/>
          </a:stretch>
        </p:blipFill>
        <p:spPr>
          <a:xfrm>
            <a:off x="0" y="1438656"/>
            <a:ext cx="12192000" cy="5419344"/>
          </a:xfrm>
          <a:prstGeom prst="rect">
            <a:avLst/>
          </a:prstGeom>
        </p:spPr>
      </p:pic>
    </p:spTree>
    <p:extLst>
      <p:ext uri="{BB962C8B-B14F-4D97-AF65-F5344CB8AC3E}">
        <p14:creationId xmlns:p14="http://schemas.microsoft.com/office/powerpoint/2010/main" val="29202575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32488" y="1043708"/>
            <a:ext cx="9922203"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04273" y="6211425"/>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Ingredient Branding</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E825C942-EBB9-C203-268A-3A877D701F37}"/>
              </a:ext>
            </a:extLst>
          </p:cNvPr>
          <p:cNvSpPr txBox="1">
            <a:spLocks noChangeArrowheads="1"/>
          </p:cNvSpPr>
          <p:nvPr/>
        </p:nvSpPr>
        <p:spPr bwMode="auto">
          <a:xfrm>
            <a:off x="1936238" y="1355924"/>
            <a:ext cx="9376310" cy="5055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182563" indent="-182563" algn="l" rtl="0" eaLnBrk="0" fontAlgn="base" hangingPunct="0">
              <a:lnSpc>
                <a:spcPct val="90000"/>
              </a:lnSpc>
              <a:spcBef>
                <a:spcPts val="1200"/>
              </a:spcBef>
              <a:spcAft>
                <a:spcPct val="0"/>
              </a:spcAft>
              <a:buClr>
                <a:schemeClr val="accent1"/>
              </a:buClr>
              <a:buFont typeface="Wingdings 2" panose="05020102010507070707" pitchFamily="18" charset="2"/>
              <a:buChar char=""/>
              <a:defRPr sz="2000" kern="1200">
                <a:solidFill>
                  <a:srgbClr val="595959"/>
                </a:solidFill>
                <a:latin typeface="+mn-lt"/>
                <a:ea typeface="+mn-ea"/>
                <a:cs typeface="+mn-cs"/>
              </a:defRPr>
            </a:lvl1pPr>
            <a:lvl2pPr marL="6858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kern="1200">
                <a:solidFill>
                  <a:srgbClr val="595959"/>
                </a:solidFill>
                <a:latin typeface="+mn-lt"/>
                <a:ea typeface="+mn-ea"/>
                <a:cs typeface="+mn-cs"/>
              </a:defRPr>
            </a:lvl2pPr>
            <a:lvl3pPr marL="11430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600" kern="1200">
                <a:solidFill>
                  <a:srgbClr val="595959"/>
                </a:solidFill>
                <a:latin typeface="+mn-lt"/>
                <a:ea typeface="+mn-ea"/>
                <a:cs typeface="+mn-cs"/>
              </a:defRPr>
            </a:lvl3pPr>
            <a:lvl4pPr marL="16002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4pPr>
            <a:lvl5pPr marL="20574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182880" lvl="0" indent="-182880" eaLnBrk="1" fontAlgn="auto" hangingPunct="1">
              <a:spcAft>
                <a:spcPts val="0"/>
              </a:spcAft>
              <a:buClr>
                <a:srgbClr val="40BAD2"/>
              </a:buClr>
              <a:defRPr/>
            </a:pPr>
            <a:r>
              <a:rPr lang="en-IN" altLang="ar-EG" sz="2800">
                <a:solidFill>
                  <a:srgbClr val="000000">
                    <a:lumMod val="65000"/>
                    <a:lumOff val="35000"/>
                  </a:srgbClr>
                </a:solidFill>
                <a:latin typeface="Corbel" panose="020B0503020204020204"/>
                <a:cs typeface="Tahoma" panose="020B0604030504040204" pitchFamily="34" charset="0"/>
              </a:rPr>
              <a:t>Creates brand equity for materials, components, or parts that are contained within other branded products</a:t>
            </a:r>
          </a:p>
          <a:p>
            <a:pPr marL="182880" lvl="0" indent="-182880" eaLnBrk="1" fontAlgn="auto" hangingPunct="1">
              <a:spcAft>
                <a:spcPts val="0"/>
              </a:spcAft>
              <a:buClr>
                <a:srgbClr val="40BAD2"/>
              </a:buClr>
              <a:defRPr/>
            </a:pPr>
            <a:r>
              <a:rPr lang="en-IN" altLang="ar-EG" sz="2800">
                <a:solidFill>
                  <a:srgbClr val="00B0F0"/>
                </a:solidFill>
                <a:latin typeface="Corbel" panose="020B0503020204020204"/>
                <a:cs typeface="Tahoma" panose="020B0604030504040204" pitchFamily="34" charset="0"/>
              </a:rPr>
              <a:t>Branded ingredients attempt to create awareness and preference for their product that consumers will not buy a host product that does not contain the ingredients</a:t>
            </a:r>
          </a:p>
          <a:p>
            <a:pPr marL="182880" lvl="0" indent="-182880" eaLnBrk="1" fontAlgn="auto" hangingPunct="1">
              <a:spcAft>
                <a:spcPts val="0"/>
              </a:spcAft>
              <a:buClr>
                <a:srgbClr val="40BAD2"/>
              </a:buClr>
              <a:defRPr/>
            </a:pPr>
            <a:r>
              <a:rPr lang="en-IN" altLang="ar-EG" sz="2800">
                <a:solidFill>
                  <a:srgbClr val="000000">
                    <a:lumMod val="65000"/>
                    <a:lumOff val="35000"/>
                  </a:srgbClr>
                </a:solidFill>
                <a:latin typeface="Corbel" panose="020B0503020204020204"/>
                <a:cs typeface="Tahoma" panose="020B0604030504040204" pitchFamily="34" charset="0"/>
              </a:rPr>
              <a:t>Uniformity and predictability of ingredient brands can reduce risks and reassure consumers. IB can become, in effect, a category point of parity. Consumers do not need to know how IB works, but just it adds value</a:t>
            </a:r>
            <a:r>
              <a:rPr lang="en-IN" altLang="ar-EG" sz="2400">
                <a:solidFill>
                  <a:srgbClr val="000000">
                    <a:lumMod val="65000"/>
                    <a:lumOff val="35000"/>
                  </a:srgbClr>
                </a:solidFill>
                <a:latin typeface="Corbel" panose="020B0503020204020204"/>
                <a:cs typeface="Tahoma" panose="020B0604030504040204" pitchFamily="34" charset="0"/>
              </a:rPr>
              <a:t> </a:t>
            </a:r>
            <a:endParaRPr lang="en-IN" altLang="ar-EG" sz="2400" dirty="0">
              <a:solidFill>
                <a:srgbClr val="000000">
                  <a:lumMod val="65000"/>
                  <a:lumOff val="35000"/>
                </a:srgbClr>
              </a:solidFill>
              <a:latin typeface="Corbel" panose="020B0503020204020204"/>
              <a:cs typeface="Tahoma" panose="020B0604030504040204" pitchFamily="34" charset="0"/>
            </a:endParaRPr>
          </a:p>
        </p:txBody>
      </p:sp>
    </p:spTree>
    <p:extLst>
      <p:ext uri="{BB962C8B-B14F-4D97-AF65-F5344CB8AC3E}">
        <p14:creationId xmlns:p14="http://schemas.microsoft.com/office/powerpoint/2010/main" val="41362017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4D5F2821-E8A6-45A0-CCC1-22CC4F6A4CA6}"/>
              </a:ext>
            </a:extLst>
          </p:cNvPr>
          <p:cNvSpPr txBox="1"/>
          <p:nvPr/>
        </p:nvSpPr>
        <p:spPr>
          <a:xfrm>
            <a:off x="2596930" y="204394"/>
            <a:ext cx="9595070" cy="646331"/>
          </a:xfrm>
          <a:prstGeom prst="rect">
            <a:avLst/>
          </a:prstGeom>
          <a:noFill/>
        </p:spPr>
        <p:txBody>
          <a:bodyPr wrap="square" rtlCol="0">
            <a:spAutoFit/>
          </a:bodyPr>
          <a:lstStyle/>
          <a:p>
            <a:r>
              <a:rPr kumimoji="0" lang="en-IN" sz="3600" b="1" i="0" u="none" strike="noStrike" kern="1200" cap="none" spc="-60" normalizeH="0" baseline="0" noProof="0" dirty="0">
                <a:ln>
                  <a:noFill/>
                </a:ln>
                <a:solidFill>
                  <a:srgbClr val="00B0F0"/>
                </a:solidFill>
                <a:effectLst/>
                <a:uLnTx/>
                <a:uFillTx/>
                <a:latin typeface="Corbel" panose="020B0503020204020204"/>
                <a:ea typeface="+mj-ea"/>
                <a:cs typeface="+mj-cs"/>
              </a:rPr>
              <a:t>Ingredient Branding</a:t>
            </a:r>
            <a:endParaRPr lang="en-US" sz="3600" b="1" dirty="0">
              <a:solidFill>
                <a:srgbClr val="00B0F0"/>
              </a:solidFill>
            </a:endParaRPr>
          </a:p>
        </p:txBody>
      </p:sp>
      <p:pic>
        <p:nvPicPr>
          <p:cNvPr id="2" name="Content Placeholder 3">
            <a:extLst>
              <a:ext uri="{FF2B5EF4-FFF2-40B4-BE49-F238E27FC236}">
                <a16:creationId xmlns:a16="http://schemas.microsoft.com/office/drawing/2014/main" id="{9C715C30-659A-6391-5FDC-E55567BB8B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9453"/>
          <a:stretch>
            <a:fillRect/>
          </a:stretch>
        </p:blipFill>
        <p:spPr>
          <a:xfrm>
            <a:off x="6991626" y="1975095"/>
            <a:ext cx="5084762" cy="4735513"/>
          </a:xfrm>
          <a:prstGeom prst="rect">
            <a:avLst/>
          </a:prstGeom>
        </p:spPr>
      </p:pic>
      <p:pic>
        <p:nvPicPr>
          <p:cNvPr id="3" name="Picture 2">
            <a:extLst>
              <a:ext uri="{FF2B5EF4-FFF2-40B4-BE49-F238E27FC236}">
                <a16:creationId xmlns:a16="http://schemas.microsoft.com/office/drawing/2014/main" id="{67F34E7D-7D89-74EE-CBD9-7D12D4FD3E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176" y="1832920"/>
            <a:ext cx="30670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0E89875E-42DF-01B8-BDE7-5E02FF7F2E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1282" y="3929762"/>
            <a:ext cx="5429250"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62E409B4-657F-E1E6-405B-3D733E221F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7431" y="1339233"/>
            <a:ext cx="3044825" cy="228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65737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4D5F2821-E8A6-45A0-CCC1-22CC4F6A4CA6}"/>
              </a:ext>
            </a:extLst>
          </p:cNvPr>
          <p:cNvSpPr txBox="1"/>
          <p:nvPr/>
        </p:nvSpPr>
        <p:spPr>
          <a:xfrm>
            <a:off x="2596930" y="204394"/>
            <a:ext cx="9595070" cy="646331"/>
          </a:xfrm>
          <a:prstGeom prst="rect">
            <a:avLst/>
          </a:prstGeom>
          <a:noFill/>
        </p:spPr>
        <p:txBody>
          <a:bodyPr wrap="square" rtlCol="0">
            <a:spAutoFit/>
          </a:bodyPr>
          <a:lstStyle/>
          <a:p>
            <a:r>
              <a:rPr kumimoji="0" lang="en-IN" sz="3600" b="1" i="0" u="none" strike="noStrike" kern="1200" cap="none" spc="-60" normalizeH="0" baseline="0" noProof="0" dirty="0">
                <a:ln>
                  <a:noFill/>
                </a:ln>
                <a:solidFill>
                  <a:srgbClr val="00B0F0"/>
                </a:solidFill>
                <a:effectLst/>
                <a:uLnTx/>
                <a:uFillTx/>
                <a:latin typeface="Corbel" panose="020B0503020204020204"/>
                <a:ea typeface="+mj-ea"/>
                <a:cs typeface="+mj-cs"/>
              </a:rPr>
              <a:t>Ingredient Branding</a:t>
            </a:r>
            <a:endParaRPr lang="en-US" sz="3600" b="1" dirty="0">
              <a:solidFill>
                <a:srgbClr val="00B0F0"/>
              </a:solidFill>
            </a:endParaRPr>
          </a:p>
        </p:txBody>
      </p:sp>
      <p:pic>
        <p:nvPicPr>
          <p:cNvPr id="8" name="Picture 3">
            <a:extLst>
              <a:ext uri="{FF2B5EF4-FFF2-40B4-BE49-F238E27FC236}">
                <a16:creationId xmlns:a16="http://schemas.microsoft.com/office/drawing/2014/main" id="{BF316036-81B6-C140-2510-2C9229860B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7" y="1529008"/>
            <a:ext cx="11934825"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14516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32488" y="1043708"/>
            <a:ext cx="9922203"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04273" y="6211425"/>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Licensing</a:t>
            </a:r>
          </a:p>
        </p:txBody>
      </p:sp>
      <p:sp>
        <p:nvSpPr>
          <p:cNvPr id="6" name="Content Placeholder 2">
            <a:extLst>
              <a:ext uri="{FF2B5EF4-FFF2-40B4-BE49-F238E27FC236}">
                <a16:creationId xmlns:a16="http://schemas.microsoft.com/office/drawing/2014/main" id="{E825C942-EBB9-C203-268A-3A877D701F37}"/>
              </a:ext>
            </a:extLst>
          </p:cNvPr>
          <p:cNvSpPr txBox="1">
            <a:spLocks noChangeArrowheads="1"/>
          </p:cNvSpPr>
          <p:nvPr/>
        </p:nvSpPr>
        <p:spPr bwMode="auto">
          <a:xfrm>
            <a:off x="1936238" y="1355924"/>
            <a:ext cx="9376310" cy="5055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182563" indent="-182563" algn="l" rtl="0" eaLnBrk="0" fontAlgn="base" hangingPunct="0">
              <a:lnSpc>
                <a:spcPct val="90000"/>
              </a:lnSpc>
              <a:spcBef>
                <a:spcPts val="1200"/>
              </a:spcBef>
              <a:spcAft>
                <a:spcPct val="0"/>
              </a:spcAft>
              <a:buClr>
                <a:schemeClr val="accent1"/>
              </a:buClr>
              <a:buFont typeface="Wingdings 2" panose="05020102010507070707" pitchFamily="18" charset="2"/>
              <a:buChar char=""/>
              <a:defRPr sz="2000" kern="1200">
                <a:solidFill>
                  <a:srgbClr val="595959"/>
                </a:solidFill>
                <a:latin typeface="+mn-lt"/>
                <a:ea typeface="+mn-ea"/>
                <a:cs typeface="+mn-cs"/>
              </a:defRPr>
            </a:lvl1pPr>
            <a:lvl2pPr marL="6858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kern="1200">
                <a:solidFill>
                  <a:srgbClr val="595959"/>
                </a:solidFill>
                <a:latin typeface="+mn-lt"/>
                <a:ea typeface="+mn-ea"/>
                <a:cs typeface="+mn-cs"/>
              </a:defRPr>
            </a:lvl2pPr>
            <a:lvl3pPr marL="11430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600" kern="1200">
                <a:solidFill>
                  <a:srgbClr val="595959"/>
                </a:solidFill>
                <a:latin typeface="+mn-lt"/>
                <a:ea typeface="+mn-ea"/>
                <a:cs typeface="+mn-cs"/>
              </a:defRPr>
            </a:lvl3pPr>
            <a:lvl4pPr marL="16002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4pPr>
            <a:lvl5pPr marL="20574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Creates contractual arrangements whereby firms can use:</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Names, logos, and characters of other brands to market their own brands for some fixed fee.</a:t>
            </a:r>
          </a:p>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Can also provide legal protection for trademarks</a:t>
            </a:r>
          </a:p>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Risk - A trademark may become overexposed if marketers </a:t>
            </a:r>
            <a:r>
              <a:rPr kumimoji="0" lang="en-US"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adopt a saturation policy. </a:t>
            </a:r>
          </a:p>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US" altLang="ar-EG" sz="28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Consumers do not necessarily know the motivation or marketing arrangement behind a product and can become confused or even angry if the brand is licensed to a product that bears no relation </a:t>
            </a:r>
          </a:p>
        </p:txBody>
      </p:sp>
    </p:spTree>
    <p:extLst>
      <p:ext uri="{BB962C8B-B14F-4D97-AF65-F5344CB8AC3E}">
        <p14:creationId xmlns:p14="http://schemas.microsoft.com/office/powerpoint/2010/main" val="20167110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32488" y="1043708"/>
            <a:ext cx="9922203"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04273" y="6211425"/>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Corporate Trademark Licensing </a:t>
            </a:r>
          </a:p>
        </p:txBody>
      </p:sp>
      <p:sp>
        <p:nvSpPr>
          <p:cNvPr id="6" name="Content Placeholder 2">
            <a:extLst>
              <a:ext uri="{FF2B5EF4-FFF2-40B4-BE49-F238E27FC236}">
                <a16:creationId xmlns:a16="http://schemas.microsoft.com/office/drawing/2014/main" id="{E825C942-EBB9-C203-268A-3A877D701F37}"/>
              </a:ext>
            </a:extLst>
          </p:cNvPr>
          <p:cNvSpPr txBox="1">
            <a:spLocks noChangeArrowheads="1"/>
          </p:cNvSpPr>
          <p:nvPr/>
        </p:nvSpPr>
        <p:spPr bwMode="auto">
          <a:xfrm>
            <a:off x="1936238" y="1355924"/>
            <a:ext cx="9376310" cy="5055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182563" indent="-182563" algn="l" rtl="0" eaLnBrk="0" fontAlgn="base" hangingPunct="0">
              <a:lnSpc>
                <a:spcPct val="90000"/>
              </a:lnSpc>
              <a:spcBef>
                <a:spcPts val="1200"/>
              </a:spcBef>
              <a:spcAft>
                <a:spcPct val="0"/>
              </a:spcAft>
              <a:buClr>
                <a:schemeClr val="accent1"/>
              </a:buClr>
              <a:buFont typeface="Wingdings 2" panose="05020102010507070707" pitchFamily="18" charset="2"/>
              <a:buChar char=""/>
              <a:defRPr sz="2000" kern="1200">
                <a:solidFill>
                  <a:srgbClr val="595959"/>
                </a:solidFill>
                <a:latin typeface="+mn-lt"/>
                <a:ea typeface="+mn-ea"/>
                <a:cs typeface="+mn-cs"/>
              </a:defRPr>
            </a:lvl1pPr>
            <a:lvl2pPr marL="6858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kern="1200">
                <a:solidFill>
                  <a:srgbClr val="595959"/>
                </a:solidFill>
                <a:latin typeface="+mn-lt"/>
                <a:ea typeface="+mn-ea"/>
                <a:cs typeface="+mn-cs"/>
              </a:defRPr>
            </a:lvl2pPr>
            <a:lvl3pPr marL="11430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600" kern="1200">
                <a:solidFill>
                  <a:srgbClr val="595959"/>
                </a:solidFill>
                <a:latin typeface="+mn-lt"/>
                <a:ea typeface="+mn-ea"/>
                <a:cs typeface="+mn-cs"/>
              </a:defRPr>
            </a:lvl3pPr>
            <a:lvl4pPr marL="16002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4pPr>
            <a:lvl5pPr marL="20574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Licensing of company names, logos, or brands for use on various, often unrelated products</a:t>
            </a:r>
          </a:p>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Firms may license corporate trademarks to:</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Generate extra revenue and profits</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Protect their trademarks</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Increase their brand exposure</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Enhance their image</a:t>
            </a:r>
          </a:p>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Risk - Product may not live up-to the image established by the brand</a:t>
            </a:r>
          </a:p>
        </p:txBody>
      </p:sp>
    </p:spTree>
    <p:extLst>
      <p:ext uri="{BB962C8B-B14F-4D97-AF65-F5344CB8AC3E}">
        <p14:creationId xmlns:p14="http://schemas.microsoft.com/office/powerpoint/2010/main" val="36338315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4D5F2821-E8A6-45A0-CCC1-22CC4F6A4CA6}"/>
              </a:ext>
            </a:extLst>
          </p:cNvPr>
          <p:cNvSpPr txBox="1"/>
          <p:nvPr/>
        </p:nvSpPr>
        <p:spPr>
          <a:xfrm>
            <a:off x="2596930" y="204394"/>
            <a:ext cx="9595070" cy="646331"/>
          </a:xfrm>
          <a:prstGeom prst="rect">
            <a:avLst/>
          </a:prstGeom>
          <a:noFill/>
        </p:spPr>
        <p:txBody>
          <a:bodyPr wrap="square" rtlCol="0">
            <a:spAutoFit/>
          </a:bodyPr>
          <a:lstStyle/>
          <a:p>
            <a:r>
              <a:rPr kumimoji="0" lang="en-IN" sz="3600" b="1" i="0" u="none" strike="noStrike" kern="1200" cap="none" spc="-60" normalizeH="0" baseline="0" noProof="0" dirty="0">
                <a:ln>
                  <a:noFill/>
                </a:ln>
                <a:solidFill>
                  <a:srgbClr val="00B0F0"/>
                </a:solidFill>
                <a:effectLst/>
                <a:uLnTx/>
                <a:uFillTx/>
                <a:latin typeface="Corbel" panose="020B0503020204020204"/>
                <a:ea typeface="+mj-ea"/>
                <a:cs typeface="+mj-cs"/>
              </a:rPr>
              <a:t>Licensing</a:t>
            </a:r>
          </a:p>
        </p:txBody>
      </p:sp>
      <p:pic>
        <p:nvPicPr>
          <p:cNvPr id="2" name="Content Placeholder 3">
            <a:extLst>
              <a:ext uri="{FF2B5EF4-FFF2-40B4-BE49-F238E27FC236}">
                <a16:creationId xmlns:a16="http://schemas.microsoft.com/office/drawing/2014/main" id="{AA0139D6-6298-A901-C3BE-4BE34E201C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8009213" y="3791278"/>
            <a:ext cx="4067175" cy="3051175"/>
          </a:xfrm>
          <a:prstGeom prst="rect">
            <a:avLst/>
          </a:prstGeom>
        </p:spPr>
      </p:pic>
      <p:pic>
        <p:nvPicPr>
          <p:cNvPr id="3" name="Picture 4">
            <a:extLst>
              <a:ext uri="{FF2B5EF4-FFF2-40B4-BE49-F238E27FC236}">
                <a16:creationId xmlns:a16="http://schemas.microsoft.com/office/drawing/2014/main" id="{F9635971-FDAE-1874-1FDC-454DCD31B5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612" y="1033118"/>
            <a:ext cx="5576779" cy="2897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a:extLst>
              <a:ext uri="{FF2B5EF4-FFF2-40B4-BE49-F238E27FC236}">
                <a16:creationId xmlns:a16="http://schemas.microsoft.com/office/drawing/2014/main" id="{FBE5D823-35FC-1869-73B4-47E5B294E4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12350" y="1561784"/>
            <a:ext cx="4364038"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7B728250-1B36-9F12-50E7-3FACA2A00FC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050" y="4149725"/>
            <a:ext cx="5500688"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Al Ahly Sporting Club | LinkedIn">
            <a:extLst>
              <a:ext uri="{FF2B5EF4-FFF2-40B4-BE49-F238E27FC236}">
                <a16:creationId xmlns:a16="http://schemas.microsoft.com/office/drawing/2014/main" id="{ABACDE02-7649-156E-6E37-D182BDAE219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66088" y="4598988"/>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47654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04273" y="6211425"/>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Celebrity Endorsement</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16356C94-A9BF-3934-05B4-4B75627230AB}"/>
              </a:ext>
            </a:extLst>
          </p:cNvPr>
          <p:cNvSpPr/>
          <p:nvPr/>
        </p:nvSpPr>
        <p:spPr>
          <a:xfrm>
            <a:off x="2222234" y="1334628"/>
            <a:ext cx="8540360" cy="51607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Content Placeholder 2">
            <a:extLst>
              <a:ext uri="{FF2B5EF4-FFF2-40B4-BE49-F238E27FC236}">
                <a16:creationId xmlns:a16="http://schemas.microsoft.com/office/drawing/2014/main" id="{86B0BCD5-8FF8-410A-B035-44E74211FE64}"/>
              </a:ext>
            </a:extLst>
          </p:cNvPr>
          <p:cNvSpPr txBox="1">
            <a:spLocks noChangeArrowheads="1"/>
          </p:cNvSpPr>
          <p:nvPr/>
        </p:nvSpPr>
        <p:spPr bwMode="auto">
          <a:xfrm>
            <a:off x="2881654" y="1622846"/>
            <a:ext cx="6894108" cy="4451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182563" indent="-182563" algn="l" rtl="0" eaLnBrk="0" fontAlgn="base" hangingPunct="0">
              <a:lnSpc>
                <a:spcPct val="90000"/>
              </a:lnSpc>
              <a:spcBef>
                <a:spcPts val="1200"/>
              </a:spcBef>
              <a:spcAft>
                <a:spcPct val="0"/>
              </a:spcAft>
              <a:buClr>
                <a:schemeClr val="accent1"/>
              </a:buClr>
              <a:buFont typeface="Wingdings 2" panose="05020102010507070707" pitchFamily="18" charset="2"/>
              <a:buChar char=""/>
              <a:defRPr sz="2000" kern="1200">
                <a:solidFill>
                  <a:srgbClr val="595959"/>
                </a:solidFill>
                <a:latin typeface="+mn-lt"/>
                <a:ea typeface="+mn-ea"/>
                <a:cs typeface="+mn-cs"/>
              </a:defRPr>
            </a:lvl1pPr>
            <a:lvl2pPr marL="6858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kern="1200">
                <a:solidFill>
                  <a:srgbClr val="595959"/>
                </a:solidFill>
                <a:latin typeface="+mn-lt"/>
                <a:ea typeface="+mn-ea"/>
                <a:cs typeface="+mn-cs"/>
              </a:defRPr>
            </a:lvl2pPr>
            <a:lvl3pPr marL="11430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600" kern="1200">
                <a:solidFill>
                  <a:srgbClr val="595959"/>
                </a:solidFill>
                <a:latin typeface="+mn-lt"/>
                <a:ea typeface="+mn-ea"/>
                <a:cs typeface="+mn-cs"/>
              </a:defRPr>
            </a:lvl3pPr>
            <a:lvl4pPr marL="16002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4pPr>
            <a:lvl5pPr marL="20574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32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Rationale</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32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A famous person can: </a:t>
            </a:r>
          </a:p>
          <a:p>
            <a:pPr marL="1143000" marR="0" lvl="2"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32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Draw attention to a brand </a:t>
            </a:r>
          </a:p>
          <a:p>
            <a:pPr marL="1143000" marR="0" lvl="2"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32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Shape brand perceptions, by virtue of consumers perceptions of the famous person</a:t>
            </a:r>
          </a:p>
        </p:txBody>
      </p:sp>
    </p:spTree>
    <p:extLst>
      <p:ext uri="{BB962C8B-B14F-4D97-AF65-F5344CB8AC3E}">
        <p14:creationId xmlns:p14="http://schemas.microsoft.com/office/powerpoint/2010/main" val="42027045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04273" y="6211425"/>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Celebrity Endorsement</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16356C94-A9BF-3934-05B4-4B75627230AB}"/>
              </a:ext>
            </a:extLst>
          </p:cNvPr>
          <p:cNvSpPr/>
          <p:nvPr/>
        </p:nvSpPr>
        <p:spPr>
          <a:xfrm>
            <a:off x="2222233" y="1334627"/>
            <a:ext cx="9628021" cy="5276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Content Placeholder 2">
            <a:extLst>
              <a:ext uri="{FF2B5EF4-FFF2-40B4-BE49-F238E27FC236}">
                <a16:creationId xmlns:a16="http://schemas.microsoft.com/office/drawing/2014/main" id="{86B0BCD5-8FF8-410A-B035-44E74211FE64}"/>
              </a:ext>
            </a:extLst>
          </p:cNvPr>
          <p:cNvSpPr txBox="1">
            <a:spLocks noChangeArrowheads="1"/>
          </p:cNvSpPr>
          <p:nvPr/>
        </p:nvSpPr>
        <p:spPr bwMode="auto">
          <a:xfrm>
            <a:off x="2768819" y="1466743"/>
            <a:ext cx="8543729" cy="4814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182563" indent="-182563" algn="l" rtl="0" eaLnBrk="0" fontAlgn="base" hangingPunct="0">
              <a:lnSpc>
                <a:spcPct val="90000"/>
              </a:lnSpc>
              <a:spcBef>
                <a:spcPts val="1200"/>
              </a:spcBef>
              <a:spcAft>
                <a:spcPct val="0"/>
              </a:spcAft>
              <a:buClr>
                <a:schemeClr val="accent1"/>
              </a:buClr>
              <a:buFont typeface="Wingdings 2" panose="05020102010507070707" pitchFamily="18" charset="2"/>
              <a:buChar char=""/>
              <a:defRPr sz="2000" kern="1200">
                <a:solidFill>
                  <a:srgbClr val="595959"/>
                </a:solidFill>
                <a:latin typeface="+mn-lt"/>
                <a:ea typeface="+mn-ea"/>
                <a:cs typeface="+mn-cs"/>
              </a:defRPr>
            </a:lvl1pPr>
            <a:lvl2pPr marL="6858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kern="1200">
                <a:solidFill>
                  <a:srgbClr val="595959"/>
                </a:solidFill>
                <a:latin typeface="+mn-lt"/>
                <a:ea typeface="+mn-ea"/>
                <a:cs typeface="+mn-cs"/>
              </a:defRPr>
            </a:lvl2pPr>
            <a:lvl3pPr marL="11430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600" kern="1200">
                <a:solidFill>
                  <a:srgbClr val="595959"/>
                </a:solidFill>
                <a:latin typeface="+mn-lt"/>
                <a:ea typeface="+mn-ea"/>
                <a:cs typeface="+mn-cs"/>
              </a:defRPr>
            </a:lvl3pPr>
            <a:lvl4pPr marL="16002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4pPr>
            <a:lvl5pPr marL="20574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Celebrity endorsers should have:</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A high level of visibility</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A rich set of potentially useful associations, judgments, and feelings. </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Very important to choose a well- known and well- defined celebrity whose associations are relevant to the brand. </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Also, advertising program should use the celebrity in a creative fashion that highlights the relevant associations.</a:t>
            </a:r>
            <a:endParaRPr kumimoji="0" lang="en-IN" altLang="ar-EG" sz="20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endParaRPr>
          </a:p>
        </p:txBody>
      </p:sp>
    </p:spTree>
    <p:extLst>
      <p:ext uri="{BB962C8B-B14F-4D97-AF65-F5344CB8AC3E}">
        <p14:creationId xmlns:p14="http://schemas.microsoft.com/office/powerpoint/2010/main" val="23863130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4D5F2821-E8A6-45A0-CCC1-22CC4F6A4CA6}"/>
              </a:ext>
            </a:extLst>
          </p:cNvPr>
          <p:cNvSpPr txBox="1"/>
          <p:nvPr/>
        </p:nvSpPr>
        <p:spPr>
          <a:xfrm>
            <a:off x="6402311" y="294531"/>
            <a:ext cx="5189325" cy="646331"/>
          </a:xfrm>
          <a:prstGeom prst="rect">
            <a:avLst/>
          </a:prstGeom>
          <a:noFill/>
        </p:spPr>
        <p:txBody>
          <a:bodyPr wrap="square" rtlCol="0">
            <a:spAutoFit/>
          </a:bodyPr>
          <a:lstStyle/>
          <a:p>
            <a:r>
              <a:rPr kumimoji="0" lang="en-IN" sz="3600" b="1" i="0" u="none" strike="noStrike" kern="1200" cap="none" spc="-60" normalizeH="0" baseline="0" noProof="0" dirty="0">
                <a:ln>
                  <a:noFill/>
                </a:ln>
                <a:solidFill>
                  <a:srgbClr val="00B0F0"/>
                </a:solidFill>
                <a:effectLst/>
                <a:uLnTx/>
                <a:uFillTx/>
                <a:latin typeface="Corbel" panose="020B0503020204020204"/>
                <a:ea typeface="+mj-ea"/>
                <a:cs typeface="+mj-cs"/>
              </a:rPr>
              <a:t>Celebrity Endorsement</a:t>
            </a:r>
          </a:p>
        </p:txBody>
      </p:sp>
      <p:pic>
        <p:nvPicPr>
          <p:cNvPr id="8" name="Picture 2" descr="Liverpool's Mohamed Salah has teamed up with several sports stars to model a new collection">
            <a:extLst>
              <a:ext uri="{FF2B5EF4-FFF2-40B4-BE49-F238E27FC236}">
                <a16:creationId xmlns:a16="http://schemas.microsoft.com/office/drawing/2014/main" id="{E2CF9D3D-FFDF-21D4-F36C-F5E2EC42EF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21" y="32338"/>
            <a:ext cx="55594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
            <a:extLst>
              <a:ext uri="{FF2B5EF4-FFF2-40B4-BE49-F238E27FC236}">
                <a16:creationId xmlns:a16="http://schemas.microsoft.com/office/drawing/2014/main" id="{9BA5BB99-98F7-5417-1455-5DFE9202AA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58860" y="1748083"/>
            <a:ext cx="6038850" cy="496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88998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241304" y="4151"/>
            <a:ext cx="2305141" cy="1076343"/>
          </a:xfrm>
          <a:prstGeom prst="rect">
            <a:avLst/>
          </a:prstGeom>
        </p:spPr>
      </p:pic>
      <p:sp>
        <p:nvSpPr>
          <p:cNvPr id="6" name="TextBox 5">
            <a:extLst>
              <a:ext uri="{FF2B5EF4-FFF2-40B4-BE49-F238E27FC236}">
                <a16:creationId xmlns:a16="http://schemas.microsoft.com/office/drawing/2014/main" id="{4D5F2821-E8A6-45A0-CCC1-22CC4F6A4CA6}"/>
              </a:ext>
            </a:extLst>
          </p:cNvPr>
          <p:cNvSpPr txBox="1"/>
          <p:nvPr/>
        </p:nvSpPr>
        <p:spPr>
          <a:xfrm>
            <a:off x="6734821" y="2936131"/>
            <a:ext cx="5189325" cy="646331"/>
          </a:xfrm>
          <a:prstGeom prst="rect">
            <a:avLst/>
          </a:prstGeom>
          <a:noFill/>
        </p:spPr>
        <p:txBody>
          <a:bodyPr wrap="square" rtlCol="0">
            <a:spAutoFit/>
          </a:bodyPr>
          <a:lstStyle/>
          <a:p>
            <a:r>
              <a:rPr kumimoji="0" lang="en-IN" sz="3600" b="1" i="0" u="none" strike="noStrike" kern="1200" cap="none" spc="-60" normalizeH="0" baseline="0" noProof="0" dirty="0">
                <a:ln>
                  <a:noFill/>
                </a:ln>
                <a:solidFill>
                  <a:srgbClr val="00B0F0"/>
                </a:solidFill>
                <a:effectLst/>
                <a:uLnTx/>
                <a:uFillTx/>
                <a:latin typeface="Corbel" panose="020B0503020204020204"/>
                <a:ea typeface="+mj-ea"/>
                <a:cs typeface="+mj-cs"/>
              </a:rPr>
              <a:t>Celebrity Endorsement</a:t>
            </a:r>
          </a:p>
        </p:txBody>
      </p:sp>
      <p:pic>
        <p:nvPicPr>
          <p:cNvPr id="2" name="Picture 1">
            <a:extLst>
              <a:ext uri="{FF2B5EF4-FFF2-40B4-BE49-F238E27FC236}">
                <a16:creationId xmlns:a16="http://schemas.microsoft.com/office/drawing/2014/main" id="{42682E85-2ACB-4268-F45F-8BEBB6749611}"/>
              </a:ext>
            </a:extLst>
          </p:cNvPr>
          <p:cNvPicPr>
            <a:picLocks noChangeAspect="1"/>
          </p:cNvPicPr>
          <p:nvPr/>
        </p:nvPicPr>
        <p:blipFill>
          <a:blip r:embed="rId3"/>
          <a:stretch>
            <a:fillRect/>
          </a:stretch>
        </p:blipFill>
        <p:spPr>
          <a:xfrm>
            <a:off x="0" y="127433"/>
            <a:ext cx="6291617" cy="6730567"/>
          </a:xfrm>
          <a:prstGeom prst="rect">
            <a:avLst/>
          </a:prstGeom>
        </p:spPr>
      </p:pic>
    </p:spTree>
    <p:extLst>
      <p:ext uri="{BB962C8B-B14F-4D97-AF65-F5344CB8AC3E}">
        <p14:creationId xmlns:p14="http://schemas.microsoft.com/office/powerpoint/2010/main" val="27530989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04273" y="6211425"/>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Sporting Cultural or Other Events</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16356C94-A9BF-3934-05B4-4B75627230AB}"/>
              </a:ext>
            </a:extLst>
          </p:cNvPr>
          <p:cNvSpPr/>
          <p:nvPr/>
        </p:nvSpPr>
        <p:spPr>
          <a:xfrm>
            <a:off x="2222233" y="1334627"/>
            <a:ext cx="9628021" cy="5276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Content Placeholder 2">
            <a:extLst>
              <a:ext uri="{FF2B5EF4-FFF2-40B4-BE49-F238E27FC236}">
                <a16:creationId xmlns:a16="http://schemas.microsoft.com/office/drawing/2014/main" id="{86B0BCD5-8FF8-410A-B035-44E74211FE64}"/>
              </a:ext>
            </a:extLst>
          </p:cNvPr>
          <p:cNvSpPr txBox="1">
            <a:spLocks noChangeArrowheads="1"/>
          </p:cNvSpPr>
          <p:nvPr/>
        </p:nvSpPr>
        <p:spPr bwMode="auto">
          <a:xfrm>
            <a:off x="2768819" y="1466743"/>
            <a:ext cx="8543729" cy="4814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182563" indent="-182563" algn="l" rtl="0" eaLnBrk="0" fontAlgn="base" hangingPunct="0">
              <a:lnSpc>
                <a:spcPct val="90000"/>
              </a:lnSpc>
              <a:spcBef>
                <a:spcPts val="1200"/>
              </a:spcBef>
              <a:spcAft>
                <a:spcPct val="0"/>
              </a:spcAft>
              <a:buClr>
                <a:schemeClr val="accent1"/>
              </a:buClr>
              <a:buFont typeface="Wingdings 2" panose="05020102010507070707" pitchFamily="18" charset="2"/>
              <a:buChar char=""/>
              <a:defRPr sz="2000" kern="1200">
                <a:solidFill>
                  <a:srgbClr val="595959"/>
                </a:solidFill>
                <a:latin typeface="+mn-lt"/>
                <a:ea typeface="+mn-ea"/>
                <a:cs typeface="+mn-cs"/>
              </a:defRPr>
            </a:lvl1pPr>
            <a:lvl2pPr marL="6858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kern="1200">
                <a:solidFill>
                  <a:srgbClr val="595959"/>
                </a:solidFill>
                <a:latin typeface="+mn-lt"/>
                <a:ea typeface="+mn-ea"/>
                <a:cs typeface="+mn-cs"/>
              </a:defRPr>
            </a:lvl2pPr>
            <a:lvl3pPr marL="11430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600" kern="1200">
                <a:solidFill>
                  <a:srgbClr val="595959"/>
                </a:solidFill>
                <a:latin typeface="+mn-lt"/>
                <a:ea typeface="+mn-ea"/>
                <a:cs typeface="+mn-cs"/>
              </a:defRPr>
            </a:lvl3pPr>
            <a:lvl4pPr marL="16002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4pPr>
            <a:lvl5pPr marL="20574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32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Have their own set of associations that may become linked to a sponsoring brand under certain conditions</a:t>
            </a:r>
          </a:p>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32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Contribute to brand equity by:</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Becoming associated to the brand and improving brand awareness</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US"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Adding new associations</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Improving the strength, </a:t>
            </a:r>
            <a:r>
              <a:rPr kumimoji="0" lang="en-IN" altLang="ar-EG" sz="2800" b="0" i="0" u="none" strike="noStrike" kern="1200" cap="none" spc="0" normalizeH="0" baseline="0" noProof="0" dirty="0" err="1">
                <a:ln>
                  <a:noFill/>
                </a:ln>
                <a:solidFill>
                  <a:srgbClr val="595959"/>
                </a:solidFill>
                <a:effectLst/>
                <a:uLnTx/>
                <a:uFillTx/>
                <a:latin typeface="Corbel" panose="020B0503020204020204"/>
                <a:ea typeface="+mn-ea"/>
                <a:cs typeface="Tahoma" panose="020B0604030504040204" pitchFamily="34" charset="0"/>
              </a:rPr>
              <a:t>favorability</a:t>
            </a: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 and uniqueness of existing associations</a:t>
            </a:r>
          </a:p>
        </p:txBody>
      </p:sp>
    </p:spTree>
    <p:extLst>
      <p:ext uri="{BB962C8B-B14F-4D97-AF65-F5344CB8AC3E}">
        <p14:creationId xmlns:p14="http://schemas.microsoft.com/office/powerpoint/2010/main" val="20680936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241304" y="4151"/>
            <a:ext cx="2305141" cy="1076343"/>
          </a:xfrm>
          <a:prstGeom prst="rect">
            <a:avLst/>
          </a:prstGeom>
        </p:spPr>
      </p:pic>
      <p:sp>
        <p:nvSpPr>
          <p:cNvPr id="6" name="TextBox 5">
            <a:extLst>
              <a:ext uri="{FF2B5EF4-FFF2-40B4-BE49-F238E27FC236}">
                <a16:creationId xmlns:a16="http://schemas.microsoft.com/office/drawing/2014/main" id="{4D5F2821-E8A6-45A0-CCC1-22CC4F6A4CA6}"/>
              </a:ext>
            </a:extLst>
          </p:cNvPr>
          <p:cNvSpPr txBox="1"/>
          <p:nvPr/>
        </p:nvSpPr>
        <p:spPr>
          <a:xfrm>
            <a:off x="8608290" y="2936131"/>
            <a:ext cx="3315855" cy="1754326"/>
          </a:xfrm>
          <a:prstGeom prst="rect">
            <a:avLst/>
          </a:prstGeom>
          <a:noFill/>
        </p:spPr>
        <p:txBody>
          <a:bodyPr wrap="square" rtlCol="0">
            <a:spAutoFit/>
          </a:bodyPr>
          <a:lstStyle/>
          <a:p>
            <a:pPr algn="ctr"/>
            <a:r>
              <a:rPr kumimoji="0" lang="en-US" sz="3600" b="1" i="0" u="none" strike="noStrike" kern="1200" cap="none" spc="-60" normalizeH="0" baseline="0" noProof="0" dirty="0">
                <a:ln>
                  <a:noFill/>
                </a:ln>
                <a:solidFill>
                  <a:srgbClr val="00B0F0"/>
                </a:solidFill>
                <a:effectLst/>
                <a:uLnTx/>
                <a:uFillTx/>
                <a:latin typeface="Corbel" panose="020B0503020204020204"/>
                <a:ea typeface="+mj-ea"/>
                <a:cs typeface="+mj-cs"/>
              </a:rPr>
              <a:t>Sporting Cultural or Other Events</a:t>
            </a:r>
            <a:endParaRPr kumimoji="0" lang="en-IN" sz="3600" b="1" i="0" u="none" strike="noStrike" kern="1200" cap="none" spc="-60" normalizeH="0" baseline="0" noProof="0" dirty="0">
              <a:ln>
                <a:noFill/>
              </a:ln>
              <a:solidFill>
                <a:srgbClr val="00B0F0"/>
              </a:solidFill>
              <a:effectLst/>
              <a:uLnTx/>
              <a:uFillTx/>
              <a:latin typeface="Corbel" panose="020B0503020204020204"/>
              <a:ea typeface="+mj-ea"/>
              <a:cs typeface="+mj-cs"/>
            </a:endParaRPr>
          </a:p>
        </p:txBody>
      </p:sp>
      <p:pic>
        <p:nvPicPr>
          <p:cNvPr id="3" name="Picture 2">
            <a:extLst>
              <a:ext uri="{FF2B5EF4-FFF2-40B4-BE49-F238E27FC236}">
                <a16:creationId xmlns:a16="http://schemas.microsoft.com/office/drawing/2014/main" id="{3D9FBF00-A03F-F034-1F19-38B0B82FEB84}"/>
              </a:ext>
            </a:extLst>
          </p:cNvPr>
          <p:cNvPicPr>
            <a:picLocks noChangeAspect="1"/>
          </p:cNvPicPr>
          <p:nvPr/>
        </p:nvPicPr>
        <p:blipFill>
          <a:blip r:embed="rId3"/>
          <a:stretch>
            <a:fillRect/>
          </a:stretch>
        </p:blipFill>
        <p:spPr>
          <a:xfrm>
            <a:off x="150170" y="748502"/>
            <a:ext cx="8141697" cy="5575585"/>
          </a:xfrm>
          <a:prstGeom prst="rect">
            <a:avLst/>
          </a:prstGeom>
        </p:spPr>
      </p:pic>
    </p:spTree>
    <p:extLst>
      <p:ext uri="{BB962C8B-B14F-4D97-AF65-F5344CB8AC3E}">
        <p14:creationId xmlns:p14="http://schemas.microsoft.com/office/powerpoint/2010/main" val="37348095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241304" y="4151"/>
            <a:ext cx="2305141" cy="1076343"/>
          </a:xfrm>
          <a:prstGeom prst="rect">
            <a:avLst/>
          </a:prstGeom>
        </p:spPr>
      </p:pic>
      <p:sp>
        <p:nvSpPr>
          <p:cNvPr id="6" name="TextBox 5">
            <a:extLst>
              <a:ext uri="{FF2B5EF4-FFF2-40B4-BE49-F238E27FC236}">
                <a16:creationId xmlns:a16="http://schemas.microsoft.com/office/drawing/2014/main" id="{4D5F2821-E8A6-45A0-CCC1-22CC4F6A4CA6}"/>
              </a:ext>
            </a:extLst>
          </p:cNvPr>
          <p:cNvSpPr txBox="1"/>
          <p:nvPr/>
        </p:nvSpPr>
        <p:spPr>
          <a:xfrm>
            <a:off x="1080666" y="219156"/>
            <a:ext cx="7647711" cy="646331"/>
          </a:xfrm>
          <a:prstGeom prst="rect">
            <a:avLst/>
          </a:prstGeom>
          <a:noFill/>
        </p:spPr>
        <p:txBody>
          <a:bodyPr wrap="square" rtlCol="0">
            <a:spAutoFit/>
          </a:bodyPr>
          <a:lstStyle/>
          <a:p>
            <a:r>
              <a:rPr kumimoji="0" lang="en-US" sz="3600" b="1" i="0" u="none" strike="noStrike" kern="1200" cap="none" spc="-60" normalizeH="0" baseline="0" noProof="0" dirty="0">
                <a:ln>
                  <a:noFill/>
                </a:ln>
                <a:solidFill>
                  <a:srgbClr val="00B0F0"/>
                </a:solidFill>
                <a:effectLst/>
                <a:uLnTx/>
                <a:uFillTx/>
                <a:latin typeface="Corbel" panose="020B0503020204020204"/>
                <a:ea typeface="+mj-ea"/>
                <a:cs typeface="+mj-cs"/>
              </a:rPr>
              <a:t>Sporting Cultural or Other Events</a:t>
            </a:r>
            <a:endParaRPr kumimoji="0" lang="en-IN" sz="3600" b="1" i="0" u="none" strike="noStrike" kern="1200" cap="none" spc="-60" normalizeH="0" baseline="0" noProof="0" dirty="0">
              <a:ln>
                <a:noFill/>
              </a:ln>
              <a:solidFill>
                <a:srgbClr val="00B0F0"/>
              </a:solidFill>
              <a:effectLst/>
              <a:uLnTx/>
              <a:uFillTx/>
              <a:latin typeface="Corbel" panose="020B0503020204020204"/>
              <a:ea typeface="+mj-ea"/>
              <a:cs typeface="+mj-cs"/>
            </a:endParaRPr>
          </a:p>
        </p:txBody>
      </p:sp>
      <p:pic>
        <p:nvPicPr>
          <p:cNvPr id="2" name="Picture 3">
            <a:extLst>
              <a:ext uri="{FF2B5EF4-FFF2-40B4-BE49-F238E27FC236}">
                <a16:creationId xmlns:a16="http://schemas.microsoft.com/office/drawing/2014/main" id="{5F527C16-A766-B117-7A6C-D2E5A170BE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3079" y="1030677"/>
            <a:ext cx="5644547" cy="5644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E6DBF2E2-E97A-9C50-14CA-53A1D7B975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883" y="1059938"/>
            <a:ext cx="4515639" cy="5644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18609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04273" y="6211425"/>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200" b="1" i="0" u="none" strike="noStrike" kern="0" cap="none" spc="0" normalizeH="0" baseline="0" noProof="0" dirty="0">
                <a:ln>
                  <a:noFill/>
                </a:ln>
                <a:solidFill>
                  <a:srgbClr val="00B0F0"/>
                </a:solidFill>
                <a:effectLst/>
                <a:uLnTx/>
                <a:uFillTx/>
                <a:latin typeface="Arial"/>
                <a:cs typeface="Times New Roman"/>
                <a:sym typeface="Times New Roman"/>
              </a:rPr>
              <a:t>Other entities ...</a:t>
            </a:r>
          </a:p>
        </p:txBody>
      </p:sp>
      <p:sp>
        <p:nvSpPr>
          <p:cNvPr id="3" name="Rectangle: Rounded Corners 2">
            <a:extLst>
              <a:ext uri="{FF2B5EF4-FFF2-40B4-BE49-F238E27FC236}">
                <a16:creationId xmlns:a16="http://schemas.microsoft.com/office/drawing/2014/main" id="{16356C94-A9BF-3934-05B4-4B75627230AB}"/>
              </a:ext>
            </a:extLst>
          </p:cNvPr>
          <p:cNvSpPr/>
          <p:nvPr/>
        </p:nvSpPr>
        <p:spPr>
          <a:xfrm>
            <a:off x="2222234" y="1334628"/>
            <a:ext cx="8540360" cy="51607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Content Placeholder 2">
            <a:extLst>
              <a:ext uri="{FF2B5EF4-FFF2-40B4-BE49-F238E27FC236}">
                <a16:creationId xmlns:a16="http://schemas.microsoft.com/office/drawing/2014/main" id="{86B0BCD5-8FF8-410A-B035-44E74211FE64}"/>
              </a:ext>
            </a:extLst>
          </p:cNvPr>
          <p:cNvSpPr txBox="1">
            <a:spLocks noChangeArrowheads="1"/>
          </p:cNvSpPr>
          <p:nvPr/>
        </p:nvSpPr>
        <p:spPr bwMode="auto">
          <a:xfrm>
            <a:off x="2881654" y="1622846"/>
            <a:ext cx="6894108" cy="4451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182563" indent="-182563" algn="l" rtl="0" eaLnBrk="0" fontAlgn="base" hangingPunct="0">
              <a:lnSpc>
                <a:spcPct val="90000"/>
              </a:lnSpc>
              <a:spcBef>
                <a:spcPts val="1200"/>
              </a:spcBef>
              <a:spcAft>
                <a:spcPct val="0"/>
              </a:spcAft>
              <a:buClr>
                <a:schemeClr val="accent1"/>
              </a:buClr>
              <a:buFont typeface="Wingdings 2" panose="05020102010507070707" pitchFamily="18" charset="2"/>
              <a:buChar char=""/>
              <a:defRPr sz="2000" kern="1200">
                <a:solidFill>
                  <a:srgbClr val="595959"/>
                </a:solidFill>
                <a:latin typeface="+mn-lt"/>
                <a:ea typeface="+mn-ea"/>
                <a:cs typeface="+mn-cs"/>
              </a:defRPr>
            </a:lvl1pPr>
            <a:lvl2pPr marL="6858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kern="1200">
                <a:solidFill>
                  <a:srgbClr val="595959"/>
                </a:solidFill>
                <a:latin typeface="+mn-lt"/>
                <a:ea typeface="+mn-ea"/>
                <a:cs typeface="+mn-cs"/>
              </a:defRPr>
            </a:lvl2pPr>
            <a:lvl3pPr marL="11430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600" kern="1200">
                <a:solidFill>
                  <a:srgbClr val="595959"/>
                </a:solidFill>
                <a:latin typeface="+mn-lt"/>
                <a:ea typeface="+mn-ea"/>
                <a:cs typeface="+mn-cs"/>
              </a:defRPr>
            </a:lvl3pPr>
            <a:lvl4pPr marL="16002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4pPr>
            <a:lvl5pPr marL="20574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32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Other entities include:</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US"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The company that makes the product</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US"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Where the product is made</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US"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Where the product is purchased</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US"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Related people, places, or things</a:t>
            </a:r>
            <a:endPar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endParaRPr>
          </a:p>
        </p:txBody>
      </p:sp>
    </p:spTree>
    <p:extLst>
      <p:ext uri="{BB962C8B-B14F-4D97-AF65-F5344CB8AC3E}">
        <p14:creationId xmlns:p14="http://schemas.microsoft.com/office/powerpoint/2010/main" val="34844991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04273" y="6211425"/>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200" b="1" i="0" u="none" strike="noStrike" kern="0" cap="none" spc="0" normalizeH="0" baseline="0" noProof="0" dirty="0">
                <a:ln>
                  <a:noFill/>
                </a:ln>
                <a:solidFill>
                  <a:srgbClr val="00B0F0"/>
                </a:solidFill>
                <a:effectLst/>
                <a:uLnTx/>
                <a:uFillTx/>
                <a:latin typeface="Arial"/>
                <a:cs typeface="Times New Roman"/>
                <a:sym typeface="Times New Roman"/>
              </a:rPr>
              <a:t>Other entities ...</a:t>
            </a:r>
          </a:p>
        </p:txBody>
      </p:sp>
      <p:sp>
        <p:nvSpPr>
          <p:cNvPr id="3" name="Rectangle: Rounded Corners 2">
            <a:extLst>
              <a:ext uri="{FF2B5EF4-FFF2-40B4-BE49-F238E27FC236}">
                <a16:creationId xmlns:a16="http://schemas.microsoft.com/office/drawing/2014/main" id="{16356C94-A9BF-3934-05B4-4B75627230AB}"/>
              </a:ext>
            </a:extLst>
          </p:cNvPr>
          <p:cNvSpPr/>
          <p:nvPr/>
        </p:nvSpPr>
        <p:spPr>
          <a:xfrm>
            <a:off x="2222234" y="1334628"/>
            <a:ext cx="8540360" cy="51607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Content Placeholder 2">
            <a:extLst>
              <a:ext uri="{FF2B5EF4-FFF2-40B4-BE49-F238E27FC236}">
                <a16:creationId xmlns:a16="http://schemas.microsoft.com/office/drawing/2014/main" id="{86B0BCD5-8FF8-410A-B035-44E74211FE64}"/>
              </a:ext>
            </a:extLst>
          </p:cNvPr>
          <p:cNvSpPr txBox="1">
            <a:spLocks noChangeArrowheads="1"/>
          </p:cNvSpPr>
          <p:nvPr/>
        </p:nvSpPr>
        <p:spPr bwMode="auto">
          <a:xfrm>
            <a:off x="2881654" y="1622846"/>
            <a:ext cx="6894108" cy="4451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182563" indent="-182563" algn="l" rtl="0" eaLnBrk="0" fontAlgn="base" hangingPunct="0">
              <a:lnSpc>
                <a:spcPct val="90000"/>
              </a:lnSpc>
              <a:spcBef>
                <a:spcPts val="1200"/>
              </a:spcBef>
              <a:spcAft>
                <a:spcPct val="0"/>
              </a:spcAft>
              <a:buClr>
                <a:schemeClr val="accent1"/>
              </a:buClr>
              <a:buFont typeface="Wingdings 2" panose="05020102010507070707" pitchFamily="18" charset="2"/>
              <a:buChar char=""/>
              <a:defRPr sz="2000" kern="1200">
                <a:solidFill>
                  <a:srgbClr val="595959"/>
                </a:solidFill>
                <a:latin typeface="+mn-lt"/>
                <a:ea typeface="+mn-ea"/>
                <a:cs typeface="+mn-cs"/>
              </a:defRPr>
            </a:lvl1pPr>
            <a:lvl2pPr marL="6858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kern="1200">
                <a:solidFill>
                  <a:srgbClr val="595959"/>
                </a:solidFill>
                <a:latin typeface="+mn-lt"/>
                <a:ea typeface="+mn-ea"/>
                <a:cs typeface="+mn-cs"/>
              </a:defRPr>
            </a:lvl2pPr>
            <a:lvl3pPr marL="11430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600" kern="1200">
                <a:solidFill>
                  <a:srgbClr val="595959"/>
                </a:solidFill>
                <a:latin typeface="+mn-lt"/>
                <a:ea typeface="+mn-ea"/>
                <a:cs typeface="+mn-cs"/>
              </a:defRPr>
            </a:lvl3pPr>
            <a:lvl4pPr marL="16002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4pPr>
            <a:lvl5pPr marL="2057400" indent="-182563" algn="l" rtl="0" eaLnBrk="0" fontAlgn="base" hangingPunct="0">
              <a:lnSpc>
                <a:spcPct val="90000"/>
              </a:lnSpc>
              <a:spcBef>
                <a:spcPts val="250"/>
              </a:spcBef>
              <a:spcAft>
                <a:spcPts val="250"/>
              </a:spcAft>
              <a:buClr>
                <a:schemeClr val="accent1"/>
              </a:buClr>
              <a:buFont typeface="Wingdings 2" panose="05020102010507070707" pitchFamily="18" charset="2"/>
              <a:buChar char=""/>
              <a:defRPr sz="1400" kern="1200">
                <a:solidFill>
                  <a:srgbClr val="595959"/>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32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The extent to which an entity can be leveraged as a source of equity depends on:</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Consumer knowledge of the entity</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How easily the appropriate associations or responses to the entity transfer to the brand</a:t>
            </a:r>
          </a:p>
          <a:p>
            <a:pPr marL="503237" marR="0" lvl="1" indent="0" algn="l" defTabSz="914400" rtl="0" eaLnBrk="1" fontAlgn="base" latinLnBrk="0" hangingPunct="1">
              <a:lnSpc>
                <a:spcPct val="90000"/>
              </a:lnSpc>
              <a:spcBef>
                <a:spcPts val="250"/>
              </a:spcBef>
              <a:spcAft>
                <a:spcPts val="250"/>
              </a:spcAft>
              <a:buClr>
                <a:srgbClr val="40BAD2"/>
              </a:buClr>
              <a:buSzTx/>
              <a:buNone/>
              <a:tabLst/>
              <a:defRPr/>
            </a:pPr>
            <a:endPar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endParaRPr>
          </a:p>
        </p:txBody>
      </p:sp>
    </p:spTree>
    <p:extLst>
      <p:ext uri="{BB962C8B-B14F-4D97-AF65-F5344CB8AC3E}">
        <p14:creationId xmlns:p14="http://schemas.microsoft.com/office/powerpoint/2010/main" val="29784835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15104" y="1655088"/>
            <a:ext cx="4222539" cy="3640356"/>
          </a:xfrm>
          <a:prstGeom prst="rect">
            <a:avLst/>
          </a:prstGeom>
        </p:spPr>
        <p:txBody>
          <a:bodyPr wrap="square">
            <a:spAutoFit/>
          </a:bodyPr>
          <a:lstStyle/>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Outline the eight main ways to leverage secondary associations</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Explain the process by which a brand can leverage secondary associations</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Describe some of the key tactical issues in leveraging secondary associations from different entities</a:t>
            </a:r>
          </a:p>
        </p:txBody>
      </p:sp>
      <p:sp>
        <p:nvSpPr>
          <p:cNvPr id="18" name="Rectangle 17">
            <a:extLst>
              <a:ext uri="{FF2B5EF4-FFF2-40B4-BE49-F238E27FC236}">
                <a16:creationId xmlns:a16="http://schemas.microsoft.com/office/drawing/2014/main" id="{9BFC32B8-BDEE-2CBC-DFF5-CD482608568C}"/>
              </a:ext>
            </a:extLst>
          </p:cNvPr>
          <p:cNvSpPr/>
          <p:nvPr/>
        </p:nvSpPr>
        <p:spPr>
          <a:xfrm>
            <a:off x="5670046" y="421445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1318A85-A3ED-093F-D9B7-3B9779BDB8E3}"/>
              </a:ext>
            </a:extLst>
          </p:cNvPr>
          <p:cNvSpPr txBox="1"/>
          <p:nvPr/>
        </p:nvSpPr>
        <p:spPr>
          <a:xfrm>
            <a:off x="7226751" y="4349937"/>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To Sum Up…</a:t>
            </a:r>
          </a:p>
        </p:txBody>
      </p:sp>
      <p:sp>
        <p:nvSpPr>
          <p:cNvPr id="9" name="TextBox 8">
            <a:extLst>
              <a:ext uri="{FF2B5EF4-FFF2-40B4-BE49-F238E27FC236}">
                <a16:creationId xmlns:a16="http://schemas.microsoft.com/office/drawing/2014/main" id="{CD87B6D3-2918-1A93-4A67-78ABFD084412}"/>
              </a:ext>
            </a:extLst>
          </p:cNvPr>
          <p:cNvSpPr txBox="1"/>
          <p:nvPr/>
        </p:nvSpPr>
        <p:spPr>
          <a:xfrm>
            <a:off x="5769637" y="421168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91D08C24-8F77-BC9E-6623-C550F2F33DD1}"/>
              </a:ext>
            </a:extLst>
          </p:cNvPr>
          <p:cNvSpPr txBox="1"/>
          <p:nvPr/>
        </p:nvSpPr>
        <p:spPr>
          <a:xfrm>
            <a:off x="5893466" y="4476558"/>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91804482"/>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688603"/>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4914243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2436</TotalTime>
  <Words>1206</Words>
  <Application>Microsoft Office PowerPoint</Application>
  <PresentationFormat>Widescreen</PresentationFormat>
  <Paragraphs>154</Paragraphs>
  <Slides>40</Slides>
  <Notes>3</Notes>
  <HiddenSlides>0</HiddenSlides>
  <MMClips>1</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40</vt:i4>
      </vt:variant>
    </vt:vector>
  </HeadingPairs>
  <TitlesOfParts>
    <vt:vector size="51" baseType="lpstr">
      <vt:lpstr>Arial</vt:lpstr>
      <vt:lpstr>Calibri</vt:lpstr>
      <vt:lpstr>Calibri Light</vt:lpstr>
      <vt:lpstr>Corbel</vt:lpstr>
      <vt:lpstr>Rockwell</vt:lpstr>
      <vt:lpstr>Times New Roman</vt:lpstr>
      <vt:lpstr>Wingdings</vt:lpstr>
      <vt:lpstr>Wingdings 2</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550</cp:revision>
  <dcterms:created xsi:type="dcterms:W3CDTF">2023-04-29T09:08:23Z</dcterms:created>
  <dcterms:modified xsi:type="dcterms:W3CDTF">2023-11-28T15:09:55Z</dcterms:modified>
</cp:coreProperties>
</file>