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303" r:id="rId5"/>
    <p:sldId id="271" r:id="rId6"/>
    <p:sldId id="313" r:id="rId7"/>
    <p:sldId id="350" r:id="rId8"/>
    <p:sldId id="351" r:id="rId9"/>
    <p:sldId id="352" r:id="rId10"/>
    <p:sldId id="353" r:id="rId11"/>
    <p:sldId id="354" r:id="rId12"/>
    <p:sldId id="355" r:id="rId13"/>
    <p:sldId id="356" r:id="rId14"/>
    <p:sldId id="357" r:id="rId15"/>
    <p:sldId id="359" r:id="rId16"/>
    <p:sldId id="360" r:id="rId17"/>
    <p:sldId id="361" r:id="rId18"/>
    <p:sldId id="362" r:id="rId19"/>
    <p:sldId id="363" r:id="rId20"/>
    <p:sldId id="364" r:id="rId21"/>
    <p:sldId id="365" r:id="rId22"/>
    <p:sldId id="366" r:id="rId23"/>
    <p:sldId id="367" r:id="rId24"/>
    <p:sldId id="368" r:id="rId25"/>
    <p:sldId id="369" r:id="rId26"/>
    <p:sldId id="370" r:id="rId27"/>
    <p:sldId id="371" r:id="rId28"/>
    <p:sldId id="387" r:id="rId29"/>
    <p:sldId id="372" r:id="rId30"/>
    <p:sldId id="374" r:id="rId31"/>
    <p:sldId id="375" r:id="rId32"/>
    <p:sldId id="376" r:id="rId33"/>
    <p:sldId id="377" r:id="rId34"/>
    <p:sldId id="378" r:id="rId35"/>
    <p:sldId id="379" r:id="rId36"/>
    <p:sldId id="380" r:id="rId37"/>
    <p:sldId id="381" r:id="rId38"/>
    <p:sldId id="382" r:id="rId39"/>
    <p:sldId id="383" r:id="rId40"/>
    <p:sldId id="384" r:id="rId41"/>
    <p:sldId id="385" r:id="rId42"/>
    <p:sldId id="386" r:id="rId43"/>
    <p:sldId id="373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1"/>
            <p14:sldId id="313"/>
            <p14:sldId id="350"/>
            <p14:sldId id="351"/>
            <p14:sldId id="352"/>
            <p14:sldId id="353"/>
            <p14:sldId id="354"/>
            <p14:sldId id="355"/>
            <p14:sldId id="356"/>
            <p14:sldId id="357"/>
            <p14:sldId id="359"/>
            <p14:sldId id="360"/>
            <p14:sldId id="361"/>
            <p14:sldId id="362"/>
            <p14:sldId id="363"/>
            <p14:sldId id="364"/>
            <p14:sldId id="365"/>
            <p14:sldId id="366"/>
            <p14:sldId id="367"/>
            <p14:sldId id="368"/>
            <p14:sldId id="369"/>
            <p14:sldId id="370"/>
            <p14:sldId id="371"/>
            <p14:sldId id="387"/>
            <p14:sldId id="372"/>
            <p14:sldId id="374"/>
            <p14:sldId id="375"/>
            <p14:sldId id="376"/>
            <p14:sldId id="377"/>
            <p14:sldId id="378"/>
            <p14:sldId id="379"/>
            <p14:sldId id="380"/>
            <p14:sldId id="381"/>
            <p14:sldId id="382"/>
            <p14:sldId id="383"/>
            <p14:sldId id="384"/>
            <p14:sldId id="385"/>
            <p14:sldId id="386"/>
            <p14:sldId id="37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60" d="100"/>
          <a:sy n="60" d="100"/>
        </p:scale>
        <p:origin x="-996" y="-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269773" y="3468914"/>
            <a:ext cx="3746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EG" sz="2800" b="1" dirty="0" smtClean="0">
                <a:solidFill>
                  <a:srgbClr val="00B0F0"/>
                </a:solidFill>
                <a:latin typeface="Alexandria" charset="0"/>
                <a:cs typeface="+mj-cs"/>
              </a:rPr>
              <a:t>استراتيجيات الإعلان والتسويق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+mj-cs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000" b="1" dirty="0" smtClean="0">
                <a:solidFill>
                  <a:schemeClr val="tx1"/>
                </a:solidFill>
                <a:latin typeface="Alexandria" charset="0"/>
                <a:cs typeface="Alexandria" charset="0"/>
              </a:rPr>
              <a:t>1</a:t>
            </a:r>
            <a:endParaRPr lang="en-US" sz="20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530406" y="4802552"/>
            <a:ext cx="12252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 smtClean="0">
                <a:latin typeface="Alexandria" charset="0"/>
                <a:cs typeface="Alexandria" charset="0"/>
              </a:rPr>
              <a:t>MKT 211</a:t>
            </a:r>
            <a:endParaRPr lang="en-US" sz="2000" b="1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1189312" y="6170771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 smtClean="0">
                <a:solidFill>
                  <a:srgbClr val="00B0F0"/>
                </a:solidFill>
                <a:latin typeface="Alexandria" charset="0"/>
                <a:cs typeface="+mj-cs"/>
              </a:rPr>
              <a:t>د.معتز نبيل 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+mj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1189311" y="5830966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 smtClean="0">
                <a:solidFill>
                  <a:srgbClr val="00B0F0"/>
                </a:solidFill>
                <a:latin typeface="Alexandria" charset="0"/>
                <a:cs typeface="+mj-cs"/>
              </a:rPr>
              <a:t>إعداد </a:t>
            </a:r>
            <a:endParaRPr lang="en-US" sz="2800" dirty="0">
              <a:solidFill>
                <a:srgbClr val="00B0F0"/>
              </a:solidFill>
              <a:latin typeface="Alexandria" charset="0"/>
              <a:cs typeface="+mj-cs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47"/>
    </mc:Choice>
    <mc:Fallback xmlns="">
      <p:transition spd="slow" advTm="16447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0" y="1123950"/>
            <a:ext cx="9931779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21387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ماهية الاستراتيجية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1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9"/>
    </mc:Choice>
    <mc:Fallback xmlns="">
      <p:transition spd="slow" advTm="89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5074"/>
            <a:ext cx="3386537" cy="2436125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محتويات المحاضرة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390680" y="1600369"/>
            <a:ext cx="7490145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>
                <a:cs typeface="+mj-cs"/>
              </a:rPr>
              <a:t>تمهيد</a:t>
            </a:r>
            <a:r>
              <a:rPr lang="ar-EG" dirty="0" smtClean="0">
                <a:cs typeface="+mj-cs"/>
              </a:rPr>
              <a:t>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>
                <a:cs typeface="+mj-cs"/>
              </a:rPr>
              <a:t>مفهوم </a:t>
            </a:r>
            <a:r>
              <a:rPr lang="ar-EG" dirty="0" smtClean="0">
                <a:cs typeface="+mj-cs"/>
              </a:rPr>
              <a:t>الاستراتيجية.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>
                <a:cs typeface="+mj-cs"/>
              </a:rPr>
              <a:t>أبعاد </a:t>
            </a:r>
            <a:r>
              <a:rPr lang="ar-EG" dirty="0" smtClean="0">
                <a:cs typeface="+mj-cs"/>
              </a:rPr>
              <a:t>الاستراتيجية.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>
                <a:cs typeface="+mj-cs"/>
              </a:rPr>
              <a:t>ماهية الاستراتيجية </a:t>
            </a:r>
            <a:r>
              <a:rPr lang="ar-EG" dirty="0" smtClean="0">
                <a:cs typeface="+mj-cs"/>
              </a:rPr>
              <a:t>الإعلانية.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>
                <a:cs typeface="+mj-cs"/>
              </a:rPr>
              <a:t>الصعوبات </a:t>
            </a:r>
            <a:r>
              <a:rPr lang="ar-EG" dirty="0" smtClean="0">
                <a:cs typeface="+mj-cs"/>
              </a:rPr>
              <a:t>التي </a:t>
            </a:r>
            <a:r>
              <a:rPr lang="ar-EG" dirty="0">
                <a:cs typeface="+mj-cs"/>
              </a:rPr>
              <a:t>قد تواجه الاستراتيجية </a:t>
            </a:r>
            <a:r>
              <a:rPr lang="ar-EG" dirty="0" smtClean="0">
                <a:cs typeface="+mj-cs"/>
              </a:rPr>
              <a:t>الإعلانية.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 smtClean="0">
                <a:cs typeface="+mj-cs"/>
              </a:rPr>
              <a:t>مميزات </a:t>
            </a:r>
            <a:r>
              <a:rPr lang="ar-EG" dirty="0">
                <a:cs typeface="+mj-cs"/>
              </a:rPr>
              <a:t>الاستراتيجية </a:t>
            </a:r>
            <a:r>
              <a:rPr lang="ar-EG" dirty="0" smtClean="0">
                <a:cs typeface="+mj-cs"/>
              </a:rPr>
              <a:t>الإعلانية. 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>
                <a:cs typeface="+mj-cs"/>
              </a:rPr>
              <a:t>ماهية الاستراتيجيات </a:t>
            </a:r>
            <a:r>
              <a:rPr lang="ar-EG" dirty="0" smtClean="0">
                <a:cs typeface="+mj-cs"/>
              </a:rPr>
              <a:t>التسويقية.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>
                <a:cs typeface="+mj-cs"/>
              </a:rPr>
              <a:t>الفرق بين استراتيجيات التسويق </a:t>
            </a:r>
            <a:r>
              <a:rPr lang="ar-EG" dirty="0" smtClean="0">
                <a:cs typeface="+mj-cs"/>
              </a:rPr>
              <a:t>التقليدى والرقمي.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>
                <a:cs typeface="+mj-cs"/>
              </a:rPr>
              <a:t>مراحل تخطيط استراتيجيات </a:t>
            </a:r>
            <a:r>
              <a:rPr lang="ar-EG" dirty="0" smtClean="0">
                <a:cs typeface="+mj-cs"/>
              </a:rPr>
              <a:t>التسويق.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>
                <a:cs typeface="+mj-cs"/>
              </a:rPr>
              <a:t>أنواع تقييم الاستراتيجية </a:t>
            </a:r>
            <a:r>
              <a:rPr lang="ar-EG" dirty="0" smtClean="0">
                <a:cs typeface="+mj-cs"/>
              </a:rPr>
              <a:t>التسويقية.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 smtClean="0">
                <a:cs typeface="+mj-cs"/>
              </a:rPr>
              <a:t>خاتمة.</a:t>
            </a:r>
            <a:endParaRPr lang="ar-EG" dirty="0"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580"/>
    </mc:Choice>
    <mc:Fallback xmlns="">
      <p:transition spd="slow" advTm="5058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5074"/>
            <a:ext cx="3386537" cy="2436125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تمهيد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429301"/>
            <a:ext cx="8309245" cy="348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الاستراتيجية في الإعلان والتسويق تعني وضع خطة شاملة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لتحديد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الأهداف والسبل التي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ستتبع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لتحقيقها، بما في ذلك اختيار الجمهور المستهدف، ووسائل التواصل المناسبة، ورسالة العلامة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التجارية؛ حيث يتضمن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ذلك أيضًا تحليل المنافسة، وتحديد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نقاط القوة والضعف والفرص والتهديدات للمنشأة،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ووضع خطة للترويج وإدارة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العلاقات العامة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مع العملاء بشكل استراتيجي لضمان تحقيق الأهداف بكفاءة وفعالية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لذلك تُعد الاستراتيجيه المستخدمة من قبل المنشأة هى الخريطة الفكرية التى ستبنى عليها الحملة الإعلانية بمختلف وسائلها ورسائلها.</a:t>
            </a:r>
            <a:endParaRPr lang="en-US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74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382"/>
    </mc:Choice>
    <mc:Fallback xmlns="">
      <p:transition spd="slow" advTm="270382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0" y="1123950"/>
            <a:ext cx="9931780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21146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مفهوم الاستراتيجية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05221" y="1143974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254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94"/>
    </mc:Choice>
    <mc:Fallback xmlns="">
      <p:transition spd="slow" advTm="99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5074"/>
            <a:ext cx="3386537" cy="2436125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242930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مفهوم الاستراتيجية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الاستراتيجية هي خطة شاملة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تحدد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الأهداف الرئيسية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للمنظمة والسبل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التي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ستتبع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لتحقيق تلك الأهداف. </a:t>
            </a:r>
            <a:endParaRPr lang="ar-EG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تتضمن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الاستراتيجية اتخاذ القرارات الحاسمة حول كيفية تخصيص الموارد والجهود لضمان تحقيق الرؤية والأهداف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المحددة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مسبقًا بشكل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فعّال؛ حيث تعتبر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الاستراتيجية جزءًا أساسيًا من عملية التخطيط والتنفيذ في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المنظمات؛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سواء كانت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ربحية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أو غير ربحية.</a:t>
            </a:r>
            <a:endParaRPr lang="en-US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17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914"/>
    </mc:Choice>
    <mc:Fallback xmlns="">
      <p:transition spd="slow" advTm="143914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5074"/>
            <a:ext cx="3386537" cy="2436125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242930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مفهوم الاستراتيجية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لذلك تُعد الاستراتيجية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هي خطة أو مجموعة من التوجهات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التى تهدف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إلى تحقيق هدف معين على المدى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الطويل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في سياق الأعمال التجارية،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حيث تشير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الاستراتيجية إلى الطريقة التي تخطط بها الشركة للوصول إلى أهدافها التنافسية والنجاح في السوق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892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413"/>
    </mc:Choice>
    <mc:Fallback xmlns="">
      <p:transition spd="slow" advTm="91413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5074"/>
            <a:ext cx="3386537" cy="2436125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242930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مفهوم الاستراتيجية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لذلك تشمل الاستراتيجية:</a:t>
            </a:r>
          </a:p>
          <a:p>
            <a:pPr marL="34290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الأهداف:</a:t>
            </a:r>
            <a:r>
              <a:rPr lang="ar-EG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ما تريد المنظمة تحقيقه.</a:t>
            </a:r>
          </a:p>
          <a:p>
            <a:pPr marL="34290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الموارد:</a:t>
            </a:r>
            <a:r>
              <a:rPr lang="ar-EG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الأصول والقدرات التي تمتلكها المنظمة.</a:t>
            </a:r>
          </a:p>
          <a:p>
            <a:pPr marL="34290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البيئة:</a:t>
            </a:r>
            <a:r>
              <a:rPr lang="ar-EG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فهم السوق والمنافسين والعوامل الخارجية الأخرى.</a:t>
            </a:r>
          </a:p>
          <a:p>
            <a:pPr marL="34290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الوسائل:</a:t>
            </a:r>
            <a:r>
              <a:rPr lang="ar-EG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الطرق والأساليب التي تستخدم لتنفيذ الخطة.</a:t>
            </a:r>
            <a:endParaRPr lang="en-US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613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430"/>
    </mc:Choice>
    <mc:Fallback xmlns="">
      <p:transition spd="slow" advTm="9643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0" y="1123950"/>
            <a:ext cx="9931779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19367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أبعاد الاستراتيجية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05221" y="1143974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28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03"/>
    </mc:Choice>
    <mc:Fallback xmlns="">
      <p:transition spd="slow" advTm="79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5074"/>
            <a:ext cx="3386537" cy="2436125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242930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أبعاد الاستراتيجية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في السياق العام، تتضمن الاستراتيجية عدة أبعاد أساسية قد تختلف تبعاً للمجال، لكن بالنسبة للأعمال التجارية، تشمل أبعاد الاستراتيجية ما يلي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الأهداف: تحديد الأهداف والغايات التي تسعى المنظمة لتحقيقها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الموقع الاستراتيجي: تحديد مكانة المنظمة في السوق بالنسبة للمنافسين والعملاء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الموارد: تقييم الموارد المتاحة كالمال والبشر والتكنولوجيا، وكيف يمكن استغلالها بفعالية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النطاق: التعرف على الأسواق التي ستعمل فيها الشركة والمنتجات أو الخدمات التي ستقدمها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233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101"/>
    </mc:Choice>
    <mc:Fallback xmlns="">
      <p:transition spd="slow" advTm="241101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5074"/>
            <a:ext cx="3386537" cy="2436125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242930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أبعاد الاستراتيجية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37433" y="2553136"/>
            <a:ext cx="8309245" cy="348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الميزة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التنافسية: تحديد العوامل التي تجعل المنظمة تبرز عن المنافسين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الخطة الاستراتيجية: وضع خطة محددة لتنفيذ الاستراتيجية تتضمن الأهداف والمبادرات والمشاريع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التنفيذ: تطبيق الخطة الاستراتيجية وتحقيق الأهداف المرجوة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التقييم والتحكم: مراقبة التقدم وتقييم الأداء لضمان البقاء على المسار الصحيح وتعديل الاستراتيجية عند الضرورة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rtl="1">
              <a:lnSpc>
                <a:spcPct val="150000"/>
              </a:lnSpc>
              <a:buFont typeface="Arial" pitchFamily="34" charset="0"/>
              <a:buChar char="•"/>
            </a:pPr>
            <a:endParaRPr lang="ar-EG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101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7906"/>
    </mc:Choice>
    <mc:Fallback xmlns="">
      <p:transition spd="slow" advTm="257906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5074"/>
            <a:ext cx="3386537" cy="2436125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242930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أبعاد الاستراتيجية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+mj-lt"/>
              <a:buAutoNum type="arabicPeriod" startAt="9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البيئة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الداخلية والخارجية: أخذ العوامل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الداخلية والخارجية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(كالتغيرات التكنولوجية، والتغيرات الاقتصادية أو السياسية) في الاعتبار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algn="just" rtl="1">
              <a:lnSpc>
                <a:spcPct val="150000"/>
              </a:lnSpc>
            </a:pPr>
            <a:endParaRPr lang="ar-EG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63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692"/>
    </mc:Choice>
    <mc:Fallback xmlns="">
      <p:transition spd="slow" advTm="64692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0" y="1123950"/>
            <a:ext cx="9931779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29835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ماهية الاستراتيجية الإعلانية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05221" y="1143974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6655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91"/>
    </mc:Choice>
    <mc:Fallback xmlns="">
      <p:transition spd="slow" advTm="101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3" cy="2317533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30313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ماهية الاستراتيجية الإعلانية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100" u="sng" dirty="0">
                <a:latin typeface="Times New Roman" pitchFamily="18" charset="0"/>
                <a:cs typeface="Times New Roman" pitchFamily="18" charset="0"/>
              </a:rPr>
              <a:t>الاستراتيجية </a:t>
            </a:r>
            <a:r>
              <a:rPr lang="ar-EG" sz="2100" u="sng" dirty="0" smtClean="0">
                <a:latin typeface="Times New Roman" pitchFamily="18" charset="0"/>
                <a:cs typeface="Times New Roman" pitchFamily="18" charset="0"/>
              </a:rPr>
              <a:t>الإعلانية: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 هي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خطة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تستخدم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لوضع الإعلانات بطريقة تساعد على تحقيق أهداف العلامة التجارية. </a:t>
            </a:r>
            <a:endParaRPr lang="ar-EG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حيث تعتمد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الاستراتيجية الإعلانية على معرفة الجمهور المستهدف، تحديد الرسائل الأساسية، اختيار الوسائط الإعلانية المناسبة، وتنفيذ حملات تسويقية تدفع المستهلكين للتفاعل مع العلامة التجارية وشراء منتجاتها أو خدماتها. </a:t>
            </a:r>
            <a:endParaRPr lang="ar-EG" sz="21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795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604"/>
    </mc:Choice>
    <mc:Fallback xmlns="">
      <p:transition spd="slow" advTm="124604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3" cy="2317533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30313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ماهية الاستراتيجية الإعلانية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348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u="sng" dirty="0">
                <a:latin typeface="Times New Roman" pitchFamily="18" charset="0"/>
                <a:cs typeface="Times New Roman" pitchFamily="18" charset="0"/>
              </a:rPr>
              <a:t>تتضمن العناصر الأساسية للإستراتيجية الإعلانية ما يلي</a:t>
            </a:r>
            <a:r>
              <a:rPr lang="ar-EG" sz="2100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تحديد الجمهور المستهدف: فهم السمات الديموغرافية والنفسية للعملاء المحتملين.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صياغة الرسالة: تطوير رسائل إعلانية قوية تعكس قيم العلامة التجارية وتلبي احتياجات العملاء.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اختيار الوسائط: تحديد القنوات الإعلانية المثلى مثل الإعلانات التلفزيونية، الراديو، الإنترنت، الصحف والمجلات، لوحات الإعلانات وغيرها.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تحديد الميزانية: التخطيط المالي للحملة الإعلانية لضمان أفضل استغلال للموارد.</a:t>
            </a:r>
          </a:p>
        </p:txBody>
      </p:sp>
    </p:spTree>
    <p:extLst>
      <p:ext uri="{BB962C8B-B14F-4D97-AF65-F5344CB8AC3E}">
        <p14:creationId xmlns:p14="http://schemas.microsoft.com/office/powerpoint/2010/main" val="426008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431"/>
    </mc:Choice>
    <mc:Fallback xmlns="">
      <p:transition spd="slow" advTm="148431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3" cy="2317533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30313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ماهية الاستراتيجية الإعلانية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جدولة الإعلانات: تحديد توقيت وتكرار الإعلانات لتعظيم الوصول للجمهور المستهدف.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تقييم الأداء: تحليل النتائج ومدى فعالية الإعلانات عبر مؤشرات الأداء الرئيسية مثل الوعي بالعلامة التجارية ومعدلات التحويل.</a:t>
            </a:r>
          </a:p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لذلك فأن الاستراتيجية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الإعلانية الفعالة تدعم أهداف العلامة التجارية العامة وتساهم في تحقيق النمو والنجاح في السوق.</a:t>
            </a:r>
          </a:p>
        </p:txBody>
      </p:sp>
    </p:spTree>
    <p:extLst>
      <p:ext uri="{BB962C8B-B14F-4D97-AF65-F5344CB8AC3E}">
        <p14:creationId xmlns:p14="http://schemas.microsoft.com/office/powerpoint/2010/main" val="2792011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337"/>
    </mc:Choice>
    <mc:Fallback xmlns="">
      <p:transition spd="slow" advTm="126337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0" y="1123950"/>
            <a:ext cx="9931780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6136397" y="1245907"/>
            <a:ext cx="49231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الصعوبات التى قد تواجه الاستراتيجية الإعلانية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05221" y="1143974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36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93"/>
    </mc:Choice>
    <mc:Fallback xmlns="">
      <p:transition spd="slow" advTm="112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3" cy="2317533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4858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الصعوبات التى قد تواجه الاستراتيجية الإعلانية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في سياق الاستراتيجية الإعلانية، تواجه الشركات عدة صعوبات قد تؤثر على نجاح حملاتها الإعلانية، وتشمل هذه الصعوبات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التغيرات في السوق: تتأثر الاستراتيجيات الإعلانية بشكل كبير بتغيرات السوق، مثل الاتجاهات الجديدة، المنافسين الجدد، وتغير سلوك المستهلكين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محدودية الميزانية: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قد تُصعب الميزانية المتاحة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من قدرة الشركات على التوسع في الإعلانات أو استخدام وسائط إعلامية معينة.</a:t>
            </a:r>
          </a:p>
        </p:txBody>
      </p:sp>
    </p:spTree>
    <p:extLst>
      <p:ext uri="{BB962C8B-B14F-4D97-AF65-F5344CB8AC3E}">
        <p14:creationId xmlns:p14="http://schemas.microsoft.com/office/powerpoint/2010/main" val="4272584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780"/>
    </mc:Choice>
    <mc:Fallback xmlns="">
      <p:transition spd="slow" advTm="9678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3" cy="2317533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4858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الصعوبات التى قد تواجه الاستراتيجية الإعلانية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وصول للجمهور المستهدف: قد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يكون الوصول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إلى الجمهور المستهدف بشكل دقيق أمرًا صعبًا، خاصة مع تزايد وسائل التواصل وانتشار الإعلانات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التمييز والتأثير: في سوق مليء بالإعلانات، قد يكون من الصعب خلق إعلانات مؤثرة ومميزة تجذب انتباه المستهلك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التكنولوجيا والابتكار: يتطلب مواكبة التطورات التكنولوجية واستخدام أدوات إعلانية جديدة استثمارًا مستمرًا وتطوير للمهارات.</a:t>
            </a:r>
          </a:p>
        </p:txBody>
      </p:sp>
    </p:spTree>
    <p:extLst>
      <p:ext uri="{BB962C8B-B14F-4D97-AF65-F5344CB8AC3E}">
        <p14:creationId xmlns:p14="http://schemas.microsoft.com/office/powerpoint/2010/main" val="284233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264"/>
    </mc:Choice>
    <mc:Fallback xmlns="">
      <p:transition spd="slow" advTm="144264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3" cy="2317533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4858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الصعوبات التى قد تواجه الاستراتيجية الإعلانية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+mj-lt"/>
              <a:buAutoNum type="arabicPeriod" startAt="6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قياس الأداء: يمكن أن يكون تقييم فعالية الإعلان وحساب عائد الاستثمار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ROI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) تحديًا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، خاصة مع وجود متغيرات كثيرة تؤثر على سلوك المستهلك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6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اللوائح والقوانين: تخضع الإعلانات للوائح تنظيمية قد تعرقل الشركات من استخدام استراتيجيات إعلانية معينة أو محتويات دعائية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6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التغييرات التكنولوجية: مثل انتشار مانع الإعلانات وتأثير الذكاء الاصطناعي على تجربة الإعلان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0613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454"/>
    </mc:Choice>
    <mc:Fallback xmlns="">
      <p:transition spd="slow" advTm="92454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3" cy="2317533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4858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الصعوبات التى قد تواجه الاستراتيجية الإعلانية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1003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+mj-lt"/>
              <a:buAutoNum type="arabicPeriod" startAt="9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استجابة المنافسين: قد تؤدي الإعلانات إلى ردود فعل من المنافسين يمكن أن تؤثر على استراتيجية الشركة ونتائجها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768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694"/>
    </mc:Choice>
    <mc:Fallback xmlns="">
      <p:transition spd="slow" advTm="40694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0" y="1123950"/>
            <a:ext cx="9931780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6136397" y="1245907"/>
            <a:ext cx="32528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مميزات الاستراتيجية الإعلانية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05221" y="1143974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577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59"/>
    </mc:Choice>
    <mc:Fallback xmlns="">
      <p:transition spd="slow" advTm="96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3" cy="2317533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30" y="1412953"/>
            <a:ext cx="3234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مميزات الاستراتيجية الإعلانية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488383"/>
            <a:ext cx="8309245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 fontAlgn="t">
              <a:buFont typeface="Wingdings" pitchFamily="2" charset="2"/>
              <a:buChar char="Ø"/>
            </a:pPr>
            <a:r>
              <a:rPr lang="ar-EG" sz="2000" u="sng" dirty="0">
                <a:cs typeface="+mj-cs"/>
              </a:rPr>
              <a:t>مزايا الاستراتيجية الإعلانية الجيدة </a:t>
            </a:r>
            <a:r>
              <a:rPr lang="ar-EG" sz="2000" u="sng" dirty="0" smtClean="0">
                <a:cs typeface="+mj-cs"/>
              </a:rPr>
              <a:t>:</a:t>
            </a:r>
            <a:endParaRPr lang="ar-EG" sz="2000" u="sng" dirty="0" smtClean="0">
              <a:latin typeface="Times New Roman" pitchFamily="18" charset="0"/>
              <a:cs typeface="+mj-cs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التركيز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والوضوح: تساعد الاستراتيجية الإعلانية في تحديد رسالة واضحة تجاه الجمهور المستهدف.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الكفاءة المالية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: تسهم في تحسين استخدام الميزانية المتاحة من خلال توجيه الإعلانات نحو القنوات الأكثر فعالية.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الوصول للجمهور المستهدف: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اختيار الوسائل الإعلانية المناسبة داخل الاستراتيجية الإعلانية يمكن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من نشر الإعلانات بطريقة تحقق أقصى قدر من التأثير على الجمهور المنشود.</a:t>
            </a:r>
          </a:p>
        </p:txBody>
      </p:sp>
    </p:spTree>
    <p:extLst>
      <p:ext uri="{BB962C8B-B14F-4D97-AF65-F5344CB8AC3E}">
        <p14:creationId xmlns:p14="http://schemas.microsoft.com/office/powerpoint/2010/main" val="3141983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351"/>
    </mc:Choice>
    <mc:Fallback xmlns="">
      <p:transition spd="slow" advTm="86351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3" cy="2317533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30" y="1412953"/>
            <a:ext cx="3234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مميزات الاستراتيجية الإعلانية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237675"/>
            <a:ext cx="830924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 fontAlgn="t">
              <a:lnSpc>
                <a:spcPct val="150000"/>
              </a:lnSpc>
              <a:buFont typeface="+mj-lt"/>
              <a:buAutoNum type="arabicPeriod" startAt="4"/>
            </a:pP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تقوية العلامة التجارية: </a:t>
            </a:r>
            <a:r>
              <a:rPr lang="ar-EG" sz="2400" dirty="0" smtClean="0">
                <a:latin typeface="Times New Roman" pitchFamily="18" charset="0"/>
                <a:cs typeface="Times New Roman" pitchFamily="18" charset="0"/>
              </a:rPr>
              <a:t>حيث تعمل الاستراتيجية الإعلانية على تعزيز </a:t>
            </a: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الوعي بالعلامة التجارية وتبني </a:t>
            </a:r>
            <a:r>
              <a:rPr lang="ar-EG" sz="2400" dirty="0" smtClean="0">
                <a:latin typeface="Times New Roman" pitchFamily="18" charset="0"/>
                <a:cs typeface="Times New Roman" pitchFamily="18" charset="0"/>
              </a:rPr>
              <a:t>الصورة الإيجابية </a:t>
            </a: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طويلة الأمد.</a:t>
            </a:r>
          </a:p>
          <a:p>
            <a:pPr marL="457200" indent="-457200" algn="just" rtl="1" fontAlgn="t">
              <a:lnSpc>
                <a:spcPct val="150000"/>
              </a:lnSpc>
              <a:buFont typeface="+mj-lt"/>
              <a:buAutoNum type="arabicPeriod" startAt="4"/>
            </a:pPr>
            <a:r>
              <a:rPr lang="ar-EG" sz="2400" dirty="0" smtClean="0">
                <a:latin typeface="Times New Roman" pitchFamily="18" charset="0"/>
                <a:cs typeface="Times New Roman" pitchFamily="18" charset="0"/>
              </a:rPr>
              <a:t>التمايز </a:t>
            </a: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التنافسي: تبرز </a:t>
            </a:r>
            <a:r>
              <a:rPr lang="ar-EG" sz="2400" dirty="0" smtClean="0">
                <a:latin typeface="Times New Roman" pitchFamily="18" charset="0"/>
                <a:cs typeface="Times New Roman" pitchFamily="18" charset="0"/>
              </a:rPr>
              <a:t>الاستراتيجية الإعلانية ميزات </a:t>
            </a: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الشركة أو </a:t>
            </a:r>
            <a:r>
              <a:rPr lang="ar-EG" sz="2400" dirty="0" smtClean="0">
                <a:latin typeface="Times New Roman" pitchFamily="18" charset="0"/>
                <a:cs typeface="Times New Roman" pitchFamily="18" charset="0"/>
              </a:rPr>
              <a:t>المنتجات </a:t>
            </a: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الفريدة التي تميزها عن المنافسين</a:t>
            </a:r>
            <a:r>
              <a:rPr lang="ar-EG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 rtl="1" fontAlgn="t">
              <a:lnSpc>
                <a:spcPct val="150000"/>
              </a:lnSpc>
              <a:buFont typeface="+mj-lt"/>
              <a:buAutoNum type="arabicPeriod" startAt="4"/>
            </a:pP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تعزيز العلاقات: </a:t>
            </a:r>
            <a:r>
              <a:rPr lang="ar-EG" sz="2400" dirty="0" smtClean="0">
                <a:latin typeface="Times New Roman" pitchFamily="18" charset="0"/>
                <a:cs typeface="Times New Roman" pitchFamily="18" charset="0"/>
              </a:rPr>
              <a:t>حيث تقوي الاستراتيجية الإعلانية </a:t>
            </a: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العلاقة بين العلامة التجارية والعملاء عبر التواصل المستمر</a:t>
            </a:r>
            <a:r>
              <a:rPr lang="ar-EG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61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746"/>
    </mc:Choice>
    <mc:Fallback xmlns="">
      <p:transition spd="slow" advTm="101746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3" cy="2317533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30" y="1412953"/>
            <a:ext cx="3234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مميزات الاستراتيجية الإعلانية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237675"/>
            <a:ext cx="83092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 fontAlgn="t">
              <a:lnSpc>
                <a:spcPct val="150000"/>
              </a:lnSpc>
              <a:buFont typeface="+mj-lt"/>
              <a:buAutoNum type="arabicPeriod" startAt="7"/>
            </a:pPr>
            <a:r>
              <a:rPr lang="ar-EG" sz="2400" dirty="0" smtClean="0">
                <a:latin typeface="Times New Roman" pitchFamily="18" charset="0"/>
                <a:cs typeface="Times New Roman" pitchFamily="18" charset="0"/>
              </a:rPr>
              <a:t>الاستدامة</a:t>
            </a: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ar-EG" sz="2400" dirty="0" smtClean="0">
                <a:latin typeface="Times New Roman" pitchFamily="18" charset="0"/>
                <a:cs typeface="Times New Roman" pitchFamily="18" charset="0"/>
              </a:rPr>
              <a:t>حيث تشجع </a:t>
            </a: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على بناء استراتيجيات إعلانية طويلة الأجل بدلاً من الاعتماد على حملات قصيرة الأمد.</a:t>
            </a:r>
          </a:p>
          <a:p>
            <a:pPr marL="457200" indent="-457200" algn="just" rtl="1" fontAlgn="t">
              <a:lnSpc>
                <a:spcPct val="150000"/>
              </a:lnSpc>
              <a:buFont typeface="+mj-lt"/>
              <a:buAutoNum type="arabicPeriod" startAt="7"/>
            </a:pP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التكامل: تساعد </a:t>
            </a:r>
            <a:r>
              <a:rPr lang="ar-EG" sz="2400" dirty="0" smtClean="0">
                <a:latin typeface="Times New Roman" pitchFamily="18" charset="0"/>
                <a:cs typeface="Times New Roman" pitchFamily="18" charset="0"/>
              </a:rPr>
              <a:t>الاستراتيجيات الإعلانية على </a:t>
            </a: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تنسيق الإعلانات عبر مختلف القنوات لخلق تجربة متكاملة للعملاء.</a:t>
            </a:r>
          </a:p>
        </p:txBody>
      </p:sp>
    </p:spTree>
    <p:extLst>
      <p:ext uri="{BB962C8B-B14F-4D97-AF65-F5344CB8AC3E}">
        <p14:creationId xmlns:p14="http://schemas.microsoft.com/office/powerpoint/2010/main" val="2180059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184"/>
    </mc:Choice>
    <mc:Fallback xmlns="">
      <p:transition spd="slow" advTm="108184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1" y="1123950"/>
            <a:ext cx="9931780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5952051" y="1245907"/>
            <a:ext cx="33121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ماهية </a:t>
            </a:r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الاستراتيجيات التسويقية </a:t>
            </a:r>
            <a:endParaRPr lang="ar-EG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05221" y="1143974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68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34"/>
    </mc:Choice>
    <mc:Fallback xmlns="">
      <p:transition spd="slow" advTm="88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5773"/>
            <a:ext cx="3406238" cy="1916009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30" y="1412953"/>
            <a:ext cx="3234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ماهية الاستراتيجيات </a:t>
            </a:r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التسويقية</a:t>
            </a:r>
            <a:endParaRPr lang="ar-EG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322312"/>
            <a:ext cx="8309245" cy="348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 fontAlgn="t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b="1" u="sng" dirty="0">
                <a:latin typeface="Times New Roman" pitchFamily="18" charset="0"/>
                <a:cs typeface="Times New Roman" pitchFamily="18" charset="0"/>
              </a:rPr>
              <a:t>مفهوم استراتيجيات </a:t>
            </a: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التسويق:</a:t>
            </a:r>
          </a:p>
          <a:p>
            <a:pPr algn="just" rtl="1" fontAlgn="t">
              <a:lnSpc>
                <a:spcPct val="150000"/>
              </a:lnSpc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استراتيجيات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هي الخطط والأساليب التي تستخدمها الشركات لتحقيق أهدافها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التسويقية، حيث تشمل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هذه الأهداف بشكل عام زيادة الوعي بالعلامة التجارية، جذب العملاء الجدد، الحفاظ على العملاء الحاليين، وتعزيز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المبيعات، لذلك تعتمد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استراتيجيات التسويق على فهم دقيق للسوق المستهدف، المنافسين، والعوامل البيئية الأخرى المؤثرة.</a:t>
            </a:r>
          </a:p>
          <a:p>
            <a:pPr algn="just" rtl="1" fontAlgn="t">
              <a:lnSpc>
                <a:spcPct val="150000"/>
              </a:lnSpc>
            </a:pPr>
            <a:endParaRPr lang="ar-EG" sz="2100" b="1" dirty="0">
              <a:latin typeface="Times New Roman" pitchFamily="18" charset="0"/>
              <a:cs typeface="Times New Roman" pitchFamily="18" charset="0"/>
            </a:endParaRPr>
          </a:p>
          <a:p>
            <a:pPr algn="just" rtl="1" fontAlgn="t">
              <a:lnSpc>
                <a:spcPct val="150000"/>
              </a:lnSpc>
            </a:pPr>
            <a:endParaRPr lang="ar-EG" sz="21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653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666"/>
    </mc:Choice>
    <mc:Fallback xmlns="">
      <p:transition spd="slow" advTm="85666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1" y="1123950"/>
            <a:ext cx="9931780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6263532" y="1155869"/>
            <a:ext cx="43091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EG" sz="20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الفرق بين استراتيجيات التسويق التقليدى والرقمي</a:t>
            </a:r>
            <a:endParaRPr lang="ar-EG" sz="2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05221" y="1143974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7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09"/>
    </mc:Choice>
    <mc:Fallback xmlns="">
      <p:transition spd="slow" advTm="105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5773"/>
            <a:ext cx="3406238" cy="1916009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4569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الفرق بين استراتيجيات التسويق التقليدى والرقمي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322312"/>
            <a:ext cx="8309245" cy="348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 fontAlgn="t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b="1" u="sng" dirty="0">
                <a:latin typeface="Times New Roman" pitchFamily="18" charset="0"/>
                <a:cs typeface="Times New Roman" pitchFamily="18" charset="0"/>
              </a:rPr>
              <a:t>استراتيجيات التسويق التقليدي والتسويق الرقمي تختلف في عدة جوانب رئيسية:</a:t>
            </a:r>
          </a:p>
          <a:p>
            <a:pPr marL="457200" indent="-457200" algn="just" rtl="1" fontAlgn="t">
              <a:lnSpc>
                <a:spcPct val="150000"/>
              </a:lnSpc>
              <a:buFont typeface="+mj-lt"/>
              <a:buAutoNum type="arabicPeriod"/>
            </a:pPr>
            <a:r>
              <a:rPr lang="ar-EG" sz="2100" b="1" u="sng" dirty="0">
                <a:latin typeface="Times New Roman" pitchFamily="18" charset="0"/>
                <a:cs typeface="Times New Roman" pitchFamily="18" charset="0"/>
              </a:rPr>
              <a:t>القنوات</a:t>
            </a: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ar-EG" sz="2100" b="1" u="sng" dirty="0">
              <a:latin typeface="Times New Roman" pitchFamily="18" charset="0"/>
              <a:cs typeface="Times New Roman" pitchFamily="18" charset="0"/>
            </a:endParaRPr>
          </a:p>
          <a:p>
            <a:pPr marL="682625" algn="just" rtl="1" fontAlgn="t">
              <a:lnSpc>
                <a:spcPct val="150000"/>
              </a:lnSpc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التقليدي يستخدم قنوات مثل التلفزيون، الراديو، الصحف، المجلات، اللوحات الإعلانية، والمنشورات.</a:t>
            </a:r>
          </a:p>
          <a:p>
            <a:pPr marL="682625" algn="just" rtl="1" fontAlgn="t">
              <a:lnSpc>
                <a:spcPct val="150000"/>
              </a:lnSpc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الرقمي يعتمد على الإنترنت وأدواته مثل محركات البحث، الإعلانات على الإنترنت، التسويق عبر البريد الإلكتروني، ووسائل التواصل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الاجتماعي.</a:t>
            </a:r>
            <a:endParaRPr lang="ar-EG" sz="2100" b="1" dirty="0">
              <a:latin typeface="Times New Roman" pitchFamily="18" charset="0"/>
              <a:cs typeface="Times New Roman" pitchFamily="18" charset="0"/>
            </a:endParaRPr>
          </a:p>
          <a:p>
            <a:pPr algn="just" rtl="1" fontAlgn="t">
              <a:lnSpc>
                <a:spcPct val="150000"/>
              </a:lnSpc>
            </a:pPr>
            <a:endParaRPr lang="ar-EG" sz="21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06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233"/>
    </mc:Choice>
    <mc:Fallback xmlns="">
      <p:transition spd="slow" advTm="65233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5773"/>
            <a:ext cx="3406238" cy="1916009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30" y="1412953"/>
            <a:ext cx="44218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الفرق بين استراتيجيات التسويق التقليدى والرقمي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571580" y="2322312"/>
            <a:ext cx="8309245" cy="4455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 fontAlgn="t">
              <a:lnSpc>
                <a:spcPct val="150000"/>
              </a:lnSpc>
              <a:buFont typeface="+mj-lt"/>
              <a:buAutoNum type="arabicPeriod" startAt="2"/>
            </a:pP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التفاعلية</a:t>
            </a:r>
            <a:r>
              <a:rPr lang="ar-EG" sz="2100" b="1" u="sng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682625" algn="just" rtl="1" fontAlgn="t">
              <a:lnSpc>
                <a:spcPct val="150000"/>
              </a:lnSpc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التقليدي يعد أحادي الاتجاه حيث تقدم المعلومات للمستهلكين دون تفاعل مباشر.</a:t>
            </a:r>
          </a:p>
          <a:p>
            <a:pPr marL="682625" algn="just" rtl="1" fontAlgn="t">
              <a:lnSpc>
                <a:spcPct val="150000"/>
              </a:lnSpc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الرقمي ثنائي الاتجاه ويشجع على التفاعل والحوار مع الجمهور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 fontAlgn="t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b="1" u="sng" dirty="0">
                <a:latin typeface="Times New Roman" pitchFamily="18" charset="0"/>
                <a:cs typeface="Times New Roman" pitchFamily="18" charset="0"/>
              </a:rPr>
              <a:t>تحليل البيانات والقياس</a:t>
            </a: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 rtl="1" fontAlgn="t">
              <a:lnSpc>
                <a:spcPct val="150000"/>
              </a:lnSpc>
            </a:pPr>
            <a:r>
              <a:rPr lang="ar-EG" sz="2100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التقليدي يواجه تحديات في قياس الأداء بدقة وبشكل فوري.</a:t>
            </a:r>
          </a:p>
          <a:p>
            <a:pPr algn="just" rtl="1" fontAlgn="t">
              <a:lnSpc>
                <a:spcPct val="150000"/>
              </a:lnSpc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	التسويق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الرقمي يوفر إمكانية تحليل البيانات بشكل مفصل ووقتي، وقياس نتائج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	الحملات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بدقة.</a:t>
            </a:r>
          </a:p>
          <a:p>
            <a:pPr marL="682625" algn="just" rtl="1" fontAlgn="t">
              <a:lnSpc>
                <a:spcPct val="150000"/>
              </a:lnSpc>
            </a:pPr>
            <a:endParaRPr lang="ar-EG" sz="2100" b="1" dirty="0">
              <a:latin typeface="Times New Roman" pitchFamily="18" charset="0"/>
              <a:cs typeface="Times New Roman" pitchFamily="18" charset="0"/>
            </a:endParaRPr>
          </a:p>
          <a:p>
            <a:pPr marL="682625" algn="just" rtl="1" fontAlgn="t">
              <a:lnSpc>
                <a:spcPct val="150000"/>
              </a:lnSpc>
            </a:pPr>
            <a:endParaRPr lang="ar-EG" sz="21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64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823"/>
    </mc:Choice>
    <mc:Fallback xmlns="">
      <p:transition spd="slow" advTm="161823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5773"/>
            <a:ext cx="3406238" cy="1916009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30" y="1412953"/>
            <a:ext cx="43126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الفرق بين استراتيجيات التسويق التقليدى والرقمي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322312"/>
            <a:ext cx="830924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 fontAlgn="t">
              <a:lnSpc>
                <a:spcPct val="150000"/>
              </a:lnSpc>
              <a:buFont typeface="+mj-lt"/>
              <a:buAutoNum type="arabicPeriod" startAt="4"/>
            </a:pP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الجمهور:</a:t>
            </a:r>
          </a:p>
          <a:p>
            <a:pPr marL="968375" algn="just" rtl="1" fontAlgn="t">
              <a:lnSpc>
                <a:spcPct val="150000"/>
              </a:lnSpc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التقليدي يستهدف عادةً جمهورًا عريضًا وأقل تخصصًا.</a:t>
            </a:r>
          </a:p>
          <a:p>
            <a:pPr marL="968375" algn="just" rtl="1" fontAlgn="t">
              <a:lnSpc>
                <a:spcPct val="150000"/>
              </a:lnSpc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الرقمي يسمح بتقسيم الجمهور واستهدافه بطريقة أكثر تحديدًا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 rtl="1" fontAlgn="t">
              <a:lnSpc>
                <a:spcPct val="150000"/>
              </a:lnSpc>
              <a:buFont typeface="+mj-lt"/>
              <a:buAutoNum type="arabicPeriod" startAt="5"/>
            </a:pPr>
            <a:r>
              <a:rPr lang="ar-EG" sz="2100" b="1" u="sng" dirty="0">
                <a:latin typeface="Times New Roman" pitchFamily="18" charset="0"/>
                <a:cs typeface="Times New Roman" pitchFamily="18" charset="0"/>
              </a:rPr>
              <a:t>المرونة والتحكم</a:t>
            </a: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 rtl="1" fontAlgn="t">
              <a:lnSpc>
                <a:spcPct val="150000"/>
              </a:lnSpc>
            </a:pPr>
            <a:r>
              <a:rPr lang="ar-EG" sz="2100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التقليدي أقل مرونة ويصعب تعديل الحملات بمجرد بدئها.</a:t>
            </a:r>
          </a:p>
          <a:p>
            <a:pPr algn="just" rtl="1" fontAlgn="t">
              <a:lnSpc>
                <a:spcPct val="150000"/>
              </a:lnSpc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	التسويق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الرقمي يتميز بمرونته العالية وإمكانية تعديل الحملات وتحسينها في الوقت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	الحقيقي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b="1" dirty="0">
              <a:latin typeface="Times New Roman" pitchFamily="18" charset="0"/>
              <a:cs typeface="Times New Roman" pitchFamily="18" charset="0"/>
            </a:endParaRPr>
          </a:p>
          <a:p>
            <a:pPr marL="682625" algn="just" rtl="1" fontAlgn="t">
              <a:lnSpc>
                <a:spcPct val="150000"/>
              </a:lnSpc>
            </a:pPr>
            <a:endParaRPr lang="ar-EG" sz="21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31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982"/>
    </mc:Choice>
    <mc:Fallback xmlns="">
      <p:transition spd="slow" advTm="179982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5773"/>
            <a:ext cx="3406238" cy="1916009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43126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الفرق بين استراتيجيات التسويق التقليدى والرقمي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322312"/>
            <a:ext cx="830924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 fontAlgn="t">
              <a:lnSpc>
                <a:spcPct val="150000"/>
              </a:lnSpc>
              <a:buFont typeface="+mj-lt"/>
              <a:buAutoNum type="arabicPeriod" startAt="6"/>
            </a:pP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التكلفة:</a:t>
            </a:r>
          </a:p>
          <a:p>
            <a:pPr marL="968375" algn="just" rtl="1" fontAlgn="t">
              <a:lnSpc>
                <a:spcPct val="150000"/>
              </a:lnSpc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التقليدي غالبًا ما يتطلب ميزانيات أكبر للإعلان.</a:t>
            </a:r>
          </a:p>
          <a:p>
            <a:pPr marL="968375" algn="just" rtl="1" fontAlgn="t">
              <a:lnSpc>
                <a:spcPct val="150000"/>
              </a:lnSpc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الرقمي يقدم خيارات أكثر تنوعًا وأقل تكلفة، ومناسب لجميع الشركات بما فيها الصغيرة والناشئة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656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627"/>
    </mc:Choice>
    <mc:Fallback xmlns="">
      <p:transition spd="slow" advTm="69627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1" y="1123950"/>
            <a:ext cx="9931780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6349915" y="1155869"/>
            <a:ext cx="31598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EG" sz="20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مراحل تخطيط استراتيجيات التسويق</a:t>
            </a:r>
            <a:endParaRPr lang="ar-EG" sz="2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05221" y="1143974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497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32"/>
    </mc:Choice>
    <mc:Fallback xmlns="">
      <p:transition spd="slow" advTm="83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5773"/>
            <a:ext cx="3406238" cy="1916009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37531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مراحل تخطيط استراتيجيات التسويق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u="sng" dirty="0">
                <a:latin typeface="Times New Roman" pitchFamily="18" charset="0"/>
                <a:cs typeface="Times New Roman" pitchFamily="18" charset="0"/>
              </a:rPr>
              <a:t>مراحل تخطيط استراتيجيات </a:t>
            </a:r>
            <a:r>
              <a:rPr lang="ar-EG" sz="2100" u="sng" dirty="0" smtClean="0">
                <a:latin typeface="Times New Roman" pitchFamily="18" charset="0"/>
                <a:cs typeface="Times New Roman" pitchFamily="18" charset="0"/>
              </a:rPr>
              <a:t>التسويق:</a:t>
            </a:r>
            <a:endParaRPr lang="ar-EG" sz="2100" u="sng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تحليل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الوضع الحالي: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البدء في تقييم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وتحليل الوضع الحالي للسوق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وللشركة، وتحديد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نقاط القوة والضعف والفرص والتهديدات المحتملة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عبر تحليل 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(S.W.O.T)</a:t>
            </a:r>
            <a:endParaRPr lang="en-US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تحديد الهدف: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تحديد الأهداف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التسويقية بشكل واضح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ودقيق، وجعلها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قابلة للقياس والتحقق.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9"/>
            </a:pPr>
            <a:endParaRPr lang="ar-EG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81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768"/>
    </mc:Choice>
    <mc:Fallback xmlns="">
      <p:transition spd="slow" advTm="251768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5773"/>
            <a:ext cx="3406238" cy="1916009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37531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مراحل تخطيط استراتيجيات التسويق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تحديد الجمهور المستهدف: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حيث يتم تحديد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وصف الجمهور المستهدف بالتفصيل، بما في ذلك العمر والجنس والاهتمامات والسلوكيات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وضع الاستراتيجية: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تحديد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الاستراتيجيات التسويقية التي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ستساعد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في تحقيق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الأهداف.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تخطيط الحملة الإعلانية: البدء بوضع خطة دقيقة للحملة الإعلانية، بما في ذلك وسائل الإعلان المستخدمة والجدول الزمني للحملة.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245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096"/>
    </mc:Choice>
    <mc:Fallback xmlns="">
      <p:transition spd="slow" advTm="91096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5773"/>
            <a:ext cx="3406238" cy="1916009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37531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مراحل تخطيط استراتيجيات التسويق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+mj-lt"/>
              <a:buAutoNum type="arabicPeriod" startAt="6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تحديد ميزانية التسويق: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تحديد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الميزانية المخصصة لتسويق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المنتج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أو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الخدمة، مع وضع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خطة لتوزيع هذه الميزانية على الأنشطة التسويقية المختلفة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6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تنفيذ الخطة: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تنفيذ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الخطة التسويقية بدقة وفقًا للجدول الزمني المحدد،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والتأكد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من متابعة النتائج وإجراء التعديلات اللازمة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6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تقييم الأداء: بعد انتهاء الحملة التسويقية،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يتم تقييم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أداء الحملة وقياس النتائج مقارنة بالأهداف المحددة، واستخدام هذه المعلومات في تحسين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الاستراتيجيات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المستقبلية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31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258"/>
    </mc:Choice>
    <mc:Fallback xmlns="">
      <p:transition spd="slow" advTm="95258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0" y="1123950"/>
            <a:ext cx="9931779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6273100" y="1155869"/>
            <a:ext cx="29915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EG" sz="20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أنواع تقييم الاستراتيجية التسويقية</a:t>
            </a:r>
            <a:endParaRPr lang="ar-EG" sz="2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05221" y="1143974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134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95"/>
    </mc:Choice>
    <mc:Fallback xmlns="">
      <p:transition spd="slow" advTm="98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5773"/>
            <a:ext cx="3406238" cy="1916009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271741" y="1358361"/>
            <a:ext cx="35620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أنواع تقييم الاستراتيجية التسويقية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u="sng" dirty="0">
                <a:latin typeface="Times New Roman" pitchFamily="18" charset="0"/>
                <a:cs typeface="Times New Roman" pitchFamily="18" charset="0"/>
              </a:rPr>
              <a:t>هناك عدة أنواع من تقييم الاستراتيجية التسويقية التي يمكن استخدامها لقياس أداء حملات التسويق والاستراتيجيات التسويقية. ومن هذه الأنواع</a:t>
            </a:r>
            <a:r>
              <a:rPr lang="ar-EG" sz="2100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ar-EG" sz="2100" u="sng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تقييم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رضا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العملاء: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يتم قياس مدى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رضا واستجابة العملاء تجاه الحملة أو الاستراتيجية التسويقية، ويمكن القيام بذلك من خلال استطلاعات وتقييمات الرضا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تقييم المبيعات: يتمثل في قياس زيادة المبيعات أو التغييرات في حجم المبيعات بعد تنفيذ الحملة التسويقية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166"/>
    </mc:Choice>
    <mc:Fallback xmlns="">
      <p:transition spd="slow" advTm="120166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5773"/>
            <a:ext cx="3406238" cy="1916009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تقييم الوعي بالعلامة التجارية: يتمثل في قياس مدى تأثير الحملة على زيادة وعي الناس بالعلامة التجارية وربطها بالعلامة التجارية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تقييم التفاعل على وسائل التواصل الاجتماعي: يشمل قياس عدد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الإعجابات،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التعليقات، والمشاركات على منصات التواصل الاجتماعي الخاصة بالحملة التسويقية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تقييم معدل التحويل: يتعلق بقياس عدد العملاء الذين قاموا بالتفاعل مع الحملة التسويقية وتحويلهم إلى عملاء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فعليين.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71741" y="1358361"/>
            <a:ext cx="35620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أنواع تقييم الاستراتيجية التسويقية</a:t>
            </a:r>
          </a:p>
        </p:txBody>
      </p:sp>
    </p:spTree>
    <p:extLst>
      <p:ext uri="{BB962C8B-B14F-4D97-AF65-F5344CB8AC3E}">
        <p14:creationId xmlns:p14="http://schemas.microsoft.com/office/powerpoint/2010/main" val="2194475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110"/>
    </mc:Choice>
    <mc:Fallback xmlns="">
      <p:transition spd="slow" advTm="14511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5074"/>
            <a:ext cx="3386537" cy="2436125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31" y="1412953"/>
            <a:ext cx="2251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خاتمة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322312"/>
            <a:ext cx="830924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 fontAlgn="t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قدمت المحاضرة تعريفًا دقيقًا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لمفهوم الاستراتيجية، أبعاد الاستراتيجية، مع شرح لماهية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الاستراتيجية الإعلانية؛ بالإضافة إلى الصعوبات التى قد تواجه الاستراتيجية الإعلانية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، مميزات الاستراتيجية الإعلانية.</a:t>
            </a:r>
          </a:p>
          <a:p>
            <a:pPr marL="457200" indent="-457200" algn="just" rtl="1" fontAlgn="t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كما ناقشت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المحاضرة ماهية الاستراتيجيات التسويقية بالإضافة إلى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الفرق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بين استراتيجيات التسويق التقليدى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واستراتيجيات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الرقمي ومراحل تخطيط استراتيجيات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التسويق.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 fontAlgn="t">
              <a:lnSpc>
                <a:spcPct val="150000"/>
              </a:lnSpc>
              <a:buFont typeface="Wingdings" pitchFamily="2" charset="2"/>
              <a:buChar char="Ø"/>
            </a:pP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 fontAlgn="t">
              <a:lnSpc>
                <a:spcPct val="150000"/>
              </a:lnSpc>
              <a:buFont typeface="Wingdings" pitchFamily="2" charset="2"/>
              <a:buChar char="Ø"/>
            </a:pP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 fontAlgn="t">
              <a:lnSpc>
                <a:spcPct val="150000"/>
              </a:lnSpc>
              <a:buFont typeface="Wingdings" pitchFamily="2" charset="2"/>
              <a:buChar char="Ø"/>
            </a:pPr>
            <a:endParaRPr lang="ar-EG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41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519"/>
    </mc:Choice>
    <mc:Fallback xmlns="">
      <p:transition spd="slow" advTm="35519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271"/>
    </mc:Choice>
    <mc:Fallback xmlns="">
      <p:transition spd="slow" advTm="24271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688354b5-287c-4cda-825e-1d7935aea40e"/>
    <ds:schemaRef ds:uri="http://schemas.openxmlformats.org/package/2006/metadata/core-properties"/>
    <ds:schemaRef ds:uri="aca13214-df29-4e3c-a050-857c0bf7bd8e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AC5E68E-1B2F-4CA3-BBF6-5FE5D3F71AA9}"/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1660</Words>
  <Application>Microsoft Office PowerPoint</Application>
  <PresentationFormat>Custom</PresentationFormat>
  <Paragraphs>252</Paragraphs>
  <Slides>41</Slides>
  <Notes>30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DR.Moataz Nabil</cp:lastModifiedBy>
  <cp:revision>52</cp:revision>
  <dcterms:created xsi:type="dcterms:W3CDTF">2023-04-29T09:08:00Z</dcterms:created>
  <dcterms:modified xsi:type="dcterms:W3CDTF">2025-05-24T07:50:49Z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