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  <p:sldMasterId id="2147483666" r:id="rId2"/>
  </p:sldMasterIdLst>
  <p:notesMasterIdLst>
    <p:notesMasterId r:id="rId38"/>
  </p:notesMasterIdLst>
  <p:sldIdLst>
    <p:sldId id="256" r:id="rId3"/>
    <p:sldId id="347" r:id="rId4"/>
    <p:sldId id="348" r:id="rId5"/>
    <p:sldId id="349" r:id="rId6"/>
    <p:sldId id="350" r:id="rId7"/>
    <p:sldId id="351" r:id="rId8"/>
    <p:sldId id="355" r:id="rId9"/>
    <p:sldId id="354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70" r:id="rId25"/>
    <p:sldId id="374" r:id="rId26"/>
    <p:sldId id="372" r:id="rId27"/>
    <p:sldId id="375" r:id="rId28"/>
    <p:sldId id="376" r:id="rId29"/>
    <p:sldId id="377" r:id="rId30"/>
    <p:sldId id="378" r:id="rId31"/>
    <p:sldId id="373" r:id="rId32"/>
    <p:sldId id="379" r:id="rId33"/>
    <p:sldId id="381" r:id="rId34"/>
    <p:sldId id="383" r:id="rId35"/>
    <p:sldId id="384" r:id="rId36"/>
    <p:sldId id="385" r:id="rId3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7EAD4D2-E90A-4CCD-9B89-DE42607CC083}">
  <a:tblStyle styleId="{37EAD4D2-E90A-4CCD-9B89-DE42607CC08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>
                <a:latin typeface="Times New Roman" charset="0"/>
              </a:rPr>
              <a:t>Notes:</a:t>
            </a:r>
          </a:p>
          <a:p>
            <a:pPr>
              <a:buFontTx/>
              <a:buChar char="•"/>
            </a:pPr>
            <a:r>
              <a:rPr lang="en-US" dirty="0">
                <a:latin typeface="Times New Roman" charset="0"/>
              </a:rPr>
              <a:t>Supply chain involves everybody, from the customer all the way to the last supplier.</a:t>
            </a:r>
          </a:p>
          <a:p>
            <a:pPr>
              <a:buFontTx/>
              <a:buChar char="•"/>
            </a:pPr>
            <a:r>
              <a:rPr lang="en-US" dirty="0">
                <a:latin typeface="Times New Roman" charset="0"/>
              </a:rPr>
              <a:t>Key flows in the supply chain are - information, product, and cash. It is through these flows that a supply chain fills a customer order. The management of these flows is key to the success or failure of a firm. Give Dell &amp; Compaq example, Amazon &amp; Borders example to bring out the fact that all supply chain interaction is through these flows.</a:t>
            </a:r>
          </a:p>
        </p:txBody>
      </p:sp>
      <p:sp>
        <p:nvSpPr>
          <p:cNvPr id="512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1592504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1698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1325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0021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0348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472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6209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7043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11818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3854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8785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1484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51654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36690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8930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4251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59637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101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839680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26527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6565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7015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8706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5" r:id="rId3"/>
    <p:sldLayoutId id="2147483657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5" r:id="rId10"/>
    <p:sldLayoutId id="2147483682" r:id="rId11"/>
    <p:sldLayoutId id="214748368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942363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g"/><Relationship Id="rId5" Type="http://schemas.openxmlformats.org/officeDocument/2006/relationships/image" Target="../media/image27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5638799" y="320842"/>
            <a:ext cx="6616029" cy="627102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431074" y="4319410"/>
            <a:ext cx="538415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431074" y="2108461"/>
            <a:ext cx="52077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</a:t>
            </a:r>
            <a:br>
              <a:rPr lang="en-US" sz="4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endParaRPr/>
          </a:p>
        </p:txBody>
      </p:sp>
      <p:sp>
        <p:nvSpPr>
          <p:cNvPr id="103" name="Google Shape;103;p18"/>
          <p:cNvSpPr/>
          <p:nvPr/>
        </p:nvSpPr>
        <p:spPr>
          <a:xfrm>
            <a:off x="328545" y="5843657"/>
            <a:ext cx="3063584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One</a:t>
            </a:r>
            <a:endParaRPr dirty="0"/>
          </a:p>
        </p:txBody>
      </p: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431074" y="5104240"/>
            <a:ext cx="231212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MGM 660</a:t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6100837" y="320841"/>
            <a:ext cx="6153991" cy="6492709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27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1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52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7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274321" y="365125"/>
            <a:ext cx="9922370" cy="847719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Supply Chain?</a:t>
            </a:r>
            <a:endParaRPr lang="en-US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77301" y="5561112"/>
            <a:ext cx="117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FIGURE 1-1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463" y="1670172"/>
            <a:ext cx="6330086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3291840" y="6356350"/>
            <a:ext cx="45589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eaLnBrk="1" hangingPunct="1">
              <a:buSzTx/>
            </a:pPr>
            <a:r>
              <a:rPr lang="en-US" sz="2000" dirty="0">
                <a:solidFill>
                  <a:srgbClr val="FFFFFF"/>
                </a:solidFill>
                <a:latin typeface="Calibri"/>
                <a:cs typeface="Calibri"/>
              </a:rPr>
              <a:t>www.midocean.ae</a:t>
            </a:r>
            <a:endParaRPr lang="en-US" sz="14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" name="Google Shape;152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84972" y="104503"/>
            <a:ext cx="1807028" cy="110834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274321" y="1670173"/>
            <a:ext cx="5368833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buClrTx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manufacturing plant receives raw materials from a variety of suppliers. For example, the packaging material may come from Tenneco packaging, while Tenneco receives raw materials to manufacture the packaging from other suppliers. </a:t>
            </a: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buClrTx/>
            </a:pPr>
            <a:endParaRPr kumimoji="0" lang="en-US" sz="2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2431359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967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02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32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39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62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927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23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71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57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435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3167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46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05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07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99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2;p30">
            <a:extLst>
              <a:ext uri="{FF2B5EF4-FFF2-40B4-BE49-F238E27FC236}">
                <a16:creationId xmlns:a16="http://schemas.microsoft.com/office/drawing/2014/main" id="{E4D9B818-B960-A45D-C925-BDFD0E1D7FD8}"/>
              </a:ext>
            </a:extLst>
          </p:cNvPr>
          <p:cNvSpPr txBox="1"/>
          <p:nvPr/>
        </p:nvSpPr>
        <p:spPr>
          <a:xfrm>
            <a:off x="1311429" y="355129"/>
            <a:ext cx="818566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Cycle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View of Supply Chain Processes</a:t>
            </a:r>
          </a:p>
        </p:txBody>
      </p:sp>
      <p:sp>
        <p:nvSpPr>
          <p:cNvPr id="3" name="Google Shape;169;p25">
            <a:extLst>
              <a:ext uri="{FF2B5EF4-FFF2-40B4-BE49-F238E27FC236}">
                <a16:creationId xmlns:a16="http://schemas.microsoft.com/office/drawing/2014/main" id="{5EF227FE-32A5-C85C-35EA-BD3625E8BA48}"/>
              </a:ext>
            </a:extLst>
          </p:cNvPr>
          <p:cNvSpPr txBox="1"/>
          <p:nvPr/>
        </p:nvSpPr>
        <p:spPr>
          <a:xfrm>
            <a:off x="4787900" y="6400766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5408AB8-7354-DB93-DF50-35E30099A9B5}"/>
              </a:ext>
            </a:extLst>
          </p:cNvPr>
          <p:cNvGrpSpPr/>
          <p:nvPr/>
        </p:nvGrpSpPr>
        <p:grpSpPr>
          <a:xfrm>
            <a:off x="1449978" y="1578883"/>
            <a:ext cx="8516982" cy="4715254"/>
            <a:chOff x="4042093" y="294959"/>
            <a:chExt cx="5801071" cy="6099480"/>
          </a:xfrm>
        </p:grpSpPr>
        <p:sp>
          <p:nvSpPr>
            <p:cNvPr id="14" name="Google Shape;84;p13">
              <a:extLst>
                <a:ext uri="{FF2B5EF4-FFF2-40B4-BE49-F238E27FC236}">
                  <a16:creationId xmlns:a16="http://schemas.microsoft.com/office/drawing/2014/main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kumimoji="0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5" name="Google Shape;85;p13">
              <a:extLst>
                <a:ext uri="{FF2B5EF4-FFF2-40B4-BE49-F238E27FC236}">
                  <a16:creationId xmlns:a16="http://schemas.microsoft.com/office/drawing/2014/main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kumimoji="0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6" name="Google Shape;86;p13">
              <a:extLst>
                <a:ext uri="{FF2B5EF4-FFF2-40B4-BE49-F238E27FC236}">
                  <a16:creationId xmlns:a16="http://schemas.microsoft.com/office/drawing/2014/main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kumimoji="0" sz="2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" name="Google Shape;87;p13">
              <a:extLst>
                <a:ext uri="{FF2B5EF4-FFF2-40B4-BE49-F238E27FC236}">
                  <a16:creationId xmlns:a16="http://schemas.microsoft.com/office/drawing/2014/main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kumimoji="0" sz="2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8" name="Arrow: Curved Left 37">
              <a:extLst>
                <a:ext uri="{FF2B5EF4-FFF2-40B4-BE49-F238E27FC236}">
                  <a16:creationId xmlns:a16="http://schemas.microsoft.com/office/drawing/2014/main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5079CA7-41F6-8D56-4F08-954CDBFFC652}"/>
                </a:ext>
              </a:extLst>
            </p:cNvPr>
            <p:cNvSpPr txBox="1"/>
            <p:nvPr/>
          </p:nvSpPr>
          <p:spPr>
            <a:xfrm>
              <a:off x="7950164" y="5994329"/>
              <a:ext cx="11240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Supplier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37D2CE4-FAEF-6AC5-56A6-B90ADD1CD3F8}"/>
                </a:ext>
              </a:extLst>
            </p:cNvPr>
            <p:cNvSpPr txBox="1"/>
            <p:nvPr/>
          </p:nvSpPr>
          <p:spPr>
            <a:xfrm>
              <a:off x="7337815" y="4534403"/>
              <a:ext cx="17363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Manufacturer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B1F2D1F-A7D2-F04E-76DA-A94FA1A2D213}"/>
                </a:ext>
              </a:extLst>
            </p:cNvPr>
            <p:cNvSpPr txBox="1"/>
            <p:nvPr/>
          </p:nvSpPr>
          <p:spPr>
            <a:xfrm>
              <a:off x="7652005" y="3165518"/>
              <a:ext cx="14221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Distributor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E4278D4-AEC4-544D-4B40-8A083043D5EB}"/>
                </a:ext>
              </a:extLst>
            </p:cNvPr>
            <p:cNvSpPr txBox="1"/>
            <p:nvPr/>
          </p:nvSpPr>
          <p:spPr>
            <a:xfrm>
              <a:off x="8007871" y="1717558"/>
              <a:ext cx="10663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Retailer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7F7ED1C-FB77-A28E-19C1-307FEDF71C25}"/>
                </a:ext>
              </a:extLst>
            </p:cNvPr>
            <p:cNvSpPr txBox="1"/>
            <p:nvPr/>
          </p:nvSpPr>
          <p:spPr>
            <a:xfrm>
              <a:off x="7807495" y="294959"/>
              <a:ext cx="126669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Customer</a:t>
              </a:r>
            </a:p>
          </p:txBody>
        </p:sp>
        <p:sp>
          <p:nvSpPr>
            <p:cNvPr id="48" name="Arrow: Curved Left 47">
              <a:extLst>
                <a:ext uri="{FF2B5EF4-FFF2-40B4-BE49-F238E27FC236}">
                  <a16:creationId xmlns:a16="http://schemas.microsoft.com/office/drawing/2014/main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49" name="Arrow: Curved Left 48">
              <a:extLst>
                <a:ext uri="{FF2B5EF4-FFF2-40B4-BE49-F238E27FC236}">
                  <a16:creationId xmlns:a16="http://schemas.microsoft.com/office/drawing/2014/main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50" name="Arrow: Curved Left 49">
              <a:extLst>
                <a:ext uri="{FF2B5EF4-FFF2-40B4-BE49-F238E27FC236}">
                  <a16:creationId xmlns:a16="http://schemas.microsoft.com/office/drawing/2014/main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</p:grpSp>
      <p:pic>
        <p:nvPicPr>
          <p:cNvPr id="53" name="Google Shape;115;p19">
            <a:extLst>
              <a:ext uri="{FF2B5EF4-FFF2-40B4-BE49-F238E27FC236}">
                <a16:creationId xmlns:a16="http://schemas.microsoft.com/office/drawing/2014/main" id="{D8902323-FCDC-5A5F-E943-CA8326AF7E7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9" y="87722"/>
            <a:ext cx="2383737" cy="11251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115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248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10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07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91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08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297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5948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3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58583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Discuss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goal of a supply chain and explain the impact of supply chain decisions on the success of a firm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the three key supply chain decision phases and explain the significance of each one.</a:t>
            </a: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the cycle and push/pull views of a supply chain.</a:t>
            </a: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Classify the supply chain macro processes in a firm.	</a:t>
            </a: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1336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928143"/>
            <a:ext cx="11103429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Chain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Management-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Strategy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Planning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and Operation,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Sixth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Edition,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Sunil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 and Peter Meindl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Pearson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Education Limited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</a:t>
            </a:r>
            <a:r>
              <a:rPr lang="en-US" sz="3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</a:t>
            </a:r>
            <a:endParaRPr sz="3600" b="1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2329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3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5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4658</TotalTime>
  <Words>267</Words>
  <Application>Microsoft Office PowerPoint</Application>
  <PresentationFormat>Widescreen</PresentationFormat>
  <Paragraphs>44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Supply Chain?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78</cp:revision>
  <dcterms:modified xsi:type="dcterms:W3CDTF">2023-10-05T08:31:13Z</dcterms:modified>
</cp:coreProperties>
</file>