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0"/>
  </p:notesMasterIdLst>
  <p:sldIdLst>
    <p:sldId id="480" r:id="rId5"/>
    <p:sldId id="592" r:id="rId6"/>
    <p:sldId id="591" r:id="rId7"/>
    <p:sldId id="551" r:id="rId8"/>
    <p:sldId id="595" r:id="rId9"/>
    <p:sldId id="596" r:id="rId10"/>
    <p:sldId id="597" r:id="rId11"/>
    <p:sldId id="598" r:id="rId12"/>
    <p:sldId id="599" r:id="rId13"/>
    <p:sldId id="552" r:id="rId14"/>
    <p:sldId id="553" r:id="rId15"/>
    <p:sldId id="537" r:id="rId16"/>
    <p:sldId id="538" r:id="rId17"/>
    <p:sldId id="539" r:id="rId18"/>
    <p:sldId id="540" r:id="rId19"/>
    <p:sldId id="541" r:id="rId20"/>
    <p:sldId id="603" r:id="rId21"/>
    <p:sldId id="542" r:id="rId22"/>
    <p:sldId id="543" r:id="rId23"/>
    <p:sldId id="546" r:id="rId24"/>
    <p:sldId id="548" r:id="rId25"/>
    <p:sldId id="554" r:id="rId26"/>
    <p:sldId id="555" r:id="rId27"/>
    <p:sldId id="557" r:id="rId28"/>
    <p:sldId id="558" r:id="rId29"/>
    <p:sldId id="562" r:id="rId30"/>
    <p:sldId id="563" r:id="rId31"/>
    <p:sldId id="565" r:id="rId32"/>
    <p:sldId id="566" r:id="rId33"/>
    <p:sldId id="567" r:id="rId34"/>
    <p:sldId id="568" r:id="rId35"/>
    <p:sldId id="569" r:id="rId36"/>
    <p:sldId id="570" r:id="rId37"/>
    <p:sldId id="572" r:id="rId38"/>
    <p:sldId id="574" r:id="rId39"/>
    <p:sldId id="580" r:id="rId40"/>
    <p:sldId id="581" r:id="rId41"/>
    <p:sldId id="582" r:id="rId42"/>
    <p:sldId id="583" r:id="rId43"/>
    <p:sldId id="584" r:id="rId44"/>
    <p:sldId id="606" r:id="rId45"/>
    <p:sldId id="585" r:id="rId46"/>
    <p:sldId id="604" r:id="rId47"/>
    <p:sldId id="605" r:id="rId48"/>
    <p:sldId id="349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92"/>
            <p14:sldId id="591"/>
            <p14:sldId id="551"/>
            <p14:sldId id="595"/>
            <p14:sldId id="596"/>
            <p14:sldId id="597"/>
            <p14:sldId id="598"/>
            <p14:sldId id="599"/>
            <p14:sldId id="552"/>
            <p14:sldId id="553"/>
            <p14:sldId id="537"/>
            <p14:sldId id="538"/>
            <p14:sldId id="539"/>
            <p14:sldId id="540"/>
            <p14:sldId id="541"/>
            <p14:sldId id="603"/>
            <p14:sldId id="542"/>
            <p14:sldId id="543"/>
            <p14:sldId id="546"/>
            <p14:sldId id="548"/>
            <p14:sldId id="554"/>
            <p14:sldId id="555"/>
            <p14:sldId id="557"/>
            <p14:sldId id="558"/>
            <p14:sldId id="562"/>
            <p14:sldId id="563"/>
            <p14:sldId id="565"/>
            <p14:sldId id="566"/>
            <p14:sldId id="567"/>
            <p14:sldId id="568"/>
            <p14:sldId id="569"/>
            <p14:sldId id="570"/>
            <p14:sldId id="572"/>
            <p14:sldId id="574"/>
            <p14:sldId id="580"/>
            <p14:sldId id="581"/>
            <p14:sldId id="582"/>
            <p14:sldId id="583"/>
            <p14:sldId id="584"/>
            <p14:sldId id="606"/>
            <p14:sldId id="585"/>
            <p14:sldId id="604"/>
            <p14:sldId id="60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4" d="100"/>
          <a:sy n="64" d="100"/>
        </p:scale>
        <p:origin x="95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50242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4.png"/><Relationship Id="rId4" Type="http://schemas.openxmlformats.org/officeDocument/2006/relationships/image" Target="../media/image3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Associate Professor/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Ahmed Rageh Ismail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452630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</a:t>
            </a:r>
          </a:p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Research Methods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29139" y="600406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139" y="5252988"/>
            <a:ext cx="42727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MGM333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Introduction to Research Methods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316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Learning Outcomes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45620" y="2072204"/>
            <a:ext cx="10749220" cy="34481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Explain the purpose and principles of structured observation.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r>
              <a:rPr kumimoji="0" lang="fr-FR" sz="28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Distinguish</a:t>
            </a:r>
            <a:r>
              <a:rPr kumimoji="0" lang="fr-FR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fr-FR" sz="28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between</a:t>
            </a:r>
            <a:r>
              <a:rPr kumimoji="0" lang="fr-FR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participant, semi-participant, and non-participant observation </a:t>
            </a:r>
            <a:r>
              <a:rPr kumimoji="0" lang="fr-FR" sz="28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roles</a:t>
            </a:r>
            <a:r>
              <a:rPr kumimoji="0" lang="fr-FR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Organize and moderate focus groups effectively.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04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316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Learning Outcomes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27090" y="1816586"/>
            <a:ext cx="10749220" cy="3060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 startAt="4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 the logistics and challenges of online focus groups.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 startAt="4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 startAt="4"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Manage group dynamics and encourage participation.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 startAt="4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 startAt="4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Recognize ethical and practical considerations in focus groups..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06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0" y="1696341"/>
            <a:ext cx="10812720" cy="47826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20741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Introduction to Observation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86563" y="1957872"/>
            <a:ext cx="6528637" cy="4351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Purpose of Observation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provide evidence of the 'here and now'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Discover how people behave and interact in specific situations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Types of Research Involving Observation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Laboratory experiments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Ethnographic observations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A632D6D-5D51-E2F5-ECF6-78F6FFE50E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0406" y="2822006"/>
            <a:ext cx="4444833" cy="2623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96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0" y="1696341"/>
            <a:ext cx="10812720" cy="47826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20741"/>
            <a:ext cx="7545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Designed Observation Techniques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78887" y="2075346"/>
            <a:ext cx="6238657" cy="4095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Focus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Emphasis on using observation as a deliberate and planned data collection method.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Importance of Structured Observation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Casual observation can be unreliable due to selective memory. Structured methods ensure comprehensive and accurate data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AAD2E80-1309-B91F-8B3F-B19DB7D8C3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7414" y="2304906"/>
            <a:ext cx="4215170" cy="3486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38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0" y="1696341"/>
            <a:ext cx="10812720" cy="47826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6760" y="2153610"/>
            <a:ext cx="6283627" cy="4095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Appropriateness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Observation can be useful in most research scenarios but needs to be the most fitting method for the specific study.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Key Consideration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Decide on the appropriate form and structure of observation tailored to the research goals.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4A6CD17-FDFA-0C19-6077-72F84F35F88C}"/>
              </a:ext>
            </a:extLst>
          </p:cNvPr>
          <p:cNvSpPr txBox="1"/>
          <p:nvPr/>
        </p:nvSpPr>
        <p:spPr>
          <a:xfrm>
            <a:off x="2557606" y="1020741"/>
            <a:ext cx="7545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When to Use Observational Techniques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5D62A8F-0693-4A34-52EE-FBEB1D7116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0726" y="2611442"/>
            <a:ext cx="4421294" cy="295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93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0" y="1696341"/>
            <a:ext cx="10812720" cy="51275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81547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6760" y="1830826"/>
            <a:ext cx="10502932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Five Dimensions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Role of the observer: How involved the observer is in the setting.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Portrayal of that role to others: How the observer presents their role to participants.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Portrayal of the purpose of the research: How the research purpose is communicated.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Duration of the observations: Length of the observation period.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Focus of the observations: Specific behaviors or events being observed.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5AD868A-CBEF-B7CF-8F7B-1F4591F3C324}"/>
              </a:ext>
            </a:extLst>
          </p:cNvPr>
          <p:cNvSpPr txBox="1"/>
          <p:nvPr/>
        </p:nvSpPr>
        <p:spPr>
          <a:xfrm>
            <a:off x="2557606" y="1020741"/>
            <a:ext cx="7545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Dimensions of Variation in Observation </a:t>
            </a:r>
          </a:p>
        </p:txBody>
      </p:sp>
    </p:spTree>
    <p:extLst>
      <p:ext uri="{BB962C8B-B14F-4D97-AF65-F5344CB8AC3E}">
        <p14:creationId xmlns:p14="http://schemas.microsoft.com/office/powerpoint/2010/main" val="2850880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1" y="1696341"/>
            <a:ext cx="10812720" cy="49964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6759" y="2176603"/>
            <a:ext cx="6598421" cy="4095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Fundamental Distinction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observer's level of participation in the setting being studied.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Balance Between Involvement and Objectivity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Increased involvement can provide deeper insights but might reduce objectivity.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D2CEEB0-B2CA-602D-BA90-82235FB4203B}"/>
              </a:ext>
            </a:extLst>
          </p:cNvPr>
          <p:cNvSpPr txBox="1"/>
          <p:nvPr/>
        </p:nvSpPr>
        <p:spPr>
          <a:xfrm>
            <a:off x="2557606" y="1020741"/>
            <a:ext cx="7545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The Role of the Observer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BF67AFC-9B2B-C28C-549F-95FAC957BD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4491" y="3709813"/>
            <a:ext cx="4287187" cy="2430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63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0" y="1696341"/>
            <a:ext cx="10812720" cy="4944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6760" y="2055676"/>
            <a:ext cx="7632227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Three Basic Choices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Participant observer: Fully involved in the setting.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Semi-participant observer: Partially involved.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Non-participant observer: Not involved, purely observing.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Insider vs. Outsider Debate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Emic (insider): Researcher is part of the community.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Etic (outsider): Researcher is an external observer. Choose the role that best suits the research needs.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1B61D60-D09F-1360-4ABC-B75D7C84CC65}"/>
              </a:ext>
            </a:extLst>
          </p:cNvPr>
          <p:cNvSpPr txBox="1"/>
          <p:nvPr/>
        </p:nvSpPr>
        <p:spPr>
          <a:xfrm>
            <a:off x="2557606" y="1020741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Levels of Observer Participation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E4DFE8A-E9A8-2612-A442-21815D312B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4984" y="3024729"/>
            <a:ext cx="3846149" cy="2811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688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53365" y="1621133"/>
            <a:ext cx="10812720" cy="50200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25915" y="1638757"/>
            <a:ext cx="6189482" cy="4999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Observation Realities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Observations are dynamic and may require the observer to adapt quickly.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Example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researcher observing a teenager struggling with a homework project decides to assist after gathering sufficient data to avoid causing distress.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367791" y="64381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01081E8-D773-1E01-FD27-994F726439F2}"/>
              </a:ext>
            </a:extLst>
          </p:cNvPr>
          <p:cNvSpPr txBox="1"/>
          <p:nvPr/>
        </p:nvSpPr>
        <p:spPr>
          <a:xfrm>
            <a:off x="2557606" y="1020741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Practical Considerations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B03780-2469-D3D0-4F6C-956BE555D0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7389" y="3725705"/>
            <a:ext cx="3866704" cy="271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703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9640" y="1681822"/>
            <a:ext cx="10812720" cy="46108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0885" y="2060827"/>
            <a:ext cx="6129522" cy="4095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Responsibilities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Observers must balance their duties to the research, participants, and themselves.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Ethical Dilemmas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Observers need to set boundaries on what they are comfortable with and maintain participant well-being.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DAB7EDF-A0EA-BA59-8EDA-E57829E1410D}"/>
              </a:ext>
            </a:extLst>
          </p:cNvPr>
          <p:cNvSpPr txBox="1"/>
          <p:nvPr/>
        </p:nvSpPr>
        <p:spPr>
          <a:xfrm>
            <a:off x="2557606" y="1020741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Ethical Considerations in Observation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52F60A-0E1C-25D4-30EF-09AB4E770F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9369" y="2653261"/>
            <a:ext cx="4242469" cy="2823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084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3740" y="1518396"/>
            <a:ext cx="10812720" cy="45217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316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Participant Observation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0541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5540" y="1947718"/>
            <a:ext cx="6579639" cy="4095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Definition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Engaging closely with the lives and activities of the setting under study to develop an insider’s view.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Complete Observer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Extreme form where the researcher infiltrates without the knowledge of participants.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Controversial and ethically questionable.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B0537D2-DC94-EE20-4F3C-7DC5DE3532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0387" y="2530422"/>
            <a:ext cx="4209112" cy="2806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5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975974"/>
            <a:ext cx="76501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Ethical Considerations in Participant Observation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5542" y="2200492"/>
            <a:ext cx="6564648" cy="3319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Complete Observer Issues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Covert nature and necessity of </a:t>
            </a:r>
            <a:r>
              <a:rPr kumimoji="0" lang="en-US" sz="28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pretence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Ethical concerns about deception and lack of participant consent.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Recommended Approach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Active involvement with transparency about the researcher’s role and purpose.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ACCEAC0-F488-D0CC-F3BC-5BC405F80E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3316" y="2563318"/>
            <a:ext cx="3302618" cy="2764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525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22209" y="1696777"/>
            <a:ext cx="10812720" cy="45958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7071" y="2086329"/>
            <a:ext cx="6258326" cy="4223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Benefits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Provides deep insights through active engagement.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Allows for the use of tacit knowledge in understanding the context.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Challenges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Maintaining objectivity.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Managing existing relationships and reactions of others in the setting.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74FEDA7-596D-5C5D-B495-6996FFC109DD}"/>
              </a:ext>
            </a:extLst>
          </p:cNvPr>
          <p:cNvSpPr txBox="1"/>
          <p:nvPr/>
        </p:nvSpPr>
        <p:spPr>
          <a:xfrm>
            <a:off x="2513149" y="975974"/>
            <a:ext cx="7949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Benefits and Challenges of Participant Observation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0F7E4C-3F33-5F2E-842F-5E31FAD944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8964" y="2788170"/>
            <a:ext cx="4318883" cy="2880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78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67129" y="1621134"/>
            <a:ext cx="10812720" cy="46079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12151" y="2005359"/>
            <a:ext cx="5903442" cy="3967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Definition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Researcher visits the location multiple times over an extended period, balancing participation and observation.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Observer Effect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Initial impact of the observer diminishes over time, leading to a more natural setting.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C6EFC3-95EA-C015-48FF-448AEC72A6C9}"/>
              </a:ext>
            </a:extLst>
          </p:cNvPr>
          <p:cNvSpPr txBox="1"/>
          <p:nvPr/>
        </p:nvSpPr>
        <p:spPr>
          <a:xfrm>
            <a:off x="2592546" y="977587"/>
            <a:ext cx="7006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Semi-Participant Observation</a:t>
            </a:r>
          </a:p>
        </p:txBody>
      </p:sp>
    </p:spTree>
    <p:extLst>
      <p:ext uri="{BB962C8B-B14F-4D97-AF65-F5344CB8AC3E}">
        <p14:creationId xmlns:p14="http://schemas.microsoft.com/office/powerpoint/2010/main" val="411414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2172" y="1981879"/>
            <a:ext cx="6927704" cy="4095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Interaction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Interact minimally, primarily to ask questions for confirmation.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Example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Researcher assists a participant after observing distress, demonstrating the balance between observation and intervention.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94BF0F-C634-6BE7-E0C8-FD0E65C8AF35}"/>
              </a:ext>
            </a:extLst>
          </p:cNvPr>
          <p:cNvSpPr txBox="1"/>
          <p:nvPr/>
        </p:nvSpPr>
        <p:spPr>
          <a:xfrm>
            <a:off x="2346765" y="1069547"/>
            <a:ext cx="7006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 Conducting Semi-Participant Observation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189DF83-9905-3B46-05E9-E144E595C0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4221" y="2794886"/>
            <a:ext cx="4107120" cy="2350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081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90695" y="2277975"/>
            <a:ext cx="5719968" cy="3319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Definition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Researcher remains uninvolved and purely observes.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Advantages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Easiest form of observation.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 interaction required, focusing solely on watching and recording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94BF0F-C634-6BE7-E0C8-FD0E65C8AF35}"/>
              </a:ext>
            </a:extLst>
          </p:cNvPr>
          <p:cNvSpPr txBox="1"/>
          <p:nvPr/>
        </p:nvSpPr>
        <p:spPr>
          <a:xfrm>
            <a:off x="2442646" y="1082517"/>
            <a:ext cx="7006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Non-Participant Observation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3AA5A8E-CF98-652D-05DE-D5B5B6CF07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2334" y="2578306"/>
            <a:ext cx="4593019" cy="2883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62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21134"/>
            <a:ext cx="10360541" cy="48331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923"/>
            <a:ext cx="8219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Portrayal of the Observer Role to Others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0" y="2231013"/>
            <a:ext cx="5888451" cy="4095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Disclosure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Range from full to no disclosure about being observed and the research purpose.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Ethical Stance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Full or partial disclosure recommended to maintain ethical standards and participant trust.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1D446A5-5F54-74ED-CE58-588E2679B5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1393" y="2422005"/>
            <a:ext cx="4641563" cy="309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298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2310" y="17454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72310" y="2050321"/>
            <a:ext cx="9835795" cy="3319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Participant Comfort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Inform participants about why they are being observed and potential benefits.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Covert Research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Generally discouraged in academic settings due to ethical concerns.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91A2933-DE9F-C39F-3555-28747824E78A}"/>
              </a:ext>
            </a:extLst>
          </p:cNvPr>
          <p:cNvSpPr txBox="1"/>
          <p:nvPr/>
        </p:nvSpPr>
        <p:spPr>
          <a:xfrm>
            <a:off x="2513149" y="1008923"/>
            <a:ext cx="64659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Portrayal of the Research Purpose</a:t>
            </a:r>
          </a:p>
        </p:txBody>
      </p:sp>
    </p:spTree>
    <p:extLst>
      <p:ext uri="{BB962C8B-B14F-4D97-AF65-F5344CB8AC3E}">
        <p14:creationId xmlns:p14="http://schemas.microsoft.com/office/powerpoint/2010/main" val="144268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0" y="2165757"/>
            <a:ext cx="7267546" cy="3707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b="1" dirty="0"/>
              <a:t>Planning</a:t>
            </a:r>
          </a:p>
          <a:p>
            <a:pPr marL="457200" marR="0" lvl="0" indent="-457200" algn="l" defTabSz="91440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/>
              <a:t>Determine both the length of individual observations and the overall duration of fieldwork.</a:t>
            </a:r>
          </a:p>
          <a:p>
            <a:pPr marL="457200" marR="0" lvl="0" indent="-457200" algn="l" defTabSz="91440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2800" dirty="0"/>
          </a:p>
          <a:p>
            <a:pPr marR="0" lvl="0" algn="l" defTabSz="91440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b="1" dirty="0"/>
              <a:t>Post-Observation</a:t>
            </a:r>
          </a:p>
          <a:p>
            <a:pPr marL="457200" marR="0" lvl="0" indent="-457200" algn="l" defTabSz="91440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/>
              <a:t>Schedule time to expand on notes immediately after leaving the setting.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B65B51E-647A-C616-5036-06EA848B0B5A}"/>
              </a:ext>
            </a:extLst>
          </p:cNvPr>
          <p:cNvSpPr txBox="1"/>
          <p:nvPr/>
        </p:nvSpPr>
        <p:spPr>
          <a:xfrm>
            <a:off x="2513149" y="1008923"/>
            <a:ext cx="64659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Duration of Observations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C58EB8C-FD25-A051-1A12-9B062618EE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4825" y="2104558"/>
            <a:ext cx="2818151" cy="3607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977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9640" y="1621133"/>
            <a:ext cx="10812720" cy="51178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36950" y="1981481"/>
            <a:ext cx="10510604" cy="4867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Sensitizing Concepts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 concepts to guide systematic description of events and behaviors.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Maintaining Focus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Enter with a defined topic, but remain open to new insights.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Literature Review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 prior knowledge to inform observation focus and adjust as needed.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A0F3B21-A31C-8B5B-7617-A8A6485D2614}"/>
              </a:ext>
            </a:extLst>
          </p:cNvPr>
          <p:cNvSpPr txBox="1"/>
          <p:nvPr/>
        </p:nvSpPr>
        <p:spPr>
          <a:xfrm>
            <a:off x="2513149" y="1008745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Focus of Observations</a:t>
            </a:r>
          </a:p>
        </p:txBody>
      </p:sp>
    </p:spTree>
    <p:extLst>
      <p:ext uri="{BB962C8B-B14F-4D97-AF65-F5344CB8AC3E}">
        <p14:creationId xmlns:p14="http://schemas.microsoft.com/office/powerpoint/2010/main" val="1808687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06538"/>
            <a:ext cx="6707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Recording Observations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1966486"/>
            <a:ext cx="8157148" cy="4223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Importance of Normality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Maintain a normal atmosphere during observations.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Avoid taking extensive notes in front of participants.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Timing and Note-Taking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Plan observations for 30 minutes to one hour but allocate two hours to include note-taking time.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Field notes should be descriptive, not interpretative.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76D2109-A699-CDF5-124D-8D3120FF2D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6364" y="4078346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867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7083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441816"/>
            <a:ext cx="4349220" cy="357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Post-Observation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Transcribe notes immediately to retain context.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Add interpretative notes during transcription, clearly marked.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CB144A4-F1B1-A47C-17A2-C1AE0E4B0D10}"/>
              </a:ext>
            </a:extLst>
          </p:cNvPr>
          <p:cNvSpPr txBox="1"/>
          <p:nvPr/>
        </p:nvSpPr>
        <p:spPr>
          <a:xfrm>
            <a:off x="2557606" y="1020741"/>
            <a:ext cx="6707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Immediate Transcription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630DE0-174C-B058-6B80-1E044A2E86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1528" y="2609045"/>
            <a:ext cx="6048806" cy="3384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81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385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23775"/>
            <a:ext cx="7455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Minimizing Obtrusiveness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95935" y="2359728"/>
            <a:ext cx="10395450" cy="2894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Note-Taking Balance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Take minimal notes during observation to avoid being intrusive.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Record key points, such as verbatim quotes, discreetly.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Avoiding Data Collection Cut-Off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Ensure data collection methods do not hinder access to additional data.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89674" y="620268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32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1855318"/>
            <a:ext cx="7527562" cy="459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600" b="1" dirty="0">
              <a:solidFill>
                <a:prstClr val="black"/>
              </a:solidFill>
              <a:latin typeface="Calibri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Briefing Sheet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Enter the setting with a list of behaviors or activities to observe.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 flexible and ready to add unexpected data.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Site Maps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Pre-map the location to track movements and interactions.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 codes for different movements and activities.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6FE1D1B-2506-1D4E-D93C-37E86D2A6490}"/>
              </a:ext>
            </a:extLst>
          </p:cNvPr>
          <p:cNvSpPr txBox="1"/>
          <p:nvPr/>
        </p:nvSpPr>
        <p:spPr>
          <a:xfrm>
            <a:off x="2557606" y="1023775"/>
            <a:ext cx="7455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Utilizing Briefing Sheets and Site Maps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24EB964-E670-DB44-BA9C-392D535C71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2667" y="2451709"/>
            <a:ext cx="3172366" cy="3172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875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500724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97384"/>
            <a:ext cx="10120433" cy="3870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Components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Subject code name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Location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Topic of observation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Setting description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Detailed observation notes (facts in ink, interpretations in pencil)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5818699-D7A4-6EA7-55AC-34D3F6263B12}"/>
              </a:ext>
            </a:extLst>
          </p:cNvPr>
          <p:cNvSpPr txBox="1"/>
          <p:nvPr/>
        </p:nvSpPr>
        <p:spPr>
          <a:xfrm>
            <a:off x="2557606" y="1039567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Arranging Statements Randomly</a:t>
            </a:r>
          </a:p>
        </p:txBody>
      </p:sp>
    </p:spTree>
    <p:extLst>
      <p:ext uri="{BB962C8B-B14F-4D97-AF65-F5344CB8AC3E}">
        <p14:creationId xmlns:p14="http://schemas.microsoft.com/office/powerpoint/2010/main" val="256437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5" y="988200"/>
            <a:ext cx="77556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Processing Field Notes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7543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98275" y="1964994"/>
            <a:ext cx="10395450" cy="374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De-Briefing Questionnaire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Prepared in advance and completed after leaving the setting.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Risk: May limit openness to unexpected data due to pre-defined questions.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Immediate Processing: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Process notes soon after observation to retain details.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Avoid delaying transcription to prevent loss of context.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88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36972" y="166171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1966435"/>
            <a:ext cx="6673121" cy="4206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Definition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Focus group: </a:t>
            </a: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group of individuals selected by researchers to discuss and comment on a specific research topic (Powell, Single, and Lloyd, 1996).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Historical Context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Used in social research since the late 1930s.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Commonly applied in market research to investigate consumer preferences and habits.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AFE7F85-E4FE-5735-4000-630061F126FA}"/>
              </a:ext>
            </a:extLst>
          </p:cNvPr>
          <p:cNvSpPr txBox="1"/>
          <p:nvPr/>
        </p:nvSpPr>
        <p:spPr>
          <a:xfrm>
            <a:off x="2557605" y="988200"/>
            <a:ext cx="77556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Introduction to Focus Groups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ADCD3A-FECA-EDC8-A64D-7AC437E38D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5623" y="3429000"/>
            <a:ext cx="3902127" cy="2272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53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22557"/>
            <a:ext cx="7275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Role of the Researcher in Focus Groups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6288" y="2116943"/>
            <a:ext cx="5449640" cy="3357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Researcher’s Role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Acts as a mediator between the question and the group, and between individual members.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Requires a high level of understanding and skill, particularly in moderating discussions.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74B9E7A-B5F4-D0EB-7935-CCA9E737DC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4936" y="2199628"/>
            <a:ext cx="4450673" cy="2972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225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6288" y="2236863"/>
            <a:ext cx="10395450" cy="3870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Increasing Popularity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Focus groups are becoming more common in qualitative research.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They allow for data collection from multiple sources simultaneously.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Benefits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Obtain various perspectives and explanations from a single session..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3234876-FFF4-5D88-6AB1-FD6C1D5A3BB9}"/>
              </a:ext>
            </a:extLst>
          </p:cNvPr>
          <p:cNvSpPr txBox="1"/>
          <p:nvPr/>
        </p:nvSpPr>
        <p:spPr>
          <a:xfrm>
            <a:off x="2557606" y="1022557"/>
            <a:ext cx="7275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Popularity and Application</a:t>
            </a:r>
          </a:p>
        </p:txBody>
      </p:sp>
    </p:spTree>
    <p:extLst>
      <p:ext uri="{BB962C8B-B14F-4D97-AF65-F5344CB8AC3E}">
        <p14:creationId xmlns:p14="http://schemas.microsoft.com/office/powerpoint/2010/main" val="886906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782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988200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Purpose of a Focus Group</a:t>
            </a:r>
          </a:p>
        </p:txBody>
      </p:sp>
      <p:sp>
        <p:nvSpPr>
          <p:cNvPr id="5" name="Rectangle 4"/>
          <p:cNvSpPr/>
          <p:nvPr/>
        </p:nvSpPr>
        <p:spPr>
          <a:xfrm>
            <a:off x="964718" y="85347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6288" y="1877103"/>
            <a:ext cx="10395450" cy="43591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When to Use Focus Groups 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Obtain general background information.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Generate research hypotheses.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Stimulate new ideas and concepts.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Diagnose potential problems with new programs, services, or products.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Generate impressions of products, programs, services, institutions, etc.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Learn how respondents talk about the phenomenon of interest.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Interpret previously obtained qualitative results.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599283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627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642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1" y="2076971"/>
            <a:ext cx="10495612" cy="410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Early Stages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Explore topics and identify salient issues.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 'open' focus groups to let participants highlight significant points.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Mid-Stages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Explore issues in more depth after initial data collection (e.g., interviews, observations).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Late Stages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Confirm emerging findings and ensure quality control through participant checks and balances.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17271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4411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74D7CF8-5190-FB9F-D5EC-8A1B209D2968}"/>
              </a:ext>
            </a:extLst>
          </p:cNvPr>
          <p:cNvSpPr txBox="1"/>
          <p:nvPr/>
        </p:nvSpPr>
        <p:spPr>
          <a:xfrm>
            <a:off x="2557606" y="988200"/>
            <a:ext cx="6962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Application Throughout Research Design</a:t>
            </a:r>
          </a:p>
        </p:txBody>
      </p:sp>
    </p:spTree>
    <p:extLst>
      <p:ext uri="{BB962C8B-B14F-4D97-AF65-F5344CB8AC3E}">
        <p14:creationId xmlns:p14="http://schemas.microsoft.com/office/powerpoint/2010/main" val="1476470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988200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Advantages of Focus Groups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6288" y="2116943"/>
            <a:ext cx="10673712" cy="3614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Range of Views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Enables exploration of a wide range of perceptions, feelings, and attitudes.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Depth of Discussion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Allows in-depth discussions with a small group that can represent a larger population.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Versatility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Useful at any point during a research study for planning, data collection, or evaluation.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113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22992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6288" y="2266843"/>
            <a:ext cx="5704473" cy="2997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Skill and Art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Conducting a focus group requires skill and experience.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Quality of data depends on the moderator’s effectiveness.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Organizational skills and topic knowledge are crucial.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E6BFDCB-431A-474D-37D7-08E77C991F50}"/>
              </a:ext>
            </a:extLst>
          </p:cNvPr>
          <p:cNvSpPr txBox="1"/>
          <p:nvPr/>
        </p:nvSpPr>
        <p:spPr>
          <a:xfrm>
            <a:off x="2557606" y="988200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Organizing a Focus Group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B4AAFFA-DFBD-6946-06BF-CD34462E51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1636" y="2546544"/>
            <a:ext cx="4397569" cy="2648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40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992578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Basic Design of a Focus Group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189006"/>
            <a:ext cx="6148466" cy="3614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Identifying Participants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Typically six to ten people, with backups.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Location and Invitation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Select and book a suitable location.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Send out an invitation including purpose, synopsis, logistics, and ethical considerations.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944ABFB-5614-C933-62C6-E5E2230300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5554" y="3429000"/>
            <a:ext cx="4527030" cy="2169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62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56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32020" y="2034688"/>
            <a:ext cx="5938603" cy="374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Room Setup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Arrange the room for clear visibility and audibility.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Necessary Equipment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Tape recorder (optional)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Flipchart and pens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Briefing sheet and disclaimer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4072768-67DF-1846-0F3B-D83061FE3586}"/>
              </a:ext>
            </a:extLst>
          </p:cNvPr>
          <p:cNvSpPr txBox="1"/>
          <p:nvPr/>
        </p:nvSpPr>
        <p:spPr>
          <a:xfrm>
            <a:off x="2557606" y="992578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Preparation and Equipment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A9AE2E-0BD3-5C19-CE8B-E4E9C244C9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5456" y="2323474"/>
            <a:ext cx="3742543" cy="2806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87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21134"/>
            <a:ext cx="10812720" cy="47542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988200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Moderating the Discussion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080601"/>
            <a:ext cx="6673121" cy="3974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Briefing Sheet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Prepare a document outlining research goals.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Starting the Discussion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Introduce yourself and the participants.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 open-ended questions to facilitate complex discussions (e.g., how, why, under what conditions)..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F5FAA28-C1A6-CE92-D5A2-E37A7E438D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4704" y="2101396"/>
            <a:ext cx="4246459" cy="2826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90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22992" y="1621133"/>
            <a:ext cx="10812720" cy="45984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80514" y="989174"/>
            <a:ext cx="72309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Encouraging Free-Flowing Discussion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6288" y="2116941"/>
            <a:ext cx="7368381" cy="410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Overcoming Stalls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Ask participants to write down and share their ideas.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Note ideas on a chart or board for visibility.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 written responses to reignite the discussion.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Emphasizing Openness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Stress that there are no right or wrong answers.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Focus on discovering participants’ feelings and beliefs.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CE563B3-7026-36D7-0CBF-CC93C0D264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9451" y="2116941"/>
            <a:ext cx="3636261" cy="3564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789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6171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988200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Online Focus Groups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218020"/>
            <a:ext cx="5488898" cy="3486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New Domain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internet offers new opportunities for focus groups.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Principles and Purpose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Core principles remain the same, but logistics differ from face-to-face focus groups.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59B4405-C685-2864-7232-16D2F5CF6E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604374"/>
            <a:ext cx="4970176" cy="2485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05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7527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207370"/>
            <a:ext cx="10812720" cy="2405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Synchronous Interaction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Real-time communication, maintains immediate interaction.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Asynchronous Interaction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Delayed communication, can alter the dynamics of the focus group.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367791" y="595762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A029F61-97E8-3F3E-C67E-5C7F5BBE6577}"/>
              </a:ext>
            </a:extLst>
          </p:cNvPr>
          <p:cNvSpPr txBox="1"/>
          <p:nvPr/>
        </p:nvSpPr>
        <p:spPr>
          <a:xfrm>
            <a:off x="2557606" y="975974"/>
            <a:ext cx="6810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Synchronous vs. Asynchronous Interaction</a:t>
            </a:r>
          </a:p>
        </p:txBody>
      </p:sp>
    </p:spTree>
    <p:extLst>
      <p:ext uri="{BB962C8B-B14F-4D97-AF65-F5344CB8AC3E}">
        <p14:creationId xmlns:p14="http://schemas.microsoft.com/office/powerpoint/2010/main" val="1706395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986024-41D1-5852-8625-F4BB6DC8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3782" y="693140"/>
            <a:ext cx="9873831" cy="4936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82079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191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041890"/>
            <a:ext cx="10668000" cy="374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Comfort and Confidence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Ensure participants are comfortable and confident in a virtual environment.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Technological Barriers: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Access to reliable software and necessary skills for participation.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9211ACB-263B-0969-2E49-598F8312E4EE}"/>
              </a:ext>
            </a:extLst>
          </p:cNvPr>
          <p:cNvSpPr txBox="1"/>
          <p:nvPr/>
        </p:nvSpPr>
        <p:spPr>
          <a:xfrm>
            <a:off x="2557606" y="975974"/>
            <a:ext cx="6810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Participant Considerations</a:t>
            </a:r>
          </a:p>
        </p:txBody>
      </p:sp>
    </p:spTree>
    <p:extLst>
      <p:ext uri="{BB962C8B-B14F-4D97-AF65-F5344CB8AC3E}">
        <p14:creationId xmlns:p14="http://schemas.microsoft.com/office/powerpoint/2010/main" val="295550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191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041890"/>
            <a:ext cx="10668000" cy="3870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Advantages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Immediate transcripts.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Less intimidation among participants.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Access to geographically dispersed communities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Challenges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Lack of visual cues.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Difficulty in following parallel discussions.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Ensuring effective interaction online.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9211ACB-263B-0969-2E49-598F8312E4EE}"/>
              </a:ext>
            </a:extLst>
          </p:cNvPr>
          <p:cNvSpPr txBox="1"/>
          <p:nvPr/>
        </p:nvSpPr>
        <p:spPr>
          <a:xfrm>
            <a:off x="2557606" y="975974"/>
            <a:ext cx="6810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 Advantages and Challenges</a:t>
            </a:r>
          </a:p>
        </p:txBody>
      </p:sp>
    </p:spTree>
    <p:extLst>
      <p:ext uri="{BB962C8B-B14F-4D97-AF65-F5344CB8AC3E}">
        <p14:creationId xmlns:p14="http://schemas.microsoft.com/office/powerpoint/2010/main" val="198587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191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041890"/>
            <a:ext cx="10668000" cy="374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Fit for Purpose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Evaluate if online focus groups suit the research topic and population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Experience and Suitability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Consider the researcher’s experience and the appropriateness of the method.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9211ACB-263B-0969-2E49-598F8312E4EE}"/>
              </a:ext>
            </a:extLst>
          </p:cNvPr>
          <p:cNvSpPr txBox="1"/>
          <p:nvPr/>
        </p:nvSpPr>
        <p:spPr>
          <a:xfrm>
            <a:off x="2557606" y="975974"/>
            <a:ext cx="6810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Practical Considerations</a:t>
            </a:r>
          </a:p>
        </p:txBody>
      </p:sp>
    </p:spTree>
    <p:extLst>
      <p:ext uri="{BB962C8B-B14F-4D97-AF65-F5344CB8AC3E}">
        <p14:creationId xmlns:p14="http://schemas.microsoft.com/office/powerpoint/2010/main" val="2923161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</ds:schemaRefs>
</ds:datastoreItem>
</file>

<file path=customXml/itemProps3.xml><?xml version="1.0" encoding="utf-8"?>
<ds:datastoreItem xmlns:ds="http://schemas.openxmlformats.org/officeDocument/2006/customXml" ds:itemID="{EE7E3B97-356E-46F6-BE09-EEB6514EA891}"/>
</file>

<file path=docProps/app.xml><?xml version="1.0" encoding="utf-8"?>
<Properties xmlns="http://schemas.openxmlformats.org/officeDocument/2006/extended-properties" xmlns:vt="http://schemas.openxmlformats.org/officeDocument/2006/docPropsVTypes">
  <TotalTime>2265</TotalTime>
  <Words>2015</Words>
  <Application>Microsoft Office PowerPoint</Application>
  <PresentationFormat>Widescreen</PresentationFormat>
  <Paragraphs>428</Paragraphs>
  <Slides>45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0" baseType="lpstr">
      <vt:lpstr>Alexandria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Ahmed Rageh</cp:lastModifiedBy>
  <cp:revision>347</cp:revision>
  <dcterms:created xsi:type="dcterms:W3CDTF">2023-04-29T09:08:00Z</dcterms:created>
  <dcterms:modified xsi:type="dcterms:W3CDTF">2024-08-02T06:43:21Z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</Properties>
</file>